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1"/>
  </p:notesMasterIdLst>
  <p:handoutMasterIdLst>
    <p:handoutMasterId r:id="rId52"/>
  </p:handoutMasterIdLst>
  <p:sldIdLst>
    <p:sldId id="256" r:id="rId5"/>
    <p:sldId id="274" r:id="rId6"/>
    <p:sldId id="404" r:id="rId7"/>
    <p:sldId id="403" r:id="rId8"/>
    <p:sldId id="447" r:id="rId9"/>
    <p:sldId id="415" r:id="rId10"/>
    <p:sldId id="416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7" r:id="rId19"/>
    <p:sldId id="396" r:id="rId20"/>
    <p:sldId id="398" r:id="rId21"/>
    <p:sldId id="399" r:id="rId22"/>
    <p:sldId id="400" r:id="rId23"/>
    <p:sldId id="417" r:id="rId24"/>
    <p:sldId id="418" r:id="rId25"/>
    <p:sldId id="419" r:id="rId26"/>
    <p:sldId id="422" r:id="rId27"/>
    <p:sldId id="420" r:id="rId28"/>
    <p:sldId id="421" r:id="rId29"/>
    <p:sldId id="423" r:id="rId30"/>
    <p:sldId id="424" r:id="rId31"/>
    <p:sldId id="425" r:id="rId32"/>
    <p:sldId id="426" r:id="rId33"/>
    <p:sldId id="427" r:id="rId34"/>
    <p:sldId id="428" r:id="rId35"/>
    <p:sldId id="429" r:id="rId36"/>
    <p:sldId id="430" r:id="rId37"/>
    <p:sldId id="431" r:id="rId38"/>
    <p:sldId id="432" r:id="rId39"/>
    <p:sldId id="434" r:id="rId40"/>
    <p:sldId id="441" r:id="rId41"/>
    <p:sldId id="436" r:id="rId42"/>
    <p:sldId id="438" r:id="rId43"/>
    <p:sldId id="440" r:id="rId44"/>
    <p:sldId id="442" r:id="rId45"/>
    <p:sldId id="443" r:id="rId46"/>
    <p:sldId id="444" r:id="rId47"/>
    <p:sldId id="445" r:id="rId48"/>
    <p:sldId id="446" r:id="rId49"/>
    <p:sldId id="383" r:id="rId5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D03504-213E-49F8-BE2E-B3FD8A010A01}" v="27" dt="2026-02-12T19:02:57.6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63" d="100"/>
          <a:sy n="63" d="100"/>
        </p:scale>
        <p:origin x="1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6/11/relationships/changesInfo" Target="changesInfos/changesInfo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 Verbeek" userId="20d2065d-8055-4a68-a463-00777506795f" providerId="ADAL" clId="{408437A9-B1B4-4A5A-BF84-9732D44B2163}"/>
    <pc:docChg chg="custSel modSld">
      <pc:chgData name="Gé Verbeek" userId="20d2065d-8055-4a68-a463-00777506795f" providerId="ADAL" clId="{408437A9-B1B4-4A5A-BF84-9732D44B2163}" dt="2026-02-12T19:02:57.682" v="225" actId="113"/>
      <pc:docMkLst>
        <pc:docMk/>
      </pc:docMkLst>
      <pc:sldChg chg="modSp">
        <pc:chgData name="Gé Verbeek" userId="20d2065d-8055-4a68-a463-00777506795f" providerId="ADAL" clId="{408437A9-B1B4-4A5A-BF84-9732D44B2163}" dt="2026-02-12T19:00:39.294" v="215" actId="113"/>
        <pc:sldMkLst>
          <pc:docMk/>
          <pc:sldMk cId="3944922893" sldId="397"/>
        </pc:sldMkLst>
        <pc:spChg chg="mod">
          <ac:chgData name="Gé Verbeek" userId="20d2065d-8055-4a68-a463-00777506795f" providerId="ADAL" clId="{408437A9-B1B4-4A5A-BF84-9732D44B2163}" dt="2026-02-12T19:00:39.294" v="215" actId="113"/>
          <ac:spMkLst>
            <pc:docMk/>
            <pc:sldMk cId="3944922893" sldId="397"/>
            <ac:spMk id="7171" creationId="{E224BC8B-2913-4038-A10D-36A485D9D174}"/>
          </ac:spMkLst>
        </pc:spChg>
      </pc:sldChg>
      <pc:sldChg chg="modSp">
        <pc:chgData name="Gé Verbeek" userId="20d2065d-8055-4a68-a463-00777506795f" providerId="ADAL" clId="{408437A9-B1B4-4A5A-BF84-9732D44B2163}" dt="2026-02-12T19:00:55.851" v="216" actId="113"/>
        <pc:sldMkLst>
          <pc:docMk/>
          <pc:sldMk cId="3116696551" sldId="399"/>
        </pc:sldMkLst>
        <pc:spChg chg="mod">
          <ac:chgData name="Gé Verbeek" userId="20d2065d-8055-4a68-a463-00777506795f" providerId="ADAL" clId="{408437A9-B1B4-4A5A-BF84-9732D44B2163}" dt="2026-02-12T19:00:55.851" v="216" actId="113"/>
          <ac:spMkLst>
            <pc:docMk/>
            <pc:sldMk cId="3116696551" sldId="399"/>
            <ac:spMk id="7171" creationId="{E224BC8B-2913-4038-A10D-36A485D9D174}"/>
          </ac:spMkLst>
        </pc:spChg>
      </pc:sldChg>
      <pc:sldChg chg="modSp mod">
        <pc:chgData name="Gé Verbeek" userId="20d2065d-8055-4a68-a463-00777506795f" providerId="ADAL" clId="{408437A9-B1B4-4A5A-BF84-9732D44B2163}" dt="2026-02-12T18:53:19.204" v="143" actId="20577"/>
        <pc:sldMkLst>
          <pc:docMk/>
          <pc:sldMk cId="503072672" sldId="403"/>
        </pc:sldMkLst>
        <pc:spChg chg="mod">
          <ac:chgData name="Gé Verbeek" userId="20d2065d-8055-4a68-a463-00777506795f" providerId="ADAL" clId="{408437A9-B1B4-4A5A-BF84-9732D44B2163}" dt="2026-02-12T18:53:19.204" v="143" actId="20577"/>
          <ac:spMkLst>
            <pc:docMk/>
            <pc:sldMk cId="503072672" sldId="403"/>
            <ac:spMk id="4" creationId="{2BE14231-C2F1-DC65-380A-0FA7D85445D1}"/>
          </ac:spMkLst>
        </pc:spChg>
      </pc:sldChg>
      <pc:sldChg chg="modSp mod">
        <pc:chgData name="Gé Verbeek" userId="20d2065d-8055-4a68-a463-00777506795f" providerId="ADAL" clId="{408437A9-B1B4-4A5A-BF84-9732D44B2163}" dt="2026-02-12T18:50:05.039" v="18" actId="20577"/>
        <pc:sldMkLst>
          <pc:docMk/>
          <pc:sldMk cId="399726493" sldId="404"/>
        </pc:sldMkLst>
        <pc:spChg chg="mod">
          <ac:chgData name="Gé Verbeek" userId="20d2065d-8055-4a68-a463-00777506795f" providerId="ADAL" clId="{408437A9-B1B4-4A5A-BF84-9732D44B2163}" dt="2026-02-12T18:50:05.039" v="18" actId="20577"/>
          <ac:spMkLst>
            <pc:docMk/>
            <pc:sldMk cId="399726493" sldId="404"/>
            <ac:spMk id="4" creationId="{BE5E9AAC-8AFC-4CA9-B89F-13D11A0216BE}"/>
          </ac:spMkLst>
        </pc:spChg>
      </pc:sldChg>
      <pc:sldChg chg="modSp">
        <pc:chgData name="Gé Verbeek" userId="20d2065d-8055-4a68-a463-00777506795f" providerId="ADAL" clId="{408437A9-B1B4-4A5A-BF84-9732D44B2163}" dt="2026-02-12T19:01:13.369" v="217" actId="113"/>
        <pc:sldMkLst>
          <pc:docMk/>
          <pc:sldMk cId="4210210791" sldId="419"/>
        </pc:sldMkLst>
        <pc:spChg chg="mod">
          <ac:chgData name="Gé Verbeek" userId="20d2065d-8055-4a68-a463-00777506795f" providerId="ADAL" clId="{408437A9-B1B4-4A5A-BF84-9732D44B2163}" dt="2026-02-12T19:01:13.369" v="217" actId="113"/>
          <ac:spMkLst>
            <pc:docMk/>
            <pc:sldMk cId="4210210791" sldId="419"/>
            <ac:spMk id="7171" creationId="{770FDF19-12BF-61A4-C543-E8D3677CB1C4}"/>
          </ac:spMkLst>
        </pc:spChg>
      </pc:sldChg>
      <pc:sldChg chg="modSp">
        <pc:chgData name="Gé Verbeek" userId="20d2065d-8055-4a68-a463-00777506795f" providerId="ADAL" clId="{408437A9-B1B4-4A5A-BF84-9732D44B2163}" dt="2026-02-12T19:01:26.139" v="218" actId="113"/>
        <pc:sldMkLst>
          <pc:docMk/>
          <pc:sldMk cId="820562058" sldId="422"/>
        </pc:sldMkLst>
        <pc:spChg chg="mod">
          <ac:chgData name="Gé Verbeek" userId="20d2065d-8055-4a68-a463-00777506795f" providerId="ADAL" clId="{408437A9-B1B4-4A5A-BF84-9732D44B2163}" dt="2026-02-12T19:01:26.139" v="218" actId="113"/>
          <ac:spMkLst>
            <pc:docMk/>
            <pc:sldMk cId="820562058" sldId="422"/>
            <ac:spMk id="2" creationId="{79F86B88-2A09-5315-E59F-6CA10BF48906}"/>
          </ac:spMkLst>
        </pc:spChg>
      </pc:sldChg>
      <pc:sldChg chg="modSp">
        <pc:chgData name="Gé Verbeek" userId="20d2065d-8055-4a68-a463-00777506795f" providerId="ADAL" clId="{408437A9-B1B4-4A5A-BF84-9732D44B2163}" dt="2026-02-12T19:01:59.384" v="219" actId="108"/>
        <pc:sldMkLst>
          <pc:docMk/>
          <pc:sldMk cId="2502253946" sldId="429"/>
        </pc:sldMkLst>
        <pc:spChg chg="mod">
          <ac:chgData name="Gé Verbeek" userId="20d2065d-8055-4a68-a463-00777506795f" providerId="ADAL" clId="{408437A9-B1B4-4A5A-BF84-9732D44B2163}" dt="2026-02-12T19:01:59.384" v="219" actId="108"/>
          <ac:spMkLst>
            <pc:docMk/>
            <pc:sldMk cId="2502253946" sldId="429"/>
            <ac:spMk id="7171" creationId="{38358C53-8EAF-5E4E-54AD-6BA987206FB3}"/>
          </ac:spMkLst>
        </pc:spChg>
      </pc:sldChg>
      <pc:sldChg chg="modSp">
        <pc:chgData name="Gé Verbeek" userId="20d2065d-8055-4a68-a463-00777506795f" providerId="ADAL" clId="{408437A9-B1B4-4A5A-BF84-9732D44B2163}" dt="2026-02-12T19:02:34.223" v="224" actId="113"/>
        <pc:sldMkLst>
          <pc:docMk/>
          <pc:sldMk cId="3035323513" sldId="430"/>
        </pc:sldMkLst>
        <pc:spChg chg="mod">
          <ac:chgData name="Gé Verbeek" userId="20d2065d-8055-4a68-a463-00777506795f" providerId="ADAL" clId="{408437A9-B1B4-4A5A-BF84-9732D44B2163}" dt="2026-02-12T19:02:34.223" v="224" actId="113"/>
          <ac:spMkLst>
            <pc:docMk/>
            <pc:sldMk cId="3035323513" sldId="430"/>
            <ac:spMk id="7171" creationId="{0E8EC04B-B7F6-80AA-E5C1-59DED16BC133}"/>
          </ac:spMkLst>
        </pc:spChg>
      </pc:sldChg>
      <pc:sldChg chg="modSp mod">
        <pc:chgData name="Gé Verbeek" userId="20d2065d-8055-4a68-a463-00777506795f" providerId="ADAL" clId="{408437A9-B1B4-4A5A-BF84-9732D44B2163}" dt="2026-02-12T18:52:32.957" v="93" actId="6549"/>
        <pc:sldMkLst>
          <pc:docMk/>
          <pc:sldMk cId="3663646168" sldId="434"/>
        </pc:sldMkLst>
        <pc:spChg chg="mod">
          <ac:chgData name="Gé Verbeek" userId="20d2065d-8055-4a68-a463-00777506795f" providerId="ADAL" clId="{408437A9-B1B4-4A5A-BF84-9732D44B2163}" dt="2026-02-12T18:52:32.957" v="93" actId="6549"/>
          <ac:spMkLst>
            <pc:docMk/>
            <pc:sldMk cId="3663646168" sldId="434"/>
            <ac:spMk id="5122" creationId="{6E7B0507-8B11-F647-6DA8-574C88E37691}"/>
          </ac:spMkLst>
        </pc:spChg>
      </pc:sldChg>
      <pc:sldChg chg="modSp">
        <pc:chgData name="Gé Verbeek" userId="20d2065d-8055-4a68-a463-00777506795f" providerId="ADAL" clId="{408437A9-B1B4-4A5A-BF84-9732D44B2163}" dt="2026-02-12T19:02:57.682" v="225" actId="113"/>
        <pc:sldMkLst>
          <pc:docMk/>
          <pc:sldMk cId="575709857" sldId="440"/>
        </pc:sldMkLst>
        <pc:spChg chg="mod">
          <ac:chgData name="Gé Verbeek" userId="20d2065d-8055-4a68-a463-00777506795f" providerId="ADAL" clId="{408437A9-B1B4-4A5A-BF84-9732D44B2163}" dt="2026-02-12T19:02:57.682" v="225" actId="113"/>
          <ac:spMkLst>
            <pc:docMk/>
            <pc:sldMk cId="575709857" sldId="440"/>
            <ac:spMk id="7171" creationId="{74167A2E-1BDC-55A6-59A6-97ABB569A44C}"/>
          </ac:spMkLst>
        </pc:spChg>
      </pc:sldChg>
      <pc:sldChg chg="modSp mod modAnim">
        <pc:chgData name="Gé Verbeek" userId="20d2065d-8055-4a68-a463-00777506795f" providerId="ADAL" clId="{408437A9-B1B4-4A5A-BF84-9732D44B2163}" dt="2026-02-12T18:57:28.073" v="179" actId="27636"/>
        <pc:sldMkLst>
          <pc:docMk/>
          <pc:sldMk cId="2326834414" sldId="445"/>
        </pc:sldMkLst>
        <pc:spChg chg="mod">
          <ac:chgData name="Gé Verbeek" userId="20d2065d-8055-4a68-a463-00777506795f" providerId="ADAL" clId="{408437A9-B1B4-4A5A-BF84-9732D44B2163}" dt="2026-02-12T18:57:03.223" v="170" actId="20577"/>
          <ac:spMkLst>
            <pc:docMk/>
            <pc:sldMk cId="2326834414" sldId="445"/>
            <ac:spMk id="5122" creationId="{C0099A60-4938-9BE0-DA29-7EE697DE1739}"/>
          </ac:spMkLst>
        </pc:spChg>
        <pc:spChg chg="mod">
          <ac:chgData name="Gé Verbeek" userId="20d2065d-8055-4a68-a463-00777506795f" providerId="ADAL" clId="{408437A9-B1B4-4A5A-BF84-9732D44B2163}" dt="2026-02-12T18:57:28.073" v="179" actId="27636"/>
          <ac:spMkLst>
            <pc:docMk/>
            <pc:sldMk cId="2326834414" sldId="445"/>
            <ac:spMk id="7171" creationId="{47EDE277-8D55-0A98-63DE-34AB673090CA}"/>
          </ac:spMkLst>
        </pc:spChg>
      </pc:sldChg>
      <pc:sldChg chg="modSp mod modAnim">
        <pc:chgData name="Gé Verbeek" userId="20d2065d-8055-4a68-a463-00777506795f" providerId="ADAL" clId="{408437A9-B1B4-4A5A-BF84-9732D44B2163}" dt="2026-02-12T18:59:38.324" v="213" actId="20577"/>
        <pc:sldMkLst>
          <pc:docMk/>
          <pc:sldMk cId="3493269181" sldId="446"/>
        </pc:sldMkLst>
        <pc:spChg chg="mod">
          <ac:chgData name="Gé Verbeek" userId="20d2065d-8055-4a68-a463-00777506795f" providerId="ADAL" clId="{408437A9-B1B4-4A5A-BF84-9732D44B2163}" dt="2026-02-12T18:59:38.324" v="213" actId="20577"/>
          <ac:spMkLst>
            <pc:docMk/>
            <pc:sldMk cId="3493269181" sldId="446"/>
            <ac:spMk id="5122" creationId="{464A306E-BD6D-EA35-4625-B090E3B05E6A}"/>
          </ac:spMkLst>
        </pc:spChg>
        <pc:spChg chg="mod">
          <ac:chgData name="Gé Verbeek" userId="20d2065d-8055-4a68-a463-00777506795f" providerId="ADAL" clId="{408437A9-B1B4-4A5A-BF84-9732D44B2163}" dt="2026-02-12T18:59:23.047" v="188" actId="27636"/>
          <ac:spMkLst>
            <pc:docMk/>
            <pc:sldMk cId="3493269181" sldId="446"/>
            <ac:spMk id="7171" creationId="{3F693C0E-79B6-A398-195F-7039979B77F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12-2-2026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02E0-DB6B-495D-8684-7297BB1858EF}" type="datetimeFigureOut">
              <a:rPr lang="nl-NL" smtClean="0"/>
              <a:t>12-2-2026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AE81-861B-4764-8A92-10FE93FC7A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4254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76755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31154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16066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05779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72623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A7EBE-7848-C102-DAAF-E91FBFE58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96754D29-EDC3-5BBB-D74A-2D43D5EC53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45886B6C-4B55-99A8-7A07-65C30DD3AA5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0D67D808-2B17-FD68-6324-5D9F2C21B1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45452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ACF10-907D-B2B0-7CED-C0C333822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514199DF-28F3-73D3-2DD1-DC889342117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F320F48-0671-3D63-7360-D6871D3228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6376F623-54F1-248C-CAC3-C443077694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67461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C4F72-BBB4-B034-71D8-AB04FA10C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8C6D6368-A2F7-C96B-F16A-DC6A91914F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00F429CD-B0DF-07F3-BCDE-BE077B316EC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41698961-3D8F-11DA-0975-6A85B510C7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40688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5E9FB-8C5E-B346-A29B-C7F078783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F335DD90-665E-673E-DACE-08DD87CF18A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7C848F4-764B-4AC0-5AA4-AB2C858D90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0462C10F-F463-6BAF-984F-03BE279EB0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407103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5A870-C262-F568-B03E-9E853D2B6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3298CE8E-4AFE-8C3B-8523-C96783F9B9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53C22400-8324-10B8-DB87-8A219A5AF12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235830CE-CB37-38DB-A22C-7A3AF288A6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86720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40995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9BEA5-32CF-2E04-FB4A-07765F01B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D09E9E0E-B83D-674B-C298-AD7AB254C41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06C32BB9-5A66-885A-DD34-B1C2985B6C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BC6E82AA-B3F7-D20F-6942-9D328950C9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161796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AD80A-7A70-7EB2-8F15-95BD8210D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6C1A01F7-CF72-CC30-4FAE-12A44D8B41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AA26DC9B-1A87-C5C6-190F-C1C84987733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24131295-07D6-98F0-B017-6539757B82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661265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98329-8C09-00A2-D559-02FB02655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2982A519-70BC-B2D8-B128-A3493A0937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D2B432A-5300-DC76-1123-AF4E6CCF63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B0E90B54-85BB-48DF-3E13-2545D7CD54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183257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924E2-DBE5-3E8C-32CE-A592B18F9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87A2B953-4129-4D5B-7D39-BA004F854A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EA1B5DD-7867-FEBC-8469-6A6872FE12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3268D37F-8CEA-9FD5-8557-E6E77FE8D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893860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F4246-3ED4-9B95-00C7-14305ECD7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783E1100-C380-C8F7-421C-7B31BCFC10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A8F3B5D5-9120-2026-B13E-F7598877FA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4A9C72E1-C65A-70BF-4F71-DCD2BC32CB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684187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9156B-976F-EB5D-5882-B388AC402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AB7B3D49-4CED-EA94-4526-85922479940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12E5D811-ADB4-5675-4F45-5454A4892C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E22BEF30-EABC-1F80-AD01-B2484DA9E8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573423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32B86-FC87-3E26-BE5A-81031390B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348D5853-C774-E033-C39F-ED2A3FAA128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08F02AA4-F778-F598-8D3A-6029EDF33B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0A982879-3C8A-0372-0D37-C75C19433D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812013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E78FB8-1DE6-BD2C-AAB5-5D6401A53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E263CE13-53B9-B0C3-995B-8C7313A27B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722675C9-2F39-17A2-3C76-46F4CA4D96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BA1958B5-CC0B-75E5-3C0C-DEE07FD24C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366201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12EA-6CBF-9240-2399-CC1B9B7EE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20D33952-13FA-1137-2B72-F58C55C22A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6FCB9AD3-9171-D436-7291-9CB12123E7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2024ACA5-2045-FE57-3FEC-0DEFC6FF29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022364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4256B-FD7A-05F8-3E6C-95B2D600B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5147416A-8617-C90A-1F56-933589585C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1D2F2335-4636-4928-B4BB-4C6E56BFEE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28A470C7-6BA5-9F3C-7F8E-A2D9560825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91399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412925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AEE4F-F0EB-F2E3-51E1-863E730C7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726F1E3-7725-3392-59FC-08F25C7E6E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AD12F9A6-6CF4-045B-B043-764E46EBB36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9E4018D3-A0D2-42FF-022C-DA558BEA9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58504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2771B-104C-0B9C-8527-9BD4F7F2F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3E94B5EE-DD7F-9CFB-F660-F12B2BD937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B6630FB9-1E4D-5537-1684-3C4D512DF4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5B3B45C4-CAC6-6DAE-2E48-971AEA7BDA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896085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5F748-8C12-17E1-3287-6358AABBE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A91F88F1-9B7E-E126-4037-6EB038F6D6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317266A-FD4E-AE62-ABE9-63B5334890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1A9BE793-29F4-6CB8-6561-74BB8B5CBC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5139034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C6957-40A7-480F-BB37-3BA447EF9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0BF7F01C-2333-2C80-2B4A-D29303823BF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7CA57F70-0B7B-8AAA-D847-E1AF00E7A6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5EA96BB7-15D3-A75E-79BB-2F56F4C729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838502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E7ED7-4245-150B-A8E3-83717C95A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29A4CA5-8B0E-09FF-1584-5534990EBBC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DC27A431-D0CA-D224-6BB2-F9E72B7E9A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786DA6B6-6E9E-E660-82F6-95741273E1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326177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F85C9-BA7A-ADA6-B0FF-FEBE42B22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F205B42A-A3B7-BAEA-46B5-C9FCE9D83F4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9E2F6535-83E6-A559-97B6-727343F5BA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71A07A85-FA7D-E558-EBD3-DA4950F49C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519149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033CD-5A8D-F1CB-8F9A-826E0A743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5159D7B-2254-2691-7778-DEE11522B9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A8E081BA-9E92-B008-E9C7-B402BA51A8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59EF9B4D-258A-D182-DE7A-EBF4B6542F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742074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40824-EA6A-9358-EF76-31B322199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8234188-4268-C223-336D-F9995C3BC9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34349942-8D04-7506-A0A7-33CBED90821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7367797C-5F4D-E984-78F7-A32E723879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855453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857B3-DE72-2F36-AB8F-73A3DC2CC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237DA144-A42E-6C2F-8E01-3AD691A8A0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AFE4B6D6-EBDA-0D18-7732-8795E843DD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EBEC260-D8D1-6702-20AA-02B1E8F6C5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126681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2A0BC-19C6-FBF4-63E1-9AA7C30E4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C4467E8B-38DD-0248-599F-992035337D1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252A1BC6-97F0-6E1B-9B2E-E98F29E9734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9BB4CA81-0029-DCEB-BF20-77A131D0CA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66801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051074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4271E-15DA-CF6A-A107-D629649C2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A411FD04-B844-384C-C697-D1965F13B0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4F654D16-049F-B079-4369-9B5CC70ECC6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926FE039-78F5-CBAC-7909-EF42628ACF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552384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173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69770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4254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43171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39598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4099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/>
              <a:t>Is ziekteresistentie erfelijk?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Ziekte resistentie is vaak </a:t>
            </a:r>
            <a:r>
              <a:rPr lang="nl-NL" b="1" i="1" dirty="0">
                <a:solidFill>
                  <a:srgbClr val="0070C0"/>
                </a:solidFill>
              </a:rPr>
              <a:t>erfelijk</a:t>
            </a:r>
            <a:r>
              <a:rPr lang="nl-NL" dirty="0"/>
              <a:t> en ligt meestal vast in het </a:t>
            </a:r>
            <a:r>
              <a:rPr lang="nl-NL" b="1" i="1" dirty="0">
                <a:solidFill>
                  <a:srgbClr val="0070C0"/>
                </a:solidFill>
              </a:rPr>
              <a:t>genotype</a:t>
            </a:r>
            <a:r>
              <a:rPr lang="nl-NL" dirty="0"/>
              <a:t> van een plant.</a:t>
            </a:r>
          </a:p>
          <a:p>
            <a:pPr indent="0">
              <a:buNone/>
              <a:defRPr/>
            </a:pPr>
            <a:endParaRPr lang="nl-NL" dirty="0"/>
          </a:p>
          <a:p>
            <a:r>
              <a:rPr lang="nl-NL" dirty="0"/>
              <a:t>de informatie zit in het </a:t>
            </a:r>
            <a:r>
              <a:rPr lang="nl-NL" b="1" i="1" dirty="0">
                <a:solidFill>
                  <a:srgbClr val="0070C0"/>
                </a:solidFill>
              </a:rPr>
              <a:t>DNA</a:t>
            </a:r>
          </a:p>
          <a:p>
            <a:r>
              <a:rPr lang="nl-NL" dirty="0"/>
              <a:t>die informatie wordt doorgegeven via </a:t>
            </a:r>
            <a:r>
              <a:rPr lang="nl-NL" b="1" i="1" dirty="0">
                <a:solidFill>
                  <a:srgbClr val="0070C0"/>
                </a:solidFill>
              </a:rPr>
              <a:t>zaad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 Daarom verschillen rassen in ziekteresistentie.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geel, illustratie, tekenfilm, ontwerp&#10;&#10;Door AI gegenereerde inhoud is mogelijk onjuist.">
            <a:extLst>
              <a:ext uri="{FF2B5EF4-FFF2-40B4-BE49-F238E27FC236}">
                <a16:creationId xmlns:a16="http://schemas.microsoft.com/office/drawing/2014/main" id="{2F0FCAEC-A192-A817-EDCD-A85D27AD3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2466" y="4438542"/>
            <a:ext cx="3995410" cy="214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95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3" y="592001"/>
            <a:ext cx="9505387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Dominant en recessief bij resistentie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Vaak werkt resistentie met: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dominante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genen</a:t>
            </a:r>
            <a:r>
              <a:rPr lang="nl-NL" dirty="0"/>
              <a:t> (R)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recessieve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genen</a:t>
            </a:r>
            <a:r>
              <a:rPr lang="nl-NL" dirty="0"/>
              <a:t> (r)</a:t>
            </a:r>
          </a:p>
          <a:p>
            <a:pPr indent="0">
              <a:buNone/>
            </a:pPr>
            <a:endParaRPr lang="nl-NL" b="1" dirty="0"/>
          </a:p>
          <a:p>
            <a:pPr indent="0">
              <a:buNone/>
            </a:pPr>
            <a:r>
              <a:rPr lang="nl-NL" b="1" dirty="0"/>
              <a:t>Voorbeeld:</a:t>
            </a:r>
            <a:endParaRPr lang="nl-NL" dirty="0"/>
          </a:p>
          <a:p>
            <a:r>
              <a:rPr lang="nl-NL" b="1" dirty="0"/>
              <a:t>R</a:t>
            </a:r>
            <a:r>
              <a:rPr lang="nl-NL" dirty="0"/>
              <a:t> = resistent</a:t>
            </a:r>
          </a:p>
          <a:p>
            <a:r>
              <a:rPr lang="nl-NL" b="1" dirty="0"/>
              <a:t>r</a:t>
            </a:r>
            <a:r>
              <a:rPr lang="nl-NL" dirty="0"/>
              <a:t> = gevoelig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1R is al genoeg om resistent te zijn!</a:t>
            </a:r>
          </a:p>
        </p:txBody>
      </p:sp>
      <p:pic>
        <p:nvPicPr>
          <p:cNvPr id="3" name="Afbeelding 2" descr="Afbeelding met tekst, schermopname, Lettertype, nummer&#10;&#10;Door AI gegenereerde inhoud is mogelijk onjuist.">
            <a:extLst>
              <a:ext uri="{FF2B5EF4-FFF2-40B4-BE49-F238E27FC236}">
                <a16:creationId xmlns:a16="http://schemas.microsoft.com/office/drawing/2014/main" id="{031B86BF-9883-1D6E-A6C8-79EEC7585E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636"/>
          <a:stretch>
            <a:fillRect/>
          </a:stretch>
        </p:blipFill>
        <p:spPr>
          <a:xfrm>
            <a:off x="5124458" y="2725948"/>
            <a:ext cx="6495323" cy="1789618"/>
          </a:xfrm>
          <a:prstGeom prst="rect">
            <a:avLst/>
          </a:prstGeom>
        </p:spPr>
      </p:pic>
      <p:pic>
        <p:nvPicPr>
          <p:cNvPr id="4" name="Afbeelding 3" descr="Afbeelding met Lettertype, logo, tekst, ontwerp&#10;&#10;Door AI gegenereerde inhoud is mogelijk onjuist.">
            <a:extLst>
              <a:ext uri="{FF2B5EF4-FFF2-40B4-BE49-F238E27FC236}">
                <a16:creationId xmlns:a16="http://schemas.microsoft.com/office/drawing/2014/main" id="{64C1EDA7-7F30-5DDC-A639-F252B230E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963" y="4740673"/>
            <a:ext cx="3854593" cy="190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9599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Praktijkvoorbeeld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Een veredelaar wil </a:t>
            </a:r>
            <a:r>
              <a:rPr lang="nl-NL" b="1" dirty="0"/>
              <a:t>meeldauw-resistentie</a:t>
            </a:r>
            <a:r>
              <a:rPr lang="nl-NL" dirty="0"/>
              <a:t> inkruisen in komkommer.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/>
              <a:t>Afspraken (vereenvoudigd):</a:t>
            </a:r>
          </a:p>
          <a:p>
            <a:r>
              <a:rPr lang="nl-NL" b="1" dirty="0"/>
              <a:t>R</a:t>
            </a:r>
            <a:r>
              <a:rPr lang="nl-NL" dirty="0"/>
              <a:t> = resistent tegen meeldauw (</a:t>
            </a:r>
            <a:r>
              <a:rPr lang="nl-NL" b="1" dirty="0"/>
              <a:t>dominant</a:t>
            </a:r>
            <a:r>
              <a:rPr lang="nl-NL" dirty="0"/>
              <a:t>)</a:t>
            </a:r>
          </a:p>
          <a:p>
            <a:r>
              <a:rPr lang="nl-NL" b="1" dirty="0"/>
              <a:t>r</a:t>
            </a:r>
            <a:r>
              <a:rPr lang="nl-NL" dirty="0"/>
              <a:t> = gevoelig voor meeldauw (</a:t>
            </a:r>
            <a:r>
              <a:rPr lang="nl-NL" b="1" dirty="0"/>
              <a:t>recessief</a:t>
            </a:r>
            <a:r>
              <a:rPr lang="nl-NL" dirty="0"/>
              <a:t>)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schimmel, Plantenpathologie, blad, buitenshuis&#10;&#10;Door AI gegenereerde inhoud is mogelijk onjuist.">
            <a:extLst>
              <a:ext uri="{FF2B5EF4-FFF2-40B4-BE49-F238E27FC236}">
                <a16:creationId xmlns:a16="http://schemas.microsoft.com/office/drawing/2014/main" id="{27048A8E-B063-763F-8AF3-6CAB5AF9C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1" y="4038499"/>
            <a:ext cx="3076706" cy="236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344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Praktijkvoorbeeld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073402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Stap 1</a:t>
            </a:r>
          </a:p>
          <a:p>
            <a:pPr indent="0">
              <a:buNone/>
              <a:defRPr/>
            </a:pPr>
            <a:endParaRPr lang="nl-NL" dirty="0"/>
          </a:p>
          <a:p>
            <a:r>
              <a:rPr lang="nl-NL" b="1" dirty="0"/>
              <a:t>Ouder 1 (</a:t>
            </a:r>
            <a:r>
              <a:rPr lang="nl-NL" b="1" i="1" dirty="0">
                <a:solidFill>
                  <a:srgbClr val="0070C0"/>
                </a:solidFill>
              </a:rPr>
              <a:t>wild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ras</a:t>
            </a:r>
            <a:r>
              <a:rPr lang="nl-NL" b="1" dirty="0"/>
              <a:t>)</a:t>
            </a:r>
            <a:r>
              <a:rPr lang="nl-NL" dirty="0"/>
              <a:t>: resistent → </a:t>
            </a:r>
            <a:r>
              <a:rPr lang="nl-NL" b="1" dirty="0"/>
              <a:t>RR</a:t>
            </a:r>
            <a:endParaRPr lang="nl-NL" dirty="0"/>
          </a:p>
          <a:p>
            <a:r>
              <a:rPr lang="nl-NL" b="1" dirty="0"/>
              <a:t>Ouder 2 (</a:t>
            </a:r>
            <a:r>
              <a:rPr lang="nl-NL" b="1" i="1" dirty="0" err="1">
                <a:solidFill>
                  <a:srgbClr val="0070C0"/>
                </a:solidFill>
              </a:rPr>
              <a:t>teeltras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met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hoge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productie</a:t>
            </a:r>
            <a:r>
              <a:rPr lang="nl-NL" b="1" dirty="0"/>
              <a:t>)</a:t>
            </a:r>
            <a:r>
              <a:rPr lang="nl-NL" dirty="0"/>
              <a:t>: gevoelig → </a:t>
            </a:r>
            <a:r>
              <a:rPr lang="nl-NL" b="1" dirty="0" err="1"/>
              <a:t>rr</a:t>
            </a:r>
            <a:endParaRPr lang="nl-NL" b="1" dirty="0"/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Doel: een productief ras mét resistentie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schimmel, Plantenpathologie, blad, buitenshuis&#10;&#10;Door AI gegenereerde inhoud is mogelijk onjuist.">
            <a:extLst>
              <a:ext uri="{FF2B5EF4-FFF2-40B4-BE49-F238E27FC236}">
                <a16:creationId xmlns:a16="http://schemas.microsoft.com/office/drawing/2014/main" id="{7980C4CC-862B-2EC5-78F2-E61532FCD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4389" y="4280006"/>
            <a:ext cx="2688168" cy="2063644"/>
          </a:xfrm>
          <a:prstGeom prst="rect">
            <a:avLst/>
          </a:prstGeom>
        </p:spPr>
      </p:pic>
      <p:pic>
        <p:nvPicPr>
          <p:cNvPr id="5" name="Afbeelding 4" descr="Afbeelding met plant, boom, linde, blad&#10;&#10;Door AI gegenereerde inhoud is mogelijk onjuist.">
            <a:extLst>
              <a:ext uri="{FF2B5EF4-FFF2-40B4-BE49-F238E27FC236}">
                <a16:creationId xmlns:a16="http://schemas.microsoft.com/office/drawing/2014/main" id="{F429EAEB-4342-42A1-0CBC-414BE1226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6838" y="4357578"/>
            <a:ext cx="2367492" cy="206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988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Eerste kruising (</a:t>
            </a:r>
            <a:r>
              <a:rPr lang="nl-NL" altLang="nl-NL" b="1" dirty="0" err="1"/>
              <a:t>inkruising</a:t>
            </a:r>
            <a:r>
              <a:rPr lang="nl-NL" altLang="nl-NL" b="1" dirty="0"/>
              <a:t>)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8063487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Kruising RR x </a:t>
            </a:r>
            <a:r>
              <a:rPr lang="nl-NL" dirty="0" err="1"/>
              <a:t>rr</a:t>
            </a: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Uitkomst (F1):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Genotype</a:t>
            </a:r>
            <a:r>
              <a:rPr lang="nl-NL" dirty="0"/>
              <a:t>: 100% </a:t>
            </a:r>
            <a:r>
              <a:rPr lang="nl-NL" b="1" dirty="0" err="1"/>
              <a:t>Rr</a:t>
            </a:r>
            <a:endParaRPr lang="nl-NL" dirty="0"/>
          </a:p>
          <a:p>
            <a:r>
              <a:rPr lang="nl-NL" b="1" i="1" dirty="0">
                <a:solidFill>
                  <a:srgbClr val="0070C0"/>
                </a:solidFill>
              </a:rPr>
              <a:t>Fenotype</a:t>
            </a:r>
            <a:r>
              <a:rPr lang="nl-NL" dirty="0"/>
              <a:t>: 100% </a:t>
            </a:r>
            <a:r>
              <a:rPr lang="nl-NL" b="1" dirty="0"/>
              <a:t>resistent tegen meeldauw</a:t>
            </a:r>
            <a:endParaRPr lang="nl-NL" dirty="0"/>
          </a:p>
          <a:p>
            <a:pPr indent="0">
              <a:buNone/>
            </a:pPr>
            <a:r>
              <a:rPr lang="nl-NL" dirty="0"/>
              <a:t>Alle planten zijn resistent, maar dragen nog wel het gevoelige gen </a:t>
            </a:r>
            <a:r>
              <a:rPr lang="nl-NL" b="1" dirty="0"/>
              <a:t>r</a:t>
            </a:r>
            <a:r>
              <a:rPr lang="nl-NL" dirty="0"/>
              <a:t>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lijn, schermopname, zwart, wit&#10;&#10;Door AI gegenereerde inhoud is mogelijk onjuist.">
            <a:extLst>
              <a:ext uri="{FF2B5EF4-FFF2-40B4-BE49-F238E27FC236}">
                <a16:creationId xmlns:a16="http://schemas.microsoft.com/office/drawing/2014/main" id="{075467BE-8C7F-F429-0224-78A023959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436" y="2538288"/>
            <a:ext cx="8240275" cy="1781424"/>
          </a:xfrm>
          <a:prstGeom prst="rect">
            <a:avLst/>
          </a:prstGeom>
        </p:spPr>
      </p:pic>
      <p:pic>
        <p:nvPicPr>
          <p:cNvPr id="4" name="Afbeelding 3" descr="Afbeelding met plant, boom, linde, blad&#10;&#10;Door AI gegenereerde inhoud is mogelijk onjuist.">
            <a:extLst>
              <a:ext uri="{FF2B5EF4-FFF2-40B4-BE49-F238E27FC236}">
                <a16:creationId xmlns:a16="http://schemas.microsoft.com/office/drawing/2014/main" id="{4B88520C-C42E-8F02-146F-EA147E495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2710" y="4471714"/>
            <a:ext cx="2323640" cy="202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994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3" y="592001"/>
            <a:ext cx="9281101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Wat gebeurd er na de eerste kruising?</a:t>
            </a:r>
            <a:br>
              <a:rPr lang="nl-NL" altLang="nl-NL" b="1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Eerste kruising</a:t>
            </a:r>
            <a:r>
              <a:rPr lang="nl-NL" b="1" dirty="0"/>
              <a:t>:</a:t>
            </a:r>
            <a:endParaRPr lang="nl-NL" dirty="0"/>
          </a:p>
          <a:p>
            <a:r>
              <a:rPr lang="nl-NL" b="1" dirty="0"/>
              <a:t>RR (resistent)</a:t>
            </a:r>
            <a:r>
              <a:rPr lang="nl-NL" dirty="0"/>
              <a:t> × </a:t>
            </a:r>
            <a:r>
              <a:rPr lang="nl-NL" b="1" dirty="0" err="1"/>
              <a:t>rr</a:t>
            </a:r>
            <a:r>
              <a:rPr lang="nl-NL" b="1" dirty="0"/>
              <a:t> (</a:t>
            </a:r>
            <a:r>
              <a:rPr lang="nl-NL" b="1" dirty="0" err="1"/>
              <a:t>teeltras</a:t>
            </a:r>
            <a:r>
              <a:rPr lang="nl-NL" b="1" dirty="0"/>
              <a:t>)</a:t>
            </a:r>
            <a:endParaRPr lang="nl-NL" dirty="0"/>
          </a:p>
          <a:p>
            <a:r>
              <a:rPr lang="nl-NL" dirty="0"/>
              <a:t>Resultaat: </a:t>
            </a:r>
            <a:r>
              <a:rPr lang="nl-NL" b="1" dirty="0"/>
              <a:t>100% </a:t>
            </a:r>
            <a:r>
              <a:rPr lang="nl-NL" b="1" dirty="0" err="1"/>
              <a:t>Rr</a:t>
            </a:r>
            <a:endParaRPr lang="nl-NL" b="1" dirty="0"/>
          </a:p>
          <a:p>
            <a:endParaRPr lang="nl-NL" dirty="0"/>
          </a:p>
          <a:p>
            <a:pPr indent="0">
              <a:buNone/>
            </a:pPr>
            <a:r>
              <a:rPr lang="nl-NL" b="1" dirty="0"/>
              <a:t>Deze planten zijn: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resistent</a:t>
            </a:r>
            <a:r>
              <a:rPr lang="nl-NL" dirty="0"/>
              <a:t> tegen meeldauw</a:t>
            </a:r>
          </a:p>
          <a:p>
            <a:r>
              <a:rPr lang="nl-NL" dirty="0"/>
              <a:t>nog </a:t>
            </a:r>
            <a:r>
              <a:rPr lang="nl-NL" b="1" i="1" dirty="0">
                <a:solidFill>
                  <a:srgbClr val="0070C0"/>
                </a:solidFill>
              </a:rPr>
              <a:t>niet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geschikt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voor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de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teelt</a:t>
            </a:r>
          </a:p>
          <a:p>
            <a:endParaRPr lang="nl-NL" dirty="0"/>
          </a:p>
          <a:p>
            <a:pPr indent="0">
              <a:buNone/>
            </a:pPr>
            <a:r>
              <a:rPr lang="nl-NL" b="1" dirty="0"/>
              <a:t>Waarom niet?</a:t>
            </a:r>
          </a:p>
          <a:p>
            <a:pPr marL="342900" indent="-342900"/>
            <a:r>
              <a:rPr lang="nl-NL" dirty="0"/>
              <a:t>Ze lijken genetisch </a:t>
            </a:r>
            <a:r>
              <a:rPr lang="nl-NL" b="1" i="1" dirty="0">
                <a:solidFill>
                  <a:srgbClr val="0070C0"/>
                </a:solidFill>
              </a:rPr>
              <a:t>te veel op het wilde ras</a:t>
            </a:r>
          </a:p>
          <a:p>
            <a:pPr marL="342900" indent="-342900"/>
            <a:r>
              <a:rPr lang="nl-NL" dirty="0"/>
              <a:t>Vaak: </a:t>
            </a:r>
            <a:r>
              <a:rPr lang="nl-NL" b="1" i="1" dirty="0">
                <a:solidFill>
                  <a:srgbClr val="0070C0"/>
                </a:solidFill>
              </a:rPr>
              <a:t>lagere</a:t>
            </a:r>
            <a:r>
              <a:rPr lang="nl-NL" dirty="0"/>
              <a:t> opbrengst, </a:t>
            </a:r>
            <a:r>
              <a:rPr lang="nl-NL" b="1" i="1" dirty="0">
                <a:solidFill>
                  <a:srgbClr val="0070C0"/>
                </a:solidFill>
              </a:rPr>
              <a:t>andere</a:t>
            </a:r>
            <a:r>
              <a:rPr lang="nl-NL" dirty="0"/>
              <a:t> vruchtvorm, </a:t>
            </a:r>
            <a:r>
              <a:rPr lang="nl-NL" b="1" i="1" dirty="0">
                <a:solidFill>
                  <a:srgbClr val="0070C0"/>
                </a:solidFill>
              </a:rPr>
              <a:t>minder</a:t>
            </a:r>
            <a:r>
              <a:rPr lang="nl-NL" dirty="0"/>
              <a:t> kwaliteit</a:t>
            </a:r>
          </a:p>
        </p:txBody>
      </p:sp>
      <p:pic>
        <p:nvPicPr>
          <p:cNvPr id="3" name="Afbeelding 2" descr="Afbeelding met plant, boom, linde, blad&#10;&#10;Door AI gegenereerde inhoud is mogelijk onjuist.">
            <a:extLst>
              <a:ext uri="{FF2B5EF4-FFF2-40B4-BE49-F238E27FC236}">
                <a16:creationId xmlns:a16="http://schemas.microsoft.com/office/drawing/2014/main" id="{2131920D-6DE1-FD2C-5CC4-19604A783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288" y="4100403"/>
            <a:ext cx="2948112" cy="256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228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Stap 3 Tweede kruising </a:t>
            </a:r>
            <a:br>
              <a:rPr lang="nl-NL" altLang="nl-NL" b="1" dirty="0"/>
            </a:br>
            <a:r>
              <a:rPr lang="nl-NL" altLang="nl-NL" b="1" dirty="0"/>
              <a:t>(verder inkruisen)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De veredelaar kruist een F1 ras terug met het </a:t>
            </a:r>
            <a:r>
              <a:rPr lang="nl-NL" dirty="0" err="1"/>
              <a:t>teeltras</a:t>
            </a:r>
            <a:r>
              <a:rPr lang="nl-NL" dirty="0"/>
              <a:t>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Uitkomst:</a:t>
            </a:r>
          </a:p>
          <a:p>
            <a:r>
              <a:rPr lang="nl-NL" b="1" dirty="0"/>
              <a:t>50% </a:t>
            </a:r>
            <a:r>
              <a:rPr lang="nl-NL" b="1" dirty="0" err="1"/>
              <a:t>Rr</a:t>
            </a:r>
            <a:r>
              <a:rPr lang="nl-NL" dirty="0"/>
              <a:t> → resistent</a:t>
            </a:r>
          </a:p>
          <a:p>
            <a:r>
              <a:rPr lang="nl-NL" b="1" dirty="0"/>
              <a:t>50% </a:t>
            </a:r>
            <a:r>
              <a:rPr lang="nl-NL" b="1" dirty="0" err="1"/>
              <a:t>rr</a:t>
            </a:r>
            <a:r>
              <a:rPr lang="nl-NL" dirty="0"/>
              <a:t> → gevoelig</a:t>
            </a:r>
          </a:p>
          <a:p>
            <a:pPr indent="0">
              <a:buNone/>
            </a:pPr>
            <a:r>
              <a:rPr lang="nl-NL" dirty="0"/>
              <a:t>Alleen de </a:t>
            </a:r>
            <a:r>
              <a:rPr lang="nl-NL" b="1" i="1" dirty="0">
                <a:solidFill>
                  <a:srgbClr val="0070C0"/>
                </a:solidFill>
              </a:rPr>
              <a:t>resistente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planten</a:t>
            </a:r>
            <a:r>
              <a:rPr lang="nl-NL" b="1" dirty="0"/>
              <a:t> (</a:t>
            </a:r>
            <a:r>
              <a:rPr lang="nl-NL" b="1" dirty="0" err="1"/>
              <a:t>Rr</a:t>
            </a:r>
            <a:r>
              <a:rPr lang="nl-NL" b="1" dirty="0"/>
              <a:t>)</a:t>
            </a:r>
            <a:r>
              <a:rPr lang="nl-NL" dirty="0"/>
              <a:t> worden geselecteerd voor de </a:t>
            </a:r>
            <a:r>
              <a:rPr lang="nl-NL" b="1" i="1" dirty="0">
                <a:solidFill>
                  <a:srgbClr val="0070C0"/>
                </a:solidFill>
              </a:rPr>
              <a:t>volgende</a:t>
            </a:r>
            <a:r>
              <a:rPr lang="nl-NL" dirty="0"/>
              <a:t> stap.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schermopname, lijn, Lettertype&#10;&#10;Door AI gegenereerde inhoud is mogelijk onjuist.">
            <a:extLst>
              <a:ext uri="{FF2B5EF4-FFF2-40B4-BE49-F238E27FC236}">
                <a16:creationId xmlns:a16="http://schemas.microsoft.com/office/drawing/2014/main" id="{7F032330-4AC0-DB20-2707-F8F951C40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15" y="2724321"/>
            <a:ext cx="6711989" cy="1804970"/>
          </a:xfrm>
          <a:prstGeom prst="rect">
            <a:avLst/>
          </a:prstGeom>
        </p:spPr>
      </p:pic>
      <p:pic>
        <p:nvPicPr>
          <p:cNvPr id="4" name="Afbeelding 3" descr="Afbeelding met plant, boom, linde, blad&#10;&#10;Door AI gegenereerde inhoud is mogelijk onjuist.">
            <a:extLst>
              <a:ext uri="{FF2B5EF4-FFF2-40B4-BE49-F238E27FC236}">
                <a16:creationId xmlns:a16="http://schemas.microsoft.com/office/drawing/2014/main" id="{43AC598A-E7CF-41C2-CCE0-5999AC62B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8223" y="661878"/>
            <a:ext cx="2234789" cy="1947971"/>
          </a:xfrm>
          <a:prstGeom prst="rect">
            <a:avLst/>
          </a:prstGeom>
        </p:spPr>
      </p:pic>
      <p:pic>
        <p:nvPicPr>
          <p:cNvPr id="5" name="Afbeelding 4" descr="Afbeelding met schimmel, Plantenpathologie, blad, buitenshuis&#10;&#10;Door AI gegenereerde inhoud is mogelijk onjuist.">
            <a:extLst>
              <a:ext uri="{FF2B5EF4-FFF2-40B4-BE49-F238E27FC236}">
                <a16:creationId xmlns:a16="http://schemas.microsoft.com/office/drawing/2014/main" id="{AC33F4EE-4772-EEFC-B744-EC082634F1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8463" y="4705350"/>
            <a:ext cx="2369343" cy="181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14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Doel van de tweede </a:t>
            </a:r>
            <a:r>
              <a:rPr lang="nl-NL" dirty="0" err="1"/>
              <a:t>inkruising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Bij de </a:t>
            </a:r>
            <a:r>
              <a:rPr lang="nl-NL" b="1" i="1" dirty="0">
                <a:solidFill>
                  <a:srgbClr val="0070C0"/>
                </a:solidFill>
              </a:rPr>
              <a:t>tweede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kruising</a:t>
            </a:r>
            <a:r>
              <a:rPr lang="nl-NL" dirty="0"/>
              <a:t> kruis je:</a:t>
            </a:r>
          </a:p>
          <a:p>
            <a:r>
              <a:rPr lang="nl-NL" b="1" dirty="0" err="1"/>
              <a:t>Rr</a:t>
            </a:r>
            <a:r>
              <a:rPr lang="nl-NL" b="1" dirty="0"/>
              <a:t> (</a:t>
            </a:r>
            <a:r>
              <a:rPr lang="nl-NL" b="1" i="1" dirty="0">
                <a:solidFill>
                  <a:srgbClr val="0070C0"/>
                </a:solidFill>
              </a:rPr>
              <a:t>resistente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nakomeling</a:t>
            </a:r>
            <a:r>
              <a:rPr lang="nl-NL" b="1" dirty="0"/>
              <a:t>)</a:t>
            </a:r>
            <a:br>
              <a:rPr lang="nl-NL" dirty="0"/>
            </a:br>
            <a:r>
              <a:rPr lang="nl-NL" dirty="0"/>
              <a:t>met</a:t>
            </a:r>
          </a:p>
          <a:p>
            <a:r>
              <a:rPr lang="nl-NL" b="1" dirty="0" err="1"/>
              <a:t>rr</a:t>
            </a:r>
            <a:r>
              <a:rPr lang="nl-NL" b="1" dirty="0"/>
              <a:t> (het </a:t>
            </a:r>
            <a:r>
              <a:rPr lang="nl-NL" b="1" i="1" dirty="0">
                <a:solidFill>
                  <a:srgbClr val="0070C0"/>
                </a:solidFill>
              </a:rPr>
              <a:t>goede</a:t>
            </a:r>
            <a:r>
              <a:rPr lang="nl-NL" b="1" dirty="0"/>
              <a:t> </a:t>
            </a:r>
            <a:r>
              <a:rPr lang="nl-NL" b="1" i="1" dirty="0" err="1">
                <a:solidFill>
                  <a:srgbClr val="0070C0"/>
                </a:solidFill>
              </a:rPr>
              <a:t>teeltras</a:t>
            </a:r>
            <a:r>
              <a:rPr lang="nl-NL" b="1" dirty="0"/>
              <a:t>)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 Dit heet </a:t>
            </a:r>
            <a:r>
              <a:rPr lang="nl-NL" b="1" i="1" dirty="0">
                <a:solidFill>
                  <a:srgbClr val="0070C0"/>
                </a:solidFill>
              </a:rPr>
              <a:t>terugkruisen</a:t>
            </a:r>
            <a:r>
              <a:rPr lang="nl-NL" dirty="0"/>
              <a:t>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 descr="Afbeelding met schimmel, Plantenpathologie, blad, buitenshuis&#10;&#10;Door AI gegenereerde inhoud is mogelijk onjuist.">
            <a:extLst>
              <a:ext uri="{FF2B5EF4-FFF2-40B4-BE49-F238E27FC236}">
                <a16:creationId xmlns:a16="http://schemas.microsoft.com/office/drawing/2014/main" id="{F3FB4679-D226-0CA0-F362-B0415668A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1321" y="4581524"/>
            <a:ext cx="2356936" cy="1809365"/>
          </a:xfrm>
          <a:prstGeom prst="rect">
            <a:avLst/>
          </a:prstGeom>
        </p:spPr>
      </p:pic>
      <p:pic>
        <p:nvPicPr>
          <p:cNvPr id="3" name="Afbeelding 2" descr="Afbeelding met plant, boom, linde, blad&#10;&#10;Door AI gegenereerde inhoud is mogelijk onjuist.">
            <a:extLst>
              <a:ext uri="{FF2B5EF4-FFF2-40B4-BE49-F238E27FC236}">
                <a16:creationId xmlns:a16="http://schemas.microsoft.com/office/drawing/2014/main" id="{85A41B42-114A-726D-D92C-015E41C03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5798" y="814278"/>
            <a:ext cx="2409629" cy="210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02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Wat bereik je met terugkruisen?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b="1" i="1" dirty="0">
                <a:solidFill>
                  <a:srgbClr val="0070C0"/>
                </a:solidFill>
              </a:rPr>
              <a:t>Je houdt de resistentie</a:t>
            </a:r>
          </a:p>
          <a:p>
            <a:r>
              <a:rPr lang="nl-NL" dirty="0"/>
              <a:t>Je selecteert alleen planten met </a:t>
            </a:r>
            <a:r>
              <a:rPr lang="nl-NL" b="1" dirty="0"/>
              <a:t>R</a:t>
            </a:r>
            <a:endParaRPr lang="nl-NL" dirty="0"/>
          </a:p>
          <a:p>
            <a:r>
              <a:rPr lang="nl-NL" dirty="0"/>
              <a:t>Dus: planten blijven resistent</a:t>
            </a:r>
          </a:p>
          <a:p>
            <a:endParaRPr lang="nl-NL" dirty="0"/>
          </a:p>
          <a:p>
            <a:pPr indent="0">
              <a:buNone/>
            </a:pPr>
            <a:r>
              <a:rPr lang="nl-NL" b="1" dirty="0">
                <a:solidFill>
                  <a:srgbClr val="0070C0"/>
                </a:solidFill>
              </a:rPr>
              <a:t>2</a:t>
            </a:r>
            <a:r>
              <a:rPr lang="nl-NL" b="1" dirty="0"/>
              <a:t>. </a:t>
            </a:r>
            <a:r>
              <a:rPr lang="nl-NL" b="1" i="1" dirty="0">
                <a:solidFill>
                  <a:srgbClr val="0070C0"/>
                </a:solidFill>
              </a:rPr>
              <a:t>Je krijgt het </a:t>
            </a:r>
            <a:r>
              <a:rPr lang="nl-NL" b="1" i="1" dirty="0" err="1">
                <a:solidFill>
                  <a:srgbClr val="0070C0"/>
                </a:solidFill>
              </a:rPr>
              <a:t>teeltras</a:t>
            </a:r>
            <a:r>
              <a:rPr lang="nl-NL" b="1" i="1" dirty="0">
                <a:solidFill>
                  <a:srgbClr val="0070C0"/>
                </a:solidFill>
              </a:rPr>
              <a:t> terug</a:t>
            </a:r>
          </a:p>
          <a:p>
            <a:pPr indent="0">
              <a:buNone/>
            </a:pPr>
            <a:r>
              <a:rPr lang="nl-NL" dirty="0"/>
              <a:t>Elke </a:t>
            </a:r>
            <a:r>
              <a:rPr lang="nl-NL" dirty="0" err="1"/>
              <a:t>terugkruising</a:t>
            </a:r>
            <a:r>
              <a:rPr lang="nl-NL" dirty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maakt de plant </a:t>
            </a:r>
            <a:r>
              <a:rPr lang="nl-NL" b="1" dirty="0"/>
              <a:t>meer </a:t>
            </a:r>
            <a:r>
              <a:rPr lang="nl-NL" b="1" dirty="0" err="1"/>
              <a:t>teeltras</a:t>
            </a: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en </a:t>
            </a:r>
            <a:r>
              <a:rPr lang="nl-NL" b="1" dirty="0"/>
              <a:t>minder wild ras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indent="0">
              <a:buNone/>
            </a:pPr>
            <a:r>
              <a:rPr lang="nl-NL" b="1" dirty="0"/>
              <a:t>De plant lijkt steeds meer op:</a:t>
            </a:r>
          </a:p>
          <a:p>
            <a:r>
              <a:rPr lang="nl-NL" dirty="0"/>
              <a:t>het </a:t>
            </a:r>
            <a:r>
              <a:rPr lang="nl-NL" b="1" i="1" dirty="0">
                <a:solidFill>
                  <a:srgbClr val="0070C0"/>
                </a:solidFill>
              </a:rPr>
              <a:t>gewenste</a:t>
            </a:r>
            <a:r>
              <a:rPr lang="nl-NL" dirty="0"/>
              <a:t> ras</a:t>
            </a:r>
          </a:p>
          <a:p>
            <a:r>
              <a:rPr lang="nl-NL" dirty="0"/>
              <a:t>maar </a:t>
            </a:r>
            <a:r>
              <a:rPr lang="nl-NL" b="1" i="1" dirty="0">
                <a:solidFill>
                  <a:srgbClr val="0070C0"/>
                </a:solidFill>
              </a:rPr>
              <a:t>mét</a:t>
            </a:r>
            <a:r>
              <a:rPr lang="nl-NL" dirty="0"/>
              <a:t> resistentie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 descr="Afbeelding met plant, boom, linde, blad&#10;&#10;Door AI gegenereerde inhoud is mogelijk onjuist.">
            <a:extLst>
              <a:ext uri="{FF2B5EF4-FFF2-40B4-BE49-F238E27FC236}">
                <a16:creationId xmlns:a16="http://schemas.microsoft.com/office/drawing/2014/main" id="{B4BB0440-4E64-DB26-5E84-3EF7B973B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2024" y="4431621"/>
            <a:ext cx="2408242" cy="209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965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Terugkruisen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486806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Waarom niet meteen klaar na 1 keer?</a:t>
            </a:r>
          </a:p>
          <a:p>
            <a:pPr indent="0">
              <a:buNone/>
            </a:pPr>
            <a:endParaRPr lang="nl-NL" b="1" dirty="0"/>
          </a:p>
          <a:p>
            <a:pPr marL="342900" indent="-342900"/>
            <a:r>
              <a:rPr lang="nl-NL" dirty="0"/>
              <a:t>Eén kruising = te veel wilde eigenschappen</a:t>
            </a:r>
          </a:p>
          <a:p>
            <a:pPr marL="342900" indent="-342900"/>
            <a:r>
              <a:rPr lang="nl-NL" dirty="0"/>
              <a:t>Minder geschikt voor productie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Meerdere </a:t>
            </a:r>
            <a:r>
              <a:rPr lang="nl-NL" b="1" i="1" dirty="0" err="1">
                <a:solidFill>
                  <a:srgbClr val="0070C0"/>
                </a:solidFill>
              </a:rPr>
              <a:t>inkruisingen</a:t>
            </a:r>
            <a:endParaRPr lang="nl-NL" b="1" i="1" dirty="0">
              <a:solidFill>
                <a:srgbClr val="0070C0"/>
              </a:solidFill>
            </a:endParaRPr>
          </a:p>
          <a:p>
            <a:r>
              <a:rPr lang="nl-NL" dirty="0"/>
              <a:t>goede opbrengst</a:t>
            </a:r>
          </a:p>
          <a:p>
            <a:r>
              <a:rPr lang="nl-NL" dirty="0"/>
              <a:t>goede kwaliteit</a:t>
            </a:r>
          </a:p>
          <a:p>
            <a:r>
              <a:rPr lang="nl-NL" dirty="0"/>
              <a:t>ziekteresistentie</a:t>
            </a:r>
          </a:p>
          <a:p>
            <a:pPr indent="0">
              <a:buNone/>
              <a:defRPr/>
            </a:pPr>
            <a:r>
              <a:rPr lang="nl-NL" dirty="0"/>
              <a:t> </a:t>
            </a:r>
          </a:p>
        </p:txBody>
      </p:sp>
      <p:pic>
        <p:nvPicPr>
          <p:cNvPr id="3" name="Afbeelding 2" descr="Afbeelding met voedsel, ontwerp&#10;&#10;Door AI gegenereerde inhoud is mogelijk onjuist.">
            <a:extLst>
              <a:ext uri="{FF2B5EF4-FFF2-40B4-BE49-F238E27FC236}">
                <a16:creationId xmlns:a16="http://schemas.microsoft.com/office/drawing/2014/main" id="{45ED4397-E0DD-6E41-D4C6-5F8294EFE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1960" y="592001"/>
            <a:ext cx="2581635" cy="155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71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5BF33C1D-068A-4FDD-AE17-E6B3983E6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Aftrap</a:t>
            </a:r>
          </a:p>
        </p:txBody>
      </p:sp>
      <p:pic>
        <p:nvPicPr>
          <p:cNvPr id="4099" name="Afbeelding 6">
            <a:extLst>
              <a:ext uri="{FF2B5EF4-FFF2-40B4-BE49-F238E27FC236}">
                <a16:creationId xmlns:a16="http://schemas.microsoft.com/office/drawing/2014/main" id="{75FAD6AD-3C9B-492F-9EB2-0AAC95823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Afbeelding 3">
            <a:extLst>
              <a:ext uri="{FF2B5EF4-FFF2-40B4-BE49-F238E27FC236}">
                <a16:creationId xmlns:a16="http://schemas.microsoft.com/office/drawing/2014/main" id="{08AD22CF-237A-4C8F-AAD3-DEDB1747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4938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AA734-65BB-70EA-F96C-7C83F0660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4CBF4126-D442-BE19-D2EA-95600FED2D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Hoe vaak moet je terugkruisen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DC0CE5FF-B86E-3A4E-9D7D-9EA70937F17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478180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Waarom niet 1 of 2 keer?</a:t>
            </a:r>
          </a:p>
          <a:p>
            <a:pPr indent="0">
              <a:buNone/>
            </a:pPr>
            <a:endParaRPr lang="nl-NL" b="1" dirty="0"/>
          </a:p>
          <a:p>
            <a:pPr indent="0">
              <a:buNone/>
            </a:pPr>
            <a:r>
              <a:rPr lang="nl-NL" dirty="0"/>
              <a:t>Na </a:t>
            </a:r>
            <a:r>
              <a:rPr lang="nl-NL" b="1" i="1" dirty="0">
                <a:solidFill>
                  <a:srgbClr val="0070C0"/>
                </a:solidFill>
              </a:rPr>
              <a:t>één </a:t>
            </a:r>
            <a:r>
              <a:rPr lang="nl-NL" dirty="0"/>
              <a:t>kruising:</a:t>
            </a:r>
          </a:p>
          <a:p>
            <a:r>
              <a:rPr lang="nl-NL" dirty="0"/>
              <a:t>zit de resistentie er wel in</a:t>
            </a:r>
          </a:p>
          <a:p>
            <a:r>
              <a:rPr lang="nl-NL" dirty="0"/>
              <a:t>maar bevat de plant nog </a:t>
            </a:r>
            <a:r>
              <a:rPr lang="nl-NL" b="1" i="1" dirty="0">
                <a:solidFill>
                  <a:srgbClr val="0070C0"/>
                </a:solidFill>
              </a:rPr>
              <a:t>veel eigenschappen van het wilde ras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Die wilde eigenschappen wil je juist </a:t>
            </a:r>
            <a:r>
              <a:rPr lang="nl-NL" b="1" i="1" dirty="0">
                <a:solidFill>
                  <a:srgbClr val="0070C0"/>
                </a:solidFill>
              </a:rPr>
              <a:t>niet</a:t>
            </a:r>
            <a:r>
              <a:rPr lang="nl-NL" dirty="0"/>
              <a:t>:</a:t>
            </a:r>
          </a:p>
          <a:p>
            <a:r>
              <a:rPr lang="nl-NL" dirty="0"/>
              <a:t>andere vruchtvorm</a:t>
            </a:r>
          </a:p>
          <a:p>
            <a:r>
              <a:rPr lang="nl-NL" dirty="0"/>
              <a:t>lagere opbrengst</a:t>
            </a:r>
          </a:p>
          <a:p>
            <a:r>
              <a:rPr lang="nl-NL" dirty="0"/>
              <a:t>minder uniform gewas</a:t>
            </a:r>
          </a:p>
        </p:txBody>
      </p:sp>
      <p:pic>
        <p:nvPicPr>
          <p:cNvPr id="3" name="Afbeelding 2" descr="Afbeelding met voedsel, ontwerp&#10;&#10;Door AI gegenereerde inhoud is mogelijk onjuist.">
            <a:extLst>
              <a:ext uri="{FF2B5EF4-FFF2-40B4-BE49-F238E27FC236}">
                <a16:creationId xmlns:a16="http://schemas.microsoft.com/office/drawing/2014/main" id="{F28F847D-771B-31BF-BE7E-48414F641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379" y="4550414"/>
            <a:ext cx="3489284" cy="209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0576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2AE61-BD7F-996C-7295-0E9C02B2D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36F5AE22-7878-ADEF-C27E-69262482B2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979840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Wat gebeurt er bij elke </a:t>
            </a:r>
            <a:r>
              <a:rPr lang="nl-NL" dirty="0" err="1"/>
              <a:t>terugkruising</a:t>
            </a:r>
            <a:r>
              <a:rPr lang="nl-NL" dirty="0"/>
              <a:t>?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17BD1A1A-DAE3-216B-100E-2CF23FE8770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529938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Elke keer dat je terugkruist met het </a:t>
            </a:r>
            <a:r>
              <a:rPr lang="nl-NL" dirty="0" err="1"/>
              <a:t>teeltras</a:t>
            </a:r>
            <a:r>
              <a:rPr lang="nl-NL" dirty="0"/>
              <a:t>:</a:t>
            </a:r>
          </a:p>
          <a:p>
            <a:r>
              <a:rPr lang="nl-NL" dirty="0"/>
              <a:t>wordt de plant </a:t>
            </a:r>
            <a:r>
              <a:rPr lang="nl-NL" b="1" i="1" dirty="0">
                <a:solidFill>
                  <a:srgbClr val="0070C0"/>
                </a:solidFill>
              </a:rPr>
              <a:t>meer </a:t>
            </a:r>
            <a:r>
              <a:rPr lang="nl-NL" b="1" i="1" dirty="0" err="1">
                <a:solidFill>
                  <a:srgbClr val="0070C0"/>
                </a:solidFill>
              </a:rPr>
              <a:t>teeltras</a:t>
            </a:r>
            <a:endParaRPr lang="nl-NL" b="1" i="1" dirty="0">
              <a:solidFill>
                <a:srgbClr val="0070C0"/>
              </a:solidFill>
            </a:endParaRPr>
          </a:p>
          <a:p>
            <a:r>
              <a:rPr lang="nl-NL" dirty="0"/>
              <a:t>blijft de </a:t>
            </a:r>
            <a:r>
              <a:rPr lang="nl-NL" b="1" i="1" dirty="0">
                <a:solidFill>
                  <a:srgbClr val="0070C0"/>
                </a:solidFill>
              </a:rPr>
              <a:t>resistentie behouden </a:t>
            </a:r>
            <a:r>
              <a:rPr lang="nl-NL" dirty="0"/>
              <a:t>(door selectie)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Na </a:t>
            </a:r>
            <a:r>
              <a:rPr lang="nl-NL" b="1" i="1" dirty="0">
                <a:solidFill>
                  <a:srgbClr val="0070C0"/>
                </a:solidFill>
              </a:rPr>
              <a:t>4–6 </a:t>
            </a:r>
            <a:r>
              <a:rPr lang="nl-NL" b="1" i="1" dirty="0" err="1">
                <a:solidFill>
                  <a:srgbClr val="0070C0"/>
                </a:solidFill>
              </a:rPr>
              <a:t>terugkruisingen</a:t>
            </a:r>
            <a:r>
              <a:rPr lang="nl-NL" b="1" i="1" dirty="0">
                <a:solidFill>
                  <a:srgbClr val="0070C0"/>
                </a:solidFill>
              </a:rPr>
              <a:t> </a:t>
            </a:r>
            <a:r>
              <a:rPr lang="nl-NL" dirty="0"/>
              <a:t>lijkt de plant vrijwel gelijk aan het originele ras, maar dan mét resistentie.</a:t>
            </a:r>
          </a:p>
          <a:p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schermopname, Lettertype, nummer&#10;&#10;Door AI gegenereerde inhoud is mogelijk onjuist.">
            <a:extLst>
              <a:ext uri="{FF2B5EF4-FFF2-40B4-BE49-F238E27FC236}">
                <a16:creationId xmlns:a16="http://schemas.microsoft.com/office/drawing/2014/main" id="{DE344191-D547-47B5-C134-565A82DA9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224" y="3179885"/>
            <a:ext cx="5516365" cy="2200242"/>
          </a:xfrm>
          <a:prstGeom prst="rect">
            <a:avLst/>
          </a:prstGeom>
        </p:spPr>
      </p:pic>
      <p:pic>
        <p:nvPicPr>
          <p:cNvPr id="4" name="Afbeelding 3" descr="Afbeelding met voedsel, ontwerp&#10;&#10;Door AI gegenereerde inhoud is mogelijk onjuist.">
            <a:extLst>
              <a:ext uri="{FF2B5EF4-FFF2-40B4-BE49-F238E27FC236}">
                <a16:creationId xmlns:a16="http://schemas.microsoft.com/office/drawing/2014/main" id="{1C11572F-D147-75DD-3E50-480023AC0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2715" y="4576293"/>
            <a:ext cx="3096104" cy="186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7163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B8247-A390-DB87-54FA-C853022F5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BDC68E6B-ACD3-093A-69F4-016E60D650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3" y="592001"/>
            <a:ext cx="9074067" cy="99695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b="1" dirty="0"/>
              <a:t>Hoe weet je welke plant je houdt?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770FDF19-12BF-61A4-C543-E8D3677CB1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7133123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Na elke kruising</a:t>
            </a:r>
            <a:r>
              <a:rPr lang="nl-NL" dirty="0"/>
              <a:t>:</a:t>
            </a:r>
          </a:p>
          <a:p>
            <a:r>
              <a:rPr lang="nl-NL" dirty="0"/>
              <a:t>worden planten getest op </a:t>
            </a:r>
            <a:r>
              <a:rPr lang="nl-NL" b="1" i="1" dirty="0">
                <a:solidFill>
                  <a:srgbClr val="0070C0"/>
                </a:solidFill>
              </a:rPr>
              <a:t>resistentie</a:t>
            </a:r>
          </a:p>
          <a:p>
            <a:r>
              <a:rPr lang="nl-NL" dirty="0"/>
              <a:t>alleen </a:t>
            </a:r>
            <a:r>
              <a:rPr lang="nl-NL" b="1" i="1" dirty="0">
                <a:solidFill>
                  <a:srgbClr val="0070C0"/>
                </a:solidFill>
              </a:rPr>
              <a:t>resistente</a:t>
            </a:r>
            <a:r>
              <a:rPr lang="nl-NL" dirty="0"/>
              <a:t> planten worden </a:t>
            </a:r>
            <a:r>
              <a:rPr lang="nl-NL" b="1" i="1" dirty="0">
                <a:solidFill>
                  <a:srgbClr val="0070C0"/>
                </a:solidFill>
              </a:rPr>
              <a:t>verder</a:t>
            </a:r>
            <a:r>
              <a:rPr lang="nl-NL" dirty="0"/>
              <a:t> gebruikt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/>
              <a:t>Dit kan:</a:t>
            </a:r>
          </a:p>
          <a:p>
            <a:r>
              <a:rPr lang="nl-NL" dirty="0"/>
              <a:t>door ziek te maken (praktijk)</a:t>
            </a:r>
          </a:p>
          <a:p>
            <a:r>
              <a:rPr lang="nl-NL" dirty="0"/>
              <a:t>of met DNA-tests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 descr="Afbeelding met schimmel, Plantenpathologie, blad, buitenshuis&#10;&#10;Door AI gegenereerde inhoud is mogelijk onjuist.">
            <a:extLst>
              <a:ext uri="{FF2B5EF4-FFF2-40B4-BE49-F238E27FC236}">
                <a16:creationId xmlns:a16="http://schemas.microsoft.com/office/drawing/2014/main" id="{846FFCC1-F31C-2423-0B92-371E4465E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8461" y="4538392"/>
            <a:ext cx="2356936" cy="180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21079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4B421-8361-A854-6077-26CF30F39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4CE97682-FCEB-7A7E-13A6-A0C659DA58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Hoe lang duurt dat?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F86B88-2A09-5315-E59F-6CA10BF489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011484" y="1517402"/>
            <a:ext cx="6692900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Aft>
                <a:spcPct val="0"/>
              </a:spcAft>
            </a:pPr>
            <a:r>
              <a:rPr lang="nl-NL" altLang="nl-NL" dirty="0"/>
              <a:t>Eén </a:t>
            </a:r>
            <a:r>
              <a:rPr lang="nl-NL" altLang="nl-NL" dirty="0" err="1"/>
              <a:t>terugkruising</a:t>
            </a:r>
            <a:r>
              <a:rPr lang="nl-NL" altLang="nl-NL" dirty="0"/>
              <a:t> = 1 teeltcyclus</a:t>
            </a:r>
          </a:p>
          <a:p>
            <a:pPr marL="342900" indent="-342900" fontAlgn="base">
              <a:spcAft>
                <a:spcPct val="0"/>
              </a:spcAft>
            </a:pPr>
            <a:r>
              <a:rPr lang="nl-NL" altLang="nl-NL" dirty="0"/>
              <a:t>4–6 </a:t>
            </a:r>
            <a:r>
              <a:rPr lang="nl-NL" altLang="nl-NL" dirty="0" err="1"/>
              <a:t>terugkruisingen</a:t>
            </a:r>
            <a:r>
              <a:rPr lang="nl-NL" altLang="nl-NL" dirty="0"/>
              <a:t> = meerdere jaren</a:t>
            </a:r>
          </a:p>
          <a:p>
            <a:pPr marL="342900" indent="-342900" fontAlgn="base">
              <a:spcAft>
                <a:spcPct val="0"/>
              </a:spcAft>
            </a:pPr>
            <a:endParaRPr lang="nl-NL" altLang="nl-NL" dirty="0"/>
          </a:p>
          <a:p>
            <a:pPr indent="0" fontAlgn="base">
              <a:spcAft>
                <a:spcPct val="0"/>
              </a:spcAft>
              <a:buNone/>
            </a:pPr>
            <a:r>
              <a:rPr lang="nl-NL" altLang="nl-NL" b="1" dirty="0"/>
              <a:t>Daarom is veredeling:</a:t>
            </a:r>
          </a:p>
          <a:p>
            <a:pPr marL="342900" indent="-342900" fontAlgn="base">
              <a:spcAft>
                <a:spcPct val="0"/>
              </a:spcAft>
            </a:pPr>
            <a:r>
              <a:rPr lang="nl-NL" altLang="nl-NL" dirty="0"/>
              <a:t>tijdrovend</a:t>
            </a:r>
          </a:p>
          <a:p>
            <a:pPr marL="342900" indent="-342900" fontAlgn="base">
              <a:spcAft>
                <a:spcPct val="0"/>
              </a:spcAft>
            </a:pPr>
            <a:r>
              <a:rPr lang="nl-NL" altLang="nl-NL" dirty="0"/>
              <a:t>duur</a:t>
            </a:r>
          </a:p>
          <a:p>
            <a:pPr marL="342900" indent="-342900" fontAlgn="base">
              <a:spcAft>
                <a:spcPct val="0"/>
              </a:spcAft>
            </a:pPr>
            <a:r>
              <a:rPr lang="nl-NL" altLang="nl-NL" dirty="0"/>
              <a:t>maar heel waardevol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Afbeelding 3" descr="Afbeelding met tekst, ontwerp, illustratie&#10;&#10;Door AI gegenereerde inhoud is mogelijk onjuist.">
            <a:extLst>
              <a:ext uri="{FF2B5EF4-FFF2-40B4-BE49-F238E27FC236}">
                <a16:creationId xmlns:a16="http://schemas.microsoft.com/office/drawing/2014/main" id="{0A424DF5-AB8D-4547-2886-F21CC82029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093"/>
          <a:stretch>
            <a:fillRect/>
          </a:stretch>
        </p:blipFill>
        <p:spPr>
          <a:xfrm>
            <a:off x="8790425" y="4194927"/>
            <a:ext cx="1835144" cy="207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56205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3A5CE-E06E-EC33-FD25-60FF322AE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00A9B353-FB60-011A-06FC-A7BCF6F53F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Kosten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FF4EB18C-0163-7D9F-C857-599523C607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884500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Wat kost inkruisen ongeveer?</a:t>
            </a:r>
          </a:p>
          <a:p>
            <a:pPr indent="0">
              <a:buNone/>
            </a:pPr>
            <a:endParaRPr lang="nl-NL" b="1" dirty="0"/>
          </a:p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Van enkele tienduizenden tot enkele miljoenen euro’s</a:t>
            </a:r>
            <a:r>
              <a:rPr lang="nl-NL" dirty="0"/>
              <a:t>, afhankelijk van:</a:t>
            </a:r>
          </a:p>
          <a:p>
            <a:r>
              <a:rPr lang="nl-NL" dirty="0"/>
              <a:t>hoe lang het traject duurt</a:t>
            </a:r>
          </a:p>
          <a:p>
            <a:r>
              <a:rPr lang="nl-NL" dirty="0"/>
              <a:t>hoeveel testen nodig zijn</a:t>
            </a:r>
          </a:p>
          <a:p>
            <a:r>
              <a:rPr lang="nl-NL" dirty="0"/>
              <a:t>of er labonderzoek wordt gebruikt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doos, Verpakking en etiketten, Verpakkingsmateriaal, container&#10;&#10;Door AI gegenereerde inhoud is mogelijk onjuist.">
            <a:extLst>
              <a:ext uri="{FF2B5EF4-FFF2-40B4-BE49-F238E27FC236}">
                <a16:creationId xmlns:a16="http://schemas.microsoft.com/office/drawing/2014/main" id="{38A64163-B6F8-21BE-82AA-340CD368D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1464" y="4215416"/>
            <a:ext cx="3431311" cy="189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6466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7F89D-6F4B-42FB-072C-D23E8FFE2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91BB961-9A64-1084-F7E1-49450B7F80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Waar zitten de kosten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00F6F7AE-B7D3-604D-ADE2-0E64D7321E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Kruisen en terugkruisen (teeltkosten</a:t>
            </a:r>
            <a:r>
              <a:rPr lang="nl-NL" b="1" dirty="0"/>
              <a:t>)</a:t>
            </a:r>
          </a:p>
          <a:p>
            <a:r>
              <a:rPr lang="nl-NL" dirty="0"/>
              <a:t>Voor elke kruising heb je nodig:</a:t>
            </a:r>
          </a:p>
          <a:p>
            <a:r>
              <a:rPr lang="nl-NL" dirty="0"/>
              <a:t>kasruimte of veld</a:t>
            </a:r>
          </a:p>
          <a:p>
            <a:r>
              <a:rPr lang="nl-NL" dirty="0"/>
              <a:t>arbeid (bestuiven, selecteren)</a:t>
            </a:r>
          </a:p>
          <a:p>
            <a:r>
              <a:rPr lang="nl-NL" dirty="0"/>
              <a:t>water, energie, voeding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 </a:t>
            </a:r>
            <a:r>
              <a:rPr lang="nl-NL" b="1" dirty="0"/>
              <a:t>Schatting:</a:t>
            </a:r>
          </a:p>
          <a:p>
            <a:pPr marL="342900" indent="-342900"/>
            <a:r>
              <a:rPr lang="nl-NL" dirty="0"/>
              <a:t>€5.000 – €20.000 per teeltcyclus</a:t>
            </a:r>
          </a:p>
          <a:p>
            <a:pPr marL="342900" indent="-342900"/>
            <a:r>
              <a:rPr lang="nl-NL" dirty="0"/>
              <a:t>Bij </a:t>
            </a:r>
            <a:r>
              <a:rPr lang="nl-NL" b="1" dirty="0"/>
              <a:t>4–6 </a:t>
            </a:r>
            <a:r>
              <a:rPr lang="nl-NL" b="1" dirty="0" err="1"/>
              <a:t>terugkruisingen</a:t>
            </a:r>
            <a:r>
              <a:rPr lang="nl-NL" dirty="0"/>
              <a:t>:</a:t>
            </a:r>
            <a:br>
              <a:rPr lang="nl-NL" dirty="0"/>
            </a:br>
            <a:r>
              <a:rPr lang="nl-NL" dirty="0"/>
              <a:t> </a:t>
            </a:r>
            <a:r>
              <a:rPr lang="nl-NL" b="1" dirty="0"/>
              <a:t>± €20.000 – €100.000</a:t>
            </a: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doos, Verpakking en etiketten, Verpakkingsmateriaal, container&#10;&#10;Door AI gegenereerde inhoud is mogelijk onjuist.">
            <a:extLst>
              <a:ext uri="{FF2B5EF4-FFF2-40B4-BE49-F238E27FC236}">
                <a16:creationId xmlns:a16="http://schemas.microsoft.com/office/drawing/2014/main" id="{CA730C9F-F030-26D5-0E80-ECDD0DE6C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889" y="4186388"/>
            <a:ext cx="3570567" cy="196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4909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CA500-F711-9F8C-DF35-7130812A6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F13D1282-A02E-6C8B-986A-300A606C51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Waar zitten de kosten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60A467A5-C791-1772-DCA5-524C28AD83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Selectie op ziekteresistentie</a:t>
            </a:r>
          </a:p>
          <a:p>
            <a:pPr indent="0">
              <a:buNone/>
            </a:pPr>
            <a:endParaRPr lang="nl-NL" b="1" dirty="0"/>
          </a:p>
          <a:p>
            <a:r>
              <a:rPr lang="nl-NL" dirty="0"/>
              <a:t>Planten moeten getest worden:</a:t>
            </a:r>
          </a:p>
          <a:p>
            <a:r>
              <a:rPr lang="nl-NL" dirty="0"/>
              <a:t>door ze bewust bloot te stellen aan de ziekte</a:t>
            </a:r>
          </a:p>
          <a:p>
            <a:r>
              <a:rPr lang="nl-NL" dirty="0"/>
              <a:t>of met </a:t>
            </a:r>
            <a:r>
              <a:rPr lang="nl-NL" dirty="0" err="1"/>
              <a:t>labtesten</a:t>
            </a:r>
            <a:r>
              <a:rPr lang="nl-NL" dirty="0"/>
              <a:t> (DNA)</a:t>
            </a:r>
          </a:p>
          <a:p>
            <a:pPr indent="0">
              <a:buNone/>
            </a:pPr>
            <a:endParaRPr lang="nl-NL" b="1" dirty="0"/>
          </a:p>
          <a:p>
            <a:pPr indent="0">
              <a:buNone/>
            </a:pPr>
            <a:r>
              <a:rPr lang="nl-NL" b="1" dirty="0"/>
              <a:t>Schatting:</a:t>
            </a:r>
            <a:br>
              <a:rPr lang="nl-NL" b="1" dirty="0"/>
            </a:br>
            <a:r>
              <a:rPr lang="nl-NL" dirty="0"/>
              <a:t>€10.000 – €50.000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doos, Verpakking en etiketten, Verpakkingsmateriaal, container&#10;&#10;Door AI gegenereerde inhoud is mogelijk onjuist.">
            <a:extLst>
              <a:ext uri="{FF2B5EF4-FFF2-40B4-BE49-F238E27FC236}">
                <a16:creationId xmlns:a16="http://schemas.microsoft.com/office/drawing/2014/main" id="{C9DD4F10-475B-7445-ABFF-B10F12AF8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037" y="4385564"/>
            <a:ext cx="2963419" cy="1634990"/>
          </a:xfrm>
          <a:prstGeom prst="rect">
            <a:avLst/>
          </a:prstGeom>
        </p:spPr>
      </p:pic>
      <p:pic>
        <p:nvPicPr>
          <p:cNvPr id="5" name="Afbeelding 4" descr="Afbeelding met Medische apparatuur, gezondheidszorg, medisch, tekst&#10;&#10;Door AI gegenereerde inhoud is mogelijk onjuist.">
            <a:extLst>
              <a:ext uri="{FF2B5EF4-FFF2-40B4-BE49-F238E27FC236}">
                <a16:creationId xmlns:a16="http://schemas.microsoft.com/office/drawing/2014/main" id="{D74774D0-5DBC-A48D-A403-F2444B86CF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1037" y="826844"/>
            <a:ext cx="2963419" cy="21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8244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3C59C-8D89-9773-2E8A-0AB83166F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21FE508A-CBCD-96AA-FDB7-7DB5E39BA5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Waar zitten de kosten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B73F49DC-BEE1-4925-F9B3-E8A147FD69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Arbeid en kennis</a:t>
            </a:r>
          </a:p>
          <a:p>
            <a:r>
              <a:rPr lang="nl-NL" dirty="0"/>
              <a:t>Veredelaars</a:t>
            </a:r>
          </a:p>
          <a:p>
            <a:r>
              <a:rPr lang="nl-NL" dirty="0"/>
              <a:t>Onderzoekers</a:t>
            </a:r>
          </a:p>
          <a:p>
            <a:r>
              <a:rPr lang="nl-NL" dirty="0"/>
              <a:t>Teeltmedewerkers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 </a:t>
            </a:r>
            <a:r>
              <a:rPr lang="nl-NL" b="1" dirty="0"/>
              <a:t>Schatting:</a:t>
            </a:r>
            <a:br>
              <a:rPr lang="nl-NL" dirty="0"/>
            </a:br>
            <a:r>
              <a:rPr lang="nl-NL" dirty="0"/>
              <a:t>€50.000 – €200.000 (over meerdere jaren)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Medische apparatuur, gezondheidszorg, medisch, tekst&#10;&#10;Door AI gegenereerde inhoud is mogelijk onjuist.">
            <a:extLst>
              <a:ext uri="{FF2B5EF4-FFF2-40B4-BE49-F238E27FC236}">
                <a16:creationId xmlns:a16="http://schemas.microsoft.com/office/drawing/2014/main" id="{6672F0C3-7341-0BA4-2A4F-BA1283D13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3181" y="592001"/>
            <a:ext cx="2684302" cy="1970130"/>
          </a:xfrm>
          <a:prstGeom prst="rect">
            <a:avLst/>
          </a:prstGeom>
        </p:spPr>
      </p:pic>
      <p:pic>
        <p:nvPicPr>
          <p:cNvPr id="4" name="Afbeelding 3" descr="Afbeelding met doos, Verpakking en etiketten, Verpakkingsmateriaal, container&#10;&#10;Door AI gegenereerde inhoud is mogelijk onjuist.">
            <a:extLst>
              <a:ext uri="{FF2B5EF4-FFF2-40B4-BE49-F238E27FC236}">
                <a16:creationId xmlns:a16="http://schemas.microsoft.com/office/drawing/2014/main" id="{55C6F0C1-BD6E-C1A1-8003-2634C9695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1037" y="4385564"/>
            <a:ext cx="2963419" cy="163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940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B83CC-5CA1-5201-724F-29908C7D6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22620C1C-24C9-F4CA-D597-32AF087E0E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Waar zitten de kosten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8B2F0B15-DFF0-EF3B-155A-FB62D14132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Proeven en testen</a:t>
            </a:r>
          </a:p>
          <a:p>
            <a:r>
              <a:rPr lang="nl-NL" dirty="0"/>
              <a:t>Voordat een ras verkocht wordt:</a:t>
            </a:r>
          </a:p>
          <a:p>
            <a:r>
              <a:rPr lang="nl-NL" dirty="0"/>
              <a:t>meerdere teelten testen</a:t>
            </a:r>
          </a:p>
          <a:p>
            <a:r>
              <a:rPr lang="nl-NL" dirty="0"/>
              <a:t>opbrengst en kwaliteit meten</a:t>
            </a:r>
          </a:p>
          <a:p>
            <a:r>
              <a:rPr lang="nl-NL" dirty="0"/>
              <a:t>uniformiteit controleren</a:t>
            </a:r>
          </a:p>
          <a:p>
            <a:pPr indent="0">
              <a:buNone/>
            </a:pPr>
            <a:endParaRPr lang="nl-NL" b="1" dirty="0"/>
          </a:p>
          <a:p>
            <a:pPr indent="0">
              <a:buNone/>
            </a:pPr>
            <a:r>
              <a:rPr lang="nl-NL" b="1" dirty="0"/>
              <a:t>Schatting:</a:t>
            </a:r>
            <a:br>
              <a:rPr lang="nl-NL" dirty="0"/>
            </a:br>
            <a:r>
              <a:rPr lang="nl-NL" dirty="0"/>
              <a:t>€50.000 – €150.000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Lettertype, tekst, Graphics, wit&#10;&#10;Door AI gegenereerde inhoud is mogelijk onjuist.">
            <a:extLst>
              <a:ext uri="{FF2B5EF4-FFF2-40B4-BE49-F238E27FC236}">
                <a16:creationId xmlns:a16="http://schemas.microsoft.com/office/drawing/2014/main" id="{60A5A874-9C31-97BD-B4E8-B6638CAF1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0103" y="949099"/>
            <a:ext cx="1600423" cy="1428949"/>
          </a:xfrm>
          <a:prstGeom prst="rect">
            <a:avLst/>
          </a:prstGeom>
        </p:spPr>
      </p:pic>
      <p:pic>
        <p:nvPicPr>
          <p:cNvPr id="4" name="Afbeelding 3" descr="Afbeelding met doos, Verpakking en etiketten, Verpakkingsmateriaal, container&#10;&#10;Door AI gegenereerde inhoud is mogelijk onjuist.">
            <a:extLst>
              <a:ext uri="{FF2B5EF4-FFF2-40B4-BE49-F238E27FC236}">
                <a16:creationId xmlns:a16="http://schemas.microsoft.com/office/drawing/2014/main" id="{20C7748D-00B0-EDD2-37FD-D0734C104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1037" y="4385564"/>
            <a:ext cx="2963419" cy="163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4162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95FE4-9AC0-9FC0-1B4C-345C454A1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C311435-5C25-87D0-3B90-04F0283428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Totale globale schatting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55BFA6F8-2C59-1838-64F6-79EA27A0C4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En dit duurt vaak 5-10 jaar</a:t>
            </a:r>
          </a:p>
        </p:txBody>
      </p:sp>
      <p:pic>
        <p:nvPicPr>
          <p:cNvPr id="3" name="Afbeelding 2" descr="Afbeelding met tekst, schermopname, Lettertype, nummer&#10;&#10;Door AI gegenereerde inhoud is mogelijk onjuist.">
            <a:extLst>
              <a:ext uri="{FF2B5EF4-FFF2-40B4-BE49-F238E27FC236}">
                <a16:creationId xmlns:a16="http://schemas.microsoft.com/office/drawing/2014/main" id="{9380EEDA-98E7-8616-9A5A-CBFDC754B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62" y="1272823"/>
            <a:ext cx="8040222" cy="342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470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Lesprogramma dit blok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936397" y="1957264"/>
            <a:ext cx="97902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1: Bespreking blok 9 erfelijkheid en les 1 DNA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2: Chromosoom - </a:t>
            </a:r>
            <a:r>
              <a:rPr lang="nl-NL" sz="2400" dirty="0" err="1">
                <a:solidFill>
                  <a:srgbClr val="1E201F"/>
                </a:solidFill>
              </a:rPr>
              <a:t>dna</a:t>
            </a:r>
            <a:endParaRPr lang="nl-NL" sz="2400" dirty="0">
              <a:solidFill>
                <a:srgbClr val="1E201F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3: Chromosoom - </a:t>
            </a:r>
            <a:r>
              <a:rPr lang="nl-NL" sz="2400" dirty="0" err="1">
                <a:solidFill>
                  <a:srgbClr val="1E201F"/>
                </a:solidFill>
              </a:rPr>
              <a:t>dna</a:t>
            </a:r>
            <a:r>
              <a:rPr lang="nl-NL" sz="2400" dirty="0">
                <a:solidFill>
                  <a:srgbClr val="1E201F"/>
                </a:solidFill>
              </a:rPr>
              <a:t>, Open Dag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4: Genetype, </a:t>
            </a:r>
            <a:r>
              <a:rPr lang="nl-NL" sz="2400" dirty="0" err="1">
                <a:solidFill>
                  <a:srgbClr val="1E201F"/>
                </a:solidFill>
              </a:rPr>
              <a:t>Feno</a:t>
            </a:r>
            <a:r>
              <a:rPr lang="nl-NL" sz="2400" dirty="0">
                <a:solidFill>
                  <a:srgbClr val="1E201F"/>
                </a:solidFill>
              </a:rPr>
              <a:t> type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5: Kruisingen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6: Ziekte resistentie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8: Vakantie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 Herhaling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Toets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090F0AB-3877-490C-9DB3-C9E28FC0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64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F200D-8FD9-7DA7-1567-7BF50BFDC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800E681-6B09-87A1-DCB1-63F3D3879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721048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Waarom doen bedrijven dit dan toch?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4BA8920-9720-A3F1-053B-754BE454FF3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Omdat het uiteindelijk</a:t>
            </a:r>
            <a:r>
              <a:rPr lang="nl-NL" dirty="0"/>
              <a:t>:</a:t>
            </a:r>
          </a:p>
          <a:p>
            <a:r>
              <a:rPr lang="nl-NL" dirty="0"/>
              <a:t>minder gewasbescherming kost</a:t>
            </a:r>
          </a:p>
          <a:p>
            <a:r>
              <a:rPr lang="nl-NL" dirty="0"/>
              <a:t>hogere opbrengst geeft</a:t>
            </a:r>
          </a:p>
          <a:p>
            <a:r>
              <a:rPr lang="nl-NL" dirty="0"/>
              <a:t>beter is voor milieu</a:t>
            </a:r>
          </a:p>
          <a:p>
            <a:r>
              <a:rPr lang="nl-NL" dirty="0"/>
              <a:t>commercieel veel oplevert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 Eén succesvol ras kan </a:t>
            </a:r>
            <a:r>
              <a:rPr lang="nl-NL" b="1" i="1" dirty="0">
                <a:solidFill>
                  <a:srgbClr val="0070C0"/>
                </a:solidFill>
              </a:rPr>
              <a:t>miljoenen opleveren</a:t>
            </a:r>
            <a:r>
              <a:rPr lang="nl-NL" dirty="0"/>
              <a:t>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 descr="Afbeelding met doos, Verpakking en etiketten, Verpakkingsmateriaal, container&#10;&#10;Door AI gegenereerde inhoud is mogelijk onjuist.">
            <a:extLst>
              <a:ext uri="{FF2B5EF4-FFF2-40B4-BE49-F238E27FC236}">
                <a16:creationId xmlns:a16="http://schemas.microsoft.com/office/drawing/2014/main" id="{1797E1C4-FBD5-8EF5-9A21-8A07BB53F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9357" y="4631009"/>
            <a:ext cx="2963419" cy="163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6304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3116C-1F8E-2680-A023-628B7A4EC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06E77F24-C735-7172-C822-989A10849F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Genetische modificatie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027C4AC9-2A4C-4809-DFC0-AFCDB2EFB9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Met </a:t>
            </a:r>
            <a:r>
              <a:rPr lang="nl-NL" b="1" i="1" dirty="0">
                <a:solidFill>
                  <a:srgbClr val="0070C0"/>
                </a:solidFill>
              </a:rPr>
              <a:t>genetische modificatie (GM) </a:t>
            </a:r>
            <a:r>
              <a:rPr lang="nl-NL" dirty="0"/>
              <a:t>kun je:</a:t>
            </a:r>
          </a:p>
          <a:p>
            <a:pPr indent="0">
              <a:buNone/>
            </a:pPr>
            <a:endParaRPr lang="nl-NL" dirty="0"/>
          </a:p>
          <a:p>
            <a:r>
              <a:rPr lang="nl-NL" b="1" i="1" dirty="0">
                <a:solidFill>
                  <a:srgbClr val="0070C0"/>
                </a:solidFill>
              </a:rPr>
              <a:t>gericht één </a:t>
            </a:r>
            <a:r>
              <a:rPr lang="nl-NL" b="1" i="1" dirty="0" err="1">
                <a:solidFill>
                  <a:srgbClr val="0070C0"/>
                </a:solidFill>
              </a:rPr>
              <a:t>resistentiegen</a:t>
            </a:r>
            <a:r>
              <a:rPr lang="nl-NL" b="1" i="1" dirty="0">
                <a:solidFill>
                  <a:srgbClr val="0070C0"/>
                </a:solidFill>
              </a:rPr>
              <a:t> </a:t>
            </a:r>
            <a:r>
              <a:rPr lang="nl-NL" dirty="0"/>
              <a:t>inbrengen</a:t>
            </a:r>
          </a:p>
          <a:p>
            <a:r>
              <a:rPr lang="nl-NL" dirty="0"/>
              <a:t>zonder jarenlang kruisen en terugkruisen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In plaats van </a:t>
            </a:r>
            <a:r>
              <a:rPr lang="nl-NL" b="1" i="1" dirty="0">
                <a:solidFill>
                  <a:srgbClr val="0070C0"/>
                </a:solidFill>
              </a:rPr>
              <a:t>5–10 jaar inkruisen</a:t>
            </a:r>
            <a:r>
              <a:rPr lang="nl-NL" dirty="0"/>
              <a:t>, kan dit in </a:t>
            </a:r>
            <a:r>
              <a:rPr lang="nl-NL" b="1" i="1" dirty="0">
                <a:solidFill>
                  <a:srgbClr val="0070C0"/>
                </a:solidFill>
              </a:rPr>
              <a:t>enkele jaren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naald, persoon, kunst&#10;&#10;Door AI gegenereerde inhoud is mogelijk onjuist.">
            <a:extLst>
              <a:ext uri="{FF2B5EF4-FFF2-40B4-BE49-F238E27FC236}">
                <a16:creationId xmlns:a16="http://schemas.microsoft.com/office/drawing/2014/main" id="{F75AE0BE-3C5C-12FD-A7C9-8AEE1788F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527" y="4139263"/>
            <a:ext cx="3138919" cy="204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889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5C6D6-2F18-3CF6-6F02-1A39E04BF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0610C861-DB90-7EB6-9F46-FB98ABBCED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Genetische modificatie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38358C53-8EAF-5E4E-54AD-6BA987206F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Hoe werkt dat (globaal)?</a:t>
            </a:r>
          </a:p>
          <a:p>
            <a:pPr indent="0">
              <a:buNone/>
            </a:pPr>
            <a:endParaRPr lang="nl-NL" b="1" dirty="0"/>
          </a:p>
          <a:p>
            <a:pPr marL="342900" indent="-342900"/>
            <a:r>
              <a:rPr lang="nl-NL" dirty="0"/>
              <a:t>Onderzoekers vinden een gen dat resistentie geeft (bijv. tegen meeldauw)</a:t>
            </a:r>
          </a:p>
          <a:p>
            <a:pPr marL="342900" indent="-342900"/>
            <a:r>
              <a:rPr lang="nl-NL" dirty="0"/>
              <a:t>Dat gen wordt in het DNA van de plant ingebouwd</a:t>
            </a:r>
          </a:p>
          <a:p>
            <a:pPr marL="342900" indent="-342900"/>
            <a:r>
              <a:rPr lang="nl-NL" dirty="0"/>
              <a:t>De plant krijgt </a:t>
            </a:r>
            <a:r>
              <a:rPr lang="nl-NL" b="1" i="1" dirty="0">
                <a:solidFill>
                  <a:srgbClr val="0070C0"/>
                </a:solidFill>
              </a:rPr>
              <a:t>direct </a:t>
            </a:r>
            <a:r>
              <a:rPr lang="nl-NL" dirty="0"/>
              <a:t>de nieuwe eigenschap</a:t>
            </a:r>
          </a:p>
          <a:p>
            <a:pPr marL="342900" indent="-342900"/>
            <a:endParaRPr lang="nl-NL" dirty="0"/>
          </a:p>
          <a:p>
            <a:pPr marL="342900" indent="-342900"/>
            <a:endParaRPr lang="nl-NL" dirty="0"/>
          </a:p>
          <a:p>
            <a:pPr indent="0">
              <a:buNone/>
            </a:pPr>
            <a:r>
              <a:rPr lang="nl-NL" dirty="0"/>
              <a:t>Geen meerdere </a:t>
            </a:r>
            <a:r>
              <a:rPr lang="nl-NL" dirty="0" err="1"/>
              <a:t>terugkruisingen</a:t>
            </a:r>
            <a:r>
              <a:rPr lang="nl-NL" dirty="0"/>
              <a:t> nodig.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naald, persoon, kunst&#10;&#10;Door AI gegenereerde inhoud is mogelijk onjuist.">
            <a:extLst>
              <a:ext uri="{FF2B5EF4-FFF2-40B4-BE49-F238E27FC236}">
                <a16:creationId xmlns:a16="http://schemas.microsoft.com/office/drawing/2014/main" id="{FC38DD09-09D2-0895-60DF-8F4FB0D42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115" y="592596"/>
            <a:ext cx="3461877" cy="225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2539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AEE62-79EF-A412-E33D-5E30E84BB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DF496118-FC40-00AE-EACF-57818A29A2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3" y="592001"/>
            <a:ext cx="10195501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Mag genetische modificatie gebruikt worden? 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0E8EC04B-B7F6-80AA-E5C1-59DED16BC13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34878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In Nederland en de EU: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Niet zomaar</a:t>
            </a:r>
          </a:p>
          <a:p>
            <a:r>
              <a:rPr lang="nl-NL" dirty="0"/>
              <a:t>Vrijwel </a:t>
            </a:r>
            <a:r>
              <a:rPr lang="nl-NL" b="1" i="1" dirty="0">
                <a:solidFill>
                  <a:srgbClr val="0070C0"/>
                </a:solidFill>
              </a:rPr>
              <a:t>geen commerciële teelt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/>
              <a:t>Alleen toegestaan</a:t>
            </a:r>
            <a:r>
              <a:rPr lang="nl-NL" dirty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voor </a:t>
            </a:r>
            <a:r>
              <a:rPr lang="nl-NL" b="1" i="1" dirty="0">
                <a:solidFill>
                  <a:srgbClr val="0070C0"/>
                </a:solidFill>
              </a:rPr>
              <a:t>onderzoek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in </a:t>
            </a:r>
            <a:r>
              <a:rPr lang="nl-NL" b="1" i="1" dirty="0">
                <a:solidFill>
                  <a:srgbClr val="0070C0"/>
                </a:solidFill>
              </a:rPr>
              <a:t>afgesloten</a:t>
            </a:r>
            <a:r>
              <a:rPr lang="nl-NL" b="1" dirty="0"/>
              <a:t>, </a:t>
            </a:r>
            <a:r>
              <a:rPr lang="nl-NL" b="1" i="1" dirty="0">
                <a:solidFill>
                  <a:srgbClr val="0070C0"/>
                </a:solidFill>
              </a:rPr>
              <a:t>veilige laboratoria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met vergunning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indent="0">
              <a:buNone/>
            </a:pPr>
            <a:r>
              <a:rPr lang="nl-NL" dirty="0"/>
              <a:t>Voor verkoop of buitenteelt is </a:t>
            </a:r>
            <a:r>
              <a:rPr lang="nl-NL" b="1" i="1" dirty="0">
                <a:solidFill>
                  <a:srgbClr val="0070C0"/>
                </a:solidFill>
              </a:rPr>
              <a:t>aparte</a:t>
            </a:r>
            <a:r>
              <a:rPr lang="nl-NL" b="1" dirty="0"/>
              <a:t> toestemming</a:t>
            </a:r>
            <a:r>
              <a:rPr lang="nl-NL" dirty="0"/>
              <a:t> nodig.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Lettertype, wit, ontwerp&#10;&#10;Door AI gegenereerde inhoud is mogelijk onjuist.">
            <a:extLst>
              <a:ext uri="{FF2B5EF4-FFF2-40B4-BE49-F238E27FC236}">
                <a16:creationId xmlns:a16="http://schemas.microsoft.com/office/drawing/2014/main" id="{EB43B872-A159-21A1-2F1D-2640E84149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66"/>
          <a:stretch>
            <a:fillRect/>
          </a:stretch>
        </p:blipFill>
        <p:spPr>
          <a:xfrm>
            <a:off x="9424657" y="4092166"/>
            <a:ext cx="1961197" cy="244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235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D32D2-F605-8A8F-B601-F0A9B3CFA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8C82D34-6C9E-7ABD-0155-7DF45D96E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Waarom is Europa zo streng?</a:t>
            </a:r>
            <a:br>
              <a:rPr lang="nl-NL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0858BDF3-8208-C387-C250-29B955EE68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r>
              <a:rPr lang="nl-NL" dirty="0"/>
              <a:t>Bescherming van mens en milieu</a:t>
            </a:r>
          </a:p>
          <a:p>
            <a:r>
              <a:rPr lang="nl-NL" dirty="0"/>
              <a:t>Onzekerheid over </a:t>
            </a:r>
            <a:r>
              <a:rPr lang="nl-NL" dirty="0" err="1"/>
              <a:t>lange-termijneffecten</a:t>
            </a:r>
            <a:endParaRPr lang="nl-NL" dirty="0"/>
          </a:p>
          <a:p>
            <a:r>
              <a:rPr lang="nl-NL" dirty="0"/>
              <a:t>Kritische houding van consumenten</a:t>
            </a:r>
          </a:p>
          <a:p>
            <a:endParaRPr lang="nl-NL" dirty="0"/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Europa kiest voor </a:t>
            </a:r>
            <a:r>
              <a:rPr lang="nl-NL" b="1" i="1" dirty="0">
                <a:solidFill>
                  <a:srgbClr val="0070C0"/>
                </a:solidFill>
              </a:rPr>
              <a:t>voorzichtigheid.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maïs, voedsel, Maïskorrels, Maïs van de kolf&#10;&#10;Door AI gegenereerde inhoud is mogelijk onjuist.">
            <a:extLst>
              <a:ext uri="{FF2B5EF4-FFF2-40B4-BE49-F238E27FC236}">
                <a16:creationId xmlns:a16="http://schemas.microsoft.com/office/drawing/2014/main" id="{4598BAEA-8DFA-3735-FF17-01C3DE341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7808" y="4280006"/>
            <a:ext cx="2742869" cy="208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439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232B5-4103-1BB4-FB34-541CFA128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D215C6BB-ABE4-F14A-D077-14E4BF16B9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endParaRPr lang="nl-NL" altLang="nl-NL" b="1" dirty="0"/>
          </a:p>
        </p:txBody>
      </p:sp>
      <p:pic>
        <p:nvPicPr>
          <p:cNvPr id="3" name="Tijdelijke aanduiding voor inhoud 2" descr="Afbeelding met tekst, schermopname, Lettertype, nummer&#10;&#10;Door AI gegenereerde inhoud is mogelijk onjuist.">
            <a:extLst>
              <a:ext uri="{FF2B5EF4-FFF2-40B4-BE49-F238E27FC236}">
                <a16:creationId xmlns:a16="http://schemas.microsoft.com/office/drawing/2014/main" id="{9D81ABF8-081B-11A1-7A26-14489BAAF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4924" y="627169"/>
            <a:ext cx="8668964" cy="500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778351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ED336-D0D0-2B2C-4D4F-8F1BFCC35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E7B0507-8B11-F647-6DA8-574C88E376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Ziekte resistent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9F8BA64A-311E-5D67-928A-78DC64ED708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Resistent</a:t>
            </a:r>
          </a:p>
          <a:p>
            <a:r>
              <a:rPr lang="nl-NL" dirty="0"/>
              <a:t>Een </a:t>
            </a:r>
            <a:r>
              <a:rPr lang="nl-NL" b="1" i="1" dirty="0">
                <a:solidFill>
                  <a:srgbClr val="0070C0"/>
                </a:solidFill>
              </a:rPr>
              <a:t>resistente</a:t>
            </a:r>
            <a:r>
              <a:rPr lang="nl-NL" dirty="0"/>
              <a:t> plant:</a:t>
            </a:r>
          </a:p>
          <a:p>
            <a:r>
              <a:rPr lang="nl-NL" dirty="0"/>
              <a:t>wordt </a:t>
            </a:r>
            <a:r>
              <a:rPr lang="nl-NL" b="1" i="1" dirty="0">
                <a:solidFill>
                  <a:srgbClr val="0070C0"/>
                </a:solidFill>
              </a:rPr>
              <a:t>niet</a:t>
            </a:r>
            <a:r>
              <a:rPr lang="nl-NL" dirty="0"/>
              <a:t> of </a:t>
            </a:r>
            <a:r>
              <a:rPr lang="nl-NL" b="1" i="1" dirty="0">
                <a:solidFill>
                  <a:srgbClr val="0070C0"/>
                </a:solidFill>
              </a:rPr>
              <a:t>veel minder </a:t>
            </a:r>
            <a:r>
              <a:rPr lang="nl-NL" dirty="0"/>
              <a:t>ziek</a:t>
            </a:r>
          </a:p>
          <a:p>
            <a:r>
              <a:rPr lang="nl-NL" dirty="0"/>
              <a:t>remt de ziekteverwekker</a:t>
            </a:r>
          </a:p>
          <a:p>
            <a:r>
              <a:rPr lang="nl-NL" dirty="0"/>
              <a:t>laat </a:t>
            </a:r>
            <a:r>
              <a:rPr lang="nl-NL" b="1" i="1" dirty="0">
                <a:solidFill>
                  <a:srgbClr val="0070C0"/>
                </a:solidFill>
              </a:rPr>
              <a:t>weinig tot geen symptomen </a:t>
            </a:r>
            <a:r>
              <a:rPr lang="nl-NL" dirty="0"/>
              <a:t>zien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De ziekte kan zich </a:t>
            </a:r>
            <a:r>
              <a:rPr lang="nl-NL" b="1" i="1" dirty="0">
                <a:solidFill>
                  <a:srgbClr val="0070C0"/>
                </a:solidFill>
              </a:rPr>
              <a:t>nauwelijks vermeerderen</a:t>
            </a:r>
            <a:r>
              <a:rPr lang="nl-NL" dirty="0"/>
              <a:t>.</a:t>
            </a:r>
          </a:p>
          <a:p>
            <a:pPr indent="0">
              <a:buNone/>
            </a:pPr>
            <a:r>
              <a:rPr lang="nl-NL" b="1" dirty="0"/>
              <a:t>Voorbeeld:</a:t>
            </a:r>
            <a:endParaRPr lang="nl-NL" dirty="0"/>
          </a:p>
          <a:p>
            <a:pPr indent="0">
              <a:buNone/>
            </a:pPr>
            <a:r>
              <a:rPr lang="nl-NL" dirty="0" err="1"/>
              <a:t>Komkommerras</a:t>
            </a:r>
            <a:r>
              <a:rPr lang="nl-NL" dirty="0"/>
              <a:t> dat </a:t>
            </a:r>
            <a:r>
              <a:rPr lang="nl-NL" b="1" dirty="0"/>
              <a:t>meeldauw nauwelijks krijgt</a:t>
            </a:r>
            <a:r>
              <a:rPr lang="nl-NL" dirty="0"/>
              <a:t>, zelfs bij hoge ziektedruk.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 descr="Afbeelding met schimmel, Plantenpathologie, blad, buitenshuis&#10;&#10;Door AI gegenereerde inhoud is mogelijk onjuist.">
            <a:extLst>
              <a:ext uri="{FF2B5EF4-FFF2-40B4-BE49-F238E27FC236}">
                <a16:creationId xmlns:a16="http://schemas.microsoft.com/office/drawing/2014/main" id="{38AAE5F8-DFC8-9953-232A-ECBB63D16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5840" y="4194361"/>
            <a:ext cx="2356936" cy="180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64616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F2F32-AC9B-06CD-D6DE-3C61C8C4E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D8C50C43-F4CD-74E2-11F4-18217C6085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Tolerant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BDC433F4-2E03-6C20-B07C-D8A9EEE9582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Een tolerante plant: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wordt wel ziek</a:t>
            </a:r>
          </a:p>
          <a:p>
            <a:r>
              <a:rPr lang="nl-NL" dirty="0"/>
              <a:t>maar </a:t>
            </a:r>
            <a:r>
              <a:rPr lang="nl-NL" b="1" i="1" dirty="0">
                <a:solidFill>
                  <a:srgbClr val="0070C0"/>
                </a:solidFill>
              </a:rPr>
              <a:t>blijft goed groeien</a:t>
            </a:r>
          </a:p>
          <a:p>
            <a:r>
              <a:rPr lang="nl-NL" dirty="0"/>
              <a:t>heeft </a:t>
            </a:r>
            <a:r>
              <a:rPr lang="nl-NL" b="1" i="1" dirty="0">
                <a:solidFill>
                  <a:srgbClr val="0070C0"/>
                </a:solidFill>
              </a:rPr>
              <a:t>minder opbrengstverlies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De ziekte is er </a:t>
            </a:r>
            <a:r>
              <a:rPr lang="nl-NL" b="1" i="1" dirty="0">
                <a:solidFill>
                  <a:srgbClr val="0070C0"/>
                </a:solidFill>
              </a:rPr>
              <a:t>wel</a:t>
            </a:r>
            <a:r>
              <a:rPr lang="nl-NL" dirty="0"/>
              <a:t>, maar de plant kan er tegen.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/>
              <a:t>Voorbeeld:</a:t>
            </a:r>
            <a:endParaRPr lang="nl-NL" dirty="0"/>
          </a:p>
          <a:p>
            <a:pPr indent="0">
              <a:buNone/>
            </a:pPr>
            <a:r>
              <a:rPr lang="nl-NL" dirty="0"/>
              <a:t>Tomaat met virus: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virus aanwezig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plant blijft produceren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4" name="Afbeelding 3" descr="Afbeelding met groente, tomaat, Natuurlijke voeding, produceren&#10;&#10;Door AI gegenereerde inhoud is mogelijk onjuist.">
            <a:extLst>
              <a:ext uri="{FF2B5EF4-FFF2-40B4-BE49-F238E27FC236}">
                <a16:creationId xmlns:a16="http://schemas.microsoft.com/office/drawing/2014/main" id="{05FE12DC-2B4D-B5A8-19C1-9108BFC99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672" y="4280005"/>
            <a:ext cx="2577883" cy="207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9811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19CA1-6F62-5475-65BD-645BCF83A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9E261B3B-CEE2-84EE-90B2-46627EDBAB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endParaRPr lang="nl-NL" altLang="nl-NL" b="1" dirty="0"/>
          </a:p>
        </p:txBody>
      </p:sp>
      <p:pic>
        <p:nvPicPr>
          <p:cNvPr id="3" name="Tijdelijke aanduiding voor inhoud 2" descr="Afbeelding met tekst, schermopname, Lettertype, nummer&#10;&#10;Door AI gegenereerde inhoud is mogelijk onjuist.">
            <a:extLst>
              <a:ext uri="{FF2B5EF4-FFF2-40B4-BE49-F238E27FC236}">
                <a16:creationId xmlns:a16="http://schemas.microsoft.com/office/drawing/2014/main" id="{AC47A3AF-1F86-E65A-19CE-02A9D28DE9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30030" y="499776"/>
            <a:ext cx="7886424" cy="489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341733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B55E3D-3202-4F98-95CE-01070DDC43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C454C969-017D-3234-049F-786B415290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Ziekte resistent of tolerant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C98D800A-D930-6E73-C564-B0AB60D70F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Waarom is dit verschil belangrijk in de teelt?</a:t>
            </a:r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Resistente rassen </a:t>
            </a:r>
            <a:r>
              <a:rPr lang="nl-NL" dirty="0"/>
              <a:t>→ minder besmetting in het gewas</a:t>
            </a:r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Tolerante rassen </a:t>
            </a:r>
            <a:r>
              <a:rPr lang="nl-NL" dirty="0"/>
              <a:t>→ ziekte kan zich blijven verspreiden</a:t>
            </a:r>
          </a:p>
          <a:p>
            <a:pPr marL="342900" indent="-342900"/>
            <a:endParaRPr lang="nl-NL" b="1" i="1" dirty="0">
              <a:solidFill>
                <a:srgbClr val="0070C0"/>
              </a:solidFill>
            </a:endParaRPr>
          </a:p>
          <a:p>
            <a:pPr indent="0">
              <a:buNone/>
            </a:pPr>
            <a:r>
              <a:rPr lang="nl-NL" dirty="0"/>
              <a:t>In een kas kan een tolerant ras dus:</a:t>
            </a:r>
          </a:p>
          <a:p>
            <a:r>
              <a:rPr lang="nl-NL" dirty="0"/>
              <a:t>zelf goed blijven groeien</a:t>
            </a:r>
          </a:p>
          <a:p>
            <a:r>
              <a:rPr lang="nl-NL" dirty="0"/>
              <a:t>maar </a:t>
            </a:r>
            <a:r>
              <a:rPr lang="nl-NL" b="1" i="1" dirty="0">
                <a:solidFill>
                  <a:srgbClr val="0070C0"/>
                </a:solidFill>
              </a:rPr>
              <a:t>andere</a:t>
            </a:r>
            <a:r>
              <a:rPr lang="nl-NL" dirty="0"/>
              <a:t> planten besmetten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4085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93E1F-BA85-2A6D-8B12-4E5AF3105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3A9ED8F-9F54-BBE4-A8C8-C674E4E73FF6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Wat leren we vandaag?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BE14231-C2F1-DC65-380A-0FA7D85445D1}"/>
              </a:ext>
            </a:extLst>
          </p:cNvPr>
          <p:cNvSpPr txBox="1"/>
          <p:nvPr/>
        </p:nvSpPr>
        <p:spPr>
          <a:xfrm>
            <a:off x="1031287" y="2327378"/>
            <a:ext cx="97902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Mentimeter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Ziekteresistentie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Terugkruisen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Terugkruisen en kosten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Genetische modificatie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Tolerant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Immuun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CA38135-B46C-3FEF-C045-14A260F1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726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E5C82-7CB5-4405-AC7A-293D56ED2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B5B34D28-7F12-D893-684C-0A127C377B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Ziekte resistent of tolerant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74167A2E-1BDC-55A6-59A6-97ABB569A4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7210761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Zowel </a:t>
            </a:r>
            <a:r>
              <a:rPr lang="nl-NL" b="1" i="1" dirty="0">
                <a:solidFill>
                  <a:srgbClr val="0070C0"/>
                </a:solidFill>
              </a:rPr>
              <a:t>resistentie</a:t>
            </a:r>
            <a:r>
              <a:rPr lang="nl-NL" dirty="0"/>
              <a:t> als </a:t>
            </a:r>
            <a:r>
              <a:rPr lang="nl-NL" b="1" i="1" dirty="0">
                <a:solidFill>
                  <a:srgbClr val="0070C0"/>
                </a:solidFill>
              </a:rPr>
              <a:t>toleranti</a:t>
            </a:r>
            <a:r>
              <a:rPr lang="nl-NL" b="1" dirty="0"/>
              <a:t>e</a:t>
            </a:r>
            <a:r>
              <a:rPr lang="nl-NL" dirty="0"/>
              <a:t> zijn vaak </a:t>
            </a:r>
            <a:r>
              <a:rPr lang="nl-NL" b="1" i="1" dirty="0">
                <a:solidFill>
                  <a:srgbClr val="0070C0"/>
                </a:solidFill>
              </a:rPr>
              <a:t>erfelijk</a:t>
            </a:r>
          </a:p>
          <a:p>
            <a:endParaRPr lang="nl-NL" dirty="0"/>
          </a:p>
          <a:p>
            <a:pPr indent="0">
              <a:buNone/>
            </a:pPr>
            <a:r>
              <a:rPr lang="nl-NL" b="1" dirty="0"/>
              <a:t>Maar: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resistentie = vaak </a:t>
            </a:r>
            <a:r>
              <a:rPr lang="nl-NL" b="1" i="1" dirty="0">
                <a:solidFill>
                  <a:srgbClr val="0070C0"/>
                </a:solidFill>
              </a:rPr>
              <a:t>1</a:t>
            </a:r>
            <a:r>
              <a:rPr lang="nl-NL" dirty="0"/>
              <a:t> of </a:t>
            </a:r>
            <a:r>
              <a:rPr lang="nl-NL" b="1" i="1" dirty="0">
                <a:solidFill>
                  <a:srgbClr val="0070C0"/>
                </a:solidFill>
              </a:rPr>
              <a:t>enkele</a:t>
            </a:r>
            <a:r>
              <a:rPr lang="nl-NL" dirty="0"/>
              <a:t> genen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tolerantie = vaak </a:t>
            </a:r>
            <a:r>
              <a:rPr lang="nl-NL" b="1" i="1" dirty="0">
                <a:solidFill>
                  <a:srgbClr val="0070C0"/>
                </a:solidFill>
              </a:rPr>
              <a:t>meerdere</a:t>
            </a:r>
            <a:r>
              <a:rPr lang="nl-NL" dirty="0"/>
              <a:t> genen (complexer)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schermopname, Lettertype, ontwerp&#10;&#10;Door AI gegenereerde inhoud is mogelijk onjuist.">
            <a:extLst>
              <a:ext uri="{FF2B5EF4-FFF2-40B4-BE49-F238E27FC236}">
                <a16:creationId xmlns:a16="http://schemas.microsoft.com/office/drawing/2014/main" id="{B3B65F3E-0558-CCF2-29A5-7B4E02B91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413" y="4133082"/>
            <a:ext cx="3770695" cy="219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7098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E8063-43A8-D8E1-9963-462BF3B74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3CF689B4-5A24-3047-8FC5-57526507C5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Resistent   - immuun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68CD4278-D522-E4A4-C164-138AD9EFFF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Resistent</a:t>
            </a:r>
            <a:r>
              <a:rPr lang="nl-NL" dirty="0"/>
              <a:t> = plant wordt </a:t>
            </a:r>
            <a:r>
              <a:rPr lang="nl-NL" b="1" i="1" dirty="0">
                <a:solidFill>
                  <a:srgbClr val="0070C0"/>
                </a:solidFill>
              </a:rPr>
              <a:t>minder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snel</a:t>
            </a:r>
            <a:r>
              <a:rPr lang="nl-NL" dirty="0"/>
              <a:t> of </a:t>
            </a:r>
            <a:r>
              <a:rPr lang="nl-NL" b="1" i="1" dirty="0">
                <a:solidFill>
                  <a:srgbClr val="0070C0"/>
                </a:solidFill>
              </a:rPr>
              <a:t>minder erg </a:t>
            </a:r>
            <a:r>
              <a:rPr lang="nl-NL" dirty="0"/>
              <a:t>ziek</a:t>
            </a:r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Immuun</a:t>
            </a:r>
            <a:r>
              <a:rPr lang="nl-NL" dirty="0"/>
              <a:t> = plant wordt </a:t>
            </a:r>
            <a:r>
              <a:rPr lang="nl-NL" b="1" i="1" dirty="0">
                <a:solidFill>
                  <a:srgbClr val="0070C0"/>
                </a:solidFill>
              </a:rPr>
              <a:t>helemaal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niet</a:t>
            </a:r>
            <a:r>
              <a:rPr lang="nl-NL" dirty="0"/>
              <a:t> ziek</a:t>
            </a:r>
          </a:p>
          <a:p>
            <a:pPr marL="342900" indent="-342900"/>
            <a:endParaRPr lang="nl-NL" dirty="0"/>
          </a:p>
          <a:p>
            <a:pPr indent="0">
              <a:buNone/>
            </a:pPr>
            <a:r>
              <a:rPr lang="nl-NL" dirty="0"/>
              <a:t>De meeste planten zijn </a:t>
            </a:r>
            <a:r>
              <a:rPr lang="nl-NL" b="1" i="1" dirty="0">
                <a:solidFill>
                  <a:srgbClr val="0070C0"/>
                </a:solidFill>
              </a:rPr>
              <a:t>resistent</a:t>
            </a:r>
            <a:r>
              <a:rPr lang="nl-NL" dirty="0"/>
              <a:t>, niet immuun.</a:t>
            </a:r>
          </a:p>
          <a:p>
            <a:pPr indent="0">
              <a:buNone/>
            </a:pPr>
            <a:br>
              <a:rPr lang="nl-NL" dirty="0"/>
            </a:br>
            <a:r>
              <a:rPr lang="nl-NL" dirty="0"/>
              <a:t>Bij hoge ziektedruk kan zelfs een resistent ras nog symptomen laten zien.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schermopname, Lettertype, ontwerp&#10;&#10;Door AI gegenereerde inhoud is mogelijk onjuist.">
            <a:extLst>
              <a:ext uri="{FF2B5EF4-FFF2-40B4-BE49-F238E27FC236}">
                <a16:creationId xmlns:a16="http://schemas.microsoft.com/office/drawing/2014/main" id="{CD9BC68B-1179-E010-7891-6A2805D35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4129" y="4722734"/>
            <a:ext cx="2648320" cy="154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6804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E2FB3-D315-C639-8CCB-039009CA4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45C55333-BB63-A910-997F-3285D554BD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dirty="0"/>
              <a:t>Eén gen of meerdere genen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3ABA4E0-5DC1-FCAA-2BB6-F2E53945DC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Ziekteresistentie kan werken via: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één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gen</a:t>
            </a:r>
            <a:r>
              <a:rPr lang="nl-NL" dirty="0"/>
              <a:t> (</a:t>
            </a:r>
            <a:r>
              <a:rPr lang="nl-NL" b="1" i="1" dirty="0" err="1">
                <a:solidFill>
                  <a:srgbClr val="0070C0"/>
                </a:solidFill>
              </a:rPr>
              <a:t>monogene</a:t>
            </a:r>
            <a:r>
              <a:rPr lang="nl-NL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resistentie</a:t>
            </a:r>
            <a:r>
              <a:rPr lang="nl-NL" dirty="0"/>
              <a:t>)</a:t>
            </a:r>
            <a:br>
              <a:rPr lang="nl-NL" dirty="0"/>
            </a:br>
            <a:r>
              <a:rPr lang="nl-NL" dirty="0"/>
              <a:t>Sterke maar soms kwetsbare resistentie</a:t>
            </a:r>
            <a:br>
              <a:rPr lang="nl-NL" dirty="0"/>
            </a:br>
            <a:endParaRPr lang="nl-NL" dirty="0"/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meerdere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genen</a:t>
            </a:r>
            <a:r>
              <a:rPr lang="nl-NL" dirty="0"/>
              <a:t> (</a:t>
            </a:r>
            <a:r>
              <a:rPr lang="nl-NL" b="1" i="1" dirty="0" err="1">
                <a:solidFill>
                  <a:srgbClr val="0070C0"/>
                </a:solidFill>
              </a:rPr>
              <a:t>polygenische</a:t>
            </a:r>
            <a:r>
              <a:rPr lang="nl-NL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resistentie</a:t>
            </a:r>
            <a:r>
              <a:rPr lang="nl-NL" dirty="0"/>
              <a:t>)</a:t>
            </a:r>
            <a:br>
              <a:rPr lang="nl-NL" dirty="0"/>
            </a:br>
            <a:r>
              <a:rPr lang="nl-NL" dirty="0"/>
              <a:t>vaak stabieler, maar lastiger te veredelen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schermopname, Lettertype, ontwerp&#10;&#10;Door AI gegenereerde inhoud is mogelijk onjuist.">
            <a:extLst>
              <a:ext uri="{FF2B5EF4-FFF2-40B4-BE49-F238E27FC236}">
                <a16:creationId xmlns:a16="http://schemas.microsoft.com/office/drawing/2014/main" id="{D8502430-B850-5647-3341-A58E86BC2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4460" y="4377525"/>
            <a:ext cx="3487577" cy="203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584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F432C-897D-FDF5-4CD4-4264BC8C9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A0CDED2C-6DC2-BEC5-5783-C293C7D3AF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393244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Rassen kunnen resistentie verliezen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F7030757-F072-495B-567B-68A668F411A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Ziekteverwekkers (schimmels, bacteriën):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veranderen</a:t>
            </a:r>
            <a:r>
              <a:rPr lang="nl-NL" dirty="0"/>
              <a:t> mee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passen</a:t>
            </a:r>
            <a:r>
              <a:rPr lang="nl-NL" dirty="0"/>
              <a:t> zich aan</a:t>
            </a:r>
          </a:p>
          <a:p>
            <a:endParaRPr lang="nl-NL" dirty="0"/>
          </a:p>
          <a:p>
            <a:pPr indent="0">
              <a:buNone/>
            </a:pPr>
            <a:r>
              <a:rPr lang="nl-NL" b="1" dirty="0"/>
              <a:t>Gevolg:</a:t>
            </a:r>
          </a:p>
          <a:p>
            <a:pPr indent="0">
              <a:buNone/>
            </a:pPr>
            <a:r>
              <a:rPr lang="nl-NL" dirty="0"/>
              <a:t>Een ras dat nu resistent is, kan dat </a:t>
            </a:r>
            <a:r>
              <a:rPr lang="nl-NL" b="1" dirty="0"/>
              <a:t>na jaren verliezen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Daarom komen er steeds </a:t>
            </a:r>
            <a:r>
              <a:rPr lang="nl-NL" b="1" dirty="0"/>
              <a:t>nieuwe rassen</a:t>
            </a:r>
            <a:r>
              <a:rPr lang="nl-NL" dirty="0"/>
              <a:t> op de markt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schermopname, Lettertype, ontwerp&#10;&#10;Door AI gegenereerde inhoud is mogelijk onjuist.">
            <a:extLst>
              <a:ext uri="{FF2B5EF4-FFF2-40B4-BE49-F238E27FC236}">
                <a16:creationId xmlns:a16="http://schemas.microsoft.com/office/drawing/2014/main" id="{2C443FB0-10C1-7BCC-FA6B-C6446DAD2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455" y="4404685"/>
            <a:ext cx="3305049" cy="19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111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455F6-5B01-EA50-E8EF-0FA02D8FA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C0099A60-4938-9BE0-DA29-7EE697DE17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Les 5 huiswerk niveau 2-3-4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47EDE277-8D55-0A98-63DE-34AB673090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969016" cy="4738260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Wat betekent F1-zaad en hoe ontstaat dit zaad?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Waarom is zaad van F1-planten (F2) niet meer uniform?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betekent ziekteresistentie bij planten?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Waarom is ziekteresistentie vaak erfelijk?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is het verschil tussen een dominant en een recessief gen bij resistentie?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is het resultaat (genotype en fenotype) van de kruising RR × </a:t>
            </a:r>
            <a:r>
              <a:rPr lang="nl-NL" dirty="0" err="1"/>
              <a:t>rr</a:t>
            </a:r>
            <a:r>
              <a:rPr lang="nl-NL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Waarom is de eerste kruising met een wild ras vaak nog niet geschikt voor de teelt?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betekent terugkruisen en waarom wordt dit gedaan?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is het verschil tussen een resistente plant en een tolerante plant?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Waarom duurt het ontwikkelen van een nieuw resistent ras vaak meerdere jaren?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68344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9AF829-181D-1BFC-4597-72393FE69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464A306E-BD6D-EA35-4625-B090E3B05E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Les 5 huiswerk niveau 3-4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3F693C0E-79B6-A398-195F-7039979B77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278136" cy="473826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b="1" dirty="0"/>
              <a:t>Leg uit waarom veredelaars meerdere keren terugkruisen met het </a:t>
            </a:r>
            <a:r>
              <a:rPr lang="nl-NL" b="1" dirty="0" err="1"/>
              <a:t>teeltras</a:t>
            </a:r>
            <a:r>
              <a:rPr lang="nl-NL" b="1" dirty="0"/>
              <a:t>.</a:t>
            </a:r>
            <a:br>
              <a:rPr lang="nl-NL" dirty="0"/>
            </a:br>
            <a:r>
              <a:rPr lang="nl-NL" dirty="0"/>
              <a:t>Betrek in je antwoord zowel genetische als praktische redenen (zoals opbrengst en kwaliteit).</a:t>
            </a:r>
          </a:p>
          <a:p>
            <a:pPr marL="457200" indent="-457200">
              <a:buFont typeface="+mj-lt"/>
              <a:buAutoNum type="arabicPeriod"/>
            </a:pPr>
            <a:r>
              <a:rPr lang="nl-NL" b="1" dirty="0"/>
              <a:t>Een veredelaar kruist RR (resistent) met </a:t>
            </a:r>
            <a:r>
              <a:rPr lang="nl-NL" b="1" dirty="0" err="1"/>
              <a:t>rr</a:t>
            </a:r>
            <a:r>
              <a:rPr lang="nl-NL" b="1" dirty="0"/>
              <a:t> (gevoelig).</a:t>
            </a:r>
            <a:br>
              <a:rPr lang="nl-NL" dirty="0"/>
            </a:br>
            <a:r>
              <a:rPr lang="nl-NL" dirty="0"/>
              <a:t>a. Wat is het genotype van de F1-generatie?</a:t>
            </a:r>
            <a:br>
              <a:rPr lang="nl-NL" dirty="0"/>
            </a:br>
            <a:r>
              <a:rPr lang="nl-NL" dirty="0"/>
              <a:t>b. Wat gebeurt er genetisch wanneer deze F1-planten (</a:t>
            </a:r>
            <a:r>
              <a:rPr lang="nl-NL" dirty="0" err="1"/>
              <a:t>Rr</a:t>
            </a:r>
            <a:r>
              <a:rPr lang="nl-NL" dirty="0"/>
              <a:t>) worden teruggekruist met </a:t>
            </a:r>
            <a:r>
              <a:rPr lang="nl-NL" dirty="0" err="1"/>
              <a:t>rr</a:t>
            </a:r>
            <a:r>
              <a:rPr lang="nl-NL" dirty="0"/>
              <a:t>?</a:t>
            </a:r>
            <a:br>
              <a:rPr lang="nl-NL" dirty="0"/>
            </a:br>
            <a:r>
              <a:rPr lang="nl-NL" dirty="0"/>
              <a:t>c. Leg uit waarom selectie hierbij noodzakelijk is.</a:t>
            </a:r>
          </a:p>
          <a:p>
            <a:pPr marL="457200" indent="-457200">
              <a:buFont typeface="+mj-lt"/>
              <a:buAutoNum type="arabicPeriod"/>
            </a:pPr>
            <a:r>
              <a:rPr lang="nl-NL" b="1" dirty="0"/>
              <a:t>Vergelijk klassieke </a:t>
            </a:r>
            <a:r>
              <a:rPr lang="nl-NL" b="1" dirty="0" err="1"/>
              <a:t>inkruising</a:t>
            </a:r>
            <a:r>
              <a:rPr lang="nl-NL" b="1" dirty="0"/>
              <a:t> met genetische modificatie.</a:t>
            </a:r>
            <a:br>
              <a:rPr lang="nl-NL" dirty="0"/>
            </a:br>
            <a:r>
              <a:rPr lang="nl-NL" dirty="0"/>
              <a:t>Bespreek minimaal drie verschillen, bijvoorbeeld in tijdsduur, kosten, techniek en regelgeving.</a:t>
            </a:r>
          </a:p>
          <a:p>
            <a:pPr marL="457200" indent="-457200">
              <a:buFont typeface="+mj-lt"/>
              <a:buAutoNum type="arabicPeriod"/>
            </a:pPr>
            <a:r>
              <a:rPr lang="nl-NL" b="1" dirty="0"/>
              <a:t>Leg uit waarom het verschil tussen resistentie en tolerantie belangrijk is in een kasomgeving.</a:t>
            </a:r>
            <a:br>
              <a:rPr lang="nl-NL" dirty="0"/>
            </a:br>
            <a:r>
              <a:rPr lang="nl-NL" dirty="0"/>
              <a:t>Gebruik een concreet voorbeeld in je uitleg.</a:t>
            </a:r>
          </a:p>
          <a:p>
            <a:pPr marL="457200" indent="-457200">
              <a:buFont typeface="+mj-lt"/>
              <a:buAutoNum type="arabicPeriod"/>
            </a:pPr>
            <a:r>
              <a:rPr lang="nl-NL" b="1" dirty="0"/>
              <a:t>Een resistent ras kan na enkele jaren zijn resistentie verliezen.</a:t>
            </a:r>
            <a:br>
              <a:rPr lang="nl-NL" dirty="0"/>
            </a:br>
            <a:r>
              <a:rPr lang="nl-NL" dirty="0"/>
              <a:t>Leg uit hoe dit mogelijk is en wat dit betekent voor veredelingsbedrijven.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326918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58761" y="1102151"/>
            <a:ext cx="7886700" cy="996950"/>
          </a:xfrm>
        </p:spPr>
        <p:txBody>
          <a:bodyPr>
            <a:normAutofit/>
          </a:bodyPr>
          <a:lstStyle/>
          <a:p>
            <a:pPr eaLnBrk="1" hangingPunct="1"/>
            <a:endParaRPr lang="nl-NL" altLang="nl-NL" b="1" dirty="0"/>
          </a:p>
        </p:txBody>
      </p:sp>
      <p:pic>
        <p:nvPicPr>
          <p:cNvPr id="5124" name="Afbeelding 6">
            <a:extLst>
              <a:ext uri="{FF2B5EF4-FFF2-40B4-BE49-F238E27FC236}">
                <a16:creationId xmlns:a16="http://schemas.microsoft.com/office/drawing/2014/main" id="{CD798D11-19D8-4507-99B0-33217548E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659B081-B505-4881-BC89-DBFD945D3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05825" y="1403809"/>
            <a:ext cx="8192571" cy="421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0406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tekst, schermopname, Lettertype, wit&#10;&#10;Door AI gegenereerde inhoud is mogelijk onjuist.">
            <a:extLst>
              <a:ext uri="{FF2B5EF4-FFF2-40B4-BE49-F238E27FC236}">
                <a16:creationId xmlns:a16="http://schemas.microsoft.com/office/drawing/2014/main" id="{2FADC942-CBEA-CFB1-B0BA-15D230DF4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93" y="961094"/>
            <a:ext cx="11851730" cy="502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4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F1 zaad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9395636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F1-zaad </a:t>
            </a:r>
            <a:r>
              <a:rPr lang="nl-NL" dirty="0"/>
              <a:t>is zaad van de </a:t>
            </a:r>
            <a:r>
              <a:rPr lang="nl-NL" b="1" i="1" dirty="0">
                <a:solidFill>
                  <a:srgbClr val="0070C0"/>
                </a:solidFill>
              </a:rPr>
              <a:t>eerste generatie </a:t>
            </a:r>
            <a:r>
              <a:rPr lang="nl-NL" dirty="0"/>
              <a:t>(</a:t>
            </a:r>
            <a:r>
              <a:rPr lang="nl-NL" dirty="0" err="1"/>
              <a:t>Filial</a:t>
            </a:r>
            <a:r>
              <a:rPr lang="nl-NL" dirty="0"/>
              <a:t> 1 of </a:t>
            </a:r>
            <a:r>
              <a:rPr lang="nl-NL" dirty="0" err="1"/>
              <a:t>Fillius</a:t>
            </a:r>
            <a:r>
              <a:rPr lang="nl-NL" dirty="0"/>
              <a:t> primus) dat ontstaat uit een </a:t>
            </a:r>
            <a:r>
              <a:rPr lang="nl-NL" b="1" i="1" dirty="0">
                <a:solidFill>
                  <a:srgbClr val="0070C0"/>
                </a:solidFill>
              </a:rPr>
              <a:t>kruising </a:t>
            </a:r>
            <a:r>
              <a:rPr lang="nl-NL" b="1" dirty="0"/>
              <a:t>van </a:t>
            </a:r>
            <a:r>
              <a:rPr lang="nl-NL" b="1" i="1" dirty="0">
                <a:solidFill>
                  <a:srgbClr val="0070C0"/>
                </a:solidFill>
              </a:rPr>
              <a:t>twee verschillende, raszuivere ouderlijne</a:t>
            </a:r>
            <a:r>
              <a:rPr lang="nl-NL" b="1" dirty="0"/>
              <a:t>n</a:t>
            </a:r>
            <a:r>
              <a:rPr lang="nl-NL" dirty="0"/>
              <a:t>.</a:t>
            </a:r>
          </a:p>
          <a:p>
            <a:pPr indent="0">
              <a:buNone/>
            </a:pPr>
            <a:endParaRPr lang="nl-NL" b="1" i="1" dirty="0">
              <a:solidFill>
                <a:srgbClr val="0070C0"/>
              </a:solidFill>
            </a:endParaRP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Vaak:</a:t>
            </a:r>
          </a:p>
          <a:p>
            <a:r>
              <a:rPr lang="nl-NL" dirty="0"/>
              <a:t>ouder 1 = </a:t>
            </a:r>
            <a:r>
              <a:rPr lang="nl-NL" b="1" dirty="0"/>
              <a:t>AA</a:t>
            </a:r>
            <a:r>
              <a:rPr lang="nl-NL" dirty="0"/>
              <a:t> (raszuiver)</a:t>
            </a:r>
          </a:p>
          <a:p>
            <a:r>
              <a:rPr lang="nl-NL" dirty="0"/>
              <a:t>ouder 2 = </a:t>
            </a:r>
            <a:r>
              <a:rPr lang="nl-NL" b="1" dirty="0" err="1"/>
              <a:t>aa</a:t>
            </a:r>
            <a:r>
              <a:rPr lang="nl-NL" dirty="0"/>
              <a:t> (raszuiver)</a:t>
            </a:r>
          </a:p>
          <a:p>
            <a:endParaRPr lang="nl-NL" dirty="0"/>
          </a:p>
          <a:p>
            <a:r>
              <a:rPr lang="nl-NL" b="1" i="1" dirty="0">
                <a:solidFill>
                  <a:srgbClr val="0070C0"/>
                </a:solidFill>
              </a:rPr>
              <a:t>F1-nakomelingen = allemaal Aa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tekst, Lettertype, plant&#10;&#10;Door AI gegenereerde inhoud is mogelijk onjuist.">
            <a:extLst>
              <a:ext uri="{FF2B5EF4-FFF2-40B4-BE49-F238E27FC236}">
                <a16:creationId xmlns:a16="http://schemas.microsoft.com/office/drawing/2014/main" id="{4FA62874-7B5C-F2D9-C61A-9DDBA07F9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348" y="4379654"/>
            <a:ext cx="5493501" cy="207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7007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Belangrijk nadeel F1 zaad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7886700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Zaad van F1-planten (F2) is niet meer </a:t>
            </a:r>
            <a:r>
              <a:rPr lang="nl-NL" b="1" i="1" dirty="0">
                <a:solidFill>
                  <a:srgbClr val="0070C0"/>
                </a:solidFill>
              </a:rPr>
              <a:t>uniform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Bij </a:t>
            </a:r>
            <a:r>
              <a:rPr lang="nl-NL" b="1" i="1" dirty="0">
                <a:solidFill>
                  <a:srgbClr val="0070C0"/>
                </a:solidFill>
              </a:rPr>
              <a:t>zelfbestuiving</a:t>
            </a:r>
            <a:r>
              <a:rPr lang="nl-NL" dirty="0"/>
              <a:t> of </a:t>
            </a:r>
            <a:r>
              <a:rPr lang="nl-NL" b="1" i="1" dirty="0">
                <a:solidFill>
                  <a:srgbClr val="0070C0"/>
                </a:solidFill>
              </a:rPr>
              <a:t>onderlinge</a:t>
            </a:r>
            <a:r>
              <a:rPr lang="nl-NL" dirty="0"/>
              <a:t> kruising van F1-planten:</a:t>
            </a:r>
            <a:br>
              <a:rPr lang="nl-NL" dirty="0"/>
            </a:br>
            <a:endParaRPr lang="nl-NL" dirty="0"/>
          </a:p>
          <a:p>
            <a:r>
              <a:rPr lang="nl-NL" dirty="0"/>
              <a:t>ontstaat </a:t>
            </a:r>
            <a:r>
              <a:rPr lang="nl-NL" b="1" i="1" dirty="0">
                <a:solidFill>
                  <a:srgbClr val="0070C0"/>
                </a:solidFill>
              </a:rPr>
              <a:t>genetische</a:t>
            </a:r>
            <a:r>
              <a:rPr lang="nl-NL" b="1" dirty="0"/>
              <a:t> variatie</a:t>
            </a:r>
            <a:endParaRPr lang="nl-NL" dirty="0"/>
          </a:p>
          <a:p>
            <a:r>
              <a:rPr lang="nl-NL" dirty="0"/>
              <a:t>eigenschappen </a:t>
            </a:r>
            <a:r>
              <a:rPr lang="nl-NL" b="1" i="1" dirty="0">
                <a:solidFill>
                  <a:srgbClr val="0070C0"/>
                </a:solidFill>
              </a:rPr>
              <a:t>splitsen</a:t>
            </a:r>
            <a:r>
              <a:rPr lang="nl-NL" dirty="0"/>
              <a:t> (AA, Aa, </a:t>
            </a:r>
            <a:r>
              <a:rPr lang="nl-NL" dirty="0" err="1"/>
              <a:t>aa</a:t>
            </a:r>
            <a:r>
              <a:rPr lang="nl-NL" dirty="0"/>
              <a:t>)</a:t>
            </a:r>
          </a:p>
          <a:p>
            <a:r>
              <a:rPr lang="nl-NL" dirty="0"/>
              <a:t>opbrengst en kwaliteit worden onvoorspelbaar</a:t>
            </a:r>
          </a:p>
          <a:p>
            <a:r>
              <a:rPr lang="nl-NL" dirty="0"/>
              <a:t>Daarom kopen telers vaak </a:t>
            </a:r>
            <a:r>
              <a:rPr lang="nl-NL" b="1" dirty="0"/>
              <a:t>elk jaar </a:t>
            </a:r>
            <a:r>
              <a:rPr lang="nl-NL" b="1" i="1" dirty="0">
                <a:solidFill>
                  <a:srgbClr val="0070C0"/>
                </a:solidFill>
              </a:rPr>
              <a:t>nieuw</a:t>
            </a:r>
            <a:r>
              <a:rPr lang="nl-NL" b="1" dirty="0"/>
              <a:t> F1-zaad</a:t>
            </a:r>
            <a:r>
              <a:rPr lang="nl-NL" dirty="0"/>
              <a:t>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 descr="Afbeelding met tekst, schermopname, diagram, lijn&#10;&#10;Door AI gegenereerde inhoud is mogelijk onjuist.">
            <a:extLst>
              <a:ext uri="{FF2B5EF4-FFF2-40B4-BE49-F238E27FC236}">
                <a16:creationId xmlns:a16="http://schemas.microsoft.com/office/drawing/2014/main" id="{5F40E1B2-04B0-E89D-2D40-33AB34E64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745" y="55212"/>
            <a:ext cx="3849751" cy="260172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7AA6B34-A9FC-BF18-CFAC-EC3B29F236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1616" y="3856776"/>
            <a:ext cx="3766525" cy="2695041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EF91BC6-998F-705D-B814-B0C9BFBD9A4B}"/>
              </a:ext>
            </a:extLst>
          </p:cNvPr>
          <p:cNvSpPr txBox="1"/>
          <p:nvPr/>
        </p:nvSpPr>
        <p:spPr>
          <a:xfrm>
            <a:off x="10058400" y="2656936"/>
            <a:ext cx="195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F1 zaad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34B3398-E1A5-0DCE-1D56-787B49A1B520}"/>
              </a:ext>
            </a:extLst>
          </p:cNvPr>
          <p:cNvSpPr txBox="1"/>
          <p:nvPr/>
        </p:nvSpPr>
        <p:spPr>
          <a:xfrm>
            <a:off x="10311897" y="6464174"/>
            <a:ext cx="1557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F2 zaad</a:t>
            </a:r>
          </a:p>
        </p:txBody>
      </p:sp>
    </p:spTree>
    <p:extLst>
      <p:ext uri="{BB962C8B-B14F-4D97-AF65-F5344CB8AC3E}">
        <p14:creationId xmlns:p14="http://schemas.microsoft.com/office/powerpoint/2010/main" val="118573132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Ziekte resistentie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7711093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Wat zien we hier?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Waarom wordt een plant ziek en de plant ernaast niet?</a:t>
            </a:r>
          </a:p>
          <a:p>
            <a:pPr indent="0">
              <a:buNone/>
              <a:defRPr/>
            </a:pPr>
            <a:r>
              <a:rPr lang="nl-NL" dirty="0"/>
              <a:t>Ligt dit aan de teler of de plant?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5" name="Afbeelding 4" descr="Afbeelding met buitenshuis, grond, plant, aarde&#10;&#10;Door AI gegenereerde inhoud is mogelijk onjuist.">
            <a:extLst>
              <a:ext uri="{FF2B5EF4-FFF2-40B4-BE49-F238E27FC236}">
                <a16:creationId xmlns:a16="http://schemas.microsoft.com/office/drawing/2014/main" id="{88DD8374-B434-2EDC-2CBE-6F87307F7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224" y="2329435"/>
            <a:ext cx="4536572" cy="296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964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Wat is ziekteresistentie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9436376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Ziekteresistentie</a:t>
            </a:r>
            <a:r>
              <a:rPr lang="nl-NL" dirty="0"/>
              <a:t> betekent dat een plant:</a:t>
            </a:r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minder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snel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ziek</a:t>
            </a:r>
            <a:r>
              <a:rPr lang="nl-NL" b="1" dirty="0"/>
              <a:t> </a:t>
            </a:r>
            <a:r>
              <a:rPr lang="nl-NL" dirty="0"/>
              <a:t>wordt</a:t>
            </a:r>
          </a:p>
          <a:p>
            <a:pPr marL="342900" indent="-342900"/>
            <a:r>
              <a:rPr lang="nl-NL" dirty="0"/>
              <a:t>of </a:t>
            </a:r>
            <a:r>
              <a:rPr lang="nl-NL" b="1" i="1" dirty="0">
                <a:solidFill>
                  <a:srgbClr val="0070C0"/>
                </a:solidFill>
              </a:rPr>
              <a:t>helemaal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niet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ziek</a:t>
            </a:r>
            <a:r>
              <a:rPr lang="nl-NL" b="1" dirty="0"/>
              <a:t> </a:t>
            </a:r>
            <a:r>
              <a:rPr lang="nl-NL" b="1" i="1" dirty="0">
                <a:solidFill>
                  <a:srgbClr val="0070C0"/>
                </a:solidFill>
              </a:rPr>
              <a:t>wordt</a:t>
            </a:r>
            <a:br>
              <a:rPr lang="nl-NL" dirty="0"/>
            </a:br>
            <a:r>
              <a:rPr lang="nl-NL" dirty="0"/>
              <a:t>van een schimmel, bacterie of virus.</a:t>
            </a:r>
          </a:p>
          <a:p>
            <a:pPr marL="342900" indent="-342900"/>
            <a:endParaRPr lang="nl-NL" dirty="0"/>
          </a:p>
          <a:p>
            <a:endParaRPr lang="nl-NL" dirty="0"/>
          </a:p>
          <a:p>
            <a:pPr indent="0">
              <a:buNone/>
            </a:pPr>
            <a:r>
              <a:rPr lang="nl-NL" b="1" dirty="0"/>
              <a:t>Voorbeelden van plantenziekten</a:t>
            </a:r>
            <a:r>
              <a:rPr lang="nl-NL" dirty="0"/>
              <a:t>:</a:t>
            </a:r>
          </a:p>
          <a:p>
            <a:r>
              <a:rPr lang="nl-NL" dirty="0"/>
              <a:t>phytophthora bij aardappel</a:t>
            </a:r>
          </a:p>
          <a:p>
            <a:r>
              <a:rPr lang="nl-NL" dirty="0"/>
              <a:t>meeldauw bij komkommer</a:t>
            </a:r>
          </a:p>
          <a:p>
            <a:r>
              <a:rPr lang="nl-NL" dirty="0"/>
              <a:t>virusziekten bij tomaat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 descr="Afbeelding met schimmel, buitenshuis, Plantenpathologie, plant&#10;&#10;Door AI gegenereerde inhoud is mogelijk onjuist.">
            <a:extLst>
              <a:ext uri="{FF2B5EF4-FFF2-40B4-BE49-F238E27FC236}">
                <a16:creationId xmlns:a16="http://schemas.microsoft.com/office/drawing/2014/main" id="{2466CBCE-2E22-FE12-82F0-460253504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0551" y="4095014"/>
            <a:ext cx="2657258" cy="197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107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289ACBD9-B65D-4D7B-8071-B2DBE1A5FCCC}" vid="{1C56739D-5687-4AE6-9ABE-B211D9D187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D3699BCA81B46AD60454B87AB9121" ma:contentTypeVersion="14" ma:contentTypeDescription="Een nieuw document maken." ma:contentTypeScope="" ma:versionID="0a34a757d3835aa962b5ea0e60445053">
  <xsd:schema xmlns:xsd="http://www.w3.org/2001/XMLSchema" xmlns:xs="http://www.w3.org/2001/XMLSchema" xmlns:p="http://schemas.microsoft.com/office/2006/metadata/properties" xmlns:ns3="88fa185b-b6f4-4426-890a-edc6532e8d4f" xmlns:ns4="521c7c86-cc27-4cef-8605-4ebb03422227" targetNamespace="http://schemas.microsoft.com/office/2006/metadata/properties" ma:root="true" ma:fieldsID="386822e88eac53b09937f43d73668aaf" ns3:_="" ns4:_="">
    <xsd:import namespace="88fa185b-b6f4-4426-890a-edc6532e8d4f"/>
    <xsd:import namespace="521c7c86-cc27-4cef-8605-4ebb034222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fa185b-b6f4-4426-890a-edc6532e8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c7c86-cc27-4cef-8605-4ebb0342222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CA19EB-BADE-474A-91BD-35E5F319F469}">
  <ds:schemaRefs>
    <ds:schemaRef ds:uri="521c7c86-cc27-4cef-8605-4ebb03422227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88fa185b-b6f4-4426-890a-edc6532e8d4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692FF59-610F-42AF-BAD8-C269284BD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fa185b-b6f4-4426-890a-edc6532e8d4f"/>
    <ds:schemaRef ds:uri="521c7c86-cc27-4cef-8605-4ebb03422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11434F-F084-4432-98AC-FC021F046F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665</TotalTime>
  <Words>1730</Words>
  <Application>Microsoft Office PowerPoint</Application>
  <PresentationFormat>Breedbeeld</PresentationFormat>
  <Paragraphs>404</Paragraphs>
  <Slides>46</Slides>
  <Notes>41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46</vt:i4>
      </vt:variant>
    </vt:vector>
  </HeadingPairs>
  <TitlesOfParts>
    <vt:vector size="49" baseType="lpstr">
      <vt:lpstr>Arial</vt:lpstr>
      <vt:lpstr>Calibri</vt:lpstr>
      <vt:lpstr>Kantoorthema</vt:lpstr>
      <vt:lpstr>PowerPoint-presentatie</vt:lpstr>
      <vt:lpstr>Aftrap</vt:lpstr>
      <vt:lpstr>PowerPoint-presentatie</vt:lpstr>
      <vt:lpstr>PowerPoint-presentatie</vt:lpstr>
      <vt:lpstr>PowerPoint-presentatie</vt:lpstr>
      <vt:lpstr>F1 zaad</vt:lpstr>
      <vt:lpstr>Belangrijk nadeel F1 zaad</vt:lpstr>
      <vt:lpstr>Ziekte resistentie</vt:lpstr>
      <vt:lpstr>Wat is ziekteresistentie</vt:lpstr>
      <vt:lpstr>Is ziekteresistentie erfelijk?</vt:lpstr>
      <vt:lpstr>Dominant en recessief bij resistentie</vt:lpstr>
      <vt:lpstr>Praktijkvoorbeeld</vt:lpstr>
      <vt:lpstr>Praktijkvoorbeeld</vt:lpstr>
      <vt:lpstr>Eerste kruising (inkruising)</vt:lpstr>
      <vt:lpstr>Wat gebeurd er na de eerste kruising? </vt:lpstr>
      <vt:lpstr>Stap 3 Tweede kruising  (verder inkruisen)</vt:lpstr>
      <vt:lpstr>Doel van de tweede inkruising</vt:lpstr>
      <vt:lpstr>Wat bereik je met terugkruisen?</vt:lpstr>
      <vt:lpstr>Terugkruisen</vt:lpstr>
      <vt:lpstr>Hoe vaak moet je terugkruisen</vt:lpstr>
      <vt:lpstr>Wat gebeurt er bij elke terugkruising?</vt:lpstr>
      <vt:lpstr>Hoe weet je welke plant je houdt?</vt:lpstr>
      <vt:lpstr>Hoe lang duurt dat?</vt:lpstr>
      <vt:lpstr>Kosten</vt:lpstr>
      <vt:lpstr>Waar zitten de kosten</vt:lpstr>
      <vt:lpstr>Waar zitten de kosten</vt:lpstr>
      <vt:lpstr>Waar zitten de kosten</vt:lpstr>
      <vt:lpstr>Waar zitten de kosten</vt:lpstr>
      <vt:lpstr>Totale globale schatting</vt:lpstr>
      <vt:lpstr>Waarom doen bedrijven dit dan toch?</vt:lpstr>
      <vt:lpstr>Genetische modificatie</vt:lpstr>
      <vt:lpstr>Genetische modificatie</vt:lpstr>
      <vt:lpstr>Mag genetische modificatie gebruikt worden? </vt:lpstr>
      <vt:lpstr>Waarom is Europa zo streng? </vt:lpstr>
      <vt:lpstr>PowerPoint-presentatie</vt:lpstr>
      <vt:lpstr>Ziekte resistent</vt:lpstr>
      <vt:lpstr>Tolerant</vt:lpstr>
      <vt:lpstr>PowerPoint-presentatie</vt:lpstr>
      <vt:lpstr>Ziekte resistent of tolerant</vt:lpstr>
      <vt:lpstr>Ziekte resistent of tolerant</vt:lpstr>
      <vt:lpstr>Resistent   - immuun</vt:lpstr>
      <vt:lpstr>Eén gen of meerdere genen</vt:lpstr>
      <vt:lpstr>Rassen kunnen resistentie verliezen</vt:lpstr>
      <vt:lpstr>Les 5 huiswerk niveau 2-3-4</vt:lpstr>
      <vt:lpstr>Les 5 huiswerk niveau 3-4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Gé Verbeek</dc:creator>
  <cp:lastModifiedBy>Gé Verbeek</cp:lastModifiedBy>
  <cp:revision>53</cp:revision>
  <dcterms:created xsi:type="dcterms:W3CDTF">2020-11-10T08:38:03Z</dcterms:created>
  <dcterms:modified xsi:type="dcterms:W3CDTF">2026-02-12T19:03:06Z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0x010100CF1D3699BCA81B46AD60454B87AB9121</vt:lpwstr>
  </property>
</Properties>
</file>