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handoutMasterIdLst>
    <p:handoutMasterId r:id="rId33"/>
  </p:handoutMasterIdLst>
  <p:sldIdLst>
    <p:sldId id="256" r:id="rId5"/>
    <p:sldId id="274" r:id="rId6"/>
    <p:sldId id="401" r:id="rId7"/>
    <p:sldId id="403" r:id="rId8"/>
    <p:sldId id="404" r:id="rId9"/>
    <p:sldId id="405" r:id="rId10"/>
    <p:sldId id="406" r:id="rId11"/>
    <p:sldId id="407" r:id="rId12"/>
    <p:sldId id="408" r:id="rId13"/>
    <p:sldId id="409" r:id="rId14"/>
    <p:sldId id="410" r:id="rId15"/>
    <p:sldId id="411" r:id="rId16"/>
    <p:sldId id="414" r:id="rId17"/>
    <p:sldId id="388" r:id="rId18"/>
    <p:sldId id="412" r:id="rId19"/>
    <p:sldId id="415" r:id="rId20"/>
    <p:sldId id="416" r:id="rId21"/>
    <p:sldId id="390" r:id="rId22"/>
    <p:sldId id="413" r:id="rId23"/>
    <p:sldId id="391" r:id="rId24"/>
    <p:sldId id="392" r:id="rId25"/>
    <p:sldId id="393" r:id="rId26"/>
    <p:sldId id="394" r:id="rId27"/>
    <p:sldId id="395" r:id="rId28"/>
    <p:sldId id="400" r:id="rId29"/>
    <p:sldId id="417" r:id="rId30"/>
    <p:sldId id="383" r:id="rId3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B4886-60D0-4666-855C-AB75D3971058}" v="250" dt="2026-01-22T11:27:57.76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60"/>
  </p:normalViewPr>
  <p:slideViewPr>
    <p:cSldViewPr snapToGrid="0">
      <p:cViewPr varScale="1">
        <p:scale>
          <a:sx n="63" d="100"/>
          <a:sy n="63" d="100"/>
        </p:scale>
        <p:origin x="812" y="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408437A9-B1B4-4A5A-BF84-9732D44B2163}"/>
    <pc:docChg chg="undo custSel addSld delSld modSld sldOrd">
      <pc:chgData name="Gé Verbeek" userId="20d2065d-8055-4a68-a463-00777506795f" providerId="ADAL" clId="{408437A9-B1B4-4A5A-BF84-9732D44B2163}" dt="2026-01-22T11:31:57.545" v="631" actId="20577"/>
      <pc:docMkLst>
        <pc:docMk/>
      </pc:docMkLst>
      <pc:sldChg chg="addSp modSp mod modAnim">
        <pc:chgData name="Gé Verbeek" userId="20d2065d-8055-4a68-a463-00777506795f" providerId="ADAL" clId="{408437A9-B1B4-4A5A-BF84-9732D44B2163}" dt="2026-01-21T18:28:10.155" v="377" actId="2085"/>
        <pc:sldMkLst>
          <pc:docMk/>
          <pc:sldMk cId="3728083005" sldId="388"/>
        </pc:sldMkLst>
        <pc:spChg chg="add mod">
          <ac:chgData name="Gé Verbeek" userId="20d2065d-8055-4a68-a463-00777506795f" providerId="ADAL" clId="{408437A9-B1B4-4A5A-BF84-9732D44B2163}" dt="2026-01-21T18:28:10.155" v="377" actId="2085"/>
          <ac:spMkLst>
            <pc:docMk/>
            <pc:sldMk cId="3728083005" sldId="388"/>
            <ac:spMk id="4" creationId="{84300288-AECB-6CDF-9D5C-653D793E2BFE}"/>
          </ac:spMkLst>
        </pc:spChg>
        <pc:spChg chg="mod">
          <ac:chgData name="Gé Verbeek" userId="20d2065d-8055-4a68-a463-00777506795f" providerId="ADAL" clId="{408437A9-B1B4-4A5A-BF84-9732D44B2163}" dt="2026-01-20T14:09:20.740" v="55" actId="20577"/>
          <ac:spMkLst>
            <pc:docMk/>
            <pc:sldMk cId="3728083005" sldId="388"/>
            <ac:spMk id="5122" creationId="{80899F95-2E30-4511-922B-B88C19CF0D84}"/>
          </ac:spMkLst>
        </pc:spChg>
        <pc:spChg chg="mod">
          <ac:chgData name="Gé Verbeek" userId="20d2065d-8055-4a68-a463-00777506795f" providerId="ADAL" clId="{408437A9-B1B4-4A5A-BF84-9732D44B2163}" dt="2026-01-21T14:32:04.984" v="280" actId="108"/>
          <ac:spMkLst>
            <pc:docMk/>
            <pc:sldMk cId="3728083005" sldId="388"/>
            <ac:spMk id="7171" creationId="{E224BC8B-2913-4038-A10D-36A485D9D174}"/>
          </ac:spMkLst>
        </pc:spChg>
        <pc:picChg chg="add mod">
          <ac:chgData name="Gé Verbeek" userId="20d2065d-8055-4a68-a463-00777506795f" providerId="ADAL" clId="{408437A9-B1B4-4A5A-BF84-9732D44B2163}" dt="2026-01-21T18:27:34.876" v="374" actId="1076"/>
          <ac:picMkLst>
            <pc:docMk/>
            <pc:sldMk cId="3728083005" sldId="388"/>
            <ac:picMk id="3" creationId="{694BBA4D-BF5C-2B69-FF41-609BA9DC4646}"/>
          </ac:picMkLst>
        </pc:picChg>
      </pc:sldChg>
      <pc:sldChg chg="modSp del modAnim">
        <pc:chgData name="Gé Verbeek" userId="20d2065d-8055-4a68-a463-00777506795f" providerId="ADAL" clId="{408437A9-B1B4-4A5A-BF84-9732D44B2163}" dt="2026-01-21T14:40:46.996" v="343" actId="47"/>
        <pc:sldMkLst>
          <pc:docMk/>
          <pc:sldMk cId="2020396417" sldId="389"/>
        </pc:sldMkLst>
        <pc:spChg chg="mod">
          <ac:chgData name="Gé Verbeek" userId="20d2065d-8055-4a68-a463-00777506795f" providerId="ADAL" clId="{408437A9-B1B4-4A5A-BF84-9732D44B2163}" dt="2026-01-21T14:33:05.342" v="285" actId="108"/>
          <ac:spMkLst>
            <pc:docMk/>
            <pc:sldMk cId="2020396417" sldId="389"/>
            <ac:spMk id="7171" creationId="{E224BC8B-2913-4038-A10D-36A485D9D174}"/>
          </ac:spMkLst>
        </pc:spChg>
      </pc:sldChg>
      <pc:sldChg chg="addSp delSp modSp mod delAnim modAnim">
        <pc:chgData name="Gé Verbeek" userId="20d2065d-8055-4a68-a463-00777506795f" providerId="ADAL" clId="{408437A9-B1B4-4A5A-BF84-9732D44B2163}" dt="2026-01-22T11:27:03.573" v="622"/>
        <pc:sldMkLst>
          <pc:docMk/>
          <pc:sldMk cId="4114310772" sldId="390"/>
        </pc:sldMkLst>
        <pc:spChg chg="add mod">
          <ac:chgData name="Gé Verbeek" userId="20d2065d-8055-4a68-a463-00777506795f" providerId="ADAL" clId="{408437A9-B1B4-4A5A-BF84-9732D44B2163}" dt="2026-01-21T14:35:20.018" v="307" actId="108"/>
          <ac:spMkLst>
            <pc:docMk/>
            <pc:sldMk cId="4114310772" sldId="390"/>
            <ac:spMk id="3" creationId="{8AB5CCCC-7D7E-3F74-DF06-E9B056939DE6}"/>
          </ac:spMkLst>
        </pc:spChg>
        <pc:spChg chg="mod">
          <ac:chgData name="Gé Verbeek" userId="20d2065d-8055-4a68-a463-00777506795f" providerId="ADAL" clId="{408437A9-B1B4-4A5A-BF84-9732D44B2163}" dt="2026-01-22T11:27:03.573" v="622"/>
          <ac:spMkLst>
            <pc:docMk/>
            <pc:sldMk cId="4114310772" sldId="390"/>
            <ac:spMk id="5122" creationId="{80899F95-2E30-4511-922B-B88C19CF0D84}"/>
          </ac:spMkLst>
        </pc:spChg>
        <pc:picChg chg="add mod">
          <ac:chgData name="Gé Verbeek" userId="20d2065d-8055-4a68-a463-00777506795f" providerId="ADAL" clId="{408437A9-B1B4-4A5A-BF84-9732D44B2163}" dt="2026-01-21T18:37:21.351" v="412" actId="1076"/>
          <ac:picMkLst>
            <pc:docMk/>
            <pc:sldMk cId="4114310772" sldId="390"/>
            <ac:picMk id="4" creationId="{C05303D0-0434-DF42-B591-04A6399647AC}"/>
          </ac:picMkLst>
        </pc:picChg>
      </pc:sldChg>
      <pc:sldChg chg="addSp modSp mod modAnim">
        <pc:chgData name="Gé Verbeek" userId="20d2065d-8055-4a68-a463-00777506795f" providerId="ADAL" clId="{408437A9-B1B4-4A5A-BF84-9732D44B2163}" dt="2026-01-22T11:27:57.765" v="627"/>
        <pc:sldMkLst>
          <pc:docMk/>
          <pc:sldMk cId="2990189503" sldId="391"/>
        </pc:sldMkLst>
        <pc:spChg chg="mod">
          <ac:chgData name="Gé Verbeek" userId="20d2065d-8055-4a68-a463-00777506795f" providerId="ADAL" clId="{408437A9-B1B4-4A5A-BF84-9732D44B2163}" dt="2026-01-22T11:27:57.765" v="627"/>
          <ac:spMkLst>
            <pc:docMk/>
            <pc:sldMk cId="2990189503" sldId="391"/>
            <ac:spMk id="5122" creationId="{80899F95-2E30-4511-922B-B88C19CF0D84}"/>
          </ac:spMkLst>
        </pc:spChg>
        <pc:spChg chg="mod">
          <ac:chgData name="Gé Verbeek" userId="20d2065d-8055-4a68-a463-00777506795f" providerId="ADAL" clId="{408437A9-B1B4-4A5A-BF84-9732D44B2163}" dt="2026-01-21T18:38:25.774" v="422" actId="20577"/>
          <ac:spMkLst>
            <pc:docMk/>
            <pc:sldMk cId="2990189503" sldId="391"/>
            <ac:spMk id="7171" creationId="{E224BC8B-2913-4038-A10D-36A485D9D174}"/>
          </ac:spMkLst>
        </pc:spChg>
        <pc:picChg chg="add mod">
          <ac:chgData name="Gé Verbeek" userId="20d2065d-8055-4a68-a463-00777506795f" providerId="ADAL" clId="{408437A9-B1B4-4A5A-BF84-9732D44B2163}" dt="2026-01-21T18:41:17.159" v="427" actId="14100"/>
          <ac:picMkLst>
            <pc:docMk/>
            <pc:sldMk cId="2990189503" sldId="391"/>
            <ac:picMk id="3" creationId="{5533BA69-F034-0971-4B03-9ED7BCF26291}"/>
          </ac:picMkLst>
        </pc:picChg>
      </pc:sldChg>
      <pc:sldChg chg="addSp modSp mod modAnim">
        <pc:chgData name="Gé Verbeek" userId="20d2065d-8055-4a68-a463-00777506795f" providerId="ADAL" clId="{408437A9-B1B4-4A5A-BF84-9732D44B2163}" dt="2026-01-21T18:42:38.839" v="433" actId="14100"/>
        <pc:sldMkLst>
          <pc:docMk/>
          <pc:sldMk cId="1483295999" sldId="392"/>
        </pc:sldMkLst>
        <pc:spChg chg="mod">
          <ac:chgData name="Gé Verbeek" userId="20d2065d-8055-4a68-a463-00777506795f" providerId="ADAL" clId="{408437A9-B1B4-4A5A-BF84-9732D44B2163}" dt="2026-01-20T14:19:42.555" v="142" actId="20577"/>
          <ac:spMkLst>
            <pc:docMk/>
            <pc:sldMk cId="1483295999" sldId="392"/>
            <ac:spMk id="5122" creationId="{80899F95-2E30-4511-922B-B88C19CF0D84}"/>
          </ac:spMkLst>
        </pc:spChg>
        <pc:spChg chg="mod">
          <ac:chgData name="Gé Verbeek" userId="20d2065d-8055-4a68-a463-00777506795f" providerId="ADAL" clId="{408437A9-B1B4-4A5A-BF84-9732D44B2163}" dt="2026-01-21T18:41:25.884" v="428" actId="14100"/>
          <ac:spMkLst>
            <pc:docMk/>
            <pc:sldMk cId="1483295999" sldId="392"/>
            <ac:spMk id="7171" creationId="{E224BC8B-2913-4038-A10D-36A485D9D174}"/>
          </ac:spMkLst>
        </pc:spChg>
        <pc:picChg chg="add mod">
          <ac:chgData name="Gé Verbeek" userId="20d2065d-8055-4a68-a463-00777506795f" providerId="ADAL" clId="{408437A9-B1B4-4A5A-BF84-9732D44B2163}" dt="2026-01-21T18:42:38.839" v="433" actId="14100"/>
          <ac:picMkLst>
            <pc:docMk/>
            <pc:sldMk cId="1483295999" sldId="392"/>
            <ac:picMk id="3" creationId="{9CE9CD3B-8685-0308-4A6D-EB6404C9C9F4}"/>
          </ac:picMkLst>
        </pc:picChg>
      </pc:sldChg>
      <pc:sldChg chg="addSp modSp mod modAnim">
        <pc:chgData name="Gé Verbeek" userId="20d2065d-8055-4a68-a463-00777506795f" providerId="ADAL" clId="{408437A9-B1B4-4A5A-BF84-9732D44B2163}" dt="2026-01-21T18:43:16.753" v="437"/>
        <pc:sldMkLst>
          <pc:docMk/>
          <pc:sldMk cId="3105034433" sldId="393"/>
        </pc:sldMkLst>
        <pc:spChg chg="mod">
          <ac:chgData name="Gé Verbeek" userId="20d2065d-8055-4a68-a463-00777506795f" providerId="ADAL" clId="{408437A9-B1B4-4A5A-BF84-9732D44B2163}" dt="2026-01-21T18:43:16.753" v="437"/>
          <ac:spMkLst>
            <pc:docMk/>
            <pc:sldMk cId="3105034433" sldId="393"/>
            <ac:spMk id="5122" creationId="{80899F95-2E30-4511-922B-B88C19CF0D84}"/>
          </ac:spMkLst>
        </pc:spChg>
        <pc:spChg chg="mod">
          <ac:chgData name="Gé Verbeek" userId="20d2065d-8055-4a68-a463-00777506795f" providerId="ADAL" clId="{408437A9-B1B4-4A5A-BF84-9732D44B2163}" dt="2026-01-21T14:37:55.893" v="324" actId="6549"/>
          <ac:spMkLst>
            <pc:docMk/>
            <pc:sldMk cId="3105034433" sldId="393"/>
            <ac:spMk id="7171" creationId="{E224BC8B-2913-4038-A10D-36A485D9D174}"/>
          </ac:spMkLst>
        </pc:spChg>
        <pc:picChg chg="add mod">
          <ac:chgData name="Gé Verbeek" userId="20d2065d-8055-4a68-a463-00777506795f" providerId="ADAL" clId="{408437A9-B1B4-4A5A-BF84-9732D44B2163}" dt="2026-01-21T18:43:01.964" v="436" actId="14100"/>
          <ac:picMkLst>
            <pc:docMk/>
            <pc:sldMk cId="3105034433" sldId="393"/>
            <ac:picMk id="3" creationId="{438181DC-34C5-9E03-4097-97F8C2ED97E1}"/>
          </ac:picMkLst>
        </pc:picChg>
      </pc:sldChg>
      <pc:sldChg chg="addSp modSp mod modAnim">
        <pc:chgData name="Gé Verbeek" userId="20d2065d-8055-4a68-a463-00777506795f" providerId="ADAL" clId="{408437A9-B1B4-4A5A-BF84-9732D44B2163}" dt="2026-01-21T18:47:19.116" v="469" actId="1076"/>
        <pc:sldMkLst>
          <pc:docMk/>
          <pc:sldMk cId="1753698846" sldId="394"/>
        </pc:sldMkLst>
        <pc:spChg chg="mod">
          <ac:chgData name="Gé Verbeek" userId="20d2065d-8055-4a68-a463-00777506795f" providerId="ADAL" clId="{408437A9-B1B4-4A5A-BF84-9732D44B2163}" dt="2026-01-21T18:43:39.545" v="447" actId="20577"/>
          <ac:spMkLst>
            <pc:docMk/>
            <pc:sldMk cId="1753698846" sldId="394"/>
            <ac:spMk id="5122" creationId="{80899F95-2E30-4511-922B-B88C19CF0D84}"/>
          </ac:spMkLst>
        </pc:spChg>
        <pc:spChg chg="mod">
          <ac:chgData name="Gé Verbeek" userId="20d2065d-8055-4a68-a463-00777506795f" providerId="ADAL" clId="{408437A9-B1B4-4A5A-BF84-9732D44B2163}" dt="2026-01-21T18:45:11.366" v="454" actId="14100"/>
          <ac:spMkLst>
            <pc:docMk/>
            <pc:sldMk cId="1753698846" sldId="394"/>
            <ac:spMk id="7171" creationId="{E224BC8B-2913-4038-A10D-36A485D9D174}"/>
          </ac:spMkLst>
        </pc:spChg>
        <pc:picChg chg="add mod">
          <ac:chgData name="Gé Verbeek" userId="20d2065d-8055-4a68-a463-00777506795f" providerId="ADAL" clId="{408437A9-B1B4-4A5A-BF84-9732D44B2163}" dt="2026-01-21T18:45:26.916" v="459" actId="1076"/>
          <ac:picMkLst>
            <pc:docMk/>
            <pc:sldMk cId="1753698846" sldId="394"/>
            <ac:picMk id="3" creationId="{14C35B82-CE37-8940-77B2-B2E323DC3B1B}"/>
          </ac:picMkLst>
        </pc:picChg>
        <pc:picChg chg="add mod">
          <ac:chgData name="Gé Verbeek" userId="20d2065d-8055-4a68-a463-00777506795f" providerId="ADAL" clId="{408437A9-B1B4-4A5A-BF84-9732D44B2163}" dt="2026-01-21T18:47:19.116" v="469" actId="1076"/>
          <ac:picMkLst>
            <pc:docMk/>
            <pc:sldMk cId="1753698846" sldId="394"/>
            <ac:picMk id="5" creationId="{5F127512-0CA8-708F-6367-EF048B6E85CC}"/>
          </ac:picMkLst>
        </pc:picChg>
      </pc:sldChg>
      <pc:sldChg chg="addSp modSp mod modAnim">
        <pc:chgData name="Gé Verbeek" userId="20d2065d-8055-4a68-a463-00777506795f" providerId="ADAL" clId="{408437A9-B1B4-4A5A-BF84-9732D44B2163}" dt="2026-01-21T18:48:42.463" v="476" actId="1076"/>
        <pc:sldMkLst>
          <pc:docMk/>
          <pc:sldMk cId="3256699461" sldId="395"/>
        </pc:sldMkLst>
        <pc:spChg chg="mod">
          <ac:chgData name="Gé Verbeek" userId="20d2065d-8055-4a68-a463-00777506795f" providerId="ADAL" clId="{408437A9-B1B4-4A5A-BF84-9732D44B2163}" dt="2026-01-21T18:45:58.342" v="464" actId="20577"/>
          <ac:spMkLst>
            <pc:docMk/>
            <pc:sldMk cId="3256699461" sldId="395"/>
            <ac:spMk id="5122" creationId="{80899F95-2E30-4511-922B-B88C19CF0D84}"/>
          </ac:spMkLst>
        </pc:spChg>
        <pc:spChg chg="mod">
          <ac:chgData name="Gé Verbeek" userId="20d2065d-8055-4a68-a463-00777506795f" providerId="ADAL" clId="{408437A9-B1B4-4A5A-BF84-9732D44B2163}" dt="2026-01-21T18:46:01.462" v="465" actId="20577"/>
          <ac:spMkLst>
            <pc:docMk/>
            <pc:sldMk cId="3256699461" sldId="395"/>
            <ac:spMk id="7171" creationId="{E224BC8B-2913-4038-A10D-36A485D9D174}"/>
          </ac:spMkLst>
        </pc:spChg>
        <pc:picChg chg="add mod">
          <ac:chgData name="Gé Verbeek" userId="20d2065d-8055-4a68-a463-00777506795f" providerId="ADAL" clId="{408437A9-B1B4-4A5A-BF84-9732D44B2163}" dt="2026-01-21T18:48:42.463" v="476" actId="1076"/>
          <ac:picMkLst>
            <pc:docMk/>
            <pc:sldMk cId="3256699461" sldId="395"/>
            <ac:picMk id="3" creationId="{3AACC00D-7C95-184B-84B7-68A4DC3C623C}"/>
          </ac:picMkLst>
        </pc:picChg>
      </pc:sldChg>
      <pc:sldChg chg="addSp modSp del mod addAnim delAnim modAnim">
        <pc:chgData name="Gé Verbeek" userId="20d2065d-8055-4a68-a463-00777506795f" providerId="ADAL" clId="{408437A9-B1B4-4A5A-BF84-9732D44B2163}" dt="2026-01-21T18:51:37.394" v="494" actId="47"/>
        <pc:sldMkLst>
          <pc:docMk/>
          <pc:sldMk cId="2225114770" sldId="396"/>
        </pc:sldMkLst>
        <pc:spChg chg="mod">
          <ac:chgData name="Gé Verbeek" userId="20d2065d-8055-4a68-a463-00777506795f" providerId="ADAL" clId="{408437A9-B1B4-4A5A-BF84-9732D44B2163}" dt="2026-01-21T18:50:23.730" v="486" actId="20577"/>
          <ac:spMkLst>
            <pc:docMk/>
            <pc:sldMk cId="2225114770" sldId="396"/>
            <ac:spMk id="5122" creationId="{80899F95-2E30-4511-922B-B88C19CF0D84}"/>
          </ac:spMkLst>
        </pc:spChg>
        <pc:spChg chg="mod">
          <ac:chgData name="Gé Verbeek" userId="20d2065d-8055-4a68-a463-00777506795f" providerId="ADAL" clId="{408437A9-B1B4-4A5A-BF84-9732D44B2163}" dt="2026-01-21T18:51:00.790" v="491" actId="20577"/>
          <ac:spMkLst>
            <pc:docMk/>
            <pc:sldMk cId="2225114770" sldId="396"/>
            <ac:spMk id="7171" creationId="{E224BC8B-2913-4038-A10D-36A485D9D174}"/>
          </ac:spMkLst>
        </pc:spChg>
        <pc:picChg chg="add mod">
          <ac:chgData name="Gé Verbeek" userId="20d2065d-8055-4a68-a463-00777506795f" providerId="ADAL" clId="{408437A9-B1B4-4A5A-BF84-9732D44B2163}" dt="2026-01-21T18:50:15.030" v="481" actId="14100"/>
          <ac:picMkLst>
            <pc:docMk/>
            <pc:sldMk cId="2225114770" sldId="396"/>
            <ac:picMk id="3" creationId="{5B7285D2-8A0E-936D-B46B-3DD21B80C08F}"/>
          </ac:picMkLst>
        </pc:picChg>
      </pc:sldChg>
      <pc:sldChg chg="del">
        <pc:chgData name="Gé Verbeek" userId="20d2065d-8055-4a68-a463-00777506795f" providerId="ADAL" clId="{408437A9-B1B4-4A5A-BF84-9732D44B2163}" dt="2026-01-21T18:51:31.296" v="493" actId="47"/>
        <pc:sldMkLst>
          <pc:docMk/>
          <pc:sldMk cId="3944922893" sldId="397"/>
        </pc:sldMkLst>
      </pc:sldChg>
      <pc:sldChg chg="del">
        <pc:chgData name="Gé Verbeek" userId="20d2065d-8055-4a68-a463-00777506795f" providerId="ADAL" clId="{408437A9-B1B4-4A5A-BF84-9732D44B2163}" dt="2026-01-21T18:51:40.062" v="495" actId="47"/>
        <pc:sldMkLst>
          <pc:docMk/>
          <pc:sldMk cId="662202770" sldId="398"/>
        </pc:sldMkLst>
      </pc:sldChg>
      <pc:sldChg chg="del">
        <pc:chgData name="Gé Verbeek" userId="20d2065d-8055-4a68-a463-00777506795f" providerId="ADAL" clId="{408437A9-B1B4-4A5A-BF84-9732D44B2163}" dt="2026-01-21T18:51:43.450" v="496" actId="47"/>
        <pc:sldMkLst>
          <pc:docMk/>
          <pc:sldMk cId="3116696551" sldId="399"/>
        </pc:sldMkLst>
      </pc:sldChg>
      <pc:sldChg chg="addSp delSp modSp mod modAnim">
        <pc:chgData name="Gé Verbeek" userId="20d2065d-8055-4a68-a463-00777506795f" providerId="ADAL" clId="{408437A9-B1B4-4A5A-BF84-9732D44B2163}" dt="2026-01-22T11:22:05.142" v="535" actId="1076"/>
        <pc:sldMkLst>
          <pc:docMk/>
          <pc:sldMk cId="53527164" sldId="400"/>
        </pc:sldMkLst>
        <pc:spChg chg="add mod">
          <ac:chgData name="Gé Verbeek" userId="20d2065d-8055-4a68-a463-00777506795f" providerId="ADAL" clId="{408437A9-B1B4-4A5A-BF84-9732D44B2163}" dt="2026-01-22T11:22:05.142" v="535" actId="1076"/>
          <ac:spMkLst>
            <pc:docMk/>
            <pc:sldMk cId="53527164" sldId="400"/>
            <ac:spMk id="2" creationId="{80111092-74E2-C65D-11BA-3E2C3B99A918}"/>
          </ac:spMkLst>
        </pc:spChg>
        <pc:spChg chg="mod">
          <ac:chgData name="Gé Verbeek" userId="20d2065d-8055-4a68-a463-00777506795f" providerId="ADAL" clId="{408437A9-B1B4-4A5A-BF84-9732D44B2163}" dt="2026-01-22T11:21:06.270" v="530" actId="20577"/>
          <ac:spMkLst>
            <pc:docMk/>
            <pc:sldMk cId="53527164" sldId="400"/>
            <ac:spMk id="5122" creationId="{80899F95-2E30-4511-922B-B88C19CF0D84}"/>
          </ac:spMkLst>
        </pc:spChg>
        <pc:spChg chg="del">
          <ac:chgData name="Gé Verbeek" userId="20d2065d-8055-4a68-a463-00777506795f" providerId="ADAL" clId="{408437A9-B1B4-4A5A-BF84-9732D44B2163}" dt="2026-01-22T11:21:46.613" v="532"/>
          <ac:spMkLst>
            <pc:docMk/>
            <pc:sldMk cId="53527164" sldId="400"/>
            <ac:spMk id="7171" creationId="{E224BC8B-2913-4038-A10D-36A485D9D174}"/>
          </ac:spMkLst>
        </pc:spChg>
      </pc:sldChg>
      <pc:sldChg chg="modSp mod">
        <pc:chgData name="Gé Verbeek" userId="20d2065d-8055-4a68-a463-00777506795f" providerId="ADAL" clId="{408437A9-B1B4-4A5A-BF84-9732D44B2163}" dt="2026-01-22T11:31:57.545" v="631" actId="20577"/>
        <pc:sldMkLst>
          <pc:docMk/>
          <pc:sldMk cId="2852106234" sldId="401"/>
        </pc:sldMkLst>
        <pc:spChg chg="mod">
          <ac:chgData name="Gé Verbeek" userId="20d2065d-8055-4a68-a463-00777506795f" providerId="ADAL" clId="{408437A9-B1B4-4A5A-BF84-9732D44B2163}" dt="2026-01-22T11:31:57.545" v="631" actId="20577"/>
          <ac:spMkLst>
            <pc:docMk/>
            <pc:sldMk cId="2852106234" sldId="401"/>
            <ac:spMk id="4" creationId="{BE5E9AAC-8AFC-4CA9-B89F-13D11A0216BE}"/>
          </ac:spMkLst>
        </pc:spChg>
      </pc:sldChg>
      <pc:sldChg chg="modSp mod">
        <pc:chgData name="Gé Verbeek" userId="20d2065d-8055-4a68-a463-00777506795f" providerId="ADAL" clId="{408437A9-B1B4-4A5A-BF84-9732D44B2163}" dt="2026-01-22T11:26:19.907" v="602" actId="20577"/>
        <pc:sldMkLst>
          <pc:docMk/>
          <pc:sldMk cId="503072672" sldId="403"/>
        </pc:sldMkLst>
        <pc:spChg chg="mod">
          <ac:chgData name="Gé Verbeek" userId="20d2065d-8055-4a68-a463-00777506795f" providerId="ADAL" clId="{408437A9-B1B4-4A5A-BF84-9732D44B2163}" dt="2026-01-22T11:26:19.907" v="602" actId="20577"/>
          <ac:spMkLst>
            <pc:docMk/>
            <pc:sldMk cId="503072672" sldId="403"/>
            <ac:spMk id="4" creationId="{2BE14231-C2F1-DC65-380A-0FA7D85445D1}"/>
          </ac:spMkLst>
        </pc:spChg>
      </pc:sldChg>
      <pc:sldChg chg="add">
        <pc:chgData name="Gé Verbeek" userId="20d2065d-8055-4a68-a463-00777506795f" providerId="ADAL" clId="{408437A9-B1B4-4A5A-BF84-9732D44B2163}" dt="2026-01-20T13:52:22.779" v="11"/>
        <pc:sldMkLst>
          <pc:docMk/>
          <pc:sldMk cId="3461386942" sldId="404"/>
        </pc:sldMkLst>
      </pc:sldChg>
      <pc:sldChg chg="add">
        <pc:chgData name="Gé Verbeek" userId="20d2065d-8055-4a68-a463-00777506795f" providerId="ADAL" clId="{408437A9-B1B4-4A5A-BF84-9732D44B2163}" dt="2026-01-20T13:52:22.779" v="11"/>
        <pc:sldMkLst>
          <pc:docMk/>
          <pc:sldMk cId="3312967890" sldId="405"/>
        </pc:sldMkLst>
      </pc:sldChg>
      <pc:sldChg chg="addSp modSp add mod">
        <pc:chgData name="Gé Verbeek" userId="20d2065d-8055-4a68-a463-00777506795f" providerId="ADAL" clId="{408437A9-B1B4-4A5A-BF84-9732D44B2163}" dt="2026-01-20T13:56:47.157" v="26" actId="1076"/>
        <pc:sldMkLst>
          <pc:docMk/>
          <pc:sldMk cId="2984626324" sldId="406"/>
        </pc:sldMkLst>
        <pc:picChg chg="add mod">
          <ac:chgData name="Gé Verbeek" userId="20d2065d-8055-4a68-a463-00777506795f" providerId="ADAL" clId="{408437A9-B1B4-4A5A-BF84-9732D44B2163}" dt="2026-01-20T13:56:47.157" v="26" actId="1076"/>
          <ac:picMkLst>
            <pc:docMk/>
            <pc:sldMk cId="2984626324" sldId="406"/>
            <ac:picMk id="7" creationId="{55C865DF-5855-1ACC-0A20-ED6C8BFE4E93}"/>
          </ac:picMkLst>
        </pc:picChg>
      </pc:sldChg>
      <pc:sldChg chg="addSp modSp add mod">
        <pc:chgData name="Gé Verbeek" userId="20d2065d-8055-4a68-a463-00777506795f" providerId="ADAL" clId="{408437A9-B1B4-4A5A-BF84-9732D44B2163}" dt="2026-01-20T13:57:04.197" v="31" actId="14100"/>
        <pc:sldMkLst>
          <pc:docMk/>
          <pc:sldMk cId="1142093132" sldId="407"/>
        </pc:sldMkLst>
        <pc:picChg chg="add mod">
          <ac:chgData name="Gé Verbeek" userId="20d2065d-8055-4a68-a463-00777506795f" providerId="ADAL" clId="{408437A9-B1B4-4A5A-BF84-9732D44B2163}" dt="2026-01-20T13:57:04.197" v="31" actId="14100"/>
          <ac:picMkLst>
            <pc:docMk/>
            <pc:sldMk cId="1142093132" sldId="407"/>
            <ac:picMk id="6" creationId="{38B26FD1-5929-EA70-CAAC-EECC3559EA91}"/>
          </ac:picMkLst>
        </pc:picChg>
      </pc:sldChg>
      <pc:sldChg chg="add">
        <pc:chgData name="Gé Verbeek" userId="20d2065d-8055-4a68-a463-00777506795f" providerId="ADAL" clId="{408437A9-B1B4-4A5A-BF84-9732D44B2163}" dt="2026-01-20T13:53:12.707" v="13"/>
        <pc:sldMkLst>
          <pc:docMk/>
          <pc:sldMk cId="3323758948" sldId="408"/>
        </pc:sldMkLst>
      </pc:sldChg>
      <pc:sldChg chg="add">
        <pc:chgData name="Gé Verbeek" userId="20d2065d-8055-4a68-a463-00777506795f" providerId="ADAL" clId="{408437A9-B1B4-4A5A-BF84-9732D44B2163}" dt="2026-01-20T13:53:27.847" v="14"/>
        <pc:sldMkLst>
          <pc:docMk/>
          <pc:sldMk cId="1253721773" sldId="409"/>
        </pc:sldMkLst>
      </pc:sldChg>
      <pc:sldChg chg="add">
        <pc:chgData name="Gé Verbeek" userId="20d2065d-8055-4a68-a463-00777506795f" providerId="ADAL" clId="{408437A9-B1B4-4A5A-BF84-9732D44B2163}" dt="2026-01-20T13:53:27.847" v="14"/>
        <pc:sldMkLst>
          <pc:docMk/>
          <pc:sldMk cId="3114251374" sldId="410"/>
        </pc:sldMkLst>
      </pc:sldChg>
      <pc:sldChg chg="add">
        <pc:chgData name="Gé Verbeek" userId="20d2065d-8055-4a68-a463-00777506795f" providerId="ADAL" clId="{408437A9-B1B4-4A5A-BF84-9732D44B2163}" dt="2026-01-20T13:53:59.027" v="15"/>
        <pc:sldMkLst>
          <pc:docMk/>
          <pc:sldMk cId="285937587" sldId="411"/>
        </pc:sldMkLst>
      </pc:sldChg>
      <pc:sldChg chg="addSp delSp modSp add mod ord addAnim delAnim modAnim">
        <pc:chgData name="Gé Verbeek" userId="20d2065d-8055-4a68-a463-00777506795f" providerId="ADAL" clId="{408437A9-B1B4-4A5A-BF84-9732D44B2163}" dt="2026-01-22T11:27:41.201" v="625"/>
        <pc:sldMkLst>
          <pc:docMk/>
          <pc:sldMk cId="1057873172" sldId="412"/>
        </pc:sldMkLst>
        <pc:spChg chg="mod">
          <ac:chgData name="Gé Verbeek" userId="20d2065d-8055-4a68-a463-00777506795f" providerId="ADAL" clId="{408437A9-B1B4-4A5A-BF84-9732D44B2163}" dt="2026-01-22T11:27:41.201" v="625"/>
          <ac:spMkLst>
            <pc:docMk/>
            <pc:sldMk cId="1057873172" sldId="412"/>
            <ac:spMk id="3" creationId="{6BF4A953-2A9F-8E6F-78AE-B3F11812BF22}"/>
          </ac:spMkLst>
        </pc:spChg>
        <pc:spChg chg="mod">
          <ac:chgData name="Gé Verbeek" userId="20d2065d-8055-4a68-a463-00777506795f" providerId="ADAL" clId="{408437A9-B1B4-4A5A-BF84-9732D44B2163}" dt="2026-01-21T14:33:52.618" v="291" actId="108"/>
          <ac:spMkLst>
            <pc:docMk/>
            <pc:sldMk cId="1057873172" sldId="412"/>
            <ac:spMk id="4" creationId="{48510485-DFA1-D9DB-B51D-F986118E8EB7}"/>
          </ac:spMkLst>
        </pc:spChg>
        <pc:picChg chg="add mod">
          <ac:chgData name="Gé Verbeek" userId="20d2065d-8055-4a68-a463-00777506795f" providerId="ADAL" clId="{408437A9-B1B4-4A5A-BF84-9732D44B2163}" dt="2026-01-21T18:29:28.951" v="381" actId="1076"/>
          <ac:picMkLst>
            <pc:docMk/>
            <pc:sldMk cId="1057873172" sldId="412"/>
            <ac:picMk id="5" creationId="{CFEF1AEE-9CC1-16F1-2A51-0166F77020CF}"/>
          </ac:picMkLst>
        </pc:picChg>
        <pc:picChg chg="add mod">
          <ac:chgData name="Gé Verbeek" userId="20d2065d-8055-4a68-a463-00777506795f" providerId="ADAL" clId="{408437A9-B1B4-4A5A-BF84-9732D44B2163}" dt="2026-01-21T18:31:53.121" v="385" actId="1076"/>
          <ac:picMkLst>
            <pc:docMk/>
            <pc:sldMk cId="1057873172" sldId="412"/>
            <ac:picMk id="7" creationId="{C2D22577-2938-A9E0-C8D8-A166AB632A9B}"/>
          </ac:picMkLst>
        </pc:picChg>
      </pc:sldChg>
      <pc:sldChg chg="addSp modSp add mod addAnim delAnim modAnim">
        <pc:chgData name="Gé Verbeek" userId="20d2065d-8055-4a68-a463-00777506795f" providerId="ADAL" clId="{408437A9-B1B4-4A5A-BF84-9732D44B2163}" dt="2026-01-22T11:26:46.524" v="621" actId="20577"/>
        <pc:sldMkLst>
          <pc:docMk/>
          <pc:sldMk cId="77188395" sldId="413"/>
        </pc:sldMkLst>
        <pc:spChg chg="mod">
          <ac:chgData name="Gé Verbeek" userId="20d2065d-8055-4a68-a463-00777506795f" providerId="ADAL" clId="{408437A9-B1B4-4A5A-BF84-9732D44B2163}" dt="2026-01-21T14:35:35.743" v="310" actId="108"/>
          <ac:spMkLst>
            <pc:docMk/>
            <pc:sldMk cId="77188395" sldId="413"/>
            <ac:spMk id="3" creationId="{1C438693-7ACD-9A40-51B4-9419E0192039}"/>
          </ac:spMkLst>
        </pc:spChg>
        <pc:spChg chg="mod">
          <ac:chgData name="Gé Verbeek" userId="20d2065d-8055-4a68-a463-00777506795f" providerId="ADAL" clId="{408437A9-B1B4-4A5A-BF84-9732D44B2163}" dt="2026-01-22T11:26:46.524" v="621" actId="20577"/>
          <ac:spMkLst>
            <pc:docMk/>
            <pc:sldMk cId="77188395" sldId="413"/>
            <ac:spMk id="5122" creationId="{258DBD3F-96EB-7260-FC26-EA56987ADED3}"/>
          </ac:spMkLst>
        </pc:spChg>
        <pc:picChg chg="add mod">
          <ac:chgData name="Gé Verbeek" userId="20d2065d-8055-4a68-a463-00777506795f" providerId="ADAL" clId="{408437A9-B1B4-4A5A-BF84-9732D44B2163}" dt="2026-01-21T18:38:01.762" v="418" actId="1076"/>
          <ac:picMkLst>
            <pc:docMk/>
            <pc:sldMk cId="77188395" sldId="413"/>
            <ac:picMk id="4" creationId="{904A5E9B-0982-C993-E54C-382113F15A0C}"/>
          </ac:picMkLst>
        </pc:picChg>
      </pc:sldChg>
      <pc:sldChg chg="add ord">
        <pc:chgData name="Gé Verbeek" userId="20d2065d-8055-4a68-a463-00777506795f" providerId="ADAL" clId="{408437A9-B1B4-4A5A-BF84-9732D44B2163}" dt="2026-01-20T14:31:03.304" v="255"/>
        <pc:sldMkLst>
          <pc:docMk/>
          <pc:sldMk cId="2636601925" sldId="414"/>
        </pc:sldMkLst>
      </pc:sldChg>
      <pc:sldChg chg="addSp modSp add mod addAnim delAnim modAnim">
        <pc:chgData name="Gé Verbeek" userId="20d2065d-8055-4a68-a463-00777506795f" providerId="ADAL" clId="{408437A9-B1B4-4A5A-BF84-9732D44B2163}" dt="2026-01-22T11:27:47.309" v="626"/>
        <pc:sldMkLst>
          <pc:docMk/>
          <pc:sldMk cId="3111893874" sldId="415"/>
        </pc:sldMkLst>
        <pc:spChg chg="mod">
          <ac:chgData name="Gé Verbeek" userId="20d2065d-8055-4a68-a463-00777506795f" providerId="ADAL" clId="{408437A9-B1B4-4A5A-BF84-9732D44B2163}" dt="2026-01-22T11:27:47.309" v="626"/>
          <ac:spMkLst>
            <pc:docMk/>
            <pc:sldMk cId="3111893874" sldId="415"/>
            <ac:spMk id="3" creationId="{37AAD66A-1206-5A69-7D24-614E8A768D9B}"/>
          </ac:spMkLst>
        </pc:spChg>
        <pc:spChg chg="mod">
          <ac:chgData name="Gé Verbeek" userId="20d2065d-8055-4a68-a463-00777506795f" providerId="ADAL" clId="{408437A9-B1B4-4A5A-BF84-9732D44B2163}" dt="2026-01-21T14:34:20.181" v="296" actId="108"/>
          <ac:spMkLst>
            <pc:docMk/>
            <pc:sldMk cId="3111893874" sldId="415"/>
            <ac:spMk id="4" creationId="{AFC2B636-279A-D155-44FF-BF2EE84B0F1A}"/>
          </ac:spMkLst>
        </pc:spChg>
        <pc:picChg chg="add mod">
          <ac:chgData name="Gé Verbeek" userId="20d2065d-8055-4a68-a463-00777506795f" providerId="ADAL" clId="{408437A9-B1B4-4A5A-BF84-9732D44B2163}" dt="2026-01-21T18:33:12.610" v="389" actId="1076"/>
          <ac:picMkLst>
            <pc:docMk/>
            <pc:sldMk cId="3111893874" sldId="415"/>
            <ac:picMk id="5" creationId="{0FF0C7A1-5C06-C60D-497A-F7D9C33E41A5}"/>
          </ac:picMkLst>
        </pc:picChg>
        <pc:picChg chg="add mod">
          <ac:chgData name="Gé Verbeek" userId="20d2065d-8055-4a68-a463-00777506795f" providerId="ADAL" clId="{408437A9-B1B4-4A5A-BF84-9732D44B2163}" dt="2026-01-21T18:34:46.916" v="394" actId="14100"/>
          <ac:picMkLst>
            <pc:docMk/>
            <pc:sldMk cId="3111893874" sldId="415"/>
            <ac:picMk id="7" creationId="{AE12B98D-CDDD-85D6-16C4-839EDF7CFC0E}"/>
          </ac:picMkLst>
        </pc:picChg>
      </pc:sldChg>
      <pc:sldChg chg="addSp modSp add mod addAnim delAnim modAnim">
        <pc:chgData name="Gé Verbeek" userId="20d2065d-8055-4a68-a463-00777506795f" providerId="ADAL" clId="{408437A9-B1B4-4A5A-BF84-9732D44B2163}" dt="2026-01-22T11:27:22.584" v="624" actId="113"/>
        <pc:sldMkLst>
          <pc:docMk/>
          <pc:sldMk cId="141638031" sldId="416"/>
        </pc:sldMkLst>
        <pc:spChg chg="mod">
          <ac:chgData name="Gé Verbeek" userId="20d2065d-8055-4a68-a463-00777506795f" providerId="ADAL" clId="{408437A9-B1B4-4A5A-BF84-9732D44B2163}" dt="2026-01-22T11:27:22.584" v="624" actId="113"/>
          <ac:spMkLst>
            <pc:docMk/>
            <pc:sldMk cId="141638031" sldId="416"/>
            <ac:spMk id="3" creationId="{56AB3620-D107-11E9-FB15-6BA754429E78}"/>
          </ac:spMkLst>
        </pc:spChg>
        <pc:spChg chg="mod">
          <ac:chgData name="Gé Verbeek" userId="20d2065d-8055-4a68-a463-00777506795f" providerId="ADAL" clId="{408437A9-B1B4-4A5A-BF84-9732D44B2163}" dt="2026-01-21T18:35:05.704" v="397" actId="207"/>
          <ac:spMkLst>
            <pc:docMk/>
            <pc:sldMk cId="141638031" sldId="416"/>
            <ac:spMk id="4" creationId="{21DF09E4-3A67-D4F7-8AC6-09B0E025FEB9}"/>
          </ac:spMkLst>
        </pc:spChg>
        <pc:picChg chg="add mod">
          <ac:chgData name="Gé Verbeek" userId="20d2065d-8055-4a68-a463-00777506795f" providerId="ADAL" clId="{408437A9-B1B4-4A5A-BF84-9732D44B2163}" dt="2026-01-21T18:36:04.164" v="403" actId="1076"/>
          <ac:picMkLst>
            <pc:docMk/>
            <pc:sldMk cId="141638031" sldId="416"/>
            <ac:picMk id="5" creationId="{C0820464-AB49-E8A0-EDD8-4C106A7B9024}"/>
          </ac:picMkLst>
        </pc:picChg>
      </pc:sldChg>
      <pc:sldChg chg="addSp delSp modSp add mod modAnim">
        <pc:chgData name="Gé Verbeek" userId="20d2065d-8055-4a68-a463-00777506795f" providerId="ADAL" clId="{408437A9-B1B4-4A5A-BF84-9732D44B2163}" dt="2026-01-22T11:24:47.768" v="543" actId="1076"/>
        <pc:sldMkLst>
          <pc:docMk/>
          <pc:sldMk cId="3874019608" sldId="417"/>
        </pc:sldMkLst>
        <pc:spChg chg="add mod">
          <ac:chgData name="Gé Verbeek" userId="20d2065d-8055-4a68-a463-00777506795f" providerId="ADAL" clId="{408437A9-B1B4-4A5A-BF84-9732D44B2163}" dt="2026-01-22T11:24:47.768" v="543" actId="1076"/>
          <ac:spMkLst>
            <pc:docMk/>
            <pc:sldMk cId="3874019608" sldId="417"/>
            <ac:spMk id="2" creationId="{8406EA55-BDB4-A992-6104-15B55CEF3AC7}"/>
          </ac:spMkLst>
        </pc:spChg>
        <pc:spChg chg="mod">
          <ac:chgData name="Gé Verbeek" userId="20d2065d-8055-4a68-a463-00777506795f" providerId="ADAL" clId="{408437A9-B1B4-4A5A-BF84-9732D44B2163}" dt="2026-01-22T11:22:13.498" v="536" actId="6549"/>
          <ac:spMkLst>
            <pc:docMk/>
            <pc:sldMk cId="3874019608" sldId="417"/>
            <ac:spMk id="5122" creationId="{BBD1A2D9-A10D-8708-C2B6-AD8CA8863A5C}"/>
          </ac:spMkLst>
        </pc:spChg>
        <pc:spChg chg="del">
          <ac:chgData name="Gé Verbeek" userId="20d2065d-8055-4a68-a463-00777506795f" providerId="ADAL" clId="{408437A9-B1B4-4A5A-BF84-9732D44B2163}" dt="2026-01-22T11:23:59.641" v="537"/>
          <ac:spMkLst>
            <pc:docMk/>
            <pc:sldMk cId="3874019608" sldId="417"/>
            <ac:spMk id="7171" creationId="{30B95AD4-0AA4-6E76-356E-25DE117907E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22-1-2026</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22-1-2026</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1325966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872D3A-2700-CDED-4F45-D36C9AF6CEA8}"/>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B5A3BD4F-D989-2A90-E8F8-93ED6481A6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FB67599-A27B-6448-8378-0136F681F76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431261D5-5543-97C3-AB90-C9CC83F960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26</a:t>
            </a:fld>
            <a:endParaRPr lang="nl-NL" altLang="nl-NL"/>
          </a:p>
        </p:txBody>
      </p:sp>
    </p:spTree>
    <p:extLst>
      <p:ext uri="{BB962C8B-B14F-4D97-AF65-F5344CB8AC3E}">
        <p14:creationId xmlns:p14="http://schemas.microsoft.com/office/powerpoint/2010/main" val="3602172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27</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2705107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29C6D-5038-2D7A-EDF0-1DB36E7ED017}"/>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234E2177-B167-D008-5689-77DCC4E397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CF8CB92-265B-AE41-367F-8473F55C55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1273D91E-A77E-EB1B-6F09-A8E2621A79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3844054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3969770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1324254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22</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23</a:t>
            </a:fld>
            <a:endParaRPr lang="nl-NL" altLang="nl-NL"/>
          </a:p>
        </p:txBody>
      </p:sp>
    </p:spTree>
    <p:extLst>
      <p:ext uri="{BB962C8B-B14F-4D97-AF65-F5344CB8AC3E}">
        <p14:creationId xmlns:p14="http://schemas.microsoft.com/office/powerpoint/2010/main" val="639598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24</a:t>
            </a:fld>
            <a:endParaRPr lang="nl-NL" altLang="nl-NL"/>
          </a:p>
        </p:txBody>
      </p:sp>
    </p:spTree>
    <p:extLst>
      <p:ext uri="{BB962C8B-B14F-4D97-AF65-F5344CB8AC3E}">
        <p14:creationId xmlns:p14="http://schemas.microsoft.com/office/powerpoint/2010/main" val="1114099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25</a:t>
            </a:fld>
            <a:endParaRPr lang="nl-NL" altLang="nl-NL"/>
          </a:p>
        </p:txBody>
      </p:sp>
    </p:spTree>
    <p:extLst>
      <p:ext uri="{BB962C8B-B14F-4D97-AF65-F5344CB8AC3E}">
        <p14:creationId xmlns:p14="http://schemas.microsoft.com/office/powerpoint/2010/main" val="1972623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FB4A0-0BC1-7250-F895-75ACE177626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947E5FEB-40B2-0AF8-C4AC-A4251237C773}"/>
              </a:ext>
            </a:extLst>
          </p:cNvPr>
          <p:cNvSpPr txBox="1"/>
          <p:nvPr/>
        </p:nvSpPr>
        <p:spPr>
          <a:xfrm>
            <a:off x="1031287" y="773042"/>
            <a:ext cx="5741582" cy="553998"/>
          </a:xfrm>
          <a:prstGeom prst="rect">
            <a:avLst/>
          </a:prstGeom>
          <a:noFill/>
        </p:spPr>
        <p:txBody>
          <a:bodyPr wrap="square" rtlCol="0">
            <a:spAutoFit/>
          </a:bodyPr>
          <a:lstStyle/>
          <a:p>
            <a:r>
              <a:rPr lang="nl-NL" sz="3000" b="1" dirty="0"/>
              <a:t>DNA – basen </a:t>
            </a:r>
          </a:p>
        </p:txBody>
      </p:sp>
      <p:sp>
        <p:nvSpPr>
          <p:cNvPr id="4" name="Tekstvak 3">
            <a:extLst>
              <a:ext uri="{FF2B5EF4-FFF2-40B4-BE49-F238E27FC236}">
                <a16:creationId xmlns:a16="http://schemas.microsoft.com/office/drawing/2014/main" id="{C65DA116-77B6-91D9-FAF1-D39CD096588C}"/>
              </a:ext>
            </a:extLst>
          </p:cNvPr>
          <p:cNvSpPr txBox="1"/>
          <p:nvPr/>
        </p:nvSpPr>
        <p:spPr>
          <a:xfrm>
            <a:off x="1031287" y="1825380"/>
            <a:ext cx="9790218" cy="4524315"/>
          </a:xfrm>
          <a:prstGeom prst="rect">
            <a:avLst/>
          </a:prstGeom>
          <a:noFill/>
        </p:spPr>
        <p:txBody>
          <a:bodyPr wrap="square" rtlCol="0">
            <a:spAutoFit/>
          </a:bodyPr>
          <a:lstStyle/>
          <a:p>
            <a:r>
              <a:rPr lang="nl-NL" sz="2400" dirty="0"/>
              <a:t>De </a:t>
            </a:r>
            <a:r>
              <a:rPr lang="nl-NL" sz="2400" b="1" i="1" dirty="0">
                <a:solidFill>
                  <a:srgbClr val="0070C0"/>
                </a:solidFill>
              </a:rPr>
              <a:t>basen</a:t>
            </a:r>
            <a:r>
              <a:rPr lang="nl-NL" sz="2400" dirty="0"/>
              <a:t> bestaan altijd uit </a:t>
            </a:r>
            <a:r>
              <a:rPr lang="nl-NL" sz="2400" b="1" i="1" dirty="0">
                <a:solidFill>
                  <a:srgbClr val="0070C0"/>
                </a:solidFill>
              </a:rPr>
              <a:t>2</a:t>
            </a:r>
            <a:r>
              <a:rPr lang="nl-NL" sz="2400" dirty="0"/>
              <a:t> onderdelen en zijn steeds op dezelfde manier met elkaar verbonden.</a:t>
            </a:r>
          </a:p>
          <a:p>
            <a:endParaRPr lang="nl-NL" sz="2400" dirty="0"/>
          </a:p>
          <a:p>
            <a:r>
              <a:rPr lang="nl-NL" sz="2400" b="1" i="1" dirty="0">
                <a:solidFill>
                  <a:srgbClr val="0070C0"/>
                </a:solidFill>
              </a:rPr>
              <a:t>Tegenover A ligt altijd T</a:t>
            </a:r>
            <a:br>
              <a:rPr lang="nl-NL" sz="2400" b="1" i="1" dirty="0">
                <a:solidFill>
                  <a:srgbClr val="0070C0"/>
                </a:solidFill>
              </a:rPr>
            </a:br>
            <a:r>
              <a:rPr lang="nl-NL" sz="2400" b="1" i="1" dirty="0">
                <a:solidFill>
                  <a:srgbClr val="0070C0"/>
                </a:solidFill>
              </a:rPr>
              <a:t>Tegenover C ligt altijd G</a:t>
            </a:r>
          </a:p>
          <a:p>
            <a:endParaRPr lang="nl-NL" sz="2400" dirty="0"/>
          </a:p>
          <a:p>
            <a:pPr marL="342900" indent="-342900">
              <a:buFont typeface="Arial" panose="020B0604020202020204" pitchFamily="34" charset="0"/>
              <a:buChar char="•"/>
            </a:pPr>
            <a:r>
              <a:rPr lang="nl-NL" sz="2400" dirty="0"/>
              <a:t>guanine (G) (groen)</a:t>
            </a:r>
          </a:p>
          <a:p>
            <a:pPr marL="342900" indent="-342900">
              <a:buFont typeface="Arial" panose="020B0604020202020204" pitchFamily="34" charset="0"/>
              <a:buChar char="•"/>
            </a:pPr>
            <a:r>
              <a:rPr lang="nl-NL" sz="2400" dirty="0"/>
              <a:t>cytosine (C) (blauw)</a:t>
            </a:r>
          </a:p>
          <a:p>
            <a:pPr marL="342900" indent="-342900">
              <a:buFont typeface="Arial" panose="020B0604020202020204" pitchFamily="34" charset="0"/>
              <a:buChar char="•"/>
            </a:pPr>
            <a:r>
              <a:rPr lang="nl-NL" sz="2400" dirty="0"/>
              <a:t>adenine (A)  </a:t>
            </a:r>
            <a:r>
              <a:rPr lang="nl-NL" sz="2400"/>
              <a:t>(rood)</a:t>
            </a:r>
            <a:endParaRPr lang="nl-NL" sz="2400" dirty="0"/>
          </a:p>
          <a:p>
            <a:pPr marL="342900" indent="-342900">
              <a:buFont typeface="Arial" panose="020B0604020202020204" pitchFamily="34" charset="0"/>
              <a:buChar char="•"/>
            </a:pPr>
            <a:r>
              <a:rPr lang="nl-NL" sz="2400" dirty="0" err="1"/>
              <a:t>thymine</a:t>
            </a:r>
            <a:r>
              <a:rPr lang="nl-NL" sz="2400" dirty="0"/>
              <a:t> (T)   (geel)</a:t>
            </a:r>
          </a:p>
          <a:p>
            <a:endParaRPr lang="nl-NL" sz="2400" dirty="0">
              <a:solidFill>
                <a:srgbClr val="1E201F"/>
              </a:solidFill>
            </a:endParaRPr>
          </a:p>
          <a:p>
            <a:pPr marL="342900" indent="-342900">
              <a:buFont typeface="Arial" panose="020B0604020202020204" pitchFamily="34" charset="0"/>
              <a:buChar char="•"/>
            </a:pPr>
            <a:endParaRPr lang="nl-NL" sz="2400" dirty="0">
              <a:solidFill>
                <a:srgbClr val="1E201F"/>
              </a:solidFill>
            </a:endParaRPr>
          </a:p>
        </p:txBody>
      </p:sp>
      <p:pic>
        <p:nvPicPr>
          <p:cNvPr id="2" name="Afbeelding 1" descr="Afbeelding met Kleurrijkheid, lijn, clipart, ontwerp&#10;&#10;Door AI gegenereerde inhoud is mogelijk onjuist.">
            <a:extLst>
              <a:ext uri="{FF2B5EF4-FFF2-40B4-BE49-F238E27FC236}">
                <a16:creationId xmlns:a16="http://schemas.microsoft.com/office/drawing/2014/main" id="{E88AAEEC-CB3B-E490-96A0-D73AB3F13105}"/>
              </a:ext>
            </a:extLst>
          </p:cNvPr>
          <p:cNvPicPr>
            <a:picLocks noChangeAspect="1"/>
          </p:cNvPicPr>
          <p:nvPr/>
        </p:nvPicPr>
        <p:blipFill>
          <a:blip r:embed="rId2"/>
          <a:stretch>
            <a:fillRect/>
          </a:stretch>
        </p:blipFill>
        <p:spPr>
          <a:xfrm>
            <a:off x="6266139" y="2699238"/>
            <a:ext cx="3346360" cy="3077307"/>
          </a:xfrm>
          <a:prstGeom prst="rect">
            <a:avLst/>
          </a:prstGeom>
        </p:spPr>
      </p:pic>
    </p:spTree>
    <p:extLst>
      <p:ext uri="{BB962C8B-B14F-4D97-AF65-F5344CB8AC3E}">
        <p14:creationId xmlns:p14="http://schemas.microsoft.com/office/powerpoint/2010/main" val="1253721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57330-C7AC-D33D-1014-04A7C1BAF5A8}"/>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2E7B8D03-60AF-907E-7E4B-858DD03B3D4A}"/>
              </a:ext>
            </a:extLst>
          </p:cNvPr>
          <p:cNvSpPr txBox="1"/>
          <p:nvPr/>
        </p:nvSpPr>
        <p:spPr>
          <a:xfrm>
            <a:off x="1031287" y="773042"/>
            <a:ext cx="5741582" cy="553998"/>
          </a:xfrm>
          <a:prstGeom prst="rect">
            <a:avLst/>
          </a:prstGeom>
          <a:noFill/>
        </p:spPr>
        <p:txBody>
          <a:bodyPr wrap="square" rtlCol="0">
            <a:spAutoFit/>
          </a:bodyPr>
          <a:lstStyle/>
          <a:p>
            <a:r>
              <a:rPr lang="nl-NL" sz="3000" b="1" dirty="0"/>
              <a:t>DNA – basen </a:t>
            </a:r>
          </a:p>
        </p:txBody>
      </p:sp>
      <p:sp>
        <p:nvSpPr>
          <p:cNvPr id="4" name="Tekstvak 3">
            <a:extLst>
              <a:ext uri="{FF2B5EF4-FFF2-40B4-BE49-F238E27FC236}">
                <a16:creationId xmlns:a16="http://schemas.microsoft.com/office/drawing/2014/main" id="{502B8E11-1013-760B-8EDC-69509C7AB5CE}"/>
              </a:ext>
            </a:extLst>
          </p:cNvPr>
          <p:cNvSpPr txBox="1"/>
          <p:nvPr/>
        </p:nvSpPr>
        <p:spPr>
          <a:xfrm>
            <a:off x="1031287" y="1825380"/>
            <a:ext cx="9790218" cy="5632311"/>
          </a:xfrm>
          <a:prstGeom prst="rect">
            <a:avLst/>
          </a:prstGeom>
          <a:noFill/>
        </p:spPr>
        <p:txBody>
          <a:bodyPr wrap="square" rtlCol="0">
            <a:spAutoFit/>
          </a:bodyPr>
          <a:lstStyle/>
          <a:p>
            <a:r>
              <a:rPr lang="nl-NL" sz="2400" dirty="0"/>
              <a:t>Bij planten bepaalt de volgorde van de DNA-basen de verschillen tussen planten</a:t>
            </a:r>
            <a:r>
              <a:rPr lang="nl-NL" sz="2400" b="1" dirty="0"/>
              <a:t>.</a:t>
            </a:r>
            <a:br>
              <a:rPr lang="nl-NL" sz="2400" dirty="0"/>
            </a:br>
            <a:r>
              <a:rPr lang="nl-NL" sz="2400" dirty="0"/>
              <a:t>Die verschillen zorgen ervoor dat planten:</a:t>
            </a:r>
          </a:p>
          <a:p>
            <a:endParaRPr lang="nl-NL" sz="2400" dirty="0"/>
          </a:p>
          <a:p>
            <a:pPr marL="342900" indent="-342900">
              <a:buFont typeface="Arial" panose="020B0604020202020204" pitchFamily="34" charset="0"/>
              <a:buChar char="•"/>
            </a:pPr>
            <a:r>
              <a:rPr lang="nl-NL" sz="2400" dirty="0"/>
              <a:t>groter of kleiner worden</a:t>
            </a:r>
          </a:p>
          <a:p>
            <a:pPr marL="342900" indent="-342900">
              <a:buFont typeface="Arial" panose="020B0604020202020204" pitchFamily="34" charset="0"/>
              <a:buChar char="•"/>
            </a:pPr>
            <a:r>
              <a:rPr lang="nl-NL" sz="2400" dirty="0"/>
              <a:t>meer of minder opbrengst geven</a:t>
            </a:r>
          </a:p>
          <a:p>
            <a:pPr marL="342900" indent="-342900">
              <a:buFont typeface="Arial" panose="020B0604020202020204" pitchFamily="34" charset="0"/>
              <a:buChar char="•"/>
            </a:pPr>
            <a:r>
              <a:rPr lang="nl-NL" sz="2400" dirty="0"/>
              <a:t>beter tegen droogte of ziektes kunnen</a:t>
            </a:r>
          </a:p>
          <a:p>
            <a:pPr marL="342900" indent="-342900">
              <a:buFont typeface="Arial" panose="020B0604020202020204" pitchFamily="34" charset="0"/>
              <a:buChar char="•"/>
            </a:pPr>
            <a:r>
              <a:rPr lang="nl-NL" sz="2400" dirty="0"/>
              <a:t>andere vruchten, bloemen of zaden maken</a:t>
            </a:r>
          </a:p>
          <a:p>
            <a:pPr marL="342900" indent="-342900">
              <a:buFont typeface="Arial" panose="020B0604020202020204" pitchFamily="34" charset="0"/>
              <a:buChar char="•"/>
            </a:pPr>
            <a:endParaRPr lang="nl-NL" sz="2400" dirty="0"/>
          </a:p>
          <a:p>
            <a:r>
              <a:rPr lang="nl-NL" sz="2400" b="1" i="1" dirty="0">
                <a:solidFill>
                  <a:srgbClr val="0070C0"/>
                </a:solidFill>
              </a:rPr>
              <a:t>Hoewel alle planten DNA hebben met dezelfde basen, zorgt de verschillende volgorde ervoor dat elke plantensoort (en elk ras) andere eigenschappen heeft.</a:t>
            </a:r>
            <a:endParaRPr lang="nl-NL" sz="2400" i="1" dirty="0">
              <a:solidFill>
                <a:srgbClr val="0070C0"/>
              </a:solidFill>
            </a:endParaRPr>
          </a:p>
          <a:p>
            <a:endParaRPr lang="nl-NL" sz="2400" dirty="0"/>
          </a:p>
          <a:p>
            <a:endParaRPr lang="nl-NL" sz="2400" dirty="0">
              <a:solidFill>
                <a:srgbClr val="1E201F"/>
              </a:solidFill>
            </a:endParaRPr>
          </a:p>
          <a:p>
            <a:pPr marL="342900" indent="-342900">
              <a:buFont typeface="Arial" panose="020B0604020202020204" pitchFamily="34" charset="0"/>
              <a:buChar char="•"/>
            </a:pPr>
            <a:endParaRPr lang="nl-NL" sz="2400" dirty="0">
              <a:solidFill>
                <a:srgbClr val="1E201F"/>
              </a:solidFill>
            </a:endParaRPr>
          </a:p>
        </p:txBody>
      </p:sp>
      <p:pic>
        <p:nvPicPr>
          <p:cNvPr id="5" name="Afbeelding 4" descr="Afbeelding met tekening, Graphics, grafische vormgeving, Lettertype&#10;&#10;Door AI gegenereerde inhoud is mogelijk onjuist.">
            <a:extLst>
              <a:ext uri="{FF2B5EF4-FFF2-40B4-BE49-F238E27FC236}">
                <a16:creationId xmlns:a16="http://schemas.microsoft.com/office/drawing/2014/main" id="{D8D6E470-6F9B-1694-6FEF-B7BDDA8F8F16}"/>
              </a:ext>
            </a:extLst>
          </p:cNvPr>
          <p:cNvPicPr>
            <a:picLocks noChangeAspect="1"/>
          </p:cNvPicPr>
          <p:nvPr/>
        </p:nvPicPr>
        <p:blipFill>
          <a:blip r:embed="rId2"/>
          <a:stretch>
            <a:fillRect/>
          </a:stretch>
        </p:blipFill>
        <p:spPr>
          <a:xfrm>
            <a:off x="8053754" y="2518303"/>
            <a:ext cx="3535357" cy="2295469"/>
          </a:xfrm>
          <a:prstGeom prst="rect">
            <a:avLst/>
          </a:prstGeom>
        </p:spPr>
      </p:pic>
    </p:spTree>
    <p:extLst>
      <p:ext uri="{BB962C8B-B14F-4D97-AF65-F5344CB8AC3E}">
        <p14:creationId xmlns:p14="http://schemas.microsoft.com/office/powerpoint/2010/main" val="311425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1000"/>
                                        <p:tgtEl>
                                          <p:spTgt spid="4">
                                            <p:txEl>
                                              <p:pRg st="7" end="7"/>
                                            </p:txEl>
                                          </p:spTgt>
                                        </p:tgtEl>
                                      </p:cBhvr>
                                    </p:animEffect>
                                    <p:anim calcmode="lin" valueType="num">
                                      <p:cBhvr>
                                        <p:cTn id="3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0BCC8-51E5-DEF5-74DB-B6F9DC54C266}"/>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722C03AD-3F8B-171A-8087-A9304F27ACF7}"/>
              </a:ext>
            </a:extLst>
          </p:cNvPr>
          <p:cNvSpPr txBox="1"/>
          <p:nvPr/>
        </p:nvSpPr>
        <p:spPr>
          <a:xfrm>
            <a:off x="1031287" y="773042"/>
            <a:ext cx="5741582" cy="553998"/>
          </a:xfrm>
          <a:prstGeom prst="rect">
            <a:avLst/>
          </a:prstGeom>
          <a:noFill/>
        </p:spPr>
        <p:txBody>
          <a:bodyPr wrap="square" rtlCol="0">
            <a:spAutoFit/>
          </a:bodyPr>
          <a:lstStyle/>
          <a:p>
            <a:r>
              <a:rPr lang="nl-NL" sz="3000" b="1" dirty="0" err="1"/>
              <a:t>Gromosomen</a:t>
            </a:r>
            <a:r>
              <a:rPr lang="nl-NL" sz="3000" b="1" dirty="0"/>
              <a:t> - Genen</a:t>
            </a:r>
          </a:p>
        </p:txBody>
      </p:sp>
      <p:sp>
        <p:nvSpPr>
          <p:cNvPr id="4" name="Tekstvak 3">
            <a:extLst>
              <a:ext uri="{FF2B5EF4-FFF2-40B4-BE49-F238E27FC236}">
                <a16:creationId xmlns:a16="http://schemas.microsoft.com/office/drawing/2014/main" id="{32C24857-E747-FF53-C347-03D8F1A465D7}"/>
              </a:ext>
            </a:extLst>
          </p:cNvPr>
          <p:cNvSpPr txBox="1"/>
          <p:nvPr/>
        </p:nvSpPr>
        <p:spPr>
          <a:xfrm>
            <a:off x="936398" y="1957264"/>
            <a:ext cx="8596902" cy="3046988"/>
          </a:xfrm>
          <a:prstGeom prst="rect">
            <a:avLst/>
          </a:prstGeom>
          <a:noFill/>
        </p:spPr>
        <p:txBody>
          <a:bodyPr wrap="square" rtlCol="0">
            <a:spAutoFit/>
          </a:bodyPr>
          <a:lstStyle/>
          <a:p>
            <a:r>
              <a:rPr lang="nl-NL" sz="2400" dirty="0"/>
              <a:t>De </a:t>
            </a:r>
            <a:r>
              <a:rPr lang="nl-NL" sz="2400" b="1" i="1" dirty="0">
                <a:solidFill>
                  <a:srgbClr val="0070C0"/>
                </a:solidFill>
              </a:rPr>
              <a:t>DNA</a:t>
            </a:r>
            <a:r>
              <a:rPr lang="nl-NL" sz="2400" dirty="0"/>
              <a:t> verbinding is ontzettend lang. Grote delen ervan doen helemaal niets. </a:t>
            </a:r>
          </a:p>
          <a:p>
            <a:r>
              <a:rPr lang="nl-NL" sz="2400" dirty="0"/>
              <a:t>Maar er zijn ook actieve delen. Dat zijn de </a:t>
            </a:r>
            <a:r>
              <a:rPr lang="nl-NL" sz="2400" b="1" i="1" dirty="0">
                <a:solidFill>
                  <a:srgbClr val="0070C0"/>
                </a:solidFill>
              </a:rPr>
              <a:t>genen</a:t>
            </a:r>
            <a:r>
              <a:rPr lang="nl-NL" sz="2400" dirty="0"/>
              <a:t>. </a:t>
            </a:r>
          </a:p>
          <a:p>
            <a:endParaRPr lang="nl-NL" sz="2400" b="1" i="1" dirty="0">
              <a:solidFill>
                <a:srgbClr val="0070C0"/>
              </a:solidFill>
            </a:endParaRPr>
          </a:p>
          <a:p>
            <a:r>
              <a:rPr lang="nl-NL" sz="2400" dirty="0"/>
              <a:t>Een </a:t>
            </a:r>
            <a:r>
              <a:rPr lang="nl-NL" sz="2400" b="1" i="1" dirty="0">
                <a:solidFill>
                  <a:srgbClr val="0070C0"/>
                </a:solidFill>
              </a:rPr>
              <a:t>gen </a:t>
            </a:r>
            <a:r>
              <a:rPr lang="nl-NL" sz="2400" dirty="0"/>
              <a:t>zorgt voor een specifieke erfelijke eigenschap. </a:t>
            </a:r>
          </a:p>
          <a:p>
            <a:endParaRPr lang="nl-NL" sz="2400" dirty="0"/>
          </a:p>
          <a:p>
            <a:r>
              <a:rPr lang="nl-NL" sz="2400" dirty="0"/>
              <a:t>Dat een plant een bepaald gen heeft, hoeft nog niet te betekenen dat de eigenschap ook </a:t>
            </a:r>
            <a:r>
              <a:rPr lang="nl-NL" sz="2400" b="1" i="1" dirty="0">
                <a:solidFill>
                  <a:srgbClr val="0070C0"/>
                </a:solidFill>
              </a:rPr>
              <a:t>zichtbaar</a:t>
            </a:r>
            <a:r>
              <a:rPr lang="nl-NL" sz="2400" dirty="0"/>
              <a:t> wordt</a:t>
            </a:r>
            <a:endParaRPr lang="nl-NL" sz="2400" dirty="0">
              <a:solidFill>
                <a:srgbClr val="1E201F"/>
              </a:solidFill>
            </a:endParaRPr>
          </a:p>
        </p:txBody>
      </p:sp>
      <p:pic>
        <p:nvPicPr>
          <p:cNvPr id="5" name="Afbeelding 4" descr="Afbeelding met kunst&#10;&#10;Door AI gegenereerde inhoud is mogelijk onjuist.">
            <a:extLst>
              <a:ext uri="{FF2B5EF4-FFF2-40B4-BE49-F238E27FC236}">
                <a16:creationId xmlns:a16="http://schemas.microsoft.com/office/drawing/2014/main" id="{37AAC8AB-6486-AD38-A844-DB8D9AEDF23D}"/>
              </a:ext>
            </a:extLst>
          </p:cNvPr>
          <p:cNvPicPr>
            <a:picLocks noChangeAspect="1"/>
          </p:cNvPicPr>
          <p:nvPr/>
        </p:nvPicPr>
        <p:blipFill>
          <a:blip r:embed="rId2"/>
          <a:srcRect t="9129"/>
          <a:stretch>
            <a:fillRect/>
          </a:stretch>
        </p:blipFill>
        <p:spPr>
          <a:xfrm rot="5400000">
            <a:off x="3246127" y="3235085"/>
            <a:ext cx="635033" cy="5064713"/>
          </a:xfrm>
          <a:prstGeom prst="rect">
            <a:avLst/>
          </a:prstGeom>
        </p:spPr>
      </p:pic>
      <p:pic>
        <p:nvPicPr>
          <p:cNvPr id="7" name="Afbeelding 6" descr="Afbeelding met kunst&#10;&#10;Door AI gegenereerde inhoud is mogelijk onjuist.">
            <a:extLst>
              <a:ext uri="{FF2B5EF4-FFF2-40B4-BE49-F238E27FC236}">
                <a16:creationId xmlns:a16="http://schemas.microsoft.com/office/drawing/2014/main" id="{FEC11D92-E2B5-3CCD-C488-A00F1B046C4A}"/>
              </a:ext>
            </a:extLst>
          </p:cNvPr>
          <p:cNvPicPr>
            <a:picLocks noChangeAspect="1"/>
          </p:cNvPicPr>
          <p:nvPr/>
        </p:nvPicPr>
        <p:blipFill>
          <a:blip r:embed="rId2"/>
          <a:srcRect b="20732"/>
          <a:stretch>
            <a:fillRect/>
          </a:stretch>
        </p:blipFill>
        <p:spPr>
          <a:xfrm rot="5400000">
            <a:off x="7901196" y="3644729"/>
            <a:ext cx="635034" cy="4245426"/>
          </a:xfrm>
          <a:prstGeom prst="rect">
            <a:avLst/>
          </a:prstGeom>
        </p:spPr>
      </p:pic>
      <p:pic>
        <p:nvPicPr>
          <p:cNvPr id="9" name="Afbeelding 8" descr="Afbeelding met Lettertype, Graphics, lijn, grafische vormgeving&#10;&#10;Door AI gegenereerde inhoud is mogelijk onjuist.">
            <a:extLst>
              <a:ext uri="{FF2B5EF4-FFF2-40B4-BE49-F238E27FC236}">
                <a16:creationId xmlns:a16="http://schemas.microsoft.com/office/drawing/2014/main" id="{6DCC8D72-0B45-1009-2524-8D506FBAEDC1}"/>
              </a:ext>
            </a:extLst>
          </p:cNvPr>
          <p:cNvPicPr>
            <a:picLocks noChangeAspect="1"/>
          </p:cNvPicPr>
          <p:nvPr/>
        </p:nvPicPr>
        <p:blipFill>
          <a:blip r:embed="rId3"/>
          <a:stretch>
            <a:fillRect/>
          </a:stretch>
        </p:blipFill>
        <p:spPr>
          <a:xfrm>
            <a:off x="9077196" y="291545"/>
            <a:ext cx="2763776" cy="2440091"/>
          </a:xfrm>
          <a:prstGeom prst="rect">
            <a:avLst/>
          </a:prstGeom>
        </p:spPr>
      </p:pic>
    </p:spTree>
    <p:extLst>
      <p:ext uri="{BB962C8B-B14F-4D97-AF65-F5344CB8AC3E}">
        <p14:creationId xmlns:p14="http://schemas.microsoft.com/office/powerpoint/2010/main" val="28593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fade">
                                      <p:cBhvr>
                                        <p:cTn id="14" dur="1000"/>
                                        <p:tgtEl>
                                          <p:spTgt spid="4">
                                            <p:txEl>
                                              <p:pRg st="5" end="5"/>
                                            </p:txEl>
                                          </p:spTgt>
                                        </p:tgtEl>
                                      </p:cBhvr>
                                    </p:animEffect>
                                    <p:anim calcmode="lin" valueType="num">
                                      <p:cBhvr>
                                        <p:cTn id="1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E29FA-D07D-A4CE-64B0-007FB955C3C2}"/>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1EEC0C29-98E5-69B4-983E-23D12CD20376}"/>
              </a:ext>
            </a:extLst>
          </p:cNvPr>
          <p:cNvSpPr txBox="1"/>
          <p:nvPr/>
        </p:nvSpPr>
        <p:spPr>
          <a:xfrm>
            <a:off x="1041447" y="666614"/>
            <a:ext cx="5741582" cy="553998"/>
          </a:xfrm>
          <a:prstGeom prst="rect">
            <a:avLst/>
          </a:prstGeom>
          <a:noFill/>
        </p:spPr>
        <p:txBody>
          <a:bodyPr wrap="square" rtlCol="0">
            <a:spAutoFit/>
          </a:bodyPr>
          <a:lstStyle/>
          <a:p>
            <a:r>
              <a:rPr lang="nl-NL" sz="3000" b="1" dirty="0"/>
              <a:t>Genen</a:t>
            </a:r>
          </a:p>
        </p:txBody>
      </p:sp>
      <p:sp>
        <p:nvSpPr>
          <p:cNvPr id="4" name="Tekstvak 3">
            <a:extLst>
              <a:ext uri="{FF2B5EF4-FFF2-40B4-BE49-F238E27FC236}">
                <a16:creationId xmlns:a16="http://schemas.microsoft.com/office/drawing/2014/main" id="{6D84B073-94FF-4C2F-5C3B-A82F8673C50F}"/>
              </a:ext>
            </a:extLst>
          </p:cNvPr>
          <p:cNvSpPr txBox="1"/>
          <p:nvPr/>
        </p:nvSpPr>
        <p:spPr>
          <a:xfrm>
            <a:off x="872757" y="1573823"/>
            <a:ext cx="9790218" cy="4154984"/>
          </a:xfrm>
          <a:prstGeom prst="rect">
            <a:avLst/>
          </a:prstGeom>
          <a:noFill/>
        </p:spPr>
        <p:txBody>
          <a:bodyPr wrap="square" rtlCol="0">
            <a:spAutoFit/>
          </a:bodyPr>
          <a:lstStyle/>
          <a:p>
            <a:r>
              <a:rPr lang="nl-NL" sz="2400" b="1" i="1" dirty="0">
                <a:solidFill>
                  <a:srgbClr val="0070C0"/>
                </a:solidFill>
              </a:rPr>
              <a:t>Genen</a:t>
            </a:r>
            <a:r>
              <a:rPr lang="nl-NL" sz="2400" dirty="0"/>
              <a:t> zijn stukjes </a:t>
            </a:r>
            <a:r>
              <a:rPr lang="nl-NL" sz="2400" b="1" i="1" dirty="0">
                <a:solidFill>
                  <a:srgbClr val="0070C0"/>
                </a:solidFill>
              </a:rPr>
              <a:t>DNA</a:t>
            </a:r>
          </a:p>
          <a:p>
            <a:endParaRPr lang="nl-NL" sz="2400" dirty="0"/>
          </a:p>
          <a:p>
            <a:r>
              <a:rPr lang="nl-NL" sz="2400" dirty="0"/>
              <a:t>Een </a:t>
            </a:r>
            <a:r>
              <a:rPr lang="nl-NL" sz="2400" b="1" i="1" dirty="0">
                <a:solidFill>
                  <a:srgbClr val="0070C0"/>
                </a:solidFill>
              </a:rPr>
              <a:t>gen</a:t>
            </a:r>
            <a:r>
              <a:rPr lang="nl-NL" sz="2400" dirty="0"/>
              <a:t> kan beschreven worden met lange </a:t>
            </a:r>
          </a:p>
          <a:p>
            <a:r>
              <a:rPr lang="nl-NL" sz="2400" dirty="0"/>
              <a:t>reeks letters, bijvoorbeeld AAGCTTACC…</a:t>
            </a:r>
          </a:p>
          <a:p>
            <a:endParaRPr lang="nl-NL" sz="2400" dirty="0"/>
          </a:p>
          <a:p>
            <a:r>
              <a:rPr lang="nl-NL" sz="2400" b="1" i="1" dirty="0">
                <a:solidFill>
                  <a:srgbClr val="0070C0"/>
                </a:solidFill>
              </a:rPr>
              <a:t>per gen wordt slechts één streng gebruikt </a:t>
            </a:r>
            <a:r>
              <a:rPr lang="nl-NL" sz="2400" dirty="0"/>
              <a:t> </a:t>
            </a:r>
            <a:r>
              <a:rPr lang="nl-NL" sz="2400" b="1" i="1" dirty="0">
                <a:solidFill>
                  <a:srgbClr val="0070C0"/>
                </a:solidFill>
              </a:rPr>
              <a:t>om </a:t>
            </a:r>
            <a:br>
              <a:rPr lang="nl-NL" sz="2400" b="1" i="1" dirty="0">
                <a:solidFill>
                  <a:srgbClr val="0070C0"/>
                </a:solidFill>
              </a:rPr>
            </a:br>
            <a:r>
              <a:rPr lang="nl-NL" sz="2400" b="1" i="1" dirty="0">
                <a:solidFill>
                  <a:srgbClr val="0070C0"/>
                </a:solidFill>
              </a:rPr>
              <a:t>de informatie af te lezen.</a:t>
            </a:r>
          </a:p>
          <a:p>
            <a:br>
              <a:rPr lang="nl-NL" sz="2400" b="1" i="1" dirty="0">
                <a:solidFill>
                  <a:srgbClr val="0070C0"/>
                </a:solidFill>
              </a:rPr>
            </a:br>
            <a:endParaRPr lang="nl-NL" sz="2400" b="1" i="1" dirty="0">
              <a:solidFill>
                <a:srgbClr val="0070C0"/>
              </a:solidFill>
            </a:endParaRPr>
          </a:p>
          <a:p>
            <a:endParaRPr lang="nl-NL" sz="2400" dirty="0"/>
          </a:p>
          <a:p>
            <a:endParaRPr lang="nl-NL" sz="2400" dirty="0">
              <a:solidFill>
                <a:srgbClr val="1E201F"/>
              </a:solidFill>
            </a:endParaRPr>
          </a:p>
        </p:txBody>
      </p:sp>
      <p:pic>
        <p:nvPicPr>
          <p:cNvPr id="5" name="Afbeelding 4" descr="Afbeelding met tekening, Graphics, grafische vormgeving, Lettertype&#10;&#10;Door AI gegenereerde inhoud is mogelijk onjuist.">
            <a:extLst>
              <a:ext uri="{FF2B5EF4-FFF2-40B4-BE49-F238E27FC236}">
                <a16:creationId xmlns:a16="http://schemas.microsoft.com/office/drawing/2014/main" id="{EBF56D37-8338-7D14-3125-40B12D3CAF39}"/>
              </a:ext>
            </a:extLst>
          </p:cNvPr>
          <p:cNvPicPr>
            <a:picLocks noChangeAspect="1"/>
          </p:cNvPicPr>
          <p:nvPr/>
        </p:nvPicPr>
        <p:blipFill>
          <a:blip r:embed="rId2"/>
          <a:stretch>
            <a:fillRect/>
          </a:stretch>
        </p:blipFill>
        <p:spPr>
          <a:xfrm>
            <a:off x="6891211" y="3979070"/>
            <a:ext cx="4020111" cy="2610214"/>
          </a:xfrm>
          <a:prstGeom prst="rect">
            <a:avLst/>
          </a:prstGeom>
        </p:spPr>
      </p:pic>
      <p:pic>
        <p:nvPicPr>
          <p:cNvPr id="6" name="Afbeelding 5" descr="Afbeelding met tekst, Lettertype, wit, Graphics&#10;&#10;Door AI gegenereerde inhoud is mogelijk onjuist.">
            <a:extLst>
              <a:ext uri="{FF2B5EF4-FFF2-40B4-BE49-F238E27FC236}">
                <a16:creationId xmlns:a16="http://schemas.microsoft.com/office/drawing/2014/main" id="{E5911F87-7AF0-20E8-FAE5-F3A28A2F9D07}"/>
              </a:ext>
            </a:extLst>
          </p:cNvPr>
          <p:cNvPicPr>
            <a:picLocks noChangeAspect="1"/>
          </p:cNvPicPr>
          <p:nvPr/>
        </p:nvPicPr>
        <p:blipFill>
          <a:blip r:embed="rId3"/>
          <a:stretch>
            <a:fillRect/>
          </a:stretch>
        </p:blipFill>
        <p:spPr>
          <a:xfrm>
            <a:off x="9237494" y="483960"/>
            <a:ext cx="2191056" cy="1686160"/>
          </a:xfrm>
          <a:prstGeom prst="rect">
            <a:avLst/>
          </a:prstGeom>
        </p:spPr>
      </p:pic>
      <p:pic>
        <p:nvPicPr>
          <p:cNvPr id="8" name="Afbeelding 7" descr="Afbeelding met Kleurrijkheid, lijn, clipart, ontwerp&#10;&#10;Door AI gegenereerde inhoud is mogelijk onjuist.">
            <a:extLst>
              <a:ext uri="{FF2B5EF4-FFF2-40B4-BE49-F238E27FC236}">
                <a16:creationId xmlns:a16="http://schemas.microsoft.com/office/drawing/2014/main" id="{B1319436-12A7-6312-C121-95EA45E4C519}"/>
              </a:ext>
            </a:extLst>
          </p:cNvPr>
          <p:cNvPicPr>
            <a:picLocks noChangeAspect="1"/>
          </p:cNvPicPr>
          <p:nvPr/>
        </p:nvPicPr>
        <p:blipFill>
          <a:blip r:embed="rId4"/>
          <a:stretch>
            <a:fillRect/>
          </a:stretch>
        </p:blipFill>
        <p:spPr>
          <a:xfrm>
            <a:off x="2635275" y="4448908"/>
            <a:ext cx="2465046" cy="2266852"/>
          </a:xfrm>
          <a:prstGeom prst="rect">
            <a:avLst/>
          </a:prstGeom>
        </p:spPr>
      </p:pic>
    </p:spTree>
    <p:extLst>
      <p:ext uri="{BB962C8B-B14F-4D97-AF65-F5344CB8AC3E}">
        <p14:creationId xmlns:p14="http://schemas.microsoft.com/office/powerpoint/2010/main" val="263660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1000"/>
                                        <p:tgtEl>
                                          <p:spTgt spid="4">
                                            <p:txEl>
                                              <p:pRg st="3" end="3"/>
                                            </p:txEl>
                                          </p:spTgt>
                                        </p:tgtEl>
                                      </p:cBhvr>
                                    </p:animEffect>
                                    <p:anim calcmode="lin" valueType="num">
                                      <p:cBhvr>
                                        <p:cTn id="1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fade">
                                      <p:cBhvr>
                                        <p:cTn id="19" dur="1000"/>
                                        <p:tgtEl>
                                          <p:spTgt spid="4">
                                            <p:txEl>
                                              <p:pRg st="5" end="5"/>
                                            </p:txEl>
                                          </p:spTgt>
                                        </p:tgtEl>
                                      </p:cBhvr>
                                    </p:animEffect>
                                    <p:anim calcmode="lin" valueType="num">
                                      <p:cBhvr>
                                        <p:cTn id="2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Genetische modificatie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7745599" cy="4738260"/>
          </a:xfrm>
        </p:spPr>
        <p:txBody>
          <a:bodyPr>
            <a:normAutofit/>
          </a:bodyPr>
          <a:lstStyle/>
          <a:p>
            <a:pPr indent="0">
              <a:buNone/>
              <a:defRPr/>
            </a:pPr>
            <a:r>
              <a:rPr lang="nl-NL" dirty="0"/>
              <a:t>Soms vinden onderzoekers een nuttige </a:t>
            </a:r>
            <a:r>
              <a:rPr lang="nl-NL" b="1" i="1" dirty="0">
                <a:solidFill>
                  <a:schemeClr val="accent1">
                    <a:lumMod val="75000"/>
                  </a:schemeClr>
                </a:solidFill>
              </a:rPr>
              <a:t>resistentie</a:t>
            </a:r>
            <a:r>
              <a:rPr lang="nl-NL" dirty="0"/>
              <a:t> tegen een bepaalde ziekte bij een wilde plant. Ze kunnen die wilde plant dan gebruiken om de </a:t>
            </a:r>
            <a:r>
              <a:rPr lang="nl-NL" b="1" i="1" dirty="0">
                <a:solidFill>
                  <a:schemeClr val="accent1">
                    <a:lumMod val="75000"/>
                  </a:schemeClr>
                </a:solidFill>
              </a:rPr>
              <a:t>resistentie</a:t>
            </a:r>
            <a:r>
              <a:rPr lang="nl-NL" dirty="0"/>
              <a:t> bij een bestaand ras te bereiken.</a:t>
            </a:r>
          </a:p>
          <a:p>
            <a:pPr indent="0">
              <a:buNone/>
              <a:defRPr/>
            </a:pPr>
            <a:endParaRPr lang="nl-NL" dirty="0"/>
          </a:p>
          <a:p>
            <a:pPr indent="0">
              <a:buNone/>
              <a:defRPr/>
            </a:pPr>
            <a:r>
              <a:rPr lang="nl-NL" dirty="0"/>
              <a:t>Een bekend systeem is om de wilde variant met een bestaande cultivar of ouderlijn te kruisen en uitgeselecteerde nakomelingen (die de ziekteresistentie geërfd hebben) vele malen terug te kruisen met de cultivar. </a:t>
            </a:r>
          </a:p>
          <a:p>
            <a:pPr indent="0">
              <a:buNone/>
              <a:defRPr/>
            </a:pPr>
            <a:endParaRPr lang="nl-NL" dirty="0"/>
          </a:p>
          <a:p>
            <a:pPr indent="0">
              <a:buNone/>
              <a:defRPr/>
            </a:pPr>
            <a:r>
              <a:rPr lang="nl-NL" dirty="0"/>
              <a:t>Dit proces duurt jaren en kost miljoenen</a:t>
            </a:r>
          </a:p>
        </p:txBody>
      </p:sp>
      <p:pic>
        <p:nvPicPr>
          <p:cNvPr id="3" name="Afbeelding 2" descr="Afbeelding met tekst, schermopname, bloem&#10;&#10;Door AI gegenereerde inhoud is mogelijk onjuist.">
            <a:extLst>
              <a:ext uri="{FF2B5EF4-FFF2-40B4-BE49-F238E27FC236}">
                <a16:creationId xmlns:a16="http://schemas.microsoft.com/office/drawing/2014/main" id="{694BBA4D-BF5C-2B69-FF41-609BA9DC4646}"/>
              </a:ext>
            </a:extLst>
          </p:cNvPr>
          <p:cNvPicPr>
            <a:picLocks noChangeAspect="1"/>
          </p:cNvPicPr>
          <p:nvPr/>
        </p:nvPicPr>
        <p:blipFill>
          <a:blip r:embed="rId3"/>
          <a:stretch>
            <a:fillRect/>
          </a:stretch>
        </p:blipFill>
        <p:spPr>
          <a:xfrm>
            <a:off x="8965924" y="3978209"/>
            <a:ext cx="2533780" cy="2559182"/>
          </a:xfrm>
          <a:prstGeom prst="rect">
            <a:avLst/>
          </a:prstGeom>
        </p:spPr>
      </p:pic>
      <p:sp>
        <p:nvSpPr>
          <p:cNvPr id="4" name="Rechthoek 3">
            <a:extLst>
              <a:ext uri="{FF2B5EF4-FFF2-40B4-BE49-F238E27FC236}">
                <a16:creationId xmlns:a16="http://schemas.microsoft.com/office/drawing/2014/main" id="{84300288-AECB-6CDF-9D5C-653D793E2BFE}"/>
              </a:ext>
            </a:extLst>
          </p:cNvPr>
          <p:cNvSpPr/>
          <p:nvPr/>
        </p:nvSpPr>
        <p:spPr>
          <a:xfrm>
            <a:off x="10918371" y="5758543"/>
            <a:ext cx="722435" cy="7788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7280830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anim calcmode="lin" valueType="num">
                                      <p:cBhvr additive="base">
                                        <p:cTn id="13"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D4FAC-68D1-2413-A8D0-A24C9D224044}"/>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6BF4A953-2A9F-8E6F-78AE-B3F11812BF22}"/>
              </a:ext>
            </a:extLst>
          </p:cNvPr>
          <p:cNvSpPr txBox="1"/>
          <p:nvPr/>
        </p:nvSpPr>
        <p:spPr>
          <a:xfrm>
            <a:off x="1041447" y="666614"/>
            <a:ext cx="5741582" cy="523220"/>
          </a:xfrm>
          <a:prstGeom prst="rect">
            <a:avLst/>
          </a:prstGeom>
          <a:noFill/>
        </p:spPr>
        <p:txBody>
          <a:bodyPr wrap="square" rtlCol="0">
            <a:spAutoFit/>
          </a:bodyPr>
          <a:lstStyle/>
          <a:p>
            <a:r>
              <a:rPr lang="nl-NL" sz="2800" b="1" dirty="0"/>
              <a:t>Genetische modificatie</a:t>
            </a:r>
            <a:endParaRPr lang="nl-NL" sz="3000" b="1" dirty="0"/>
          </a:p>
        </p:txBody>
      </p:sp>
      <p:sp>
        <p:nvSpPr>
          <p:cNvPr id="4" name="Tekstvak 3">
            <a:extLst>
              <a:ext uri="{FF2B5EF4-FFF2-40B4-BE49-F238E27FC236}">
                <a16:creationId xmlns:a16="http://schemas.microsoft.com/office/drawing/2014/main" id="{48510485-DFA1-D9DB-B51D-F986118E8EB7}"/>
              </a:ext>
            </a:extLst>
          </p:cNvPr>
          <p:cNvSpPr txBox="1"/>
          <p:nvPr/>
        </p:nvSpPr>
        <p:spPr>
          <a:xfrm>
            <a:off x="941769" y="1536174"/>
            <a:ext cx="8702563" cy="4524315"/>
          </a:xfrm>
          <a:prstGeom prst="rect">
            <a:avLst/>
          </a:prstGeom>
          <a:noFill/>
        </p:spPr>
        <p:txBody>
          <a:bodyPr wrap="square" rtlCol="0">
            <a:spAutoFit/>
          </a:bodyPr>
          <a:lstStyle/>
          <a:p>
            <a:r>
              <a:rPr lang="nl-NL" sz="2400" dirty="0"/>
              <a:t>Onderzoekers lezen een nuttige </a:t>
            </a:r>
            <a:r>
              <a:rPr lang="nl-NL" sz="2400" b="1" i="1" dirty="0">
                <a:solidFill>
                  <a:schemeClr val="accent1">
                    <a:lumMod val="75000"/>
                  </a:schemeClr>
                </a:solidFill>
              </a:rPr>
              <a:t>resistentie</a:t>
            </a:r>
            <a:r>
              <a:rPr lang="nl-NL" sz="2400" dirty="0"/>
              <a:t> af van het DNA door het </a:t>
            </a:r>
            <a:r>
              <a:rPr lang="nl-NL" sz="2400" b="1" i="1" dirty="0">
                <a:solidFill>
                  <a:schemeClr val="accent1">
                    <a:lumMod val="75000"/>
                  </a:schemeClr>
                </a:solidFill>
              </a:rPr>
              <a:t>DNA te onderzoeken</a:t>
            </a:r>
            <a:r>
              <a:rPr lang="nl-NL" sz="2400" dirty="0"/>
              <a:t>.</a:t>
            </a:r>
          </a:p>
          <a:p>
            <a:r>
              <a:rPr lang="nl-NL" sz="2400" dirty="0"/>
              <a:t>Ze </a:t>
            </a:r>
            <a:r>
              <a:rPr lang="nl-NL" sz="2400" b="1" i="1" dirty="0">
                <a:solidFill>
                  <a:schemeClr val="accent1">
                    <a:lumMod val="75000"/>
                  </a:schemeClr>
                </a:solidFill>
              </a:rPr>
              <a:t>bekijken het DNA </a:t>
            </a:r>
            <a:r>
              <a:rPr lang="nl-NL" sz="2400" dirty="0"/>
              <a:t>met speciale apparaten.</a:t>
            </a:r>
          </a:p>
          <a:p>
            <a:endParaRPr lang="nl-NL" sz="2400" dirty="0"/>
          </a:p>
          <a:p>
            <a:r>
              <a:rPr lang="nl-NL" sz="2400" dirty="0"/>
              <a:t>Ze zoeken naar een </a:t>
            </a:r>
            <a:r>
              <a:rPr lang="nl-NL" sz="2400" b="1" i="1" dirty="0">
                <a:solidFill>
                  <a:schemeClr val="accent1">
                    <a:lumMod val="75000"/>
                  </a:schemeClr>
                </a:solidFill>
              </a:rPr>
              <a:t>gen</a:t>
            </a:r>
            <a:r>
              <a:rPr lang="nl-NL" sz="2400" dirty="0"/>
              <a:t> waarvan ze al weten dat het helpt tegen een ziekte, insect of gif.</a:t>
            </a:r>
          </a:p>
          <a:p>
            <a:endParaRPr lang="nl-NL" sz="2400" dirty="0"/>
          </a:p>
          <a:p>
            <a:r>
              <a:rPr lang="nl-NL" sz="2400" dirty="0"/>
              <a:t>Dit doen ze door het DNA te </a:t>
            </a:r>
            <a:r>
              <a:rPr lang="nl-NL" sz="2400" b="1" i="1" dirty="0">
                <a:solidFill>
                  <a:schemeClr val="accent1">
                    <a:lumMod val="75000"/>
                  </a:schemeClr>
                </a:solidFill>
              </a:rPr>
              <a:t>vergelijken</a:t>
            </a:r>
            <a:r>
              <a:rPr lang="nl-NL" sz="2400" dirty="0"/>
              <a:t> met DNA van planten die al resistent zijn.</a:t>
            </a:r>
          </a:p>
          <a:p>
            <a:endParaRPr lang="nl-NL" sz="2400" dirty="0"/>
          </a:p>
          <a:p>
            <a:r>
              <a:rPr lang="nl-NL" sz="2400" dirty="0"/>
              <a:t>Als ze dat gen vinden, weten ze dat de plant die </a:t>
            </a:r>
            <a:r>
              <a:rPr lang="nl-NL" sz="2400" b="1" i="1" dirty="0">
                <a:solidFill>
                  <a:schemeClr val="accent1">
                    <a:lumMod val="75000"/>
                  </a:schemeClr>
                </a:solidFill>
              </a:rPr>
              <a:t>resistentie</a:t>
            </a:r>
            <a:r>
              <a:rPr lang="nl-NL" sz="2400" dirty="0"/>
              <a:t> kan hebben.</a:t>
            </a:r>
          </a:p>
        </p:txBody>
      </p:sp>
      <p:pic>
        <p:nvPicPr>
          <p:cNvPr id="5" name="Afbeelding 4" descr="Afbeelding met diagram, tekst, origami, ontwerp&#10;&#10;Door AI gegenereerde inhoud is mogelijk onjuist.">
            <a:extLst>
              <a:ext uri="{FF2B5EF4-FFF2-40B4-BE49-F238E27FC236}">
                <a16:creationId xmlns:a16="http://schemas.microsoft.com/office/drawing/2014/main" id="{CFEF1AEE-9CC1-16F1-2A51-0166F77020CF}"/>
              </a:ext>
            </a:extLst>
          </p:cNvPr>
          <p:cNvPicPr>
            <a:picLocks noChangeAspect="1"/>
          </p:cNvPicPr>
          <p:nvPr/>
        </p:nvPicPr>
        <p:blipFill>
          <a:blip r:embed="rId2"/>
          <a:stretch>
            <a:fillRect/>
          </a:stretch>
        </p:blipFill>
        <p:spPr>
          <a:xfrm>
            <a:off x="9308219" y="216500"/>
            <a:ext cx="2533780" cy="1454225"/>
          </a:xfrm>
          <a:prstGeom prst="rect">
            <a:avLst/>
          </a:prstGeom>
        </p:spPr>
      </p:pic>
      <p:pic>
        <p:nvPicPr>
          <p:cNvPr id="7" name="Afbeelding 6" descr="Afbeelding met tekst, schermopname, Lettertype, ontwerp&#10;&#10;Door AI gegenereerde inhoud is mogelijk onjuist.">
            <a:extLst>
              <a:ext uri="{FF2B5EF4-FFF2-40B4-BE49-F238E27FC236}">
                <a16:creationId xmlns:a16="http://schemas.microsoft.com/office/drawing/2014/main" id="{C2D22577-2938-A9E0-C8D8-A166AB632A9B}"/>
              </a:ext>
            </a:extLst>
          </p:cNvPr>
          <p:cNvPicPr>
            <a:picLocks noChangeAspect="1"/>
          </p:cNvPicPr>
          <p:nvPr/>
        </p:nvPicPr>
        <p:blipFill>
          <a:blip r:embed="rId3"/>
          <a:stretch>
            <a:fillRect/>
          </a:stretch>
        </p:blipFill>
        <p:spPr>
          <a:xfrm>
            <a:off x="9482626" y="5117422"/>
            <a:ext cx="2521080" cy="1524078"/>
          </a:xfrm>
          <a:prstGeom prst="rect">
            <a:avLst/>
          </a:prstGeom>
        </p:spPr>
      </p:pic>
    </p:spTree>
    <p:extLst>
      <p:ext uri="{BB962C8B-B14F-4D97-AF65-F5344CB8AC3E}">
        <p14:creationId xmlns:p14="http://schemas.microsoft.com/office/powerpoint/2010/main" val="105787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fade">
                                      <p:cBhvr>
                                        <p:cTn id="14" dur="1000"/>
                                        <p:tgtEl>
                                          <p:spTgt spid="4">
                                            <p:txEl>
                                              <p:pRg st="5" end="5"/>
                                            </p:txEl>
                                          </p:spTgt>
                                        </p:tgtEl>
                                      </p:cBhvr>
                                    </p:animEffect>
                                    <p:anim calcmode="lin" valueType="num">
                                      <p:cBhvr>
                                        <p:cTn id="1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animEffect transition="in" filter="fade">
                                      <p:cBhvr>
                                        <p:cTn id="21" dur="1000"/>
                                        <p:tgtEl>
                                          <p:spTgt spid="4">
                                            <p:txEl>
                                              <p:pRg st="7" end="7"/>
                                            </p:txEl>
                                          </p:spTgt>
                                        </p:tgtEl>
                                      </p:cBhvr>
                                    </p:animEffect>
                                    <p:anim calcmode="lin" valueType="num">
                                      <p:cBhvr>
                                        <p:cTn id="2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6853C-9EE9-4C19-3924-4EB47D762D8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37AAD66A-1206-5A69-7D24-614E8A768D9B}"/>
              </a:ext>
            </a:extLst>
          </p:cNvPr>
          <p:cNvSpPr txBox="1"/>
          <p:nvPr/>
        </p:nvSpPr>
        <p:spPr>
          <a:xfrm>
            <a:off x="1041447" y="666614"/>
            <a:ext cx="5741582" cy="523220"/>
          </a:xfrm>
          <a:prstGeom prst="rect">
            <a:avLst/>
          </a:prstGeom>
          <a:noFill/>
        </p:spPr>
        <p:txBody>
          <a:bodyPr wrap="square" rtlCol="0">
            <a:spAutoFit/>
          </a:bodyPr>
          <a:lstStyle/>
          <a:p>
            <a:r>
              <a:rPr lang="nl-NL" sz="2800" b="1" dirty="0"/>
              <a:t>Genetische modificatie</a:t>
            </a:r>
            <a:endParaRPr lang="nl-NL" sz="3000" b="1" dirty="0"/>
          </a:p>
        </p:txBody>
      </p:sp>
      <p:sp>
        <p:nvSpPr>
          <p:cNvPr id="4" name="Tekstvak 3">
            <a:extLst>
              <a:ext uri="{FF2B5EF4-FFF2-40B4-BE49-F238E27FC236}">
                <a16:creationId xmlns:a16="http://schemas.microsoft.com/office/drawing/2014/main" id="{AFC2B636-279A-D155-44FF-BF2EE84B0F1A}"/>
              </a:ext>
            </a:extLst>
          </p:cNvPr>
          <p:cNvSpPr txBox="1"/>
          <p:nvPr/>
        </p:nvSpPr>
        <p:spPr>
          <a:xfrm>
            <a:off x="941769" y="1536174"/>
            <a:ext cx="8702563" cy="2677656"/>
          </a:xfrm>
          <a:prstGeom prst="rect">
            <a:avLst/>
          </a:prstGeom>
          <a:noFill/>
        </p:spPr>
        <p:txBody>
          <a:bodyPr wrap="square" rtlCol="0">
            <a:spAutoFit/>
          </a:bodyPr>
          <a:lstStyle/>
          <a:p>
            <a:r>
              <a:rPr lang="nl-NL" sz="2400" dirty="0"/>
              <a:t>Het apparaat heet meestal een </a:t>
            </a:r>
            <a:r>
              <a:rPr lang="nl-NL" sz="2400" b="1" i="1" dirty="0">
                <a:solidFill>
                  <a:schemeClr val="accent1">
                    <a:lumMod val="75000"/>
                  </a:schemeClr>
                </a:solidFill>
              </a:rPr>
              <a:t>PCR-apparaat</a:t>
            </a:r>
            <a:r>
              <a:rPr lang="nl-NL" sz="2400" dirty="0"/>
              <a:t> of een </a:t>
            </a:r>
            <a:r>
              <a:rPr lang="nl-NL" sz="2400" b="1" i="1" dirty="0">
                <a:solidFill>
                  <a:schemeClr val="accent1">
                    <a:lumMod val="75000"/>
                  </a:schemeClr>
                </a:solidFill>
              </a:rPr>
              <a:t>DNA-</a:t>
            </a:r>
            <a:r>
              <a:rPr lang="nl-NL" sz="2400" b="1" i="1" dirty="0" err="1">
                <a:solidFill>
                  <a:schemeClr val="accent1">
                    <a:lumMod val="75000"/>
                  </a:schemeClr>
                </a:solidFill>
              </a:rPr>
              <a:t>sequencer</a:t>
            </a:r>
            <a:r>
              <a:rPr lang="nl-NL" sz="2400" b="1" i="1" dirty="0">
                <a:solidFill>
                  <a:schemeClr val="accent1">
                    <a:lumMod val="75000"/>
                  </a:schemeClr>
                </a:solidFill>
              </a:rPr>
              <a:t>.</a:t>
            </a:r>
          </a:p>
          <a:p>
            <a:endParaRPr lang="nl-NL" sz="2400" dirty="0"/>
          </a:p>
          <a:p>
            <a:r>
              <a:rPr lang="nl-NL" sz="2400" dirty="0"/>
              <a:t>Een </a:t>
            </a:r>
            <a:r>
              <a:rPr lang="nl-NL" sz="2400" b="1" i="1" dirty="0">
                <a:solidFill>
                  <a:schemeClr val="accent1">
                    <a:lumMod val="75000"/>
                  </a:schemeClr>
                </a:solidFill>
              </a:rPr>
              <a:t>PCR-apparaat</a:t>
            </a:r>
            <a:r>
              <a:rPr lang="nl-NL" sz="2400" dirty="0"/>
              <a:t> maakt heel veel kopieën van een stukje DNA, zodat het goed onderzocht kan worden.</a:t>
            </a:r>
          </a:p>
          <a:p>
            <a:endParaRPr lang="nl-NL" sz="2400" dirty="0"/>
          </a:p>
          <a:p>
            <a:r>
              <a:rPr lang="nl-NL" sz="2400" dirty="0"/>
              <a:t>Een </a:t>
            </a:r>
            <a:r>
              <a:rPr lang="nl-NL" sz="2400" b="1" i="1" dirty="0">
                <a:solidFill>
                  <a:schemeClr val="accent1">
                    <a:lumMod val="75000"/>
                  </a:schemeClr>
                </a:solidFill>
              </a:rPr>
              <a:t>DNA-</a:t>
            </a:r>
            <a:r>
              <a:rPr lang="nl-NL" sz="2400" b="1" i="1" dirty="0" err="1">
                <a:solidFill>
                  <a:schemeClr val="accent1">
                    <a:lumMod val="75000"/>
                  </a:schemeClr>
                </a:solidFill>
              </a:rPr>
              <a:t>sequencer</a:t>
            </a:r>
            <a:r>
              <a:rPr lang="nl-NL" sz="2400" dirty="0"/>
              <a:t> leest de </a:t>
            </a:r>
            <a:r>
              <a:rPr lang="nl-NL" sz="2400" b="1" i="1" dirty="0">
                <a:solidFill>
                  <a:schemeClr val="accent1">
                    <a:lumMod val="75000"/>
                  </a:schemeClr>
                </a:solidFill>
              </a:rPr>
              <a:t>volgorde van het DNA</a:t>
            </a:r>
            <a:r>
              <a:rPr lang="nl-NL" sz="2400" dirty="0"/>
              <a:t>.</a:t>
            </a:r>
          </a:p>
        </p:txBody>
      </p:sp>
      <p:pic>
        <p:nvPicPr>
          <p:cNvPr id="5" name="Afbeelding 4">
            <a:extLst>
              <a:ext uri="{FF2B5EF4-FFF2-40B4-BE49-F238E27FC236}">
                <a16:creationId xmlns:a16="http://schemas.microsoft.com/office/drawing/2014/main" id="{0FF0C7A1-5C06-C60D-497A-F7D9C33E41A5}"/>
              </a:ext>
            </a:extLst>
          </p:cNvPr>
          <p:cNvPicPr>
            <a:picLocks noChangeAspect="1"/>
          </p:cNvPicPr>
          <p:nvPr/>
        </p:nvPicPr>
        <p:blipFill>
          <a:blip r:embed="rId2"/>
          <a:stretch>
            <a:fillRect/>
          </a:stretch>
        </p:blipFill>
        <p:spPr>
          <a:xfrm>
            <a:off x="1120735" y="4529392"/>
            <a:ext cx="2177637" cy="1992494"/>
          </a:xfrm>
          <a:prstGeom prst="rect">
            <a:avLst/>
          </a:prstGeom>
        </p:spPr>
      </p:pic>
      <p:pic>
        <p:nvPicPr>
          <p:cNvPr id="7" name="Afbeelding 6" descr="Afbeelding met tekst, elektronica, Elektronisch apparaat, printer&#10;&#10;Door AI gegenereerde inhoud is mogelijk onjuist.">
            <a:extLst>
              <a:ext uri="{FF2B5EF4-FFF2-40B4-BE49-F238E27FC236}">
                <a16:creationId xmlns:a16="http://schemas.microsoft.com/office/drawing/2014/main" id="{AE12B98D-CDDD-85D6-16C4-839EDF7CFC0E}"/>
              </a:ext>
            </a:extLst>
          </p:cNvPr>
          <p:cNvPicPr>
            <a:picLocks noChangeAspect="1"/>
          </p:cNvPicPr>
          <p:nvPr/>
        </p:nvPicPr>
        <p:blipFill>
          <a:blip r:embed="rId3"/>
          <a:stretch>
            <a:fillRect/>
          </a:stretch>
        </p:blipFill>
        <p:spPr>
          <a:xfrm>
            <a:off x="4736151" y="4529391"/>
            <a:ext cx="2404878" cy="2077813"/>
          </a:xfrm>
          <a:prstGeom prst="rect">
            <a:avLst/>
          </a:prstGeom>
        </p:spPr>
      </p:pic>
    </p:spTree>
    <p:extLst>
      <p:ext uri="{BB962C8B-B14F-4D97-AF65-F5344CB8AC3E}">
        <p14:creationId xmlns:p14="http://schemas.microsoft.com/office/powerpoint/2010/main" val="311189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E0E05-C072-04D1-5432-67FF186CB539}"/>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56AB3620-D107-11E9-FB15-6BA754429E78}"/>
              </a:ext>
            </a:extLst>
          </p:cNvPr>
          <p:cNvSpPr txBox="1"/>
          <p:nvPr/>
        </p:nvSpPr>
        <p:spPr>
          <a:xfrm>
            <a:off x="865601" y="684198"/>
            <a:ext cx="5741582" cy="1046440"/>
          </a:xfrm>
          <a:prstGeom prst="rect">
            <a:avLst/>
          </a:prstGeom>
          <a:noFill/>
        </p:spPr>
        <p:txBody>
          <a:bodyPr wrap="square" rtlCol="0">
            <a:spAutoFit/>
          </a:bodyPr>
          <a:lstStyle/>
          <a:p>
            <a:r>
              <a:rPr lang="nl-NL" sz="3200" b="1" dirty="0"/>
              <a:t>Genetische modificatie</a:t>
            </a:r>
            <a:br>
              <a:rPr lang="nl-NL" sz="3200" dirty="0"/>
            </a:br>
            <a:endParaRPr lang="nl-NL" sz="3000" b="1" dirty="0"/>
          </a:p>
        </p:txBody>
      </p:sp>
      <p:sp>
        <p:nvSpPr>
          <p:cNvPr id="4" name="Tekstvak 3">
            <a:extLst>
              <a:ext uri="{FF2B5EF4-FFF2-40B4-BE49-F238E27FC236}">
                <a16:creationId xmlns:a16="http://schemas.microsoft.com/office/drawing/2014/main" id="{21DF09E4-3A67-D4F7-8AC6-09B0E025FEB9}"/>
              </a:ext>
            </a:extLst>
          </p:cNvPr>
          <p:cNvSpPr txBox="1"/>
          <p:nvPr/>
        </p:nvSpPr>
        <p:spPr>
          <a:xfrm>
            <a:off x="941769" y="1536174"/>
            <a:ext cx="8702563" cy="3785652"/>
          </a:xfrm>
          <a:prstGeom prst="rect">
            <a:avLst/>
          </a:prstGeom>
          <a:noFill/>
        </p:spPr>
        <p:txBody>
          <a:bodyPr wrap="square" rtlCol="0">
            <a:spAutoFit/>
          </a:bodyPr>
          <a:lstStyle/>
          <a:p>
            <a:r>
              <a:rPr lang="nl-NL" sz="2400" dirty="0"/>
              <a:t>Zo halen onderzoekers een </a:t>
            </a:r>
            <a:r>
              <a:rPr lang="nl-NL" sz="2400" b="1" i="1" dirty="0">
                <a:solidFill>
                  <a:schemeClr val="accent1">
                    <a:lumMod val="75000"/>
                  </a:schemeClr>
                </a:solidFill>
              </a:rPr>
              <a:t>resistent gen </a:t>
            </a:r>
            <a:r>
              <a:rPr lang="nl-NL" sz="2400" dirty="0"/>
              <a:t>uit het DNA:</a:t>
            </a:r>
          </a:p>
          <a:p>
            <a:endParaRPr lang="nl-NL" sz="2400" dirty="0"/>
          </a:p>
          <a:p>
            <a:r>
              <a:rPr lang="nl-NL" sz="2400" dirty="0"/>
              <a:t>Eerst </a:t>
            </a:r>
            <a:r>
              <a:rPr lang="nl-NL" sz="2400" b="1" i="1" dirty="0">
                <a:solidFill>
                  <a:schemeClr val="accent1">
                    <a:lumMod val="75000"/>
                  </a:schemeClr>
                </a:solidFill>
              </a:rPr>
              <a:t>zoeken ze het juiste gen </a:t>
            </a:r>
            <a:r>
              <a:rPr lang="nl-NL" sz="2400" dirty="0"/>
              <a:t>in het DNA met speciale tests.</a:t>
            </a:r>
          </a:p>
          <a:p>
            <a:r>
              <a:rPr lang="nl-NL" sz="2400" dirty="0"/>
              <a:t>Daarna </a:t>
            </a:r>
            <a:r>
              <a:rPr lang="nl-NL" sz="2400" b="1" i="1" dirty="0">
                <a:solidFill>
                  <a:schemeClr val="accent1">
                    <a:lumMod val="75000"/>
                  </a:schemeClr>
                </a:solidFill>
              </a:rPr>
              <a:t>knippen ze het gen eruit </a:t>
            </a:r>
            <a:r>
              <a:rPr lang="nl-NL" sz="2400" dirty="0"/>
              <a:t>met speciale eiwitten. Deze heten </a:t>
            </a:r>
            <a:r>
              <a:rPr lang="nl-NL" sz="2400" b="1" i="1" dirty="0">
                <a:solidFill>
                  <a:schemeClr val="accent1">
                    <a:lumMod val="75000"/>
                  </a:schemeClr>
                </a:solidFill>
              </a:rPr>
              <a:t>enzymen</a:t>
            </a:r>
            <a:r>
              <a:rPr lang="nl-NL" sz="2400" dirty="0"/>
              <a:t>.</a:t>
            </a:r>
          </a:p>
          <a:p>
            <a:endParaRPr lang="nl-NL" sz="2400" dirty="0"/>
          </a:p>
          <a:p>
            <a:r>
              <a:rPr lang="nl-NL" sz="2400" dirty="0"/>
              <a:t>Deze enzymen werken als een </a:t>
            </a:r>
            <a:r>
              <a:rPr lang="nl-NL" sz="2400" b="1" i="1" dirty="0">
                <a:solidFill>
                  <a:schemeClr val="accent1">
                    <a:lumMod val="75000"/>
                  </a:schemeClr>
                </a:solidFill>
              </a:rPr>
              <a:t>schaartje</a:t>
            </a:r>
            <a:r>
              <a:rPr lang="nl-NL" sz="2400" dirty="0"/>
              <a:t> voor DNA.</a:t>
            </a:r>
          </a:p>
          <a:p>
            <a:endParaRPr lang="nl-NL" sz="2400" dirty="0"/>
          </a:p>
          <a:p>
            <a:r>
              <a:rPr lang="nl-NL" sz="2400" dirty="0"/>
              <a:t>Het uitgeknipte gen kan daarna gebruikt worden om in een andere plant te zetten.</a:t>
            </a:r>
          </a:p>
        </p:txBody>
      </p:sp>
      <p:pic>
        <p:nvPicPr>
          <p:cNvPr id="5" name="Afbeelding 4" descr="Afbeelding met ontwerp, tekst, Lettertype, typografie&#10;&#10;Door AI gegenereerde inhoud is mogelijk onjuist.">
            <a:extLst>
              <a:ext uri="{FF2B5EF4-FFF2-40B4-BE49-F238E27FC236}">
                <a16:creationId xmlns:a16="http://schemas.microsoft.com/office/drawing/2014/main" id="{C0820464-AB49-E8A0-EDD8-4C106A7B9024}"/>
              </a:ext>
            </a:extLst>
          </p:cNvPr>
          <p:cNvPicPr>
            <a:picLocks noChangeAspect="1"/>
          </p:cNvPicPr>
          <p:nvPr/>
        </p:nvPicPr>
        <p:blipFill>
          <a:blip r:embed="rId2"/>
          <a:stretch>
            <a:fillRect/>
          </a:stretch>
        </p:blipFill>
        <p:spPr>
          <a:xfrm>
            <a:off x="9187984" y="4135035"/>
            <a:ext cx="2633040" cy="2373581"/>
          </a:xfrm>
          <a:prstGeom prst="rect">
            <a:avLst/>
          </a:prstGeom>
        </p:spPr>
      </p:pic>
    </p:spTree>
    <p:extLst>
      <p:ext uri="{BB962C8B-B14F-4D97-AF65-F5344CB8AC3E}">
        <p14:creationId xmlns:p14="http://schemas.microsoft.com/office/powerpoint/2010/main" val="14163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fade">
                                      <p:cBhvr>
                                        <p:cTn id="14" dur="1000"/>
                                        <p:tgtEl>
                                          <p:spTgt spid="4">
                                            <p:txEl>
                                              <p:pRg st="5" end="5"/>
                                            </p:txEl>
                                          </p:spTgt>
                                        </p:tgtEl>
                                      </p:cBhvr>
                                    </p:animEffect>
                                    <p:anim calcmode="lin" valueType="num">
                                      <p:cBhvr>
                                        <p:cTn id="1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animEffect transition="in" filter="fade">
                                      <p:cBhvr>
                                        <p:cTn id="21" dur="1000"/>
                                        <p:tgtEl>
                                          <p:spTgt spid="4">
                                            <p:txEl>
                                              <p:pRg st="7" end="7"/>
                                            </p:txEl>
                                          </p:spTgt>
                                        </p:tgtEl>
                                      </p:cBhvr>
                                    </p:animEffect>
                                    <p:anim calcmode="lin" valueType="num">
                                      <p:cBhvr>
                                        <p:cTn id="2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dirty="0"/>
              <a:t>Genetische modificatie</a:t>
            </a:r>
            <a:br>
              <a:rPr lang="nl-NL" dirty="0"/>
            </a:br>
            <a:br>
              <a:rPr lang="nl-NL" dirty="0"/>
            </a:br>
            <a:endParaRPr lang="nl-NL" altLang="nl-NL" b="1" dirty="0"/>
          </a:p>
        </p:txBody>
      </p:sp>
      <p:sp>
        <p:nvSpPr>
          <p:cNvPr id="3" name="Tijdelijke aanduiding voor inhoud 2">
            <a:extLst>
              <a:ext uri="{FF2B5EF4-FFF2-40B4-BE49-F238E27FC236}">
                <a16:creationId xmlns:a16="http://schemas.microsoft.com/office/drawing/2014/main" id="{8AB5CCCC-7D7E-3F74-DF06-E9B056939DE6}"/>
              </a:ext>
            </a:extLst>
          </p:cNvPr>
          <p:cNvSpPr>
            <a:spLocks noGrp="1"/>
          </p:cNvSpPr>
          <p:nvPr>
            <p:ph idx="1"/>
          </p:nvPr>
        </p:nvSpPr>
        <p:spPr>
          <a:xfrm>
            <a:off x="1079223" y="2150695"/>
            <a:ext cx="7995765" cy="4351338"/>
          </a:xfrm>
        </p:spPr>
        <p:txBody>
          <a:bodyPr/>
          <a:lstStyle/>
          <a:p>
            <a:pPr indent="0">
              <a:buNone/>
            </a:pPr>
            <a:r>
              <a:rPr lang="nl-NL" dirty="0"/>
              <a:t>In de plantenveredeling wordt vaak gebruikgemaakt van de </a:t>
            </a:r>
            <a:r>
              <a:rPr lang="nl-NL" b="1" i="1" dirty="0">
                <a:solidFill>
                  <a:schemeClr val="accent1">
                    <a:lumMod val="75000"/>
                  </a:schemeClr>
                </a:solidFill>
              </a:rPr>
              <a:t>kroongalbacterie (Agrobacterium </a:t>
            </a:r>
            <a:r>
              <a:rPr lang="nl-NL" b="1" i="1" dirty="0" err="1">
                <a:solidFill>
                  <a:schemeClr val="accent1">
                    <a:lumMod val="75000"/>
                  </a:schemeClr>
                </a:solidFill>
              </a:rPr>
              <a:t>tumefaciens</a:t>
            </a:r>
            <a:r>
              <a:rPr lang="nl-NL" b="1" i="1" dirty="0">
                <a:solidFill>
                  <a:schemeClr val="accent1">
                    <a:lumMod val="75000"/>
                  </a:schemeClr>
                </a:solidFill>
              </a:rPr>
              <a:t>). </a:t>
            </a:r>
          </a:p>
          <a:p>
            <a:pPr indent="0">
              <a:buNone/>
            </a:pPr>
            <a:endParaRPr lang="nl-NL" b="1" i="1" dirty="0">
              <a:solidFill>
                <a:schemeClr val="accent1">
                  <a:lumMod val="75000"/>
                </a:schemeClr>
              </a:solidFill>
            </a:endParaRPr>
          </a:p>
          <a:p>
            <a:pPr indent="0">
              <a:buNone/>
            </a:pPr>
            <a:r>
              <a:rPr lang="nl-NL" dirty="0"/>
              <a:t>In de natuur brengt deze bacterie genetisch materiaal over naar planten, waardoor de plant </a:t>
            </a:r>
            <a:r>
              <a:rPr lang="nl-NL" b="1" i="1" dirty="0">
                <a:solidFill>
                  <a:schemeClr val="accent1">
                    <a:lumMod val="75000"/>
                  </a:schemeClr>
                </a:solidFill>
              </a:rPr>
              <a:t>gallen (gezwellen)</a:t>
            </a:r>
            <a:r>
              <a:rPr lang="nl-NL" dirty="0"/>
              <a:t> gaat vormen.</a:t>
            </a:r>
          </a:p>
          <a:p>
            <a:endParaRPr lang="nl-NL" b="1" i="1" dirty="0">
              <a:solidFill>
                <a:schemeClr val="accent1">
                  <a:lumMod val="75000"/>
                </a:schemeClr>
              </a:solidFill>
            </a:endParaRPr>
          </a:p>
        </p:txBody>
      </p:sp>
      <p:pic>
        <p:nvPicPr>
          <p:cNvPr id="4" name="Afbeelding 3" descr="Afbeelding met buitenshuis, boom, Stengel, plant&#10;&#10;Door AI gegenereerde inhoud is mogelijk onjuist.">
            <a:extLst>
              <a:ext uri="{FF2B5EF4-FFF2-40B4-BE49-F238E27FC236}">
                <a16:creationId xmlns:a16="http://schemas.microsoft.com/office/drawing/2014/main" id="{C05303D0-0434-DF42-B591-04A6399647AC}"/>
              </a:ext>
            </a:extLst>
          </p:cNvPr>
          <p:cNvPicPr>
            <a:picLocks noChangeAspect="1"/>
          </p:cNvPicPr>
          <p:nvPr/>
        </p:nvPicPr>
        <p:blipFill>
          <a:blip r:embed="rId3"/>
          <a:stretch>
            <a:fillRect/>
          </a:stretch>
        </p:blipFill>
        <p:spPr>
          <a:xfrm>
            <a:off x="4234542" y="4244552"/>
            <a:ext cx="3058023" cy="2377224"/>
          </a:xfrm>
          <a:prstGeom prst="rect">
            <a:avLst/>
          </a:prstGeom>
        </p:spPr>
      </p:pic>
    </p:spTree>
    <p:extLst>
      <p:ext uri="{BB962C8B-B14F-4D97-AF65-F5344CB8AC3E}">
        <p14:creationId xmlns:p14="http://schemas.microsoft.com/office/powerpoint/2010/main" val="41143107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D1BF1-B150-1A40-AF14-C6A5FE28D33D}"/>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258DBD3F-96EB-7260-FC26-EA56987ADED3}"/>
              </a:ext>
            </a:extLst>
          </p:cNvPr>
          <p:cNvSpPr>
            <a:spLocks noGrp="1" noChangeArrowheads="1"/>
          </p:cNvSpPr>
          <p:nvPr>
            <p:ph type="title"/>
          </p:nvPr>
        </p:nvSpPr>
        <p:spPr>
          <a:xfrm>
            <a:off x="1079224" y="592001"/>
            <a:ext cx="7886700" cy="996950"/>
          </a:xfrm>
        </p:spPr>
        <p:txBody>
          <a:bodyPr>
            <a:normAutofit fontScale="90000"/>
          </a:bodyPr>
          <a:lstStyle/>
          <a:p>
            <a:r>
              <a:rPr lang="nl-NL" dirty="0"/>
              <a:t>Genetische modificatie</a:t>
            </a:r>
            <a:br>
              <a:rPr lang="nl-NL" dirty="0"/>
            </a:br>
            <a:endParaRPr lang="nl-NL" altLang="nl-NL" b="1" dirty="0"/>
          </a:p>
        </p:txBody>
      </p:sp>
      <p:sp>
        <p:nvSpPr>
          <p:cNvPr id="3" name="Tijdelijke aanduiding voor inhoud 2">
            <a:extLst>
              <a:ext uri="{FF2B5EF4-FFF2-40B4-BE49-F238E27FC236}">
                <a16:creationId xmlns:a16="http://schemas.microsoft.com/office/drawing/2014/main" id="{1C438693-7ACD-9A40-51B4-9419E0192039}"/>
              </a:ext>
            </a:extLst>
          </p:cNvPr>
          <p:cNvSpPr>
            <a:spLocks noGrp="1"/>
          </p:cNvSpPr>
          <p:nvPr>
            <p:ph idx="1"/>
          </p:nvPr>
        </p:nvSpPr>
        <p:spPr>
          <a:xfrm>
            <a:off x="1079224" y="2150695"/>
            <a:ext cx="7740000" cy="4351338"/>
          </a:xfrm>
        </p:spPr>
        <p:txBody>
          <a:bodyPr/>
          <a:lstStyle/>
          <a:p>
            <a:pPr indent="0">
              <a:buNone/>
            </a:pPr>
            <a:r>
              <a:rPr lang="nl-NL" dirty="0"/>
              <a:t>Veredelaars maken gebruik van deze natuurlijke eigenschap bij </a:t>
            </a:r>
            <a:r>
              <a:rPr lang="nl-NL" b="1" i="1" dirty="0">
                <a:solidFill>
                  <a:schemeClr val="accent1">
                    <a:lumMod val="75000"/>
                  </a:schemeClr>
                </a:solidFill>
              </a:rPr>
              <a:t>genetische modificatie</a:t>
            </a:r>
            <a:r>
              <a:rPr lang="nl-NL" dirty="0"/>
              <a:t>. </a:t>
            </a:r>
          </a:p>
          <a:p>
            <a:pPr indent="0">
              <a:buNone/>
            </a:pPr>
            <a:endParaRPr lang="nl-NL" dirty="0"/>
          </a:p>
          <a:p>
            <a:pPr indent="0">
              <a:buNone/>
            </a:pPr>
            <a:r>
              <a:rPr lang="nl-NL" dirty="0"/>
              <a:t>Het </a:t>
            </a:r>
            <a:r>
              <a:rPr lang="nl-NL" b="1" i="1" dirty="0">
                <a:solidFill>
                  <a:schemeClr val="accent1">
                    <a:lumMod val="75000"/>
                  </a:schemeClr>
                </a:solidFill>
              </a:rPr>
              <a:t>gewenste gen </a:t>
            </a:r>
            <a:r>
              <a:rPr lang="nl-NL" dirty="0"/>
              <a:t>wordt eerst ingebracht in het DNA van </a:t>
            </a:r>
            <a:r>
              <a:rPr lang="nl-NL" i="1" dirty="0"/>
              <a:t>Agrobacterium</a:t>
            </a:r>
            <a:r>
              <a:rPr lang="nl-NL" dirty="0"/>
              <a:t>. Vervolgens brengt de bacterie dit gen over naar het </a:t>
            </a:r>
            <a:r>
              <a:rPr lang="nl-NL" b="1" i="1" dirty="0">
                <a:solidFill>
                  <a:schemeClr val="accent1">
                    <a:lumMod val="75000"/>
                  </a:schemeClr>
                </a:solidFill>
              </a:rPr>
              <a:t>DNA van de plant</a:t>
            </a:r>
            <a:r>
              <a:rPr lang="nl-NL" dirty="0"/>
              <a:t>, waar het wordt ingebouwd. </a:t>
            </a:r>
          </a:p>
          <a:p>
            <a:pPr indent="0">
              <a:buNone/>
            </a:pPr>
            <a:endParaRPr lang="nl-NL" dirty="0"/>
          </a:p>
          <a:p>
            <a:pPr indent="0">
              <a:buNone/>
            </a:pPr>
            <a:r>
              <a:rPr lang="nl-NL" dirty="0"/>
              <a:t>Zo krijgt de plant een nieuwe eigenschap.</a:t>
            </a:r>
          </a:p>
          <a:p>
            <a:endParaRPr lang="nl-NL" dirty="0"/>
          </a:p>
        </p:txBody>
      </p:sp>
      <p:pic>
        <p:nvPicPr>
          <p:cNvPr id="4" name="Afbeelding 3" descr="Afbeelding met naald, persoon, hand&#10;&#10;Door AI gegenereerde inhoud is mogelijk onjuist.">
            <a:extLst>
              <a:ext uri="{FF2B5EF4-FFF2-40B4-BE49-F238E27FC236}">
                <a16:creationId xmlns:a16="http://schemas.microsoft.com/office/drawing/2014/main" id="{904A5E9B-0982-C993-E54C-382113F15A0C}"/>
              </a:ext>
            </a:extLst>
          </p:cNvPr>
          <p:cNvPicPr>
            <a:picLocks noChangeAspect="1"/>
          </p:cNvPicPr>
          <p:nvPr/>
        </p:nvPicPr>
        <p:blipFill>
          <a:blip r:embed="rId3"/>
          <a:stretch>
            <a:fillRect/>
          </a:stretch>
        </p:blipFill>
        <p:spPr>
          <a:xfrm>
            <a:off x="8531066" y="4222887"/>
            <a:ext cx="3400190" cy="2279146"/>
          </a:xfrm>
          <a:prstGeom prst="rect">
            <a:avLst/>
          </a:prstGeom>
        </p:spPr>
      </p:pic>
    </p:spTree>
    <p:extLst>
      <p:ext uri="{BB962C8B-B14F-4D97-AF65-F5344CB8AC3E}">
        <p14:creationId xmlns:p14="http://schemas.microsoft.com/office/powerpoint/2010/main" val="771883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dirty="0"/>
              <a:t>Genetische modificatie</a:t>
            </a:r>
            <a:br>
              <a:rPr lang="nl-NL"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043005" cy="4738260"/>
          </a:xfrm>
        </p:spPr>
        <p:txBody>
          <a:bodyPr>
            <a:normAutofit/>
          </a:bodyPr>
          <a:lstStyle/>
          <a:p>
            <a:pPr indent="0">
              <a:buNone/>
            </a:pPr>
            <a:r>
              <a:rPr lang="nl-NL" dirty="0"/>
              <a:t>je mag </a:t>
            </a:r>
            <a:r>
              <a:rPr lang="nl-NL" b="1" i="1" dirty="0">
                <a:solidFill>
                  <a:schemeClr val="accent1">
                    <a:lumMod val="75000"/>
                  </a:schemeClr>
                </a:solidFill>
              </a:rPr>
              <a:t>niet </a:t>
            </a:r>
            <a:r>
              <a:rPr lang="nl-NL" b="1" dirty="0"/>
              <a:t>zomaar</a:t>
            </a:r>
            <a:r>
              <a:rPr lang="nl-NL" dirty="0"/>
              <a:t> planten genetisch manipuleren.</a:t>
            </a:r>
          </a:p>
          <a:p>
            <a:pPr indent="0">
              <a:buNone/>
            </a:pPr>
            <a:r>
              <a:rPr lang="nl-NL" dirty="0"/>
              <a:t>In Nederland en de EU gelden </a:t>
            </a:r>
            <a:r>
              <a:rPr lang="nl-NL" b="1" i="1" dirty="0">
                <a:solidFill>
                  <a:schemeClr val="accent1">
                    <a:lumMod val="75000"/>
                  </a:schemeClr>
                </a:solidFill>
              </a:rPr>
              <a:t>strenge regels</a:t>
            </a:r>
            <a:r>
              <a:rPr lang="nl-NL" dirty="0"/>
              <a:t>.</a:t>
            </a:r>
          </a:p>
          <a:p>
            <a:pPr indent="0">
              <a:buNone/>
            </a:pPr>
            <a:endParaRPr lang="nl-NL" dirty="0"/>
          </a:p>
          <a:p>
            <a:pPr marL="342900" indent="-342900"/>
            <a:r>
              <a:rPr lang="nl-NL" dirty="0"/>
              <a:t>Genetische modificatie mag </a:t>
            </a:r>
            <a:r>
              <a:rPr lang="nl-NL" b="1" i="1" dirty="0">
                <a:solidFill>
                  <a:schemeClr val="accent1">
                    <a:lumMod val="75000"/>
                  </a:schemeClr>
                </a:solidFill>
              </a:rPr>
              <a:t>alleen voor onderzoek</a:t>
            </a:r>
            <a:r>
              <a:rPr lang="nl-NL" dirty="0"/>
              <a:t>, en dat moet gebeuren in een </a:t>
            </a:r>
            <a:r>
              <a:rPr lang="nl-NL" b="1" i="1" dirty="0">
                <a:solidFill>
                  <a:schemeClr val="accent1">
                    <a:lumMod val="75000"/>
                  </a:schemeClr>
                </a:solidFill>
              </a:rPr>
              <a:t>veilig laboratorium</a:t>
            </a:r>
            <a:r>
              <a:rPr lang="nl-NL" dirty="0"/>
              <a:t>.</a:t>
            </a:r>
          </a:p>
          <a:p>
            <a:pPr marL="342900" indent="-342900"/>
            <a:endParaRPr lang="nl-NL" dirty="0"/>
          </a:p>
          <a:p>
            <a:pPr marL="342900" indent="-342900"/>
            <a:r>
              <a:rPr lang="nl-NL" dirty="0"/>
              <a:t>Als een genetisch gemodificeerde plant buiten mag worden geteeld of verkocht, is daar </a:t>
            </a:r>
            <a:r>
              <a:rPr lang="nl-NL" b="1" i="1" dirty="0">
                <a:solidFill>
                  <a:schemeClr val="accent1">
                    <a:lumMod val="75000"/>
                  </a:schemeClr>
                </a:solidFill>
              </a:rPr>
              <a:t>toestemming van de overheid </a:t>
            </a:r>
            <a:r>
              <a:rPr lang="nl-NL" dirty="0"/>
              <a:t>voor nodig.</a:t>
            </a:r>
          </a:p>
          <a:p>
            <a:pPr marL="342900" indent="-342900"/>
            <a:endParaRPr lang="nl-NL" dirty="0"/>
          </a:p>
          <a:p>
            <a:pPr marL="342900" indent="-342900"/>
            <a:r>
              <a:rPr lang="nl-NL" dirty="0"/>
              <a:t>Er wordt eerst goed gekeken of het </a:t>
            </a:r>
            <a:r>
              <a:rPr lang="nl-NL" b="1" i="1" dirty="0">
                <a:solidFill>
                  <a:schemeClr val="accent1">
                    <a:lumMod val="75000"/>
                  </a:schemeClr>
                </a:solidFill>
              </a:rPr>
              <a:t>veilig is voor mensen, dieren en het milieu</a:t>
            </a:r>
          </a:p>
          <a:p>
            <a:pPr indent="0">
              <a:buNone/>
              <a:defRPr/>
            </a:pPr>
            <a:endParaRPr lang="nl-NL" dirty="0"/>
          </a:p>
        </p:txBody>
      </p:sp>
      <p:pic>
        <p:nvPicPr>
          <p:cNvPr id="3" name="Afbeelding 2" descr="Afbeelding met Natuurlijke voeding, produceren, Lokale gerechten, Volwaardige voeding&#10;&#10;Door AI gegenereerde inhoud is mogelijk onjuist.">
            <a:extLst>
              <a:ext uri="{FF2B5EF4-FFF2-40B4-BE49-F238E27FC236}">
                <a16:creationId xmlns:a16="http://schemas.microsoft.com/office/drawing/2014/main" id="{5533BA69-F034-0971-4B03-9ED7BCF26291}"/>
              </a:ext>
            </a:extLst>
          </p:cNvPr>
          <p:cNvPicPr>
            <a:picLocks noChangeAspect="1"/>
          </p:cNvPicPr>
          <p:nvPr/>
        </p:nvPicPr>
        <p:blipFill>
          <a:blip r:embed="rId3"/>
          <a:stretch>
            <a:fillRect/>
          </a:stretch>
        </p:blipFill>
        <p:spPr>
          <a:xfrm>
            <a:off x="7805057" y="208864"/>
            <a:ext cx="4284076" cy="1625684"/>
          </a:xfrm>
          <a:prstGeom prst="rect">
            <a:avLst/>
          </a:prstGeom>
        </p:spPr>
      </p:pic>
    </p:spTree>
    <p:extLst>
      <p:ext uri="{BB962C8B-B14F-4D97-AF65-F5344CB8AC3E}">
        <p14:creationId xmlns:p14="http://schemas.microsoft.com/office/powerpoint/2010/main" val="29901895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anim calcmode="lin" valueType="num">
                                      <p:cBhvr additive="base">
                                        <p:cTn id="13"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anim calcmode="lin" valueType="num">
                                      <p:cBhvr additive="base">
                                        <p:cTn id="19"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7" end="7"/>
                                            </p:txEl>
                                          </p:spTgt>
                                        </p:tgtEl>
                                        <p:attrNameLst>
                                          <p:attrName>style.visibility</p:attrName>
                                        </p:attrNameLst>
                                      </p:cBhvr>
                                      <p:to>
                                        <p:strVal val="visible"/>
                                      </p:to>
                                    </p:set>
                                    <p:anim calcmode="lin" valueType="num">
                                      <p:cBhvr additive="base">
                                        <p:cTn id="25"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Schatting kosten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7553147" cy="4738260"/>
          </a:xfrm>
        </p:spPr>
        <p:txBody>
          <a:bodyPr>
            <a:normAutofit/>
          </a:bodyPr>
          <a:lstStyle/>
          <a:p>
            <a:pPr indent="0">
              <a:buNone/>
              <a:defRPr/>
            </a:pPr>
            <a:r>
              <a:rPr lang="nl-NL" dirty="0"/>
              <a:t>Voor alleen het </a:t>
            </a:r>
            <a:r>
              <a:rPr lang="nl-NL" b="1" i="1" dirty="0">
                <a:solidFill>
                  <a:schemeClr val="accent1">
                    <a:lumMod val="75000"/>
                  </a:schemeClr>
                </a:solidFill>
              </a:rPr>
              <a:t>laboratoriumwerk</a:t>
            </a:r>
            <a:r>
              <a:rPr lang="nl-NL" dirty="0"/>
              <a:t> om een plant genetisch te modificeren (zoals het overbrengen van een gen met Agrobacterium) kun je denken aan </a:t>
            </a:r>
            <a:r>
              <a:rPr lang="nl-NL" b="1" i="1" dirty="0">
                <a:solidFill>
                  <a:schemeClr val="accent1">
                    <a:lumMod val="75000"/>
                  </a:schemeClr>
                </a:solidFill>
              </a:rPr>
              <a:t>duizenden tot tienduizenden euro’s</a:t>
            </a:r>
            <a:r>
              <a:rPr lang="nl-NL" dirty="0"/>
              <a:t>,</a:t>
            </a:r>
          </a:p>
          <a:p>
            <a:pPr indent="0">
              <a:buNone/>
              <a:defRPr/>
            </a:pPr>
            <a:endParaRPr lang="nl-NL" dirty="0"/>
          </a:p>
          <a:p>
            <a:pPr indent="0">
              <a:buNone/>
              <a:defRPr/>
            </a:pPr>
            <a:r>
              <a:rPr lang="nl-NL" dirty="0"/>
              <a:t>Omdat je dure apparatuur en specialisten nodig hebt (bijvoorbeeld in een biotechnologisch lab)</a:t>
            </a:r>
          </a:p>
        </p:txBody>
      </p:sp>
      <p:pic>
        <p:nvPicPr>
          <p:cNvPr id="3" name="Afbeelding 2">
            <a:extLst>
              <a:ext uri="{FF2B5EF4-FFF2-40B4-BE49-F238E27FC236}">
                <a16:creationId xmlns:a16="http://schemas.microsoft.com/office/drawing/2014/main" id="{9CE9CD3B-8685-0308-4A6D-EB6404C9C9F4}"/>
              </a:ext>
            </a:extLst>
          </p:cNvPr>
          <p:cNvPicPr>
            <a:picLocks noChangeAspect="1"/>
          </p:cNvPicPr>
          <p:nvPr/>
        </p:nvPicPr>
        <p:blipFill>
          <a:blip r:embed="rId3"/>
          <a:stretch>
            <a:fillRect/>
          </a:stretch>
        </p:blipFill>
        <p:spPr>
          <a:xfrm>
            <a:off x="8066311" y="4212771"/>
            <a:ext cx="3781833" cy="2436365"/>
          </a:xfrm>
          <a:prstGeom prst="rect">
            <a:avLst/>
          </a:prstGeom>
        </p:spPr>
      </p:pic>
    </p:spTree>
    <p:extLst>
      <p:ext uri="{BB962C8B-B14F-4D97-AF65-F5344CB8AC3E}">
        <p14:creationId xmlns:p14="http://schemas.microsoft.com/office/powerpoint/2010/main" val="148329599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r>
              <a:rPr lang="nl-NL" altLang="nl-NL" dirty="0"/>
              <a:t>Schatting kosten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148234" y="2031645"/>
            <a:ext cx="8047524" cy="4738260"/>
          </a:xfrm>
        </p:spPr>
        <p:txBody>
          <a:bodyPr>
            <a:normAutofit/>
          </a:bodyPr>
          <a:lstStyle/>
          <a:p>
            <a:pPr indent="0">
              <a:buNone/>
              <a:defRPr/>
            </a:pPr>
            <a:r>
              <a:rPr lang="nl-NL" dirty="0"/>
              <a:t>Maar als je kijkt naar een </a:t>
            </a:r>
            <a:r>
              <a:rPr lang="nl-NL" b="1" i="1" dirty="0">
                <a:solidFill>
                  <a:schemeClr val="accent1">
                    <a:lumMod val="75000"/>
                  </a:schemeClr>
                </a:solidFill>
              </a:rPr>
              <a:t>nieuw genetisch gemodificeerd gewas</a:t>
            </a:r>
            <a:r>
              <a:rPr lang="nl-NL" dirty="0"/>
              <a:t> dat – van begin tot eind – ook getest en goedgekeurd wordt om te gebruiken en verkopen, loopt dat bedrag veel hoger op. </a:t>
            </a:r>
          </a:p>
          <a:p>
            <a:pPr indent="0">
              <a:buNone/>
              <a:defRPr/>
            </a:pPr>
            <a:endParaRPr lang="nl-NL" dirty="0"/>
          </a:p>
          <a:p>
            <a:pPr indent="0">
              <a:buNone/>
              <a:defRPr/>
            </a:pPr>
            <a:r>
              <a:rPr lang="nl-NL" b="1" i="1" dirty="0">
                <a:solidFill>
                  <a:schemeClr val="accent1">
                    <a:lumMod val="75000"/>
                  </a:schemeClr>
                </a:solidFill>
              </a:rPr>
              <a:t>Ontwikkeling en autorisatie van één nieuw genetisch modificatie-eigenschap in een gewas kost vaak rond</a:t>
            </a:r>
            <a:br>
              <a:rPr lang="nl-NL" b="1" i="1" dirty="0">
                <a:solidFill>
                  <a:schemeClr val="accent1">
                    <a:lumMod val="75000"/>
                  </a:schemeClr>
                </a:solidFill>
              </a:rPr>
            </a:br>
            <a:r>
              <a:rPr lang="nl-NL" b="1" i="1" dirty="0">
                <a:solidFill>
                  <a:schemeClr val="accent1">
                    <a:lumMod val="75000"/>
                  </a:schemeClr>
                </a:solidFill>
              </a:rPr>
              <a:t>± 115 miljoen dollar</a:t>
            </a:r>
          </a:p>
        </p:txBody>
      </p:sp>
      <p:pic>
        <p:nvPicPr>
          <p:cNvPr id="3" name="Afbeelding 2">
            <a:extLst>
              <a:ext uri="{FF2B5EF4-FFF2-40B4-BE49-F238E27FC236}">
                <a16:creationId xmlns:a16="http://schemas.microsoft.com/office/drawing/2014/main" id="{438181DC-34C5-9E03-4097-97F8C2ED97E1}"/>
              </a:ext>
            </a:extLst>
          </p:cNvPr>
          <p:cNvPicPr>
            <a:picLocks noChangeAspect="1"/>
          </p:cNvPicPr>
          <p:nvPr/>
        </p:nvPicPr>
        <p:blipFill>
          <a:blip r:embed="rId3"/>
          <a:stretch>
            <a:fillRect/>
          </a:stretch>
        </p:blipFill>
        <p:spPr>
          <a:xfrm>
            <a:off x="8667663" y="4800600"/>
            <a:ext cx="3391074" cy="1911694"/>
          </a:xfrm>
          <a:prstGeom prst="rect">
            <a:avLst/>
          </a:prstGeom>
        </p:spPr>
      </p:pic>
    </p:spTree>
    <p:extLst>
      <p:ext uri="{BB962C8B-B14F-4D97-AF65-F5344CB8AC3E}">
        <p14:creationId xmlns:p14="http://schemas.microsoft.com/office/powerpoint/2010/main" val="31050344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Toepassing</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977656" cy="4738260"/>
          </a:xfrm>
        </p:spPr>
        <p:txBody>
          <a:bodyPr>
            <a:normAutofit/>
          </a:bodyPr>
          <a:lstStyle/>
          <a:p>
            <a:pPr indent="0">
              <a:buNone/>
            </a:pPr>
            <a:r>
              <a:rPr lang="nl-NL" dirty="0"/>
              <a:t>Er zijn </a:t>
            </a:r>
            <a:r>
              <a:rPr lang="nl-NL" b="1" i="1" dirty="0">
                <a:solidFill>
                  <a:schemeClr val="accent1">
                    <a:lumMod val="75000"/>
                  </a:schemeClr>
                </a:solidFill>
              </a:rPr>
              <a:t>best veel genetisch gemanipuleerde gewassen</a:t>
            </a:r>
            <a:r>
              <a:rPr lang="nl-NL" dirty="0"/>
              <a:t>, maar </a:t>
            </a:r>
            <a:r>
              <a:rPr lang="nl-NL" dirty="0">
                <a:solidFill>
                  <a:schemeClr val="tx1"/>
                </a:solidFill>
              </a:rPr>
              <a:t>niet overal </a:t>
            </a:r>
            <a:r>
              <a:rPr lang="nl-NL" dirty="0"/>
              <a:t>evenveel.</a:t>
            </a:r>
          </a:p>
          <a:p>
            <a:pPr indent="0">
              <a:buNone/>
            </a:pPr>
            <a:endParaRPr lang="nl-NL" dirty="0"/>
          </a:p>
          <a:p>
            <a:pPr marL="342900" indent="-342900"/>
            <a:r>
              <a:rPr lang="nl-NL" dirty="0"/>
              <a:t>In landen zoals de </a:t>
            </a:r>
            <a:r>
              <a:rPr lang="nl-NL" b="1" i="1" dirty="0">
                <a:solidFill>
                  <a:schemeClr val="accent1">
                    <a:lumMod val="75000"/>
                  </a:schemeClr>
                </a:solidFill>
              </a:rPr>
              <a:t>VS, Brazilië en Argentinië </a:t>
            </a:r>
            <a:r>
              <a:rPr lang="nl-NL" dirty="0"/>
              <a:t>worden veel genetisch gemanipuleerde gewassen verbouwd.</a:t>
            </a:r>
          </a:p>
          <a:p>
            <a:pPr marL="342900" indent="-342900"/>
            <a:endParaRPr lang="nl-NL" dirty="0"/>
          </a:p>
          <a:p>
            <a:pPr marL="342900" indent="-342900"/>
            <a:r>
              <a:rPr lang="nl-NL" dirty="0"/>
              <a:t>Bekende voorbeelden zijn </a:t>
            </a:r>
            <a:r>
              <a:rPr lang="nl-NL" b="1" i="1" dirty="0">
                <a:solidFill>
                  <a:schemeClr val="accent1">
                    <a:lumMod val="75000"/>
                  </a:schemeClr>
                </a:solidFill>
              </a:rPr>
              <a:t>maïs, soja, katoen en koolzaad.</a:t>
            </a:r>
          </a:p>
          <a:p>
            <a:pPr marL="342900" indent="-342900"/>
            <a:endParaRPr lang="nl-NL" b="1" i="1" dirty="0">
              <a:solidFill>
                <a:schemeClr val="accent1">
                  <a:lumMod val="75000"/>
                </a:schemeClr>
              </a:solidFill>
            </a:endParaRPr>
          </a:p>
          <a:p>
            <a:pPr marL="342900" indent="-342900"/>
            <a:r>
              <a:rPr lang="nl-NL" dirty="0"/>
              <a:t>In de </a:t>
            </a:r>
            <a:r>
              <a:rPr lang="nl-NL" b="1" i="1" dirty="0">
                <a:solidFill>
                  <a:schemeClr val="accent1">
                    <a:lumMod val="75000"/>
                  </a:schemeClr>
                </a:solidFill>
              </a:rPr>
              <a:t>EU en Nederland </a:t>
            </a:r>
            <a:r>
              <a:rPr lang="nl-NL" dirty="0"/>
              <a:t>zijn er </a:t>
            </a:r>
            <a:r>
              <a:rPr lang="nl-NL" b="1" i="1" dirty="0">
                <a:solidFill>
                  <a:schemeClr val="accent1">
                    <a:lumMod val="75000"/>
                  </a:schemeClr>
                </a:solidFill>
              </a:rPr>
              <a:t>maar weinig</a:t>
            </a:r>
            <a:r>
              <a:rPr lang="nl-NL" dirty="0"/>
              <a:t>, omdat de regels hier heel streng zijn.</a:t>
            </a:r>
          </a:p>
          <a:p>
            <a:pPr indent="0">
              <a:buNone/>
              <a:defRPr/>
            </a:pPr>
            <a:endParaRPr lang="nl-NL" dirty="0"/>
          </a:p>
        </p:txBody>
      </p:sp>
      <p:pic>
        <p:nvPicPr>
          <p:cNvPr id="3" name="Afbeelding 2" descr="Afbeelding met kaart, tekst, atlas, Wereld&#10;&#10;Door AI gegenereerde inhoud is mogelijk onjuist.">
            <a:extLst>
              <a:ext uri="{FF2B5EF4-FFF2-40B4-BE49-F238E27FC236}">
                <a16:creationId xmlns:a16="http://schemas.microsoft.com/office/drawing/2014/main" id="{14C35B82-CE37-8940-77B2-B2E323DC3B1B}"/>
              </a:ext>
            </a:extLst>
          </p:cNvPr>
          <p:cNvPicPr>
            <a:picLocks noChangeAspect="1"/>
          </p:cNvPicPr>
          <p:nvPr/>
        </p:nvPicPr>
        <p:blipFill>
          <a:blip r:embed="rId3"/>
          <a:stretch>
            <a:fillRect/>
          </a:stretch>
        </p:blipFill>
        <p:spPr>
          <a:xfrm>
            <a:off x="7722125" y="104076"/>
            <a:ext cx="4286470" cy="2463927"/>
          </a:xfrm>
          <a:prstGeom prst="rect">
            <a:avLst/>
          </a:prstGeom>
        </p:spPr>
      </p:pic>
      <p:pic>
        <p:nvPicPr>
          <p:cNvPr id="5" name="Afbeelding 4" descr="Afbeelding met tekst, schermopname, lijn, Perceel&#10;&#10;Door AI gegenereerde inhoud is mogelijk onjuist.">
            <a:extLst>
              <a:ext uri="{FF2B5EF4-FFF2-40B4-BE49-F238E27FC236}">
                <a16:creationId xmlns:a16="http://schemas.microsoft.com/office/drawing/2014/main" id="{5F127512-0CA8-708F-6367-EF048B6E85CC}"/>
              </a:ext>
            </a:extLst>
          </p:cNvPr>
          <p:cNvPicPr>
            <a:picLocks noChangeAspect="1"/>
          </p:cNvPicPr>
          <p:nvPr/>
        </p:nvPicPr>
        <p:blipFill>
          <a:blip r:embed="rId4"/>
          <a:stretch>
            <a:fillRect/>
          </a:stretch>
        </p:blipFill>
        <p:spPr>
          <a:xfrm>
            <a:off x="8560349" y="4267764"/>
            <a:ext cx="3321221" cy="2381372"/>
          </a:xfrm>
          <a:prstGeom prst="rect">
            <a:avLst/>
          </a:prstGeom>
        </p:spPr>
      </p:pic>
    </p:spTree>
    <p:extLst>
      <p:ext uri="{BB962C8B-B14F-4D97-AF65-F5344CB8AC3E}">
        <p14:creationId xmlns:p14="http://schemas.microsoft.com/office/powerpoint/2010/main" val="1753698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anim calcmode="lin" valueType="num">
                                      <p:cBhvr additive="base">
                                        <p:cTn id="13"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6" end="6"/>
                                            </p:txEl>
                                          </p:spTgt>
                                        </p:tgtEl>
                                        <p:attrNameLst>
                                          <p:attrName>style.visibility</p:attrName>
                                        </p:attrNameLst>
                                      </p:cBhvr>
                                      <p:to>
                                        <p:strVal val="visible"/>
                                      </p:to>
                                    </p:set>
                                    <p:anim calcmode="lin" valueType="num">
                                      <p:cBhvr additive="base">
                                        <p:cTn id="19"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Eisen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030270" cy="4738260"/>
          </a:xfrm>
        </p:spPr>
        <p:txBody>
          <a:bodyPr>
            <a:normAutofit/>
          </a:bodyPr>
          <a:lstStyle/>
          <a:p>
            <a:pPr indent="0">
              <a:buNone/>
            </a:pPr>
            <a:r>
              <a:rPr lang="nl-NL" dirty="0"/>
              <a:t>Europa is streng met genetisch gemanipuleerde gewassen omdat:</a:t>
            </a:r>
          </a:p>
          <a:p>
            <a:pPr indent="0">
              <a:buNone/>
            </a:pPr>
            <a:endParaRPr lang="nl-NL" dirty="0"/>
          </a:p>
          <a:p>
            <a:pPr marL="342900" indent="-342900"/>
            <a:r>
              <a:rPr lang="nl-NL" dirty="0"/>
              <a:t>Men wil </a:t>
            </a:r>
            <a:r>
              <a:rPr lang="nl-NL" b="1" i="1" dirty="0">
                <a:solidFill>
                  <a:schemeClr val="accent1">
                    <a:lumMod val="75000"/>
                  </a:schemeClr>
                </a:solidFill>
              </a:rPr>
              <a:t>mens en milieu beschermen</a:t>
            </a:r>
            <a:r>
              <a:rPr lang="nl-NL" dirty="0"/>
              <a:t>.</a:t>
            </a:r>
          </a:p>
          <a:p>
            <a:pPr marL="342900" indent="-342900"/>
            <a:r>
              <a:rPr lang="nl-NL" dirty="0"/>
              <a:t>Er is </a:t>
            </a:r>
            <a:r>
              <a:rPr lang="nl-NL" b="1" i="1" dirty="0">
                <a:solidFill>
                  <a:schemeClr val="accent1">
                    <a:lumMod val="75000"/>
                  </a:schemeClr>
                </a:solidFill>
              </a:rPr>
              <a:t>onzekerheid</a:t>
            </a:r>
            <a:r>
              <a:rPr lang="nl-NL" dirty="0"/>
              <a:t> over de lange-termijn effecten.</a:t>
            </a:r>
          </a:p>
          <a:p>
            <a:pPr marL="342900" indent="-342900"/>
            <a:r>
              <a:rPr lang="nl-NL" dirty="0"/>
              <a:t>Veel mensen in Europa zijn </a:t>
            </a:r>
            <a:r>
              <a:rPr lang="nl-NL" b="1" i="1" dirty="0">
                <a:solidFill>
                  <a:schemeClr val="accent1">
                    <a:lumMod val="75000"/>
                  </a:schemeClr>
                </a:solidFill>
              </a:rPr>
              <a:t>kritisch of bang</a:t>
            </a:r>
            <a:r>
              <a:rPr lang="nl-NL" dirty="0"/>
              <a:t> voor genetische manipulatie.</a:t>
            </a:r>
          </a:p>
          <a:p>
            <a:pPr marL="342900" indent="-342900"/>
            <a:r>
              <a:rPr lang="nl-NL" dirty="0"/>
              <a:t>Overheden willen daarom </a:t>
            </a:r>
            <a:r>
              <a:rPr lang="nl-NL" b="1" i="1" dirty="0">
                <a:solidFill>
                  <a:schemeClr val="accent1">
                    <a:lumMod val="75000"/>
                  </a:schemeClr>
                </a:solidFill>
              </a:rPr>
              <a:t>extra voorzichtig </a:t>
            </a:r>
            <a:r>
              <a:rPr lang="nl-NL" dirty="0"/>
              <a:t>zijn.</a:t>
            </a:r>
          </a:p>
          <a:p>
            <a:pPr marL="342900" indent="-342900"/>
            <a:endParaRPr lang="nl-NL" b="1" dirty="0"/>
          </a:p>
          <a:p>
            <a:pPr indent="0">
              <a:buNone/>
            </a:pPr>
            <a:r>
              <a:rPr lang="nl-NL" dirty="0"/>
              <a:t>Europa kiest voor </a:t>
            </a:r>
            <a:r>
              <a:rPr lang="nl-NL" b="1" i="1" dirty="0">
                <a:solidFill>
                  <a:schemeClr val="accent1">
                    <a:lumMod val="75000"/>
                  </a:schemeClr>
                </a:solidFill>
              </a:rPr>
              <a:t>veiligheid en voorzichtigheid</a:t>
            </a:r>
            <a:r>
              <a:rPr lang="nl-NL" dirty="0"/>
              <a:t>.</a:t>
            </a:r>
          </a:p>
          <a:p>
            <a:pPr indent="0">
              <a:buNone/>
              <a:defRPr/>
            </a:pPr>
            <a:endParaRPr lang="nl-NL" b="1" i="1" dirty="0">
              <a:solidFill>
                <a:schemeClr val="accent1">
                  <a:lumMod val="75000"/>
                </a:schemeClr>
              </a:solidFill>
            </a:endParaRPr>
          </a:p>
        </p:txBody>
      </p:sp>
      <p:pic>
        <p:nvPicPr>
          <p:cNvPr id="3" name="Afbeelding 2" descr="Afbeelding met maïs, voedsel, Maïskorrels, Maïs van de kolf&#10;&#10;Door AI gegenereerde inhoud is mogelijk onjuist.">
            <a:extLst>
              <a:ext uri="{FF2B5EF4-FFF2-40B4-BE49-F238E27FC236}">
                <a16:creationId xmlns:a16="http://schemas.microsoft.com/office/drawing/2014/main" id="{3AACC00D-7C95-184B-84B7-68A4DC3C623C}"/>
              </a:ext>
            </a:extLst>
          </p:cNvPr>
          <p:cNvPicPr>
            <a:picLocks noChangeAspect="1"/>
          </p:cNvPicPr>
          <p:nvPr/>
        </p:nvPicPr>
        <p:blipFill>
          <a:blip r:embed="rId3"/>
          <a:stretch>
            <a:fillRect/>
          </a:stretch>
        </p:blipFill>
        <p:spPr>
          <a:xfrm>
            <a:off x="8689288" y="4402493"/>
            <a:ext cx="3047957" cy="2009457"/>
          </a:xfrm>
          <a:prstGeom prst="rect">
            <a:avLst/>
          </a:prstGeom>
        </p:spPr>
      </p:pic>
    </p:spTree>
    <p:extLst>
      <p:ext uri="{BB962C8B-B14F-4D97-AF65-F5344CB8AC3E}">
        <p14:creationId xmlns:p14="http://schemas.microsoft.com/office/powerpoint/2010/main" val="325669946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anim calcmode="lin" valueType="num">
                                      <p:cBhvr additive="base">
                                        <p:cTn id="13"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5" end="5"/>
                                            </p:txEl>
                                          </p:spTgt>
                                        </p:tgtEl>
                                        <p:attrNameLst>
                                          <p:attrName>style.visibility</p:attrName>
                                        </p:attrNameLst>
                                      </p:cBhvr>
                                      <p:to>
                                        <p:strVal val="visible"/>
                                      </p:to>
                                    </p:set>
                                    <p:anim calcmode="lin" valueType="num">
                                      <p:cBhvr additive="base">
                                        <p:cTn id="25"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7" end="7"/>
                                            </p:txEl>
                                          </p:spTgt>
                                        </p:tgtEl>
                                        <p:attrNameLst>
                                          <p:attrName>style.visibility</p:attrName>
                                        </p:attrNameLst>
                                      </p:cBhvr>
                                      <p:to>
                                        <p:strVal val="visible"/>
                                      </p:to>
                                    </p:set>
                                    <p:anim calcmode="lin" valueType="num">
                                      <p:cBhvr additive="base">
                                        <p:cTn id="31"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Les 2: huiswerk niveau 2-3-4</a:t>
            </a:r>
          </a:p>
        </p:txBody>
      </p:sp>
      <p:sp>
        <p:nvSpPr>
          <p:cNvPr id="2" name="Rectangle 1">
            <a:extLst>
              <a:ext uri="{FF2B5EF4-FFF2-40B4-BE49-F238E27FC236}">
                <a16:creationId xmlns:a16="http://schemas.microsoft.com/office/drawing/2014/main" id="{80111092-74E2-C65D-11BA-3E2C3B99A918}"/>
              </a:ext>
            </a:extLst>
          </p:cNvPr>
          <p:cNvSpPr>
            <a:spLocks noGrp="1" noChangeArrowheads="1"/>
          </p:cNvSpPr>
          <p:nvPr>
            <p:ph idx="1"/>
          </p:nvPr>
        </p:nvSpPr>
        <p:spPr bwMode="auto">
          <a:xfrm>
            <a:off x="1079224" y="1588951"/>
            <a:ext cx="7779828"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Waar in de cel liggen de erfelijke eigenschappen van een plant opgeslagen?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een chromosoom en hoe is een chromosoom opgebouwd?</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Waarom zijn chromosomen in een cel meestal in paren aanwezig?</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wordt bedoeld met DNA en hoe wordt DNA vaak voorgesteld?</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Welke vier basen komen voor in DNA en hoe zijn deze aan elkaar gekoppeld?</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Leg uit waarom planten met hetzelfde soort DNA toch verschillende eigenschappen kunnen hebben.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een gen en wat doet een gen precies?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Waarom betekent het hebben van een gen niet altijd dat een eigenschap zichtbaar is?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Hoe gebruiken onderzoekers bacteriën bij genetische modificatie van planten?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Waarom gelden er in Nederland en de EU strenge regels voor genetisch gemodificeerde planten?</a:t>
            </a:r>
          </a:p>
        </p:txBody>
      </p:sp>
    </p:spTree>
    <p:extLst>
      <p:ext uri="{BB962C8B-B14F-4D97-AF65-F5344CB8AC3E}">
        <p14:creationId xmlns:p14="http://schemas.microsoft.com/office/powerpoint/2010/main" val="53527164"/>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959FA-220E-4442-3289-C9BD1FEA4047}"/>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BBD1A2D9-A10D-8708-C2B6-AD8CA8863A5C}"/>
              </a:ext>
            </a:extLst>
          </p:cNvPr>
          <p:cNvSpPr>
            <a:spLocks noGrp="1" noChangeArrowheads="1"/>
          </p:cNvSpPr>
          <p:nvPr>
            <p:ph type="title"/>
          </p:nvPr>
        </p:nvSpPr>
        <p:spPr>
          <a:xfrm>
            <a:off x="1079224" y="592001"/>
            <a:ext cx="7886700" cy="996950"/>
          </a:xfrm>
        </p:spPr>
        <p:txBody>
          <a:bodyPr/>
          <a:lstStyle/>
          <a:p>
            <a:pPr eaLnBrk="1" hangingPunct="1"/>
            <a:r>
              <a:rPr lang="nl-NL" altLang="nl-NL" b="1" dirty="0"/>
              <a:t>Les 2: huiswerk niveau 3-4</a:t>
            </a:r>
          </a:p>
        </p:txBody>
      </p:sp>
      <p:sp>
        <p:nvSpPr>
          <p:cNvPr id="2" name="Rectangle 1">
            <a:extLst>
              <a:ext uri="{FF2B5EF4-FFF2-40B4-BE49-F238E27FC236}">
                <a16:creationId xmlns:a16="http://schemas.microsoft.com/office/drawing/2014/main" id="{8406EA55-BDB4-A992-6104-15B55CEF3AC7}"/>
              </a:ext>
            </a:extLst>
          </p:cNvPr>
          <p:cNvSpPr>
            <a:spLocks noGrp="1" noChangeArrowheads="1"/>
          </p:cNvSpPr>
          <p:nvPr>
            <p:ph idx="1"/>
          </p:nvPr>
        </p:nvSpPr>
        <p:spPr bwMode="auto">
          <a:xfrm>
            <a:off x="1079224" y="1868712"/>
            <a:ext cx="723887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1"/>
              <a:tabLst/>
            </a:pPr>
            <a:r>
              <a:rPr kumimoji="0" lang="nl-NL" altLang="nl-NL" sz="1800" b="0" i="0" u="none" strike="noStrike" cap="none" normalizeH="0" baseline="0" dirty="0">
                <a:ln>
                  <a:noFill/>
                </a:ln>
                <a:solidFill>
                  <a:schemeClr val="tx1"/>
                </a:solidFill>
                <a:effectLst/>
                <a:latin typeface="Arial" panose="020B0604020202020204" pitchFamily="34" charset="0"/>
              </a:rPr>
              <a:t>Een teler wil planten die beter bestand zijn tegen ziekten. Leg uit waarom kennis van genen hierbij belangrijk is.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1"/>
              <a:tabLst/>
            </a:pPr>
            <a:r>
              <a:rPr kumimoji="0" lang="nl-NL" altLang="nl-NL" sz="1800" b="0" i="0" u="none" strike="noStrike" cap="none" normalizeH="0" baseline="0" dirty="0">
                <a:ln>
                  <a:noFill/>
                </a:ln>
                <a:solidFill>
                  <a:schemeClr val="tx1"/>
                </a:solidFill>
                <a:effectLst/>
                <a:latin typeface="Arial" panose="020B0604020202020204" pitchFamily="34" charset="0"/>
              </a:rPr>
              <a:t>Leg uit wat het verschil is tussen een chromosoom en een gen.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1"/>
              <a:tabLst/>
            </a:pPr>
            <a:r>
              <a:rPr kumimoji="0" lang="nl-NL" altLang="nl-NL" sz="1800" b="0" i="0" u="none" strike="noStrike" cap="none" normalizeH="0" baseline="0" dirty="0">
                <a:ln>
                  <a:noFill/>
                </a:ln>
                <a:solidFill>
                  <a:schemeClr val="tx1"/>
                </a:solidFill>
                <a:effectLst/>
                <a:latin typeface="Arial" panose="020B0604020202020204" pitchFamily="34" charset="0"/>
              </a:rPr>
              <a:t>Waarom kan het voorkomen dat een plant een bepaald gen heeft, maar dat je de bijbehorende eigenschap niet ziet?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1"/>
              <a:tabLst/>
            </a:pPr>
            <a:r>
              <a:rPr kumimoji="0" lang="nl-NL" altLang="nl-NL" sz="1800" b="0" i="0" u="none" strike="noStrike" cap="none" normalizeH="0" baseline="0" dirty="0">
                <a:ln>
                  <a:noFill/>
                </a:ln>
                <a:solidFill>
                  <a:schemeClr val="tx1"/>
                </a:solidFill>
                <a:effectLst/>
                <a:latin typeface="Arial" panose="020B0604020202020204" pitchFamily="34" charset="0"/>
              </a:rPr>
              <a:t>Onderzoekers gebruiken bacteriën bij genetische modificatie van planten. Leg in grote lijnen uit wat de bacterie doet.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1"/>
              <a:tabLst/>
            </a:pPr>
            <a:r>
              <a:rPr kumimoji="0" lang="nl-NL" altLang="nl-NL" sz="1800" b="0" i="0" u="none" strike="noStrike" cap="none" normalizeH="0" baseline="0" dirty="0">
                <a:ln>
                  <a:noFill/>
                </a:ln>
                <a:solidFill>
                  <a:schemeClr val="tx1"/>
                </a:solidFill>
                <a:effectLst/>
                <a:latin typeface="Arial" panose="020B0604020202020204" pitchFamily="34" charset="0"/>
              </a:rPr>
              <a:t>In Nederland zijn er strenge regels voor genetisch gemodificeerde planten. Leg uit waarom deze regels er zijn en wat dit betekent voor telers.</a:t>
            </a:r>
          </a:p>
        </p:txBody>
      </p:sp>
    </p:spTree>
    <p:extLst>
      <p:ext uri="{BB962C8B-B14F-4D97-AF65-F5344CB8AC3E}">
        <p14:creationId xmlns:p14="http://schemas.microsoft.com/office/powerpoint/2010/main" val="3874019608"/>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7" y="1957264"/>
            <a:ext cx="9790218" cy="3785652"/>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Bespreking blok 9 erfelijkheid en les 1 DNA</a:t>
            </a:r>
          </a:p>
          <a:p>
            <a:pPr marL="214313" indent="-214313">
              <a:buFont typeface="Arial" panose="020B0604020202020204" pitchFamily="34" charset="0"/>
              <a:buChar char="•"/>
            </a:pPr>
            <a:r>
              <a:rPr lang="nl-NL" sz="2400" dirty="0">
                <a:solidFill>
                  <a:srgbClr val="1E201F"/>
                </a:solidFill>
              </a:rPr>
              <a:t>Les 2: Toets blok 8: Plantweerbaarheid</a:t>
            </a:r>
          </a:p>
          <a:p>
            <a:pPr marL="214313" indent="-214313">
              <a:buFont typeface="Arial" panose="020B0604020202020204" pitchFamily="34" charset="0"/>
              <a:buChar char="•"/>
            </a:pPr>
            <a:r>
              <a:rPr lang="nl-NL" sz="2400" dirty="0">
                <a:solidFill>
                  <a:srgbClr val="1E201F"/>
                </a:solidFill>
              </a:rPr>
              <a:t>Les 3: Genetische modificatie, Open Dag</a:t>
            </a:r>
          </a:p>
          <a:p>
            <a:pPr marL="214313" indent="-214313">
              <a:buFont typeface="Arial" panose="020B0604020202020204" pitchFamily="34" charset="0"/>
              <a:buChar char="•"/>
            </a:pPr>
            <a:r>
              <a:rPr lang="nl-NL" sz="2400" dirty="0">
                <a:solidFill>
                  <a:srgbClr val="1E201F"/>
                </a:solidFill>
              </a:rPr>
              <a:t>Les 4: Bespreking toets</a:t>
            </a:r>
          </a:p>
          <a:p>
            <a:pPr marL="214313" indent="-214313">
              <a:buFont typeface="Arial" panose="020B0604020202020204" pitchFamily="34" charset="0"/>
              <a:buChar char="•"/>
            </a:pPr>
            <a:r>
              <a:rPr lang="nl-NL" sz="2400" dirty="0">
                <a:solidFill>
                  <a:srgbClr val="1E201F"/>
                </a:solidFill>
              </a:rPr>
              <a:t>Les 5:</a:t>
            </a:r>
          </a:p>
          <a:p>
            <a:pPr marL="214313" indent="-214313">
              <a:buFont typeface="Arial" panose="020B0604020202020204" pitchFamily="34" charset="0"/>
              <a:buChar char="•"/>
            </a:pPr>
            <a:r>
              <a:rPr lang="nl-NL" sz="2400" dirty="0">
                <a:solidFill>
                  <a:srgbClr val="1E201F"/>
                </a:solidFill>
              </a:rPr>
              <a:t>Les 6:</a:t>
            </a:r>
          </a:p>
          <a:p>
            <a:pPr marL="214313" indent="-214313">
              <a:buFont typeface="Arial" panose="020B0604020202020204" pitchFamily="34" charset="0"/>
              <a:buChar char="•"/>
            </a:pPr>
            <a:r>
              <a:rPr lang="nl-NL" sz="2400" dirty="0">
                <a:solidFill>
                  <a:srgbClr val="1E201F"/>
                </a:solidFill>
              </a:rPr>
              <a:t>Les 7:</a:t>
            </a:r>
          </a:p>
          <a:p>
            <a:pPr marL="214313" indent="-214313">
              <a:buFont typeface="Arial" panose="020B0604020202020204" pitchFamily="34" charset="0"/>
              <a:buChar char="•"/>
            </a:pPr>
            <a:r>
              <a:rPr lang="nl-NL" sz="2400" dirty="0">
                <a:solidFill>
                  <a:srgbClr val="1E201F"/>
                </a:solidFill>
              </a:rPr>
              <a:t>Les 8: Vakantie</a:t>
            </a:r>
          </a:p>
          <a:p>
            <a:pPr marL="214313" indent="-214313">
              <a:buFont typeface="Arial" panose="020B0604020202020204" pitchFamily="34" charset="0"/>
              <a:buChar char="•"/>
            </a:pPr>
            <a:r>
              <a:rPr lang="nl-NL" sz="2400">
                <a:solidFill>
                  <a:srgbClr val="1E201F"/>
                </a:solidFill>
              </a:rPr>
              <a:t>Les 9: </a:t>
            </a:r>
            <a:r>
              <a:rPr lang="nl-NL" sz="2400" dirty="0">
                <a:solidFill>
                  <a:srgbClr val="1E201F"/>
                </a:solidFill>
              </a:rPr>
              <a:t>Herhaling</a:t>
            </a:r>
          </a:p>
          <a:p>
            <a:pPr marL="214313" indent="-214313">
              <a:buFont typeface="Arial" panose="020B0604020202020204" pitchFamily="34" charset="0"/>
              <a:buChar char="•"/>
            </a:pPr>
            <a:r>
              <a:rPr lang="nl-NL" sz="2400" dirty="0">
                <a:solidFill>
                  <a:srgbClr val="1E201F"/>
                </a:solidFill>
              </a:rPr>
              <a:t>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93E1F-BA85-2A6D-8B12-4E5AF31050C0}"/>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E3A9ED8F-9F54-BBE4-A8C8-C674E4E73FF6}"/>
              </a:ext>
            </a:extLst>
          </p:cNvPr>
          <p:cNvSpPr txBox="1"/>
          <p:nvPr/>
        </p:nvSpPr>
        <p:spPr>
          <a:xfrm>
            <a:off x="1031287" y="773042"/>
            <a:ext cx="5741582" cy="553998"/>
          </a:xfrm>
          <a:prstGeom prst="rect">
            <a:avLst/>
          </a:prstGeom>
          <a:noFill/>
        </p:spPr>
        <p:txBody>
          <a:bodyPr wrap="square" rtlCol="0">
            <a:spAutoFit/>
          </a:bodyPr>
          <a:lstStyle/>
          <a:p>
            <a:r>
              <a:rPr lang="nl-NL" sz="3000" b="1" dirty="0"/>
              <a:t>Wat leren we vandaag?</a:t>
            </a:r>
          </a:p>
        </p:txBody>
      </p:sp>
      <p:sp>
        <p:nvSpPr>
          <p:cNvPr id="4" name="Tekstvak 3">
            <a:extLst>
              <a:ext uri="{FF2B5EF4-FFF2-40B4-BE49-F238E27FC236}">
                <a16:creationId xmlns:a16="http://schemas.microsoft.com/office/drawing/2014/main" id="{2BE14231-C2F1-DC65-380A-0FA7D85445D1}"/>
              </a:ext>
            </a:extLst>
          </p:cNvPr>
          <p:cNvSpPr txBox="1"/>
          <p:nvPr/>
        </p:nvSpPr>
        <p:spPr>
          <a:xfrm>
            <a:off x="1497113" y="2491280"/>
            <a:ext cx="9790218" cy="1569660"/>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Herhaling</a:t>
            </a:r>
          </a:p>
          <a:p>
            <a:pPr marL="214313" indent="-214313">
              <a:buFont typeface="Arial" panose="020B0604020202020204" pitchFamily="34" charset="0"/>
              <a:buChar char="•"/>
            </a:pPr>
            <a:r>
              <a:rPr lang="nl-NL" sz="2400" dirty="0">
                <a:solidFill>
                  <a:srgbClr val="1E201F"/>
                </a:solidFill>
              </a:rPr>
              <a:t>DNA</a:t>
            </a:r>
          </a:p>
          <a:p>
            <a:pPr marL="214313" indent="-214313">
              <a:buFont typeface="Arial" panose="020B0604020202020204" pitchFamily="34" charset="0"/>
              <a:buChar char="•"/>
            </a:pPr>
            <a:r>
              <a:rPr lang="nl-NL" sz="2400" dirty="0">
                <a:solidFill>
                  <a:srgbClr val="1E201F"/>
                </a:solidFill>
              </a:rPr>
              <a:t>Genen</a:t>
            </a:r>
          </a:p>
          <a:p>
            <a:pPr marL="214313" indent="-214313">
              <a:buFont typeface="Arial" panose="020B0604020202020204" pitchFamily="34" charset="0"/>
              <a:buChar char="•"/>
            </a:pPr>
            <a:r>
              <a:rPr lang="nl-NL" sz="2400" dirty="0">
                <a:solidFill>
                  <a:srgbClr val="1E201F"/>
                </a:solidFill>
              </a:rPr>
              <a:t>Genetische modificatie</a:t>
            </a:r>
          </a:p>
        </p:txBody>
      </p:sp>
      <p:pic>
        <p:nvPicPr>
          <p:cNvPr id="2" name="Afbeelding 1">
            <a:extLst>
              <a:ext uri="{FF2B5EF4-FFF2-40B4-BE49-F238E27FC236}">
                <a16:creationId xmlns:a16="http://schemas.microsoft.com/office/drawing/2014/main" id="{7CA38135-B46C-3FEF-C045-14A260F1BDAE}"/>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50307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287AD-D3CF-650F-EBE5-BA3F9AB459F0}"/>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B6B32E5B-4DB4-FF3C-4F9E-B5D7B9842EEF}"/>
              </a:ext>
            </a:extLst>
          </p:cNvPr>
          <p:cNvSpPr txBox="1"/>
          <p:nvPr/>
        </p:nvSpPr>
        <p:spPr>
          <a:xfrm>
            <a:off x="1031287" y="773042"/>
            <a:ext cx="5741582" cy="553998"/>
          </a:xfrm>
          <a:prstGeom prst="rect">
            <a:avLst/>
          </a:prstGeom>
          <a:noFill/>
        </p:spPr>
        <p:txBody>
          <a:bodyPr wrap="square" rtlCol="0">
            <a:spAutoFit/>
          </a:bodyPr>
          <a:lstStyle/>
          <a:p>
            <a:r>
              <a:rPr lang="nl-NL" sz="3000" b="1" dirty="0"/>
              <a:t>Erfelijke eigenschappen</a:t>
            </a:r>
          </a:p>
        </p:txBody>
      </p:sp>
      <p:sp>
        <p:nvSpPr>
          <p:cNvPr id="4" name="Tekstvak 3">
            <a:extLst>
              <a:ext uri="{FF2B5EF4-FFF2-40B4-BE49-F238E27FC236}">
                <a16:creationId xmlns:a16="http://schemas.microsoft.com/office/drawing/2014/main" id="{FB53DB6F-3395-3432-18F0-CFD6EBB291A0}"/>
              </a:ext>
            </a:extLst>
          </p:cNvPr>
          <p:cNvSpPr txBox="1"/>
          <p:nvPr/>
        </p:nvSpPr>
        <p:spPr>
          <a:xfrm>
            <a:off x="936397" y="1957264"/>
            <a:ext cx="9790218" cy="2308324"/>
          </a:xfrm>
          <a:prstGeom prst="rect">
            <a:avLst/>
          </a:prstGeom>
          <a:noFill/>
        </p:spPr>
        <p:txBody>
          <a:bodyPr wrap="square" rtlCol="0">
            <a:spAutoFit/>
          </a:bodyPr>
          <a:lstStyle/>
          <a:p>
            <a:r>
              <a:rPr lang="nl-NL" sz="2400" dirty="0"/>
              <a:t>De erfelijke eigenschappen van een plant liggen opgeslagen in de </a:t>
            </a:r>
            <a:r>
              <a:rPr lang="nl-NL" sz="2400" b="1" i="1" dirty="0">
                <a:solidFill>
                  <a:srgbClr val="0070C0"/>
                </a:solidFill>
              </a:rPr>
              <a:t>kern</a:t>
            </a:r>
            <a:r>
              <a:rPr lang="nl-NL" sz="2400" dirty="0"/>
              <a:t> van elke cel. </a:t>
            </a:r>
          </a:p>
          <a:p>
            <a:endParaRPr lang="nl-NL" sz="2400" dirty="0"/>
          </a:p>
          <a:p>
            <a:r>
              <a:rPr lang="nl-NL" sz="2400" dirty="0"/>
              <a:t>Het erfelijk materiaal ligt daar op de </a:t>
            </a:r>
            <a:r>
              <a:rPr lang="nl-NL" sz="2400" b="1" i="1" dirty="0">
                <a:solidFill>
                  <a:srgbClr val="0070C0"/>
                </a:solidFill>
              </a:rPr>
              <a:t>chromosomen</a:t>
            </a:r>
            <a:r>
              <a:rPr lang="nl-NL" sz="2400" dirty="0"/>
              <a:t>.</a:t>
            </a:r>
          </a:p>
          <a:p>
            <a:endParaRPr lang="nl-NL" sz="2400" dirty="0">
              <a:solidFill>
                <a:srgbClr val="1E201F"/>
              </a:solidFill>
            </a:endParaRPr>
          </a:p>
          <a:p>
            <a:r>
              <a:rPr lang="nl-NL" sz="2400" dirty="0"/>
              <a:t>Deze </a:t>
            </a:r>
            <a:r>
              <a:rPr lang="nl-NL" sz="2400" b="1" i="1" dirty="0">
                <a:solidFill>
                  <a:srgbClr val="0070C0"/>
                </a:solidFill>
              </a:rPr>
              <a:t>chromosomen</a:t>
            </a:r>
            <a:r>
              <a:rPr lang="nl-NL" sz="2400" dirty="0"/>
              <a:t> zijn lange ketens van erfelijk materiaal</a:t>
            </a:r>
          </a:p>
        </p:txBody>
      </p:sp>
      <p:pic>
        <p:nvPicPr>
          <p:cNvPr id="6" name="Afbeelding 5" descr="Afbeelding met tekenfilm, Kinderkunst, tekening, container&#10;&#10;Door AI gegenereerde inhoud is mogelijk onjuist.">
            <a:extLst>
              <a:ext uri="{FF2B5EF4-FFF2-40B4-BE49-F238E27FC236}">
                <a16:creationId xmlns:a16="http://schemas.microsoft.com/office/drawing/2014/main" id="{3D1D416F-1C70-EC0E-A42E-B4D28A50D8B5}"/>
              </a:ext>
            </a:extLst>
          </p:cNvPr>
          <p:cNvPicPr>
            <a:picLocks noChangeAspect="1"/>
          </p:cNvPicPr>
          <p:nvPr/>
        </p:nvPicPr>
        <p:blipFill>
          <a:blip r:embed="rId2"/>
          <a:stretch>
            <a:fillRect/>
          </a:stretch>
        </p:blipFill>
        <p:spPr>
          <a:xfrm>
            <a:off x="2876551" y="4265588"/>
            <a:ext cx="4158368" cy="2272823"/>
          </a:xfrm>
          <a:prstGeom prst="rect">
            <a:avLst/>
          </a:prstGeom>
        </p:spPr>
      </p:pic>
    </p:spTree>
    <p:extLst>
      <p:ext uri="{BB962C8B-B14F-4D97-AF65-F5344CB8AC3E}">
        <p14:creationId xmlns:p14="http://schemas.microsoft.com/office/powerpoint/2010/main" val="346138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3FD55-7862-7111-174D-25BE309E8589}"/>
            </a:ext>
          </a:extLst>
        </p:cNvPr>
        <p:cNvGrpSpPr/>
        <p:nvPr/>
      </p:nvGrpSpPr>
      <p:grpSpPr>
        <a:xfrm>
          <a:off x="0" y="0"/>
          <a:ext cx="0" cy="0"/>
          <a:chOff x="0" y="0"/>
          <a:chExt cx="0" cy="0"/>
        </a:xfrm>
      </p:grpSpPr>
      <p:pic>
        <p:nvPicPr>
          <p:cNvPr id="6" name="Afbeelding 5" descr="Afbeelding met tekenfilm, tekening, schets, clipart&#10;&#10;Door AI gegenereerde inhoud is mogelijk onjuist.">
            <a:extLst>
              <a:ext uri="{FF2B5EF4-FFF2-40B4-BE49-F238E27FC236}">
                <a16:creationId xmlns:a16="http://schemas.microsoft.com/office/drawing/2014/main" id="{F45AB62E-5E12-AC44-C64D-19901F955B45}"/>
              </a:ext>
            </a:extLst>
          </p:cNvPr>
          <p:cNvPicPr>
            <a:picLocks noChangeAspect="1"/>
          </p:cNvPicPr>
          <p:nvPr/>
        </p:nvPicPr>
        <p:blipFill>
          <a:blip r:embed="rId2"/>
          <a:stretch>
            <a:fillRect/>
          </a:stretch>
        </p:blipFill>
        <p:spPr>
          <a:xfrm>
            <a:off x="1292176" y="3556700"/>
            <a:ext cx="3064164" cy="3301300"/>
          </a:xfrm>
          <a:prstGeom prst="rect">
            <a:avLst/>
          </a:prstGeom>
        </p:spPr>
      </p:pic>
      <p:sp>
        <p:nvSpPr>
          <p:cNvPr id="3" name="Tekstvak 2">
            <a:extLst>
              <a:ext uri="{FF2B5EF4-FFF2-40B4-BE49-F238E27FC236}">
                <a16:creationId xmlns:a16="http://schemas.microsoft.com/office/drawing/2014/main" id="{2867C92D-7365-1BD7-5A0E-B002F088554A}"/>
              </a:ext>
            </a:extLst>
          </p:cNvPr>
          <p:cNvSpPr txBox="1"/>
          <p:nvPr/>
        </p:nvSpPr>
        <p:spPr>
          <a:xfrm>
            <a:off x="1031287" y="773042"/>
            <a:ext cx="5741582" cy="553998"/>
          </a:xfrm>
          <a:prstGeom prst="rect">
            <a:avLst/>
          </a:prstGeom>
          <a:noFill/>
        </p:spPr>
        <p:txBody>
          <a:bodyPr wrap="square" rtlCol="0">
            <a:spAutoFit/>
          </a:bodyPr>
          <a:lstStyle/>
          <a:p>
            <a:r>
              <a:rPr lang="nl-NL" sz="3000" b="1" dirty="0"/>
              <a:t>Chromosoom</a:t>
            </a:r>
          </a:p>
        </p:txBody>
      </p:sp>
      <p:sp>
        <p:nvSpPr>
          <p:cNvPr id="4" name="Tekstvak 3">
            <a:extLst>
              <a:ext uri="{FF2B5EF4-FFF2-40B4-BE49-F238E27FC236}">
                <a16:creationId xmlns:a16="http://schemas.microsoft.com/office/drawing/2014/main" id="{76292AEE-8ED1-1D34-A29D-857DE506A5BE}"/>
              </a:ext>
            </a:extLst>
          </p:cNvPr>
          <p:cNvSpPr txBox="1"/>
          <p:nvPr/>
        </p:nvSpPr>
        <p:spPr>
          <a:xfrm>
            <a:off x="936397" y="1957264"/>
            <a:ext cx="9790218" cy="1200329"/>
          </a:xfrm>
          <a:prstGeom prst="rect">
            <a:avLst/>
          </a:prstGeom>
          <a:noFill/>
        </p:spPr>
        <p:txBody>
          <a:bodyPr wrap="square" rtlCol="0">
            <a:spAutoFit/>
          </a:bodyPr>
          <a:lstStyle/>
          <a:p>
            <a:r>
              <a:rPr lang="nl-NL" sz="2400" dirty="0">
                <a:solidFill>
                  <a:srgbClr val="1E201F"/>
                </a:solidFill>
              </a:rPr>
              <a:t>Een </a:t>
            </a:r>
            <a:r>
              <a:rPr lang="nl-NL" sz="2400" b="1" i="1" dirty="0">
                <a:solidFill>
                  <a:srgbClr val="0070C0"/>
                </a:solidFill>
              </a:rPr>
              <a:t>chromosoom</a:t>
            </a:r>
            <a:r>
              <a:rPr lang="nl-NL" sz="2400" dirty="0">
                <a:solidFill>
                  <a:srgbClr val="1E201F"/>
                </a:solidFill>
              </a:rPr>
              <a:t> bestaat uit </a:t>
            </a:r>
            <a:r>
              <a:rPr lang="nl-NL" sz="2400" b="1" i="1" dirty="0">
                <a:solidFill>
                  <a:srgbClr val="0070C0"/>
                </a:solidFill>
              </a:rPr>
              <a:t>twee</a:t>
            </a:r>
            <a:r>
              <a:rPr lang="nl-NL" sz="2400" dirty="0">
                <a:solidFill>
                  <a:srgbClr val="1E201F"/>
                </a:solidFill>
              </a:rPr>
              <a:t> delen die aan elkaar vastzitten.</a:t>
            </a:r>
          </a:p>
          <a:p>
            <a:pPr marL="214313" indent="-214313">
              <a:buFont typeface="Arial" panose="020B0604020202020204" pitchFamily="34" charset="0"/>
              <a:buChar char="•"/>
            </a:pPr>
            <a:endParaRPr lang="nl-NL" sz="2400" dirty="0">
              <a:solidFill>
                <a:srgbClr val="1E201F"/>
              </a:solidFill>
            </a:endParaRPr>
          </a:p>
          <a:p>
            <a:r>
              <a:rPr lang="nl-NL" sz="2400" dirty="0">
                <a:solidFill>
                  <a:srgbClr val="1E201F"/>
                </a:solidFill>
              </a:rPr>
              <a:t>Die twee delen zitten vast in het midden (het </a:t>
            </a:r>
            <a:r>
              <a:rPr lang="nl-NL" sz="2400" b="1" i="1" dirty="0">
                <a:solidFill>
                  <a:srgbClr val="0070C0"/>
                </a:solidFill>
              </a:rPr>
              <a:t>centromeer</a:t>
            </a:r>
            <a:r>
              <a:rPr lang="nl-NL" sz="2400" dirty="0">
                <a:solidFill>
                  <a:srgbClr val="1E201F"/>
                </a:solidFill>
              </a:rPr>
              <a:t>).</a:t>
            </a:r>
          </a:p>
        </p:txBody>
      </p:sp>
      <p:sp>
        <p:nvSpPr>
          <p:cNvPr id="7" name="Tekstvak 6">
            <a:extLst>
              <a:ext uri="{FF2B5EF4-FFF2-40B4-BE49-F238E27FC236}">
                <a16:creationId xmlns:a16="http://schemas.microsoft.com/office/drawing/2014/main" id="{B3CAA829-9BAF-5046-D326-0A4E3DFEC8A1}"/>
              </a:ext>
            </a:extLst>
          </p:cNvPr>
          <p:cNvSpPr txBox="1"/>
          <p:nvPr/>
        </p:nvSpPr>
        <p:spPr>
          <a:xfrm>
            <a:off x="4226943" y="4482225"/>
            <a:ext cx="1837427" cy="369332"/>
          </a:xfrm>
          <a:prstGeom prst="rect">
            <a:avLst/>
          </a:prstGeom>
          <a:noFill/>
        </p:spPr>
        <p:txBody>
          <a:bodyPr wrap="square" rtlCol="0">
            <a:spAutoFit/>
          </a:bodyPr>
          <a:lstStyle/>
          <a:p>
            <a:r>
              <a:rPr lang="nl-NL" dirty="0"/>
              <a:t>Centromeer</a:t>
            </a:r>
          </a:p>
        </p:txBody>
      </p:sp>
      <p:sp>
        <p:nvSpPr>
          <p:cNvPr id="8" name="Rechthoek 7">
            <a:extLst>
              <a:ext uri="{FF2B5EF4-FFF2-40B4-BE49-F238E27FC236}">
                <a16:creationId xmlns:a16="http://schemas.microsoft.com/office/drawing/2014/main" id="{10917AFC-CED7-7B7A-3158-BA38D4B3C37C}"/>
              </a:ext>
            </a:extLst>
          </p:cNvPr>
          <p:cNvSpPr/>
          <p:nvPr/>
        </p:nvSpPr>
        <p:spPr>
          <a:xfrm>
            <a:off x="3786996" y="3899140"/>
            <a:ext cx="439947" cy="15355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0503073C-DEFB-309C-7332-47FEE38CDB2A}"/>
              </a:ext>
            </a:extLst>
          </p:cNvPr>
          <p:cNvSpPr txBox="1"/>
          <p:nvPr/>
        </p:nvSpPr>
        <p:spPr>
          <a:xfrm>
            <a:off x="4080294" y="4011283"/>
            <a:ext cx="1492370" cy="369332"/>
          </a:xfrm>
          <a:prstGeom prst="rect">
            <a:avLst/>
          </a:prstGeom>
          <a:noFill/>
        </p:spPr>
        <p:txBody>
          <a:bodyPr wrap="square" rtlCol="0">
            <a:spAutoFit/>
          </a:bodyPr>
          <a:lstStyle/>
          <a:p>
            <a:r>
              <a:rPr lang="nl-NL" dirty="0"/>
              <a:t>Korte arm</a:t>
            </a:r>
          </a:p>
        </p:txBody>
      </p:sp>
      <p:sp>
        <p:nvSpPr>
          <p:cNvPr id="10" name="Tekstvak 9">
            <a:extLst>
              <a:ext uri="{FF2B5EF4-FFF2-40B4-BE49-F238E27FC236}">
                <a16:creationId xmlns:a16="http://schemas.microsoft.com/office/drawing/2014/main" id="{AA140856-01C4-9B5A-9BBC-35E64B175D78}"/>
              </a:ext>
            </a:extLst>
          </p:cNvPr>
          <p:cNvSpPr txBox="1"/>
          <p:nvPr/>
        </p:nvSpPr>
        <p:spPr>
          <a:xfrm>
            <a:off x="4080294" y="5279366"/>
            <a:ext cx="1595887" cy="369332"/>
          </a:xfrm>
          <a:prstGeom prst="rect">
            <a:avLst/>
          </a:prstGeom>
          <a:noFill/>
        </p:spPr>
        <p:txBody>
          <a:bodyPr wrap="square" rtlCol="0">
            <a:spAutoFit/>
          </a:bodyPr>
          <a:lstStyle/>
          <a:p>
            <a:r>
              <a:rPr lang="nl-NL" dirty="0"/>
              <a:t>Lange arm</a:t>
            </a:r>
          </a:p>
        </p:txBody>
      </p:sp>
      <p:sp>
        <p:nvSpPr>
          <p:cNvPr id="11" name="Rechthoek 10">
            <a:extLst>
              <a:ext uri="{FF2B5EF4-FFF2-40B4-BE49-F238E27FC236}">
                <a16:creationId xmlns:a16="http://schemas.microsoft.com/office/drawing/2014/main" id="{4D82793A-1C8C-4596-B5BF-96B1DC461914}"/>
              </a:ext>
            </a:extLst>
          </p:cNvPr>
          <p:cNvSpPr/>
          <p:nvPr/>
        </p:nvSpPr>
        <p:spPr>
          <a:xfrm>
            <a:off x="3148642" y="6495691"/>
            <a:ext cx="931652" cy="36230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ysClr val="windowText" lastClr="000000"/>
              </a:solidFill>
            </a:endParaRPr>
          </a:p>
        </p:txBody>
      </p:sp>
      <p:sp>
        <p:nvSpPr>
          <p:cNvPr id="12" name="Tekstvak 11">
            <a:extLst>
              <a:ext uri="{FF2B5EF4-FFF2-40B4-BE49-F238E27FC236}">
                <a16:creationId xmlns:a16="http://schemas.microsoft.com/office/drawing/2014/main" id="{172DC2B9-73FB-8B9B-1CAF-BA5B5C149F29}"/>
              </a:ext>
            </a:extLst>
          </p:cNvPr>
          <p:cNvSpPr txBox="1"/>
          <p:nvPr/>
        </p:nvSpPr>
        <p:spPr>
          <a:xfrm>
            <a:off x="6522720" y="4011283"/>
            <a:ext cx="3749040" cy="646331"/>
          </a:xfrm>
          <a:prstGeom prst="rect">
            <a:avLst/>
          </a:prstGeom>
          <a:noFill/>
        </p:spPr>
        <p:txBody>
          <a:bodyPr wrap="square" rtlCol="0">
            <a:spAutoFit/>
          </a:bodyPr>
          <a:lstStyle/>
          <a:p>
            <a:r>
              <a:rPr lang="nl-NL" dirty="0"/>
              <a:t>0,2 µm = 0,0002 mm</a:t>
            </a:r>
            <a:br>
              <a:rPr lang="nl-NL" dirty="0"/>
            </a:br>
            <a:r>
              <a:rPr lang="nl-NL" dirty="0"/>
              <a:t> 20 µm = 0,02 mm</a:t>
            </a:r>
          </a:p>
        </p:txBody>
      </p:sp>
    </p:spTree>
    <p:extLst>
      <p:ext uri="{BB962C8B-B14F-4D97-AF65-F5344CB8AC3E}">
        <p14:creationId xmlns:p14="http://schemas.microsoft.com/office/powerpoint/2010/main" val="331296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783F4E-28A5-DC3D-8D20-09AE8AA8570D}"/>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A6542289-35E3-3484-4512-EA7288A3196E}"/>
              </a:ext>
            </a:extLst>
          </p:cNvPr>
          <p:cNvSpPr txBox="1"/>
          <p:nvPr/>
        </p:nvSpPr>
        <p:spPr>
          <a:xfrm>
            <a:off x="1031287" y="773042"/>
            <a:ext cx="5741582" cy="553998"/>
          </a:xfrm>
          <a:prstGeom prst="rect">
            <a:avLst/>
          </a:prstGeom>
          <a:noFill/>
        </p:spPr>
        <p:txBody>
          <a:bodyPr wrap="square" rtlCol="0">
            <a:spAutoFit/>
          </a:bodyPr>
          <a:lstStyle/>
          <a:p>
            <a:r>
              <a:rPr lang="nl-NL" sz="3000" b="1" dirty="0"/>
              <a:t>Chromosoom</a:t>
            </a:r>
          </a:p>
        </p:txBody>
      </p:sp>
      <p:sp>
        <p:nvSpPr>
          <p:cNvPr id="4" name="Tekstvak 3">
            <a:extLst>
              <a:ext uri="{FF2B5EF4-FFF2-40B4-BE49-F238E27FC236}">
                <a16:creationId xmlns:a16="http://schemas.microsoft.com/office/drawing/2014/main" id="{1DF709A1-A817-2117-9DD5-71EC3CB8F090}"/>
              </a:ext>
            </a:extLst>
          </p:cNvPr>
          <p:cNvSpPr txBox="1"/>
          <p:nvPr/>
        </p:nvSpPr>
        <p:spPr>
          <a:xfrm>
            <a:off x="936397" y="1957264"/>
            <a:ext cx="9790218" cy="6740307"/>
          </a:xfrm>
          <a:prstGeom prst="rect">
            <a:avLst/>
          </a:prstGeom>
          <a:noFill/>
        </p:spPr>
        <p:txBody>
          <a:bodyPr wrap="square" rtlCol="0">
            <a:spAutoFit/>
          </a:bodyPr>
          <a:lstStyle/>
          <a:p>
            <a:r>
              <a:rPr lang="nl-NL" sz="2400" dirty="0"/>
              <a:t>In een normale celkern is elk </a:t>
            </a:r>
            <a:r>
              <a:rPr lang="nl-NL" sz="2400" b="1" i="1" dirty="0">
                <a:solidFill>
                  <a:srgbClr val="0070C0"/>
                </a:solidFill>
              </a:rPr>
              <a:t>chromosoom</a:t>
            </a:r>
            <a:r>
              <a:rPr lang="nl-NL" sz="2400" dirty="0"/>
              <a:t> twee</a:t>
            </a:r>
            <a:br>
              <a:rPr lang="nl-NL" sz="2400" dirty="0"/>
            </a:br>
            <a:r>
              <a:rPr lang="nl-NL" sz="2400" dirty="0"/>
              <a:t>keer aanwezig. </a:t>
            </a:r>
          </a:p>
          <a:p>
            <a:endParaRPr lang="nl-NL" sz="2400" dirty="0"/>
          </a:p>
          <a:p>
            <a:r>
              <a:rPr lang="nl-NL" sz="2400" dirty="0"/>
              <a:t>Van elk paar is één chromosoom afkomstig van</a:t>
            </a:r>
            <a:br>
              <a:rPr lang="nl-NL" sz="2400" dirty="0"/>
            </a:br>
            <a:r>
              <a:rPr lang="nl-NL" sz="2400" dirty="0"/>
              <a:t>de </a:t>
            </a:r>
            <a:r>
              <a:rPr lang="nl-NL" sz="2400" b="1" i="1" dirty="0">
                <a:solidFill>
                  <a:srgbClr val="0070C0"/>
                </a:solidFill>
              </a:rPr>
              <a:t>vader</a:t>
            </a:r>
            <a:r>
              <a:rPr lang="nl-NL" sz="2400" dirty="0"/>
              <a:t> en één van de </a:t>
            </a:r>
            <a:r>
              <a:rPr lang="nl-NL" sz="2400" b="1" i="1" dirty="0">
                <a:solidFill>
                  <a:srgbClr val="0070C0"/>
                </a:solidFill>
              </a:rPr>
              <a:t>moeder</a:t>
            </a:r>
            <a:endParaRPr lang="nl-NL" sz="2400" dirty="0"/>
          </a:p>
          <a:p>
            <a:endParaRPr lang="nl-NL" sz="2400" dirty="0"/>
          </a:p>
          <a:p>
            <a:r>
              <a:rPr lang="nl-NL" sz="2400" b="1" i="1" dirty="0">
                <a:solidFill>
                  <a:srgbClr val="0070C0"/>
                </a:solidFill>
              </a:rPr>
              <a:t>Erfelijke eigenschappen </a:t>
            </a:r>
            <a:r>
              <a:rPr lang="nl-NL" sz="2400" dirty="0"/>
              <a:t>worden bepaald door de</a:t>
            </a:r>
          </a:p>
          <a:p>
            <a:r>
              <a:rPr lang="nl-NL" sz="2400" dirty="0"/>
              <a:t>genen die op de chromosomen aanwezig zijn.</a:t>
            </a:r>
          </a:p>
          <a:p>
            <a:endParaRPr lang="nl-NL" sz="2400" dirty="0"/>
          </a:p>
          <a:p>
            <a:r>
              <a:rPr lang="nl-NL" sz="2400" dirty="0"/>
              <a:t>Het aantal </a:t>
            </a:r>
            <a:r>
              <a:rPr lang="nl-NL" sz="2400" b="1" i="1" dirty="0">
                <a:solidFill>
                  <a:srgbClr val="0070C0"/>
                </a:solidFill>
              </a:rPr>
              <a:t>chromosomen</a:t>
            </a:r>
            <a:r>
              <a:rPr lang="nl-NL" sz="2400" dirty="0"/>
              <a:t> verschilt per organisme.</a:t>
            </a:r>
          </a:p>
          <a:p>
            <a:r>
              <a:rPr lang="nl-NL" sz="2400" dirty="0"/>
              <a:t>Zo bevat de celkern van een zonnebloem 17 paar chromosomen en die van een tomaat 12. Een mens heeft 23 paar chromosomen</a:t>
            </a:r>
          </a:p>
          <a:p>
            <a:endParaRPr lang="nl-NL" sz="2400" dirty="0"/>
          </a:p>
          <a:p>
            <a:endParaRPr lang="nl-NL" sz="2400" dirty="0"/>
          </a:p>
          <a:p>
            <a:endParaRPr lang="nl-NL" sz="2400" dirty="0"/>
          </a:p>
          <a:p>
            <a:endParaRPr lang="nl-NL" sz="2400" dirty="0"/>
          </a:p>
          <a:p>
            <a:endParaRPr lang="nl-NL" sz="2400" dirty="0"/>
          </a:p>
          <a:p>
            <a:pPr marL="214313" indent="-214313">
              <a:buFont typeface="Arial" panose="020B0604020202020204" pitchFamily="34" charset="0"/>
              <a:buChar char="•"/>
            </a:pPr>
            <a:endParaRPr lang="nl-NL" sz="2400" dirty="0">
              <a:solidFill>
                <a:srgbClr val="1E201F"/>
              </a:solidFill>
            </a:endParaRPr>
          </a:p>
        </p:txBody>
      </p:sp>
      <p:pic>
        <p:nvPicPr>
          <p:cNvPr id="5" name="Afbeelding 4" descr="Afbeelding met tekst, connector, schermopname, ontwerp&#10;&#10;Door AI gegenereerde inhoud is mogelijk onjuist.">
            <a:extLst>
              <a:ext uri="{FF2B5EF4-FFF2-40B4-BE49-F238E27FC236}">
                <a16:creationId xmlns:a16="http://schemas.microsoft.com/office/drawing/2014/main" id="{03FAA3E3-D89A-D2EA-C14D-2070709659B2}"/>
              </a:ext>
            </a:extLst>
          </p:cNvPr>
          <p:cNvPicPr>
            <a:picLocks noChangeAspect="1"/>
          </p:cNvPicPr>
          <p:nvPr/>
        </p:nvPicPr>
        <p:blipFill>
          <a:blip r:embed="rId2"/>
          <a:stretch>
            <a:fillRect/>
          </a:stretch>
        </p:blipFill>
        <p:spPr>
          <a:xfrm>
            <a:off x="8176845" y="295084"/>
            <a:ext cx="3708917" cy="3026050"/>
          </a:xfrm>
          <a:prstGeom prst="rect">
            <a:avLst/>
          </a:prstGeom>
        </p:spPr>
      </p:pic>
      <p:pic>
        <p:nvPicPr>
          <p:cNvPr id="7" name="Afbeelding 6" descr="Afbeelding met lente, kunst&#10;&#10;Door AI gegenereerde inhoud is mogelijk onjuist.">
            <a:extLst>
              <a:ext uri="{FF2B5EF4-FFF2-40B4-BE49-F238E27FC236}">
                <a16:creationId xmlns:a16="http://schemas.microsoft.com/office/drawing/2014/main" id="{55C865DF-5855-1ACC-0A20-ED6C8BFE4E93}"/>
              </a:ext>
            </a:extLst>
          </p:cNvPr>
          <p:cNvPicPr>
            <a:picLocks noChangeAspect="1"/>
          </p:cNvPicPr>
          <p:nvPr/>
        </p:nvPicPr>
        <p:blipFill>
          <a:blip r:embed="rId3"/>
          <a:stretch>
            <a:fillRect/>
          </a:stretch>
        </p:blipFill>
        <p:spPr>
          <a:xfrm>
            <a:off x="10697482" y="4095424"/>
            <a:ext cx="1159903" cy="1775780"/>
          </a:xfrm>
          <a:prstGeom prst="rect">
            <a:avLst/>
          </a:prstGeom>
        </p:spPr>
      </p:pic>
    </p:spTree>
    <p:extLst>
      <p:ext uri="{BB962C8B-B14F-4D97-AF65-F5344CB8AC3E}">
        <p14:creationId xmlns:p14="http://schemas.microsoft.com/office/powerpoint/2010/main" val="298462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fade">
                                      <p:cBhvr>
                                        <p:cTn id="19" dur="1000"/>
                                        <p:tgtEl>
                                          <p:spTgt spid="4">
                                            <p:txEl>
                                              <p:pRg st="5" end="5"/>
                                            </p:txEl>
                                          </p:spTgt>
                                        </p:tgtEl>
                                      </p:cBhvr>
                                    </p:animEffect>
                                    <p:anim calcmode="lin" valueType="num">
                                      <p:cBhvr>
                                        <p:cTn id="2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7" end="7"/>
                                            </p:txEl>
                                          </p:spTgt>
                                        </p:tgtEl>
                                        <p:attrNameLst>
                                          <p:attrName>style.visibility</p:attrName>
                                        </p:attrNameLst>
                                      </p:cBhvr>
                                      <p:to>
                                        <p:strVal val="visible"/>
                                      </p:to>
                                    </p:set>
                                    <p:animEffect transition="in" filter="fade">
                                      <p:cBhvr>
                                        <p:cTn id="26" dur="1000"/>
                                        <p:tgtEl>
                                          <p:spTgt spid="4">
                                            <p:txEl>
                                              <p:pRg st="7" end="7"/>
                                            </p:txEl>
                                          </p:spTgt>
                                        </p:tgtEl>
                                      </p:cBhvr>
                                    </p:animEffect>
                                    <p:anim calcmode="lin" valueType="num">
                                      <p:cBhvr>
                                        <p:cTn id="27"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7" end="7"/>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1000"/>
                                        <p:tgtEl>
                                          <p:spTgt spid="4">
                                            <p:txEl>
                                              <p:pRg st="8" end="8"/>
                                            </p:txEl>
                                          </p:spTgt>
                                        </p:tgtEl>
                                      </p:cBhvr>
                                    </p:animEffect>
                                    <p:anim calcmode="lin" valueType="num">
                                      <p:cBhvr>
                                        <p:cTn id="32"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65B23-8845-12FA-B4BF-71621D7FB6B5}"/>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01189046-F2DA-8674-6C32-75873D6BEFC8}"/>
              </a:ext>
            </a:extLst>
          </p:cNvPr>
          <p:cNvSpPr txBox="1"/>
          <p:nvPr/>
        </p:nvSpPr>
        <p:spPr>
          <a:xfrm>
            <a:off x="1031287" y="773042"/>
            <a:ext cx="5741582" cy="553998"/>
          </a:xfrm>
          <a:prstGeom prst="rect">
            <a:avLst/>
          </a:prstGeom>
          <a:noFill/>
        </p:spPr>
        <p:txBody>
          <a:bodyPr wrap="square" rtlCol="0">
            <a:spAutoFit/>
          </a:bodyPr>
          <a:lstStyle/>
          <a:p>
            <a:r>
              <a:rPr lang="nl-NL" sz="3000" b="1" dirty="0"/>
              <a:t>DNA</a:t>
            </a:r>
          </a:p>
        </p:txBody>
      </p:sp>
      <p:sp>
        <p:nvSpPr>
          <p:cNvPr id="4" name="Tekstvak 3">
            <a:extLst>
              <a:ext uri="{FF2B5EF4-FFF2-40B4-BE49-F238E27FC236}">
                <a16:creationId xmlns:a16="http://schemas.microsoft.com/office/drawing/2014/main" id="{41915216-739B-5AB1-A8C0-130CDE152A81}"/>
              </a:ext>
            </a:extLst>
          </p:cNvPr>
          <p:cNvSpPr txBox="1"/>
          <p:nvPr/>
        </p:nvSpPr>
        <p:spPr>
          <a:xfrm>
            <a:off x="936397" y="1957264"/>
            <a:ext cx="7940184" cy="3046988"/>
          </a:xfrm>
          <a:prstGeom prst="rect">
            <a:avLst/>
          </a:prstGeom>
          <a:noFill/>
        </p:spPr>
        <p:txBody>
          <a:bodyPr wrap="square" rtlCol="0">
            <a:spAutoFit/>
          </a:bodyPr>
          <a:lstStyle/>
          <a:p>
            <a:r>
              <a:rPr lang="nl-NL" sz="2400" b="1" i="1" dirty="0">
                <a:solidFill>
                  <a:srgbClr val="0070C0"/>
                </a:solidFill>
              </a:rPr>
              <a:t>DNA</a:t>
            </a:r>
            <a:r>
              <a:rPr lang="nl-NL" sz="2400" dirty="0"/>
              <a:t> wordt vaak voorgesteld als een heel lange wenteltrap. </a:t>
            </a:r>
          </a:p>
          <a:p>
            <a:endParaRPr lang="nl-NL" sz="2400" dirty="0"/>
          </a:p>
          <a:p>
            <a:r>
              <a:rPr lang="nl-NL" sz="2400" dirty="0"/>
              <a:t>De trapstijlen (in de tekening hieronder in het blauw) worden gevormd door een suiker en een fosfaatgroep.</a:t>
            </a:r>
          </a:p>
          <a:p>
            <a:endParaRPr lang="nl-NL" sz="2400" dirty="0"/>
          </a:p>
          <a:p>
            <a:r>
              <a:rPr lang="nl-NL" sz="2400" dirty="0"/>
              <a:t>De treden heten de </a:t>
            </a:r>
            <a:r>
              <a:rPr lang="nl-NL" sz="2400" b="1" i="1" dirty="0">
                <a:solidFill>
                  <a:srgbClr val="0070C0"/>
                </a:solidFill>
              </a:rPr>
              <a:t>basen</a:t>
            </a:r>
            <a:r>
              <a:rPr lang="nl-NL" sz="2400" dirty="0"/>
              <a:t> en zijn gemaakt</a:t>
            </a:r>
            <a:br>
              <a:rPr lang="nl-NL" sz="2400" dirty="0"/>
            </a:br>
            <a:r>
              <a:rPr lang="nl-NL" sz="2400" dirty="0"/>
              <a:t>van stikstofhoudende stoffen</a:t>
            </a:r>
            <a:endParaRPr lang="nl-NL" sz="2400" dirty="0">
              <a:solidFill>
                <a:srgbClr val="1E201F"/>
              </a:solidFill>
            </a:endParaRPr>
          </a:p>
        </p:txBody>
      </p:sp>
      <p:pic>
        <p:nvPicPr>
          <p:cNvPr id="5" name="Afbeelding 4" descr="Afbeelding met Graphics, grafische vormgeving, ontwerp&#10;&#10;Door AI gegenereerde inhoud is mogelijk onjuist.">
            <a:extLst>
              <a:ext uri="{FF2B5EF4-FFF2-40B4-BE49-F238E27FC236}">
                <a16:creationId xmlns:a16="http://schemas.microsoft.com/office/drawing/2014/main" id="{126B3F06-9AE6-7E31-78F5-86D5B636932D}"/>
              </a:ext>
            </a:extLst>
          </p:cNvPr>
          <p:cNvPicPr>
            <a:picLocks noChangeAspect="1"/>
          </p:cNvPicPr>
          <p:nvPr/>
        </p:nvPicPr>
        <p:blipFill>
          <a:blip r:embed="rId2"/>
          <a:stretch>
            <a:fillRect/>
          </a:stretch>
        </p:blipFill>
        <p:spPr>
          <a:xfrm>
            <a:off x="7782441" y="4031016"/>
            <a:ext cx="4315427" cy="1771897"/>
          </a:xfrm>
          <a:prstGeom prst="rect">
            <a:avLst/>
          </a:prstGeom>
        </p:spPr>
      </p:pic>
      <p:cxnSp>
        <p:nvCxnSpPr>
          <p:cNvPr id="9" name="Rechte verbindingslijn met pijl 8">
            <a:extLst>
              <a:ext uri="{FF2B5EF4-FFF2-40B4-BE49-F238E27FC236}">
                <a16:creationId xmlns:a16="http://schemas.microsoft.com/office/drawing/2014/main" id="{BFA25EC3-E000-D573-381F-CA40DF84746A}"/>
              </a:ext>
            </a:extLst>
          </p:cNvPr>
          <p:cNvCxnSpPr/>
          <p:nvPr/>
        </p:nvCxnSpPr>
        <p:spPr>
          <a:xfrm>
            <a:off x="8681931" y="5057986"/>
            <a:ext cx="389299" cy="88594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3B7FBA71-E5ED-3954-516D-99CEE897699B}"/>
              </a:ext>
            </a:extLst>
          </p:cNvPr>
          <p:cNvSpPr txBox="1"/>
          <p:nvPr/>
        </p:nvSpPr>
        <p:spPr>
          <a:xfrm>
            <a:off x="8984558" y="6041313"/>
            <a:ext cx="1575492" cy="369332"/>
          </a:xfrm>
          <a:prstGeom prst="rect">
            <a:avLst/>
          </a:prstGeom>
          <a:noFill/>
        </p:spPr>
        <p:txBody>
          <a:bodyPr wrap="square" rtlCol="0">
            <a:spAutoFit/>
          </a:bodyPr>
          <a:lstStyle/>
          <a:p>
            <a:r>
              <a:rPr lang="nl-NL" dirty="0"/>
              <a:t>Basen</a:t>
            </a:r>
          </a:p>
        </p:txBody>
      </p:sp>
      <p:pic>
        <p:nvPicPr>
          <p:cNvPr id="6" name="Afbeelding 5" descr="Afbeelding met lente, kunst&#10;&#10;Door AI gegenereerde inhoud is mogelijk onjuist.">
            <a:extLst>
              <a:ext uri="{FF2B5EF4-FFF2-40B4-BE49-F238E27FC236}">
                <a16:creationId xmlns:a16="http://schemas.microsoft.com/office/drawing/2014/main" id="{38B26FD1-5929-EA70-CAAC-EECC3559EA91}"/>
              </a:ext>
            </a:extLst>
          </p:cNvPr>
          <p:cNvPicPr>
            <a:picLocks noChangeAspect="1"/>
          </p:cNvPicPr>
          <p:nvPr/>
        </p:nvPicPr>
        <p:blipFill>
          <a:blip r:embed="rId3"/>
          <a:stretch>
            <a:fillRect/>
          </a:stretch>
        </p:blipFill>
        <p:spPr>
          <a:xfrm>
            <a:off x="9609826" y="354944"/>
            <a:ext cx="1862025" cy="2850710"/>
          </a:xfrm>
          <a:prstGeom prst="rect">
            <a:avLst/>
          </a:prstGeom>
        </p:spPr>
      </p:pic>
    </p:spTree>
    <p:extLst>
      <p:ext uri="{BB962C8B-B14F-4D97-AF65-F5344CB8AC3E}">
        <p14:creationId xmlns:p14="http://schemas.microsoft.com/office/powerpoint/2010/main" val="1142093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60FF5-C5B0-6BDA-FF4F-EA8E34E915BC}"/>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DD0CC3FC-DE3D-F567-F636-905C34386D74}"/>
              </a:ext>
            </a:extLst>
          </p:cNvPr>
          <p:cNvSpPr txBox="1"/>
          <p:nvPr/>
        </p:nvSpPr>
        <p:spPr>
          <a:xfrm>
            <a:off x="1031287" y="773042"/>
            <a:ext cx="5741582" cy="553998"/>
          </a:xfrm>
          <a:prstGeom prst="rect">
            <a:avLst/>
          </a:prstGeom>
          <a:noFill/>
        </p:spPr>
        <p:txBody>
          <a:bodyPr wrap="square" rtlCol="0">
            <a:spAutoFit/>
          </a:bodyPr>
          <a:lstStyle/>
          <a:p>
            <a:r>
              <a:rPr lang="nl-NL" sz="3000" b="1" dirty="0"/>
              <a:t>DNA – basen </a:t>
            </a:r>
          </a:p>
        </p:txBody>
      </p:sp>
      <p:sp>
        <p:nvSpPr>
          <p:cNvPr id="4" name="Tekstvak 3">
            <a:extLst>
              <a:ext uri="{FF2B5EF4-FFF2-40B4-BE49-F238E27FC236}">
                <a16:creationId xmlns:a16="http://schemas.microsoft.com/office/drawing/2014/main" id="{D444C40A-BE13-FD88-C8D5-ABE2DFE5CE18}"/>
              </a:ext>
            </a:extLst>
          </p:cNvPr>
          <p:cNvSpPr txBox="1"/>
          <p:nvPr/>
        </p:nvSpPr>
        <p:spPr>
          <a:xfrm>
            <a:off x="936397" y="1957264"/>
            <a:ext cx="9790218" cy="3416320"/>
          </a:xfrm>
          <a:prstGeom prst="rect">
            <a:avLst/>
          </a:prstGeom>
          <a:noFill/>
        </p:spPr>
        <p:txBody>
          <a:bodyPr wrap="square" rtlCol="0">
            <a:spAutoFit/>
          </a:bodyPr>
          <a:lstStyle/>
          <a:p>
            <a:r>
              <a:rPr lang="nl-NL" sz="2400" dirty="0"/>
              <a:t>De </a:t>
            </a:r>
            <a:r>
              <a:rPr lang="nl-NL" sz="2400" b="1" i="1" dirty="0">
                <a:solidFill>
                  <a:srgbClr val="0070C0"/>
                </a:solidFill>
              </a:rPr>
              <a:t>basen </a:t>
            </a:r>
            <a:r>
              <a:rPr lang="nl-NL" sz="2400" dirty="0"/>
              <a:t>zijn gemaakt van stikstofhoudende stoffen</a:t>
            </a:r>
            <a:br>
              <a:rPr lang="nl-NL" sz="2400" dirty="0"/>
            </a:br>
            <a:r>
              <a:rPr lang="nl-NL" sz="2400" dirty="0"/>
              <a:t>En er maar </a:t>
            </a:r>
            <a:r>
              <a:rPr lang="nl-NL" sz="2400" b="1" i="1" dirty="0">
                <a:solidFill>
                  <a:srgbClr val="0070C0"/>
                </a:solidFill>
              </a:rPr>
              <a:t>vier</a:t>
            </a:r>
            <a:r>
              <a:rPr lang="nl-NL" sz="2400" dirty="0"/>
              <a:t>: </a:t>
            </a:r>
          </a:p>
          <a:p>
            <a:endParaRPr lang="nl-NL" sz="2400" dirty="0"/>
          </a:p>
          <a:p>
            <a:pPr marL="342900" indent="-342900">
              <a:buFont typeface="Arial" panose="020B0604020202020204" pitchFamily="34" charset="0"/>
              <a:buChar char="•"/>
            </a:pPr>
            <a:r>
              <a:rPr lang="nl-NL" sz="2400" b="1" i="1" dirty="0">
                <a:solidFill>
                  <a:srgbClr val="0070C0"/>
                </a:solidFill>
              </a:rPr>
              <a:t>guanine (G</a:t>
            </a:r>
            <a:r>
              <a:rPr lang="nl-NL" sz="2400" dirty="0"/>
              <a:t>)</a:t>
            </a:r>
          </a:p>
          <a:p>
            <a:pPr marL="342900" indent="-342900">
              <a:buFont typeface="Arial" panose="020B0604020202020204" pitchFamily="34" charset="0"/>
              <a:buChar char="•"/>
            </a:pPr>
            <a:r>
              <a:rPr lang="nl-NL" sz="2400" b="1" i="1" dirty="0">
                <a:solidFill>
                  <a:srgbClr val="0070C0"/>
                </a:solidFill>
              </a:rPr>
              <a:t>cytosine (C)</a:t>
            </a:r>
          </a:p>
          <a:p>
            <a:pPr marL="342900" indent="-342900">
              <a:buFont typeface="Arial" panose="020B0604020202020204" pitchFamily="34" charset="0"/>
              <a:buChar char="•"/>
            </a:pPr>
            <a:r>
              <a:rPr lang="nl-NL" sz="2400" b="1" i="1" dirty="0">
                <a:solidFill>
                  <a:srgbClr val="0070C0"/>
                </a:solidFill>
              </a:rPr>
              <a:t>adenine (A) </a:t>
            </a:r>
          </a:p>
          <a:p>
            <a:pPr marL="342900" indent="-342900">
              <a:buFont typeface="Arial" panose="020B0604020202020204" pitchFamily="34" charset="0"/>
              <a:buChar char="•"/>
            </a:pPr>
            <a:r>
              <a:rPr lang="nl-NL" sz="2400" b="1" i="1" dirty="0" err="1">
                <a:solidFill>
                  <a:srgbClr val="0070C0"/>
                </a:solidFill>
              </a:rPr>
              <a:t>thymine</a:t>
            </a:r>
            <a:r>
              <a:rPr lang="nl-NL" sz="2400" b="1" i="1" dirty="0">
                <a:solidFill>
                  <a:srgbClr val="0070C0"/>
                </a:solidFill>
              </a:rPr>
              <a:t> (T)</a:t>
            </a:r>
          </a:p>
          <a:p>
            <a:pPr marL="342900" indent="-342900">
              <a:buFont typeface="Arial" panose="020B0604020202020204" pitchFamily="34" charset="0"/>
              <a:buChar char="•"/>
            </a:pPr>
            <a:endParaRPr lang="nl-NL" sz="2400" dirty="0">
              <a:solidFill>
                <a:srgbClr val="1E201F"/>
              </a:solidFill>
            </a:endParaRPr>
          </a:p>
          <a:p>
            <a:endParaRPr lang="nl-NL" sz="2400" dirty="0">
              <a:solidFill>
                <a:srgbClr val="1E201F"/>
              </a:solidFill>
            </a:endParaRPr>
          </a:p>
        </p:txBody>
      </p:sp>
      <p:pic>
        <p:nvPicPr>
          <p:cNvPr id="5" name="Afbeelding 4" descr="Afbeelding met tekening, Graphics, grafische vormgeving, Lettertype&#10;&#10;Door AI gegenereerde inhoud is mogelijk onjuist.">
            <a:extLst>
              <a:ext uri="{FF2B5EF4-FFF2-40B4-BE49-F238E27FC236}">
                <a16:creationId xmlns:a16="http://schemas.microsoft.com/office/drawing/2014/main" id="{3F6A9E76-746F-AB6A-9A34-690C2132A7CA}"/>
              </a:ext>
            </a:extLst>
          </p:cNvPr>
          <p:cNvPicPr>
            <a:picLocks noChangeAspect="1"/>
          </p:cNvPicPr>
          <p:nvPr/>
        </p:nvPicPr>
        <p:blipFill>
          <a:blip r:embed="rId2"/>
          <a:stretch>
            <a:fillRect/>
          </a:stretch>
        </p:blipFill>
        <p:spPr>
          <a:xfrm>
            <a:off x="4991291" y="3067603"/>
            <a:ext cx="4020111" cy="2610214"/>
          </a:xfrm>
          <a:prstGeom prst="rect">
            <a:avLst/>
          </a:prstGeom>
        </p:spPr>
      </p:pic>
    </p:spTree>
    <p:extLst>
      <p:ext uri="{BB962C8B-B14F-4D97-AF65-F5344CB8AC3E}">
        <p14:creationId xmlns:p14="http://schemas.microsoft.com/office/powerpoint/2010/main" val="332375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CA19EB-BADE-474A-91BD-35E5F319F469}">
  <ds:schemaRefs>
    <ds:schemaRef ds:uri="http://purl.org/dc/elements/1.1/"/>
    <ds:schemaRef ds:uri="521c7c86-cc27-4cef-8605-4ebb03422227"/>
    <ds:schemaRef ds:uri="http://purl.org/dc/terms/"/>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88fa185b-b6f4-4426-890a-edc6532e8d4f"/>
    <ds:schemaRef ds:uri="http://www.w3.org/XML/1998/namespace"/>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485</TotalTime>
  <Words>1393</Words>
  <Application>Microsoft Office PowerPoint</Application>
  <PresentationFormat>Breedbeeld</PresentationFormat>
  <Paragraphs>195</Paragraphs>
  <Slides>27</Slides>
  <Notes>11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27</vt:i4>
      </vt:variant>
    </vt:vector>
  </HeadingPairs>
  <TitlesOfParts>
    <vt:vector size="30" baseType="lpstr">
      <vt:lpstr>Arial</vt:lpstr>
      <vt:lpstr>Calibri</vt:lpstr>
      <vt:lpstr>Kantoorthema</vt:lpstr>
      <vt:lpstr>PowerPoint-presentatie</vt:lpstr>
      <vt:lpstr>Aftrap</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Genetische modificatie</vt:lpstr>
      <vt:lpstr>PowerPoint-presentatie</vt:lpstr>
      <vt:lpstr>PowerPoint-presentatie</vt:lpstr>
      <vt:lpstr>PowerPoint-presentatie</vt:lpstr>
      <vt:lpstr>Genetische modificatie  </vt:lpstr>
      <vt:lpstr>Genetische modificatie </vt:lpstr>
      <vt:lpstr>Genetische modificatie </vt:lpstr>
      <vt:lpstr>Schatting kosten</vt:lpstr>
      <vt:lpstr>Schatting kosten</vt:lpstr>
      <vt:lpstr>Toepassing</vt:lpstr>
      <vt:lpstr>Eisen</vt:lpstr>
      <vt:lpstr>Les 2: huiswerk niveau 2-3-4</vt:lpstr>
      <vt:lpstr>Les 2: huiswerk niveau 3-4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52</cp:revision>
  <dcterms:created xsi:type="dcterms:W3CDTF">2020-11-10T08:38:03Z</dcterms:created>
  <dcterms:modified xsi:type="dcterms:W3CDTF">2026-01-22T11:32:00Z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