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858000" cy="9144000"/>
  <p:embeddedFontLst>
    <p:embeddedFont>
      <p:font typeface="Garamond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hc6yngESgzEOaIwhlfzyJpBcTa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aramond-regular.fntdata"/><Relationship Id="rId10" Type="http://schemas.openxmlformats.org/officeDocument/2006/relationships/slide" Target="slides/slide5.xml"/><Relationship Id="rId13" Type="http://schemas.openxmlformats.org/officeDocument/2006/relationships/font" Target="fonts/Garamond-italic.fntdata"/><Relationship Id="rId12" Type="http://schemas.openxmlformats.org/officeDocument/2006/relationships/font" Target="fonts/Garamon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font" Target="fonts/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nl-N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/>
              <a:t>Bron: https://www.examenoverzicht.nl/biologie/erfelijkheid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Wat klopt er wel en niet aan de afbeelding als je het vergelijkt met hoe het in het echt is?</a:t>
            </a:r>
            <a:endParaRPr/>
          </a:p>
        </p:txBody>
      </p:sp>
      <p:sp>
        <p:nvSpPr>
          <p:cNvPr id="103" name="Google Shape;103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Elk model heeft tekortkomingen, het is een versimpeling van de werkelijkheid.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Het is belangrijk dat leerlingen dit beseffen anders ontstaan er misconcepten dat aspecten van een model de werkelijkheid correct representeren waar dat niet zo is. </a:t>
            </a:r>
            <a:endParaRPr/>
          </a:p>
        </p:txBody>
      </p:sp>
      <p:sp>
        <p:nvSpPr>
          <p:cNvPr id="111" name="Google Shape;111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Pas de inhoud aan voor de afbeelding die je zelf hebt ingevoegd</a:t>
            </a:r>
            <a:endParaRPr/>
          </a:p>
        </p:txBody>
      </p:sp>
      <p:sp>
        <p:nvSpPr>
          <p:cNvPr id="135" name="Google Shape;135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?"/>
              <a:defRPr/>
            </a:lvl1pPr>
            <a:lvl2pPr indent="-314325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indent="-302894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?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verticale teks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 rot="5400000">
            <a:off x="3830638" y="-1620836"/>
            <a:ext cx="4530725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?"/>
              <a:defRPr/>
            </a:lvl1pPr>
            <a:lvl2pPr indent="-314325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indent="-302894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?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e titel en teks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 rot="5400000">
            <a:off x="7284244" y="1832769"/>
            <a:ext cx="5853112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 rot="5400000">
            <a:off x="1696244" y="-808831"/>
            <a:ext cx="5853112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?"/>
              <a:defRPr/>
            </a:lvl1pPr>
            <a:lvl2pPr indent="-314325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indent="-302894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?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ctrTitle"/>
          </p:nvPr>
        </p:nvSpPr>
        <p:spPr>
          <a:xfrm>
            <a:off x="914400" y="685800"/>
            <a:ext cx="10363200" cy="2127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subTitle"/>
          </p:nvPr>
        </p:nvSpPr>
        <p:spPr>
          <a:xfrm>
            <a:off x="1828800" y="3270250"/>
            <a:ext cx="85344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50"/>
              <a:buFont typeface="Noto Sans Symbols"/>
              <a:buNone/>
              <a:defRPr sz="3000"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?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grpSp>
        <p:nvGrpSpPr>
          <p:cNvPr id="31" name="Google Shape;31;p6"/>
          <p:cNvGrpSpPr/>
          <p:nvPr/>
        </p:nvGrpSpPr>
        <p:grpSpPr>
          <a:xfrm>
            <a:off x="304800" y="2889251"/>
            <a:ext cx="11480800" cy="201613"/>
            <a:chOff x="144" y="1680"/>
            <a:chExt cx="5424" cy="144"/>
          </a:xfrm>
        </p:grpSpPr>
        <p:sp>
          <p:nvSpPr>
            <p:cNvPr id="32" name="Google Shape;32;p6"/>
            <p:cNvSpPr/>
            <p:nvPr/>
          </p:nvSpPr>
          <p:spPr>
            <a:xfrm>
              <a:off x="144" y="1680"/>
              <a:ext cx="1808" cy="144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3" name="Google Shape;33;p6"/>
            <p:cNvSpPr/>
            <p:nvPr/>
          </p:nvSpPr>
          <p:spPr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4" name="Google Shape;34;p6"/>
            <p:cNvSpPr/>
            <p:nvPr/>
          </p:nvSpPr>
          <p:spPr>
            <a:xfrm>
              <a:off x="3760" y="1680"/>
              <a:ext cx="1808" cy="144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ekop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9pPr>
          </a:lstStyle>
          <a:p/>
        </p:txBody>
      </p:sp>
      <p:sp>
        <p:nvSpPr>
          <p:cNvPr id="38" name="Google Shape;38;p7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van twee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609600" y="1600201"/>
            <a:ext cx="5384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Char char="?"/>
              <a:defRPr sz="2800"/>
            </a:lvl1pPr>
            <a:lvl2pPr indent="-3429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Char char="■"/>
              <a:defRPr sz="2400"/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Char char="?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6197600" y="1600201"/>
            <a:ext cx="5384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Char char="?"/>
              <a:defRPr sz="2800"/>
            </a:lvl1pPr>
            <a:lvl2pPr indent="-3429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Char char="■"/>
              <a:defRPr sz="2400"/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Char char="?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/>
        </p:txBody>
      </p:sp>
      <p:sp>
        <p:nvSpPr>
          <p:cNvPr id="45" name="Google Shape;45;p8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elijking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Char char="?"/>
              <a:defRPr sz="2400"/>
            </a:lvl1pPr>
            <a:lvl2pPr indent="-32385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■"/>
              <a:defRPr sz="2000"/>
            </a:lvl2pPr>
            <a:lvl3pPr indent="-302894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?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5pPr>
            <a:lvl6pPr indent="-309879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6pPr>
            <a:lvl7pPr indent="-309879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7pPr>
            <a:lvl8pPr indent="-309879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8pPr>
            <a:lvl9pPr indent="-309879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9pPr>
          </a:lstStyle>
          <a:p/>
        </p:txBody>
      </p:sp>
      <p:sp>
        <p:nvSpPr>
          <p:cNvPr id="52" name="Google Shape;52;p9"/>
          <p:cNvSpPr txBox="1"/>
          <p:nvPr>
            <p:ph idx="3" type="body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3" name="Google Shape;53;p9"/>
          <p:cNvSpPr txBox="1"/>
          <p:nvPr>
            <p:ph idx="4" type="body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Char char="?"/>
              <a:defRPr sz="2400"/>
            </a:lvl1pPr>
            <a:lvl2pPr indent="-32385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■"/>
              <a:defRPr sz="2000"/>
            </a:lvl2pPr>
            <a:lvl3pPr indent="-302894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?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5pPr>
            <a:lvl6pPr indent="-309879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6pPr>
            <a:lvl7pPr indent="-309879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7pPr>
            <a:lvl8pPr indent="-309879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8pPr>
            <a:lvl9pPr indent="-309879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9pPr>
          </a:lstStyle>
          <a:p/>
        </p:txBody>
      </p:sp>
      <p:sp>
        <p:nvSpPr>
          <p:cNvPr id="54" name="Google Shape;54;p9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een titel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g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1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met bijschrift" type="objTx">
  <p:cSld name="OBJECT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" type="body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400"/>
              <a:buChar char="?"/>
              <a:defRPr sz="3200"/>
            </a:lvl1pPr>
            <a:lvl2pPr indent="-36195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Char char="■"/>
              <a:defRPr sz="2800"/>
            </a:lvl2pPr>
            <a:lvl3pPr indent="-32766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Char char="?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4pPr>
            <a:lvl5pPr indent="-3302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5pPr>
            <a:lvl6pPr indent="-3302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6pPr>
            <a:lvl7pPr indent="-3302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7pPr>
            <a:lvl8pPr indent="-3302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8pPr>
            <a:lvl9pPr indent="-3302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9pPr>
          </a:lstStyle>
          <a:p/>
        </p:txBody>
      </p:sp>
      <p:sp>
        <p:nvSpPr>
          <p:cNvPr id="69" name="Google Shape;69;p12"/>
          <p:cNvSpPr txBox="1"/>
          <p:nvPr>
            <p:ph idx="2" type="body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0" name="Google Shape;70;p12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fbeelding met bijschrift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195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Noto Sans Symbols"/>
              <a:buChar char="🞐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🞐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20039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20039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20039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2004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2004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0" y="0"/>
            <a:ext cx="304800" cy="228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" name="Google Shape;16;p4"/>
          <p:cNvCxnSpPr/>
          <p:nvPr/>
        </p:nvCxnSpPr>
        <p:spPr>
          <a:xfrm>
            <a:off x="609600" y="1447800"/>
            <a:ext cx="107696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4"/>
          <p:cNvSpPr/>
          <p:nvPr/>
        </p:nvSpPr>
        <p:spPr>
          <a:xfrm>
            <a:off x="0" y="2286000"/>
            <a:ext cx="3048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4"/>
          <p:cNvSpPr/>
          <p:nvPr/>
        </p:nvSpPr>
        <p:spPr>
          <a:xfrm>
            <a:off x="0" y="4572000"/>
            <a:ext cx="304800" cy="228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Wat klopt er wel en niet aan het plaatje?</a:t>
            </a:r>
            <a:endParaRPr/>
          </a:p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</p:txBody>
      </p:sp>
      <p:pic>
        <p:nvPicPr>
          <p:cNvPr descr="Homologe chromosomen" id="99" name="Google Shape;99;p16"/>
          <p:cNvPicPr preferRelativeResize="0"/>
          <p:nvPr/>
        </p:nvPicPr>
        <p:blipFill rotWithShape="1">
          <a:blip r:embed="rId3">
            <a:alphaModFix/>
          </a:blip>
          <a:srcRect b="0" l="0" r="57417" t="0"/>
          <a:stretch/>
        </p:blipFill>
        <p:spPr>
          <a:xfrm>
            <a:off x="1429447" y="2019765"/>
            <a:ext cx="3755870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Wat klopt er wel en niet aan het plaatje?</a:t>
            </a:r>
            <a:endParaRPr/>
          </a:p>
        </p:txBody>
      </p:sp>
      <p:sp>
        <p:nvSpPr>
          <p:cNvPr id="106" name="Google Shape;106;p2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nl-NL"/>
              <a:t>		Afbeelding			In het echt</a:t>
            </a:r>
            <a:endParaRPr/>
          </a:p>
        </p:txBody>
      </p:sp>
      <p:pic>
        <p:nvPicPr>
          <p:cNvPr descr="Afbeeldingsresultaat voor venn diagram" id="107" name="Google Shape;10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2165408"/>
            <a:ext cx="10526960" cy="3938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Elk model heeft tekortkomingen</a:t>
            </a:r>
            <a:endParaRPr/>
          </a:p>
        </p:txBody>
      </p:sp>
      <p:sp>
        <p:nvSpPr>
          <p:cNvPr id="114" name="Google Shape;114;p3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nl-NL"/>
              <a:t>		Afbeelding			In het echt</a:t>
            </a:r>
            <a:endParaRPr/>
          </a:p>
        </p:txBody>
      </p:sp>
      <p:pic>
        <p:nvPicPr>
          <p:cNvPr descr="Afbeeldingsresultaat voor venn diagram" id="115" name="Google Shape;11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2165408"/>
            <a:ext cx="10526960" cy="393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"/>
          <p:cNvSpPr txBox="1"/>
          <p:nvPr/>
        </p:nvSpPr>
        <p:spPr>
          <a:xfrm>
            <a:off x="4653683" y="2938795"/>
            <a:ext cx="2713032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Genen op </a:t>
            </a: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homologe</a:t>
            </a: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chromosomen zitten op dezelfde plek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1353291" y="3543146"/>
            <a:ext cx="2329641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Kleuren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7712450" y="2756100"/>
            <a:ext cx="2950500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Duizenden genen per chromosoom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7998228" y="3652433"/>
            <a:ext cx="2713032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Geen kleuren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1588094" y="4165555"/>
            <a:ext cx="2376265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Genen zijn zichtbaar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2121767" y="2556808"/>
            <a:ext cx="2376265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 genen per chromosoom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"/>
          <p:cNvSpPr txBox="1"/>
          <p:nvPr/>
        </p:nvSpPr>
        <p:spPr>
          <a:xfrm>
            <a:off x="2566588" y="4796154"/>
            <a:ext cx="2376265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Homologe chromosomen liggen naast elkaar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 txBox="1"/>
          <p:nvPr/>
        </p:nvSpPr>
        <p:spPr>
          <a:xfrm>
            <a:off x="7816739" y="4238132"/>
            <a:ext cx="2713032" cy="12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Genen zijn onzichtbaar (verstopt in de volgorde van DNA moleculen)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4572132" y="4115202"/>
            <a:ext cx="2950570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Allelen kunnen hetzelfde zijn of verschillend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Maak je eigen variant</a:t>
            </a:r>
            <a:endParaRPr/>
          </a:p>
        </p:txBody>
      </p:sp>
      <p:sp>
        <p:nvSpPr>
          <p:cNvPr id="131" name="Google Shape;131;p17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nl-NL"/>
              <a:t>Plak hier een afbeelding uit je lesmethode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/>
              <a:t>Wat klopt er wel en niet aan de afbeelding</a:t>
            </a:r>
            <a:endParaRPr/>
          </a:p>
        </p:txBody>
      </p:sp>
      <p:sp>
        <p:nvSpPr>
          <p:cNvPr id="138" name="Google Shape;138;p18"/>
          <p:cNvSpPr txBox="1"/>
          <p:nvPr>
            <p:ph idx="1" type="body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nl-NL"/>
              <a:t>		Afbeelding			In het echt</a:t>
            </a:r>
            <a:endParaRPr/>
          </a:p>
        </p:txBody>
      </p:sp>
      <p:pic>
        <p:nvPicPr>
          <p:cNvPr descr="Afbeeldingsresultaat voor venn diagram" id="139" name="Google Shape;13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2165408"/>
            <a:ext cx="10526960" cy="393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8"/>
          <p:cNvSpPr txBox="1"/>
          <p:nvPr/>
        </p:nvSpPr>
        <p:spPr>
          <a:xfrm>
            <a:off x="4653683" y="2938795"/>
            <a:ext cx="2713032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Genen op homologen chromosomen zitten op dezelfde plek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1353291" y="3543146"/>
            <a:ext cx="2329641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Kleuren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7712450" y="2756100"/>
            <a:ext cx="2950500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Duizenden genen per chromosoom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7982548" y="3787297"/>
            <a:ext cx="2713032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Geen kleuren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1588094" y="4165555"/>
            <a:ext cx="2376265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Genen zijn zichtbaar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8"/>
          <p:cNvSpPr txBox="1"/>
          <p:nvPr/>
        </p:nvSpPr>
        <p:spPr>
          <a:xfrm>
            <a:off x="2121767" y="2556808"/>
            <a:ext cx="2376265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 genen per chromosoom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8"/>
          <p:cNvSpPr txBox="1"/>
          <p:nvPr/>
        </p:nvSpPr>
        <p:spPr>
          <a:xfrm>
            <a:off x="2676081" y="5291609"/>
            <a:ext cx="2376265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[voeg in]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8"/>
          <p:cNvSpPr txBox="1"/>
          <p:nvPr/>
        </p:nvSpPr>
        <p:spPr>
          <a:xfrm>
            <a:off x="7816739" y="4238132"/>
            <a:ext cx="2713032" cy="12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Genen zijn onzichtbaar (verstopt in de volgorde van DNA moleculen)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8"/>
          <p:cNvSpPr txBox="1"/>
          <p:nvPr/>
        </p:nvSpPr>
        <p:spPr>
          <a:xfrm>
            <a:off x="4572132" y="4115202"/>
            <a:ext cx="2950570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nl-NL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Allelen kunnen hetzelfde zijn of verschillend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hema1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2018-08-16T11:12:12Z</dcterms:created>
  <dc:creator>Sofie Faes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0x010100978DFA3C544AF3429179B7E9AA4F2739</vt:lpwstr>
  </property>
</Properties>
</file>