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12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Afbeelding 6" descr="Afbeelding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Afbeelding 7" descr="Afbeelding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4290" y="-367864"/>
            <a:ext cx="12845978" cy="7225864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Afbeelding 1" descr="Afbeelding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Afbeelding 2" descr="Afbeelding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68166" y="1793106"/>
            <a:ext cx="10190805" cy="5132119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Afbeelding 1" descr="Afbeelding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10800000">
            <a:off x="-1" y="0"/>
            <a:ext cx="12192001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Afbeelding 2" descr="Afbeelding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711746" y="2759624"/>
            <a:ext cx="5092701" cy="4165601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Afbeelding 1" descr="Afbeelding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2" descr="Afbeelding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Afbeelding 3" descr="Afbeelding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75033" y="1448455"/>
            <a:ext cx="9616967" cy="5409545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3" descr="Afbeelding 3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ks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Titeltekst</a:t>
            </a:r>
          </a:p>
        </p:txBody>
      </p:sp>
      <p:sp>
        <p:nvSpPr>
          <p:cNvPr id="4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el 1"/>
          <p:cNvSpPr txBox="1"/>
          <p:nvPr/>
        </p:nvSpPr>
        <p:spPr>
          <a:xfrm>
            <a:off x="5168406" y="1725292"/>
            <a:ext cx="3760602" cy="2529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lnSpc>
                <a:spcPct val="90000"/>
              </a:lnSpc>
              <a:defRPr sz="3200">
                <a:solidFill>
                  <a:srgbClr val="FFFFFF"/>
                </a:solidFill>
                <a:latin typeface="KG Do You Love Me"/>
                <a:ea typeface="KG Do You Love Me"/>
                <a:cs typeface="KG Do You Love Me"/>
                <a:sym typeface="KG Do You Love Me"/>
              </a:defRPr>
            </a:pPr>
            <a:r>
              <a:rPr sz="4400" dirty="0">
                <a:latin typeface="Calibri Light"/>
                <a:ea typeface="Calibri Light"/>
                <a:cs typeface="Calibri Light"/>
                <a:sym typeface="Calibri Light"/>
              </a:rPr>
              <a:t/>
            </a:r>
            <a:br>
              <a:rPr sz="4400" dirty="0">
                <a:latin typeface="Calibri Light"/>
                <a:ea typeface="Calibri Light"/>
                <a:cs typeface="Calibri Light"/>
                <a:sym typeface="Calibri Light"/>
              </a:rPr>
            </a:br>
            <a:r>
              <a:rPr lang="nl-NL" sz="4400" dirty="0" smtClean="0">
                <a:solidFill>
                  <a:srgbClr val="FFFF00"/>
                </a:solidFill>
                <a:latin typeface="Calibri Light"/>
                <a:ea typeface="Calibri Light"/>
                <a:cs typeface="Calibri Light"/>
                <a:sym typeface="Calibri Light"/>
              </a:rPr>
              <a:t>3,2,1, GO!</a:t>
            </a:r>
          </a:p>
          <a:p>
            <a:pPr algn="ctr">
              <a:lnSpc>
                <a:spcPct val="90000"/>
              </a:lnSpc>
              <a:defRPr sz="3200">
                <a:solidFill>
                  <a:srgbClr val="FFFFFF"/>
                </a:solidFill>
                <a:latin typeface="KG Do You Love Me"/>
                <a:ea typeface="KG Do You Love Me"/>
                <a:cs typeface="KG Do You Love Me"/>
                <a:sym typeface="KG Do You Love Me"/>
              </a:defRPr>
            </a:pPr>
            <a:endParaRPr lang="nl-NL" sz="4400" dirty="0">
              <a:solidFill>
                <a:srgbClr val="FFFF00"/>
              </a:solidFill>
              <a:latin typeface="Calibri Light"/>
              <a:sym typeface="Calibri Light"/>
            </a:endParaRPr>
          </a:p>
          <a:p>
            <a:pPr algn="ctr">
              <a:lnSpc>
                <a:spcPct val="90000"/>
              </a:lnSpc>
              <a:defRPr sz="3200">
                <a:solidFill>
                  <a:srgbClr val="FFFFFF"/>
                </a:solidFill>
                <a:latin typeface="KG Do You Love Me"/>
                <a:ea typeface="KG Do You Love Me"/>
                <a:cs typeface="KG Do You Love Me"/>
                <a:sym typeface="KG Do You Love Me"/>
              </a:defRPr>
            </a:pPr>
            <a:r>
              <a:rPr lang="nl-NL" sz="4400" dirty="0" smtClean="0">
                <a:solidFill>
                  <a:srgbClr val="FFFF00"/>
                </a:solidFill>
                <a:latin typeface="Calibri Light"/>
                <a:sym typeface="Calibri Light"/>
              </a:rPr>
              <a:t>Les 1 - 5</a:t>
            </a:r>
            <a:endParaRPr sz="4400" dirty="0">
              <a:solidFill>
                <a:srgbClr val="FFFF00"/>
              </a:solidFill>
            </a:endParaRPr>
          </a:p>
        </p:txBody>
      </p:sp>
      <p:sp>
        <p:nvSpPr>
          <p:cNvPr id="67" name="Ondertitel 2"/>
          <p:cNvSpPr txBox="1"/>
          <p:nvPr/>
        </p:nvSpPr>
        <p:spPr>
          <a:xfrm>
            <a:off x="4173564" y="2442196"/>
            <a:ext cx="1079683" cy="6920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smtClean="0"/>
              <a:t> 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kstvak 5"/>
          <p:cNvSpPr txBox="1"/>
          <p:nvPr/>
        </p:nvSpPr>
        <p:spPr>
          <a:xfrm>
            <a:off x="6993057" y="956441"/>
            <a:ext cx="463821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4400" b="1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</p:txBody>
      </p:sp>
      <p:sp>
        <p:nvSpPr>
          <p:cNvPr id="70" name="Tekstvak 6"/>
          <p:cNvSpPr txBox="1"/>
          <p:nvPr/>
        </p:nvSpPr>
        <p:spPr>
          <a:xfrm>
            <a:off x="6993057" y="2504590"/>
            <a:ext cx="463821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</a:t>
            </a:r>
          </a:p>
        </p:txBody>
      </p:sp>
      <p:sp>
        <p:nvSpPr>
          <p:cNvPr id="5" name="Tekstvak 9"/>
          <p:cNvSpPr txBox="1"/>
          <p:nvPr/>
        </p:nvSpPr>
        <p:spPr>
          <a:xfrm>
            <a:off x="2627820" y="519514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7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10"/>
          <p:cNvSpPr txBox="1"/>
          <p:nvPr/>
        </p:nvSpPr>
        <p:spPr>
          <a:xfrm>
            <a:off x="2627820" y="1111942"/>
            <a:ext cx="5262415" cy="40011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lvl="0" indent="-285750" algn="ctr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een deel van de tekst samenvatten.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00678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kstvak 5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6" name="Tekstvak 6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8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</a:t>
            </a:r>
          </a:p>
        </p:txBody>
      </p:sp>
      <p:sp>
        <p:nvSpPr>
          <p:cNvPr id="9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kstvak 9"/>
          <p:cNvSpPr txBox="1"/>
          <p:nvPr/>
        </p:nvSpPr>
        <p:spPr>
          <a:xfrm>
            <a:off x="506789" y="960775"/>
            <a:ext cx="39238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Lezen en samenvatten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</p:txBody>
      </p:sp>
      <p:sp>
        <p:nvSpPr>
          <p:cNvPr id="14" name="Tekstvak 14"/>
          <p:cNvSpPr txBox="1"/>
          <p:nvPr/>
        </p:nvSpPr>
        <p:spPr>
          <a:xfrm>
            <a:off x="4554085" y="1068496"/>
            <a:ext cx="5098960" cy="10156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Woorden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9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t/m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12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Woordenlijst verder invullen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8"/>
          <p:cNvSpPr txBox="1"/>
          <p:nvPr/>
        </p:nvSpPr>
        <p:spPr>
          <a:xfrm>
            <a:off x="4554085" y="2592685"/>
            <a:ext cx="5098961" cy="193899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Lees bladzijde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18 t/m 20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Memo’s plakken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15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Klaaropdracht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les 3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6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995" y="3433266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664003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3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16"/>
          <p:cNvSpPr txBox="1"/>
          <p:nvPr/>
        </p:nvSpPr>
        <p:spPr>
          <a:xfrm>
            <a:off x="890204" y="672371"/>
            <a:ext cx="4799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 maatje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en team</a:t>
            </a:r>
          </a:p>
        </p:txBody>
      </p:sp>
      <p:sp>
        <p:nvSpPr>
          <p:cNvPr id="11" name="Tekstvak 12"/>
          <p:cNvSpPr txBox="1"/>
          <p:nvPr/>
        </p:nvSpPr>
        <p:spPr>
          <a:xfrm>
            <a:off x="890204" y="1188520"/>
            <a:ext cx="5337175" cy="255454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Memo’s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vergelijken/bespreken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bladzijde 15 en 17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Aanwijzingen bespreken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Verhaalkaart invullen</a:t>
            </a:r>
          </a:p>
        </p:txBody>
      </p:sp>
      <p:sp>
        <p:nvSpPr>
          <p:cNvPr id="12" name="Tekstvak 16"/>
          <p:cNvSpPr txBox="1"/>
          <p:nvPr/>
        </p:nvSpPr>
        <p:spPr>
          <a:xfrm>
            <a:off x="6599936" y="666457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5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sp>
        <p:nvSpPr>
          <p:cNvPr id="13" name="Tekstvak 14"/>
          <p:cNvSpPr txBox="1"/>
          <p:nvPr/>
        </p:nvSpPr>
        <p:spPr>
          <a:xfrm>
            <a:off x="6599936" y="1188520"/>
            <a:ext cx="4829263" cy="255454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van de 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samenvatten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Toets</a:t>
            </a:r>
          </a:p>
          <a:p>
            <a:pPr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Voorbereiding schrijfopdracht</a:t>
            </a:r>
          </a:p>
        </p:txBody>
      </p:sp>
      <p:pic>
        <p:nvPicPr>
          <p:cNvPr id="14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493" y="1725882"/>
            <a:ext cx="551985" cy="524036"/>
          </a:xfrm>
          <a:prstGeom prst="rect">
            <a:avLst/>
          </a:prstGeom>
        </p:spPr>
      </p:pic>
      <p:sp>
        <p:nvSpPr>
          <p:cNvPr id="15" name="Tekstvak 16"/>
          <p:cNvSpPr txBox="1"/>
          <p:nvPr/>
        </p:nvSpPr>
        <p:spPr>
          <a:xfrm>
            <a:off x="875497" y="4022712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Stap </a:t>
            </a:r>
            <a:r>
              <a:rPr kumimoji="0" lang="nl-N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4: Woorden van de</a:t>
            </a:r>
            <a:r>
              <a:rPr kumimoji="0" lang="nl-NL" sz="20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week</a:t>
            </a:r>
            <a:endParaRPr kumimoji="0" lang="nl-NL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Tekstvak 12"/>
          <p:cNvSpPr txBox="1"/>
          <p:nvPr/>
        </p:nvSpPr>
        <p:spPr>
          <a:xfrm>
            <a:off x="890203" y="4505132"/>
            <a:ext cx="5337175" cy="10156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677988" algn="l"/>
              </a:tabLst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Zelf 	</a:t>
            </a:r>
            <a:r>
              <a:rPr lang="nl-NL" sz="2000" kern="12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</a:t>
            </a:r>
            <a:r>
              <a:rPr kumimoji="0" lang="nl-NL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opieerblad</a:t>
            </a:r>
            <a:r>
              <a:rPr kumimoji="0" lang="nl-N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‘woordwebben’</a:t>
            </a:r>
            <a:endParaRPr kumimoji="0" lang="nl-NL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952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	10 </a:t>
            </a:r>
            <a:r>
              <a:rPr kumimoji="0" lang="nl-N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minuten</a:t>
            </a:r>
          </a:p>
        </p:txBody>
      </p:sp>
      <p:pic>
        <p:nvPicPr>
          <p:cNvPr id="17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643" y="4996759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97121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kstvak 5"/>
          <p:cNvSpPr txBox="1"/>
          <p:nvPr/>
        </p:nvSpPr>
        <p:spPr>
          <a:xfrm>
            <a:off x="6993057" y="956441"/>
            <a:ext cx="463821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4400" b="1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</p:txBody>
      </p:sp>
      <p:sp>
        <p:nvSpPr>
          <p:cNvPr id="70" name="Tekstvak 6"/>
          <p:cNvSpPr txBox="1"/>
          <p:nvPr/>
        </p:nvSpPr>
        <p:spPr>
          <a:xfrm>
            <a:off x="6993057" y="2504590"/>
            <a:ext cx="463821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4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kstvak 9"/>
          <p:cNvSpPr txBox="1"/>
          <p:nvPr/>
        </p:nvSpPr>
        <p:spPr>
          <a:xfrm>
            <a:off x="2627820" y="519514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7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10"/>
          <p:cNvSpPr txBox="1"/>
          <p:nvPr/>
        </p:nvSpPr>
        <p:spPr>
          <a:xfrm>
            <a:off x="2627820" y="1111942"/>
            <a:ext cx="4649673" cy="40011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informatie uit een tekst halen.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871445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9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8" name="Tekstvak 6"/>
          <p:cNvSpPr txBox="1"/>
          <p:nvPr/>
        </p:nvSpPr>
        <p:spPr>
          <a:xfrm>
            <a:off x="563350" y="165951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4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kstvak 9"/>
          <p:cNvSpPr txBox="1"/>
          <p:nvPr/>
        </p:nvSpPr>
        <p:spPr>
          <a:xfrm>
            <a:off x="488611" y="918115"/>
            <a:ext cx="48292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van de week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Toets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8611" y="5147003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 Voorbereiding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schrijfopdracht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Tekstvak 14"/>
          <p:cNvSpPr txBox="1"/>
          <p:nvPr/>
        </p:nvSpPr>
        <p:spPr>
          <a:xfrm>
            <a:off x="5016675" y="971238"/>
            <a:ext cx="6480000" cy="10156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Oefenen voor de toets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7"/>
          <p:cNvSpPr txBox="1"/>
          <p:nvPr/>
        </p:nvSpPr>
        <p:spPr>
          <a:xfrm>
            <a:off x="5016675" y="2493722"/>
            <a:ext cx="6480000" cy="224676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Lezen blz. 21 t/m 28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Toets maken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30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Klaaropdrachten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afmaken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Woordrijtjes les 4 alvast oefenen</a:t>
            </a:r>
          </a:p>
        </p:txBody>
      </p:sp>
      <p:sp>
        <p:nvSpPr>
          <p:cNvPr id="18" name="Tekstvak 14"/>
          <p:cNvSpPr txBox="1"/>
          <p:nvPr/>
        </p:nvSpPr>
        <p:spPr>
          <a:xfrm>
            <a:off x="5016675" y="5211190"/>
            <a:ext cx="6480000" cy="10156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Op bladzijde 11 twee weetjes over een 	ruimtestation opzoeken voor de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                     ‘weetjesposter’</a:t>
            </a:r>
          </a:p>
        </p:txBody>
      </p:sp>
      <p:pic>
        <p:nvPicPr>
          <p:cNvPr id="19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090" y="3355088"/>
            <a:ext cx="551985" cy="524036"/>
          </a:xfrm>
          <a:prstGeom prst="rect">
            <a:avLst/>
          </a:prstGeom>
        </p:spPr>
      </p:pic>
      <p:pic>
        <p:nvPicPr>
          <p:cNvPr id="20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090" y="1456319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78186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82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10">
            <a:extLst>
              <a:ext uri="{FF2B5EF4-FFF2-40B4-BE49-F238E27FC236}">
                <a16:creationId xmlns:a16="http://schemas.microsoft.com/office/drawing/2014/main" id="{ECCCE8C9-D538-4112-938B-D5A27F2953D0}"/>
              </a:ext>
            </a:extLst>
          </p:cNvPr>
          <p:cNvSpPr txBox="1"/>
          <p:nvPr/>
        </p:nvSpPr>
        <p:spPr>
          <a:xfrm>
            <a:off x="696000" y="96005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4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10"/>
          <p:cNvSpPr txBox="1"/>
          <p:nvPr/>
        </p:nvSpPr>
        <p:spPr>
          <a:xfrm>
            <a:off x="696000" y="1537461"/>
            <a:ext cx="4904197" cy="255454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Terugblik: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Toets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Voorbereiding schrijfopdracht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Punten en feedback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Vooruitblik: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Schrijfopdracht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 van de 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323225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kstvak 5"/>
          <p:cNvSpPr txBox="1"/>
          <p:nvPr/>
        </p:nvSpPr>
        <p:spPr>
          <a:xfrm>
            <a:off x="6993057" y="956441"/>
            <a:ext cx="463821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4400" b="1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</p:txBody>
      </p:sp>
      <p:sp>
        <p:nvSpPr>
          <p:cNvPr id="70" name="Tekstvak 6"/>
          <p:cNvSpPr txBox="1"/>
          <p:nvPr/>
        </p:nvSpPr>
        <p:spPr>
          <a:xfrm>
            <a:off x="6993057" y="2504590"/>
            <a:ext cx="463821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5</a:t>
            </a:r>
          </a:p>
        </p:txBody>
      </p:sp>
      <p:sp>
        <p:nvSpPr>
          <p:cNvPr id="5" name="Tekstvak 9"/>
          <p:cNvSpPr txBox="1"/>
          <p:nvPr/>
        </p:nvSpPr>
        <p:spPr>
          <a:xfrm>
            <a:off x="2627820" y="519514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7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10"/>
          <p:cNvSpPr txBox="1"/>
          <p:nvPr/>
        </p:nvSpPr>
        <p:spPr>
          <a:xfrm>
            <a:off x="2627819" y="1111942"/>
            <a:ext cx="8335554" cy="70788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lvl="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kan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weetjes over de ruimtevaart uit de tekst halen en weergeven op</a:t>
            </a:r>
          </a:p>
          <a:p>
            <a:pPr marL="285750" lvl="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een ‘weetjesposter’.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997156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9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8" name="Tekstvak 6"/>
          <p:cNvSpPr txBox="1"/>
          <p:nvPr/>
        </p:nvSpPr>
        <p:spPr>
          <a:xfrm>
            <a:off x="563350" y="165951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5</a:t>
            </a:r>
          </a:p>
        </p:txBody>
      </p:sp>
      <p:sp>
        <p:nvSpPr>
          <p:cNvPr id="9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9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279" y="1859514"/>
            <a:ext cx="551985" cy="524036"/>
          </a:xfrm>
          <a:prstGeom prst="rect">
            <a:avLst/>
          </a:prstGeom>
        </p:spPr>
      </p:pic>
      <p:sp>
        <p:nvSpPr>
          <p:cNvPr id="21" name="Tekstvak 16"/>
          <p:cNvSpPr txBox="1"/>
          <p:nvPr/>
        </p:nvSpPr>
        <p:spPr>
          <a:xfrm>
            <a:off x="388423" y="82199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Schrijven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2" name="Tekstvak 14"/>
          <p:cNvSpPr txBox="1"/>
          <p:nvPr/>
        </p:nvSpPr>
        <p:spPr>
          <a:xfrm>
            <a:off x="388423" y="1271352"/>
            <a:ext cx="6031230" cy="255454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Voorlezen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B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ladzijde 29 t/m 32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	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Kladversie in werkschrift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Afvinklijst les 5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15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xtra weetjes zoeken (blz. 18 en 25)</a:t>
            </a:r>
          </a:p>
        </p:txBody>
      </p:sp>
      <p:sp>
        <p:nvSpPr>
          <p:cNvPr id="23" name="Tekstvak 16"/>
          <p:cNvSpPr txBox="1"/>
          <p:nvPr/>
        </p:nvSpPr>
        <p:spPr>
          <a:xfrm>
            <a:off x="388423" y="4162096"/>
            <a:ext cx="3548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2: Maatje &amp; netversie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Tekstvak 14"/>
          <p:cNvSpPr txBox="1"/>
          <p:nvPr/>
        </p:nvSpPr>
        <p:spPr>
          <a:xfrm>
            <a:off x="388423" y="4668958"/>
            <a:ext cx="5957174" cy="193899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Weetjes bespreken en 	opschrijven in werkschrift netversie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Netversie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Weetjesposter maken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25 minuten</a:t>
            </a:r>
          </a:p>
        </p:txBody>
      </p:sp>
      <p:sp>
        <p:nvSpPr>
          <p:cNvPr id="25" name="Tekstvak 16"/>
          <p:cNvSpPr txBox="1"/>
          <p:nvPr/>
        </p:nvSpPr>
        <p:spPr>
          <a:xfrm>
            <a:off x="6787476" y="793203"/>
            <a:ext cx="2844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Presentatie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6" name="Tekstvak 14"/>
          <p:cNvSpPr txBox="1"/>
          <p:nvPr/>
        </p:nvSpPr>
        <p:spPr>
          <a:xfrm>
            <a:off x="6787476" y="1260537"/>
            <a:ext cx="5110178" cy="286232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Presentatie voorbereiden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Groep	- Presentatie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schrijfopdracht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- Tops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- Wat ga je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volgende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 		keer anders of hetzelfde 		doen?</a:t>
            </a:r>
          </a:p>
        </p:txBody>
      </p:sp>
      <p:pic>
        <p:nvPicPr>
          <p:cNvPr id="27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163" y="2763582"/>
            <a:ext cx="551985" cy="524036"/>
          </a:xfrm>
          <a:prstGeom prst="rect">
            <a:avLst/>
          </a:prstGeom>
        </p:spPr>
      </p:pic>
      <p:pic>
        <p:nvPicPr>
          <p:cNvPr id="28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163" y="6083914"/>
            <a:ext cx="551985" cy="52403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1124" y="4460798"/>
            <a:ext cx="1550335" cy="216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626402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82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10">
            <a:extLst>
              <a:ext uri="{FF2B5EF4-FFF2-40B4-BE49-F238E27FC236}">
                <a16:creationId xmlns:a16="http://schemas.microsoft.com/office/drawing/2014/main" id="{ECCCE8C9-D538-4112-938B-D5A27F2953D0}"/>
              </a:ext>
            </a:extLst>
          </p:cNvPr>
          <p:cNvSpPr txBox="1"/>
          <p:nvPr/>
        </p:nvSpPr>
        <p:spPr>
          <a:xfrm>
            <a:off x="696000" y="96005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5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10"/>
          <p:cNvSpPr txBox="1"/>
          <p:nvPr/>
        </p:nvSpPr>
        <p:spPr>
          <a:xfrm>
            <a:off x="696675" y="1449388"/>
            <a:ext cx="4828588" cy="255454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Terugblik: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Samenwerkvaardigheid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Schrijfopdracht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 van de week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Verder lezen in: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8544" y="3621813"/>
            <a:ext cx="1031862" cy="1450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8427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kstvak 5"/>
          <p:cNvSpPr txBox="1"/>
          <p:nvPr/>
        </p:nvSpPr>
        <p:spPr>
          <a:xfrm>
            <a:off x="6993057" y="956441"/>
            <a:ext cx="463821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4400" b="1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</p:txBody>
      </p:sp>
      <p:sp>
        <p:nvSpPr>
          <p:cNvPr id="70" name="Tekstvak 6"/>
          <p:cNvSpPr txBox="1"/>
          <p:nvPr/>
        </p:nvSpPr>
        <p:spPr>
          <a:xfrm>
            <a:off x="6993057" y="2504590"/>
            <a:ext cx="463821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1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kstvak 9"/>
          <p:cNvSpPr txBox="1"/>
          <p:nvPr/>
        </p:nvSpPr>
        <p:spPr>
          <a:xfrm>
            <a:off x="2627820" y="519514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6" name="Tekstvak 10"/>
          <p:cNvSpPr txBox="1"/>
          <p:nvPr/>
        </p:nvSpPr>
        <p:spPr>
          <a:xfrm>
            <a:off x="2707208" y="1107517"/>
            <a:ext cx="8736932" cy="132343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op basis van de kaft, het doorbladeren van het boek en de  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voorkennis over de schrijver voorspellen waar het boek over zal gaan.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bij een moeilijk woord gebruik maken van mijn voorkennis of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  betekenis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afleiden uit de context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kstvak 5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6" name="Tekstvak 6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10"/>
          <p:cNvSpPr txBox="1"/>
          <p:nvPr/>
        </p:nvSpPr>
        <p:spPr>
          <a:xfrm>
            <a:off x="695325" y="1449388"/>
            <a:ext cx="3960000" cy="3170099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Vraag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Wat doe je het liefst bij het buitenspelen?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kstvak 12"/>
          <p:cNvSpPr txBox="1"/>
          <p:nvPr/>
        </p:nvSpPr>
        <p:spPr>
          <a:xfrm>
            <a:off x="5058503" y="1449388"/>
            <a:ext cx="6475204" cy="193899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Bespreek de vraag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Vul de teamcirkel in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Bepaal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teamnaam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</a:t>
            </a:r>
            <a:r>
              <a:rPr lang="nl-NL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1</a:t>
            </a:r>
          </a:p>
        </p:txBody>
      </p:sp>
      <p:sp>
        <p:nvSpPr>
          <p:cNvPr id="9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 Teamnaam</a:t>
            </a:r>
          </a:p>
        </p:txBody>
      </p:sp>
      <p:pic>
        <p:nvPicPr>
          <p:cNvPr id="11" name="Afbeelding 2">
            <a:extLst>
              <a:ext uri="{FF2B5EF4-FFF2-40B4-BE49-F238E27FC236}">
                <a16:creationId xmlns:a16="http://schemas.microsoft.com/office/drawing/2014/main" id="{0CFB8F80-7CB5-4630-A253-14B45314F2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974" t="40615" r="54408" b="43532"/>
          <a:stretch/>
        </p:blipFill>
        <p:spPr>
          <a:xfrm>
            <a:off x="1341001" y="3034437"/>
            <a:ext cx="2401665" cy="1571782"/>
          </a:xfrm>
          <a:prstGeom prst="rect">
            <a:avLst/>
          </a:prstGeom>
        </p:spPr>
      </p:pic>
      <p:pic>
        <p:nvPicPr>
          <p:cNvPr id="12" name="Afbeelding 3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6762" y="2319814"/>
            <a:ext cx="551985" cy="52403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3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2: Voorspellen nieuw boek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kstvak 12"/>
          <p:cNvSpPr txBox="1"/>
          <p:nvPr/>
        </p:nvSpPr>
        <p:spPr>
          <a:xfrm>
            <a:off x="696000" y="1443974"/>
            <a:ext cx="6475204" cy="163121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Vraag	Wat voor soort boek is dit?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Teamantwoord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1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9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020" y="2551154"/>
            <a:ext cx="551985" cy="52403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9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5" name="Tekstvak 9"/>
          <p:cNvSpPr txBox="1"/>
          <p:nvPr/>
        </p:nvSpPr>
        <p:spPr>
          <a:xfrm>
            <a:off x="695323" y="906364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3: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van de week</a:t>
            </a:r>
          </a:p>
        </p:txBody>
      </p:sp>
      <p:sp>
        <p:nvSpPr>
          <p:cNvPr id="6" name="Tekstvak 10"/>
          <p:cNvSpPr txBox="1"/>
          <p:nvPr/>
        </p:nvSpPr>
        <p:spPr>
          <a:xfrm>
            <a:off x="695325" y="1449388"/>
            <a:ext cx="3960000" cy="409342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bekendgemaakt (bekendmaken)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het logo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kans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voorwaarde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het advies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lancering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kantine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simulator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ongelovig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bewijzen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heimwee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aarzelend</a:t>
            </a:r>
          </a:p>
        </p:txBody>
      </p:sp>
      <p:sp>
        <p:nvSpPr>
          <p:cNvPr id="7" name="Tekstvak 12"/>
          <p:cNvSpPr txBox="1"/>
          <p:nvPr/>
        </p:nvSpPr>
        <p:spPr>
          <a:xfrm>
            <a:off x="4990599" y="1449388"/>
            <a:ext cx="6506075" cy="255454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Vul de woordenlijst in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20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Klaaropdracht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les 1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1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4249" y="2352461"/>
            <a:ext cx="551985" cy="5240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3681" y="4270343"/>
            <a:ext cx="1702993" cy="239440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82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10">
            <a:extLst>
              <a:ext uri="{FF2B5EF4-FFF2-40B4-BE49-F238E27FC236}">
                <a16:creationId xmlns:a16="http://schemas.microsoft.com/office/drawing/2014/main" id="{ECCCE8C9-D538-4112-938B-D5A27F2953D0}"/>
              </a:ext>
            </a:extLst>
          </p:cNvPr>
          <p:cNvSpPr txBox="1"/>
          <p:nvPr/>
        </p:nvSpPr>
        <p:spPr>
          <a:xfrm>
            <a:off x="696000" y="96005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sp>
        <p:nvSpPr>
          <p:cNvPr id="5" name="Tekstvak 14"/>
          <p:cNvSpPr txBox="1"/>
          <p:nvPr/>
        </p:nvSpPr>
        <p:spPr>
          <a:xfrm>
            <a:off x="746107" y="1449388"/>
            <a:ext cx="3665637" cy="317009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Terugblik:</a:t>
            </a:r>
          </a:p>
          <a:p>
            <a:pPr marL="9525" hangingPunct="1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Voorspellen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Samenwerkvaardigheid</a:t>
            </a: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Voorlezen</a:t>
            </a:r>
          </a:p>
          <a:p>
            <a:pPr marL="285750" lvl="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Vooruitblik: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samenvatten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1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kstvak 5"/>
          <p:cNvSpPr txBox="1"/>
          <p:nvPr/>
        </p:nvSpPr>
        <p:spPr>
          <a:xfrm>
            <a:off x="6993057" y="956441"/>
            <a:ext cx="463821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4400" b="1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</p:txBody>
      </p:sp>
      <p:sp>
        <p:nvSpPr>
          <p:cNvPr id="70" name="Tekstvak 6"/>
          <p:cNvSpPr txBox="1"/>
          <p:nvPr/>
        </p:nvSpPr>
        <p:spPr>
          <a:xfrm>
            <a:off x="6993057" y="2504590"/>
            <a:ext cx="463821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4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2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kstvak 9"/>
          <p:cNvSpPr txBox="1"/>
          <p:nvPr/>
        </p:nvSpPr>
        <p:spPr>
          <a:xfrm>
            <a:off x="2627820" y="519514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7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10"/>
          <p:cNvSpPr txBox="1"/>
          <p:nvPr/>
        </p:nvSpPr>
        <p:spPr>
          <a:xfrm>
            <a:off x="2627820" y="1111942"/>
            <a:ext cx="5262415" cy="40011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lvl="0" indent="-285750" algn="ctr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een deel van de tekst samenvatten.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683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kstvak 5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6" name="Tekstvak 6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8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2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kstvak 9"/>
          <p:cNvSpPr txBox="1"/>
          <p:nvPr/>
        </p:nvSpPr>
        <p:spPr>
          <a:xfrm>
            <a:off x="506789" y="960775"/>
            <a:ext cx="39238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Lezen en samenvatten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</p:txBody>
      </p:sp>
      <p:sp>
        <p:nvSpPr>
          <p:cNvPr id="14" name="Tekstvak 14"/>
          <p:cNvSpPr txBox="1"/>
          <p:nvPr/>
        </p:nvSpPr>
        <p:spPr>
          <a:xfrm>
            <a:off x="4554085" y="1068496"/>
            <a:ext cx="5098960" cy="10156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Woorden 5 t/m 8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Woordenlijst verder invullen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8"/>
          <p:cNvSpPr txBox="1"/>
          <p:nvPr/>
        </p:nvSpPr>
        <p:spPr>
          <a:xfrm>
            <a:off x="4554085" y="2592685"/>
            <a:ext cx="5098961" cy="193899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Lees bladzijde 8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t/m 12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Memo’s plakken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15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Klaaropdracht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les 2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6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995" y="3433266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30327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kstvak 8"/>
          <p:cNvSpPr txBox="1"/>
          <p:nvPr/>
        </p:nvSpPr>
        <p:spPr>
          <a:xfrm>
            <a:off x="1590741" y="956441"/>
            <a:ext cx="927327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3" name="Tekstvak 10"/>
          <p:cNvSpPr txBox="1"/>
          <p:nvPr/>
        </p:nvSpPr>
        <p:spPr>
          <a:xfrm>
            <a:off x="1590741" y="1860330"/>
            <a:ext cx="92732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7" name="Tekstvak 6"/>
          <p:cNvSpPr txBox="1"/>
          <p:nvPr/>
        </p:nvSpPr>
        <p:spPr>
          <a:xfrm>
            <a:off x="799020" y="119404"/>
            <a:ext cx="90723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Les 2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0501459" y="82587"/>
            <a:ext cx="139619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3,2,1, GO!</a:t>
            </a:r>
            <a:endParaRPr lang="nl-NL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16"/>
          <p:cNvSpPr txBox="1"/>
          <p:nvPr/>
        </p:nvSpPr>
        <p:spPr>
          <a:xfrm>
            <a:off x="890204" y="672371"/>
            <a:ext cx="4799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Samenvatten maatje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en team</a:t>
            </a:r>
          </a:p>
        </p:txBody>
      </p:sp>
      <p:sp>
        <p:nvSpPr>
          <p:cNvPr id="11" name="Tekstvak 12"/>
          <p:cNvSpPr txBox="1"/>
          <p:nvPr/>
        </p:nvSpPr>
        <p:spPr>
          <a:xfrm>
            <a:off x="890204" y="1188520"/>
            <a:ext cx="5337175" cy="286232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Memo’s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vergelijken/bespreken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bladzijde 11 en 12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Aanwijzingen bespreken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Verhaalkaart invullen</a:t>
            </a:r>
          </a:p>
        </p:txBody>
      </p:sp>
      <p:sp>
        <p:nvSpPr>
          <p:cNvPr id="12" name="Tekstvak 16"/>
          <p:cNvSpPr txBox="1"/>
          <p:nvPr/>
        </p:nvSpPr>
        <p:spPr>
          <a:xfrm>
            <a:off x="6599937" y="676328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4: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sp>
        <p:nvSpPr>
          <p:cNvPr id="13" name="Tekstvak 14"/>
          <p:cNvSpPr txBox="1"/>
          <p:nvPr/>
        </p:nvSpPr>
        <p:spPr>
          <a:xfrm>
            <a:off x="6599936" y="1188520"/>
            <a:ext cx="4829263" cy="286232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van de 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samenvatten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 marL="28575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 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(kopieerblad ‘woordwebben’)</a:t>
            </a: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samenvatten</a:t>
            </a:r>
          </a:p>
        </p:txBody>
      </p:sp>
      <p:pic>
        <p:nvPicPr>
          <p:cNvPr id="14" name="Afbeelding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191" y="1725882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6905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DKA_sjabloon">
  <a:themeElements>
    <a:clrScheme name="DKA_sjabloo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KA_sjabloo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DKA_sjablo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KA_sjabloon">
  <a:themeElements>
    <a:clrScheme name="DKA_sjabloo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KA_sjabloo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DKA_sjablo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837</Words>
  <Application>Microsoft Office PowerPoint</Application>
  <PresentationFormat>Widescreen</PresentationFormat>
  <Paragraphs>236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KG Do You Love Me</vt:lpstr>
      <vt:lpstr>Wingdings</vt:lpstr>
      <vt:lpstr>DKA_sjabloon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E.M. Baas</dc:creator>
  <cp:lastModifiedBy>E.M. Baas</cp:lastModifiedBy>
  <cp:revision>31</cp:revision>
  <dcterms:modified xsi:type="dcterms:W3CDTF">2022-08-03T13:03:04Z</dcterms:modified>
</cp:coreProperties>
</file>