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3"/>
  </p:notesMasterIdLst>
  <p:sldIdLst>
    <p:sldId id="261" r:id="rId2"/>
    <p:sldId id="271" r:id="rId3"/>
    <p:sldId id="299" r:id="rId4"/>
    <p:sldId id="377" r:id="rId5"/>
    <p:sldId id="368" r:id="rId6"/>
    <p:sldId id="378" r:id="rId7"/>
    <p:sldId id="379" r:id="rId8"/>
    <p:sldId id="380" r:id="rId9"/>
    <p:sldId id="316" r:id="rId10"/>
    <p:sldId id="381" r:id="rId11"/>
    <p:sldId id="312" r:id="rId12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Titelslide" id="{EE277988-F856-DB4B-A692-D1A0E81DEBAB}">
          <p14:sldIdLst>
            <p14:sldId id="261"/>
          </p14:sldIdLst>
        </p14:section>
        <p14:section name="Lesoverzicht" id="{98534FA4-8EED-5141-84FD-9291667B564F}">
          <p14:sldIdLst>
            <p14:sldId id="271"/>
            <p14:sldId id="299"/>
          </p14:sldIdLst>
        </p14:section>
        <p14:section name="Introductie tot het onderwerp" id="{41044E78-4E51-DD47-A842-5CEB2C686323}">
          <p14:sldIdLst>
            <p14:sldId id="377"/>
          </p14:sldIdLst>
        </p14:section>
        <p14:section name="Inhoudelijke uitleg" id="{3E123673-A890-494A-ACFD-1CA1909DF22B}">
          <p14:sldIdLst>
            <p14:sldId id="368"/>
            <p14:sldId id="378"/>
            <p14:sldId id="379"/>
            <p14:sldId id="380"/>
          </p14:sldIdLst>
        </p14:section>
        <p14:section name="Zelfstandig werken" id="{056BFE0D-07E6-0942-800D-BB513C73D450}">
          <p14:sldIdLst>
            <p14:sldId id="316"/>
          </p14:sldIdLst>
        </p14:section>
        <p14:section name="Nabespreking" id="{82CF126B-6517-1347-9E6A-1F2D89A5E748}">
          <p14:sldIdLst>
            <p14:sldId id="381"/>
            <p14:sldId id="312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B85816A4-F68D-E895-9F67-2026672CC35D}" name="Coen Sluijter (1028322)" initials="CS" userId="S::1028322@hr.nl::22f55ece-e646-44e7-8b93-01c7fc0a48b9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40FF"/>
    <a:srgbClr val="E8BBE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566"/>
    <p:restoredTop sz="94719"/>
  </p:normalViewPr>
  <p:slideViewPr>
    <p:cSldViewPr snapToGrid="0">
      <p:cViewPr varScale="1">
        <p:scale>
          <a:sx n="79" d="100"/>
          <a:sy n="79" d="100"/>
        </p:scale>
        <p:origin x="119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microsoft.com/office/2018/10/relationships/authors" Target="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725726-0DDB-5144-8EE8-187E0E6897A6}" type="datetimeFigureOut">
              <a:rPr lang="nl-NL" smtClean="0"/>
              <a:t>29-1-2025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502177-7AC2-E541-A4D2-65FAEB5D562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745102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B502177-7AC2-E541-A4D2-65FAEB5D562C}" type="slidenum">
              <a:rPr lang="nl-NL" smtClean="0"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991225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094900E-69AA-1596-20F2-834D096E2E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8A13F06F-0F6B-29E1-8C74-0A7E0F637C0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49BE0E49-8D48-528C-849A-EA54096462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45061-B880-8A45-B2CE-DC0611F0A496}" type="datetimeFigureOut">
              <a:rPr lang="nl-NL" smtClean="0"/>
              <a:t>29-1-2025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E8CA454F-172E-2251-FA90-3C93CC3FA2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2BF2DF50-979C-429A-EB3C-3DEC7D3AA2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72B56-E4CF-B344-9E57-6F49D558F66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485219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57058B9-1FCD-A65B-B653-C4C222CC98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FAD30705-A350-3E65-4B77-F7AC90AAB7F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C2322F29-78EA-3F04-8659-2C5B93393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45061-B880-8A45-B2CE-DC0611F0A496}" type="datetimeFigureOut">
              <a:rPr lang="nl-NL" smtClean="0"/>
              <a:t>29-1-2025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12F81FD-B1F4-1D04-9CEE-FC8F23068E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24F93769-E266-BD63-8B2B-4252F4447F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72B56-E4CF-B344-9E57-6F49D558F66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711917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DF0E8D77-25DB-2443-2BB5-3442327FAAE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40410AE1-E0B6-9C14-4C31-1AF4D198EC9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A2C30AD6-7179-1226-DE90-4CB787A0EA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45061-B880-8A45-B2CE-DC0611F0A496}" type="datetimeFigureOut">
              <a:rPr lang="nl-NL" smtClean="0"/>
              <a:t>29-1-2025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50BCEC33-5541-3202-ADFE-5B28A2FB7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8632A542-C11B-43B9-405F-110327774A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72B56-E4CF-B344-9E57-6F49D558F66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566489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F0642B9-EFC7-6504-9B29-D2DF7208F9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AECF7E6-F951-6E5A-9881-B26CE7D449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7BC0C36C-8B0E-F6FB-A6BE-6F272FA072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45061-B880-8A45-B2CE-DC0611F0A496}" type="datetimeFigureOut">
              <a:rPr lang="nl-NL" smtClean="0"/>
              <a:t>29-1-2025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D6E2322-981C-0F20-E5F3-F170D78FF6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7D8FA03B-8805-527E-2D95-706CDB23B2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72B56-E4CF-B344-9E57-6F49D558F66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290946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9E904D3-2E05-9185-AA10-11D5C95D6E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9FF88C24-E590-817A-CD20-05ADD82F82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288838CA-49BF-7DB5-C677-A64C133D92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45061-B880-8A45-B2CE-DC0611F0A496}" type="datetimeFigureOut">
              <a:rPr lang="nl-NL" smtClean="0"/>
              <a:t>29-1-2025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280A7333-AB35-D533-0A10-9D325DE052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55B4E232-1C86-16FF-87B8-F8BF667694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72B56-E4CF-B344-9E57-6F49D558F66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11343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1DFAF66-BDCC-4081-1830-374CFA7440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20344CB-B621-22A8-8F05-CCB94F953F1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D769E4F8-445D-F947-DB9D-D9817AB57A9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F3FD3C1F-34A0-C29E-827E-FB209FE2D6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45061-B880-8A45-B2CE-DC0611F0A496}" type="datetimeFigureOut">
              <a:rPr lang="nl-NL" smtClean="0"/>
              <a:t>29-1-2025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CD43BD31-942B-A92F-3D80-DC051201EA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3F4170CA-B1E0-CE38-CB43-9A2C1C3B8E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72B56-E4CF-B344-9E57-6F49D558F66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923776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11A023C-C786-0E5B-698D-8C2C99216B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2C071268-6840-891D-BA8F-D540443F07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74CA8797-35AF-F4AE-219C-74552B32B5C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21AA5A3C-1244-CE68-5B9E-74399D0CBBB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ED76E908-5CE2-EC21-198D-CCF0B38DCB0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C84A779C-6719-F6EB-DF9F-E9D2392D01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45061-B880-8A45-B2CE-DC0611F0A496}" type="datetimeFigureOut">
              <a:rPr lang="nl-NL" smtClean="0"/>
              <a:t>29-1-2025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44CCC825-B673-2BB6-FB08-B4774B13EC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0689AAAE-A047-C8C8-8D55-EFA5655482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72B56-E4CF-B344-9E57-6F49D558F66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639415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C6B6D22-099B-E423-5951-5CD47C557D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04E3399B-BC86-251D-F1BA-9FECE9D18B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45061-B880-8A45-B2CE-DC0611F0A496}" type="datetimeFigureOut">
              <a:rPr lang="nl-NL" smtClean="0"/>
              <a:t>29-1-2025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BAD60251-30A4-87D3-DE09-E985C0EF17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291ADD91-B930-D1DD-B9C2-5F714835EB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72B56-E4CF-B344-9E57-6F49D558F66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599121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EEE12100-8651-454E-2BED-6437A9404B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45061-B880-8A45-B2CE-DC0611F0A496}" type="datetimeFigureOut">
              <a:rPr lang="nl-NL" smtClean="0"/>
              <a:t>29-1-2025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1566CCA6-E7EF-F74D-9326-D4BEBC9698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47F03B87-424E-A7B5-475D-FA4CFA708B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72B56-E4CF-B344-9E57-6F49D558F66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919084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3DE9DC8-8A85-B7E3-330F-975F7B18B6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2B2110E-8778-E875-C59A-90C6922175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F4CABF69-15AF-7C7A-026D-FA72FAC840C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F9F87FAB-F7EA-46A2-B0E1-18532ECA08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45061-B880-8A45-B2CE-DC0611F0A496}" type="datetimeFigureOut">
              <a:rPr lang="nl-NL" smtClean="0"/>
              <a:t>29-1-2025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91FD8D6C-0EF8-FB62-3B1C-1401627B8B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34E56241-0E48-CF98-886F-75C88A54C5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72B56-E4CF-B344-9E57-6F49D558F66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44495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1258353-CD4D-80E5-470E-E1E77A1603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FAD18DF5-7B27-F442-E44A-1AA63C1F93E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A58B4FDA-87C6-45E2-ED65-2A02470DC05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88F5523F-A06D-01F7-969B-C095BDA189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45061-B880-8A45-B2CE-DC0611F0A496}" type="datetimeFigureOut">
              <a:rPr lang="nl-NL" smtClean="0"/>
              <a:t>29-1-2025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85B4EAB5-EFEC-E3DF-9014-2A0B8C4F14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FB33C0D1-A5A6-3BE6-FF5D-683A322E24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72B56-E4CF-B344-9E57-6F49D558F66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300428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D1BCD670-D6CE-7D19-C066-4A9AD92DD3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BCF36612-C331-BFD5-620C-F62709BA60C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7CCB65FA-E3FD-0467-401D-553F7C4E122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2745061-B880-8A45-B2CE-DC0611F0A496}" type="datetimeFigureOut">
              <a:rPr lang="nl-NL" smtClean="0"/>
              <a:t>29-1-2025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701683E-FA49-6F7C-BFAE-A2D2B05D5AD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A1D7D8E7-9A33-8610-FDB6-F3AD9C27045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2C72B56-E4CF-B344-9E57-6F49D558F66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389694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maken.wikiwijs.nl/81095/02_01___GG___Revoluties_NIEUW" TargetMode="Externa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schooltv.nl/video-item/waarom-mochten-meisjes-vroeger-niet-studeren-clip-uit-willem-wever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oncyclopedia.org/wiki/Lijst_van_Nederlandse_steden_en_gehuchten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rijksmuseum.nl/nl/collectie/RP-P-1914-479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maken.wikiwijs.nl/151893/Aletta_Jacobs" TargetMode="External"/><Relationship Id="rId4" Type="http://schemas.openxmlformats.org/officeDocument/2006/relationships/image" Target="../media/image5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6677B49F-20A5-EA40-B4C3-391787A3F8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49" y="1709738"/>
            <a:ext cx="10744065" cy="2852737"/>
          </a:xfrm>
        </p:spPr>
        <p:txBody>
          <a:bodyPr anchor="b">
            <a:normAutofit/>
          </a:bodyPr>
          <a:lstStyle/>
          <a:p>
            <a:r>
              <a:rPr lang="nl-NL" dirty="0"/>
              <a:t>3.3 De strijd van de arbeiders</a:t>
            </a:r>
          </a:p>
        </p:txBody>
      </p:sp>
      <p:sp>
        <p:nvSpPr>
          <p:cNvPr id="5" name="Ondertitel 4">
            <a:extLst>
              <a:ext uri="{FF2B5EF4-FFF2-40B4-BE49-F238E27FC236}">
                <a16:creationId xmlns:a16="http://schemas.microsoft.com/office/drawing/2014/main" id="{788D5772-B204-1335-6655-B6C60520E68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49" y="4563313"/>
            <a:ext cx="10515600" cy="1500187"/>
          </a:xfrm>
        </p:spPr>
        <p:txBody>
          <a:bodyPr>
            <a:normAutofit/>
          </a:bodyPr>
          <a:lstStyle/>
          <a:p>
            <a:r>
              <a:rPr lang="nl-NL" dirty="0"/>
              <a:t>februari 2025</a:t>
            </a:r>
          </a:p>
          <a:p>
            <a:r>
              <a:rPr lang="nl-NL" dirty="0"/>
              <a:t>Schrift, boeken en een pen op tafel</a:t>
            </a:r>
          </a:p>
          <a:p>
            <a:endParaRPr lang="nl-NL" dirty="0"/>
          </a:p>
        </p:txBody>
      </p:sp>
      <p:pic>
        <p:nvPicPr>
          <p:cNvPr id="10" name="Afbeelding 9" descr="Afbeelding met tekst, Lettertype, Graphics, logo&#10;&#10;Automatisch gegenereerde beschrijving">
            <a:extLst>
              <a:ext uri="{FF2B5EF4-FFF2-40B4-BE49-F238E27FC236}">
                <a16:creationId xmlns:a16="http://schemas.microsoft.com/office/drawing/2014/main" id="{C123A5AD-9AA3-1460-BA37-574A22F6B0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74720" y="5574175"/>
            <a:ext cx="2638540" cy="1084926"/>
          </a:xfrm>
          <a:prstGeom prst="rect">
            <a:avLst/>
          </a:prstGeom>
        </p:spPr>
      </p:pic>
      <p:pic>
        <p:nvPicPr>
          <p:cNvPr id="6" name="Afbeelding 5" descr="Afbeelding met verven, tekening, hemel, paard&#10;&#10;Automatisch gegenereerde beschrijving">
            <a:extLst>
              <a:ext uri="{FF2B5EF4-FFF2-40B4-BE49-F238E27FC236}">
                <a16:creationId xmlns:a16="http://schemas.microsoft.com/office/drawing/2014/main" id="{DF547F75-BCA7-EF6C-F916-117411D47F2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3860766" y="615776"/>
            <a:ext cx="4470468" cy="2813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47508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  <a:alpha val="54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E66EA2D-A071-DCD7-E5F8-3FDBB44110C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fgeronde rechthoek 5">
            <a:extLst>
              <a:ext uri="{FF2B5EF4-FFF2-40B4-BE49-F238E27FC236}">
                <a16:creationId xmlns:a16="http://schemas.microsoft.com/office/drawing/2014/main" id="{95380C05-1DD7-85E1-664F-F939C1C8F11B}"/>
              </a:ext>
            </a:extLst>
          </p:cNvPr>
          <p:cNvSpPr/>
          <p:nvPr/>
        </p:nvSpPr>
        <p:spPr>
          <a:xfrm>
            <a:off x="5420436" y="156950"/>
            <a:ext cx="1351128" cy="368490"/>
          </a:xfrm>
          <a:prstGeom prst="roundRect">
            <a:avLst/>
          </a:prstGeom>
          <a:solidFill>
            <a:srgbClr val="7030A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Voortgang</a:t>
            </a:r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F76ACE15-6D41-F6C9-9C1E-626F16955D46}"/>
              </a:ext>
            </a:extLst>
          </p:cNvPr>
          <p:cNvSpPr txBox="1"/>
          <p:nvPr/>
        </p:nvSpPr>
        <p:spPr>
          <a:xfrm>
            <a:off x="1514901" y="1337481"/>
            <a:ext cx="84616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 dirty="0"/>
          </a:p>
          <a:p>
            <a:endParaRPr lang="nl-NL" dirty="0"/>
          </a:p>
        </p:txBody>
      </p:sp>
      <p:sp>
        <p:nvSpPr>
          <p:cNvPr id="4" name="Rechthoek 3">
            <a:extLst>
              <a:ext uri="{FF2B5EF4-FFF2-40B4-BE49-F238E27FC236}">
                <a16:creationId xmlns:a16="http://schemas.microsoft.com/office/drawing/2014/main" id="{E0C993EE-99D1-2432-2DB3-14416655B702}"/>
              </a:ext>
            </a:extLst>
          </p:cNvPr>
          <p:cNvSpPr/>
          <p:nvPr/>
        </p:nvSpPr>
        <p:spPr>
          <a:xfrm>
            <a:off x="0" y="-101600"/>
            <a:ext cx="12192000" cy="210783"/>
          </a:xfrm>
          <a:prstGeom prst="rect">
            <a:avLst/>
          </a:prstGeom>
          <a:solidFill>
            <a:srgbClr val="E8BBED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5B2A23AB-1F32-7A28-76F9-42E0EC067244}"/>
              </a:ext>
            </a:extLst>
          </p:cNvPr>
          <p:cNvSpPr txBox="1"/>
          <p:nvPr/>
        </p:nvSpPr>
        <p:spPr>
          <a:xfrm>
            <a:off x="1667301" y="1166715"/>
            <a:ext cx="77246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600" b="1" dirty="0" err="1"/>
              <a:t>To</a:t>
            </a:r>
            <a:r>
              <a:rPr lang="nl-NL" sz="3600" b="1" dirty="0"/>
              <a:t> do’s van vandaag </a:t>
            </a: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E7C962BE-E5A8-974B-C0AE-24FD57955C83}"/>
              </a:ext>
            </a:extLst>
          </p:cNvPr>
          <p:cNvSpPr txBox="1"/>
          <p:nvPr/>
        </p:nvSpPr>
        <p:spPr>
          <a:xfrm>
            <a:off x="1514901" y="2154578"/>
            <a:ext cx="903481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/>
              <a:t>Na vandaag begrijp je de gevolgen van de industriële revolutie weer iets beter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/>
              <a:t>Je kent het begrip sociale wet</a:t>
            </a:r>
          </a:p>
        </p:txBody>
      </p:sp>
      <p:pic>
        <p:nvPicPr>
          <p:cNvPr id="2" name="Afbeelding 1" descr="Afbeelding met tekst, Lettertype, Graphics, logo&#10;&#10;Automatisch gegenereerde beschrijving">
            <a:extLst>
              <a:ext uri="{FF2B5EF4-FFF2-40B4-BE49-F238E27FC236}">
                <a16:creationId xmlns:a16="http://schemas.microsoft.com/office/drawing/2014/main" id="{E68B173E-EFFE-280D-8DE5-A07E3F8D0B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74720" y="5574175"/>
            <a:ext cx="2638540" cy="1084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49648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  <a:alpha val="54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E2B6421-B8DC-61B2-D978-E29AD9AEDD2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fgeronde rechthoek 5">
            <a:extLst>
              <a:ext uri="{FF2B5EF4-FFF2-40B4-BE49-F238E27FC236}">
                <a16:creationId xmlns:a16="http://schemas.microsoft.com/office/drawing/2014/main" id="{45BBE833-5FF6-3D60-9BB6-9B9D1EB7E15B}"/>
              </a:ext>
            </a:extLst>
          </p:cNvPr>
          <p:cNvSpPr/>
          <p:nvPr/>
        </p:nvSpPr>
        <p:spPr>
          <a:xfrm>
            <a:off x="5420436" y="156950"/>
            <a:ext cx="1351128" cy="368490"/>
          </a:xfrm>
          <a:prstGeom prst="roundRect">
            <a:avLst/>
          </a:prstGeom>
          <a:solidFill>
            <a:srgbClr val="7030A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Voortgang</a:t>
            </a:r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0931DE88-BD32-C8E4-F144-DA9E3B151001}"/>
              </a:ext>
            </a:extLst>
          </p:cNvPr>
          <p:cNvSpPr txBox="1"/>
          <p:nvPr/>
        </p:nvSpPr>
        <p:spPr>
          <a:xfrm>
            <a:off x="1514901" y="1337481"/>
            <a:ext cx="84616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 dirty="0"/>
          </a:p>
          <a:p>
            <a:endParaRPr lang="nl-NL" dirty="0"/>
          </a:p>
        </p:txBody>
      </p:sp>
      <p:sp>
        <p:nvSpPr>
          <p:cNvPr id="4" name="Rechthoek 3">
            <a:extLst>
              <a:ext uri="{FF2B5EF4-FFF2-40B4-BE49-F238E27FC236}">
                <a16:creationId xmlns:a16="http://schemas.microsoft.com/office/drawing/2014/main" id="{EB483CF3-F24A-3027-B305-191EA52815BF}"/>
              </a:ext>
            </a:extLst>
          </p:cNvPr>
          <p:cNvSpPr/>
          <p:nvPr/>
        </p:nvSpPr>
        <p:spPr>
          <a:xfrm>
            <a:off x="0" y="-101600"/>
            <a:ext cx="12192000" cy="210783"/>
          </a:xfrm>
          <a:prstGeom prst="rect">
            <a:avLst/>
          </a:prstGeom>
          <a:solidFill>
            <a:srgbClr val="E8BBED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98E51204-59A9-9862-3888-7AB85D21C357}"/>
              </a:ext>
            </a:extLst>
          </p:cNvPr>
          <p:cNvSpPr txBox="1"/>
          <p:nvPr/>
        </p:nvSpPr>
        <p:spPr>
          <a:xfrm>
            <a:off x="1667301" y="1166715"/>
            <a:ext cx="77246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600" b="1" dirty="0"/>
              <a:t>Volgende les</a:t>
            </a: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DDB3B750-EF12-B970-8541-01720B0E7F50}"/>
              </a:ext>
            </a:extLst>
          </p:cNvPr>
          <p:cNvSpPr txBox="1"/>
          <p:nvPr/>
        </p:nvSpPr>
        <p:spPr>
          <a:xfrm>
            <a:off x="1667301" y="1905123"/>
            <a:ext cx="903481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/>
              <a:t>3.3 de rest</a:t>
            </a:r>
          </a:p>
        </p:txBody>
      </p:sp>
      <p:pic>
        <p:nvPicPr>
          <p:cNvPr id="2" name="Afbeelding 1" descr="Afbeelding met tekst, Lettertype, Graphics, logo&#10;&#10;Automatisch gegenereerde beschrijving">
            <a:extLst>
              <a:ext uri="{FF2B5EF4-FFF2-40B4-BE49-F238E27FC236}">
                <a16:creationId xmlns:a16="http://schemas.microsoft.com/office/drawing/2014/main" id="{74E92E4B-CD80-27F9-CFBD-4F1EC9237F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74720" y="5574175"/>
            <a:ext cx="2638540" cy="1084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31747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  <a:alpha val="5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fgeronde rechthoek 5">
            <a:extLst>
              <a:ext uri="{FF2B5EF4-FFF2-40B4-BE49-F238E27FC236}">
                <a16:creationId xmlns:a16="http://schemas.microsoft.com/office/drawing/2014/main" id="{CF3A02FA-8835-BD85-BC8B-5369538B102B}"/>
              </a:ext>
            </a:extLst>
          </p:cNvPr>
          <p:cNvSpPr/>
          <p:nvPr/>
        </p:nvSpPr>
        <p:spPr>
          <a:xfrm>
            <a:off x="5420436" y="156950"/>
            <a:ext cx="1351128" cy="368490"/>
          </a:xfrm>
          <a:prstGeom prst="roundRect">
            <a:avLst/>
          </a:prstGeom>
          <a:solidFill>
            <a:srgbClr val="7030A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Voortgang</a:t>
            </a:r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E31430B2-075C-A1C6-3BF9-7BFEC2B52D08}"/>
              </a:ext>
            </a:extLst>
          </p:cNvPr>
          <p:cNvSpPr txBox="1"/>
          <p:nvPr/>
        </p:nvSpPr>
        <p:spPr>
          <a:xfrm>
            <a:off x="1514901" y="1337481"/>
            <a:ext cx="84616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 dirty="0"/>
          </a:p>
          <a:p>
            <a:endParaRPr lang="nl-NL" dirty="0"/>
          </a:p>
        </p:txBody>
      </p:sp>
      <p:sp>
        <p:nvSpPr>
          <p:cNvPr id="4" name="Rechthoek 3">
            <a:extLst>
              <a:ext uri="{FF2B5EF4-FFF2-40B4-BE49-F238E27FC236}">
                <a16:creationId xmlns:a16="http://schemas.microsoft.com/office/drawing/2014/main" id="{FA25A12C-B2A9-7D90-43C0-C8E8BB28FCDB}"/>
              </a:ext>
            </a:extLst>
          </p:cNvPr>
          <p:cNvSpPr/>
          <p:nvPr/>
        </p:nvSpPr>
        <p:spPr>
          <a:xfrm>
            <a:off x="0" y="-101600"/>
            <a:ext cx="12192000" cy="210783"/>
          </a:xfrm>
          <a:prstGeom prst="rect">
            <a:avLst/>
          </a:prstGeom>
          <a:solidFill>
            <a:srgbClr val="E8BBED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DA56C896-D44D-FBAE-5DC0-6F4E0B893644}"/>
              </a:ext>
            </a:extLst>
          </p:cNvPr>
          <p:cNvSpPr txBox="1"/>
          <p:nvPr/>
        </p:nvSpPr>
        <p:spPr>
          <a:xfrm>
            <a:off x="1667301" y="1166715"/>
            <a:ext cx="77246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600" b="1" dirty="0"/>
              <a:t>Planning</a:t>
            </a: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B9BA3CD0-94B9-7EAF-ACE2-96FC06D37BF5}"/>
              </a:ext>
            </a:extLst>
          </p:cNvPr>
          <p:cNvSpPr txBox="1"/>
          <p:nvPr/>
        </p:nvSpPr>
        <p:spPr>
          <a:xfrm>
            <a:off x="1906896" y="1813046"/>
            <a:ext cx="903481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/>
              <a:t>Filmpje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/>
              <a:t>Uitleg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/>
              <a:t>Zelfstandig werken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/>
              <a:t>Afsluiting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sz="2400" dirty="0"/>
          </a:p>
        </p:txBody>
      </p:sp>
      <p:pic>
        <p:nvPicPr>
          <p:cNvPr id="2" name="Afbeelding 1" descr="Afbeelding met tekst, Lettertype, Graphics, logo&#10;&#10;Automatisch gegenereerde beschrijving">
            <a:extLst>
              <a:ext uri="{FF2B5EF4-FFF2-40B4-BE49-F238E27FC236}">
                <a16:creationId xmlns:a16="http://schemas.microsoft.com/office/drawing/2014/main" id="{7DC06481-4140-2F87-24F8-6709335EC8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74720" y="5574175"/>
            <a:ext cx="2638540" cy="1084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42249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  <a:alpha val="54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B5BF445-5B48-6828-481E-792CF386298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fgeronde rechthoek 5">
            <a:extLst>
              <a:ext uri="{FF2B5EF4-FFF2-40B4-BE49-F238E27FC236}">
                <a16:creationId xmlns:a16="http://schemas.microsoft.com/office/drawing/2014/main" id="{CD0DBF34-4A3E-50FE-3BE2-E7ADB30BB7E8}"/>
              </a:ext>
            </a:extLst>
          </p:cNvPr>
          <p:cNvSpPr/>
          <p:nvPr/>
        </p:nvSpPr>
        <p:spPr>
          <a:xfrm>
            <a:off x="5420436" y="156950"/>
            <a:ext cx="1351128" cy="368490"/>
          </a:xfrm>
          <a:prstGeom prst="roundRect">
            <a:avLst/>
          </a:prstGeom>
          <a:solidFill>
            <a:srgbClr val="7030A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Voortgang</a:t>
            </a:r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1321D24B-E0EB-1D3C-CA4E-C0036232EB59}"/>
              </a:ext>
            </a:extLst>
          </p:cNvPr>
          <p:cNvSpPr txBox="1"/>
          <p:nvPr/>
        </p:nvSpPr>
        <p:spPr>
          <a:xfrm>
            <a:off x="1514901" y="1337481"/>
            <a:ext cx="84616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 dirty="0"/>
          </a:p>
          <a:p>
            <a:endParaRPr lang="nl-NL" dirty="0"/>
          </a:p>
        </p:txBody>
      </p:sp>
      <p:sp>
        <p:nvSpPr>
          <p:cNvPr id="4" name="Rechthoek 3">
            <a:extLst>
              <a:ext uri="{FF2B5EF4-FFF2-40B4-BE49-F238E27FC236}">
                <a16:creationId xmlns:a16="http://schemas.microsoft.com/office/drawing/2014/main" id="{26CD3ABB-5280-938F-9A2B-518AA84EC9DE}"/>
              </a:ext>
            </a:extLst>
          </p:cNvPr>
          <p:cNvSpPr/>
          <p:nvPr/>
        </p:nvSpPr>
        <p:spPr>
          <a:xfrm>
            <a:off x="0" y="-101600"/>
            <a:ext cx="12192000" cy="210783"/>
          </a:xfrm>
          <a:prstGeom prst="rect">
            <a:avLst/>
          </a:prstGeom>
          <a:solidFill>
            <a:srgbClr val="E8BBED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DD098151-1E22-E421-6045-CE72366259EA}"/>
              </a:ext>
            </a:extLst>
          </p:cNvPr>
          <p:cNvSpPr txBox="1"/>
          <p:nvPr/>
        </p:nvSpPr>
        <p:spPr>
          <a:xfrm>
            <a:off x="1667301" y="1166715"/>
            <a:ext cx="77246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600" b="1" dirty="0" err="1"/>
              <a:t>To</a:t>
            </a:r>
            <a:r>
              <a:rPr lang="nl-NL" sz="3600" b="1" dirty="0"/>
              <a:t> do’s van vandaag </a:t>
            </a: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AC0587DE-F6DA-9943-B47D-58F87C609B68}"/>
              </a:ext>
            </a:extLst>
          </p:cNvPr>
          <p:cNvSpPr txBox="1"/>
          <p:nvPr/>
        </p:nvSpPr>
        <p:spPr>
          <a:xfrm>
            <a:off x="1514901" y="2154578"/>
            <a:ext cx="903481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/>
              <a:t>Na vandaag begrijp je de gevolgen van de industriële revolutie weer iets beter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/>
              <a:t>Je kent het begrip sociale wet</a:t>
            </a:r>
          </a:p>
        </p:txBody>
      </p:sp>
      <p:pic>
        <p:nvPicPr>
          <p:cNvPr id="2" name="Afbeelding 1" descr="Afbeelding met tekst, Lettertype, Graphics, logo&#10;&#10;Automatisch gegenereerde beschrijving">
            <a:extLst>
              <a:ext uri="{FF2B5EF4-FFF2-40B4-BE49-F238E27FC236}">
                <a16:creationId xmlns:a16="http://schemas.microsoft.com/office/drawing/2014/main" id="{AC3EC113-6BAB-82D0-B3F8-CA49895217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74720" y="5574175"/>
            <a:ext cx="2638540" cy="1084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95455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  <a:alpha val="54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F8A0225C-F5D8-316C-F3A3-B2EF7DDBE17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fgeronde rechthoek 4">
            <a:extLst>
              <a:ext uri="{FF2B5EF4-FFF2-40B4-BE49-F238E27FC236}">
                <a16:creationId xmlns:a16="http://schemas.microsoft.com/office/drawing/2014/main" id="{A843FB7C-D6FF-397D-21BB-FEDDA866B97D}"/>
              </a:ext>
            </a:extLst>
          </p:cNvPr>
          <p:cNvSpPr/>
          <p:nvPr/>
        </p:nvSpPr>
        <p:spPr>
          <a:xfrm>
            <a:off x="5393141" y="179933"/>
            <a:ext cx="1405718" cy="382137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Uitleg</a:t>
            </a:r>
          </a:p>
        </p:txBody>
      </p:sp>
      <p:sp>
        <p:nvSpPr>
          <p:cNvPr id="4" name="Rechthoek 3">
            <a:extLst>
              <a:ext uri="{FF2B5EF4-FFF2-40B4-BE49-F238E27FC236}">
                <a16:creationId xmlns:a16="http://schemas.microsoft.com/office/drawing/2014/main" id="{6DBBA438-20EF-083C-F025-78557261A320}"/>
              </a:ext>
            </a:extLst>
          </p:cNvPr>
          <p:cNvSpPr/>
          <p:nvPr/>
        </p:nvSpPr>
        <p:spPr>
          <a:xfrm>
            <a:off x="0" y="-101600"/>
            <a:ext cx="12192000" cy="21078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pic>
        <p:nvPicPr>
          <p:cNvPr id="3" name="Afbeelding 2" descr="Afbeelding met tekst, Lettertype, Graphics, logo&#10;&#10;Automatisch gegenereerde beschrijving">
            <a:extLst>
              <a:ext uri="{FF2B5EF4-FFF2-40B4-BE49-F238E27FC236}">
                <a16:creationId xmlns:a16="http://schemas.microsoft.com/office/drawing/2014/main" id="{5D9DD56F-DA24-504B-711E-71D66413C0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74720" y="5574175"/>
            <a:ext cx="2638540" cy="1084926"/>
          </a:xfrm>
          <a:prstGeom prst="rect">
            <a:avLst/>
          </a:prstGeom>
        </p:spPr>
      </p:pic>
      <p:sp>
        <p:nvSpPr>
          <p:cNvPr id="6" name="Tekstvak 5">
            <a:extLst>
              <a:ext uri="{FF2B5EF4-FFF2-40B4-BE49-F238E27FC236}">
                <a16:creationId xmlns:a16="http://schemas.microsoft.com/office/drawing/2014/main" id="{85A4D234-DBCF-FD77-A2AA-FB65FC68938B}"/>
              </a:ext>
            </a:extLst>
          </p:cNvPr>
          <p:cNvSpPr txBox="1"/>
          <p:nvPr/>
        </p:nvSpPr>
        <p:spPr>
          <a:xfrm>
            <a:off x="1118680" y="1028003"/>
            <a:ext cx="7217923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400" b="1" dirty="0"/>
              <a:t>Filmpje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9AA10213-2950-4642-61BB-826F9BAE4E4F}"/>
              </a:ext>
            </a:extLst>
          </p:cNvPr>
          <p:cNvSpPr txBox="1"/>
          <p:nvPr/>
        </p:nvSpPr>
        <p:spPr>
          <a:xfrm>
            <a:off x="1274323" y="1984443"/>
            <a:ext cx="530309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nl-NL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sz="2400" b="1" dirty="0"/>
          </a:p>
        </p:txBody>
      </p:sp>
      <p:sp>
        <p:nvSpPr>
          <p:cNvPr id="2" name="Tekstvak 1">
            <a:extLst>
              <a:ext uri="{FF2B5EF4-FFF2-40B4-BE49-F238E27FC236}">
                <a16:creationId xmlns:a16="http://schemas.microsoft.com/office/drawing/2014/main" id="{1FDD6364-348C-1148-0E4D-6AA1001BABA3}"/>
              </a:ext>
            </a:extLst>
          </p:cNvPr>
          <p:cNvSpPr txBox="1"/>
          <p:nvPr/>
        </p:nvSpPr>
        <p:spPr>
          <a:xfrm>
            <a:off x="1381328" y="2412460"/>
            <a:ext cx="98152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dirty="0">
                <a:hlinkClick r:id="rId3"/>
              </a:rPr>
              <a:t>Linkje</a:t>
            </a:r>
            <a:r>
              <a:rPr lang="nl-NL" sz="32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0276845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  <a:alpha val="54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15BF6100-76EB-1DC1-218F-6F9FFF266F3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fgeronde rechthoek 4">
            <a:extLst>
              <a:ext uri="{FF2B5EF4-FFF2-40B4-BE49-F238E27FC236}">
                <a16:creationId xmlns:a16="http://schemas.microsoft.com/office/drawing/2014/main" id="{719F2A57-11A8-A132-927B-B6E16F8EC70F}"/>
              </a:ext>
            </a:extLst>
          </p:cNvPr>
          <p:cNvSpPr/>
          <p:nvPr/>
        </p:nvSpPr>
        <p:spPr>
          <a:xfrm>
            <a:off x="5393141" y="179933"/>
            <a:ext cx="1405718" cy="382137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Uitleg</a:t>
            </a:r>
          </a:p>
        </p:txBody>
      </p:sp>
      <p:sp>
        <p:nvSpPr>
          <p:cNvPr id="4" name="Rechthoek 3">
            <a:extLst>
              <a:ext uri="{FF2B5EF4-FFF2-40B4-BE49-F238E27FC236}">
                <a16:creationId xmlns:a16="http://schemas.microsoft.com/office/drawing/2014/main" id="{794798A5-5121-A6D9-4526-DAB9AFFC233D}"/>
              </a:ext>
            </a:extLst>
          </p:cNvPr>
          <p:cNvSpPr/>
          <p:nvPr/>
        </p:nvSpPr>
        <p:spPr>
          <a:xfrm>
            <a:off x="0" y="-101600"/>
            <a:ext cx="12192000" cy="21078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pic>
        <p:nvPicPr>
          <p:cNvPr id="3" name="Afbeelding 2" descr="Afbeelding met tekst, Lettertype, Graphics, logo&#10;&#10;Automatisch gegenereerde beschrijving">
            <a:extLst>
              <a:ext uri="{FF2B5EF4-FFF2-40B4-BE49-F238E27FC236}">
                <a16:creationId xmlns:a16="http://schemas.microsoft.com/office/drawing/2014/main" id="{A9545DA5-FE45-A7B0-95FD-F476D9454F0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74720" y="5574175"/>
            <a:ext cx="2638540" cy="1084926"/>
          </a:xfrm>
          <a:prstGeom prst="rect">
            <a:avLst/>
          </a:prstGeom>
        </p:spPr>
      </p:pic>
      <p:sp>
        <p:nvSpPr>
          <p:cNvPr id="6" name="Tekstvak 5">
            <a:extLst>
              <a:ext uri="{FF2B5EF4-FFF2-40B4-BE49-F238E27FC236}">
                <a16:creationId xmlns:a16="http://schemas.microsoft.com/office/drawing/2014/main" id="{EA7CA722-574B-537E-40E4-F33DC5804DA2}"/>
              </a:ext>
            </a:extLst>
          </p:cNvPr>
          <p:cNvSpPr txBox="1"/>
          <p:nvPr/>
        </p:nvSpPr>
        <p:spPr>
          <a:xfrm>
            <a:off x="1118680" y="1028003"/>
            <a:ext cx="7217923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400" b="1" dirty="0"/>
              <a:t>Socialisten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B8C9965B-1CE2-52A0-7097-0453F48BC9A5}"/>
              </a:ext>
            </a:extLst>
          </p:cNvPr>
          <p:cNvSpPr txBox="1"/>
          <p:nvPr/>
        </p:nvSpPr>
        <p:spPr>
          <a:xfrm>
            <a:off x="1274323" y="1984443"/>
            <a:ext cx="5303095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/>
              <a:t>Mensen die wilden dat er sociale wetten kwamen noemen we </a:t>
            </a:r>
            <a:r>
              <a:rPr lang="nl-NL" sz="2400" b="1" dirty="0"/>
              <a:t>Socialisten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/>
              <a:t>Zij kwamen op voor de arbeiders en het werkende volk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/>
              <a:t>Aan het eind van de 19</a:t>
            </a:r>
            <a:r>
              <a:rPr lang="nl-NL" sz="2400" baseline="30000" dirty="0"/>
              <a:t>e</a:t>
            </a:r>
            <a:r>
              <a:rPr lang="nl-NL" sz="2400" dirty="0"/>
              <a:t> eeuw richtten ze de SDAP op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sz="2400" b="1" dirty="0"/>
          </a:p>
        </p:txBody>
      </p:sp>
      <p:pic>
        <p:nvPicPr>
          <p:cNvPr id="8" name="Afbeelding 7" descr="Afbeelding met kleding, Menselijk gezicht, persoon, stropdas&#10;&#10;Automatisch gegenereerde beschrijving">
            <a:extLst>
              <a:ext uri="{FF2B5EF4-FFF2-40B4-BE49-F238E27FC236}">
                <a16:creationId xmlns:a16="http://schemas.microsoft.com/office/drawing/2014/main" id="{B0EF0510-B24A-618C-F67B-3BA6F5FAFF2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8532564" y="1028003"/>
            <a:ext cx="3106163" cy="46592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52221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  <a:alpha val="54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146C3102-FAA1-521F-0275-4E29CC2BA66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fgeronde rechthoek 4">
            <a:extLst>
              <a:ext uri="{FF2B5EF4-FFF2-40B4-BE49-F238E27FC236}">
                <a16:creationId xmlns:a16="http://schemas.microsoft.com/office/drawing/2014/main" id="{8AA89666-1B27-7CBC-240E-255F8E60487C}"/>
              </a:ext>
            </a:extLst>
          </p:cNvPr>
          <p:cNvSpPr/>
          <p:nvPr/>
        </p:nvSpPr>
        <p:spPr>
          <a:xfrm>
            <a:off x="5393141" y="179933"/>
            <a:ext cx="1405718" cy="382137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Uitleg</a:t>
            </a:r>
          </a:p>
        </p:txBody>
      </p:sp>
      <p:sp>
        <p:nvSpPr>
          <p:cNvPr id="4" name="Rechthoek 3">
            <a:extLst>
              <a:ext uri="{FF2B5EF4-FFF2-40B4-BE49-F238E27FC236}">
                <a16:creationId xmlns:a16="http://schemas.microsoft.com/office/drawing/2014/main" id="{CC992F4C-3776-1FFD-6CC0-705385701B45}"/>
              </a:ext>
            </a:extLst>
          </p:cNvPr>
          <p:cNvSpPr/>
          <p:nvPr/>
        </p:nvSpPr>
        <p:spPr>
          <a:xfrm>
            <a:off x="0" y="-101600"/>
            <a:ext cx="12192000" cy="21078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pic>
        <p:nvPicPr>
          <p:cNvPr id="3" name="Afbeelding 2" descr="Afbeelding met tekst, Lettertype, Graphics, logo&#10;&#10;Automatisch gegenereerde beschrijving">
            <a:extLst>
              <a:ext uri="{FF2B5EF4-FFF2-40B4-BE49-F238E27FC236}">
                <a16:creationId xmlns:a16="http://schemas.microsoft.com/office/drawing/2014/main" id="{AD9309E1-EFA2-CC2C-2A11-D632B16CE7A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74720" y="5574175"/>
            <a:ext cx="2638540" cy="1084926"/>
          </a:xfrm>
          <a:prstGeom prst="rect">
            <a:avLst/>
          </a:prstGeom>
        </p:spPr>
      </p:pic>
      <p:sp>
        <p:nvSpPr>
          <p:cNvPr id="6" name="Tekstvak 5">
            <a:extLst>
              <a:ext uri="{FF2B5EF4-FFF2-40B4-BE49-F238E27FC236}">
                <a16:creationId xmlns:a16="http://schemas.microsoft.com/office/drawing/2014/main" id="{A1510189-297A-959A-D487-E0B13C7E4ACC}"/>
              </a:ext>
            </a:extLst>
          </p:cNvPr>
          <p:cNvSpPr txBox="1"/>
          <p:nvPr/>
        </p:nvSpPr>
        <p:spPr>
          <a:xfrm>
            <a:off x="1118680" y="1028003"/>
            <a:ext cx="7217923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400" b="1" dirty="0"/>
              <a:t>Algemeen kiesrecht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42B6C146-3B5F-72CA-F355-317EC001C376}"/>
              </a:ext>
            </a:extLst>
          </p:cNvPr>
          <p:cNvSpPr txBox="1"/>
          <p:nvPr/>
        </p:nvSpPr>
        <p:spPr>
          <a:xfrm>
            <a:off x="1274323" y="1984443"/>
            <a:ext cx="5303095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/>
              <a:t>Een van de dingen die de socialisten belangrijk vonden was het </a:t>
            </a:r>
            <a:r>
              <a:rPr lang="nl-NL" sz="2400" b="1" dirty="0"/>
              <a:t>Algemeen Kiesrecht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/>
              <a:t>Dit moest er voor zorgen dat iedereen mocht stemmen, en op die manier de politiek kon beïnvloeden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sz="2400" b="1" dirty="0"/>
          </a:p>
        </p:txBody>
      </p:sp>
      <p:pic>
        <p:nvPicPr>
          <p:cNvPr id="9" name="Afbeelding 8" descr="Afbeelding met tekst, Menselijk gezicht, poster, kleding&#10;&#10;Automatisch gegenereerde beschrijving">
            <a:extLst>
              <a:ext uri="{FF2B5EF4-FFF2-40B4-BE49-F238E27FC236}">
                <a16:creationId xmlns:a16="http://schemas.microsoft.com/office/drawing/2014/main" id="{A3F6E7D4-F6F2-09EF-D87F-0886E8CB2EF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7090248" y="1028003"/>
            <a:ext cx="4762500" cy="476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1928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  <a:alpha val="54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FEEE82A7-EA79-4299-F45E-AB416232FF2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fgeronde rechthoek 4">
            <a:extLst>
              <a:ext uri="{FF2B5EF4-FFF2-40B4-BE49-F238E27FC236}">
                <a16:creationId xmlns:a16="http://schemas.microsoft.com/office/drawing/2014/main" id="{60D34F54-B5F8-B95F-2DFC-6B51FC7058C7}"/>
              </a:ext>
            </a:extLst>
          </p:cNvPr>
          <p:cNvSpPr/>
          <p:nvPr/>
        </p:nvSpPr>
        <p:spPr>
          <a:xfrm>
            <a:off x="5393141" y="179933"/>
            <a:ext cx="1405718" cy="382137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Uitleg</a:t>
            </a:r>
          </a:p>
        </p:txBody>
      </p:sp>
      <p:sp>
        <p:nvSpPr>
          <p:cNvPr id="4" name="Rechthoek 3">
            <a:extLst>
              <a:ext uri="{FF2B5EF4-FFF2-40B4-BE49-F238E27FC236}">
                <a16:creationId xmlns:a16="http://schemas.microsoft.com/office/drawing/2014/main" id="{A8D8C841-AD32-D702-706D-482FC5A8A8F7}"/>
              </a:ext>
            </a:extLst>
          </p:cNvPr>
          <p:cNvSpPr/>
          <p:nvPr/>
        </p:nvSpPr>
        <p:spPr>
          <a:xfrm>
            <a:off x="0" y="-101600"/>
            <a:ext cx="12192000" cy="21078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pic>
        <p:nvPicPr>
          <p:cNvPr id="3" name="Afbeelding 2" descr="Afbeelding met tekst, Lettertype, Graphics, logo&#10;&#10;Automatisch gegenereerde beschrijving">
            <a:extLst>
              <a:ext uri="{FF2B5EF4-FFF2-40B4-BE49-F238E27FC236}">
                <a16:creationId xmlns:a16="http://schemas.microsoft.com/office/drawing/2014/main" id="{9DE169EA-EEF1-440B-5384-1038CE57A8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474720" y="5574175"/>
            <a:ext cx="2638540" cy="1084926"/>
          </a:xfrm>
          <a:prstGeom prst="rect">
            <a:avLst/>
          </a:prstGeom>
        </p:spPr>
      </p:pic>
      <p:sp>
        <p:nvSpPr>
          <p:cNvPr id="6" name="Tekstvak 5">
            <a:extLst>
              <a:ext uri="{FF2B5EF4-FFF2-40B4-BE49-F238E27FC236}">
                <a16:creationId xmlns:a16="http://schemas.microsoft.com/office/drawing/2014/main" id="{F7264E94-C195-F0D8-C908-E1F905C818DA}"/>
              </a:ext>
            </a:extLst>
          </p:cNvPr>
          <p:cNvSpPr txBox="1"/>
          <p:nvPr/>
        </p:nvSpPr>
        <p:spPr>
          <a:xfrm>
            <a:off x="1118680" y="1028003"/>
            <a:ext cx="7217923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400" b="1" dirty="0"/>
              <a:t>Aletta Jacobs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78442C89-1579-B05A-80DF-840553FC410C}"/>
              </a:ext>
            </a:extLst>
          </p:cNvPr>
          <p:cNvSpPr txBox="1"/>
          <p:nvPr/>
        </p:nvSpPr>
        <p:spPr>
          <a:xfrm>
            <a:off x="1274323" y="1984443"/>
            <a:ext cx="5303095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/>
              <a:t>Aletta kwam uit een rijke familie, ze vond het arbeiders lot erg belangrijk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/>
              <a:t>In 1871 ging ze als de eerste vrouw naar de Universiteit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/>
              <a:t>Daardoor werd ze de eerste vrouwelijke arts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/>
              <a:t>Veel mannen vonden dit maar niks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sz="2400" b="1" dirty="0"/>
          </a:p>
        </p:txBody>
      </p:sp>
      <p:pic>
        <p:nvPicPr>
          <p:cNvPr id="8" name="Afbeelding 7" descr="Afbeelding met Menselijk gezicht, portret, kleding, persoon&#10;&#10;Automatisch gegenereerde beschrijving">
            <a:extLst>
              <a:ext uri="{FF2B5EF4-FFF2-40B4-BE49-F238E27FC236}">
                <a16:creationId xmlns:a16="http://schemas.microsoft.com/office/drawing/2014/main" id="{F6F62A20-BB98-30A4-4E95-583A0ACFC35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8005863" y="1543681"/>
            <a:ext cx="3788711" cy="3796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53174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  <a:alpha val="54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19AB06D-8019-0926-8435-6E941A296F7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fgeronde rechthoek 4">
            <a:extLst>
              <a:ext uri="{FF2B5EF4-FFF2-40B4-BE49-F238E27FC236}">
                <a16:creationId xmlns:a16="http://schemas.microsoft.com/office/drawing/2014/main" id="{771C5A54-8F0D-55B8-891F-C0941CFE5BC8}"/>
              </a:ext>
            </a:extLst>
          </p:cNvPr>
          <p:cNvSpPr/>
          <p:nvPr/>
        </p:nvSpPr>
        <p:spPr>
          <a:xfrm>
            <a:off x="5393141" y="179933"/>
            <a:ext cx="1405718" cy="382137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Uitleg</a:t>
            </a:r>
          </a:p>
        </p:txBody>
      </p:sp>
      <p:sp>
        <p:nvSpPr>
          <p:cNvPr id="4" name="Rechthoek 3">
            <a:extLst>
              <a:ext uri="{FF2B5EF4-FFF2-40B4-BE49-F238E27FC236}">
                <a16:creationId xmlns:a16="http://schemas.microsoft.com/office/drawing/2014/main" id="{0E7B4D60-88B9-CC52-7B98-B15496BFF626}"/>
              </a:ext>
            </a:extLst>
          </p:cNvPr>
          <p:cNvSpPr/>
          <p:nvPr/>
        </p:nvSpPr>
        <p:spPr>
          <a:xfrm>
            <a:off x="0" y="-101600"/>
            <a:ext cx="12192000" cy="21078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pic>
        <p:nvPicPr>
          <p:cNvPr id="3" name="Afbeelding 2" descr="Afbeelding met tekst, Lettertype, Graphics, logo&#10;&#10;Automatisch gegenereerde beschrijving">
            <a:extLst>
              <a:ext uri="{FF2B5EF4-FFF2-40B4-BE49-F238E27FC236}">
                <a16:creationId xmlns:a16="http://schemas.microsoft.com/office/drawing/2014/main" id="{5F701B09-012A-BD20-CC9F-1E2E1DF9E3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74720" y="5574175"/>
            <a:ext cx="2638540" cy="1084926"/>
          </a:xfrm>
          <a:prstGeom prst="rect">
            <a:avLst/>
          </a:prstGeom>
        </p:spPr>
      </p:pic>
      <p:sp>
        <p:nvSpPr>
          <p:cNvPr id="6" name="Tekstvak 5">
            <a:extLst>
              <a:ext uri="{FF2B5EF4-FFF2-40B4-BE49-F238E27FC236}">
                <a16:creationId xmlns:a16="http://schemas.microsoft.com/office/drawing/2014/main" id="{91C196C5-FB58-67D7-E967-F988B6801996}"/>
              </a:ext>
            </a:extLst>
          </p:cNvPr>
          <p:cNvSpPr txBox="1"/>
          <p:nvPr/>
        </p:nvSpPr>
        <p:spPr>
          <a:xfrm>
            <a:off x="1118680" y="1028003"/>
            <a:ext cx="7217923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400" b="1" dirty="0"/>
              <a:t>Aletta Jacobs arts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B4986411-FD9D-3093-668C-95295BAFA1C2}"/>
              </a:ext>
            </a:extLst>
          </p:cNvPr>
          <p:cNvSpPr txBox="1"/>
          <p:nvPr/>
        </p:nvSpPr>
        <p:spPr>
          <a:xfrm>
            <a:off x="1274323" y="1984443"/>
            <a:ext cx="5303095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/>
              <a:t>Als eerste vrouwelijke arts ging ze werken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/>
              <a:t>Ze verdienden goed, en deed veel voor de arme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/>
              <a:t>Ze vond dat ze het recht had te stemmen, dit kreeg ze niet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/>
              <a:t>Om dit voor elkaar te krijgen richtte ze met medestanders de </a:t>
            </a:r>
            <a:r>
              <a:rPr lang="nl-NL" sz="2400" b="1" dirty="0"/>
              <a:t>Feministen</a:t>
            </a:r>
            <a:r>
              <a:rPr lang="nl-NL" sz="2400" dirty="0"/>
              <a:t> op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sz="2400" b="1" dirty="0"/>
          </a:p>
        </p:txBody>
      </p:sp>
      <p:pic>
        <p:nvPicPr>
          <p:cNvPr id="1026" name="Picture 2" descr="Vijf vragen over: het standbeeld van Aletta Jacobs - Omroep West">
            <a:extLst>
              <a:ext uri="{FF2B5EF4-FFF2-40B4-BE49-F238E27FC236}">
                <a16:creationId xmlns:a16="http://schemas.microsoft.com/office/drawing/2014/main" id="{74E3F5E3-6B72-98E4-70FC-64845552D0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8859" y="1984443"/>
            <a:ext cx="4961201" cy="2793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291158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  <a:alpha val="54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1A24EF7B-5DC5-8EB7-E80C-C9568B010CA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fgeronde rechthoek 4">
            <a:extLst>
              <a:ext uri="{FF2B5EF4-FFF2-40B4-BE49-F238E27FC236}">
                <a16:creationId xmlns:a16="http://schemas.microsoft.com/office/drawing/2014/main" id="{A978577F-4D64-0CAA-5F85-94100BFB23FB}"/>
              </a:ext>
            </a:extLst>
          </p:cNvPr>
          <p:cNvSpPr/>
          <p:nvPr/>
        </p:nvSpPr>
        <p:spPr>
          <a:xfrm>
            <a:off x="4977654" y="209682"/>
            <a:ext cx="2236691" cy="382137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Zelfstandig werken</a:t>
            </a:r>
          </a:p>
        </p:txBody>
      </p:sp>
      <p:sp>
        <p:nvSpPr>
          <p:cNvPr id="4" name="Rechthoek 3">
            <a:extLst>
              <a:ext uri="{FF2B5EF4-FFF2-40B4-BE49-F238E27FC236}">
                <a16:creationId xmlns:a16="http://schemas.microsoft.com/office/drawing/2014/main" id="{27E48A80-DB66-0E1B-1D30-9CEC6607CF9B}"/>
              </a:ext>
            </a:extLst>
          </p:cNvPr>
          <p:cNvSpPr/>
          <p:nvPr/>
        </p:nvSpPr>
        <p:spPr>
          <a:xfrm>
            <a:off x="0" y="-101600"/>
            <a:ext cx="12192000" cy="210783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pic>
        <p:nvPicPr>
          <p:cNvPr id="3" name="Afbeelding 2" descr="Afbeelding met tekst, Lettertype, Graphics, logo&#10;&#10;Automatisch gegenereerde beschrijving">
            <a:extLst>
              <a:ext uri="{FF2B5EF4-FFF2-40B4-BE49-F238E27FC236}">
                <a16:creationId xmlns:a16="http://schemas.microsoft.com/office/drawing/2014/main" id="{F81EA693-5A72-41B2-549C-568C9BF9C3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74720" y="5574175"/>
            <a:ext cx="2638540" cy="1084926"/>
          </a:xfrm>
          <a:prstGeom prst="rect">
            <a:avLst/>
          </a:prstGeom>
        </p:spPr>
      </p:pic>
      <p:sp>
        <p:nvSpPr>
          <p:cNvPr id="8" name="Tekstvak 7">
            <a:extLst>
              <a:ext uri="{FF2B5EF4-FFF2-40B4-BE49-F238E27FC236}">
                <a16:creationId xmlns:a16="http://schemas.microsoft.com/office/drawing/2014/main" id="{F15AB474-51D0-0B9A-633F-46E97ABD5BC6}"/>
              </a:ext>
            </a:extLst>
          </p:cNvPr>
          <p:cNvSpPr txBox="1"/>
          <p:nvPr/>
        </p:nvSpPr>
        <p:spPr>
          <a:xfrm>
            <a:off x="1271574" y="1871128"/>
            <a:ext cx="9648852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800" dirty="0"/>
              <a:t>Aan de slag met 3.3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800" dirty="0"/>
              <a:t>Werk fluisterend, niet rondlopen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800" dirty="0"/>
              <a:t>Gebruik je theorieboek, GEEN LAPTOP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800" dirty="0"/>
              <a:t>Lukt het dan nog niet, dan steek jij je vinger op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38349508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 2013 - 202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PT Sjabloon" id="{4C245A1B-13FE-E841-9715-E01AD9BBCBD6}" vid="{1B51CF33-4547-5949-A0E1-AB414893CFDF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8217</TotalTime>
  <Words>269</Words>
  <Application>Microsoft Office PowerPoint</Application>
  <PresentationFormat>Breedbeeld</PresentationFormat>
  <Paragraphs>59</Paragraphs>
  <Slides>11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5" baseType="lpstr">
      <vt:lpstr>Aptos</vt:lpstr>
      <vt:lpstr>Aptos Display</vt:lpstr>
      <vt:lpstr>Arial</vt:lpstr>
      <vt:lpstr>Kantoorthema</vt:lpstr>
      <vt:lpstr>3.3 De strijd van de arbeiders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Coen Sluijter Sluijter (1028322)</dc:creator>
  <cp:lastModifiedBy>Coen Sluijter</cp:lastModifiedBy>
  <cp:revision>57</cp:revision>
  <dcterms:created xsi:type="dcterms:W3CDTF">2024-03-17T14:02:00Z</dcterms:created>
  <dcterms:modified xsi:type="dcterms:W3CDTF">2025-01-29T13:25:49Z</dcterms:modified>
</cp:coreProperties>
</file>