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46"/>
  </p:notesMasterIdLst>
  <p:handoutMasterIdLst>
    <p:handoutMasterId r:id="rId47"/>
  </p:handoutMasterIdLst>
  <p:sldIdLst>
    <p:sldId id="256" r:id="rId5"/>
    <p:sldId id="274" r:id="rId6"/>
    <p:sldId id="389" r:id="rId7"/>
    <p:sldId id="439" r:id="rId8"/>
    <p:sldId id="440" r:id="rId9"/>
    <p:sldId id="412" r:id="rId10"/>
    <p:sldId id="413" r:id="rId11"/>
    <p:sldId id="419" r:id="rId12"/>
    <p:sldId id="414" r:id="rId13"/>
    <p:sldId id="415" r:id="rId14"/>
    <p:sldId id="393" r:id="rId15"/>
    <p:sldId id="394" r:id="rId16"/>
    <p:sldId id="395" r:id="rId17"/>
    <p:sldId id="402" r:id="rId18"/>
    <p:sldId id="403" r:id="rId19"/>
    <p:sldId id="417" r:id="rId20"/>
    <p:sldId id="404" r:id="rId21"/>
    <p:sldId id="418" r:id="rId22"/>
    <p:sldId id="405" r:id="rId23"/>
    <p:sldId id="397" r:id="rId24"/>
    <p:sldId id="406" r:id="rId25"/>
    <p:sldId id="409" r:id="rId26"/>
    <p:sldId id="398" r:id="rId27"/>
    <p:sldId id="407" r:id="rId28"/>
    <p:sldId id="408" r:id="rId29"/>
    <p:sldId id="416" r:id="rId30"/>
    <p:sldId id="410" r:id="rId31"/>
    <p:sldId id="399" r:id="rId32"/>
    <p:sldId id="396" r:id="rId33"/>
    <p:sldId id="411" r:id="rId34"/>
    <p:sldId id="423" r:id="rId35"/>
    <p:sldId id="400" r:id="rId36"/>
    <p:sldId id="441" r:id="rId37"/>
    <p:sldId id="442" r:id="rId38"/>
    <p:sldId id="443" r:id="rId39"/>
    <p:sldId id="444" r:id="rId40"/>
    <p:sldId id="445" r:id="rId41"/>
    <p:sldId id="446" r:id="rId42"/>
    <p:sldId id="420" r:id="rId43"/>
    <p:sldId id="421" r:id="rId44"/>
    <p:sldId id="383" r:id="rId45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EDC07AC-1824-4A25-80AE-1BD01B31215F}" v="354" dt="2025-12-09T13:12:34.02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34" autoAdjust="0"/>
    <p:restoredTop sz="94660"/>
  </p:normalViewPr>
  <p:slideViewPr>
    <p:cSldViewPr snapToGrid="0">
      <p:cViewPr varScale="1">
        <p:scale>
          <a:sx n="97" d="100"/>
          <a:sy n="97" d="100"/>
        </p:scale>
        <p:origin x="114" y="3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8" d="100"/>
          <a:sy n="98" d="100"/>
        </p:scale>
        <p:origin x="3516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handoutMaster" Target="handoutMasters/handoutMaster1.xml"/><Relationship Id="rId50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presProps" Target="presProps.xml"/><Relationship Id="rId8" Type="http://schemas.openxmlformats.org/officeDocument/2006/relationships/slide" Target="slides/slide4.xml"/><Relationship Id="rId51" Type="http://schemas.openxmlformats.org/officeDocument/2006/relationships/tableStyles" Target="tableStyle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é Verbeek" userId="20d2065d-8055-4a68-a463-00777506795f" providerId="ADAL" clId="{408437A9-B1B4-4A5A-BF84-9732D44B2163}"/>
    <pc:docChg chg="custSel addSld modSld">
      <pc:chgData name="Gé Verbeek" userId="20d2065d-8055-4a68-a463-00777506795f" providerId="ADAL" clId="{408437A9-B1B4-4A5A-BF84-9732D44B2163}" dt="2025-12-09T13:12:34.026" v="1059" actId="113"/>
      <pc:docMkLst>
        <pc:docMk/>
      </pc:docMkLst>
      <pc:sldChg chg="modSp mod">
        <pc:chgData name="Gé Verbeek" userId="20d2065d-8055-4a68-a463-00777506795f" providerId="ADAL" clId="{408437A9-B1B4-4A5A-BF84-9732D44B2163}" dt="2025-12-09T11:51:59.908" v="1" actId="20577"/>
        <pc:sldMkLst>
          <pc:docMk/>
          <pc:sldMk cId="2852106234" sldId="389"/>
        </pc:sldMkLst>
        <pc:spChg chg="mod">
          <ac:chgData name="Gé Verbeek" userId="20d2065d-8055-4a68-a463-00777506795f" providerId="ADAL" clId="{408437A9-B1B4-4A5A-BF84-9732D44B2163}" dt="2025-12-09T11:51:59.908" v="1" actId="20577"/>
          <ac:spMkLst>
            <pc:docMk/>
            <pc:sldMk cId="2852106234" sldId="389"/>
            <ac:spMk id="4" creationId="{BE5E9AAC-8AFC-4CA9-B89F-13D11A0216BE}"/>
          </ac:spMkLst>
        </pc:spChg>
      </pc:sldChg>
      <pc:sldChg chg="modSp mod">
        <pc:chgData name="Gé Verbeek" userId="20d2065d-8055-4a68-a463-00777506795f" providerId="ADAL" clId="{408437A9-B1B4-4A5A-BF84-9732D44B2163}" dt="2025-12-09T11:56:17.691" v="50" actId="20577"/>
        <pc:sldMkLst>
          <pc:docMk/>
          <pc:sldMk cId="981566931" sldId="420"/>
        </pc:sldMkLst>
        <pc:spChg chg="mod">
          <ac:chgData name="Gé Verbeek" userId="20d2065d-8055-4a68-a463-00777506795f" providerId="ADAL" clId="{408437A9-B1B4-4A5A-BF84-9732D44B2163}" dt="2025-12-09T11:56:17.691" v="50" actId="20577"/>
          <ac:spMkLst>
            <pc:docMk/>
            <pc:sldMk cId="981566931" sldId="420"/>
            <ac:spMk id="5122" creationId="{C2C41428-54F4-F05D-1E30-1248EA67FA17}"/>
          </ac:spMkLst>
        </pc:spChg>
      </pc:sldChg>
      <pc:sldChg chg="modSp mod">
        <pc:chgData name="Gé Verbeek" userId="20d2065d-8055-4a68-a463-00777506795f" providerId="ADAL" clId="{408437A9-B1B4-4A5A-BF84-9732D44B2163}" dt="2025-12-09T11:56:04.444" v="41" actId="27636"/>
        <pc:sldMkLst>
          <pc:docMk/>
          <pc:sldMk cId="4271258448" sldId="421"/>
        </pc:sldMkLst>
        <pc:spChg chg="mod">
          <ac:chgData name="Gé Verbeek" userId="20d2065d-8055-4a68-a463-00777506795f" providerId="ADAL" clId="{408437A9-B1B4-4A5A-BF84-9732D44B2163}" dt="2025-12-09T11:55:46.639" v="39" actId="20577"/>
          <ac:spMkLst>
            <pc:docMk/>
            <pc:sldMk cId="4271258448" sldId="421"/>
            <ac:spMk id="5122" creationId="{7B8273CC-65F4-AA3E-310A-5C3B715F43F4}"/>
          </ac:spMkLst>
        </pc:spChg>
        <pc:spChg chg="mod">
          <ac:chgData name="Gé Verbeek" userId="20d2065d-8055-4a68-a463-00777506795f" providerId="ADAL" clId="{408437A9-B1B4-4A5A-BF84-9732D44B2163}" dt="2025-12-09T11:56:04.444" v="41" actId="27636"/>
          <ac:spMkLst>
            <pc:docMk/>
            <pc:sldMk cId="4271258448" sldId="421"/>
            <ac:spMk id="7171" creationId="{589B8247-30A1-EC66-A358-09FF19D010B0}"/>
          </ac:spMkLst>
        </pc:spChg>
      </pc:sldChg>
      <pc:sldChg chg="addSp delSp modSp mod">
        <pc:chgData name="Gé Verbeek" userId="20d2065d-8055-4a68-a463-00777506795f" providerId="ADAL" clId="{408437A9-B1B4-4A5A-BF84-9732D44B2163}" dt="2025-12-09T12:00:52.712" v="52" actId="22"/>
        <pc:sldMkLst>
          <pc:docMk/>
          <pc:sldMk cId="1273444929" sldId="440"/>
        </pc:sldMkLst>
        <pc:spChg chg="add del mod">
          <ac:chgData name="Gé Verbeek" userId="20d2065d-8055-4a68-a463-00777506795f" providerId="ADAL" clId="{408437A9-B1B4-4A5A-BF84-9732D44B2163}" dt="2025-12-09T12:00:52.712" v="52" actId="22"/>
          <ac:spMkLst>
            <pc:docMk/>
            <pc:sldMk cId="1273444929" sldId="440"/>
            <ac:spMk id="3" creationId="{2A101800-CC2D-16FF-23EE-538653A6E4C0}"/>
          </ac:spMkLst>
        </pc:spChg>
        <pc:picChg chg="add mod ord">
          <ac:chgData name="Gé Verbeek" userId="20d2065d-8055-4a68-a463-00777506795f" providerId="ADAL" clId="{408437A9-B1B4-4A5A-BF84-9732D44B2163}" dt="2025-12-09T12:00:52.712" v="52" actId="22"/>
          <ac:picMkLst>
            <pc:docMk/>
            <pc:sldMk cId="1273444929" sldId="440"/>
            <ac:picMk id="5" creationId="{937B8692-A8FD-3471-05C5-05217CF8EE3B}"/>
          </ac:picMkLst>
        </pc:picChg>
        <pc:picChg chg="del">
          <ac:chgData name="Gé Verbeek" userId="20d2065d-8055-4a68-a463-00777506795f" providerId="ADAL" clId="{408437A9-B1B4-4A5A-BF84-9732D44B2163}" dt="2025-12-09T12:00:48.633" v="51" actId="478"/>
          <ac:picMkLst>
            <pc:docMk/>
            <pc:sldMk cId="1273444929" sldId="440"/>
            <ac:picMk id="6" creationId="{529E2991-5598-722D-FF17-F849B4698B2B}"/>
          </ac:picMkLst>
        </pc:picChg>
      </pc:sldChg>
      <pc:sldChg chg="addSp modSp add mod addAnim delAnim modAnim">
        <pc:chgData name="Gé Verbeek" userId="20d2065d-8055-4a68-a463-00777506795f" providerId="ADAL" clId="{408437A9-B1B4-4A5A-BF84-9732D44B2163}" dt="2025-12-09T13:09:53.424" v="1035" actId="113"/>
        <pc:sldMkLst>
          <pc:docMk/>
          <pc:sldMk cId="1247757187" sldId="441"/>
        </pc:sldMkLst>
        <pc:spChg chg="add">
          <ac:chgData name="Gé Verbeek" userId="20d2065d-8055-4a68-a463-00777506795f" providerId="ADAL" clId="{408437A9-B1B4-4A5A-BF84-9732D44B2163}" dt="2025-12-09T12:39:03.738" v="188"/>
          <ac:spMkLst>
            <pc:docMk/>
            <pc:sldMk cId="1247757187" sldId="441"/>
            <ac:spMk id="2" creationId="{5B368B4C-AAA9-9CA4-ED21-5D153AF46A67}"/>
          </ac:spMkLst>
        </pc:spChg>
        <pc:spChg chg="mod">
          <ac:chgData name="Gé Verbeek" userId="20d2065d-8055-4a68-a463-00777506795f" providerId="ADAL" clId="{408437A9-B1B4-4A5A-BF84-9732D44B2163}" dt="2025-12-09T12:37:58.254" v="146" actId="14100"/>
          <ac:spMkLst>
            <pc:docMk/>
            <pc:sldMk cId="1247757187" sldId="441"/>
            <ac:spMk id="5122" creationId="{E8BFEC75-55F8-8ED2-0D93-357BAF11D3EE}"/>
          </ac:spMkLst>
        </pc:spChg>
        <pc:spChg chg="mod">
          <ac:chgData name="Gé Verbeek" userId="20d2065d-8055-4a68-a463-00777506795f" providerId="ADAL" clId="{408437A9-B1B4-4A5A-BF84-9732D44B2163}" dt="2025-12-09T13:09:53.424" v="1035" actId="113"/>
          <ac:spMkLst>
            <pc:docMk/>
            <pc:sldMk cId="1247757187" sldId="441"/>
            <ac:spMk id="7171" creationId="{BAD13E23-2BCB-D6E3-9B30-630D58791300}"/>
          </ac:spMkLst>
        </pc:spChg>
        <pc:picChg chg="add mod">
          <ac:chgData name="Gé Verbeek" userId="20d2065d-8055-4a68-a463-00777506795f" providerId="ADAL" clId="{408437A9-B1B4-4A5A-BF84-9732D44B2163}" dt="2025-12-09T13:09:43.697" v="1033" actId="1076"/>
          <ac:picMkLst>
            <pc:docMk/>
            <pc:sldMk cId="1247757187" sldId="441"/>
            <ac:picMk id="4" creationId="{1241FF29-4513-ACB1-FB7F-D0F3906D7ADB}"/>
          </ac:picMkLst>
        </pc:picChg>
      </pc:sldChg>
      <pc:sldChg chg="addSp modSp add mod addAnim delAnim modAnim">
        <pc:chgData name="Gé Verbeek" userId="20d2065d-8055-4a68-a463-00777506795f" providerId="ADAL" clId="{408437A9-B1B4-4A5A-BF84-9732D44B2163}" dt="2025-12-09T13:10:07.287" v="1037" actId="113"/>
        <pc:sldMkLst>
          <pc:docMk/>
          <pc:sldMk cId="1499589183" sldId="442"/>
        </pc:sldMkLst>
        <pc:spChg chg="mod">
          <ac:chgData name="Gé Verbeek" userId="20d2065d-8055-4a68-a463-00777506795f" providerId="ADAL" clId="{408437A9-B1B4-4A5A-BF84-9732D44B2163}" dt="2025-12-09T13:10:07.287" v="1037" actId="113"/>
          <ac:spMkLst>
            <pc:docMk/>
            <pc:sldMk cId="1499589183" sldId="442"/>
            <ac:spMk id="7171" creationId="{93590B7D-E25C-738E-9186-425447A4B3BA}"/>
          </ac:spMkLst>
        </pc:spChg>
        <pc:picChg chg="add mod">
          <ac:chgData name="Gé Verbeek" userId="20d2065d-8055-4a68-a463-00777506795f" providerId="ADAL" clId="{408437A9-B1B4-4A5A-BF84-9732D44B2163}" dt="2025-12-09T13:09:15.737" v="1029" actId="1076"/>
          <ac:picMkLst>
            <pc:docMk/>
            <pc:sldMk cId="1499589183" sldId="442"/>
            <ac:picMk id="3" creationId="{912E014F-1BE3-348F-B22C-DA274EBFAA80}"/>
          </ac:picMkLst>
        </pc:picChg>
      </pc:sldChg>
      <pc:sldChg chg="addSp modSp add mod addAnim delAnim modAnim">
        <pc:chgData name="Gé Verbeek" userId="20d2065d-8055-4a68-a463-00777506795f" providerId="ADAL" clId="{408437A9-B1B4-4A5A-BF84-9732D44B2163}" dt="2025-12-09T13:10:54.790" v="1042" actId="14100"/>
        <pc:sldMkLst>
          <pc:docMk/>
          <pc:sldMk cId="2958633505" sldId="443"/>
        </pc:sldMkLst>
        <pc:spChg chg="mod">
          <ac:chgData name="Gé Verbeek" userId="20d2065d-8055-4a68-a463-00777506795f" providerId="ADAL" clId="{408437A9-B1B4-4A5A-BF84-9732D44B2163}" dt="2025-12-09T12:48:58.941" v="715" actId="20577"/>
          <ac:spMkLst>
            <pc:docMk/>
            <pc:sldMk cId="2958633505" sldId="443"/>
            <ac:spMk id="5122" creationId="{B4011A68-D5AA-0D1D-3E14-38072EAFDB89}"/>
          </ac:spMkLst>
        </pc:spChg>
        <pc:spChg chg="mod">
          <ac:chgData name="Gé Verbeek" userId="20d2065d-8055-4a68-a463-00777506795f" providerId="ADAL" clId="{408437A9-B1B4-4A5A-BF84-9732D44B2163}" dt="2025-12-09T12:50:34.636" v="731" actId="27636"/>
          <ac:spMkLst>
            <pc:docMk/>
            <pc:sldMk cId="2958633505" sldId="443"/>
            <ac:spMk id="7171" creationId="{57B6449A-BF5C-CA6F-12D6-1F54D0D977E6}"/>
          </ac:spMkLst>
        </pc:spChg>
        <pc:picChg chg="add mod">
          <ac:chgData name="Gé Verbeek" userId="20d2065d-8055-4a68-a463-00777506795f" providerId="ADAL" clId="{408437A9-B1B4-4A5A-BF84-9732D44B2163}" dt="2025-12-09T13:10:54.790" v="1042" actId="14100"/>
          <ac:picMkLst>
            <pc:docMk/>
            <pc:sldMk cId="2958633505" sldId="443"/>
            <ac:picMk id="3" creationId="{9B3486B6-0422-800B-1BE7-504B97EF633E}"/>
          </ac:picMkLst>
        </pc:picChg>
      </pc:sldChg>
      <pc:sldChg chg="addSp modSp add mod addAnim delAnim modAnim">
        <pc:chgData name="Gé Verbeek" userId="20d2065d-8055-4a68-a463-00777506795f" providerId="ADAL" clId="{408437A9-B1B4-4A5A-BF84-9732D44B2163}" dt="2025-12-09T13:11:06.382" v="1048" actId="1076"/>
        <pc:sldMkLst>
          <pc:docMk/>
          <pc:sldMk cId="1349814995" sldId="444"/>
        </pc:sldMkLst>
        <pc:spChg chg="mod">
          <ac:chgData name="Gé Verbeek" userId="20d2065d-8055-4a68-a463-00777506795f" providerId="ADAL" clId="{408437A9-B1B4-4A5A-BF84-9732D44B2163}" dt="2025-12-09T12:51:01.868" v="741" actId="20577"/>
          <ac:spMkLst>
            <pc:docMk/>
            <pc:sldMk cId="1349814995" sldId="444"/>
            <ac:spMk id="5122" creationId="{F1149AC2-AD78-33DF-B46B-D73131035AB4}"/>
          </ac:spMkLst>
        </pc:spChg>
        <pc:spChg chg="mod">
          <ac:chgData name="Gé Verbeek" userId="20d2065d-8055-4a68-a463-00777506795f" providerId="ADAL" clId="{408437A9-B1B4-4A5A-BF84-9732D44B2163}" dt="2025-12-09T12:52:18.601" v="759" actId="20577"/>
          <ac:spMkLst>
            <pc:docMk/>
            <pc:sldMk cId="1349814995" sldId="444"/>
            <ac:spMk id="7171" creationId="{6C5A9E19-F22C-0124-7EAD-C55CF335B67E}"/>
          </ac:spMkLst>
        </pc:spChg>
        <pc:picChg chg="add mod">
          <ac:chgData name="Gé Verbeek" userId="20d2065d-8055-4a68-a463-00777506795f" providerId="ADAL" clId="{408437A9-B1B4-4A5A-BF84-9732D44B2163}" dt="2025-12-09T13:11:06.382" v="1048" actId="1076"/>
          <ac:picMkLst>
            <pc:docMk/>
            <pc:sldMk cId="1349814995" sldId="444"/>
            <ac:picMk id="3" creationId="{B249756E-4133-83EC-6A09-B1CDC2B46979}"/>
          </ac:picMkLst>
        </pc:picChg>
      </pc:sldChg>
      <pc:sldChg chg="addSp modSp add mod addAnim delAnim modAnim">
        <pc:chgData name="Gé Verbeek" userId="20d2065d-8055-4a68-a463-00777506795f" providerId="ADAL" clId="{408437A9-B1B4-4A5A-BF84-9732D44B2163}" dt="2025-12-09T13:12:11.728" v="1052" actId="1076"/>
        <pc:sldMkLst>
          <pc:docMk/>
          <pc:sldMk cId="2142885216" sldId="445"/>
        </pc:sldMkLst>
        <pc:spChg chg="mod">
          <ac:chgData name="Gé Verbeek" userId="20d2065d-8055-4a68-a463-00777506795f" providerId="ADAL" clId="{408437A9-B1B4-4A5A-BF84-9732D44B2163}" dt="2025-12-09T12:54:53.535" v="826" actId="20577"/>
          <ac:spMkLst>
            <pc:docMk/>
            <pc:sldMk cId="2142885216" sldId="445"/>
            <ac:spMk id="5122" creationId="{15B1F8FA-6873-E28C-AACC-8D0646C2076B}"/>
          </ac:spMkLst>
        </pc:spChg>
        <pc:spChg chg="mod">
          <ac:chgData name="Gé Verbeek" userId="20d2065d-8055-4a68-a463-00777506795f" providerId="ADAL" clId="{408437A9-B1B4-4A5A-BF84-9732D44B2163}" dt="2025-12-09T12:58:57.426" v="972" actId="20577"/>
          <ac:spMkLst>
            <pc:docMk/>
            <pc:sldMk cId="2142885216" sldId="445"/>
            <ac:spMk id="7171" creationId="{6E856CCF-997B-898D-06DD-7E3D509521A4}"/>
          </ac:spMkLst>
        </pc:spChg>
        <pc:picChg chg="add mod">
          <ac:chgData name="Gé Verbeek" userId="20d2065d-8055-4a68-a463-00777506795f" providerId="ADAL" clId="{408437A9-B1B4-4A5A-BF84-9732D44B2163}" dt="2025-12-09T13:12:11.728" v="1052" actId="1076"/>
          <ac:picMkLst>
            <pc:docMk/>
            <pc:sldMk cId="2142885216" sldId="445"/>
            <ac:picMk id="3" creationId="{9B09D468-B330-37A6-B443-42C6FE4E0626}"/>
          </ac:picMkLst>
        </pc:picChg>
      </pc:sldChg>
      <pc:sldChg chg="addSp modSp add mod addAnim delAnim modAnim">
        <pc:chgData name="Gé Verbeek" userId="20d2065d-8055-4a68-a463-00777506795f" providerId="ADAL" clId="{408437A9-B1B4-4A5A-BF84-9732D44B2163}" dt="2025-12-09T13:12:34.026" v="1059" actId="113"/>
        <pc:sldMkLst>
          <pc:docMk/>
          <pc:sldMk cId="2322611786" sldId="446"/>
        </pc:sldMkLst>
        <pc:spChg chg="mod">
          <ac:chgData name="Gé Verbeek" userId="20d2065d-8055-4a68-a463-00777506795f" providerId="ADAL" clId="{408437A9-B1B4-4A5A-BF84-9732D44B2163}" dt="2025-12-09T13:00:09.315" v="982" actId="20577"/>
          <ac:spMkLst>
            <pc:docMk/>
            <pc:sldMk cId="2322611786" sldId="446"/>
            <ac:spMk id="5122" creationId="{72382307-FFA2-3482-8189-AA752ECD5958}"/>
          </ac:spMkLst>
        </pc:spChg>
        <pc:spChg chg="mod">
          <ac:chgData name="Gé Verbeek" userId="20d2065d-8055-4a68-a463-00777506795f" providerId="ADAL" clId="{408437A9-B1B4-4A5A-BF84-9732D44B2163}" dt="2025-12-09T13:12:34.026" v="1059" actId="113"/>
          <ac:spMkLst>
            <pc:docMk/>
            <pc:sldMk cId="2322611786" sldId="446"/>
            <ac:spMk id="7171" creationId="{7013AA7B-16C0-E267-5906-85C37001A449}"/>
          </ac:spMkLst>
        </pc:spChg>
        <pc:picChg chg="add mod">
          <ac:chgData name="Gé Verbeek" userId="20d2065d-8055-4a68-a463-00777506795f" providerId="ADAL" clId="{408437A9-B1B4-4A5A-BF84-9732D44B2163}" dt="2025-12-09T13:12:27.035" v="1058" actId="1076"/>
          <ac:picMkLst>
            <pc:docMk/>
            <pc:sldMk cId="2322611786" sldId="446"/>
            <ac:picMk id="3" creationId="{7CE3508D-3FB0-A47A-98B1-20D541AE20E6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EB7032-F0D6-4A01-845E-F640D5DCE90C}" type="datetimeFigureOut">
              <a:rPr lang="nl-NL" smtClean="0"/>
              <a:t>9-12-2025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1A04F1-D7F4-4979-9173-69F0753CB55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473098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9F02E0-DB6B-495D-8684-7297BB1858EF}" type="datetimeFigureOut">
              <a:rPr lang="nl-NL" smtClean="0"/>
              <a:t>9-12-2025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F2AE81-861B-4764-8A92-10FE93FC7A5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277028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19151B-ACD3-0E57-0C45-8B60C59311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9F8F5382-7A18-59D7-1391-F07A2BB8C3D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F642FB31-B385-58BB-0A45-63543D36F4B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9B00AE55-390D-C5EE-1604-BED12198FD9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6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6341983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15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2518296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91E021-1F47-BBB9-C216-F05EA8C92A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209D42F2-C5A9-9AA4-22C7-68702B4025A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FECACE92-164F-905D-5395-0F4C424BC9A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804A65B6-05D4-43F5-8F8F-800B8955CB6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16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8403167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17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157261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BCC7AF-6D8B-8BA7-7A03-4634028DB9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5E98F45E-2F0A-FBC9-CA64-9B8B886F173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515B102D-F0F5-8F2B-6A19-E2763F0F717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9003E5E1-E249-6C08-E411-6464B7A4A1C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18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74009057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19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539757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20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67675583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21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07966832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9640FD-95A4-C9F2-5976-8C9B176AB4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DFC52F21-FC25-B266-3E2D-AA560CCC53B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5A6CB0AF-1B06-51C8-FE79-705194A7876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EA57992-E053-4DB9-96C8-6B1EC812F43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22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79335076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23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31606667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24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3561734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4F8399-9020-83DD-6DC2-686B8782EE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C39877B7-6660-8F45-E6C8-8B3B15DD63E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4095E7D-F380-DE21-0BA8-8F599AFD924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F6F350BF-67C8-8411-C7F1-554236FBA49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7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60079127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25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26490797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8307BE-E15B-0CA0-1503-9D06BFCF90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D9730F77-C4E4-027E-D2D7-F65CEEB22DE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4EB7DB9-058A-362F-E660-963DDC1EEEB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6D72CD81-0159-E3D2-32F7-F5A12DC9B62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26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0882993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493901-B191-F434-C001-3B81EBAE74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90856357-4CFB-3192-4B94-E0066BE1EBD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96F495A2-CD45-46FC-46DD-E25A053A416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41014DD0-4169-0BFD-FF66-D6EDE218B90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27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84448155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28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10577921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29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63115490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767CA2-3970-0204-ADD8-24AFAC6B77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8D86401-83E2-BD64-02A5-FB8C01D92D5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80E52CBE-6826-78C9-BC5F-6EB12C99DEC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0A9C01FC-B42F-70CE-5965-F1327E5E601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30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65616791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236933-0DED-F411-68C4-6FBDF20B13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77E9F4FC-0915-45EC-E2B1-ACDEAD0DAAA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1635EAAF-BE8F-4CB9-C2C7-A309BE3C835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799E6278-C5E8-2689-9B59-8A73FEFF8EA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31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17351537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32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97262355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340234-A4A4-E47B-890A-5D85B33DF4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5F68050E-47CE-2764-4725-A7DB70ACF78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6A361A1A-F23F-0EAF-E89F-C8ADC7A7616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A557D1D0-46B7-00FF-EACE-E22AE660EC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33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79945685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047D2B-7D0B-681F-CBC8-958BB6D941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40CD7F69-27F6-BCE3-A539-B340EDFB5DA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B1FD5E0A-224F-530A-F83B-D042B69E724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E9B82571-FB4D-4971-D887-CCFA512479F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34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41112027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B673A4-B6CB-8132-6FC3-98331D791E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F6B18A1F-6081-9AA5-E723-0556D76F6E2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81F5A105-E9F2-62A2-C427-DD2466331DF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9317087F-A4A1-BFED-8FF6-E3B7FBA388D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8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59296628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81139C-0819-98A3-4963-EB9864B399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A88BDFD4-C3C6-6D4E-5CC4-A26FCE4E628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9E0A7048-AD18-CE2D-876F-E34F3F1C17B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E0CA4254-0DFC-1094-27BE-AEB3138EC2C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35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1417180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64FAD1-08C6-E91C-1C14-E1987A22CD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E12421C6-FCAD-18ED-85BB-7BAF7319E4D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C6BD8E1F-6B2D-C998-6111-EA015E57D63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5CC25FD-B0B3-83F0-6D31-B6C8B75737C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36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53637919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BF198A-189E-1927-190C-F0744734B7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FEC244E9-90B1-3360-249B-27EDF8C9B58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B90095FF-46FF-9DF6-942D-BE5C925E5EA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6E381144-D879-A409-4FB3-699A7474A31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37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400578746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C0C92D-5FE4-EE6E-4ACC-7FBC981BB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596B485B-1983-8A79-4967-F499835DC8A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86E48FFD-DF7D-5842-D868-E900E532820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03471F84-9D5B-525C-BCDE-D7A1FA0E77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38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80276806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55186F-2687-0266-028F-AADF5AFBB0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4857FEE9-02A1-4AF3-80E0-E997D4EE21E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751B7866-3AF7-58F4-A17C-641FBE9987D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63F06869-405A-B778-9F5C-91A71E51FFA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39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96637389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A913C6-02CB-BE81-6CEF-2B54181C90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9EE64C1E-A318-3E67-5E14-F37DBC37D1D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C821C772-B7AB-D10E-078C-154EE4BE239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9055E842-720D-20F9-2D84-FE32A4C2A44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40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427383219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41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4161732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E2BF89-DD5F-8D24-DBEE-610B9726C8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5E5CE8E7-B42F-157F-9596-C6D57797253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2C846A3-7FB3-7076-D6D2-644080AAF31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B8D07FEB-FB1C-BEF7-1D52-4128729578E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9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1013545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525557-3120-86B2-2440-4CD3F9D06B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EEB73EE7-4E3D-D83C-4E0C-A2309FD71F0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D67C815B-33FC-7263-CC17-24686CE8B68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B69F4573-D642-FC5E-D17C-5EE774767C4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10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0540361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11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7431716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12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6395989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13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1140995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14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715489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penings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kstvak 3"/>
          <p:cNvSpPr txBox="1"/>
          <p:nvPr userDrawn="1"/>
        </p:nvSpPr>
        <p:spPr>
          <a:xfrm>
            <a:off x="1087655" y="6098221"/>
            <a:ext cx="6240021" cy="45719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41450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MetBee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afbeelding 8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9720000" cy="6858000"/>
          </a:xfrm>
        </p:spPr>
        <p:txBody>
          <a:bodyPr/>
          <a:lstStyle>
            <a:lvl1pPr marL="0" indent="0" algn="l">
              <a:buFontTx/>
              <a:buNone/>
              <a:defRPr sz="1600" baseline="0"/>
            </a:lvl1pPr>
          </a:lstStyle>
          <a:p>
            <a:r>
              <a:rPr lang="nl-NL" dirty="0"/>
              <a:t>Klik op het pictogram in het midden om een achtergrondafbeelding toe te voegen (19,05 x 27 cm). </a:t>
            </a:r>
            <a:br>
              <a:rPr lang="nl-NL" dirty="0"/>
            </a:br>
            <a:r>
              <a:rPr lang="nl-NL" dirty="0"/>
              <a:t>Verplaats deze vervolgens naar de achtergrond om de tekst te typen.</a:t>
            </a: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20000" y="3060000"/>
            <a:ext cx="8280000" cy="720000"/>
          </a:xfrm>
        </p:spPr>
        <p:txBody>
          <a:bodyPr lIns="0" tIns="0" rIns="0" bIns="0" anchor="t" anchorCtr="0">
            <a:noAutofit/>
          </a:bodyPr>
          <a:lstStyle>
            <a:lvl1pPr algn="l">
              <a:defRPr sz="44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720000" y="3816000"/>
            <a:ext cx="8280000" cy="72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24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NL" dirty="0"/>
          </a:p>
        </p:txBody>
      </p:sp>
      <p:pic>
        <p:nvPicPr>
          <p:cNvPr id="6" name="Afbeelding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7688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ZonderBee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20000" y="3060000"/>
            <a:ext cx="8280000" cy="720000"/>
          </a:xfrm>
        </p:spPr>
        <p:txBody>
          <a:bodyPr lIns="0" tIns="0" rIns="0" bIns="0" anchor="t" anchorCtr="0">
            <a:noAutofit/>
          </a:bodyPr>
          <a:lstStyle>
            <a:lvl1pPr algn="l">
              <a:defRPr sz="4400" b="1" i="0" baseline="0">
                <a:solidFill>
                  <a:srgbClr val="1E201F"/>
                </a:solidFill>
                <a:latin typeface="Arial" panose="020B0604020202020204" pitchFamily="34" charset="0"/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720000" y="3816000"/>
            <a:ext cx="8280000" cy="72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2400" baseline="0">
                <a:solidFill>
                  <a:srgbClr val="1E201F"/>
                </a:solidFill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NL" dirty="0"/>
          </a:p>
        </p:txBody>
      </p:sp>
      <p:pic>
        <p:nvPicPr>
          <p:cNvPr id="5" name="Afbeelding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0552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el en tekst/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4280818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afbeelding 8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9720000" cy="6858000"/>
          </a:xfrm>
        </p:spPr>
        <p:txBody>
          <a:bodyPr/>
          <a:lstStyle>
            <a:lvl1pPr marL="0" indent="0" algn="l">
              <a:buFontTx/>
              <a:buNone/>
              <a:defRPr sz="1600" baseline="0"/>
            </a:lvl1pPr>
          </a:lstStyle>
          <a:p>
            <a:r>
              <a:rPr lang="nl-NL" dirty="0"/>
              <a:t>Klik op het pictogram in het midden om een achtergrondafbeelding toe te voegen (19,05 x 27 cm). </a:t>
            </a:r>
            <a:br>
              <a:rPr lang="nl-NL" dirty="0"/>
            </a:br>
            <a:endParaRPr lang="nl-NL" dirty="0"/>
          </a:p>
        </p:txBody>
      </p:sp>
      <p:pic>
        <p:nvPicPr>
          <p:cNvPr id="5" name="Afbeelding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888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el, tekst en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afbeelding 5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9720000" cy="685800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/>
            </a:lvl1pPr>
          </a:lstStyle>
          <a:p>
            <a:r>
              <a:rPr lang="nl-NL" dirty="0"/>
              <a:t>Klik op het pictogram in het midden om een afbeelding toe te voegen (19,05 x 10 cm).</a:t>
            </a:r>
            <a:r>
              <a:rPr lang="nl-NL" sz="1600" dirty="0"/>
              <a:t> </a:t>
            </a: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8861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, tekst en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56000" y="576000"/>
            <a:ext cx="4932000" cy="720000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0" hasCustomPrompt="1"/>
          </p:nvPr>
        </p:nvSpPr>
        <p:spPr>
          <a:xfrm>
            <a:off x="2088000" y="1476000"/>
            <a:ext cx="3600000" cy="4680000"/>
          </a:xfrm>
        </p:spPr>
        <p:txBody>
          <a:bodyPr/>
          <a:lstStyle/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6" name="Tijdelijke aanduiding voor afbeelding 5"/>
          <p:cNvSpPr>
            <a:spLocks noGrp="1"/>
          </p:cNvSpPr>
          <p:nvPr>
            <p:ph type="pic" sz="quarter" idx="11" hasCustomPrompt="1"/>
          </p:nvPr>
        </p:nvSpPr>
        <p:spPr>
          <a:xfrm>
            <a:off x="6120000" y="0"/>
            <a:ext cx="3600000" cy="68580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</a:lstStyle>
          <a:p>
            <a:r>
              <a:rPr lang="nl-NL" dirty="0"/>
              <a:t>Klik op het pictogram in het midden om een afbeelding toe te voegen (19,05 x 10 cm).</a:t>
            </a:r>
            <a:r>
              <a:rPr lang="nl-NL" sz="1600" dirty="0"/>
              <a:t> </a:t>
            </a:r>
            <a:endParaRPr lang="nl-NL" dirty="0"/>
          </a:p>
        </p:txBody>
      </p:sp>
      <p:pic>
        <p:nvPicPr>
          <p:cNvPr id="7" name="Afbeelding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3993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56000" y="576000"/>
            <a:ext cx="4932000" cy="720000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0" hasCustomPrompt="1"/>
          </p:nvPr>
        </p:nvSpPr>
        <p:spPr>
          <a:xfrm>
            <a:off x="2088000" y="1476000"/>
            <a:ext cx="7200000" cy="4680000"/>
          </a:xfrm>
        </p:spPr>
        <p:txBody>
          <a:bodyPr/>
          <a:lstStyle/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pic>
        <p:nvPicPr>
          <p:cNvPr id="6" name="Afbeelding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049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ot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kstvak 4"/>
          <p:cNvSpPr txBox="1"/>
          <p:nvPr userDrawn="1"/>
        </p:nvSpPr>
        <p:spPr>
          <a:xfrm>
            <a:off x="1130533" y="6142150"/>
            <a:ext cx="596328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5497683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756000" y="576000"/>
            <a:ext cx="9036000" cy="10800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2052000" y="1728000"/>
            <a:ext cx="7740000" cy="435133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625692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49" r:id="rId2"/>
    <p:sldLayoutId id="2147483652" r:id="rId3"/>
    <p:sldLayoutId id="2147483650" r:id="rId4"/>
    <p:sldLayoutId id="2147483653" r:id="rId5"/>
    <p:sldLayoutId id="2147483657" r:id="rId6"/>
    <p:sldLayoutId id="2147483654" r:id="rId7"/>
    <p:sldLayoutId id="2147483655" r:id="rId8"/>
    <p:sldLayoutId id="214748365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 baseline="0">
          <a:solidFill>
            <a:srgbClr val="1E201F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0" indent="-3600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2400" kern="1200" baseline="0">
          <a:solidFill>
            <a:srgbClr val="1E201F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2400" kern="1200" baseline="0">
          <a:solidFill>
            <a:srgbClr val="1E201F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1E201F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1E201F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1E201F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07362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59F7D3-6E51-1E0E-3A2C-E27D6B5E84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9DD49AC5-20CD-56E1-78CD-AE8B4259104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>
            <a:normAutofit fontScale="90000"/>
          </a:bodyPr>
          <a:lstStyle/>
          <a:p>
            <a:r>
              <a:rPr lang="nl-NL" b="1" dirty="0"/>
              <a:t>Ambitie voor 2030</a:t>
            </a:r>
            <a:br>
              <a:rPr lang="nl-NL" b="1" dirty="0"/>
            </a:br>
            <a:endParaRPr lang="nl-NL" altLang="nl-NL" b="1" dirty="0"/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82637F53-AAA4-6E19-7D88-DACD42259E8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381760"/>
            <a:ext cx="7886700" cy="5267376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dirty="0"/>
              <a:t>De visie stelt dat het gebruik van chemische gewasbeschermingsmiddelen tegen die tijd drastisch moet zijn gereduceerd. 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Ziekten en plagen worden voornamelijk voorkomen door preventie en natuurlijke processen. 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Chemische middelen worden alleen als laatste redmiddel gebruikt en zijn volledig emissievrij.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Deze visie sluit aan bij internationale doelen, zoals de Europese </a:t>
            </a:r>
            <a:r>
              <a:rPr lang="nl-NL" b="1" dirty="0"/>
              <a:t>Green Deal</a:t>
            </a:r>
            <a:r>
              <a:rPr lang="nl-NL" dirty="0"/>
              <a:t>, waarin het streven is om het gebruik van chemische middelen met 50% te verminderen tegen 2030.</a:t>
            </a:r>
          </a:p>
          <a:p>
            <a:pPr indent="0">
              <a:buNone/>
              <a:defRPr/>
            </a:pPr>
            <a:endParaRPr lang="nl-NL" dirty="0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1C9E37D2-4CA7-56B5-D7A4-CED3B6149E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51357" y="71724"/>
            <a:ext cx="3566386" cy="1736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80224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Weerbaar Telen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6987816" cy="4738260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r>
              <a:rPr lang="nl-NL" b="1" dirty="0"/>
              <a:t>Weerbaar telen</a:t>
            </a:r>
            <a:r>
              <a:rPr lang="nl-NL" dirty="0"/>
              <a:t> </a:t>
            </a:r>
          </a:p>
          <a:p>
            <a:pPr indent="0">
              <a:buNone/>
              <a:defRPr/>
            </a:pPr>
            <a:r>
              <a:rPr lang="nl-NL" dirty="0"/>
              <a:t>is een teeltmethode gericht op het versterken van de natuurlijke weerbaarheid van planten tegen ziekten en plagen, met als doel een gezonde groei en een verminderd gebruik van chemische bestrijdingsmiddelen. 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Het concept sluit aan bij duurzaam en biologisch telen en speelt in op de groeiende vraag naar milieuvriendelijke landbouw.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5210EAC7-632A-AD04-DF36-0941D10EAF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2077" y="160628"/>
            <a:ext cx="5599030" cy="1586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503443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>
            <a:normAutofit fontScale="90000"/>
          </a:bodyPr>
          <a:lstStyle/>
          <a:p>
            <a:r>
              <a:rPr lang="nl-NL" b="1" dirty="0"/>
              <a:t>Principes van weerbaar telen</a:t>
            </a:r>
            <a:br>
              <a:rPr lang="nl-NL" b="1" dirty="0"/>
            </a:br>
            <a:endParaRPr lang="nl-NL" altLang="nl-NL" b="1" dirty="0"/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6651494" cy="4738260"/>
          </a:xfrm>
        </p:spPr>
        <p:txBody>
          <a:bodyPr>
            <a:normAutofit/>
          </a:bodyPr>
          <a:lstStyle/>
          <a:p>
            <a:pPr marL="342900" indent="-342900"/>
            <a:r>
              <a:rPr lang="nl-NL" b="1" dirty="0"/>
              <a:t>Gezonde bodem</a:t>
            </a:r>
          </a:p>
          <a:p>
            <a:pPr marL="342900" indent="-342900"/>
            <a:endParaRPr lang="nl-NL" dirty="0"/>
          </a:p>
          <a:p>
            <a:pPr marL="342900" indent="-342900"/>
            <a:r>
              <a:rPr lang="nl-NL" b="1" dirty="0"/>
              <a:t>Biodiversiteit</a:t>
            </a:r>
            <a:endParaRPr lang="nl-NL" dirty="0"/>
          </a:p>
          <a:p>
            <a:pPr marL="342900" indent="-342900"/>
            <a:endParaRPr lang="nl-NL" dirty="0"/>
          </a:p>
          <a:p>
            <a:pPr marL="342900" indent="-342900"/>
            <a:r>
              <a:rPr lang="nl-NL" b="1" dirty="0"/>
              <a:t>Preventieve maatregelen</a:t>
            </a:r>
          </a:p>
          <a:p>
            <a:pPr marL="342900" indent="-342900"/>
            <a:endParaRPr lang="nl-NL" b="1" dirty="0"/>
          </a:p>
          <a:p>
            <a:pPr marL="342900" indent="-342900"/>
            <a:r>
              <a:rPr lang="nl-NL" b="1" dirty="0"/>
              <a:t>Weerbare planten</a:t>
            </a:r>
          </a:p>
          <a:p>
            <a:pPr marL="342900" indent="-342900"/>
            <a:endParaRPr lang="nl-NL" dirty="0"/>
          </a:p>
          <a:p>
            <a:pPr indent="0">
              <a:buNone/>
              <a:defRPr/>
            </a:pPr>
            <a:endParaRPr lang="nl-NL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4257AE82-C2C7-0583-674D-DCA4C2870C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6586" y="1631078"/>
            <a:ext cx="6245414" cy="3595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69884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72000" y="554228"/>
            <a:ext cx="4932000" cy="720000"/>
          </a:xfrm>
        </p:spPr>
        <p:txBody>
          <a:bodyPr anchor="t">
            <a:normAutofit/>
          </a:bodyPr>
          <a:lstStyle/>
          <a:p>
            <a:pPr eaLnBrk="1" hangingPunct="1"/>
            <a:r>
              <a:rPr lang="nl-NL" b="1" dirty="0"/>
              <a:t>Gezonde bodem</a:t>
            </a:r>
            <a:r>
              <a:rPr lang="nl-NL" dirty="0"/>
              <a:t>:</a:t>
            </a:r>
            <a:endParaRPr lang="nl-NL" altLang="nl-NL" b="1" dirty="0"/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type="body" sz="quarter" idx="10"/>
          </p:nvPr>
        </p:nvSpPr>
        <p:spPr>
          <a:xfrm>
            <a:off x="671999" y="1801349"/>
            <a:ext cx="6800855" cy="4311107"/>
          </a:xfrm>
        </p:spPr>
        <p:txBody>
          <a:bodyPr>
            <a:normAutofit/>
          </a:bodyPr>
          <a:lstStyle/>
          <a:p>
            <a:pPr indent="0">
              <a:spcAft>
                <a:spcPts val="600"/>
              </a:spcAft>
              <a:buNone/>
              <a:defRPr/>
            </a:pPr>
            <a:r>
              <a:rPr lang="nl-NL" dirty="0"/>
              <a:t>Een vitale bodem bevat veel soorten aan micro-organismen die ziekten en plagen helpen onderdrukken. </a:t>
            </a:r>
          </a:p>
          <a:p>
            <a:pPr indent="0">
              <a:spcAft>
                <a:spcPts val="600"/>
              </a:spcAft>
              <a:buNone/>
              <a:defRPr/>
            </a:pPr>
            <a:endParaRPr lang="nl-NL" dirty="0"/>
          </a:p>
          <a:p>
            <a:pPr indent="0">
              <a:spcAft>
                <a:spcPts val="600"/>
              </a:spcAft>
              <a:buNone/>
              <a:defRPr/>
            </a:pPr>
            <a:r>
              <a:rPr lang="nl-NL" dirty="0"/>
              <a:t>Een gezonde bodemstructuur en voldoende organische stof zijn essentieel.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68D8B354-342B-434E-8C28-A966701A9ED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2950" r="32272" b="-1"/>
          <a:stretch/>
        </p:blipFill>
        <p:spPr>
          <a:xfrm>
            <a:off x="8631622" y="677824"/>
            <a:ext cx="2888378" cy="55023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5669946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10046" y="342000"/>
            <a:ext cx="5448514" cy="720000"/>
          </a:xfrm>
        </p:spPr>
        <p:txBody>
          <a:bodyPr anchor="t">
            <a:normAutofit/>
          </a:bodyPr>
          <a:lstStyle/>
          <a:p>
            <a:pPr eaLnBrk="1" hangingPunct="1"/>
            <a:r>
              <a:rPr lang="nl-NL" altLang="nl-NL" dirty="0"/>
              <a:t>gezonde bodem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type="body" sz="quarter" idx="10"/>
          </p:nvPr>
        </p:nvSpPr>
        <p:spPr>
          <a:xfrm>
            <a:off x="910046" y="1403990"/>
            <a:ext cx="5714274" cy="4824090"/>
          </a:xfrm>
        </p:spPr>
        <p:txBody>
          <a:bodyPr>
            <a:normAutofit/>
          </a:bodyPr>
          <a:lstStyle/>
          <a:p>
            <a:pPr indent="0">
              <a:spcAft>
                <a:spcPts val="600"/>
              </a:spcAft>
              <a:buNone/>
              <a:defRPr/>
            </a:pPr>
            <a:r>
              <a:rPr lang="nl-NL" sz="2200" b="1" dirty="0"/>
              <a:t>Weerbaar telen en een gezonde bodem</a:t>
            </a:r>
            <a:r>
              <a:rPr lang="nl-NL" sz="2200" dirty="0"/>
              <a:t> zijn onlosmakelijk met elkaar verbonden. </a:t>
            </a:r>
          </a:p>
          <a:p>
            <a:pPr indent="0">
              <a:spcAft>
                <a:spcPts val="600"/>
              </a:spcAft>
              <a:buNone/>
              <a:defRPr/>
            </a:pPr>
            <a:endParaRPr lang="nl-NL" sz="2200" dirty="0"/>
          </a:p>
          <a:p>
            <a:pPr indent="0">
              <a:spcAft>
                <a:spcPts val="600"/>
              </a:spcAft>
              <a:buNone/>
              <a:defRPr/>
            </a:pPr>
            <a:r>
              <a:rPr lang="nl-NL" sz="2200" dirty="0"/>
              <a:t>De bodem vormt de basis voor plantengroei en speelt een cruciale rol in het versterken van de natuurlijke weerbaarheid van gewassen tegen ziekten, plagen en abiotische stressfactoren zoals droogte of verzilting.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B5A766A2-1385-D8D2-E169-15B524F0A37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9176" r="36545" b="-1"/>
          <a:stretch/>
        </p:blipFill>
        <p:spPr>
          <a:xfrm>
            <a:off x="8920480" y="955039"/>
            <a:ext cx="2640937" cy="50309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4873658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>
            <a:normAutofit/>
          </a:bodyPr>
          <a:lstStyle/>
          <a:p>
            <a:pPr eaLnBrk="1" hangingPunct="1"/>
            <a:r>
              <a:rPr lang="nl-NL" dirty="0"/>
              <a:t>Gezonde bodem</a:t>
            </a:r>
            <a:endParaRPr lang="nl-NL" altLang="nl-NL" b="1" dirty="0"/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87784" y="1385502"/>
            <a:ext cx="8308616" cy="5228657"/>
          </a:xfrm>
        </p:spPr>
        <p:txBody>
          <a:bodyPr>
            <a:normAutofit fontScale="92500" lnSpcReduction="20000"/>
          </a:bodyPr>
          <a:lstStyle/>
          <a:p>
            <a:pPr indent="0">
              <a:buNone/>
            </a:pPr>
            <a:r>
              <a:rPr lang="nl-NL" b="1" dirty="0"/>
              <a:t>Waarom is een gezonde bodem essentieel voor weerbaar telen</a:t>
            </a:r>
          </a:p>
          <a:p>
            <a:pPr indent="0">
              <a:buNone/>
            </a:pPr>
            <a:endParaRPr lang="nl-NL" b="1" dirty="0"/>
          </a:p>
          <a:p>
            <a:pPr indent="0">
              <a:buNone/>
            </a:pPr>
            <a:r>
              <a:rPr lang="nl-NL" b="1" dirty="0"/>
              <a:t>Microbieel evenwicht</a:t>
            </a:r>
            <a:r>
              <a:rPr lang="nl-NL" dirty="0"/>
              <a:t>: </a:t>
            </a:r>
          </a:p>
          <a:p>
            <a:pPr indent="0">
              <a:buNone/>
            </a:pPr>
            <a:r>
              <a:rPr lang="nl-NL" dirty="0"/>
              <a:t>Een gezonde bodem bevat veel soorten micro-organisme. </a:t>
            </a:r>
            <a:br>
              <a:rPr lang="nl-NL" dirty="0"/>
            </a:br>
            <a:r>
              <a:rPr lang="nl-NL" dirty="0"/>
              <a:t>Schimmels, bacteriën etc.in de bodem dragen bij aan:</a:t>
            </a:r>
          </a:p>
          <a:p>
            <a:pPr indent="0">
              <a:buNone/>
            </a:pPr>
            <a:endParaRPr lang="nl-NL" dirty="0"/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nl-NL" b="1" dirty="0"/>
              <a:t>Nutriëntencycli</a:t>
            </a:r>
            <a:br>
              <a:rPr lang="nl-NL" b="1" dirty="0"/>
            </a:br>
            <a:r>
              <a:rPr lang="nl-NL" dirty="0"/>
              <a:t>zoals stikstof- en fosfaatomzetting, die essentieel zijn voor plantengroei.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endParaRPr lang="nl-NL" dirty="0"/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nl-NL" b="1" dirty="0"/>
              <a:t>Onderdrukking van ziekten</a:t>
            </a:r>
            <a:r>
              <a:rPr lang="nl-NL" dirty="0"/>
              <a:t>,</a:t>
            </a:r>
            <a:br>
              <a:rPr lang="nl-NL" dirty="0"/>
            </a:br>
            <a:r>
              <a:rPr lang="nl-NL" dirty="0"/>
              <a:t>Doordat goede micro-organismen concurreren met</a:t>
            </a:r>
            <a:br>
              <a:rPr lang="nl-NL" dirty="0"/>
            </a:br>
            <a:r>
              <a:rPr lang="nl-NL" dirty="0"/>
              <a:t>schadelijke micro-organisme (pathogenen).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endParaRPr lang="nl-NL" dirty="0"/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nl-NL" b="1" dirty="0"/>
              <a:t>Stimulerende symbiose</a:t>
            </a:r>
            <a:r>
              <a:rPr lang="nl-NL" dirty="0"/>
              <a:t>, </a:t>
            </a:r>
            <a:br>
              <a:rPr lang="nl-NL" dirty="0"/>
            </a:br>
            <a:r>
              <a:rPr lang="nl-NL" dirty="0"/>
              <a:t>zoals mycorrhiza-schimmels die fosfor opnemen en </a:t>
            </a:r>
            <a:br>
              <a:rPr lang="nl-NL" dirty="0"/>
            </a:br>
            <a:r>
              <a:rPr lang="nl-NL" dirty="0"/>
              <a:t>beschikbaar maken voor planten.</a:t>
            </a:r>
          </a:p>
          <a:p>
            <a:pPr indent="0">
              <a:buNone/>
              <a:defRPr/>
            </a:pPr>
            <a:endParaRPr lang="nl-NL" dirty="0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5E8C40D0-D486-20AE-A196-112BE13C67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62522" y="3847965"/>
            <a:ext cx="3062146" cy="26137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6684361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B5D451-3A0C-8169-A8E2-3BC9697826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4C675DB3-11B7-6226-DC69-4C5BADD980A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368481"/>
            <a:ext cx="7886700" cy="996950"/>
          </a:xfrm>
        </p:spPr>
        <p:txBody>
          <a:bodyPr>
            <a:normAutofit/>
          </a:bodyPr>
          <a:lstStyle/>
          <a:p>
            <a:r>
              <a:rPr lang="nl-NL" dirty="0"/>
              <a:t>Gezonde bodem</a:t>
            </a:r>
            <a:endParaRPr lang="nl-NL" altLang="nl-NL" dirty="0"/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4D2CA780-243C-BB81-98DD-68361608B29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8806456" cy="4738260"/>
          </a:xfrm>
        </p:spPr>
        <p:txBody>
          <a:bodyPr>
            <a:normAutofit fontScale="92500" lnSpcReduction="20000"/>
          </a:bodyPr>
          <a:lstStyle/>
          <a:p>
            <a:pPr indent="0">
              <a:buNone/>
            </a:pPr>
            <a:r>
              <a:rPr lang="nl-NL" b="1" dirty="0"/>
              <a:t>Waarom is een gezonde bodem essentieel voor weerbaar telen</a:t>
            </a:r>
          </a:p>
          <a:p>
            <a:pPr indent="0">
              <a:buNone/>
            </a:pPr>
            <a:endParaRPr lang="nl-NL" b="1" dirty="0"/>
          </a:p>
          <a:p>
            <a:pPr marL="342900" indent="-342900"/>
            <a:r>
              <a:rPr lang="nl-NL" b="1" dirty="0"/>
              <a:t>Bodemstructuur</a:t>
            </a:r>
            <a:r>
              <a:rPr lang="nl-NL" dirty="0"/>
              <a:t>: </a:t>
            </a:r>
            <a:br>
              <a:rPr lang="nl-NL" dirty="0"/>
            </a:br>
            <a:r>
              <a:rPr lang="nl-NL" dirty="0"/>
              <a:t>Een luchtige en goed doorlatende bodem bevordert de wortelontwikkeling en voorkomt verdichting. Goede bodemstructuur zorgt ervoor dat planten gemakkelijk water en voedingsstoffen opnemen</a:t>
            </a:r>
          </a:p>
          <a:p>
            <a:pPr indent="0">
              <a:buNone/>
            </a:pPr>
            <a:endParaRPr lang="nl-NL" dirty="0"/>
          </a:p>
          <a:p>
            <a:pPr marL="342900" indent="-342900"/>
            <a:r>
              <a:rPr lang="nl-NL" b="1" dirty="0"/>
              <a:t>Organische stof</a:t>
            </a:r>
            <a:r>
              <a:rPr lang="nl-NL" dirty="0"/>
              <a:t>:</a:t>
            </a:r>
            <a:br>
              <a:rPr lang="nl-NL" dirty="0"/>
            </a:br>
            <a:r>
              <a:rPr lang="nl-NL" dirty="0"/>
              <a:t>Organische stof voedt bodemorganismen, verbetert de bodemstructuur en werkt als een buffer tegen schommelingen in vocht en temperatuur.</a:t>
            </a:r>
          </a:p>
          <a:p>
            <a:pPr marL="342900" indent="-342900"/>
            <a:endParaRPr lang="nl-NL" dirty="0"/>
          </a:p>
          <a:p>
            <a:pPr marL="342900" indent="-342900"/>
            <a:r>
              <a:rPr lang="nl-NL" b="1" dirty="0"/>
              <a:t>Bufferfunctie</a:t>
            </a:r>
            <a:r>
              <a:rPr lang="nl-NL" dirty="0"/>
              <a:t>:</a:t>
            </a:r>
            <a:br>
              <a:rPr lang="nl-NL" dirty="0"/>
            </a:br>
            <a:r>
              <a:rPr lang="nl-NL" dirty="0"/>
              <a:t>Een gezonde bodem kan water en voedingsstoffen beter vasthouden en vrijgeven wanneer dat nodig is, waardoor planten minder last hebben van stress.</a:t>
            </a:r>
          </a:p>
          <a:p>
            <a:pPr indent="0">
              <a:buNone/>
              <a:defRPr/>
            </a:pPr>
            <a:endParaRPr lang="nl-NL" dirty="0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E81DADD3-B0E7-6147-D198-467EB62FDA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83127" y="3853418"/>
            <a:ext cx="1966633" cy="2913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97644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11112776" cy="996950"/>
          </a:xfrm>
        </p:spPr>
        <p:txBody>
          <a:bodyPr>
            <a:normAutofit/>
          </a:bodyPr>
          <a:lstStyle/>
          <a:p>
            <a:pPr eaLnBrk="1" hangingPunct="1"/>
            <a:r>
              <a:rPr lang="nl-NL" dirty="0"/>
              <a:t>Gezonde bodem</a:t>
            </a:r>
            <a:endParaRPr lang="nl-NL" altLang="nl-NL" b="1" dirty="0"/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588951"/>
            <a:ext cx="6876056" cy="5060185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b="1" dirty="0"/>
              <a:t>Praktische stappen voor een gezonde bodem</a:t>
            </a:r>
          </a:p>
          <a:p>
            <a:pPr indent="0">
              <a:buNone/>
            </a:pPr>
            <a:endParaRPr lang="nl-NL" b="1" dirty="0"/>
          </a:p>
          <a:p>
            <a:pPr marL="342900" indent="-342900"/>
            <a:r>
              <a:rPr lang="nl-NL" b="1" dirty="0"/>
              <a:t>Aanvoer van organische stof</a:t>
            </a:r>
            <a:r>
              <a:rPr lang="nl-NL" dirty="0"/>
              <a:t>:</a:t>
            </a:r>
            <a:br>
              <a:rPr lang="nl-NL" dirty="0"/>
            </a:br>
            <a:r>
              <a:rPr lang="nl-NL" dirty="0"/>
              <a:t>Gebruik van compost, groenbemesters en organische meststoffen om het gehalte aan organische stof in de bodem op peil te houden..</a:t>
            </a:r>
          </a:p>
          <a:p>
            <a:pPr marL="342900" indent="-342900"/>
            <a:endParaRPr lang="nl-NL" dirty="0"/>
          </a:p>
          <a:p>
            <a:pPr marL="342900" indent="-342900"/>
            <a:r>
              <a:rPr lang="nl-NL" b="1" dirty="0"/>
              <a:t>Groenbemesters</a:t>
            </a:r>
            <a:r>
              <a:rPr lang="nl-NL" dirty="0"/>
              <a:t>:</a:t>
            </a:r>
            <a:br>
              <a:rPr lang="nl-NL" dirty="0"/>
            </a:br>
            <a:r>
              <a:rPr lang="nl-NL" dirty="0"/>
              <a:t>Teelt van groenbemesters zoals klaver of lupinetussen hoofdteelten. Deze planten verbeteren de bodemstructuur, fixeren stikstof en onderdrukken onkruid.</a:t>
            </a:r>
          </a:p>
          <a:p>
            <a:pPr indent="0">
              <a:buNone/>
              <a:defRPr/>
            </a:pPr>
            <a:endParaRPr lang="nl-NL" dirty="0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D6A1CF1C-C31B-CDBB-8D86-7A1CE26F34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94546" y="592001"/>
            <a:ext cx="3655404" cy="2489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81092987-D3FA-FD8E-D172-1FA523DFC5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43154" y="4119043"/>
            <a:ext cx="3558188" cy="19667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0557184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354E4E-E880-9F5B-429A-FC90E144E4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F55DFBD6-D41E-3B95-9728-9AC3A1EA44D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11112776" cy="99695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nl-NL" dirty="0"/>
              <a:t>Praktische stappen voor een gezonde bodem</a:t>
            </a:r>
            <a:endParaRPr lang="nl-NL" altLang="nl-NL" b="1" dirty="0"/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3825DC9C-3322-54D9-2EB9-A9DC696FD89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351280"/>
            <a:ext cx="7983496" cy="5297856"/>
          </a:xfrm>
        </p:spPr>
        <p:txBody>
          <a:bodyPr>
            <a:normAutofit/>
          </a:bodyPr>
          <a:lstStyle/>
          <a:p>
            <a:pPr marL="342900" indent="-342900"/>
            <a:r>
              <a:rPr lang="nl-NL" b="1" dirty="0"/>
              <a:t>Wisselteelt en vruchtwisseling</a:t>
            </a:r>
            <a:r>
              <a:rPr lang="nl-NL" dirty="0"/>
              <a:t>: </a:t>
            </a:r>
            <a:br>
              <a:rPr lang="nl-NL" dirty="0"/>
            </a:br>
            <a:r>
              <a:rPr lang="nl-NL" dirty="0"/>
              <a:t>Voorkomt ophoping van specifieke bodemziekten en plagen.</a:t>
            </a:r>
            <a:br>
              <a:rPr lang="nl-NL" dirty="0"/>
            </a:br>
            <a:r>
              <a:rPr lang="nl-NL" dirty="0"/>
              <a:t>Verrijk de bodem door verschillende gewassen met afwisselende voedingsbehoeften te telen.</a:t>
            </a:r>
          </a:p>
          <a:p>
            <a:pPr marL="342900" indent="-342900"/>
            <a:endParaRPr lang="nl-NL" dirty="0"/>
          </a:p>
          <a:p>
            <a:pPr marL="342900" indent="-342900"/>
            <a:r>
              <a:rPr lang="nl-NL" b="1" dirty="0"/>
              <a:t>Minimale grondbewerking</a:t>
            </a:r>
            <a:r>
              <a:rPr lang="nl-NL" dirty="0"/>
              <a:t>:</a:t>
            </a:r>
            <a:br>
              <a:rPr lang="nl-NL" dirty="0"/>
            </a:br>
            <a:r>
              <a:rPr lang="nl-NL" dirty="0"/>
              <a:t>Het vermijden van intensieve bewerking voorkomt bodemverdichting en verstoring van micro-organismen.</a:t>
            </a:r>
          </a:p>
          <a:p>
            <a:pPr marL="342900" indent="-342900"/>
            <a:endParaRPr lang="nl-NL" dirty="0"/>
          </a:p>
          <a:p>
            <a:pPr marL="342900" indent="-342900"/>
            <a:r>
              <a:rPr lang="nl-NL" b="1" dirty="0"/>
              <a:t>Watermanagement</a:t>
            </a:r>
            <a:r>
              <a:rPr lang="nl-NL" dirty="0"/>
              <a:t>:</a:t>
            </a:r>
            <a:br>
              <a:rPr lang="nl-NL" dirty="0"/>
            </a:br>
            <a:r>
              <a:rPr lang="nl-NL" dirty="0"/>
              <a:t>Irrigatie met sensoren en AI-technologie voorkomt over bewatering, uitspoeling van nutriënten en droogtestress.</a:t>
            </a:r>
          </a:p>
          <a:p>
            <a:pPr indent="0">
              <a:buNone/>
              <a:defRPr/>
            </a:pPr>
            <a:endParaRPr lang="nl-NL"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F4F412BD-3E8A-9660-74D8-01FACA7AA66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-1" r="1695"/>
          <a:stretch/>
        </p:blipFill>
        <p:spPr>
          <a:xfrm>
            <a:off x="8747759" y="2225507"/>
            <a:ext cx="3230881" cy="18935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3768064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10178056" cy="996950"/>
          </a:xfrm>
        </p:spPr>
        <p:txBody>
          <a:bodyPr>
            <a:normAutofit fontScale="90000"/>
          </a:bodyPr>
          <a:lstStyle/>
          <a:p>
            <a:r>
              <a:rPr lang="nl-NL" b="1" dirty="0"/>
              <a:t>Gezonde bodem</a:t>
            </a:r>
            <a:br>
              <a:rPr lang="nl-NL" b="1" dirty="0"/>
            </a:br>
            <a:endParaRPr lang="nl-NL" altLang="nl-NL" b="1" dirty="0"/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8044456" cy="4738260"/>
          </a:xfrm>
        </p:spPr>
        <p:txBody>
          <a:bodyPr>
            <a:normAutofit lnSpcReduction="10000"/>
          </a:bodyPr>
          <a:lstStyle/>
          <a:p>
            <a:pPr indent="0">
              <a:buNone/>
            </a:pPr>
            <a:r>
              <a:rPr lang="nl-NL" b="1" dirty="0"/>
              <a:t>Voordelen van een gezonde bodem in weerbaar telen</a:t>
            </a:r>
          </a:p>
          <a:p>
            <a:pPr marL="342900" indent="-342900"/>
            <a:endParaRPr lang="nl-NL" b="1" dirty="0"/>
          </a:p>
          <a:p>
            <a:pPr marL="342900" indent="-342900"/>
            <a:r>
              <a:rPr lang="nl-NL" b="1" dirty="0"/>
              <a:t>Hogere biodiversiteit</a:t>
            </a:r>
            <a:r>
              <a:rPr lang="nl-NL" dirty="0"/>
              <a:t>: Meer bodemorganismen betekent betere ecosysteemdiensten, zoals ziekteonderdrukking.</a:t>
            </a:r>
          </a:p>
          <a:p>
            <a:pPr indent="0">
              <a:buNone/>
            </a:pPr>
            <a:endParaRPr lang="nl-NL" dirty="0"/>
          </a:p>
          <a:p>
            <a:pPr marL="342900" indent="-342900"/>
            <a:r>
              <a:rPr lang="nl-NL" b="1" dirty="0"/>
              <a:t>Verhoogde weerbaarheid van gewassen</a:t>
            </a:r>
            <a:r>
              <a:rPr lang="nl-NL" dirty="0"/>
              <a:t>: </a:t>
            </a:r>
            <a:br>
              <a:rPr lang="nl-NL" dirty="0"/>
            </a:br>
            <a:r>
              <a:rPr lang="nl-NL" dirty="0"/>
              <a:t>Sterke wortelstelsels en verbeterde nutriëntenopname maken planten minder vatbaar voor ziekten en plagen.</a:t>
            </a:r>
          </a:p>
          <a:p>
            <a:pPr marL="342900" indent="-342900"/>
            <a:endParaRPr lang="nl-NL" dirty="0"/>
          </a:p>
          <a:p>
            <a:pPr marL="342900" indent="-342900"/>
            <a:r>
              <a:rPr lang="nl-NL" b="1" dirty="0"/>
              <a:t>Betere klimaatbestendigheid</a:t>
            </a:r>
            <a:r>
              <a:rPr lang="nl-NL" dirty="0"/>
              <a:t>: </a:t>
            </a:r>
            <a:br>
              <a:rPr lang="nl-NL" dirty="0"/>
            </a:br>
            <a:r>
              <a:rPr lang="nl-NL" dirty="0"/>
              <a:t>Gezonde bodems kunnen meer water vasthouden in droge perioden en overstromingen beperken door betere infiltratie.</a:t>
            </a:r>
          </a:p>
          <a:p>
            <a:pPr indent="0">
              <a:buNone/>
              <a:defRPr/>
            </a:pPr>
            <a:endParaRPr lang="nl-NL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195111CB-D534-A708-D7DE-FAC8616F8B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53833" y="4280005"/>
            <a:ext cx="2871223" cy="2369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54861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el 1">
            <a:extLst>
              <a:ext uri="{FF2B5EF4-FFF2-40B4-BE49-F238E27FC236}">
                <a16:creationId xmlns:a16="http://schemas.microsoft.com/office/drawing/2014/main" id="{5BF33C1D-068A-4FDD-AE17-E6B3983E615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altLang="nl-NL" b="1"/>
              <a:t>Aftrap</a:t>
            </a:r>
          </a:p>
        </p:txBody>
      </p:sp>
      <p:pic>
        <p:nvPicPr>
          <p:cNvPr id="4099" name="Afbeelding 6">
            <a:extLst>
              <a:ext uri="{FF2B5EF4-FFF2-40B4-BE49-F238E27FC236}">
                <a16:creationId xmlns:a16="http://schemas.microsoft.com/office/drawing/2014/main" id="{75FAD6AD-3C9B-492F-9EB2-0AAC95823A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764" y="330201"/>
            <a:ext cx="2555875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Afbeelding 3">
            <a:extLst>
              <a:ext uri="{FF2B5EF4-FFF2-40B4-BE49-F238E27FC236}">
                <a16:creationId xmlns:a16="http://schemas.microsoft.com/office/drawing/2014/main" id="{08AD22CF-237A-4C8F-AAD3-DEDB174706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404938"/>
            <a:ext cx="9144000" cy="513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b="1" dirty="0"/>
              <a:t>Biodiversiteit</a:t>
            </a:r>
            <a:r>
              <a:rPr lang="nl-NL" dirty="0"/>
              <a:t>:</a:t>
            </a:r>
            <a:endParaRPr lang="nl-NL" altLang="nl-NL" b="1" dirty="0"/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6804936" cy="4738260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r>
              <a:rPr lang="nl-NL" dirty="0"/>
              <a:t>Biodiversiteit betekent de verscheidenheid aan leven in een gebied. Dit omvat planten, dieren, micro-organismen en verschillen binnen soorten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Het stimuleren van biodiversiteit in en rondom de teelt helpt natuurlijke vijanden van plagen, zoals lieveheersbeestjes en sluipwespen, zich te vestigen.</a:t>
            </a:r>
          </a:p>
          <a:p>
            <a:pPr indent="0">
              <a:buNone/>
              <a:defRPr/>
            </a:pPr>
            <a:endParaRPr lang="nl-NL" dirty="0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FE8750E7-6CA1-2408-DD09-D13B585936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47616" y="3973531"/>
            <a:ext cx="3645087" cy="2292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92289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>
            <a:normAutofit fontScale="90000"/>
          </a:bodyPr>
          <a:lstStyle/>
          <a:p>
            <a:r>
              <a:rPr lang="nl-NL" b="1" dirty="0"/>
              <a:t>Biodiversiteit</a:t>
            </a:r>
            <a:br>
              <a:rPr lang="nl-NL" b="1" dirty="0"/>
            </a:br>
            <a:endParaRPr lang="nl-NL" altLang="nl-NL" b="1" dirty="0"/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7729496" cy="4738260"/>
          </a:xfrm>
        </p:spPr>
        <p:txBody>
          <a:bodyPr>
            <a:normAutofit fontScale="92500" lnSpcReduction="20000"/>
          </a:bodyPr>
          <a:lstStyle/>
          <a:p>
            <a:pPr indent="0">
              <a:buNone/>
            </a:pPr>
            <a:r>
              <a:rPr lang="nl-NL" dirty="0"/>
              <a:t>In de tuinbouw en boomteelt gaat het vaak om:</a:t>
            </a:r>
          </a:p>
          <a:p>
            <a:pPr indent="0">
              <a:buNone/>
            </a:pPr>
            <a:endParaRPr lang="nl-NL" dirty="0"/>
          </a:p>
          <a:p>
            <a:pPr marL="342900" indent="-342900"/>
            <a:r>
              <a:rPr lang="nl-NL" b="1" dirty="0"/>
              <a:t>Soorten biodiversiteit:</a:t>
            </a:r>
            <a:r>
              <a:rPr lang="nl-NL" dirty="0"/>
              <a:t> </a:t>
            </a:r>
            <a:br>
              <a:rPr lang="nl-NL" dirty="0"/>
            </a:br>
            <a:r>
              <a:rPr lang="nl-NL" dirty="0"/>
              <a:t>zoals verschillende plantensoorten, nuttige insecten en bodemorganismen. (</a:t>
            </a:r>
            <a:r>
              <a:rPr lang="nl-NL" b="1" i="1" dirty="0"/>
              <a:t>wat</a:t>
            </a:r>
            <a:r>
              <a:rPr lang="nl-NL" dirty="0"/>
              <a:t> is er aanwezig)</a:t>
            </a:r>
          </a:p>
          <a:p>
            <a:pPr marL="342900" indent="-342900"/>
            <a:endParaRPr lang="nl-NL" dirty="0"/>
          </a:p>
          <a:p>
            <a:pPr marL="342900" indent="-342900"/>
            <a:r>
              <a:rPr lang="nl-NL" b="1" dirty="0"/>
              <a:t>Functionele biodiversiteit:</a:t>
            </a:r>
            <a:r>
              <a:rPr lang="nl-NL" dirty="0"/>
              <a:t> </a:t>
            </a:r>
            <a:br>
              <a:rPr lang="nl-NL" dirty="0"/>
            </a:br>
            <a:r>
              <a:rPr lang="nl-NL" dirty="0"/>
              <a:t>Functionele biodiversiteit in de tuinbouw betekent dat nuttige planten, dieren en insecten samen zorgen voor gezonde gewassen. Ze helpen bijvoorbeeld plagen bestrijden, de bodem verbeteren of bloemen bestuiven. (</a:t>
            </a:r>
            <a:r>
              <a:rPr lang="nl-NL" b="1" i="1" dirty="0"/>
              <a:t>waarom</a:t>
            </a:r>
            <a:r>
              <a:rPr lang="nl-NL" dirty="0"/>
              <a:t> is het aanwezig)</a:t>
            </a:r>
          </a:p>
          <a:p>
            <a:pPr marL="342900" indent="-342900"/>
            <a:endParaRPr lang="nl-NL" b="1" dirty="0"/>
          </a:p>
          <a:p>
            <a:pPr marL="342900" indent="-342900"/>
            <a:r>
              <a:rPr lang="nl-NL" b="1" dirty="0"/>
              <a:t>Landschapsbiodiversiteit:</a:t>
            </a:r>
            <a:r>
              <a:rPr lang="nl-NL" dirty="0"/>
              <a:t> </a:t>
            </a:r>
            <a:br>
              <a:rPr lang="nl-NL" dirty="0"/>
            </a:br>
            <a:r>
              <a:rPr lang="nl-NL" dirty="0"/>
              <a:t>Variatie in landschappen, zoals heggen, bomenrijen en waterpartijen die een natuurlijke omgeving bieden aan nuttige organismen.</a:t>
            </a:r>
          </a:p>
          <a:p>
            <a:pPr indent="0">
              <a:buNone/>
              <a:defRPr/>
            </a:pPr>
            <a:endParaRPr lang="nl-NL" dirty="0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91C256D4-EDB2-A245-DABB-C5286CEA05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96960" y="310472"/>
            <a:ext cx="3086824" cy="2115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77371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757835-92DE-AF5B-94A0-79C59A6656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11DEF5A1-BF2C-6ED1-00FF-EFE4616C210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749119"/>
          </a:xfrm>
        </p:spPr>
        <p:txBody>
          <a:bodyPr>
            <a:normAutofit fontScale="90000"/>
          </a:bodyPr>
          <a:lstStyle/>
          <a:p>
            <a:r>
              <a:rPr lang="nl-NL" b="1" dirty="0"/>
              <a:t>Biodiversiteit</a:t>
            </a:r>
            <a:br>
              <a:rPr lang="nl-NL" b="1" dirty="0"/>
            </a:br>
            <a:endParaRPr lang="nl-NL" altLang="nl-NL" b="1" dirty="0"/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78E3CF9C-A897-02D5-A71A-9BA3D64AF60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527739"/>
            <a:ext cx="7886700" cy="4738260"/>
          </a:xfrm>
        </p:spPr>
        <p:txBody>
          <a:bodyPr>
            <a:normAutofit fontScale="92500" lnSpcReduction="10000"/>
          </a:bodyPr>
          <a:lstStyle/>
          <a:p>
            <a:pPr indent="0">
              <a:buNone/>
            </a:pPr>
            <a:r>
              <a:rPr lang="nl-NL" b="1" dirty="0"/>
              <a:t>Belang in de boomteelt en tuinbouw:</a:t>
            </a:r>
            <a:br>
              <a:rPr lang="nl-NL" dirty="0"/>
            </a:br>
            <a:endParaRPr lang="nl-NL" b="1" dirty="0"/>
          </a:p>
          <a:p>
            <a:pPr marL="342900" indent="-342900"/>
            <a:r>
              <a:rPr lang="nl-NL" b="1" dirty="0"/>
              <a:t>Bestuiving:</a:t>
            </a:r>
            <a:r>
              <a:rPr lang="nl-NL" dirty="0"/>
              <a:t> </a:t>
            </a:r>
            <a:br>
              <a:rPr lang="nl-NL" dirty="0"/>
            </a:br>
            <a:r>
              <a:rPr lang="nl-NL" dirty="0"/>
              <a:t>Door een diverse populatie aan bijen en andere bestuivers worden gewassen beter bestoven.</a:t>
            </a:r>
          </a:p>
          <a:p>
            <a:pPr marL="342900" indent="-342900"/>
            <a:endParaRPr lang="nl-NL" dirty="0"/>
          </a:p>
          <a:p>
            <a:pPr marL="342900" indent="-342900"/>
            <a:r>
              <a:rPr lang="nl-NL" b="1" dirty="0"/>
              <a:t>Plaagbestrijding:</a:t>
            </a:r>
            <a:r>
              <a:rPr lang="nl-NL" dirty="0"/>
              <a:t> </a:t>
            </a:r>
            <a:br>
              <a:rPr lang="nl-NL" dirty="0"/>
            </a:br>
            <a:r>
              <a:rPr lang="nl-NL" dirty="0"/>
              <a:t>Natuurlijke vijanden van plagen, zoals lieveheersbeestjes en sluipwespen, kunnen de behoefte aan chemische bestrijdingsmiddelen verminderen.</a:t>
            </a:r>
          </a:p>
          <a:p>
            <a:pPr marL="342900" indent="-342900"/>
            <a:endParaRPr lang="nl-NL" dirty="0"/>
          </a:p>
          <a:p>
            <a:pPr marL="342900" indent="-342900"/>
            <a:r>
              <a:rPr lang="nl-NL" b="1" dirty="0"/>
              <a:t>Bodemgezondheid:</a:t>
            </a:r>
            <a:r>
              <a:rPr lang="nl-NL" dirty="0"/>
              <a:t> </a:t>
            </a:r>
            <a:br>
              <a:rPr lang="nl-NL" dirty="0"/>
            </a:br>
            <a:r>
              <a:rPr lang="nl-NL" dirty="0"/>
              <a:t>Diversiteit in bodemorganismen zorgt voor vruchtbare grond, betere waterinfiltratie en natuurlijke afbraak van organisch materiaal.</a:t>
            </a:r>
          </a:p>
          <a:p>
            <a:pPr indent="0">
              <a:buNone/>
              <a:defRPr/>
            </a:pPr>
            <a:endParaRPr lang="nl-NL" dirty="0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AA4E9C8A-07E5-C026-99E0-0ACA1DD9CA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4940" y="4666624"/>
            <a:ext cx="2973768" cy="1982512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8D69A30A-393D-DF43-AF09-BCE3747469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04417" y="208864"/>
            <a:ext cx="2914291" cy="2168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36371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b="1" dirty="0"/>
              <a:t>Preventieve maatregelen</a:t>
            </a:r>
            <a:endParaRPr lang="nl-NL" altLang="nl-NL" b="1" dirty="0"/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880396"/>
            <a:ext cx="8359416" cy="4738260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r>
              <a:rPr lang="nl-NL" dirty="0"/>
              <a:t>Preventieve maatregelingen zijn gericht op het voorkomen van problemen met ziekten, plagen en andere stressfactoren in gewassen. 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Zoals het gebruik van resistente rassen, wisselteelt (vruchtwisseling) om bodemziekten te voorkomen en het vermijden van monoculturen.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Door slimme keuzes te maken in teeltmethoden, bodemgezondheid en gewasbeheer, kunnen telers de afhankelijkheid van chemische middelen verminderen en de veerkracht van planten vergroten. 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5E84FBC7-BBF7-D667-7CC0-4E9BCDF794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8343" y="4097606"/>
            <a:ext cx="2649238" cy="2521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20277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9913896" cy="996950"/>
          </a:xfrm>
        </p:spPr>
        <p:txBody>
          <a:bodyPr>
            <a:normAutofit/>
          </a:bodyPr>
          <a:lstStyle/>
          <a:p>
            <a:r>
              <a:rPr lang="nl-NL" b="1" dirty="0"/>
              <a:t>Preventieve maatregelen</a:t>
            </a:r>
            <a:endParaRPr lang="nl-NL" altLang="nl-NL" b="1" dirty="0"/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5250456" cy="4738260"/>
          </a:xfrm>
        </p:spPr>
        <p:txBody>
          <a:bodyPr>
            <a:normAutofit fontScale="92500"/>
          </a:bodyPr>
          <a:lstStyle/>
          <a:p>
            <a:pPr indent="0">
              <a:buNone/>
            </a:pPr>
            <a:r>
              <a:rPr lang="nl-NL" b="1" dirty="0"/>
              <a:t>Rassenkeuze en genetische diversiteit</a:t>
            </a:r>
          </a:p>
          <a:p>
            <a:pPr marL="342900" indent="-342900"/>
            <a:endParaRPr lang="nl-NL" b="1" dirty="0"/>
          </a:p>
          <a:p>
            <a:pPr marL="342900" indent="-342900"/>
            <a:r>
              <a:rPr lang="nl-NL" b="1" dirty="0"/>
              <a:t>Resistente rassen</a:t>
            </a:r>
            <a:r>
              <a:rPr lang="nl-NL" dirty="0"/>
              <a:t>: </a:t>
            </a:r>
            <a:br>
              <a:rPr lang="nl-NL" dirty="0"/>
            </a:br>
            <a:r>
              <a:rPr lang="nl-NL" dirty="0"/>
              <a:t>Kies gewasrassen die genetisch beter bestand zijn tegen specifieke ziekten of plagen.</a:t>
            </a:r>
          </a:p>
          <a:p>
            <a:pPr marL="342900" indent="-342900"/>
            <a:endParaRPr lang="nl-NL" dirty="0"/>
          </a:p>
          <a:p>
            <a:pPr marL="342900" indent="-342900"/>
            <a:endParaRPr lang="nl-NL" dirty="0"/>
          </a:p>
          <a:p>
            <a:pPr marL="342900" indent="-342900"/>
            <a:endParaRPr lang="nl-NL" dirty="0"/>
          </a:p>
          <a:p>
            <a:pPr marL="342900" indent="-342900"/>
            <a:r>
              <a:rPr lang="nl-NL" b="1" dirty="0"/>
              <a:t>Genetische diversiteit</a:t>
            </a:r>
            <a:r>
              <a:rPr lang="nl-NL" dirty="0"/>
              <a:t>: </a:t>
            </a:r>
            <a:br>
              <a:rPr lang="nl-NL" dirty="0"/>
            </a:br>
            <a:r>
              <a:rPr lang="nl-NL" dirty="0"/>
              <a:t>Gebruik meerdere rassen of gewassen om de kans op grote uitbraken van ziekten of plagen te verkleinen.</a:t>
            </a:r>
          </a:p>
          <a:p>
            <a:pPr indent="0">
              <a:buNone/>
              <a:defRPr/>
            </a:pPr>
            <a:endParaRPr lang="nl-NL" dirty="0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596F9E06-AC5B-921B-5AC2-68B97A2FFB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6882" y="1588951"/>
            <a:ext cx="5386640" cy="4903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160620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>
            <a:normAutofit/>
          </a:bodyPr>
          <a:lstStyle/>
          <a:p>
            <a:r>
              <a:rPr lang="nl-NL" b="1"/>
              <a:t>Preventieve maatregelen</a:t>
            </a:r>
            <a:endParaRPr lang="nl-NL" altLang="nl-NL" b="1" dirty="0"/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6855736" cy="4738260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b="1" dirty="0"/>
              <a:t>Teeltwisseling en gewasrotatie</a:t>
            </a:r>
          </a:p>
          <a:p>
            <a:pPr marL="342900" indent="-342900"/>
            <a:endParaRPr lang="nl-NL" b="1" dirty="0"/>
          </a:p>
          <a:p>
            <a:pPr marL="342900" indent="-342900"/>
            <a:r>
              <a:rPr lang="nl-NL" b="1" dirty="0"/>
              <a:t>Wisselteelt</a:t>
            </a:r>
            <a:r>
              <a:rPr lang="nl-NL" dirty="0"/>
              <a:t>: </a:t>
            </a:r>
            <a:br>
              <a:rPr lang="nl-NL" dirty="0"/>
            </a:br>
            <a:r>
              <a:rPr lang="nl-NL" dirty="0"/>
              <a:t>Verander regelmatig de gewassen op een perceel om de opbouw van ziekten en plagen in de bodem te voorkomen.</a:t>
            </a:r>
          </a:p>
          <a:p>
            <a:pPr marL="342900" indent="-342900"/>
            <a:endParaRPr lang="nl-NL" dirty="0"/>
          </a:p>
          <a:p>
            <a:pPr marL="342900" indent="-342900"/>
            <a:endParaRPr lang="nl-NL" dirty="0"/>
          </a:p>
          <a:p>
            <a:pPr marL="342900" indent="-342900"/>
            <a:r>
              <a:rPr lang="nl-NL" b="1" dirty="0"/>
              <a:t>Mengteelt</a:t>
            </a:r>
            <a:r>
              <a:rPr lang="nl-NL" dirty="0"/>
              <a:t>: </a:t>
            </a:r>
            <a:br>
              <a:rPr lang="nl-NL" dirty="0"/>
            </a:br>
            <a:r>
              <a:rPr lang="nl-NL" dirty="0"/>
              <a:t>Combineer verschillende gewassen op hetzelfde veld om natuurlijke vijanden aan te trekken en plagen te verwarren.</a:t>
            </a:r>
          </a:p>
          <a:p>
            <a:pPr indent="0">
              <a:buNone/>
              <a:defRPr/>
            </a:pPr>
            <a:endParaRPr lang="nl-NL" dirty="0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ABE646DC-5468-2853-24C1-62FF525A50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2481" y="937219"/>
            <a:ext cx="3375747" cy="2128379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2B10FC3D-4BF2-95FE-8C52-2E4DD64128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57030" y="4290166"/>
            <a:ext cx="3531198" cy="2466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80192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B69B6A-D338-4B1E-E6A8-B1341EA5A7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40C7E615-DA2E-A783-8BFC-5E9D94398D3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10635256" cy="996950"/>
          </a:xfrm>
        </p:spPr>
        <p:txBody>
          <a:bodyPr>
            <a:normAutofit fontScale="90000"/>
          </a:bodyPr>
          <a:lstStyle/>
          <a:p>
            <a:r>
              <a:rPr lang="nl-NL" b="1" dirty="0"/>
              <a:t>Preventieve maatregelen</a:t>
            </a:r>
            <a:br>
              <a:rPr lang="nl-NL" b="1" dirty="0"/>
            </a:br>
            <a:endParaRPr lang="nl-NL" altLang="nl-NL" b="1" dirty="0"/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C81AE243-D4D4-3C41-F945-5A1467D9F6F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8217176" cy="4738260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b="1" dirty="0"/>
              <a:t>Optimaliseren van de teeltomgeving</a:t>
            </a:r>
          </a:p>
          <a:p>
            <a:pPr marL="342900" indent="-342900"/>
            <a:endParaRPr lang="nl-NL" b="1" dirty="0"/>
          </a:p>
          <a:p>
            <a:pPr marL="342900" indent="-342900"/>
            <a:r>
              <a:rPr lang="nl-NL" b="1" dirty="0"/>
              <a:t>Microklimaatbeheer</a:t>
            </a:r>
            <a:r>
              <a:rPr lang="nl-NL" dirty="0"/>
              <a:t>: </a:t>
            </a:r>
            <a:br>
              <a:rPr lang="nl-NL" dirty="0"/>
            </a:br>
            <a:r>
              <a:rPr lang="nl-NL" dirty="0"/>
              <a:t>Zorg voor een goede luchtvochtigheid en ventilatie om schimmelgroei te voorkomen.</a:t>
            </a:r>
          </a:p>
          <a:p>
            <a:pPr marL="342900" indent="-342900"/>
            <a:endParaRPr lang="nl-NL" dirty="0"/>
          </a:p>
          <a:p>
            <a:pPr marL="342900" indent="-342900"/>
            <a:r>
              <a:rPr lang="nl-NL" b="1" dirty="0"/>
              <a:t>Waterbeheer</a:t>
            </a:r>
            <a:r>
              <a:rPr lang="nl-NL" dirty="0"/>
              <a:t>: </a:t>
            </a:r>
            <a:br>
              <a:rPr lang="nl-NL" dirty="0"/>
            </a:br>
            <a:r>
              <a:rPr lang="nl-NL" dirty="0"/>
              <a:t>Voorkom waterstress door regelmatige en nauwkeurige irrigatie. Slimme systemen zoals druppelirrigatie kunnen hierbij helpen.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19217477-028D-241F-A121-FE9C6B25B5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79910" y="1275038"/>
            <a:ext cx="2681648" cy="1783122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D2137446-4390-9586-8C12-A73B97A1A1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00809" y="4640314"/>
            <a:ext cx="2660750" cy="1783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69210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157B73-7111-CFA1-14A2-9141516FF0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37DF3111-260B-970C-D231-D66F3448B92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>
            <a:normAutofit/>
          </a:bodyPr>
          <a:lstStyle/>
          <a:p>
            <a:r>
              <a:rPr lang="nl-NL" b="1"/>
              <a:t>Preventieve maatregelen</a:t>
            </a:r>
            <a:endParaRPr lang="nl-NL" altLang="nl-NL" b="1" dirty="0"/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6CC75AF7-20BF-9971-59AD-B0F8F152C75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7241816" cy="4738260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b="1" dirty="0"/>
              <a:t>Hygiëne en preventie</a:t>
            </a:r>
          </a:p>
          <a:p>
            <a:pPr marL="342900" indent="-342900"/>
            <a:endParaRPr lang="nl-NL" b="1" dirty="0"/>
          </a:p>
          <a:p>
            <a:pPr marL="342900" indent="-342900"/>
            <a:r>
              <a:rPr lang="nl-NL" b="1" dirty="0"/>
              <a:t>Schoon materiaal</a:t>
            </a:r>
            <a:r>
              <a:rPr lang="nl-NL" dirty="0"/>
              <a:t>: </a:t>
            </a:r>
            <a:br>
              <a:rPr lang="nl-NL" dirty="0"/>
            </a:br>
            <a:r>
              <a:rPr lang="nl-NL" dirty="0"/>
              <a:t>Gebruik alleen schoon plantmateriaal en gereedschap om verspreiding van ziekten te voorkomen.</a:t>
            </a:r>
          </a:p>
          <a:p>
            <a:pPr marL="342900" indent="-342900"/>
            <a:endParaRPr lang="nl-NL" dirty="0"/>
          </a:p>
          <a:p>
            <a:pPr marL="342900" indent="-342900"/>
            <a:r>
              <a:rPr lang="nl-NL" b="1" dirty="0"/>
              <a:t>Gewasresten verwijderen</a:t>
            </a:r>
            <a:r>
              <a:rPr lang="nl-NL" dirty="0"/>
              <a:t>: </a:t>
            </a:r>
            <a:br>
              <a:rPr lang="nl-NL" dirty="0"/>
            </a:br>
            <a:r>
              <a:rPr lang="nl-NL" dirty="0"/>
              <a:t>Verwijder aangetaste gewasresten direct na de oogst om infectiebronnen te elimineren.</a:t>
            </a:r>
          </a:p>
          <a:p>
            <a:pPr marL="342900" indent="-342900"/>
            <a:endParaRPr lang="nl-NL" dirty="0"/>
          </a:p>
          <a:p>
            <a:pPr indent="0">
              <a:buNone/>
              <a:defRPr/>
            </a:pPr>
            <a:endParaRPr lang="nl-NL" dirty="0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C1FDFC01-E90E-667D-5EAF-6FD4B74C0A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9221" y="228040"/>
            <a:ext cx="3282795" cy="2332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35889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b="1" dirty="0"/>
              <a:t>Preventieve maatregelen</a:t>
            </a:r>
            <a:endParaRPr lang="nl-NL" altLang="nl-NL" b="1" dirty="0"/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8282490" cy="4738260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r>
              <a:rPr lang="nl-NL" b="1" dirty="0"/>
              <a:t>Monitoring en precisie</a:t>
            </a:r>
            <a:endParaRPr lang="nl-NL" dirty="0"/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Door gebruik te maken van sensoren, plantensignalen kun je stress en plagen vroegtijdig opsporen en beperken.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DD7E0B78-4CF9-DDCA-F56A-54196EA6AF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6257" y="3332287"/>
            <a:ext cx="5736771" cy="2933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669655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b="1" dirty="0"/>
              <a:t>Weerbare planten</a:t>
            </a:r>
            <a:r>
              <a:rPr lang="nl-NL" dirty="0"/>
              <a:t>:</a:t>
            </a:r>
            <a:endParaRPr lang="nl-NL" altLang="nl-NL" b="1" dirty="0"/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6651494" cy="4738260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r>
              <a:rPr lang="nl-NL" dirty="0"/>
              <a:t>Planten die optimaal groeien en voorzien worden van de juiste voedingsstoffen en water, zijn beter bestand tegen stressfactoren zoals droogte, kou en ziekten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04C21D57-44D7-97D9-F116-4204924442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9224" y="4030799"/>
            <a:ext cx="8101059" cy="223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11477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356889DA-41A2-4552-A79A-4F80576CFD40}"/>
              </a:ext>
            </a:extLst>
          </p:cNvPr>
          <p:cNvSpPr txBox="1"/>
          <p:nvPr/>
        </p:nvSpPr>
        <p:spPr>
          <a:xfrm>
            <a:off x="1031287" y="773042"/>
            <a:ext cx="574158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000" b="1" dirty="0"/>
              <a:t>Lesprogramma dit blok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BE5E9AAC-8AFC-4CA9-B89F-13D11A0216BE}"/>
              </a:ext>
            </a:extLst>
          </p:cNvPr>
          <p:cNvSpPr txBox="1"/>
          <p:nvPr/>
        </p:nvSpPr>
        <p:spPr>
          <a:xfrm>
            <a:off x="936398" y="2009023"/>
            <a:ext cx="696234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1E201F"/>
                </a:solidFill>
              </a:rPr>
              <a:t>Les 1: Insecten en hormonen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1E201F"/>
                </a:solidFill>
              </a:rPr>
              <a:t>Les 2: Schimmels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1E201F"/>
                </a:solidFill>
              </a:rPr>
              <a:t>Les 3: Virussen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1E201F"/>
                </a:solidFill>
              </a:rPr>
              <a:t>Les 4: Bacterie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1E201F"/>
                </a:solidFill>
              </a:rPr>
              <a:t>Les 5: Plantweerbaarheid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1E201F"/>
                </a:solidFill>
              </a:rPr>
              <a:t>Les 6: Biostimulanten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1E201F"/>
                </a:solidFill>
              </a:rPr>
              <a:t>Kerstvakantie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1E201F"/>
                </a:solidFill>
              </a:rPr>
              <a:t>Les 7: Toets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7090F0AB-3877-490C-9DB3-C9E28FC060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0394" y="4725144"/>
            <a:ext cx="2847975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10623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33C91C-46A2-CC37-F89F-DA802DB747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9B4D8452-76CC-A74E-3C34-AD984D5F385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b="1" dirty="0"/>
              <a:t>Weerbare planten</a:t>
            </a:r>
            <a:endParaRPr lang="nl-NL" altLang="nl-NL" b="1" dirty="0"/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B001EB4B-DF40-5D4D-298D-C21C00B6893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7886700" cy="4738260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b="1" dirty="0"/>
              <a:t>Wat is plantweerbaarheid?</a:t>
            </a:r>
          </a:p>
          <a:p>
            <a:pPr indent="0">
              <a:buNone/>
            </a:pPr>
            <a:endParaRPr lang="nl-NL" b="1" dirty="0"/>
          </a:p>
          <a:p>
            <a:pPr indent="0">
              <a:buNone/>
            </a:pPr>
            <a:endParaRPr lang="nl-NL" b="1" dirty="0"/>
          </a:p>
          <a:p>
            <a:pPr indent="0">
              <a:buNone/>
            </a:pPr>
            <a:r>
              <a:rPr lang="nl-NL" dirty="0"/>
              <a:t>Plantweerbaarheid verwijst naar het vermogen van een plant om zichzelf te verdedigen tegen ziekten, plagen en omgevingsstress (zoals droogte, hitte of koude)</a:t>
            </a:r>
          </a:p>
          <a:p>
            <a:pPr indent="0">
              <a:buNone/>
              <a:defRPr/>
            </a:pPr>
            <a:endParaRPr lang="nl-NL" dirty="0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FF2FAE1C-0FB8-8DCB-BC67-A7FF58C24E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4551" y="4384266"/>
            <a:ext cx="7268589" cy="2362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736783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F10718-0E97-1628-8525-DC2D3A7A3A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1D726C8E-9460-7A79-2657-4D9C2B06C80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b="1" dirty="0"/>
              <a:t>Weerbare planten</a:t>
            </a:r>
            <a:endParaRPr lang="nl-NL" altLang="nl-NL" b="1" dirty="0"/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5AF3C351-DADA-D033-C231-E812B15D51A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7668536" cy="4738260"/>
          </a:xfrm>
        </p:spPr>
        <p:txBody>
          <a:bodyPr>
            <a:normAutofit lnSpcReduction="10000"/>
          </a:bodyPr>
          <a:lstStyle/>
          <a:p>
            <a:pPr marL="342900" indent="-342900"/>
            <a:r>
              <a:rPr lang="nl-NL" b="1" dirty="0"/>
              <a:t>Structurele weerbaarheid</a:t>
            </a:r>
            <a:r>
              <a:rPr lang="nl-NL" dirty="0"/>
              <a:t>: </a:t>
            </a:r>
            <a:br>
              <a:rPr lang="nl-NL" dirty="0"/>
            </a:br>
            <a:r>
              <a:rPr lang="nl-NL" dirty="0"/>
              <a:t>De fysieke eigenschappen van de plant, zoals dikke celwanden, waslagen en </a:t>
            </a:r>
            <a:r>
              <a:rPr lang="nl-NL" dirty="0" err="1"/>
              <a:t>trichomen</a:t>
            </a:r>
            <a:r>
              <a:rPr lang="nl-NL" dirty="0"/>
              <a:t> (haren) op bladeren.(zie les 1)</a:t>
            </a:r>
          </a:p>
          <a:p>
            <a:pPr marL="342900" indent="-342900"/>
            <a:endParaRPr lang="nl-NL" dirty="0"/>
          </a:p>
          <a:p>
            <a:pPr marL="342900" indent="-342900"/>
            <a:r>
              <a:rPr lang="nl-NL" b="1" dirty="0"/>
              <a:t>Chemische weerbaarheid</a:t>
            </a:r>
            <a:r>
              <a:rPr lang="nl-NL" dirty="0"/>
              <a:t>: </a:t>
            </a:r>
            <a:br>
              <a:rPr lang="nl-NL" dirty="0"/>
            </a:br>
            <a:r>
              <a:rPr lang="nl-NL" dirty="0"/>
              <a:t>Stoffen zoals fenolen, alkaloïden en enzymen die de plant produceert om plagen en ziekten af te weren.</a:t>
            </a:r>
            <a:br>
              <a:rPr lang="nl-NL" dirty="0"/>
            </a:br>
            <a:r>
              <a:rPr lang="nl-NL" dirty="0"/>
              <a:t>(Zie les 1 Secundaire metabolieten)</a:t>
            </a:r>
          </a:p>
          <a:p>
            <a:pPr marL="342900" indent="-342900"/>
            <a:endParaRPr lang="nl-NL" dirty="0"/>
          </a:p>
          <a:p>
            <a:pPr marL="342900" indent="-342900"/>
            <a:r>
              <a:rPr lang="nl-NL" b="1" dirty="0"/>
              <a:t>Systemische weerbaarheid</a:t>
            </a:r>
            <a:r>
              <a:rPr lang="nl-NL" dirty="0"/>
              <a:t>: </a:t>
            </a:r>
            <a:br>
              <a:rPr lang="nl-NL" dirty="0"/>
            </a:br>
            <a:r>
              <a:rPr lang="nl-NL" dirty="0"/>
              <a:t>Het activeren van verdedigingsmechanismen door externe prikkels, zoals een aanval door een plaag (zie les 1) of het gebruik van </a:t>
            </a:r>
            <a:r>
              <a:rPr lang="nl-NL" dirty="0" err="1"/>
              <a:t>biostimulanten</a:t>
            </a:r>
            <a:r>
              <a:rPr lang="nl-NL" dirty="0"/>
              <a:t>.(volgende les)</a:t>
            </a:r>
          </a:p>
          <a:p>
            <a:pPr indent="0">
              <a:buNone/>
              <a:defRPr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81066505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>
            <a:normAutofit fontScale="90000"/>
          </a:bodyPr>
          <a:lstStyle/>
          <a:p>
            <a:r>
              <a:rPr lang="nl-NL" b="1" dirty="0"/>
              <a:t>Voordelen van weerbaar telen</a:t>
            </a:r>
            <a:br>
              <a:rPr lang="nl-NL" b="1" dirty="0"/>
            </a:br>
            <a:endParaRPr lang="nl-NL" altLang="nl-NL" b="1" dirty="0"/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7886700" cy="4738260"/>
          </a:xfrm>
        </p:spPr>
        <p:txBody>
          <a:bodyPr>
            <a:normAutofit/>
          </a:bodyPr>
          <a:lstStyle/>
          <a:p>
            <a:r>
              <a:rPr lang="nl-NL" b="1" dirty="0"/>
              <a:t>Duurzaamheid</a:t>
            </a:r>
            <a:r>
              <a:rPr lang="nl-NL" dirty="0"/>
              <a:t>:</a:t>
            </a:r>
            <a:br>
              <a:rPr lang="nl-NL" dirty="0"/>
            </a:br>
            <a:r>
              <a:rPr lang="nl-NL" dirty="0"/>
              <a:t> Minder afhankelijkheid van chemische bestrijdingsmiddelen draagt bij aan milieubescherming.</a:t>
            </a:r>
          </a:p>
          <a:p>
            <a:pPr indent="0">
              <a:buNone/>
            </a:pPr>
            <a:endParaRPr lang="nl-NL" dirty="0"/>
          </a:p>
          <a:p>
            <a:r>
              <a:rPr lang="nl-NL" b="1" dirty="0"/>
              <a:t>Kostenbesparing</a:t>
            </a:r>
            <a:r>
              <a:rPr lang="nl-NL" dirty="0"/>
              <a:t>: </a:t>
            </a:r>
          </a:p>
          <a:p>
            <a:pPr indent="0">
              <a:buNone/>
            </a:pPr>
            <a:r>
              <a:rPr lang="nl-NL" dirty="0"/>
              <a:t>Minder uitgaven aan pesticiden en water door efficiëntere teeltmethoden.</a:t>
            </a:r>
          </a:p>
          <a:p>
            <a:pPr indent="0">
              <a:buNone/>
            </a:pPr>
            <a:endParaRPr lang="nl-NL" dirty="0"/>
          </a:p>
          <a:p>
            <a:r>
              <a:rPr lang="nl-NL" b="1" dirty="0"/>
              <a:t>Betere gewaskwaliteit</a:t>
            </a:r>
            <a:r>
              <a:rPr lang="nl-NL" dirty="0"/>
              <a:t>: </a:t>
            </a:r>
          </a:p>
          <a:p>
            <a:pPr indent="0">
              <a:buNone/>
            </a:pPr>
            <a:r>
              <a:rPr lang="nl-NL" dirty="0"/>
              <a:t>Sterke planten leveren vaak hogere opbrengsten en betere productkwaliteit op.</a:t>
            </a:r>
          </a:p>
          <a:p>
            <a:pPr indent="0">
              <a:buNone/>
              <a:defRPr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5352716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EB92BB-E0AD-16CE-4F9F-1ABD80A569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E8BFEC75-55F8-8ED2-0D93-357BAF11D3E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3" y="592001"/>
            <a:ext cx="10169621" cy="996950"/>
          </a:xfrm>
        </p:spPr>
        <p:txBody>
          <a:bodyPr>
            <a:normAutofit fontScale="90000"/>
          </a:bodyPr>
          <a:lstStyle/>
          <a:p>
            <a:r>
              <a:rPr lang="nl-NL" b="1" dirty="0"/>
              <a:t>Hoe doen de Nederlandse glastuinbouw en boomteelt het binnen Nederland</a:t>
            </a:r>
            <a:endParaRPr lang="nl-NL" altLang="nl-NL" b="1" dirty="0"/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BAD13E23-2BCB-D6E3-9B30-630D5879130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7886700" cy="4738260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b="1" dirty="0"/>
              <a:t>Glastuinbouw</a:t>
            </a:r>
            <a:r>
              <a:rPr lang="nl-NL" dirty="0"/>
              <a:t>:</a:t>
            </a:r>
          </a:p>
          <a:p>
            <a:pPr indent="0">
              <a:buNone/>
            </a:pPr>
            <a:br>
              <a:rPr lang="nl-NL" dirty="0"/>
            </a:br>
            <a:r>
              <a:rPr lang="nl-NL" dirty="0"/>
              <a:t> </a:t>
            </a:r>
            <a:r>
              <a:rPr lang="nl-NL" b="1" dirty="0"/>
              <a:t>Sterke punten</a:t>
            </a:r>
            <a:r>
              <a:rPr lang="nl-NL" dirty="0"/>
              <a:t>:</a:t>
            </a:r>
          </a:p>
          <a:p>
            <a:pPr marL="342900" indent="-342900"/>
            <a:r>
              <a:rPr lang="nl-NL" dirty="0"/>
              <a:t>Heel moderne teelt</a:t>
            </a:r>
          </a:p>
          <a:p>
            <a:pPr marL="342900" indent="-342900"/>
            <a:r>
              <a:rPr lang="nl-NL" dirty="0"/>
              <a:t>Weinig chemische bestrijding</a:t>
            </a:r>
          </a:p>
          <a:p>
            <a:pPr marL="342900" indent="-342900"/>
            <a:r>
              <a:rPr lang="nl-NL" dirty="0"/>
              <a:t>Weinig uitstoot naar water</a:t>
            </a:r>
          </a:p>
          <a:p>
            <a:pPr marL="342900" indent="-342900"/>
            <a:r>
              <a:rPr lang="nl-NL" dirty="0"/>
              <a:t>Hoge productie per m2</a:t>
            </a:r>
          </a:p>
          <a:p>
            <a:pPr marL="342900" indent="-342900"/>
            <a:endParaRPr lang="nl-NL" dirty="0"/>
          </a:p>
          <a:p>
            <a:pPr indent="0">
              <a:buNone/>
            </a:pPr>
            <a:r>
              <a:rPr lang="nl-NL" b="1" dirty="0"/>
              <a:t>Wat kan beter</a:t>
            </a:r>
            <a:r>
              <a:rPr lang="nl-NL" dirty="0"/>
              <a:t>:</a:t>
            </a:r>
          </a:p>
          <a:p>
            <a:pPr marL="342900" indent="-342900"/>
            <a:r>
              <a:rPr lang="nl-NL" dirty="0"/>
              <a:t>Sommige plagen blijven lastig (trips, virus)</a:t>
            </a:r>
          </a:p>
          <a:p>
            <a:pPr marL="342900" indent="-342900"/>
            <a:r>
              <a:rPr lang="nl-NL" dirty="0"/>
              <a:t>Niet alle bedrijven zijn al </a:t>
            </a:r>
            <a:r>
              <a:rPr lang="nl-NL" dirty="0" err="1"/>
              <a:t>emissieloos</a:t>
            </a:r>
            <a:endParaRPr lang="nl-NL" dirty="0"/>
          </a:p>
          <a:p>
            <a:pPr marL="342900" indent="-342900"/>
            <a:r>
              <a:rPr lang="nl-NL" dirty="0"/>
              <a:t>Rondom kassen mag meer biodiversiteit</a:t>
            </a:r>
          </a:p>
          <a:p>
            <a:pPr marL="342900" indent="-342900"/>
            <a:endParaRPr lang="nl-NL" dirty="0"/>
          </a:p>
          <a:p>
            <a:pPr marL="342900" indent="-342900"/>
            <a:endParaRPr lang="nl-NL" dirty="0"/>
          </a:p>
        </p:txBody>
      </p:sp>
      <p:pic>
        <p:nvPicPr>
          <p:cNvPr id="4" name="Afbeelding 3" descr="Afbeelding met plant, panorama, gebouw, gras&#10;&#10;Door AI gegenereerde inhoud is mogelijk onjuist.">
            <a:extLst>
              <a:ext uri="{FF2B5EF4-FFF2-40B4-BE49-F238E27FC236}">
                <a16:creationId xmlns:a16="http://schemas.microsoft.com/office/drawing/2014/main" id="{1241FF29-4513-ACB1-FB7F-D0F3906D7A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0140" y="2744889"/>
            <a:ext cx="6191568" cy="1663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775718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71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1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1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99C198-560E-6F2E-3D10-9B05A8F6E7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6B3440C5-1FF5-C4F8-42EB-C045204394A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3" y="592001"/>
            <a:ext cx="10169621" cy="996950"/>
          </a:xfrm>
        </p:spPr>
        <p:txBody>
          <a:bodyPr>
            <a:normAutofit fontScale="90000"/>
          </a:bodyPr>
          <a:lstStyle/>
          <a:p>
            <a:r>
              <a:rPr lang="nl-NL" b="1" dirty="0"/>
              <a:t>Hoe doen de Nederlandse glastuinbouw en boomteelt het binnen Nederland</a:t>
            </a:r>
            <a:endParaRPr lang="nl-NL" altLang="nl-NL" b="1" dirty="0"/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93590B7D-E25C-738E-9186-425447A4B3B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7886700" cy="4738260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b="1" dirty="0"/>
              <a:t>Boomteelt</a:t>
            </a:r>
            <a:r>
              <a:rPr lang="nl-NL" dirty="0"/>
              <a:t>:</a:t>
            </a:r>
          </a:p>
          <a:p>
            <a:pPr indent="0">
              <a:buNone/>
            </a:pPr>
            <a:br>
              <a:rPr lang="nl-NL" dirty="0"/>
            </a:br>
            <a:r>
              <a:rPr lang="nl-NL" dirty="0"/>
              <a:t> </a:t>
            </a:r>
            <a:r>
              <a:rPr lang="nl-NL" b="1" dirty="0"/>
              <a:t>Sterke punten</a:t>
            </a:r>
            <a:r>
              <a:rPr lang="nl-NL" dirty="0"/>
              <a:t>:</a:t>
            </a:r>
          </a:p>
          <a:p>
            <a:pPr marL="342900" indent="-342900"/>
            <a:r>
              <a:rPr lang="nl-NL" dirty="0"/>
              <a:t>Veel kennis en specialisatie</a:t>
            </a:r>
          </a:p>
          <a:p>
            <a:pPr marL="342900" indent="-342900"/>
            <a:r>
              <a:rPr lang="nl-NL" dirty="0"/>
              <a:t>Steeds meer duurzame teelt</a:t>
            </a:r>
          </a:p>
          <a:p>
            <a:pPr marL="342900" indent="-342900"/>
            <a:r>
              <a:rPr lang="nl-NL" dirty="0"/>
              <a:t>Middelengebruik daalt langzaam</a:t>
            </a:r>
          </a:p>
          <a:p>
            <a:pPr marL="342900" indent="-342900"/>
            <a:endParaRPr lang="nl-NL" dirty="0"/>
          </a:p>
          <a:p>
            <a:pPr indent="0">
              <a:buNone/>
            </a:pPr>
            <a:r>
              <a:rPr lang="nl-NL" b="1" dirty="0"/>
              <a:t>Wat kan beter</a:t>
            </a:r>
            <a:r>
              <a:rPr lang="nl-NL" dirty="0"/>
              <a:t>:</a:t>
            </a:r>
          </a:p>
          <a:p>
            <a:pPr marL="342900" indent="-342900"/>
            <a:r>
              <a:rPr lang="nl-NL" dirty="0"/>
              <a:t>Biologische bestrijding werkt nog niet overal even goed</a:t>
            </a:r>
          </a:p>
          <a:p>
            <a:pPr marL="342900" indent="-342900"/>
            <a:r>
              <a:rPr lang="nl-NL" dirty="0"/>
              <a:t>Meer risico op uitspoeling water</a:t>
            </a:r>
          </a:p>
          <a:p>
            <a:pPr marL="342900" indent="-342900"/>
            <a:r>
              <a:rPr lang="nl-NL" dirty="0"/>
              <a:t>Natuur en biodiversiteit</a:t>
            </a:r>
          </a:p>
          <a:p>
            <a:pPr marL="342900" indent="-342900"/>
            <a:endParaRPr lang="nl-NL" dirty="0"/>
          </a:p>
          <a:p>
            <a:pPr marL="342900" indent="-342900"/>
            <a:endParaRPr lang="nl-NL" dirty="0"/>
          </a:p>
        </p:txBody>
      </p:sp>
      <p:pic>
        <p:nvPicPr>
          <p:cNvPr id="3" name="Afbeelding 2" descr="Afbeelding met tekst, boom, buitenshuis&#10;&#10;Door AI gegenereerde inhoud is mogelijk onjuist.">
            <a:extLst>
              <a:ext uri="{FF2B5EF4-FFF2-40B4-BE49-F238E27FC236}">
                <a16:creationId xmlns:a16="http://schemas.microsoft.com/office/drawing/2014/main" id="{912E014F-1BE3-348F-B22C-DA274EBFAA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5980" y="2310874"/>
            <a:ext cx="6236020" cy="2236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958918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26FFFB-8096-CC91-8A76-F68252D859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B4011A68-D5AA-0D1D-3E14-38072EAFDB8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3" y="592001"/>
            <a:ext cx="10169621" cy="996950"/>
          </a:xfrm>
        </p:spPr>
        <p:txBody>
          <a:bodyPr>
            <a:normAutofit fontScale="90000"/>
          </a:bodyPr>
          <a:lstStyle/>
          <a:p>
            <a:r>
              <a:rPr lang="nl-NL" b="1" dirty="0"/>
              <a:t>Hoe doen de Nederlandse glastuinbouw het in Europa?</a:t>
            </a:r>
            <a:endParaRPr lang="nl-NL" altLang="nl-NL" b="1" dirty="0"/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57B6449A-BF5C-CA6F-12D6-1F54D0D977E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7886700" cy="4738260"/>
          </a:xfrm>
        </p:spPr>
        <p:txBody>
          <a:bodyPr>
            <a:normAutofit fontScale="92500" lnSpcReduction="20000"/>
          </a:bodyPr>
          <a:lstStyle/>
          <a:p>
            <a:pPr indent="0">
              <a:buNone/>
            </a:pPr>
            <a:r>
              <a:rPr lang="nl-NL" dirty="0"/>
              <a:t>Vergeleken met andere Europese landen (zoals Spanje, Italië, Frankrijk en Duitsland) is Nederland </a:t>
            </a:r>
            <a:r>
              <a:rPr lang="nl-NL" b="1" dirty="0"/>
              <a:t>koploper</a:t>
            </a:r>
            <a:r>
              <a:rPr lang="nl-NL" dirty="0"/>
              <a:t>.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b="1" dirty="0"/>
              <a:t>Hoe scoren andere landen?</a:t>
            </a:r>
          </a:p>
          <a:p>
            <a:pPr indent="0">
              <a:buNone/>
            </a:pPr>
            <a:endParaRPr lang="nl-NL" b="1" dirty="0"/>
          </a:p>
          <a:p>
            <a:pPr marL="342900" indent="-342900"/>
            <a:r>
              <a:rPr lang="nl-NL" b="1" dirty="0"/>
              <a:t>Spanje</a:t>
            </a:r>
            <a:r>
              <a:rPr lang="nl-NL" dirty="0"/>
              <a:t> → veel productie, maar minder techniek, meer chemische middelen.</a:t>
            </a:r>
          </a:p>
          <a:p>
            <a:pPr marL="342900" indent="-342900"/>
            <a:r>
              <a:rPr lang="nl-NL" b="1" dirty="0"/>
              <a:t>Italië</a:t>
            </a:r>
            <a:r>
              <a:rPr lang="nl-NL" dirty="0"/>
              <a:t> → gemengd, iets moderner dan Spanje.</a:t>
            </a:r>
          </a:p>
          <a:p>
            <a:pPr marL="342900" indent="-342900"/>
            <a:r>
              <a:rPr lang="nl-NL" b="1" dirty="0"/>
              <a:t>Duitsland/België</a:t>
            </a:r>
            <a:r>
              <a:rPr lang="nl-NL" dirty="0"/>
              <a:t> → redelijk modern, maar niet zo </a:t>
            </a:r>
            <a:r>
              <a:rPr lang="nl-NL" dirty="0" err="1"/>
              <a:t>hoog-technologisch</a:t>
            </a:r>
            <a:r>
              <a:rPr lang="nl-NL" dirty="0"/>
              <a:t> als Nederland.</a:t>
            </a:r>
          </a:p>
          <a:p>
            <a:pPr marL="342900" indent="-342900"/>
            <a:r>
              <a:rPr lang="nl-NL" b="1" dirty="0"/>
              <a:t>Scandinavië</a:t>
            </a:r>
            <a:r>
              <a:rPr lang="nl-NL" dirty="0"/>
              <a:t> → schoon en duurzaam, maar op veel kleinere schaal.</a:t>
            </a:r>
          </a:p>
          <a:p>
            <a:pPr indent="0">
              <a:buNone/>
            </a:pPr>
            <a:endParaRPr lang="nl-NL" b="1" dirty="0"/>
          </a:p>
          <a:p>
            <a:pPr indent="0">
              <a:buNone/>
            </a:pPr>
            <a:r>
              <a:rPr lang="nl-NL" b="1" dirty="0"/>
              <a:t>Eindconclusie:</a:t>
            </a:r>
            <a:r>
              <a:rPr lang="nl-NL" dirty="0"/>
              <a:t> Nederland is </a:t>
            </a:r>
            <a:r>
              <a:rPr lang="nl-NL" b="1" dirty="0"/>
              <a:t>nummer 1 in Europa</a:t>
            </a:r>
            <a:r>
              <a:rPr lang="nl-NL" dirty="0"/>
              <a:t> op gebied van glastuinbouw, duurzaamheid, innovatie en gewasbescherming.</a:t>
            </a:r>
          </a:p>
          <a:p>
            <a:pPr indent="0">
              <a:buNone/>
            </a:pPr>
            <a:endParaRPr lang="nl-NL" dirty="0"/>
          </a:p>
        </p:txBody>
      </p:sp>
      <p:pic>
        <p:nvPicPr>
          <p:cNvPr id="3" name="Afbeelding 2" descr="Afbeelding met tekst, kaart, atlas&#10;&#10;Door AI gegenereerde inhoud is mogelijk onjuist.">
            <a:extLst>
              <a:ext uri="{FF2B5EF4-FFF2-40B4-BE49-F238E27FC236}">
                <a16:creationId xmlns:a16="http://schemas.microsoft.com/office/drawing/2014/main" id="{9B3486B6-0422-800B-1BE7-504B97EF63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2588" y="3992954"/>
            <a:ext cx="2337439" cy="2656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63350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0BC2C9-26E6-4E52-C4CC-900E213FBE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F1149AC2-AD78-33DF-B46B-D73131035AB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3" y="592001"/>
            <a:ext cx="10169621" cy="996950"/>
          </a:xfrm>
        </p:spPr>
        <p:txBody>
          <a:bodyPr>
            <a:normAutofit fontScale="90000"/>
          </a:bodyPr>
          <a:lstStyle/>
          <a:p>
            <a:r>
              <a:rPr lang="nl-NL" b="1" dirty="0"/>
              <a:t>Hoe doen de Nederlandse boomteelt het in Europa?</a:t>
            </a:r>
            <a:endParaRPr lang="nl-NL" altLang="nl-NL" b="1" dirty="0"/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6C5A9E19-F22C-0124-7EAD-C55CF335B67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7886700" cy="4738260"/>
          </a:xfrm>
        </p:spPr>
        <p:txBody>
          <a:bodyPr>
            <a:normAutofit fontScale="92500" lnSpcReduction="10000"/>
          </a:bodyPr>
          <a:lstStyle/>
          <a:p>
            <a:pPr indent="0">
              <a:buNone/>
            </a:pPr>
            <a:r>
              <a:rPr lang="nl-NL" dirty="0"/>
              <a:t>De boomteelt doet het Europees gezien </a:t>
            </a:r>
            <a:r>
              <a:rPr lang="nl-NL" b="1" dirty="0"/>
              <a:t>goed</a:t>
            </a:r>
            <a:r>
              <a:rPr lang="nl-NL" dirty="0"/>
              <a:t>, maar is </a:t>
            </a:r>
            <a:r>
              <a:rPr lang="nl-NL" b="1" dirty="0"/>
              <a:t>minder dominant</a:t>
            </a:r>
            <a:r>
              <a:rPr lang="nl-NL" dirty="0"/>
              <a:t> dan de glastuinbouw.</a:t>
            </a:r>
          </a:p>
          <a:p>
            <a:pPr indent="0">
              <a:buNone/>
            </a:pPr>
            <a:endParaRPr lang="nl-NL" dirty="0"/>
          </a:p>
          <a:p>
            <a:pPr>
              <a:buNone/>
            </a:pPr>
            <a:r>
              <a:rPr lang="nl-NL" b="1" dirty="0"/>
              <a:t>Vergelijking met andere landen</a:t>
            </a:r>
          </a:p>
          <a:p>
            <a:pPr>
              <a:buNone/>
            </a:pPr>
            <a:endParaRPr lang="nl-NL" b="1" dirty="0"/>
          </a:p>
          <a:p>
            <a:pPr marL="342900" indent="-342900"/>
            <a:r>
              <a:rPr lang="nl-NL" b="1" dirty="0"/>
              <a:t>Duitsland</a:t>
            </a:r>
            <a:r>
              <a:rPr lang="nl-NL" dirty="0"/>
              <a:t> → veel natuurkoppeling, meer ruimte, soms duurzamer waterbeheer.</a:t>
            </a:r>
          </a:p>
          <a:p>
            <a:pPr marL="342900" indent="-342900"/>
            <a:r>
              <a:rPr lang="nl-NL" b="1" dirty="0"/>
              <a:t>Denemarken/Zweden</a:t>
            </a:r>
            <a:r>
              <a:rPr lang="nl-NL" dirty="0"/>
              <a:t> → minder chemisch gebruik, schonere bodems, maar minder productie.</a:t>
            </a:r>
          </a:p>
          <a:p>
            <a:pPr marL="342900" indent="-342900"/>
            <a:r>
              <a:rPr lang="nl-NL" b="1" dirty="0"/>
              <a:t>Italië/Spanje</a:t>
            </a:r>
            <a:r>
              <a:rPr lang="nl-NL" dirty="0"/>
              <a:t> → minder streng beleid, meer chemische middelen, lager duurzaamheidsniveau.</a:t>
            </a:r>
          </a:p>
          <a:p>
            <a:pPr marL="342900" indent="-342900"/>
            <a:endParaRPr lang="nl-NL" dirty="0"/>
          </a:p>
          <a:p>
            <a:pPr>
              <a:buNone/>
            </a:pPr>
            <a:r>
              <a:rPr lang="nl-NL" b="1" dirty="0"/>
              <a:t>Eindconclusie:</a:t>
            </a:r>
            <a:r>
              <a:rPr lang="nl-NL" dirty="0"/>
              <a:t> Nederland zit </a:t>
            </a:r>
            <a:r>
              <a:rPr lang="nl-NL" b="1" dirty="0"/>
              <a:t>in de Europese top</a:t>
            </a:r>
            <a:r>
              <a:rPr lang="nl-NL" dirty="0"/>
              <a:t>, vooral qua kwaliteit en export, maar qua </a:t>
            </a:r>
            <a:r>
              <a:rPr lang="nl-NL" b="1" dirty="0"/>
              <a:t>milieu en middelenreductie</a:t>
            </a:r>
            <a:r>
              <a:rPr lang="nl-NL" dirty="0"/>
              <a:t> is Nederland </a:t>
            </a:r>
            <a:r>
              <a:rPr lang="nl-NL" b="1" dirty="0"/>
              <a:t>middenmoot tot goed</a:t>
            </a:r>
            <a:r>
              <a:rPr lang="nl-NL" dirty="0"/>
              <a:t>, niet de absolute koploper.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endParaRPr lang="nl-NL" dirty="0"/>
          </a:p>
        </p:txBody>
      </p:sp>
      <p:pic>
        <p:nvPicPr>
          <p:cNvPr id="3" name="Afbeelding 2" descr="Afbeelding met tekst, kaart, atlas&#10;&#10;Door AI gegenereerde inhoud is mogelijk onjuist.">
            <a:extLst>
              <a:ext uri="{FF2B5EF4-FFF2-40B4-BE49-F238E27FC236}">
                <a16:creationId xmlns:a16="http://schemas.microsoft.com/office/drawing/2014/main" id="{B249756E-4133-83EC-6A09-B1CDC2B469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35127" y="3982227"/>
            <a:ext cx="2431177" cy="2762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981499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7FD535-F9B1-40BF-2C80-A0FD2170D7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15B1F8FA-6873-E28C-AACC-8D0646C2076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3" y="592001"/>
            <a:ext cx="10169621" cy="996950"/>
          </a:xfrm>
        </p:spPr>
        <p:txBody>
          <a:bodyPr>
            <a:normAutofit fontScale="90000"/>
          </a:bodyPr>
          <a:lstStyle/>
          <a:p>
            <a:r>
              <a:rPr lang="nl-NL" b="1" dirty="0"/>
              <a:t>Gaat de Nederlandse glastuinbouw de doelstellingen halen</a:t>
            </a:r>
            <a:endParaRPr lang="nl-NL" altLang="nl-NL" b="1" dirty="0"/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6E856CCF-997B-898D-06DD-7E3D509521A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7886700" cy="4738260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dirty="0"/>
              <a:t>De Nederlandse glastuinbouw doet het erg goed en ligt voor op veel andere landen.</a:t>
            </a:r>
            <a:br>
              <a:rPr lang="nl-NL" dirty="0"/>
            </a:br>
            <a:r>
              <a:rPr lang="nl-NL" dirty="0"/>
              <a:t>De kans is groot dat ze een groot deel van de doelen gaat halen, vooral:</a:t>
            </a:r>
          </a:p>
          <a:p>
            <a:r>
              <a:rPr lang="nl-NL" dirty="0"/>
              <a:t>minder chemische middelen,</a:t>
            </a:r>
          </a:p>
          <a:p>
            <a:r>
              <a:rPr lang="nl-NL" dirty="0"/>
              <a:t>schoner watergebruik,</a:t>
            </a:r>
          </a:p>
          <a:p>
            <a:r>
              <a:rPr lang="nl-NL" dirty="0"/>
              <a:t>moderne teeltmethoden.</a:t>
            </a:r>
          </a:p>
          <a:p>
            <a:endParaRPr lang="nl-NL" dirty="0"/>
          </a:p>
          <a:p>
            <a:pPr indent="0">
              <a:buNone/>
            </a:pPr>
            <a:r>
              <a:rPr lang="nl-NL" dirty="0"/>
              <a:t>Maar voor </a:t>
            </a:r>
            <a:r>
              <a:rPr lang="nl-NL" b="1" dirty="0"/>
              <a:t>alle</a:t>
            </a:r>
            <a:r>
              <a:rPr lang="nl-NL" dirty="0"/>
              <a:t> doelen — vooral rond biodiversiteit en emissies — is nog </a:t>
            </a:r>
            <a:r>
              <a:rPr lang="nl-NL" b="1" dirty="0"/>
              <a:t>extra inzet nodig</a:t>
            </a:r>
            <a:endParaRPr lang="nl-NL" dirty="0"/>
          </a:p>
          <a:p>
            <a:pPr indent="0">
              <a:buNone/>
            </a:pPr>
            <a:br>
              <a:rPr lang="nl-NL" dirty="0"/>
            </a:br>
            <a:endParaRPr lang="nl-NL" dirty="0"/>
          </a:p>
          <a:p>
            <a:pPr marL="342900" indent="-342900"/>
            <a:endParaRPr lang="nl-NL" dirty="0"/>
          </a:p>
          <a:p>
            <a:pPr marL="342900" indent="-342900"/>
            <a:endParaRPr lang="nl-NL" dirty="0"/>
          </a:p>
          <a:p>
            <a:pPr indent="0">
              <a:buNone/>
            </a:pPr>
            <a:endParaRPr lang="nl-NL" dirty="0"/>
          </a:p>
        </p:txBody>
      </p:sp>
      <p:pic>
        <p:nvPicPr>
          <p:cNvPr id="3" name="Afbeelding 2" descr="Afbeelding met tekst, Lettertype, logo, Graphics&#10;&#10;Door AI gegenereerde inhoud is mogelijk onjuist.">
            <a:extLst>
              <a:ext uri="{FF2B5EF4-FFF2-40B4-BE49-F238E27FC236}">
                <a16:creationId xmlns:a16="http://schemas.microsoft.com/office/drawing/2014/main" id="{9B09D468-B330-37A6-B443-42C6FE4E06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4529" y="5165275"/>
            <a:ext cx="3886400" cy="1581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88521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536D9D-C083-9B8B-6094-2437EB0894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72382307-FFA2-3482-8189-AA752ECD595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3" y="592001"/>
            <a:ext cx="10169621" cy="996950"/>
          </a:xfrm>
        </p:spPr>
        <p:txBody>
          <a:bodyPr>
            <a:normAutofit fontScale="90000"/>
          </a:bodyPr>
          <a:lstStyle/>
          <a:p>
            <a:r>
              <a:rPr lang="nl-NL" b="1" dirty="0"/>
              <a:t>Gaat de Nederlandse boomteelt de doelstellingen halen</a:t>
            </a:r>
            <a:endParaRPr lang="nl-NL" altLang="nl-NL" b="1" dirty="0"/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7013AA7B-16C0-E267-5906-85C37001A44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7886700" cy="4738260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dirty="0"/>
              <a:t>De Nederlandse boomteelt is op de goede weg, maar haalt waarschijnlijk niet alle doelen zonder extra stappen</a:t>
            </a:r>
            <a:r>
              <a:rPr lang="nl-NL" b="1" dirty="0"/>
              <a:t>.</a:t>
            </a:r>
          </a:p>
          <a:p>
            <a:pPr indent="0">
              <a:buNone/>
            </a:pPr>
            <a:br>
              <a:rPr lang="nl-NL" dirty="0"/>
            </a:br>
            <a:r>
              <a:rPr lang="nl-NL" b="1" dirty="0"/>
              <a:t>Vooral de doelen over:</a:t>
            </a:r>
          </a:p>
          <a:p>
            <a:r>
              <a:rPr lang="nl-NL" dirty="0"/>
              <a:t>minder chemische middelen,</a:t>
            </a:r>
          </a:p>
          <a:p>
            <a:r>
              <a:rPr lang="nl-NL" dirty="0"/>
              <a:t>schoner water,</a:t>
            </a:r>
          </a:p>
          <a:p>
            <a:r>
              <a:rPr lang="nl-NL" dirty="0"/>
              <a:t>meer biodiversiteit</a:t>
            </a:r>
          </a:p>
          <a:p>
            <a:r>
              <a:rPr lang="nl-NL" dirty="0"/>
              <a:t>zijn nog uitdagend.</a:t>
            </a:r>
          </a:p>
          <a:p>
            <a:endParaRPr lang="nl-NL" dirty="0"/>
          </a:p>
          <a:p>
            <a:pPr indent="0">
              <a:buNone/>
            </a:pPr>
            <a:r>
              <a:rPr lang="nl-NL" dirty="0"/>
              <a:t>De boomteelt kan de doelen halen, maar daarvoor is nog meer verandering, kennis en ondersteuning nodig.</a:t>
            </a:r>
          </a:p>
          <a:p>
            <a:pPr marL="342900" indent="-342900"/>
            <a:endParaRPr lang="nl-NL" dirty="0"/>
          </a:p>
          <a:p>
            <a:pPr marL="342900" indent="-342900"/>
            <a:endParaRPr lang="nl-NL" dirty="0"/>
          </a:p>
          <a:p>
            <a:pPr indent="0">
              <a:buNone/>
            </a:pPr>
            <a:endParaRPr lang="nl-NL" dirty="0"/>
          </a:p>
        </p:txBody>
      </p:sp>
      <p:pic>
        <p:nvPicPr>
          <p:cNvPr id="3" name="Afbeelding 2" descr="Afbeelding met tekst, Lettertype, logo, Graphics&#10;&#10;Door AI gegenereerde inhoud is mogelijk onjuist.">
            <a:extLst>
              <a:ext uri="{FF2B5EF4-FFF2-40B4-BE49-F238E27FC236}">
                <a16:creationId xmlns:a16="http://schemas.microsoft.com/office/drawing/2014/main" id="{7CE3508D-3FB0-A47A-98B1-20D541AE20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4490" y="2815365"/>
            <a:ext cx="5423819" cy="2206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61178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65739E-9C39-6F65-28D5-51ED12E856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C2C41428-54F4-F05D-1E30-1248EA67FA1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nl-NL" altLang="nl-NL" b="1" dirty="0"/>
              <a:t>Huiswerk niveau 2,3 en 4. les 5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F83DBC4-F5E3-5F3A-7A36-0FCCD16AD7AC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1079224" y="1514078"/>
            <a:ext cx="8663940" cy="46782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altLang="nl-NL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Wat betekent weerbaar telen?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Waarom is plantweerbaarheid belangrijk?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Noem één manier waarop je de weerbaarheid van een plant kunt vergroten.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Wat is een natuurlijke vijand van een plaaginsect?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Wat doet een gezonde bodem voor de plantweerbaarheid?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Welke rol speelt bemesting bij weerbaar telen?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Noem één voordeel van biologische bestrijding in plaats van chemische bestrijding.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Hoe kunnen schimmels helpen bij het verhogen van plantweerbaarheid?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Wat zijn natuurlijke middelen die gebruikt kunnen worden bij weerbaar telen?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nl-NL" altLang="nl-NL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Waarom is het belangrijk om te letten op de diversiteit van planten in een teeltomgeving</a:t>
            </a:r>
            <a:r>
              <a:rPr kumimoji="0" lang="nl-NL" altLang="nl-NL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98156693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356889DA-41A2-4552-A79A-4F80576CFD40}"/>
              </a:ext>
            </a:extLst>
          </p:cNvPr>
          <p:cNvSpPr txBox="1"/>
          <p:nvPr/>
        </p:nvSpPr>
        <p:spPr>
          <a:xfrm>
            <a:off x="1074023" y="734453"/>
            <a:ext cx="57415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800" b="1" dirty="0">
                <a:solidFill>
                  <a:prstClr val="black"/>
                </a:solidFill>
                <a:latin typeface="Calibri"/>
              </a:rPr>
              <a:t>Lesprogramma vandaag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BE5E9AAC-8AFC-4CA9-B89F-13D11A0216BE}"/>
              </a:ext>
            </a:extLst>
          </p:cNvPr>
          <p:cNvSpPr txBox="1"/>
          <p:nvPr/>
        </p:nvSpPr>
        <p:spPr>
          <a:xfrm>
            <a:off x="1171269" y="1877992"/>
            <a:ext cx="6263640" cy="3831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nl-NL" sz="2400" dirty="0">
                <a:solidFill>
                  <a:srgbClr val="1E201F"/>
                </a:solidFill>
              </a:rPr>
              <a:t>Herhaling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nl-NL" sz="2400" dirty="0">
                <a:solidFill>
                  <a:srgbClr val="1E201F"/>
                </a:solidFill>
              </a:rPr>
              <a:t>Visie gewasbescherming 2030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nl-NL" sz="2400" dirty="0">
                <a:solidFill>
                  <a:srgbClr val="1E201F"/>
                </a:solidFill>
              </a:rPr>
              <a:t>Weerbaar telen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nl-NL" sz="2400" dirty="0">
                <a:solidFill>
                  <a:srgbClr val="1E201F"/>
                </a:solidFill>
              </a:rPr>
              <a:t>Gezonde bodem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nl-NL" sz="2400" dirty="0">
                <a:solidFill>
                  <a:srgbClr val="1E201F"/>
                </a:solidFill>
              </a:rPr>
              <a:t>Biodiversiteit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nl-NL" altLang="nl-NL" sz="2400" dirty="0">
                <a:solidFill>
                  <a:srgbClr val="1E201F"/>
                </a:solidFill>
              </a:rPr>
              <a:t>Preventieve maatregelingen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nl-NL" altLang="nl-NL" sz="2400" dirty="0">
                <a:solidFill>
                  <a:srgbClr val="1E201F"/>
                </a:solidFill>
              </a:rPr>
              <a:t>Weerbare planten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nl-NL" sz="2400" dirty="0">
                <a:solidFill>
                  <a:srgbClr val="1E201F"/>
                </a:solidFill>
              </a:rPr>
              <a:t>Vragen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nl-NL" sz="2400" dirty="0">
              <a:solidFill>
                <a:srgbClr val="1E201F"/>
              </a:solidFill>
            </a:endParaRP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endParaRPr lang="nl-NL" sz="1350" dirty="0">
              <a:solidFill>
                <a:prstClr val="black"/>
              </a:solidFill>
              <a:latin typeface="Calibri"/>
            </a:endParaRP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endParaRPr lang="nl-NL" sz="1350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1981832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E8F7AB-0E23-9CF1-7466-0C367C2EDD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7B8273CC-65F4-AA3E-310A-5C3B715F43F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Huiswerk niveau 3 en 4  les 5 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589B8247-30A1-EC66-A358-09FF19D010B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7886700" cy="4738260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 startAt="11"/>
              <a:defRPr/>
            </a:pPr>
            <a:r>
              <a:rPr lang="nl-NL" dirty="0"/>
              <a:t>Hoe beïnvloedt de genetische variatie van een gewas de weerbaarheid tegen ziekten en plagen?</a:t>
            </a:r>
          </a:p>
          <a:p>
            <a:pPr marL="457200" indent="-457200">
              <a:buFont typeface="+mj-lt"/>
              <a:buAutoNum type="arabicPeriod" startAt="11"/>
              <a:defRPr/>
            </a:pPr>
            <a:r>
              <a:rPr lang="nl-NL" dirty="0"/>
              <a:t>Wat is de relatie tussen de bemestingsstrategie en het risico op plagen en ziekten?</a:t>
            </a:r>
          </a:p>
          <a:p>
            <a:pPr marL="457200" indent="-457200">
              <a:buFont typeface="+mj-lt"/>
              <a:buAutoNum type="arabicPeriod" startAt="11"/>
              <a:defRPr/>
            </a:pPr>
            <a:r>
              <a:rPr lang="nl-NL" dirty="0"/>
              <a:t>Waarom is het belangrijk om zowel preventieve als curatieve maatregelen te combineren bij weerbaar telen?</a:t>
            </a:r>
          </a:p>
          <a:p>
            <a:pPr marL="457200" indent="-457200">
              <a:buFont typeface="+mj-lt"/>
              <a:buAutoNum type="arabicPeriod" startAt="11"/>
              <a:defRPr/>
            </a:pPr>
            <a:r>
              <a:rPr lang="nl-NL" dirty="0"/>
              <a:t>Welke invloed heeft de keuze van groeimedia (bijvoorbeeld kokos of steenwol) op de plantweerbaarheid?</a:t>
            </a:r>
          </a:p>
          <a:p>
            <a:pPr marL="457200" indent="-457200">
              <a:buFont typeface="+mj-lt"/>
              <a:buAutoNum type="arabicPeriod" startAt="11"/>
              <a:defRPr/>
            </a:pPr>
            <a:r>
              <a:rPr lang="nl-NL" dirty="0"/>
              <a:t>Hoe kunnen gewasrotatie en wisselteelt bijdragen aan een weerbaar teeltsysteem?</a:t>
            </a:r>
          </a:p>
        </p:txBody>
      </p:sp>
    </p:spTree>
    <p:extLst>
      <p:ext uri="{BB962C8B-B14F-4D97-AF65-F5344CB8AC3E}">
        <p14:creationId xmlns:p14="http://schemas.microsoft.com/office/powerpoint/2010/main" val="4271258448"/>
      </p:ext>
    </p:extLst>
  </p:cSld>
  <p:clrMapOvr>
    <a:masterClrMapping/>
  </p:clrMapOvr>
  <p:transition spd="slow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58761" y="1102151"/>
            <a:ext cx="7886700" cy="996950"/>
          </a:xfrm>
        </p:spPr>
        <p:txBody>
          <a:bodyPr>
            <a:normAutofit/>
          </a:bodyPr>
          <a:lstStyle/>
          <a:p>
            <a:pPr eaLnBrk="1" hangingPunct="1"/>
            <a:endParaRPr lang="nl-NL" altLang="nl-NL" b="1" dirty="0"/>
          </a:p>
        </p:txBody>
      </p:sp>
      <p:pic>
        <p:nvPicPr>
          <p:cNvPr id="5124" name="Afbeelding 6">
            <a:extLst>
              <a:ext uri="{FF2B5EF4-FFF2-40B4-BE49-F238E27FC236}">
                <a16:creationId xmlns:a16="http://schemas.microsoft.com/office/drawing/2014/main" id="{CD798D11-19D8-4507-99B0-33217548E8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764" y="330201"/>
            <a:ext cx="2555875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5659B081-B505-4881-BC89-DBFD945D393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405825" y="1403809"/>
            <a:ext cx="8192571" cy="4214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980406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ijdelijke aanduiding voor afbeelding 4">
            <a:extLst>
              <a:ext uri="{FF2B5EF4-FFF2-40B4-BE49-F238E27FC236}">
                <a16:creationId xmlns:a16="http://schemas.microsoft.com/office/drawing/2014/main" id="{937B8692-A8FD-3471-05C5-05217CF8EE3B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l="13607" r="13607"/>
          <a:stretch/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34449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B5B796-F5B4-1C24-31B4-727879E166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0F0DBFBE-11AB-7A4A-C933-6660FE17A2C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sz="4400" b="1" i="0" u="none" strike="noStrike" baseline="0" dirty="0">
                <a:solidFill>
                  <a:srgbClr val="000000"/>
                </a:solidFill>
                <a:latin typeface="RijksoverheidSansHeading"/>
              </a:rPr>
              <a:t>Visie gewasbescherming 2030</a:t>
            </a:r>
            <a:endParaRPr lang="nl-NL" altLang="nl-NL" b="1" dirty="0"/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5EA794EA-94BD-FE3D-A4B6-86AB6A14530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08104" y="1588951"/>
            <a:ext cx="8227336" cy="4738260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r>
              <a:rPr lang="nl-NL" dirty="0"/>
              <a:t>De </a:t>
            </a:r>
            <a:r>
              <a:rPr lang="nl-NL" b="1" dirty="0"/>
              <a:t>Visie Gewasbescherming 2030</a:t>
            </a:r>
            <a:r>
              <a:rPr lang="nl-NL" dirty="0"/>
              <a:t> is een strategie van de Nederlandse overheid die streeft naar een duurzamere en toekomstbestendige aanpak van gewasbescherming in de land- en tuinbouw. 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Het document is opgesteld door het Ministerie van Landbouw, Natuur en Voedselkwaliteit (LNV) en bevat ambitieuze doelen om de impact van gewasbeschermingsmiddelen op mens, dier en milieu sterk te verminderen. 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De visie rust op drie belangrijke pijlers: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9F756C5E-3C41-2F7B-048D-E99A64849C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5681" y="4992963"/>
            <a:ext cx="4556226" cy="1753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04781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34030A-0B69-E4D7-74DF-0947FE5A66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08EA6A95-AB36-C228-352F-AB5467FE5E8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9172216" cy="996950"/>
          </a:xfrm>
        </p:spPr>
        <p:txBody>
          <a:bodyPr>
            <a:normAutofit fontScale="90000"/>
          </a:bodyPr>
          <a:lstStyle/>
          <a:p>
            <a:r>
              <a:rPr lang="nl-NL" b="1" dirty="0"/>
              <a:t>1. Weerbare planten en teeltsystemen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BE281DB9-1D91-CE12-124A-70F18BBBCEB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7886700" cy="4738260"/>
          </a:xfrm>
        </p:spPr>
        <p:txBody>
          <a:bodyPr>
            <a:normAutofit/>
          </a:bodyPr>
          <a:lstStyle/>
          <a:p>
            <a:pPr marL="457200" indent="-457200"/>
            <a:r>
              <a:rPr lang="nl-NL" dirty="0"/>
              <a:t>Het ontwikkelen van robuuste gewassen die beter bestand zijn tegen ziekten en plagen.</a:t>
            </a:r>
          </a:p>
          <a:p>
            <a:pPr marL="457200" indent="-457200"/>
            <a:endParaRPr lang="nl-NL" dirty="0"/>
          </a:p>
          <a:p>
            <a:pPr marL="457200" indent="-457200"/>
            <a:r>
              <a:rPr lang="nl-NL" dirty="0"/>
              <a:t>Stimuleren van geïntegreerde gewasbescherming (IPM) waarbij preventieve maatregelen, monitoring en biologische bestrijding centraal staan.</a:t>
            </a:r>
          </a:p>
          <a:p>
            <a:pPr marL="457200" indent="-457200"/>
            <a:endParaRPr lang="nl-NL" dirty="0"/>
          </a:p>
          <a:p>
            <a:pPr marL="457200" indent="-457200"/>
            <a:r>
              <a:rPr lang="nl-NL" dirty="0"/>
              <a:t>Innovatieve teeltsystemen die de kans op ziekten en plagen minimaliseren.</a:t>
            </a:r>
          </a:p>
          <a:p>
            <a:pPr indent="0">
              <a:buNone/>
              <a:defRPr/>
            </a:pPr>
            <a:endParaRPr lang="nl-NL" dirty="0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3E6CA2D7-C062-EC25-DD07-EB95B17504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88400" y="4603537"/>
            <a:ext cx="3403600" cy="2045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18902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F76B07-FA00-16DC-F946-B2A5B7A403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3533A125-0C6D-7743-7761-1070833A069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10452376" cy="996950"/>
          </a:xfrm>
        </p:spPr>
        <p:txBody>
          <a:bodyPr>
            <a:normAutofit fontScale="90000"/>
          </a:bodyPr>
          <a:lstStyle/>
          <a:p>
            <a:r>
              <a:rPr lang="nl-NL" b="1" dirty="0"/>
              <a:t>2. Nagenoeg geen emissies naar het milieu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4794E483-B602-13F1-030C-E8E290313D9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7886700" cy="4738260"/>
          </a:xfrm>
        </p:spPr>
        <p:txBody>
          <a:bodyPr>
            <a:normAutofit/>
          </a:bodyPr>
          <a:lstStyle/>
          <a:p>
            <a:pPr marL="342900" indent="-342900"/>
            <a:r>
              <a:rPr lang="nl-NL" dirty="0"/>
              <a:t>Vermindering van het gebruik van chemische gewasbeschermingsmiddelen en voorkomen dat middelen in bodem, water en lucht terechtkomen.</a:t>
            </a:r>
          </a:p>
          <a:p>
            <a:pPr marL="342900" indent="-342900"/>
            <a:endParaRPr lang="nl-NL" dirty="0"/>
          </a:p>
          <a:p>
            <a:pPr marL="342900" indent="-342900"/>
            <a:r>
              <a:rPr lang="nl-NL" dirty="0"/>
              <a:t>Verbeteren van technieken en systemen voor een nauwkeurige toediening.</a:t>
            </a:r>
          </a:p>
          <a:p>
            <a:pPr marL="342900" indent="-342900"/>
            <a:endParaRPr lang="nl-NL" dirty="0"/>
          </a:p>
          <a:p>
            <a:pPr marL="342900" indent="-342900"/>
            <a:r>
              <a:rPr lang="nl-NL" dirty="0"/>
              <a:t>Het sluiten van kringlopen om emissies verder te beperken.</a:t>
            </a:r>
          </a:p>
          <a:p>
            <a:pPr indent="0">
              <a:buNone/>
              <a:defRPr/>
            </a:pPr>
            <a:endParaRPr lang="nl-NL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282DB4C0-81F5-30EB-0A6B-332DA93734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8387" y="4280006"/>
            <a:ext cx="3829223" cy="2543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49196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CB7B7B-DD90-F90E-41E7-320B72C51D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5783F121-B5A5-0DA4-C2E4-D3A668FDB9E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r>
              <a:rPr lang="nl-NL" b="1" dirty="0"/>
              <a:t>3. Gezonde leefomgeving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2332370B-326C-D6CC-F01A-FC6DE419311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7886700" cy="4738260"/>
          </a:xfrm>
        </p:spPr>
        <p:txBody>
          <a:bodyPr>
            <a:normAutofit/>
          </a:bodyPr>
          <a:lstStyle/>
          <a:p>
            <a:pPr marL="342900" indent="-342900"/>
            <a:r>
              <a:rPr lang="nl-NL" dirty="0"/>
              <a:t>Bescherming van de gezondheid van boeren, tuinders, omwonenden en consumenten.</a:t>
            </a:r>
          </a:p>
          <a:p>
            <a:pPr marL="342900" indent="-342900"/>
            <a:endParaRPr lang="nl-NL" dirty="0"/>
          </a:p>
          <a:p>
            <a:pPr marL="342900" indent="-342900"/>
            <a:r>
              <a:rPr lang="nl-NL" dirty="0"/>
              <a:t>Strikte normen voor het gebruik van gewasbeschermingsmiddelen om blootstelling te minimaliseren.</a:t>
            </a:r>
          </a:p>
          <a:p>
            <a:pPr marL="342900" indent="-342900"/>
            <a:endParaRPr lang="nl-NL" dirty="0"/>
          </a:p>
          <a:p>
            <a:pPr marL="342900" indent="-342900"/>
            <a:r>
              <a:rPr lang="nl-NL" dirty="0"/>
              <a:t>Bevorderen van alternatieve methoden en duurzame productiemethoden die veiliger zijn voor de leefomgeving.</a:t>
            </a:r>
          </a:p>
          <a:p>
            <a:pPr marL="342900" indent="-342900"/>
            <a:endParaRPr lang="nl-NL" dirty="0">
              <a:solidFill>
                <a:srgbClr val="000000"/>
              </a:solidFill>
              <a:latin typeface="RijksoverheidSerif"/>
            </a:endParaRPr>
          </a:p>
          <a:p>
            <a:pPr indent="0">
              <a:buNone/>
              <a:defRPr/>
            </a:pPr>
            <a:endParaRPr lang="nl-NL" dirty="0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415026A0-44A5-C9E5-3853-59BA162407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6068" y="4361286"/>
            <a:ext cx="3347881" cy="2369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797931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GroeneWell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e zone college.potx" id="{289ACBD9-B65D-4D7B-8071-B2DBE1A5FCCC}" vid="{1C56739D-5687-4AE6-9ABE-B211D9D18700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1D3699BCA81B46AD60454B87AB9121" ma:contentTypeVersion="14" ma:contentTypeDescription="Een nieuw document maken." ma:contentTypeScope="" ma:versionID="0a34a757d3835aa962b5ea0e60445053">
  <xsd:schema xmlns:xsd="http://www.w3.org/2001/XMLSchema" xmlns:xs="http://www.w3.org/2001/XMLSchema" xmlns:p="http://schemas.microsoft.com/office/2006/metadata/properties" xmlns:ns3="88fa185b-b6f4-4426-890a-edc6532e8d4f" xmlns:ns4="521c7c86-cc27-4cef-8605-4ebb03422227" targetNamespace="http://schemas.microsoft.com/office/2006/metadata/properties" ma:root="true" ma:fieldsID="386822e88eac53b09937f43d73668aaf" ns3:_="" ns4:_="">
    <xsd:import namespace="88fa185b-b6f4-4426-890a-edc6532e8d4f"/>
    <xsd:import namespace="521c7c86-cc27-4cef-8605-4ebb03422227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8fa185b-b6f4-4426-890a-edc6532e8d4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1c7c86-cc27-4cef-8605-4ebb03422227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Hint-hash delen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692FF59-610F-42AF-BAD8-C269284BDEE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8fa185b-b6f4-4426-890a-edc6532e8d4f"/>
    <ds:schemaRef ds:uri="521c7c86-cc27-4cef-8605-4ebb034222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CCA19EB-BADE-474A-91BD-35E5F319F469}">
  <ds:schemaRefs>
    <ds:schemaRef ds:uri="http://purl.org/dc/elements/1.1/"/>
    <ds:schemaRef ds:uri="http://schemas.microsoft.com/office/2006/metadata/properties"/>
    <ds:schemaRef ds:uri="88fa185b-b6f4-4426-890a-edc6532e8d4f"/>
    <ds:schemaRef ds:uri="521c7c86-cc27-4cef-8605-4ebb03422227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1411434F-F084-4432-98AC-FC021F046F6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Presentatie zone college</Template>
  <TotalTime>1407</TotalTime>
  <Words>2174</Words>
  <Application>Microsoft Office PowerPoint</Application>
  <PresentationFormat>Breedbeeld</PresentationFormat>
  <Paragraphs>307</Paragraphs>
  <Slides>41</Slides>
  <Notes>36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41</vt:i4>
      </vt:variant>
    </vt:vector>
  </HeadingPairs>
  <TitlesOfParts>
    <vt:vector size="46" baseType="lpstr">
      <vt:lpstr>Arial</vt:lpstr>
      <vt:lpstr>Calibri</vt:lpstr>
      <vt:lpstr>RijksoverheidSansHeading</vt:lpstr>
      <vt:lpstr>RijksoverheidSerif</vt:lpstr>
      <vt:lpstr>Kantoorthema</vt:lpstr>
      <vt:lpstr>PowerPoint-presentatie</vt:lpstr>
      <vt:lpstr>Aftrap</vt:lpstr>
      <vt:lpstr>PowerPoint-presentatie</vt:lpstr>
      <vt:lpstr>PowerPoint-presentatie</vt:lpstr>
      <vt:lpstr>PowerPoint-presentatie</vt:lpstr>
      <vt:lpstr>Visie gewasbescherming 2030</vt:lpstr>
      <vt:lpstr>1. Weerbare planten en teeltsystemen</vt:lpstr>
      <vt:lpstr>2. Nagenoeg geen emissies naar het milieu</vt:lpstr>
      <vt:lpstr>3. Gezonde leefomgeving</vt:lpstr>
      <vt:lpstr>Ambitie voor 2030 </vt:lpstr>
      <vt:lpstr>Weerbaar Telen</vt:lpstr>
      <vt:lpstr>Principes van weerbaar telen </vt:lpstr>
      <vt:lpstr>Gezonde bodem:</vt:lpstr>
      <vt:lpstr>gezonde bodem</vt:lpstr>
      <vt:lpstr>Gezonde bodem</vt:lpstr>
      <vt:lpstr>Gezonde bodem</vt:lpstr>
      <vt:lpstr>Gezonde bodem</vt:lpstr>
      <vt:lpstr>Praktische stappen voor een gezonde bodem</vt:lpstr>
      <vt:lpstr>Gezonde bodem </vt:lpstr>
      <vt:lpstr>Biodiversiteit:</vt:lpstr>
      <vt:lpstr>Biodiversiteit </vt:lpstr>
      <vt:lpstr>Biodiversiteit </vt:lpstr>
      <vt:lpstr>Preventieve maatregelen</vt:lpstr>
      <vt:lpstr>Preventieve maatregelen</vt:lpstr>
      <vt:lpstr>Preventieve maatregelen</vt:lpstr>
      <vt:lpstr>Preventieve maatregelen </vt:lpstr>
      <vt:lpstr>Preventieve maatregelen</vt:lpstr>
      <vt:lpstr>Preventieve maatregelen</vt:lpstr>
      <vt:lpstr>Weerbare planten:</vt:lpstr>
      <vt:lpstr>Weerbare planten</vt:lpstr>
      <vt:lpstr>Weerbare planten</vt:lpstr>
      <vt:lpstr>Voordelen van weerbaar telen </vt:lpstr>
      <vt:lpstr>Hoe doen de Nederlandse glastuinbouw en boomteelt het binnen Nederland</vt:lpstr>
      <vt:lpstr>Hoe doen de Nederlandse glastuinbouw en boomteelt het binnen Nederland</vt:lpstr>
      <vt:lpstr>Hoe doen de Nederlandse glastuinbouw het in Europa?</vt:lpstr>
      <vt:lpstr>Hoe doen de Nederlandse boomteelt het in Europa?</vt:lpstr>
      <vt:lpstr>Gaat de Nederlandse glastuinbouw de doelstellingen halen</vt:lpstr>
      <vt:lpstr>Gaat de Nederlandse boomteelt de doelstellingen halen</vt:lpstr>
      <vt:lpstr>Huiswerk niveau 2,3 en 4. les 5 </vt:lpstr>
      <vt:lpstr>Huiswerk niveau 3 en 4  les 5 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Gé Verbeek</dc:creator>
  <cp:lastModifiedBy>Gé Verbeek</cp:lastModifiedBy>
  <cp:revision>52</cp:revision>
  <dcterms:created xsi:type="dcterms:W3CDTF">2020-11-10T08:38:03Z</dcterms:created>
  <dcterms:modified xsi:type="dcterms:W3CDTF">2025-12-09T13:12:35Z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0x010100CF1D3699BCA81B46AD60454B87AB9121</vt:lpwstr>
  </property>
</Properties>
</file>