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1"/>
  </p:sldMasterIdLst>
  <p:notesMasterIdLst>
    <p:notesMasterId r:id="rId6"/>
  </p:notesMasterIdLst>
  <p:sldIdLst>
    <p:sldId id="256" r:id="rId2"/>
    <p:sldId id="265" r:id="rId3"/>
    <p:sldId id="257" r:id="rId4"/>
    <p:sldId id="264" r:id="rId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2"/>
  </p:normalViewPr>
  <p:slideViewPr>
    <p:cSldViewPr>
      <p:cViewPr varScale="1">
        <p:scale>
          <a:sx n="113" d="100"/>
          <a:sy n="113" d="100"/>
        </p:scale>
        <p:origin x="1600"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360CD9DF-31A1-EA46-98ED-FC5805729EB3}"/>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nl-NL" altLang="nl-NL"/>
          </a:p>
        </p:txBody>
      </p:sp>
      <p:sp>
        <p:nvSpPr>
          <p:cNvPr id="37891" name="Rectangle 3">
            <a:extLst>
              <a:ext uri="{FF2B5EF4-FFF2-40B4-BE49-F238E27FC236}">
                <a16:creationId xmlns:a16="http://schemas.microsoft.com/office/drawing/2014/main" id="{AB0D617C-51C6-894F-B6B5-535A80CB31B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nl-NL" altLang="nl-NL"/>
          </a:p>
        </p:txBody>
      </p:sp>
      <p:sp>
        <p:nvSpPr>
          <p:cNvPr id="37892" name="Rectangle 4">
            <a:extLst>
              <a:ext uri="{FF2B5EF4-FFF2-40B4-BE49-F238E27FC236}">
                <a16:creationId xmlns:a16="http://schemas.microsoft.com/office/drawing/2014/main" id="{B5FA46AE-539D-D744-B2B1-D58C325ADBF0}"/>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7893" name="Rectangle 5">
            <a:extLst>
              <a:ext uri="{FF2B5EF4-FFF2-40B4-BE49-F238E27FC236}">
                <a16:creationId xmlns:a16="http://schemas.microsoft.com/office/drawing/2014/main" id="{6D569557-477C-6048-82D3-CEE2DED0D85B}"/>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altLang="nl-NL"/>
              <a:t>Klik om de opmaakprofielen van de modeltekst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37894" name="Rectangle 6">
            <a:extLst>
              <a:ext uri="{FF2B5EF4-FFF2-40B4-BE49-F238E27FC236}">
                <a16:creationId xmlns:a16="http://schemas.microsoft.com/office/drawing/2014/main" id="{56F77BCE-C152-6148-AD29-424CCDE1D4A1}"/>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nl-NL" altLang="nl-NL"/>
          </a:p>
        </p:txBody>
      </p:sp>
      <p:sp>
        <p:nvSpPr>
          <p:cNvPr id="37895" name="Rectangle 7">
            <a:extLst>
              <a:ext uri="{FF2B5EF4-FFF2-40B4-BE49-F238E27FC236}">
                <a16:creationId xmlns:a16="http://schemas.microsoft.com/office/drawing/2014/main" id="{F018F7DB-DAFE-B54B-8589-A9EA70BAB4D1}"/>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7F5D52B0-2981-2F4E-9598-2CCF53CE9B7E}" type="slidenum">
              <a:rPr lang="nl-NL" altLang="nl-NL"/>
              <a:pPr/>
              <a:t>‹nr.›</a:t>
            </a:fld>
            <a:endParaRPr lang="nl-NL" altLang="nl-NL"/>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A9E55-ECA2-0F40-83F4-0CE29089EC8F}"/>
              </a:ext>
            </a:extLst>
          </p:cNvPr>
          <p:cNvSpPr>
            <a:spLocks noGrp="1"/>
          </p:cNvSpPr>
          <p:nvPr>
            <p:ph type="ctrTitle"/>
          </p:nvPr>
        </p:nvSpPr>
        <p:spPr>
          <a:xfrm>
            <a:off x="1143000" y="1122363"/>
            <a:ext cx="6858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80C16269-F1D9-534E-AE49-ADD4A9A961A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Tree>
    <p:extLst>
      <p:ext uri="{BB962C8B-B14F-4D97-AF65-F5344CB8AC3E}">
        <p14:creationId xmlns:p14="http://schemas.microsoft.com/office/powerpoint/2010/main" val="2641973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7462E9-1114-FF4A-9224-9C9A04544277}"/>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B1728B36-17CC-4E45-B31A-5456455124E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33480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B99AF63A-9F87-BF47-940B-58B93D98F1E7}"/>
              </a:ext>
            </a:extLst>
          </p:cNvPr>
          <p:cNvSpPr>
            <a:spLocks noGrp="1"/>
          </p:cNvSpPr>
          <p:nvPr>
            <p:ph type="title" orient="vert"/>
          </p:nvPr>
        </p:nvSpPr>
        <p:spPr>
          <a:xfrm>
            <a:off x="5276850" y="487363"/>
            <a:ext cx="1581150" cy="5913437"/>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D7B174B-32B9-6940-B279-95EE0CA989CD}"/>
              </a:ext>
            </a:extLst>
          </p:cNvPr>
          <p:cNvSpPr>
            <a:spLocks noGrp="1"/>
          </p:cNvSpPr>
          <p:nvPr>
            <p:ph type="body" orient="vert" idx="1"/>
          </p:nvPr>
        </p:nvSpPr>
        <p:spPr>
          <a:xfrm>
            <a:off x="533400" y="487363"/>
            <a:ext cx="4591050" cy="5913437"/>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834025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el en vier objec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1AF2E3-1CE0-FC48-8511-13F28E5F0BD9}"/>
              </a:ext>
            </a:extLst>
          </p:cNvPr>
          <p:cNvSpPr>
            <a:spLocks noGrp="1"/>
          </p:cNvSpPr>
          <p:nvPr>
            <p:ph type="title" sz="quarter"/>
          </p:nvPr>
        </p:nvSpPr>
        <p:spPr>
          <a:xfrm>
            <a:off x="533400" y="487363"/>
            <a:ext cx="5943600" cy="427037"/>
          </a:xfrm>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4744B82-4E1F-084B-8DC0-585B5EE8977F}"/>
              </a:ext>
            </a:extLst>
          </p:cNvPr>
          <p:cNvSpPr>
            <a:spLocks noGrp="1"/>
          </p:cNvSpPr>
          <p:nvPr>
            <p:ph sz="quarter" idx="1"/>
          </p:nvPr>
        </p:nvSpPr>
        <p:spPr>
          <a:xfrm>
            <a:off x="533400" y="1981200"/>
            <a:ext cx="3086100" cy="2133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E84CCB45-FE2D-6544-ACC6-7DAA7C1DBF98}"/>
              </a:ext>
            </a:extLst>
          </p:cNvPr>
          <p:cNvSpPr>
            <a:spLocks noGrp="1"/>
          </p:cNvSpPr>
          <p:nvPr>
            <p:ph sz="quarter" idx="2"/>
          </p:nvPr>
        </p:nvSpPr>
        <p:spPr>
          <a:xfrm>
            <a:off x="3771900" y="1981200"/>
            <a:ext cx="3086100" cy="2133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a:extLst>
              <a:ext uri="{FF2B5EF4-FFF2-40B4-BE49-F238E27FC236}">
                <a16:creationId xmlns:a16="http://schemas.microsoft.com/office/drawing/2014/main" id="{88ACE4BA-0F75-284C-BCB5-DD5C071357F5}"/>
              </a:ext>
            </a:extLst>
          </p:cNvPr>
          <p:cNvSpPr>
            <a:spLocks noGrp="1"/>
          </p:cNvSpPr>
          <p:nvPr>
            <p:ph sz="quarter" idx="3"/>
          </p:nvPr>
        </p:nvSpPr>
        <p:spPr>
          <a:xfrm>
            <a:off x="533400" y="4267200"/>
            <a:ext cx="3086100" cy="2133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inhoud 5">
            <a:extLst>
              <a:ext uri="{FF2B5EF4-FFF2-40B4-BE49-F238E27FC236}">
                <a16:creationId xmlns:a16="http://schemas.microsoft.com/office/drawing/2014/main" id="{0EC4CD18-11EC-5545-9DF7-4D03AC525BFC}"/>
              </a:ext>
            </a:extLst>
          </p:cNvPr>
          <p:cNvSpPr>
            <a:spLocks noGrp="1"/>
          </p:cNvSpPr>
          <p:nvPr>
            <p:ph sz="quarter" idx="4"/>
          </p:nvPr>
        </p:nvSpPr>
        <p:spPr>
          <a:xfrm>
            <a:off x="3771900" y="4267200"/>
            <a:ext cx="3086100" cy="2133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5097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B89E55-FCE7-7A4E-9190-0CBF95BC19D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BF9F065-6A55-E040-93B1-53A364C2970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6457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D4BFCA-8C60-8548-8842-47F4111548A8}"/>
              </a:ext>
            </a:extLst>
          </p:cNvPr>
          <p:cNvSpPr>
            <a:spLocks noGrp="1"/>
          </p:cNvSpPr>
          <p:nvPr>
            <p:ph type="title"/>
          </p:nvPr>
        </p:nvSpPr>
        <p:spPr>
          <a:xfrm>
            <a:off x="623888" y="1709738"/>
            <a:ext cx="78867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7E6BEA2-6BAA-6648-90C7-8BDB875E187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l-NL"/>
              <a:t>Klikken om de tekststijl van het model te bewerken</a:t>
            </a:r>
          </a:p>
        </p:txBody>
      </p:sp>
    </p:spTree>
    <p:extLst>
      <p:ext uri="{BB962C8B-B14F-4D97-AF65-F5344CB8AC3E}">
        <p14:creationId xmlns:p14="http://schemas.microsoft.com/office/powerpoint/2010/main" val="1893031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23F7B2-3941-BF41-B9B3-A918401CAD9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03443CC-621B-7B4D-AA7B-1B0483D303A7}"/>
              </a:ext>
            </a:extLst>
          </p:cNvPr>
          <p:cNvSpPr>
            <a:spLocks noGrp="1"/>
          </p:cNvSpPr>
          <p:nvPr>
            <p:ph sz="half" idx="1"/>
          </p:nvPr>
        </p:nvSpPr>
        <p:spPr>
          <a:xfrm>
            <a:off x="533400" y="1981200"/>
            <a:ext cx="3086100" cy="4419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1FA8EAB-81A7-7F4E-A239-FB767CBDB052}"/>
              </a:ext>
            </a:extLst>
          </p:cNvPr>
          <p:cNvSpPr>
            <a:spLocks noGrp="1"/>
          </p:cNvSpPr>
          <p:nvPr>
            <p:ph sz="half" idx="2"/>
          </p:nvPr>
        </p:nvSpPr>
        <p:spPr>
          <a:xfrm>
            <a:off x="3771900" y="1981200"/>
            <a:ext cx="3086100" cy="44196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76948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0AA419-6D48-C04D-8583-8554EBFDE6D8}"/>
              </a:ext>
            </a:extLst>
          </p:cNvPr>
          <p:cNvSpPr>
            <a:spLocks noGrp="1"/>
          </p:cNvSpPr>
          <p:nvPr>
            <p:ph type="title"/>
          </p:nvPr>
        </p:nvSpPr>
        <p:spPr>
          <a:xfrm>
            <a:off x="630238" y="365125"/>
            <a:ext cx="78867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1ECB285-433D-5D42-8FEF-BF95A937D6B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B2D9A2E-8F7B-2047-809C-694DF614E6C9}"/>
              </a:ext>
            </a:extLst>
          </p:cNvPr>
          <p:cNvSpPr>
            <a:spLocks noGrp="1"/>
          </p:cNvSpPr>
          <p:nvPr>
            <p:ph sz="half" idx="2"/>
          </p:nvPr>
        </p:nvSpPr>
        <p:spPr>
          <a:xfrm>
            <a:off x="630238" y="2505075"/>
            <a:ext cx="386873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ADC0E43-0A33-7F4E-9BC5-640D6757E6B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E38D0B1-3B7F-3E4D-BA5F-5B6C12796269}"/>
              </a:ext>
            </a:extLst>
          </p:cNvPr>
          <p:cNvSpPr>
            <a:spLocks noGrp="1"/>
          </p:cNvSpPr>
          <p:nvPr>
            <p:ph sz="quarter" idx="4"/>
          </p:nvPr>
        </p:nvSpPr>
        <p:spPr>
          <a:xfrm>
            <a:off x="4629150" y="2505075"/>
            <a:ext cx="38877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100017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560645-2300-954D-840D-F7417C3CFDCD}"/>
              </a:ext>
            </a:extLst>
          </p:cNvPr>
          <p:cNvSpPr>
            <a:spLocks noGrp="1"/>
          </p:cNvSpPr>
          <p:nvPr>
            <p:ph type="title"/>
          </p:nvPr>
        </p:nvSpPr>
        <p:spPr/>
        <p:txBody>
          <a:bodyPr/>
          <a:lstStyle/>
          <a:p>
            <a:r>
              <a:rPr lang="nl-NL"/>
              <a:t>Klik om stijl te bewerken</a:t>
            </a:r>
          </a:p>
        </p:txBody>
      </p:sp>
    </p:spTree>
    <p:extLst>
      <p:ext uri="{BB962C8B-B14F-4D97-AF65-F5344CB8AC3E}">
        <p14:creationId xmlns:p14="http://schemas.microsoft.com/office/powerpoint/2010/main" val="1534316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116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B8F6BE-4324-4040-AEA7-0FF7ECBBAF99}"/>
              </a:ext>
            </a:extLst>
          </p:cNvPr>
          <p:cNvSpPr>
            <a:spLocks noGrp="1"/>
          </p:cNvSpPr>
          <p:nvPr>
            <p:ph type="title"/>
          </p:nvPr>
        </p:nvSpPr>
        <p:spPr>
          <a:xfrm>
            <a:off x="630238" y="457200"/>
            <a:ext cx="2949575"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AD52CC94-B0A3-2A47-860A-2F7AD70D1F5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B746ADA-3E17-D54F-B7BA-0864A340259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Tree>
    <p:extLst>
      <p:ext uri="{BB962C8B-B14F-4D97-AF65-F5344CB8AC3E}">
        <p14:creationId xmlns:p14="http://schemas.microsoft.com/office/powerpoint/2010/main" val="697618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B9925E-DFAF-5542-87AD-AB72A39C77CF}"/>
              </a:ext>
            </a:extLst>
          </p:cNvPr>
          <p:cNvSpPr>
            <a:spLocks noGrp="1"/>
          </p:cNvSpPr>
          <p:nvPr>
            <p:ph type="title"/>
          </p:nvPr>
        </p:nvSpPr>
        <p:spPr>
          <a:xfrm>
            <a:off x="630238" y="457200"/>
            <a:ext cx="2949575"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CB02D7D-960D-F547-960E-2458D559470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C77666D4-C997-B646-80EC-0A96DF240B3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Tree>
    <p:extLst>
      <p:ext uri="{BB962C8B-B14F-4D97-AF65-F5344CB8AC3E}">
        <p14:creationId xmlns:p14="http://schemas.microsoft.com/office/powerpoint/2010/main" val="1600718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5" name="Picture 11">
            <a:extLst>
              <a:ext uri="{FF2B5EF4-FFF2-40B4-BE49-F238E27FC236}">
                <a16:creationId xmlns:a16="http://schemas.microsoft.com/office/drawing/2014/main" id="{D7DF6957-BB25-E64C-8682-00C60EFF9B4C}"/>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36" name="Rectangle 12">
            <a:extLst>
              <a:ext uri="{FF2B5EF4-FFF2-40B4-BE49-F238E27FC236}">
                <a16:creationId xmlns:a16="http://schemas.microsoft.com/office/drawing/2014/main" id="{7D342B62-88DC-2A49-BC25-AFD95B372D2B}"/>
              </a:ext>
            </a:extLst>
          </p:cNvPr>
          <p:cNvSpPr>
            <a:spLocks noGrp="1" noChangeArrowheads="1"/>
          </p:cNvSpPr>
          <p:nvPr>
            <p:ph type="title"/>
          </p:nvPr>
        </p:nvSpPr>
        <p:spPr bwMode="auto">
          <a:xfrm>
            <a:off x="533400" y="487363"/>
            <a:ext cx="59436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nl-NL"/>
              <a:t>[titel]</a:t>
            </a:r>
          </a:p>
        </p:txBody>
      </p:sp>
      <p:sp>
        <p:nvSpPr>
          <p:cNvPr id="1037" name="Rectangle 13">
            <a:extLst>
              <a:ext uri="{FF2B5EF4-FFF2-40B4-BE49-F238E27FC236}">
                <a16:creationId xmlns:a16="http://schemas.microsoft.com/office/drawing/2014/main" id="{D4AE5296-32A5-2C44-9650-E6A9E7E2577A}"/>
              </a:ext>
            </a:extLst>
          </p:cNvPr>
          <p:cNvSpPr>
            <a:spLocks noGrp="1" noChangeArrowheads="1"/>
          </p:cNvSpPr>
          <p:nvPr>
            <p:ph type="body" idx="1"/>
          </p:nvPr>
        </p:nvSpPr>
        <p:spPr bwMode="auto">
          <a:xfrm>
            <a:off x="533400" y="1981200"/>
            <a:ext cx="63246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nl-NL"/>
              <a:t>[opdracht]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2400" kern="1200">
          <a:solidFill>
            <a:schemeClr val="tx2"/>
          </a:solidFill>
          <a:latin typeface="+mj-lt"/>
          <a:ea typeface="+mj-ea"/>
          <a:cs typeface="+mj-cs"/>
        </a:defRPr>
      </a:lvl1pPr>
      <a:lvl2pPr algn="ctr" rtl="0" fontAlgn="base">
        <a:spcBef>
          <a:spcPct val="0"/>
        </a:spcBef>
        <a:spcAft>
          <a:spcPct val="0"/>
        </a:spcAft>
        <a:defRPr sz="2400">
          <a:solidFill>
            <a:schemeClr val="tx2"/>
          </a:solidFill>
          <a:latin typeface="Arial" panose="020B0604020202020204" pitchFamily="34" charset="0"/>
        </a:defRPr>
      </a:lvl2pPr>
      <a:lvl3pPr algn="ctr" rtl="0" fontAlgn="base">
        <a:spcBef>
          <a:spcPct val="0"/>
        </a:spcBef>
        <a:spcAft>
          <a:spcPct val="0"/>
        </a:spcAft>
        <a:defRPr sz="2400">
          <a:solidFill>
            <a:schemeClr val="tx2"/>
          </a:solidFill>
          <a:latin typeface="Arial" panose="020B0604020202020204" pitchFamily="34" charset="0"/>
        </a:defRPr>
      </a:lvl3pPr>
      <a:lvl4pPr algn="ctr" rtl="0" fontAlgn="base">
        <a:spcBef>
          <a:spcPct val="0"/>
        </a:spcBef>
        <a:spcAft>
          <a:spcPct val="0"/>
        </a:spcAft>
        <a:defRPr sz="2400">
          <a:solidFill>
            <a:schemeClr val="tx2"/>
          </a:solidFill>
          <a:latin typeface="Arial" panose="020B0604020202020204" pitchFamily="34" charset="0"/>
        </a:defRPr>
      </a:lvl4pPr>
      <a:lvl5pPr algn="ctr" rtl="0" fontAlgn="base">
        <a:spcBef>
          <a:spcPct val="0"/>
        </a:spcBef>
        <a:spcAft>
          <a:spcPct val="0"/>
        </a:spcAft>
        <a:defRPr sz="2400">
          <a:solidFill>
            <a:schemeClr val="tx2"/>
          </a:solidFill>
          <a:latin typeface="Arial" panose="020B0604020202020204" pitchFamily="34" charset="0"/>
        </a:defRPr>
      </a:lvl5pPr>
      <a:lvl6pPr marL="457200" algn="ctr" rtl="0" fontAlgn="base">
        <a:spcBef>
          <a:spcPct val="0"/>
        </a:spcBef>
        <a:spcAft>
          <a:spcPct val="0"/>
        </a:spcAft>
        <a:defRPr sz="2400">
          <a:solidFill>
            <a:schemeClr val="tx2"/>
          </a:solidFill>
          <a:latin typeface="Arial" panose="020B0604020202020204" pitchFamily="34" charset="0"/>
        </a:defRPr>
      </a:lvl6pPr>
      <a:lvl7pPr marL="914400" algn="ctr" rtl="0" fontAlgn="base">
        <a:spcBef>
          <a:spcPct val="0"/>
        </a:spcBef>
        <a:spcAft>
          <a:spcPct val="0"/>
        </a:spcAft>
        <a:defRPr sz="2400">
          <a:solidFill>
            <a:schemeClr val="tx2"/>
          </a:solidFill>
          <a:latin typeface="Arial" panose="020B0604020202020204" pitchFamily="34" charset="0"/>
        </a:defRPr>
      </a:lvl7pPr>
      <a:lvl8pPr marL="1371600" algn="ctr" rtl="0" fontAlgn="base">
        <a:spcBef>
          <a:spcPct val="0"/>
        </a:spcBef>
        <a:spcAft>
          <a:spcPct val="0"/>
        </a:spcAft>
        <a:defRPr sz="2400">
          <a:solidFill>
            <a:schemeClr val="tx2"/>
          </a:solidFill>
          <a:latin typeface="Arial" panose="020B0604020202020204" pitchFamily="34" charset="0"/>
        </a:defRPr>
      </a:lvl8pPr>
      <a:lvl9pPr marL="1828800" algn="ctr" rtl="0" fontAlgn="base">
        <a:spcBef>
          <a:spcPct val="0"/>
        </a:spcBef>
        <a:spcAft>
          <a:spcPct val="0"/>
        </a:spcAft>
        <a:defRPr sz="2400">
          <a:solidFill>
            <a:schemeClr val="tx2"/>
          </a:solidFill>
          <a:latin typeface="Arial" panose="020B0604020202020204" pitchFamily="34" charset="0"/>
        </a:defRPr>
      </a:lvl9pPr>
    </p:titleStyle>
    <p:bodyStyle>
      <a:lvl1pPr marL="342900" indent="-342900" algn="l" rtl="0" fontAlgn="base">
        <a:spcBef>
          <a:spcPct val="20000"/>
        </a:spcBef>
        <a:spcAft>
          <a:spcPct val="0"/>
        </a:spcAft>
        <a:defRPr sz="24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image" Target="../media/image4.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hyperlink" Target="http://www.fi.uu.nl/zoefi/zoefi.docent/php/evaluatietryout.php?g=8&amp;b=1&amp;w=2&amp;d=1&amp;o=Flexibele_tafelkennis" TargetMode="External"/><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8" name="Picture 14">
            <a:extLst>
              <a:ext uri="{FF2B5EF4-FFF2-40B4-BE49-F238E27FC236}">
                <a16:creationId xmlns:a16="http://schemas.microsoft.com/office/drawing/2014/main" id="{5B54F13C-0DC9-1D4C-8E7E-E9EAC4D9F7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a:extLst>
              <a:ext uri="{FF2B5EF4-FFF2-40B4-BE49-F238E27FC236}">
                <a16:creationId xmlns:a16="http://schemas.microsoft.com/office/drawing/2014/main" id="{B5D3031E-D3D0-9949-A760-1A0D040052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76200"/>
            <a:ext cx="6705600" cy="1033463"/>
          </a:xfrm>
          <a:prstGeom prst="rect">
            <a:avLst/>
          </a:prstGeom>
          <a:noFill/>
          <a:extLst>
            <a:ext uri="{909E8E84-426E-40DD-AFC4-6F175D3DCCD1}">
              <a14:hiddenFill xmlns:a14="http://schemas.microsoft.com/office/drawing/2010/main">
                <a:solidFill>
                  <a:srgbClr val="FFFFFF"/>
                </a:solidFill>
              </a14:hiddenFill>
            </a:ext>
          </a:extLst>
        </p:spPr>
      </p:pic>
      <p:pic>
        <p:nvPicPr>
          <p:cNvPr id="6166" name="Picture 22">
            <a:extLst>
              <a:ext uri="{FF2B5EF4-FFF2-40B4-BE49-F238E27FC236}">
                <a16:creationId xmlns:a16="http://schemas.microsoft.com/office/drawing/2014/main" id="{9B1E6CBF-EA74-3F46-8662-3DDBE26EE8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235075" y="3476625"/>
            <a:ext cx="1195388" cy="906463"/>
          </a:xfrm>
          <a:prstGeom prst="rect">
            <a:avLst/>
          </a:prstGeom>
          <a:noFill/>
          <a:extLst>
            <a:ext uri="{909E8E84-426E-40DD-AFC4-6F175D3DCCD1}">
              <a14:hiddenFill xmlns:a14="http://schemas.microsoft.com/office/drawing/2010/main">
                <a:solidFill>
                  <a:srgbClr val="FFFFFF"/>
                </a:solidFill>
              </a14:hiddenFill>
            </a:ext>
          </a:extLst>
        </p:spPr>
      </p:pic>
      <p:sp>
        <p:nvSpPr>
          <p:cNvPr id="6167" name="Text Box 23">
            <a:extLst>
              <a:ext uri="{FF2B5EF4-FFF2-40B4-BE49-F238E27FC236}">
                <a16:creationId xmlns:a16="http://schemas.microsoft.com/office/drawing/2014/main" id="{B358EF8E-CFD0-1446-8CA2-7F3CEAD32AF8}"/>
              </a:ext>
            </a:extLst>
          </p:cNvPr>
          <p:cNvSpPr txBox="1">
            <a:spLocks noChangeArrowheads="1"/>
          </p:cNvSpPr>
          <p:nvPr/>
        </p:nvSpPr>
        <p:spPr bwMode="auto">
          <a:xfrm>
            <a:off x="3581400" y="5257800"/>
            <a:ext cx="4552950" cy="128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nl-NL" altLang="nl-NL" sz="2400">
              <a:latin typeface="Arial Black" panose="020B0604020202020204" pitchFamily="34" charset="0"/>
            </a:endParaRPr>
          </a:p>
          <a:p>
            <a:r>
              <a:rPr lang="nl-NL" altLang="nl-NL">
                <a:latin typeface="Arial Black" panose="020B0604020202020204" pitchFamily="34" charset="0"/>
              </a:rPr>
              <a:t>Domein: Hele getallen</a:t>
            </a:r>
          </a:p>
          <a:p>
            <a:r>
              <a:rPr lang="nl-NL" altLang="nl-NL">
                <a:latin typeface="Arial Black" panose="020B0604020202020204" pitchFamily="34" charset="0"/>
              </a:rPr>
              <a:t>Thema: Vermenigvuldigen tot 1000</a:t>
            </a:r>
          </a:p>
          <a:p>
            <a:r>
              <a:rPr lang="nl-NL" altLang="nl-NL">
                <a:latin typeface="Arial Black" panose="020B0604020202020204" pitchFamily="34" charset="0"/>
              </a:rPr>
              <a:t>zOEF 8121: </a:t>
            </a:r>
            <a:r>
              <a:rPr lang="nl-NL" altLang="nl-NL">
                <a:solidFill>
                  <a:srgbClr val="0000FF"/>
                </a:solidFill>
                <a:latin typeface="Arial Black" panose="020B0604020202020204" pitchFamily="34" charset="0"/>
              </a:rPr>
              <a:t>Flexibele tafelkennis</a:t>
            </a:r>
            <a:endParaRPr lang="nl-NL" altLang="nl-NL">
              <a:latin typeface="Arial Black" panose="020B0604020202020204" pitchFamily="34" charset="0"/>
            </a:endParaRPr>
          </a:p>
        </p:txBody>
      </p:sp>
      <p:sp>
        <p:nvSpPr>
          <p:cNvPr id="6169" name="Text Box 25">
            <a:hlinkClick r:id="rId5" action="ppaction://hlinksldjump"/>
            <a:extLst>
              <a:ext uri="{FF2B5EF4-FFF2-40B4-BE49-F238E27FC236}">
                <a16:creationId xmlns:a16="http://schemas.microsoft.com/office/drawing/2014/main" id="{D8AD7EBC-AA13-3645-8F51-FD45F6A38A52}"/>
              </a:ext>
            </a:extLst>
          </p:cNvPr>
          <p:cNvSpPr txBox="1">
            <a:spLocks noChangeArrowheads="1"/>
          </p:cNvSpPr>
          <p:nvPr/>
        </p:nvSpPr>
        <p:spPr bwMode="auto">
          <a:xfrm>
            <a:off x="1295400" y="4953000"/>
            <a:ext cx="111601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nl-NL" altLang="nl-NL" sz="1300" b="1">
                <a:solidFill>
                  <a:srgbClr val="DE0000"/>
                </a:solidFill>
              </a:rPr>
              <a:t>Docenten-</a:t>
            </a:r>
          </a:p>
          <a:p>
            <a:pPr algn="ctr"/>
            <a:r>
              <a:rPr lang="nl-NL" altLang="nl-NL" sz="1300" b="1">
                <a:solidFill>
                  <a:srgbClr val="DE0000"/>
                </a:solidFill>
              </a:rPr>
              <a:t>handleiding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accel="50000" decel="50000" fill="hold" nodeType="withEffect">
                                  <p:stCondLst>
                                    <p:cond delay="0"/>
                                  </p:stCondLst>
                                  <p:childTnLst>
                                    <p:set>
                                      <p:cBhvr>
                                        <p:cTn id="6" dur="1" fill="hold">
                                          <p:stCondLst>
                                            <p:cond delay="0"/>
                                          </p:stCondLst>
                                        </p:cTn>
                                        <p:tgtEl>
                                          <p:spTgt spid="6164"/>
                                        </p:tgtEl>
                                        <p:attrNameLst>
                                          <p:attrName>style.visibility</p:attrName>
                                        </p:attrNameLst>
                                      </p:cBhvr>
                                      <p:to>
                                        <p:strVal val="visible"/>
                                      </p:to>
                                    </p:set>
                                    <p:anim calcmode="lin" valueType="num">
                                      <p:cBhvr additive="base">
                                        <p:cTn id="7" dur="3000" fill="hold"/>
                                        <p:tgtEl>
                                          <p:spTgt spid="6164"/>
                                        </p:tgtEl>
                                        <p:attrNameLst>
                                          <p:attrName>ppt_x</p:attrName>
                                        </p:attrNameLst>
                                      </p:cBhvr>
                                      <p:tavLst>
                                        <p:tav tm="0">
                                          <p:val>
                                            <p:strVal val="1+#ppt_w/2"/>
                                          </p:val>
                                        </p:tav>
                                        <p:tav tm="100000">
                                          <p:val>
                                            <p:strVal val="#ppt_x"/>
                                          </p:val>
                                        </p:tav>
                                      </p:tavLst>
                                    </p:anim>
                                    <p:anim calcmode="lin" valueType="num">
                                      <p:cBhvr additive="base">
                                        <p:cTn id="8" dur="3000" fill="hold"/>
                                        <p:tgtEl>
                                          <p:spTgt spid="61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271406C-094D-CF40-943F-783818080701}"/>
              </a:ext>
            </a:extLst>
          </p:cNvPr>
          <p:cNvSpPr>
            <a:spLocks noGrp="1" noChangeArrowheads="1"/>
          </p:cNvSpPr>
          <p:nvPr>
            <p:ph type="body" idx="1"/>
          </p:nvPr>
        </p:nvSpPr>
        <p:spPr>
          <a:xfrm>
            <a:off x="611188" y="1524000"/>
            <a:ext cx="8075612" cy="4800600"/>
          </a:xfrm>
          <a:noFill/>
          <a:ln/>
          <a:extLst>
            <a:ext uri="{909E8E84-426E-40DD-AFC4-6F175D3DCCD1}">
              <a14:hiddenFill xmlns:a14="http://schemas.microsoft.com/office/drawing/2010/main">
                <a:solidFill>
                  <a:srgbClr val="EEF7F8"/>
                </a:solidFill>
              </a14:hiddenFill>
            </a:ext>
            <a:ext uri="{91240B29-F687-4F45-9708-019B960494DF}">
              <a14:hiddenLine xmlns:a14="http://schemas.microsoft.com/office/drawing/2010/main" w="28575" cmpd="sng">
                <a:solidFill>
                  <a:srgbClr val="0099FF"/>
                </a:solidFill>
                <a:miter lim="800000"/>
                <a:headEnd/>
                <a:tailEnd/>
              </a14:hiddenLine>
            </a:ext>
          </a:extLst>
        </p:spPr>
        <p:txBody>
          <a:bodyPr/>
          <a:lstStyle/>
          <a:p>
            <a:pPr>
              <a:lnSpc>
                <a:spcPct val="80000"/>
              </a:lnSpc>
            </a:pPr>
            <a:r>
              <a:rPr lang="nl-NL" altLang="nl-NL" sz="3200"/>
              <a:t>Spelregels</a:t>
            </a:r>
          </a:p>
          <a:p>
            <a:pPr>
              <a:lnSpc>
                <a:spcPct val="80000"/>
              </a:lnSpc>
            </a:pPr>
            <a:endParaRPr lang="nl-NL" altLang="nl-NL" sz="1400"/>
          </a:p>
          <a:p>
            <a:pPr>
              <a:lnSpc>
                <a:spcPct val="80000"/>
              </a:lnSpc>
            </a:pPr>
            <a:r>
              <a:rPr lang="nl-NL" altLang="nl-NL"/>
              <a:t>1. Leerling A komt voor het bord en neemt een tafel in gedachten.</a:t>
            </a:r>
          </a:p>
          <a:p>
            <a:pPr>
              <a:lnSpc>
                <a:spcPct val="80000"/>
              </a:lnSpc>
            </a:pPr>
            <a:endParaRPr lang="nl-NL" altLang="nl-NL" sz="1600"/>
          </a:p>
          <a:p>
            <a:pPr>
              <a:lnSpc>
                <a:spcPct val="80000"/>
              </a:lnSpc>
            </a:pPr>
            <a:r>
              <a:rPr lang="nl-NL" altLang="nl-NL"/>
              <a:t>2. De andere leerlingen mogen om de beurt proberen de tafel te raden, door te vragen: “Komt het getal … in jouw tafel voor?” </a:t>
            </a:r>
            <a:r>
              <a:rPr lang="nl-NL" altLang="nl-NL">
                <a:solidFill>
                  <a:srgbClr val="0000FF"/>
                </a:solidFill>
              </a:rPr>
              <a:t>Ze mogen alleen getallen boven de 20 raden.</a:t>
            </a:r>
          </a:p>
          <a:p>
            <a:pPr>
              <a:lnSpc>
                <a:spcPct val="80000"/>
              </a:lnSpc>
            </a:pPr>
            <a:endParaRPr lang="nl-NL" altLang="nl-NL" sz="1600"/>
          </a:p>
          <a:p>
            <a:pPr>
              <a:lnSpc>
                <a:spcPct val="80000"/>
              </a:lnSpc>
            </a:pPr>
            <a:r>
              <a:rPr lang="nl-NL" altLang="nl-NL"/>
              <a:t>3. Leerling A mag alleen maar antwoorden met ‘ja’ of ‘nee’.</a:t>
            </a:r>
          </a:p>
          <a:p>
            <a:pPr>
              <a:lnSpc>
                <a:spcPct val="80000"/>
              </a:lnSpc>
            </a:pPr>
            <a:endParaRPr lang="nl-NL" altLang="nl-NL" sz="1600"/>
          </a:p>
          <a:p>
            <a:pPr>
              <a:lnSpc>
                <a:spcPct val="80000"/>
              </a:lnSpc>
            </a:pPr>
            <a:r>
              <a:rPr lang="nl-NL" altLang="nl-NL"/>
              <a:t>4. Als na enige tijd alleen maar goede getallen geraden worden, mag leerling A de tafel onthullen.</a:t>
            </a:r>
            <a:endParaRPr lang="nl-NL" altLang="nl-NL" sz="2000">
              <a:solidFill>
                <a:srgbClr val="E41A22"/>
              </a:solidFill>
            </a:endParaRPr>
          </a:p>
        </p:txBody>
      </p:sp>
      <p:sp>
        <p:nvSpPr>
          <p:cNvPr id="57348" name="Text Box 4">
            <a:extLst>
              <a:ext uri="{FF2B5EF4-FFF2-40B4-BE49-F238E27FC236}">
                <a16:creationId xmlns:a16="http://schemas.microsoft.com/office/drawing/2014/main" id="{D60B0444-41B1-3C48-9729-53B8350149BF}"/>
              </a:ext>
            </a:extLst>
          </p:cNvPr>
          <p:cNvSpPr txBox="1">
            <a:spLocks noChangeArrowheads="1"/>
          </p:cNvSpPr>
          <p:nvPr/>
        </p:nvSpPr>
        <p:spPr bwMode="auto">
          <a:xfrm>
            <a:off x="2195513" y="476250"/>
            <a:ext cx="2611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nl-NL" altLang="nl-NL" sz="2800">
                <a:latin typeface="Arial Black" panose="020B0604020202020204" pitchFamily="34" charset="0"/>
              </a:rPr>
              <a:t>Tafels raden</a:t>
            </a:r>
          </a:p>
        </p:txBody>
      </p:sp>
      <p:pic>
        <p:nvPicPr>
          <p:cNvPr id="57349" name="Picture 5">
            <a:hlinkClick r:id="rId2" action="ppaction://hlinksldjump"/>
            <a:extLst>
              <a:ext uri="{FF2B5EF4-FFF2-40B4-BE49-F238E27FC236}">
                <a16:creationId xmlns:a16="http://schemas.microsoft.com/office/drawing/2014/main" id="{BE1B5182-36B3-7748-B030-F4CE003B9B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560388"/>
            <a:ext cx="1447800" cy="393700"/>
          </a:xfrm>
          <a:prstGeom prst="rect">
            <a:avLst/>
          </a:prstGeom>
          <a:noFill/>
          <a:extLst>
            <a:ext uri="{909E8E84-426E-40DD-AFC4-6F175D3DCCD1}">
              <a14:hiddenFill xmlns:a14="http://schemas.microsoft.com/office/drawing/2010/main">
                <a:solidFill>
                  <a:srgbClr val="FFFFFF"/>
                </a:solidFill>
              </a14:hiddenFill>
            </a:ext>
          </a:extLst>
        </p:spPr>
      </p:pic>
      <p:sp>
        <p:nvSpPr>
          <p:cNvPr id="57359" name="Text Box 15">
            <a:extLst>
              <a:ext uri="{FF2B5EF4-FFF2-40B4-BE49-F238E27FC236}">
                <a16:creationId xmlns:a16="http://schemas.microsoft.com/office/drawing/2014/main" id="{AC929EF1-4897-4740-B143-F06C39E50043}"/>
              </a:ext>
            </a:extLst>
          </p:cNvPr>
          <p:cNvSpPr txBox="1">
            <a:spLocks noChangeArrowheads="1"/>
          </p:cNvSpPr>
          <p:nvPr/>
        </p:nvSpPr>
        <p:spPr bwMode="auto">
          <a:xfrm>
            <a:off x="331788" y="6553200"/>
            <a:ext cx="29194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nl-NL" altLang="nl-NL" sz="1400" b="1"/>
              <a:t>zOEF 8121: Flexibele tafelkennis</a:t>
            </a:r>
          </a:p>
        </p:txBody>
      </p:sp>
      <p:grpSp>
        <p:nvGrpSpPr>
          <p:cNvPr id="57365" name="Group 21">
            <a:extLst>
              <a:ext uri="{FF2B5EF4-FFF2-40B4-BE49-F238E27FC236}">
                <a16:creationId xmlns:a16="http://schemas.microsoft.com/office/drawing/2014/main" id="{D1FF991E-A221-F543-9D27-B3B4B232B5A4}"/>
              </a:ext>
            </a:extLst>
          </p:cNvPr>
          <p:cNvGrpSpPr>
            <a:grpSpLocks/>
          </p:cNvGrpSpPr>
          <p:nvPr/>
        </p:nvGrpSpPr>
        <p:grpSpPr bwMode="auto">
          <a:xfrm>
            <a:off x="6781800" y="4724400"/>
            <a:ext cx="1752600" cy="1600200"/>
            <a:chOff x="3888" y="2544"/>
            <a:chExt cx="1104" cy="1008"/>
          </a:xfrm>
        </p:grpSpPr>
        <p:sp>
          <p:nvSpPr>
            <p:cNvPr id="57351" name="AutoShape 7">
              <a:extLst>
                <a:ext uri="{FF2B5EF4-FFF2-40B4-BE49-F238E27FC236}">
                  <a16:creationId xmlns:a16="http://schemas.microsoft.com/office/drawing/2014/main" id="{6C63E825-94CA-0343-B896-5A15EB5A3541}"/>
                </a:ext>
              </a:extLst>
            </p:cNvPr>
            <p:cNvSpPr>
              <a:spLocks noChangeArrowheads="1"/>
            </p:cNvSpPr>
            <p:nvPr/>
          </p:nvSpPr>
          <p:spPr bwMode="auto">
            <a:xfrm>
              <a:off x="3888" y="2544"/>
              <a:ext cx="1104" cy="1008"/>
            </a:xfrm>
            <a:prstGeom prst="roundRect">
              <a:avLst>
                <a:gd name="adj" fmla="val 16667"/>
              </a:avLst>
            </a:prstGeom>
            <a:solidFill>
              <a:srgbClr val="EAEAEA"/>
            </a:solidFill>
            <a:ln w="57150" cmpd="thinThick">
              <a:solidFill>
                <a:srgbClr val="E41A2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nl-NL" altLang="nl-NL" baseline="-25000"/>
            </a:p>
          </p:txBody>
        </p:sp>
        <p:grpSp>
          <p:nvGrpSpPr>
            <p:cNvPr id="57352" name="Group 8">
              <a:extLst>
                <a:ext uri="{FF2B5EF4-FFF2-40B4-BE49-F238E27FC236}">
                  <a16:creationId xmlns:a16="http://schemas.microsoft.com/office/drawing/2014/main" id="{EA026AF2-2E1E-2949-B05C-451A045D6EDF}"/>
                </a:ext>
              </a:extLst>
            </p:cNvPr>
            <p:cNvGrpSpPr>
              <a:grpSpLocks/>
            </p:cNvGrpSpPr>
            <p:nvPr/>
          </p:nvGrpSpPr>
          <p:grpSpPr bwMode="auto">
            <a:xfrm>
              <a:off x="4752" y="2640"/>
              <a:ext cx="96" cy="96"/>
              <a:chOff x="1008" y="2688"/>
              <a:chExt cx="576" cy="576"/>
            </a:xfrm>
          </p:grpSpPr>
          <p:sp>
            <p:nvSpPr>
              <p:cNvPr id="57353" name="Rectangle 9">
                <a:extLst>
                  <a:ext uri="{FF2B5EF4-FFF2-40B4-BE49-F238E27FC236}">
                    <a16:creationId xmlns:a16="http://schemas.microsoft.com/office/drawing/2014/main" id="{C108E1E4-CDDA-9A40-928D-F9E8FDE185CA}"/>
                  </a:ext>
                </a:extLst>
              </p:cNvPr>
              <p:cNvSpPr>
                <a:spLocks noChangeArrowheads="1"/>
              </p:cNvSpPr>
              <p:nvPr/>
            </p:nvSpPr>
            <p:spPr bwMode="auto">
              <a:xfrm>
                <a:off x="1008" y="2688"/>
                <a:ext cx="576" cy="5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57354" name="Line 10">
                <a:extLst>
                  <a:ext uri="{FF2B5EF4-FFF2-40B4-BE49-F238E27FC236}">
                    <a16:creationId xmlns:a16="http://schemas.microsoft.com/office/drawing/2014/main" id="{E0AD76B1-2F04-1342-BFA8-25C6563481BF}"/>
                  </a:ext>
                </a:extLst>
              </p:cNvPr>
              <p:cNvSpPr>
                <a:spLocks noChangeShapeType="1"/>
              </p:cNvSpPr>
              <p:nvPr/>
            </p:nvSpPr>
            <p:spPr bwMode="auto">
              <a:xfrm>
                <a:off x="1008" y="2688"/>
                <a:ext cx="576" cy="57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sp>
            <p:nvSpPr>
              <p:cNvPr id="57355" name="Line 11">
                <a:extLst>
                  <a:ext uri="{FF2B5EF4-FFF2-40B4-BE49-F238E27FC236}">
                    <a16:creationId xmlns:a16="http://schemas.microsoft.com/office/drawing/2014/main" id="{826CE517-0819-FE4C-A97E-0EA49C7E6AE6}"/>
                  </a:ext>
                </a:extLst>
              </p:cNvPr>
              <p:cNvSpPr>
                <a:spLocks noChangeShapeType="1"/>
              </p:cNvSpPr>
              <p:nvPr/>
            </p:nvSpPr>
            <p:spPr bwMode="auto">
              <a:xfrm flipV="1">
                <a:off x="1008" y="2688"/>
                <a:ext cx="576" cy="57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p>
            </p:txBody>
          </p:sp>
        </p:grpSp>
        <p:pic>
          <p:nvPicPr>
            <p:cNvPr id="57356" name="Picture 12">
              <a:extLst>
                <a:ext uri="{FF2B5EF4-FFF2-40B4-BE49-F238E27FC236}">
                  <a16:creationId xmlns:a16="http://schemas.microsoft.com/office/drawing/2014/main" id="{05046069-E3EE-2C40-9AEA-AE498A815B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4" y="2784"/>
              <a:ext cx="384" cy="384"/>
            </a:xfrm>
            <a:prstGeom prst="rect">
              <a:avLst/>
            </a:prstGeom>
            <a:noFill/>
            <a:extLst>
              <a:ext uri="{909E8E84-426E-40DD-AFC4-6F175D3DCCD1}">
                <a14:hiddenFill xmlns:a14="http://schemas.microsoft.com/office/drawing/2010/main">
                  <a:solidFill>
                    <a:srgbClr val="FFFFFF"/>
                  </a:solidFill>
                </a14:hiddenFill>
              </a:ext>
            </a:extLst>
          </p:spPr>
        </p:pic>
        <p:sp>
          <p:nvSpPr>
            <p:cNvPr id="57357" name="Text Box 13">
              <a:extLst>
                <a:ext uri="{FF2B5EF4-FFF2-40B4-BE49-F238E27FC236}">
                  <a16:creationId xmlns:a16="http://schemas.microsoft.com/office/drawing/2014/main" id="{B920A824-2E7C-5A47-96EB-4A00ABEDF676}"/>
                </a:ext>
              </a:extLst>
            </p:cNvPr>
            <p:cNvSpPr txBox="1">
              <a:spLocks noChangeArrowheads="1"/>
            </p:cNvSpPr>
            <p:nvPr/>
          </p:nvSpPr>
          <p:spPr bwMode="auto">
            <a:xfrm>
              <a:off x="3984" y="3264"/>
              <a:ext cx="96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nl-NL" altLang="nl-NL" sz="1600"/>
                <a:t>Klassikaal spel</a:t>
              </a:r>
            </a:p>
          </p:txBody>
        </p:sp>
        <p:pic>
          <p:nvPicPr>
            <p:cNvPr id="57363" name="Picture 19">
              <a:extLst>
                <a:ext uri="{FF2B5EF4-FFF2-40B4-BE49-F238E27FC236}">
                  <a16:creationId xmlns:a16="http://schemas.microsoft.com/office/drawing/2014/main" id="{5771A04B-1A93-5C45-9199-3BC039B4D1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2" y="2784"/>
              <a:ext cx="376" cy="37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5736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Picture 9">
            <a:extLst>
              <a:ext uri="{FF2B5EF4-FFF2-40B4-BE49-F238E27FC236}">
                <a16:creationId xmlns:a16="http://schemas.microsoft.com/office/drawing/2014/main" id="{358CA6D8-A660-924E-823C-41521BBA60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180" name="Text Box 12">
            <a:extLst>
              <a:ext uri="{FF2B5EF4-FFF2-40B4-BE49-F238E27FC236}">
                <a16:creationId xmlns:a16="http://schemas.microsoft.com/office/drawing/2014/main" id="{D8F4CCF5-9A9E-F741-A073-E5B2582F2F3D}"/>
              </a:ext>
            </a:extLst>
          </p:cNvPr>
          <p:cNvSpPr txBox="1">
            <a:spLocks noChangeArrowheads="1"/>
          </p:cNvSpPr>
          <p:nvPr/>
        </p:nvSpPr>
        <p:spPr bwMode="auto">
          <a:xfrm>
            <a:off x="3570288" y="5181600"/>
            <a:ext cx="37449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altLang="nl-NL" sz="3600">
                <a:latin typeface="Arial Black" panose="020B0604020202020204" pitchFamily="34" charset="0"/>
              </a:rPr>
              <a:t>Einde</a:t>
            </a:r>
          </a:p>
        </p:txBody>
      </p:sp>
      <p:grpSp>
        <p:nvGrpSpPr>
          <p:cNvPr id="7188" name="Group 20">
            <a:extLst>
              <a:ext uri="{FF2B5EF4-FFF2-40B4-BE49-F238E27FC236}">
                <a16:creationId xmlns:a16="http://schemas.microsoft.com/office/drawing/2014/main" id="{3EC0A06D-CA40-A743-ADCE-7D2A2BFA3EBB}"/>
              </a:ext>
            </a:extLst>
          </p:cNvPr>
          <p:cNvGrpSpPr>
            <a:grpSpLocks/>
          </p:cNvGrpSpPr>
          <p:nvPr/>
        </p:nvGrpSpPr>
        <p:grpSpPr bwMode="auto">
          <a:xfrm>
            <a:off x="609600" y="2286000"/>
            <a:ext cx="2438400" cy="609600"/>
            <a:chOff x="528" y="1488"/>
            <a:chExt cx="1344" cy="384"/>
          </a:xfrm>
        </p:grpSpPr>
        <p:sp>
          <p:nvSpPr>
            <p:cNvPr id="7189" name="AutoShape 21">
              <a:extLst>
                <a:ext uri="{FF2B5EF4-FFF2-40B4-BE49-F238E27FC236}">
                  <a16:creationId xmlns:a16="http://schemas.microsoft.com/office/drawing/2014/main" id="{574F5B32-9198-6241-A7EC-D1C1BFC022FB}"/>
                </a:ext>
              </a:extLst>
            </p:cNvPr>
            <p:cNvSpPr>
              <a:spLocks noChangeArrowheads="1"/>
            </p:cNvSpPr>
            <p:nvPr/>
          </p:nvSpPr>
          <p:spPr bwMode="auto">
            <a:xfrm>
              <a:off x="528" y="1488"/>
              <a:ext cx="1344" cy="384"/>
            </a:xfrm>
            <a:prstGeom prst="roundRect">
              <a:avLst>
                <a:gd name="adj" fmla="val 16667"/>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nl-NL"/>
            </a:p>
          </p:txBody>
        </p:sp>
        <p:sp>
          <p:nvSpPr>
            <p:cNvPr id="7190" name="WordArt 22">
              <a:hlinkClick r:id="rId3"/>
              <a:extLst>
                <a:ext uri="{FF2B5EF4-FFF2-40B4-BE49-F238E27FC236}">
                  <a16:creationId xmlns:a16="http://schemas.microsoft.com/office/drawing/2014/main" id="{E09BC1C5-7691-BB44-9806-EDB67476F1D7}"/>
                </a:ext>
              </a:extLst>
            </p:cNvPr>
            <p:cNvSpPr>
              <a:spLocks noChangeArrowheads="1" noChangeShapeType="1" noTextEdit="1"/>
            </p:cNvSpPr>
            <p:nvPr/>
          </p:nvSpPr>
          <p:spPr bwMode="auto">
            <a:xfrm>
              <a:off x="576" y="1584"/>
              <a:ext cx="1248" cy="18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nl-NL" sz="2400" kern="10">
                  <a:ln w="12700">
                    <a:solidFill>
                      <a:schemeClr val="tx1"/>
                    </a:solidFill>
                    <a:round/>
                    <a:headEnd/>
                    <a:tailEnd/>
                  </a:ln>
                  <a:solidFill>
                    <a:srgbClr val="0000FF"/>
                  </a:solidFill>
                  <a:latin typeface="Arial Black" panose="020B0604020202020204" pitchFamily="34" charset="0"/>
                  <a:cs typeface="Arial Black" panose="020B0604020202020204" pitchFamily="34" charset="0"/>
                </a:rPr>
                <a:t>Wilt u reageren?</a:t>
              </a:r>
            </a:p>
          </p:txBody>
        </p:sp>
      </p:grpSp>
      <p:sp>
        <p:nvSpPr>
          <p:cNvPr id="7192" name="Text Box 24">
            <a:extLst>
              <a:ext uri="{FF2B5EF4-FFF2-40B4-BE49-F238E27FC236}">
                <a16:creationId xmlns:a16="http://schemas.microsoft.com/office/drawing/2014/main" id="{BB014F4B-3244-D24B-819C-E89DC1D0A920}"/>
              </a:ext>
            </a:extLst>
          </p:cNvPr>
          <p:cNvSpPr txBox="1">
            <a:spLocks noChangeArrowheads="1"/>
          </p:cNvSpPr>
          <p:nvPr/>
        </p:nvSpPr>
        <p:spPr bwMode="auto">
          <a:xfrm>
            <a:off x="3581400" y="5500688"/>
            <a:ext cx="4552950" cy="128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nl-NL" altLang="nl-NL" sz="2400">
              <a:latin typeface="Arial Black" panose="020B0604020202020204" pitchFamily="34" charset="0"/>
            </a:endParaRPr>
          </a:p>
          <a:p>
            <a:r>
              <a:rPr lang="nl-NL" altLang="nl-NL">
                <a:latin typeface="Arial Black" panose="020B0604020202020204" pitchFamily="34" charset="0"/>
              </a:rPr>
              <a:t>Domein: Hele getallen</a:t>
            </a:r>
          </a:p>
          <a:p>
            <a:r>
              <a:rPr lang="nl-NL" altLang="nl-NL">
                <a:latin typeface="Arial Black" panose="020B0604020202020204" pitchFamily="34" charset="0"/>
              </a:rPr>
              <a:t>Thema: Vermenigvuldigen tot 1000</a:t>
            </a:r>
          </a:p>
          <a:p>
            <a:r>
              <a:rPr lang="nl-NL" altLang="nl-NL">
                <a:latin typeface="Arial Black" panose="020B0604020202020204" pitchFamily="34" charset="0"/>
              </a:rPr>
              <a:t>zOEF 8121: </a:t>
            </a:r>
            <a:r>
              <a:rPr lang="nl-NL" altLang="nl-NL">
                <a:solidFill>
                  <a:srgbClr val="0000FF"/>
                </a:solidFill>
                <a:latin typeface="Arial Black" panose="020B0604020202020204" pitchFamily="34" charset="0"/>
              </a:rPr>
              <a:t>Flexibele tafelkennis</a:t>
            </a:r>
            <a:endParaRPr lang="nl-NL" altLang="nl-NL">
              <a:latin typeface="Arial Black"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a:extLst>
              <a:ext uri="{FF2B5EF4-FFF2-40B4-BE49-F238E27FC236}">
                <a16:creationId xmlns:a16="http://schemas.microsoft.com/office/drawing/2014/main" id="{7A79A70C-E43A-4940-B93C-B86629C51E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6323" name="Text Box 3">
            <a:extLst>
              <a:ext uri="{FF2B5EF4-FFF2-40B4-BE49-F238E27FC236}">
                <a16:creationId xmlns:a16="http://schemas.microsoft.com/office/drawing/2014/main" id="{328B0624-756D-064F-9F90-2C0781081A83}"/>
              </a:ext>
            </a:extLst>
          </p:cNvPr>
          <p:cNvSpPr txBox="1">
            <a:spLocks noChangeArrowheads="1"/>
          </p:cNvSpPr>
          <p:nvPr/>
        </p:nvSpPr>
        <p:spPr bwMode="auto">
          <a:xfrm>
            <a:off x="468313" y="476250"/>
            <a:ext cx="6983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nl-NL" sz="2400">
                <a:latin typeface="Arial Black" panose="020B0604020202020204" pitchFamily="34" charset="0"/>
              </a:rPr>
              <a:t>Docentenhandleiding</a:t>
            </a:r>
          </a:p>
        </p:txBody>
      </p:sp>
      <p:pic>
        <p:nvPicPr>
          <p:cNvPr id="56324" name="Picture 4">
            <a:hlinkClick r:id="" action="ppaction://hlinkshowjump?jump=lastslideviewed"/>
            <a:extLst>
              <a:ext uri="{FF2B5EF4-FFF2-40B4-BE49-F238E27FC236}">
                <a16:creationId xmlns:a16="http://schemas.microsoft.com/office/drawing/2014/main" id="{78466469-FE4B-CD4A-93F2-DEADDF5E4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457200"/>
            <a:ext cx="838200" cy="465138"/>
          </a:xfrm>
          <a:prstGeom prst="rect">
            <a:avLst/>
          </a:prstGeom>
          <a:noFill/>
          <a:extLst>
            <a:ext uri="{909E8E84-426E-40DD-AFC4-6F175D3DCCD1}">
              <a14:hiddenFill xmlns:a14="http://schemas.microsoft.com/office/drawing/2010/main">
                <a:solidFill>
                  <a:srgbClr val="FFFFFF"/>
                </a:solidFill>
              </a14:hiddenFill>
            </a:ext>
          </a:extLst>
        </p:spPr>
      </p:pic>
      <p:sp>
        <p:nvSpPr>
          <p:cNvPr id="56325" name="Text Box 5">
            <a:extLst>
              <a:ext uri="{FF2B5EF4-FFF2-40B4-BE49-F238E27FC236}">
                <a16:creationId xmlns:a16="http://schemas.microsoft.com/office/drawing/2014/main" id="{0028C086-4561-8441-A30C-CAB134B887EA}"/>
              </a:ext>
            </a:extLst>
          </p:cNvPr>
          <p:cNvSpPr txBox="1">
            <a:spLocks noChangeArrowheads="1"/>
          </p:cNvSpPr>
          <p:nvPr/>
        </p:nvSpPr>
        <p:spPr bwMode="auto">
          <a:xfrm>
            <a:off x="611188" y="1557338"/>
            <a:ext cx="7993062" cy="4257675"/>
          </a:xfrm>
          <a:prstGeom prst="rect">
            <a:avLst/>
          </a:prstGeom>
          <a:solidFill>
            <a:srgbClr val="EEF7F8"/>
          </a:solidFill>
          <a:ln>
            <a:noFill/>
          </a:ln>
          <a:effectLst/>
          <a:extLst>
            <a:ext uri="{91240B29-F687-4F45-9708-019B960494DF}">
              <a14:hiddenLine xmlns:a14="http://schemas.microsoft.com/office/drawing/2010/main" w="28575">
                <a:solidFill>
                  <a:srgbClr val="00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eaLnBrk="1" hangingPunct="1"/>
            <a:r>
              <a:rPr lang="nl-NL" altLang="nl-NL" sz="1400" b="1" u="sng">
                <a:solidFill>
                  <a:srgbClr val="E41A22"/>
                </a:solidFill>
                <a:hlinkClick r:id="rId4" action="ppaction://hlinksldjump"/>
              </a:rPr>
              <a:t>Tafels raden</a:t>
            </a:r>
            <a:endParaRPr lang="nl-NL" altLang="nl-NL" sz="1400" b="1" u="sng">
              <a:solidFill>
                <a:srgbClr val="E41A22"/>
              </a:solidFill>
            </a:endParaRPr>
          </a:p>
          <a:p>
            <a:pPr eaLnBrk="1" hangingPunct="1"/>
            <a:r>
              <a:rPr lang="nl-NL" altLang="nl-NL" sz="1400" b="1"/>
              <a:t>Doel:</a:t>
            </a:r>
            <a:r>
              <a:rPr lang="nl-NL" altLang="nl-NL" sz="1400"/>
              <a:t> Het oefenen van ‘omgekeerde’ tafelkennis; deelsommen en kenmerken van deelbaarheid.</a:t>
            </a:r>
          </a:p>
          <a:p>
            <a:pPr eaLnBrk="1" hangingPunct="1"/>
            <a:r>
              <a:rPr lang="nl-NL" altLang="nl-NL" sz="1400" b="1"/>
              <a:t>Omschrijving:</a:t>
            </a:r>
            <a:r>
              <a:rPr lang="nl-NL" altLang="nl-NL" sz="1400"/>
              <a:t> Een leerling staat voor het bord en neemt een tafel in gedachten. De overige leerlingen proberen die tafel te raden door getallen (boven de 20) te noemen die mogelijk in die tafel voorkomen. </a:t>
            </a:r>
          </a:p>
          <a:p>
            <a:pPr eaLnBrk="1" hangingPunct="1"/>
            <a:r>
              <a:rPr lang="nl-NL" altLang="nl-NL" sz="1400" b="1"/>
              <a:t>Werkwijze:</a:t>
            </a:r>
            <a:r>
              <a:rPr lang="nl-NL" altLang="nl-NL"/>
              <a:t> </a:t>
            </a:r>
            <a:r>
              <a:rPr lang="nl-NL" altLang="nl-NL" sz="1400"/>
              <a:t>Leerling A fluistert vooraf zijn gekozen tafel in het oor van de leraar en/of schrijft deze achter op het bord. De leerling voor het bord mag alleen maar met ja of nee antwoorden. De leraar controleert leerling A tijdens het spel of hij wel correct antwoordt.</a:t>
            </a:r>
          </a:p>
          <a:p>
            <a:pPr eaLnBrk="1" hangingPunct="1"/>
            <a:r>
              <a:rPr lang="nl-NL" altLang="nl-NL" sz="1400"/>
              <a:t> De leerlingen mogen alleen getallen boven de 20 raden</a:t>
            </a:r>
            <a:r>
              <a:rPr lang="nl-NL" altLang="nl-NL"/>
              <a:t> </a:t>
            </a:r>
            <a:r>
              <a:rPr lang="nl-NL" altLang="nl-NL" sz="1400"/>
              <a:t>en ze</a:t>
            </a:r>
            <a:r>
              <a:rPr lang="nl-NL" altLang="nl-NL"/>
              <a:t> </a:t>
            </a:r>
            <a:r>
              <a:rPr lang="nl-NL" altLang="nl-NL" sz="1400"/>
              <a:t>mogen niet vragen: “Is het de tafel van …?” Laat leerlingen ook grote getallen kiezen. (Bijvoorbeeld 84 of 140 bij de tafel van 7). En laat de leerling voor het bord ook eens kiezen voor tafels als 11, 12, 20, 25, enz.</a:t>
            </a:r>
          </a:p>
          <a:p>
            <a:pPr eaLnBrk="1" hangingPunct="1"/>
            <a:r>
              <a:rPr lang="nl-NL" altLang="nl-NL" sz="1400"/>
              <a:t>	Als de leerlingen uitsluitend juiste getallen noemen heeft kennelijk iedereen door om welke tafel het gaat en mag de leerling zijn geheim onthullen. </a:t>
            </a:r>
          </a:p>
          <a:p>
            <a:pPr eaLnBrk="1" hangingPunct="1"/>
            <a:r>
              <a:rPr lang="nl-NL" altLang="nl-NL" sz="1400" b="1"/>
              <a:t>Materialen:</a:t>
            </a:r>
            <a:r>
              <a:rPr lang="nl-NL" altLang="nl-NL" sz="1400"/>
              <a:t> Voor deze activiteit zijn geen materialen nodig.</a:t>
            </a:r>
          </a:p>
          <a:p>
            <a:pPr eaLnBrk="1" hangingPunct="1"/>
            <a:r>
              <a:rPr lang="nl-NL" altLang="nl-NL" sz="1400"/>
              <a:t>	</a:t>
            </a:r>
          </a:p>
          <a:p>
            <a:endParaRPr lang="nl-NL" altLang="nl-NL" sz="1400">
              <a:solidFill>
                <a:srgbClr val="E41A22"/>
              </a:solidFill>
            </a:endParaRPr>
          </a:p>
          <a:p>
            <a:endParaRPr lang="nl-NL" altLang="nl-NL" sz="1400">
              <a:solidFill>
                <a:srgbClr val="E41A22"/>
              </a:solidFill>
            </a:endParaRPr>
          </a:p>
          <a:p>
            <a:endParaRPr lang="nl-NL" altLang="nl-NL" sz="1400">
              <a:solidFill>
                <a:srgbClr val="E41A22"/>
              </a:solidFill>
            </a:endParaRPr>
          </a:p>
          <a:p>
            <a:r>
              <a:rPr lang="nl-NL" altLang="nl-NL" sz="1400" i="1">
                <a:solidFill>
                  <a:srgbClr val="0000FF"/>
                </a:solidFill>
              </a:rPr>
              <a:t>Zoekwoorden: Hele getallen&gt;Getalbegrip; Hele getallen&gt;Vermenigvuldigen..</a:t>
            </a:r>
          </a:p>
        </p:txBody>
      </p:sp>
      <p:sp>
        <p:nvSpPr>
          <p:cNvPr id="56326" name="Text Box 6">
            <a:extLst>
              <a:ext uri="{FF2B5EF4-FFF2-40B4-BE49-F238E27FC236}">
                <a16:creationId xmlns:a16="http://schemas.microsoft.com/office/drawing/2014/main" id="{127979B8-E05C-B946-8FB6-61049E4E25DA}"/>
              </a:ext>
            </a:extLst>
          </p:cNvPr>
          <p:cNvSpPr txBox="1">
            <a:spLocks noChangeArrowheads="1"/>
          </p:cNvSpPr>
          <p:nvPr/>
        </p:nvSpPr>
        <p:spPr bwMode="auto">
          <a:xfrm>
            <a:off x="331788" y="6553200"/>
            <a:ext cx="29194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nl-NL" altLang="nl-NL" sz="1400" b="1"/>
              <a:t>zOEF 8121: Flexibele tafelkennis</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l-NL"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l-NL"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1482</TotalTime>
  <Words>362</Words>
  <Application>Microsoft Macintosh PowerPoint</Application>
  <PresentationFormat>Diavoorstelling (4:3)</PresentationFormat>
  <Paragraphs>38</Paragraphs>
  <Slides>4</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vt:i4>
      </vt:variant>
    </vt:vector>
  </HeadingPairs>
  <TitlesOfParts>
    <vt:vector size="7" baseType="lpstr">
      <vt:lpstr>Arial</vt:lpstr>
      <vt:lpstr>Arial Black</vt:lpstr>
      <vt:lpstr>Default Design</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Jonker, V.H. (Vincent)</cp:lastModifiedBy>
  <cp:revision>85</cp:revision>
  <cp:lastPrinted>1601-01-01T00:00:00Z</cp:lastPrinted>
  <dcterms:created xsi:type="dcterms:W3CDTF">1601-01-01T00:00:00Z</dcterms:created>
  <dcterms:modified xsi:type="dcterms:W3CDTF">2020-05-23T07:16:58Z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