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256" r:id="rId5"/>
    <p:sldId id="274" r:id="rId6"/>
    <p:sldId id="422" r:id="rId7"/>
    <p:sldId id="444" r:id="rId8"/>
    <p:sldId id="301" r:id="rId9"/>
    <p:sldId id="442" r:id="rId10"/>
    <p:sldId id="394" r:id="rId11"/>
    <p:sldId id="395" r:id="rId12"/>
    <p:sldId id="396" r:id="rId13"/>
    <p:sldId id="398" r:id="rId14"/>
    <p:sldId id="443" r:id="rId15"/>
    <p:sldId id="402" r:id="rId16"/>
    <p:sldId id="427" r:id="rId17"/>
    <p:sldId id="428" r:id="rId18"/>
    <p:sldId id="429" r:id="rId19"/>
    <p:sldId id="445" r:id="rId20"/>
    <p:sldId id="446" r:id="rId21"/>
    <p:sldId id="447" r:id="rId22"/>
    <p:sldId id="448" r:id="rId23"/>
    <p:sldId id="423" r:id="rId24"/>
    <p:sldId id="430" r:id="rId25"/>
    <p:sldId id="400" r:id="rId26"/>
    <p:sldId id="431" r:id="rId27"/>
    <p:sldId id="424" r:id="rId28"/>
    <p:sldId id="436" r:id="rId29"/>
    <p:sldId id="437" r:id="rId30"/>
    <p:sldId id="425" r:id="rId31"/>
    <p:sldId id="426" r:id="rId32"/>
    <p:sldId id="403" r:id="rId33"/>
    <p:sldId id="438" r:id="rId34"/>
    <p:sldId id="433" r:id="rId35"/>
    <p:sldId id="434" r:id="rId36"/>
    <p:sldId id="404" r:id="rId37"/>
    <p:sldId id="405" r:id="rId38"/>
    <p:sldId id="441" r:id="rId39"/>
    <p:sldId id="440" r:id="rId40"/>
    <p:sldId id="435" r:id="rId41"/>
    <p:sldId id="406" r:id="rId42"/>
    <p:sldId id="407" r:id="rId43"/>
    <p:sldId id="408" r:id="rId44"/>
    <p:sldId id="383" r:id="rId4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4615D6-E274-43C9-A01B-325CC9BB4DC1}" v="508" dt="2025-12-02T11:55:40.87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33" autoAdjust="0"/>
    <p:restoredTop sz="94660"/>
  </p:normalViewPr>
  <p:slideViewPr>
    <p:cSldViewPr snapToGrid="0">
      <p:cViewPr varScale="1">
        <p:scale>
          <a:sx n="94" d="100"/>
          <a:sy n="94" d="100"/>
        </p:scale>
        <p:origin x="78" y="4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08437A9-B1B4-4A5A-BF84-9732D44B2163}"/>
    <pc:docChg chg="custSel addSld modSld">
      <pc:chgData name="Gé Verbeek" userId="20d2065d-8055-4a68-a463-00777506795f" providerId="ADAL" clId="{408437A9-B1B4-4A5A-BF84-9732D44B2163}" dt="2025-12-02T12:00:17.976" v="589" actId="22"/>
      <pc:docMkLst>
        <pc:docMk/>
      </pc:docMkLst>
      <pc:sldChg chg="modSp">
        <pc:chgData name="Gé Verbeek" userId="20d2065d-8055-4a68-a463-00777506795f" providerId="ADAL" clId="{408437A9-B1B4-4A5A-BF84-9732D44B2163}" dt="2025-12-02T11:25:25.163" v="170" actId="108"/>
        <pc:sldMkLst>
          <pc:docMk/>
          <pc:sldMk cId="1753698846" sldId="394"/>
        </pc:sldMkLst>
        <pc:spChg chg="mod">
          <ac:chgData name="Gé Verbeek" userId="20d2065d-8055-4a68-a463-00777506795f" providerId="ADAL" clId="{408437A9-B1B4-4A5A-BF84-9732D44B2163}" dt="2025-12-02T11:25:25.163" v="170" actId="108"/>
          <ac:spMkLst>
            <pc:docMk/>
            <pc:sldMk cId="1753698846" sldId="394"/>
            <ac:spMk id="7171" creationId="{E224BC8B-2913-4038-A10D-36A485D9D174}"/>
          </ac:spMkLst>
        </pc:spChg>
      </pc:sldChg>
      <pc:sldChg chg="modSp">
        <pc:chgData name="Gé Verbeek" userId="20d2065d-8055-4a68-a463-00777506795f" providerId="ADAL" clId="{408437A9-B1B4-4A5A-BF84-9732D44B2163}" dt="2025-12-02T11:25:39.537" v="175" actId="108"/>
        <pc:sldMkLst>
          <pc:docMk/>
          <pc:sldMk cId="3256699461" sldId="395"/>
        </pc:sldMkLst>
        <pc:spChg chg="mod">
          <ac:chgData name="Gé Verbeek" userId="20d2065d-8055-4a68-a463-00777506795f" providerId="ADAL" clId="{408437A9-B1B4-4A5A-BF84-9732D44B2163}" dt="2025-12-02T11:25:39.537" v="175" actId="108"/>
          <ac:spMkLst>
            <pc:docMk/>
            <pc:sldMk cId="3256699461" sldId="395"/>
            <ac:spMk id="7171" creationId="{E224BC8B-2913-4038-A10D-36A485D9D174}"/>
          </ac:spMkLst>
        </pc:spChg>
      </pc:sldChg>
      <pc:sldChg chg="modSp">
        <pc:chgData name="Gé Verbeek" userId="20d2065d-8055-4a68-a463-00777506795f" providerId="ADAL" clId="{408437A9-B1B4-4A5A-BF84-9732D44B2163}" dt="2025-12-02T11:26:23.550" v="183" actId="108"/>
        <pc:sldMkLst>
          <pc:docMk/>
          <pc:sldMk cId="662202770" sldId="398"/>
        </pc:sldMkLst>
        <pc:spChg chg="mod">
          <ac:chgData name="Gé Verbeek" userId="20d2065d-8055-4a68-a463-00777506795f" providerId="ADAL" clId="{408437A9-B1B4-4A5A-BF84-9732D44B2163}" dt="2025-12-02T11:26:23.550" v="183" actId="108"/>
          <ac:spMkLst>
            <pc:docMk/>
            <pc:sldMk cId="662202770" sldId="398"/>
            <ac:spMk id="7171" creationId="{E224BC8B-2913-4038-A10D-36A485D9D174}"/>
          </ac:spMkLst>
        </pc:spChg>
      </pc:sldChg>
      <pc:sldChg chg="modSp">
        <pc:chgData name="Gé Verbeek" userId="20d2065d-8055-4a68-a463-00777506795f" providerId="ADAL" clId="{408437A9-B1B4-4A5A-BF84-9732D44B2163}" dt="2025-12-02T11:42:02.757" v="387" actId="108"/>
        <pc:sldMkLst>
          <pc:docMk/>
          <pc:sldMk cId="53527164" sldId="400"/>
        </pc:sldMkLst>
        <pc:spChg chg="mod">
          <ac:chgData name="Gé Verbeek" userId="20d2065d-8055-4a68-a463-00777506795f" providerId="ADAL" clId="{408437A9-B1B4-4A5A-BF84-9732D44B2163}" dt="2025-12-02T11:42:02.757" v="387" actId="108"/>
          <ac:spMkLst>
            <pc:docMk/>
            <pc:sldMk cId="53527164" sldId="400"/>
            <ac:spMk id="7171" creationId="{E224BC8B-2913-4038-A10D-36A485D9D174}"/>
          </ac:spMkLst>
        </pc:spChg>
      </pc:sldChg>
      <pc:sldChg chg="modSp">
        <pc:chgData name="Gé Verbeek" userId="20d2065d-8055-4a68-a463-00777506795f" providerId="ADAL" clId="{408437A9-B1B4-4A5A-BF84-9732D44B2163}" dt="2025-12-02T11:27:10.918" v="195" actId="108"/>
        <pc:sldMkLst>
          <pc:docMk/>
          <pc:sldMk cId="948736589" sldId="402"/>
        </pc:sldMkLst>
        <pc:spChg chg="mod">
          <ac:chgData name="Gé Verbeek" userId="20d2065d-8055-4a68-a463-00777506795f" providerId="ADAL" clId="{408437A9-B1B4-4A5A-BF84-9732D44B2163}" dt="2025-12-02T11:27:10.918" v="195" actId="108"/>
          <ac:spMkLst>
            <pc:docMk/>
            <pc:sldMk cId="948736589" sldId="402"/>
            <ac:spMk id="7171" creationId="{E224BC8B-2913-4038-A10D-36A485D9D174}"/>
          </ac:spMkLst>
        </pc:spChg>
      </pc:sldChg>
      <pc:sldChg chg="modSp">
        <pc:chgData name="Gé Verbeek" userId="20d2065d-8055-4a68-a463-00777506795f" providerId="ADAL" clId="{408437A9-B1B4-4A5A-BF84-9732D44B2163}" dt="2025-12-02T11:45:17.942" v="448" actId="108"/>
        <pc:sldMkLst>
          <pc:docMk/>
          <pc:sldMk cId="4266843613" sldId="403"/>
        </pc:sldMkLst>
        <pc:spChg chg="mod">
          <ac:chgData name="Gé Verbeek" userId="20d2065d-8055-4a68-a463-00777506795f" providerId="ADAL" clId="{408437A9-B1B4-4A5A-BF84-9732D44B2163}" dt="2025-12-02T11:45:17.942" v="448" actId="108"/>
          <ac:spMkLst>
            <pc:docMk/>
            <pc:sldMk cId="4266843613" sldId="403"/>
            <ac:spMk id="7171" creationId="{E224BC8B-2913-4038-A10D-36A485D9D174}"/>
          </ac:spMkLst>
        </pc:spChg>
      </pc:sldChg>
      <pc:sldChg chg="modSp">
        <pc:chgData name="Gé Verbeek" userId="20d2065d-8055-4a68-a463-00777506795f" providerId="ADAL" clId="{408437A9-B1B4-4A5A-BF84-9732D44B2163}" dt="2025-12-02T11:46:51.194" v="472" actId="108"/>
        <pc:sldMkLst>
          <pc:docMk/>
          <pc:sldMk cId="1405571845" sldId="404"/>
        </pc:sldMkLst>
        <pc:spChg chg="mod">
          <ac:chgData name="Gé Verbeek" userId="20d2065d-8055-4a68-a463-00777506795f" providerId="ADAL" clId="{408437A9-B1B4-4A5A-BF84-9732D44B2163}" dt="2025-12-02T11:46:51.194" v="472" actId="108"/>
          <ac:spMkLst>
            <pc:docMk/>
            <pc:sldMk cId="1405571845" sldId="404"/>
            <ac:spMk id="7171" creationId="{E224BC8B-2913-4038-A10D-36A485D9D174}"/>
          </ac:spMkLst>
        </pc:spChg>
      </pc:sldChg>
      <pc:sldChg chg="modSp">
        <pc:chgData name="Gé Verbeek" userId="20d2065d-8055-4a68-a463-00777506795f" providerId="ADAL" clId="{408437A9-B1B4-4A5A-BF84-9732D44B2163}" dt="2025-12-02T11:47:07.451" v="479" actId="108"/>
        <pc:sldMkLst>
          <pc:docMk/>
          <pc:sldMk cId="4036548618" sldId="405"/>
        </pc:sldMkLst>
        <pc:spChg chg="mod">
          <ac:chgData name="Gé Verbeek" userId="20d2065d-8055-4a68-a463-00777506795f" providerId="ADAL" clId="{408437A9-B1B4-4A5A-BF84-9732D44B2163}" dt="2025-12-02T11:47:07.451" v="479" actId="108"/>
          <ac:spMkLst>
            <pc:docMk/>
            <pc:sldMk cId="4036548618" sldId="405"/>
            <ac:spMk id="7171" creationId="{E224BC8B-2913-4038-A10D-36A485D9D174}"/>
          </ac:spMkLst>
        </pc:spChg>
      </pc:sldChg>
      <pc:sldChg chg="modSp mod">
        <pc:chgData name="Gé Verbeek" userId="20d2065d-8055-4a68-a463-00777506795f" providerId="ADAL" clId="{408437A9-B1B4-4A5A-BF84-9732D44B2163}" dt="2025-12-02T11:39:09.809" v="350" actId="1076"/>
        <pc:sldMkLst>
          <pc:docMk/>
          <pc:sldMk cId="2232932687" sldId="423"/>
        </pc:sldMkLst>
        <pc:spChg chg="mod">
          <ac:chgData name="Gé Verbeek" userId="20d2065d-8055-4a68-a463-00777506795f" providerId="ADAL" clId="{408437A9-B1B4-4A5A-BF84-9732D44B2163}" dt="2025-12-02T11:39:04.948" v="349" actId="108"/>
          <ac:spMkLst>
            <pc:docMk/>
            <pc:sldMk cId="2232932687" sldId="423"/>
            <ac:spMk id="7171" creationId="{214AE051-E8D7-560E-DBC0-DFD204125D20}"/>
          </ac:spMkLst>
        </pc:spChg>
        <pc:picChg chg="mod">
          <ac:chgData name="Gé Verbeek" userId="20d2065d-8055-4a68-a463-00777506795f" providerId="ADAL" clId="{408437A9-B1B4-4A5A-BF84-9732D44B2163}" dt="2025-12-02T11:39:09.809" v="350" actId="1076"/>
          <ac:picMkLst>
            <pc:docMk/>
            <pc:sldMk cId="2232932687" sldId="423"/>
            <ac:picMk id="3" creationId="{0C9D073E-FC26-6640-998F-B9555B04A04E}"/>
          </ac:picMkLst>
        </pc:picChg>
      </pc:sldChg>
      <pc:sldChg chg="modSp">
        <pc:chgData name="Gé Verbeek" userId="20d2065d-8055-4a68-a463-00777506795f" providerId="ADAL" clId="{408437A9-B1B4-4A5A-BF84-9732D44B2163}" dt="2025-12-02T11:42:41.032" v="400" actId="108"/>
        <pc:sldMkLst>
          <pc:docMk/>
          <pc:sldMk cId="1802906493" sldId="424"/>
        </pc:sldMkLst>
        <pc:spChg chg="mod">
          <ac:chgData name="Gé Verbeek" userId="20d2065d-8055-4a68-a463-00777506795f" providerId="ADAL" clId="{408437A9-B1B4-4A5A-BF84-9732D44B2163}" dt="2025-12-02T11:42:41.032" v="400" actId="108"/>
          <ac:spMkLst>
            <pc:docMk/>
            <pc:sldMk cId="1802906493" sldId="424"/>
            <ac:spMk id="7171" creationId="{E6774C16-4F54-05C5-1541-6E9A086ECED4}"/>
          </ac:spMkLst>
        </pc:spChg>
      </pc:sldChg>
      <pc:sldChg chg="modSp modAnim">
        <pc:chgData name="Gé Verbeek" userId="20d2065d-8055-4a68-a463-00777506795f" providerId="ADAL" clId="{408437A9-B1B4-4A5A-BF84-9732D44B2163}" dt="2025-12-02T11:54:58.005" v="585" actId="108"/>
        <pc:sldMkLst>
          <pc:docMk/>
          <pc:sldMk cId="984535962" sldId="425"/>
        </pc:sldMkLst>
        <pc:spChg chg="mod">
          <ac:chgData name="Gé Verbeek" userId="20d2065d-8055-4a68-a463-00777506795f" providerId="ADAL" clId="{408437A9-B1B4-4A5A-BF84-9732D44B2163}" dt="2025-12-02T11:54:58.005" v="585" actId="108"/>
          <ac:spMkLst>
            <pc:docMk/>
            <pc:sldMk cId="984535962" sldId="425"/>
            <ac:spMk id="7171" creationId="{24790783-C661-7BDE-7070-202AF75EAD98}"/>
          </ac:spMkLst>
        </pc:spChg>
      </pc:sldChg>
      <pc:sldChg chg="modSp">
        <pc:chgData name="Gé Verbeek" userId="20d2065d-8055-4a68-a463-00777506795f" providerId="ADAL" clId="{408437A9-B1B4-4A5A-BF84-9732D44B2163}" dt="2025-12-02T11:44:37.217" v="435" actId="108"/>
        <pc:sldMkLst>
          <pc:docMk/>
          <pc:sldMk cId="696066388" sldId="426"/>
        </pc:sldMkLst>
        <pc:spChg chg="mod">
          <ac:chgData name="Gé Verbeek" userId="20d2065d-8055-4a68-a463-00777506795f" providerId="ADAL" clId="{408437A9-B1B4-4A5A-BF84-9732D44B2163}" dt="2025-12-02T11:44:37.217" v="435" actId="108"/>
          <ac:spMkLst>
            <pc:docMk/>
            <pc:sldMk cId="696066388" sldId="426"/>
            <ac:spMk id="4" creationId="{BE5E9AAC-8AFC-4CA9-B89F-13D11A0216BE}"/>
          </ac:spMkLst>
        </pc:spChg>
      </pc:sldChg>
      <pc:sldChg chg="modSp modAnim">
        <pc:chgData name="Gé Verbeek" userId="20d2065d-8055-4a68-a463-00777506795f" providerId="ADAL" clId="{408437A9-B1B4-4A5A-BF84-9732D44B2163}" dt="2025-12-02T11:49:25.903" v="506"/>
        <pc:sldMkLst>
          <pc:docMk/>
          <pc:sldMk cId="2947062323" sldId="427"/>
        </pc:sldMkLst>
        <pc:spChg chg="mod">
          <ac:chgData name="Gé Verbeek" userId="20d2065d-8055-4a68-a463-00777506795f" providerId="ADAL" clId="{408437A9-B1B4-4A5A-BF84-9732D44B2163}" dt="2025-12-02T11:27:47.642" v="203" actId="108"/>
          <ac:spMkLst>
            <pc:docMk/>
            <pc:sldMk cId="2947062323" sldId="427"/>
            <ac:spMk id="7171" creationId="{99E7DFBD-6162-8684-2571-E7E34B3F6024}"/>
          </ac:spMkLst>
        </pc:spChg>
      </pc:sldChg>
      <pc:sldChg chg="modSp modAnim">
        <pc:chgData name="Gé Verbeek" userId="20d2065d-8055-4a68-a463-00777506795f" providerId="ADAL" clId="{408437A9-B1B4-4A5A-BF84-9732D44B2163}" dt="2025-12-02T11:49:34.524" v="507"/>
        <pc:sldMkLst>
          <pc:docMk/>
          <pc:sldMk cId="2193280143" sldId="428"/>
        </pc:sldMkLst>
        <pc:spChg chg="mod">
          <ac:chgData name="Gé Verbeek" userId="20d2065d-8055-4a68-a463-00777506795f" providerId="ADAL" clId="{408437A9-B1B4-4A5A-BF84-9732D44B2163}" dt="2025-12-02T11:28:24.134" v="212" actId="108"/>
          <ac:spMkLst>
            <pc:docMk/>
            <pc:sldMk cId="2193280143" sldId="428"/>
            <ac:spMk id="7171" creationId="{034679E3-8923-EE08-DF01-49508E61048E}"/>
          </ac:spMkLst>
        </pc:spChg>
      </pc:sldChg>
      <pc:sldChg chg="addSp modSp mod modAnim">
        <pc:chgData name="Gé Verbeek" userId="20d2065d-8055-4a68-a463-00777506795f" providerId="ADAL" clId="{408437A9-B1B4-4A5A-BF84-9732D44B2163}" dt="2025-12-02T11:49:50.004" v="508"/>
        <pc:sldMkLst>
          <pc:docMk/>
          <pc:sldMk cId="1135292563" sldId="429"/>
        </pc:sldMkLst>
        <pc:spChg chg="mod">
          <ac:chgData name="Gé Verbeek" userId="20d2065d-8055-4a68-a463-00777506795f" providerId="ADAL" clId="{408437A9-B1B4-4A5A-BF84-9732D44B2163}" dt="2025-12-02T11:29:51.634" v="220" actId="108"/>
          <ac:spMkLst>
            <pc:docMk/>
            <pc:sldMk cId="1135292563" sldId="429"/>
            <ac:spMk id="7171" creationId="{DD4F33B8-367A-44C6-B5B6-C6708AAB5019}"/>
          </ac:spMkLst>
        </pc:spChg>
        <pc:picChg chg="add mod">
          <ac:chgData name="Gé Verbeek" userId="20d2065d-8055-4a68-a463-00777506795f" providerId="ADAL" clId="{408437A9-B1B4-4A5A-BF84-9732D44B2163}" dt="2025-12-02T11:29:42.534" v="214" actId="1076"/>
          <ac:picMkLst>
            <pc:docMk/>
            <pc:sldMk cId="1135292563" sldId="429"/>
            <ac:picMk id="2" creationId="{E308C379-16B6-A0DC-BE0D-6E41EF772029}"/>
          </ac:picMkLst>
        </pc:picChg>
      </pc:sldChg>
      <pc:sldChg chg="modSp mod modAnim">
        <pc:chgData name="Gé Verbeek" userId="20d2065d-8055-4a68-a463-00777506795f" providerId="ADAL" clId="{408437A9-B1B4-4A5A-BF84-9732D44B2163}" dt="2025-12-02T11:41:22.046" v="380" actId="113"/>
        <pc:sldMkLst>
          <pc:docMk/>
          <pc:sldMk cId="3013075131" sldId="430"/>
        </pc:sldMkLst>
        <pc:spChg chg="mod">
          <ac:chgData name="Gé Verbeek" userId="20d2065d-8055-4a68-a463-00777506795f" providerId="ADAL" clId="{408437A9-B1B4-4A5A-BF84-9732D44B2163}" dt="2025-12-02T11:18:31.230" v="121" actId="14100"/>
          <ac:spMkLst>
            <pc:docMk/>
            <pc:sldMk cId="3013075131" sldId="430"/>
            <ac:spMk id="5122" creationId="{4B4B42DF-C098-603C-494F-EC6C5CD59BD1}"/>
          </ac:spMkLst>
        </pc:spChg>
        <pc:spChg chg="mod">
          <ac:chgData name="Gé Verbeek" userId="20d2065d-8055-4a68-a463-00777506795f" providerId="ADAL" clId="{408437A9-B1B4-4A5A-BF84-9732D44B2163}" dt="2025-12-02T11:41:22.046" v="380" actId="113"/>
          <ac:spMkLst>
            <pc:docMk/>
            <pc:sldMk cId="3013075131" sldId="430"/>
            <ac:spMk id="7171" creationId="{09E26600-ABDF-ECD2-7773-3CDFE2119DA9}"/>
          </ac:spMkLst>
        </pc:spChg>
        <pc:picChg chg="mod">
          <ac:chgData name="Gé Verbeek" userId="20d2065d-8055-4a68-a463-00777506795f" providerId="ADAL" clId="{408437A9-B1B4-4A5A-BF84-9732D44B2163}" dt="2025-12-02T11:18:27.594" v="120" actId="1076"/>
          <ac:picMkLst>
            <pc:docMk/>
            <pc:sldMk cId="3013075131" sldId="430"/>
            <ac:picMk id="3" creationId="{79799091-1D94-283A-118F-54EEC0EEDC4F}"/>
          </ac:picMkLst>
        </pc:picChg>
      </pc:sldChg>
      <pc:sldChg chg="modSp">
        <pc:chgData name="Gé Verbeek" userId="20d2065d-8055-4a68-a463-00777506795f" providerId="ADAL" clId="{408437A9-B1B4-4A5A-BF84-9732D44B2163}" dt="2025-12-02T11:42:20.408" v="392" actId="108"/>
        <pc:sldMkLst>
          <pc:docMk/>
          <pc:sldMk cId="1029879037" sldId="431"/>
        </pc:sldMkLst>
        <pc:spChg chg="mod">
          <ac:chgData name="Gé Verbeek" userId="20d2065d-8055-4a68-a463-00777506795f" providerId="ADAL" clId="{408437A9-B1B4-4A5A-BF84-9732D44B2163}" dt="2025-12-02T11:42:20.408" v="392" actId="108"/>
          <ac:spMkLst>
            <pc:docMk/>
            <pc:sldMk cId="1029879037" sldId="431"/>
            <ac:spMk id="7171" creationId="{D07EEBC5-2FC5-DC89-05CD-7E070A270D83}"/>
          </ac:spMkLst>
        </pc:spChg>
      </pc:sldChg>
      <pc:sldChg chg="modSp">
        <pc:chgData name="Gé Verbeek" userId="20d2065d-8055-4a68-a463-00777506795f" providerId="ADAL" clId="{408437A9-B1B4-4A5A-BF84-9732D44B2163}" dt="2025-12-02T11:45:56.927" v="464" actId="108"/>
        <pc:sldMkLst>
          <pc:docMk/>
          <pc:sldMk cId="284205742" sldId="433"/>
        </pc:sldMkLst>
        <pc:spChg chg="mod">
          <ac:chgData name="Gé Verbeek" userId="20d2065d-8055-4a68-a463-00777506795f" providerId="ADAL" clId="{408437A9-B1B4-4A5A-BF84-9732D44B2163}" dt="2025-12-02T11:45:56.927" v="464" actId="108"/>
          <ac:spMkLst>
            <pc:docMk/>
            <pc:sldMk cId="284205742" sldId="433"/>
            <ac:spMk id="7171" creationId="{6FBF21FC-DD10-6E80-504E-5C036662B1C9}"/>
          </ac:spMkLst>
        </pc:spChg>
      </pc:sldChg>
      <pc:sldChg chg="modSp modAnim">
        <pc:chgData name="Gé Verbeek" userId="20d2065d-8055-4a68-a463-00777506795f" providerId="ADAL" clId="{408437A9-B1B4-4A5A-BF84-9732D44B2163}" dt="2025-12-02T11:55:40.876" v="586"/>
        <pc:sldMkLst>
          <pc:docMk/>
          <pc:sldMk cId="1014270597" sldId="434"/>
        </pc:sldMkLst>
        <pc:spChg chg="mod">
          <ac:chgData name="Gé Verbeek" userId="20d2065d-8055-4a68-a463-00777506795f" providerId="ADAL" clId="{408437A9-B1B4-4A5A-BF84-9732D44B2163}" dt="2025-12-02T11:46:12.577" v="468" actId="108"/>
          <ac:spMkLst>
            <pc:docMk/>
            <pc:sldMk cId="1014270597" sldId="434"/>
            <ac:spMk id="7171" creationId="{E0E06E1F-64F7-A94C-E517-B00C59E65361}"/>
          </ac:spMkLst>
        </pc:spChg>
      </pc:sldChg>
      <pc:sldChg chg="modSp">
        <pc:chgData name="Gé Verbeek" userId="20d2065d-8055-4a68-a463-00777506795f" providerId="ADAL" clId="{408437A9-B1B4-4A5A-BF84-9732D44B2163}" dt="2025-12-02T11:48:19.920" v="505" actId="108"/>
        <pc:sldMkLst>
          <pc:docMk/>
          <pc:sldMk cId="869440570" sldId="435"/>
        </pc:sldMkLst>
        <pc:spChg chg="mod">
          <ac:chgData name="Gé Verbeek" userId="20d2065d-8055-4a68-a463-00777506795f" providerId="ADAL" clId="{408437A9-B1B4-4A5A-BF84-9732D44B2163}" dt="2025-12-02T11:48:19.920" v="505" actId="108"/>
          <ac:spMkLst>
            <pc:docMk/>
            <pc:sldMk cId="869440570" sldId="435"/>
            <ac:spMk id="7171" creationId="{16F62A1D-C639-8166-4D2F-BD0027A9DFFF}"/>
          </ac:spMkLst>
        </pc:spChg>
      </pc:sldChg>
      <pc:sldChg chg="modSp">
        <pc:chgData name="Gé Verbeek" userId="20d2065d-8055-4a68-a463-00777506795f" providerId="ADAL" clId="{408437A9-B1B4-4A5A-BF84-9732D44B2163}" dt="2025-12-02T11:43:14.224" v="410" actId="108"/>
        <pc:sldMkLst>
          <pc:docMk/>
          <pc:sldMk cId="3339944328" sldId="436"/>
        </pc:sldMkLst>
        <pc:spChg chg="mod">
          <ac:chgData name="Gé Verbeek" userId="20d2065d-8055-4a68-a463-00777506795f" providerId="ADAL" clId="{408437A9-B1B4-4A5A-BF84-9732D44B2163}" dt="2025-12-02T11:43:14.224" v="410" actId="108"/>
          <ac:spMkLst>
            <pc:docMk/>
            <pc:sldMk cId="3339944328" sldId="436"/>
            <ac:spMk id="7171" creationId="{89ADD95E-CDDA-91E9-A821-DA46250D0483}"/>
          </ac:spMkLst>
        </pc:spChg>
      </pc:sldChg>
      <pc:sldChg chg="modSp">
        <pc:chgData name="Gé Verbeek" userId="20d2065d-8055-4a68-a463-00777506795f" providerId="ADAL" clId="{408437A9-B1B4-4A5A-BF84-9732D44B2163}" dt="2025-12-02T11:43:30.155" v="417" actId="108"/>
        <pc:sldMkLst>
          <pc:docMk/>
          <pc:sldMk cId="3002656825" sldId="437"/>
        </pc:sldMkLst>
        <pc:spChg chg="mod">
          <ac:chgData name="Gé Verbeek" userId="20d2065d-8055-4a68-a463-00777506795f" providerId="ADAL" clId="{408437A9-B1B4-4A5A-BF84-9732D44B2163}" dt="2025-12-02T11:43:30.155" v="417" actId="108"/>
          <ac:spMkLst>
            <pc:docMk/>
            <pc:sldMk cId="3002656825" sldId="437"/>
            <ac:spMk id="7171" creationId="{23BD5963-84E5-1B3C-6AD4-09DDBFCFF1C6}"/>
          </ac:spMkLst>
        </pc:spChg>
      </pc:sldChg>
      <pc:sldChg chg="modSp">
        <pc:chgData name="Gé Verbeek" userId="20d2065d-8055-4a68-a463-00777506795f" providerId="ADAL" clId="{408437A9-B1B4-4A5A-BF84-9732D44B2163}" dt="2025-12-02T11:45:40.300" v="456" actId="108"/>
        <pc:sldMkLst>
          <pc:docMk/>
          <pc:sldMk cId="2580861367" sldId="438"/>
        </pc:sldMkLst>
        <pc:spChg chg="mod">
          <ac:chgData name="Gé Verbeek" userId="20d2065d-8055-4a68-a463-00777506795f" providerId="ADAL" clId="{408437A9-B1B4-4A5A-BF84-9732D44B2163}" dt="2025-12-02T11:45:40.300" v="456" actId="108"/>
          <ac:spMkLst>
            <pc:docMk/>
            <pc:sldMk cId="2580861367" sldId="438"/>
            <ac:spMk id="7171" creationId="{0E3A397B-2742-9F97-3E49-9EB2B0C1ED0F}"/>
          </ac:spMkLst>
        </pc:spChg>
      </pc:sldChg>
      <pc:sldChg chg="modSp">
        <pc:chgData name="Gé Verbeek" userId="20d2065d-8055-4a68-a463-00777506795f" providerId="ADAL" clId="{408437A9-B1B4-4A5A-BF84-9732D44B2163}" dt="2025-12-02T11:48:08.715" v="497" actId="108"/>
        <pc:sldMkLst>
          <pc:docMk/>
          <pc:sldMk cId="386670054" sldId="440"/>
        </pc:sldMkLst>
        <pc:spChg chg="mod">
          <ac:chgData name="Gé Verbeek" userId="20d2065d-8055-4a68-a463-00777506795f" providerId="ADAL" clId="{408437A9-B1B4-4A5A-BF84-9732D44B2163}" dt="2025-12-02T11:48:08.715" v="497" actId="108"/>
          <ac:spMkLst>
            <pc:docMk/>
            <pc:sldMk cId="386670054" sldId="440"/>
            <ac:spMk id="7171" creationId="{A76EFB03-51B4-2416-9082-4E67F51B59B8}"/>
          </ac:spMkLst>
        </pc:spChg>
      </pc:sldChg>
      <pc:sldChg chg="modSp">
        <pc:chgData name="Gé Verbeek" userId="20d2065d-8055-4a68-a463-00777506795f" providerId="ADAL" clId="{408437A9-B1B4-4A5A-BF84-9732D44B2163}" dt="2025-12-02T11:47:29.257" v="489" actId="108"/>
        <pc:sldMkLst>
          <pc:docMk/>
          <pc:sldMk cId="1836907405" sldId="441"/>
        </pc:sldMkLst>
        <pc:spChg chg="mod">
          <ac:chgData name="Gé Verbeek" userId="20d2065d-8055-4a68-a463-00777506795f" providerId="ADAL" clId="{408437A9-B1B4-4A5A-BF84-9732D44B2163}" dt="2025-12-02T11:47:29.257" v="489" actId="108"/>
          <ac:spMkLst>
            <pc:docMk/>
            <pc:sldMk cId="1836907405" sldId="441"/>
            <ac:spMk id="7171" creationId="{FDC6E5D7-31A1-3BEE-2133-37EF936F05C0}"/>
          </ac:spMkLst>
        </pc:spChg>
      </pc:sldChg>
      <pc:sldChg chg="addSp delSp modSp mod">
        <pc:chgData name="Gé Verbeek" userId="20d2065d-8055-4a68-a463-00777506795f" providerId="ADAL" clId="{408437A9-B1B4-4A5A-BF84-9732D44B2163}" dt="2025-12-02T12:00:17.976" v="589" actId="22"/>
        <pc:sldMkLst>
          <pc:docMk/>
          <pc:sldMk cId="3260004044" sldId="442"/>
        </pc:sldMkLst>
        <pc:spChg chg="add del mod">
          <ac:chgData name="Gé Verbeek" userId="20d2065d-8055-4a68-a463-00777506795f" providerId="ADAL" clId="{408437A9-B1B4-4A5A-BF84-9732D44B2163}" dt="2025-12-02T12:00:17.976" v="589" actId="22"/>
          <ac:spMkLst>
            <pc:docMk/>
            <pc:sldMk cId="3260004044" sldId="442"/>
            <ac:spMk id="3" creationId="{61C295E5-4F64-A168-454B-AFF38D797129}"/>
          </ac:spMkLst>
        </pc:spChg>
        <pc:picChg chg="del mod">
          <ac:chgData name="Gé Verbeek" userId="20d2065d-8055-4a68-a463-00777506795f" providerId="ADAL" clId="{408437A9-B1B4-4A5A-BF84-9732D44B2163}" dt="2025-12-02T11:59:55.016" v="588" actId="478"/>
          <ac:picMkLst>
            <pc:docMk/>
            <pc:sldMk cId="3260004044" sldId="442"/>
            <ac:picMk id="4" creationId="{86406FFE-6BAB-5774-5D3E-700352988454}"/>
          </ac:picMkLst>
        </pc:picChg>
        <pc:picChg chg="add mod ord">
          <ac:chgData name="Gé Verbeek" userId="20d2065d-8055-4a68-a463-00777506795f" providerId="ADAL" clId="{408437A9-B1B4-4A5A-BF84-9732D44B2163}" dt="2025-12-02T12:00:17.976" v="589" actId="22"/>
          <ac:picMkLst>
            <pc:docMk/>
            <pc:sldMk cId="3260004044" sldId="442"/>
            <ac:picMk id="6" creationId="{451AF60C-4B18-9168-D8F0-FC9F856BEC7D}"/>
          </ac:picMkLst>
        </pc:picChg>
      </pc:sldChg>
      <pc:sldChg chg="modSp">
        <pc:chgData name="Gé Verbeek" userId="20d2065d-8055-4a68-a463-00777506795f" providerId="ADAL" clId="{408437A9-B1B4-4A5A-BF84-9732D44B2163}" dt="2025-12-02T11:26:36.566" v="187" actId="108"/>
        <pc:sldMkLst>
          <pc:docMk/>
          <pc:sldMk cId="192998981" sldId="443"/>
        </pc:sldMkLst>
        <pc:spChg chg="mod">
          <ac:chgData name="Gé Verbeek" userId="20d2065d-8055-4a68-a463-00777506795f" providerId="ADAL" clId="{408437A9-B1B4-4A5A-BF84-9732D44B2163}" dt="2025-12-02T11:26:36.566" v="187" actId="108"/>
          <ac:spMkLst>
            <pc:docMk/>
            <pc:sldMk cId="192998981" sldId="443"/>
            <ac:spMk id="7171" creationId="{9D4364BA-2A9B-C5AC-B2E9-B815A07D6CBF}"/>
          </ac:spMkLst>
        </pc:spChg>
      </pc:sldChg>
      <pc:sldChg chg="addSp modSp add mod modAnim">
        <pc:chgData name="Gé Verbeek" userId="20d2065d-8055-4a68-a463-00777506795f" providerId="ADAL" clId="{408437A9-B1B4-4A5A-BF84-9732D44B2163}" dt="2025-12-02T11:50:02.346" v="509"/>
        <pc:sldMkLst>
          <pc:docMk/>
          <pc:sldMk cId="2792619470" sldId="445"/>
        </pc:sldMkLst>
        <pc:spChg chg="mod">
          <ac:chgData name="Gé Verbeek" userId="20d2065d-8055-4a68-a463-00777506795f" providerId="ADAL" clId="{408437A9-B1B4-4A5A-BF84-9732D44B2163}" dt="2025-12-02T10:53:47.236" v="1"/>
          <ac:spMkLst>
            <pc:docMk/>
            <pc:sldMk cId="2792619470" sldId="445"/>
            <ac:spMk id="5122" creationId="{E4D064D5-EFCF-13C5-E6EC-8A5150A451EF}"/>
          </ac:spMkLst>
        </pc:spChg>
        <pc:spChg chg="mod">
          <ac:chgData name="Gé Verbeek" userId="20d2065d-8055-4a68-a463-00777506795f" providerId="ADAL" clId="{408437A9-B1B4-4A5A-BF84-9732D44B2163}" dt="2025-12-02T11:33:17.959" v="249" actId="113"/>
          <ac:spMkLst>
            <pc:docMk/>
            <pc:sldMk cId="2792619470" sldId="445"/>
            <ac:spMk id="7171" creationId="{F46F5E48-50C7-7812-E5D3-B34A9C55458B}"/>
          </ac:spMkLst>
        </pc:spChg>
        <pc:picChg chg="mod">
          <ac:chgData name="Gé Verbeek" userId="20d2065d-8055-4a68-a463-00777506795f" providerId="ADAL" clId="{408437A9-B1B4-4A5A-BF84-9732D44B2163}" dt="2025-12-02T10:59:09.443" v="15" actId="1076"/>
          <ac:picMkLst>
            <pc:docMk/>
            <pc:sldMk cId="2792619470" sldId="445"/>
            <ac:picMk id="3" creationId="{0531969A-8486-69B9-3D17-415263C59784}"/>
          </ac:picMkLst>
        </pc:picChg>
        <pc:picChg chg="add mod modCrop">
          <ac:chgData name="Gé Verbeek" userId="20d2065d-8055-4a68-a463-00777506795f" providerId="ADAL" clId="{408437A9-B1B4-4A5A-BF84-9732D44B2163}" dt="2025-12-02T11:01:09.654" v="20" actId="1076"/>
          <ac:picMkLst>
            <pc:docMk/>
            <pc:sldMk cId="2792619470" sldId="445"/>
            <ac:picMk id="4" creationId="{9CDE2549-D10D-0047-9E15-18974F3A8771}"/>
          </ac:picMkLst>
        </pc:picChg>
      </pc:sldChg>
      <pc:sldChg chg="modSp add mod modAnim">
        <pc:chgData name="Gé Verbeek" userId="20d2065d-8055-4a68-a463-00777506795f" providerId="ADAL" clId="{408437A9-B1B4-4A5A-BF84-9732D44B2163}" dt="2025-12-02T11:50:47.080" v="512" actId="20577"/>
        <pc:sldMkLst>
          <pc:docMk/>
          <pc:sldMk cId="3312161801" sldId="446"/>
        </pc:sldMkLst>
        <pc:spChg chg="mod">
          <ac:chgData name="Gé Verbeek" userId="20d2065d-8055-4a68-a463-00777506795f" providerId="ADAL" clId="{408437A9-B1B4-4A5A-BF84-9732D44B2163}" dt="2025-12-02T11:02:31.123" v="22"/>
          <ac:spMkLst>
            <pc:docMk/>
            <pc:sldMk cId="3312161801" sldId="446"/>
            <ac:spMk id="5122" creationId="{2EDB3947-8D3A-3113-8700-0B9A8D135C27}"/>
          </ac:spMkLst>
        </pc:spChg>
        <pc:spChg chg="mod">
          <ac:chgData name="Gé Verbeek" userId="20d2065d-8055-4a68-a463-00777506795f" providerId="ADAL" clId="{408437A9-B1B4-4A5A-BF84-9732D44B2163}" dt="2025-12-02T11:50:47.080" v="512" actId="20577"/>
          <ac:spMkLst>
            <pc:docMk/>
            <pc:sldMk cId="3312161801" sldId="446"/>
            <ac:spMk id="7171" creationId="{16DB5C41-2A43-BCC0-05EC-2EC2F7A3176B}"/>
          </ac:spMkLst>
        </pc:spChg>
      </pc:sldChg>
      <pc:sldChg chg="modSp add modAnim">
        <pc:chgData name="Gé Verbeek" userId="20d2065d-8055-4a68-a463-00777506795f" providerId="ADAL" clId="{408437A9-B1B4-4A5A-BF84-9732D44B2163}" dt="2025-12-02T11:50:59.477" v="513"/>
        <pc:sldMkLst>
          <pc:docMk/>
          <pc:sldMk cId="1425299863" sldId="447"/>
        </pc:sldMkLst>
        <pc:spChg chg="mod">
          <ac:chgData name="Gé Verbeek" userId="20d2065d-8055-4a68-a463-00777506795f" providerId="ADAL" clId="{408437A9-B1B4-4A5A-BF84-9732D44B2163}" dt="2025-12-02T11:06:03.915" v="35"/>
          <ac:spMkLst>
            <pc:docMk/>
            <pc:sldMk cId="1425299863" sldId="447"/>
            <ac:spMk id="5122" creationId="{F90E0C90-1F75-17EF-8251-E0A841723246}"/>
          </ac:spMkLst>
        </pc:spChg>
        <pc:spChg chg="mod">
          <ac:chgData name="Gé Verbeek" userId="20d2065d-8055-4a68-a463-00777506795f" providerId="ADAL" clId="{408437A9-B1B4-4A5A-BF84-9732D44B2163}" dt="2025-12-02T11:35:40.316" v="300" actId="108"/>
          <ac:spMkLst>
            <pc:docMk/>
            <pc:sldMk cId="1425299863" sldId="447"/>
            <ac:spMk id="7171" creationId="{F8B1F6CA-F8A8-BE09-B365-A8AB64E15C67}"/>
          </ac:spMkLst>
        </pc:spChg>
      </pc:sldChg>
      <pc:sldChg chg="delSp modSp add mod addAnim delAnim modAnim">
        <pc:chgData name="Gé Verbeek" userId="20d2065d-8055-4a68-a463-00777506795f" providerId="ADAL" clId="{408437A9-B1B4-4A5A-BF84-9732D44B2163}" dt="2025-12-02T11:51:35.557" v="521"/>
        <pc:sldMkLst>
          <pc:docMk/>
          <pc:sldMk cId="55954269" sldId="448"/>
        </pc:sldMkLst>
        <pc:spChg chg="mod">
          <ac:chgData name="Gé Verbeek" userId="20d2065d-8055-4a68-a463-00777506795f" providerId="ADAL" clId="{408437A9-B1B4-4A5A-BF84-9732D44B2163}" dt="2025-12-02T11:12:03.927" v="78" actId="20577"/>
          <ac:spMkLst>
            <pc:docMk/>
            <pc:sldMk cId="55954269" sldId="448"/>
            <ac:spMk id="5122" creationId="{9C26D02D-C33E-B01B-5DC3-93461898F6B9}"/>
          </ac:spMkLst>
        </pc:spChg>
        <pc:spChg chg="mod">
          <ac:chgData name="Gé Verbeek" userId="20d2065d-8055-4a68-a463-00777506795f" providerId="ADAL" clId="{408437A9-B1B4-4A5A-BF84-9732D44B2163}" dt="2025-12-02T11:38:36.042" v="342" actId="113"/>
          <ac:spMkLst>
            <pc:docMk/>
            <pc:sldMk cId="55954269" sldId="448"/>
            <ac:spMk id="7171" creationId="{D5956436-15D4-23E8-CA66-2ECC7F6D0972}"/>
          </ac:spMkLst>
        </pc:spChg>
        <pc:picChg chg="mod">
          <ac:chgData name="Gé Verbeek" userId="20d2065d-8055-4a68-a463-00777506795f" providerId="ADAL" clId="{408437A9-B1B4-4A5A-BF84-9732D44B2163}" dt="2025-12-02T11:13:29.153" v="100" actId="1076"/>
          <ac:picMkLst>
            <pc:docMk/>
            <pc:sldMk cId="55954269" sldId="448"/>
            <ac:picMk id="3" creationId="{EC77BD55-D69A-99DE-A884-6E3C0F925CD4}"/>
          </ac:picMkLst>
        </pc:picChg>
        <pc:picChg chg="del mod">
          <ac:chgData name="Gé Verbeek" userId="20d2065d-8055-4a68-a463-00777506795f" providerId="ADAL" clId="{408437A9-B1B4-4A5A-BF84-9732D44B2163}" dt="2025-12-02T11:14:08.635" v="106" actId="478"/>
          <ac:picMkLst>
            <pc:docMk/>
            <pc:sldMk cId="55954269" sldId="448"/>
            <ac:picMk id="4" creationId="{8BF3AD90-CC7E-7FC8-D1EE-184C37EE9FF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2-12-2025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2-12-2025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C8766-C73C-B1CD-1202-FA73E8896DA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67505209-0895-A6ED-FBAE-72FB776283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51E94142-5B05-9B0A-B220-4F548E12C2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A7610551-0652-6384-4C11-091B698955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848358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BF983-4BA1-03EB-1D38-B809183582E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3C197C1-D415-FBC8-B6D0-250FB80DDF6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3D6C6D1D-43C2-11D8-40C9-4996BB0E96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FC5A41A-197B-5B05-6776-973D9D2BBD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4352919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3536B-F5E4-933E-0FA8-0B42FEFE626C}"/>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E8839DA3-00F6-E61E-D046-BB29E0B8B3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25FA4BD-1F31-D96A-011E-F18C9BB9247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83C2826-5B89-C694-A516-669C77E2777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16228907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05875-4859-DD11-F170-051B716C105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671229D-5E75-5B4F-5F42-EC73260C9AE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D4FA0EEE-EE70-3680-9055-2353F581D6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00DE3889-D099-C855-0726-5EFEF5A7448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598967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14BB0-B3A0-D69C-99BD-609B18381A9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FAEE26C-780D-AF51-5637-D9CF92E2177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6DD3D3D3-9992-7F33-9953-276CE1F0E1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A3F7779-495E-EC7A-9B7A-27F14559BE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761763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3BC0F-8925-19A0-9843-32E9D91C9E05}"/>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D022C028-41D6-9C85-811B-7F6F591E1EB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B72E63F7-FA82-2726-C889-E5A55D4574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676613E3-FDC3-129F-42BE-B24EC85E3C0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38926324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22</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84886-7DB2-C480-D2FF-4BADFB48718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D371785-4BF6-7C20-4E3B-391E3D62BB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7DE3805F-B2B4-8806-CA64-66555B72CD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6D6177FE-B4FB-5F88-8A55-C76F3DA121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1123547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E5BF9-792E-9EAD-A685-BB8DBADC966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C104E700-FFE3-B8E0-11E5-1ABCBA822BB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957DAC85-E8A4-6705-62E8-A64A0BA462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148018CE-B97A-1AB7-C4B8-49ECE45081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714644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F3294-F4D0-8534-B7EB-21C65216DC8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186CD1A-B33A-6B5A-C4F8-B23AA1AE94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7246CF40-652B-DBEB-E796-57DD0A9907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3597B2C0-4C61-2A80-E4A0-3BED2BC9E1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2537749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6945B7-E685-4FE3-B0BA-4DF80C82078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9D540E2B-1568-9BA8-75AE-F251B25823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C7D40ADC-C43A-1C8B-5DB5-BD0490ACE1D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7B7E350-6A25-BAC0-33AC-E3F9634F7B4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342806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06F60-8E78-29C7-A5F5-F09C2117F93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2B214927-E94E-10EC-A9C5-D09EF7A026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7CAA348A-BBC4-322F-B21A-24808A986E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2A40743D-D6E9-F497-F0B7-A42C73037C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2151564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32518296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7AF51-A9A9-52A1-EB4C-3F58C16C5E5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CF4AE89E-57D6-A1F4-C6DC-E7E1E788A1C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ACEF8060-C34F-86B5-751A-7127CCE1E1A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36BAEEA-BCF7-CB7A-D03E-C68C61CB0C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30</a:t>
            </a:fld>
            <a:endParaRPr lang="nl-NL" altLang="nl-NL"/>
          </a:p>
        </p:txBody>
      </p:sp>
    </p:spTree>
    <p:extLst>
      <p:ext uri="{BB962C8B-B14F-4D97-AF65-F5344CB8AC3E}">
        <p14:creationId xmlns:p14="http://schemas.microsoft.com/office/powerpoint/2010/main" val="13945502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6A022-CD6E-BD91-8AA0-DC8B4C67DE01}"/>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5739B4E-2878-77BF-9EF5-C24C7E8DC6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36B8C6FD-2DE0-5D9C-1E43-FA151B1BF1D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C07B643-DF7D-AA59-4ABD-57DCA4B429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19902323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391AE-57CB-F0EF-CE24-7D7C685C8F5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1C599AE-5AA0-0CC7-CDDD-EA9E44888D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D6F25A32-632E-DF5A-F8B1-8DEBB078282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712F49C1-951E-D3AE-1972-F39E279782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42209039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33</a:t>
            </a:fld>
            <a:endParaRPr lang="nl-NL" altLang="nl-NL"/>
          </a:p>
        </p:txBody>
      </p:sp>
    </p:spTree>
    <p:extLst>
      <p:ext uri="{BB962C8B-B14F-4D97-AF65-F5344CB8AC3E}">
        <p14:creationId xmlns:p14="http://schemas.microsoft.com/office/powerpoint/2010/main" val="215726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2539757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98181-4362-43D4-BC02-E826945741F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CEE5F681-F2BD-FBA8-7F6D-A1E59F3770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41612661-0087-748A-629B-0A4A1C2FE05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092F2CB-BE9B-11CF-166A-3D2AE7C76E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35</a:t>
            </a:fld>
            <a:endParaRPr lang="nl-NL" altLang="nl-NL"/>
          </a:p>
        </p:txBody>
      </p:sp>
    </p:spTree>
    <p:extLst>
      <p:ext uri="{BB962C8B-B14F-4D97-AF65-F5344CB8AC3E}">
        <p14:creationId xmlns:p14="http://schemas.microsoft.com/office/powerpoint/2010/main" val="3517438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DE735-38AE-F0F1-85FE-04C2DF62FF2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9FDE553E-C49C-D0E8-14D7-D5D3DB641D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8A4BAF5A-4A5A-D698-6A2D-69E001BA8C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EC0F8330-13A5-73D2-9285-AF52FB86DC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36</a:t>
            </a:fld>
            <a:endParaRPr lang="nl-NL" altLang="nl-NL"/>
          </a:p>
        </p:txBody>
      </p:sp>
    </p:spTree>
    <p:extLst>
      <p:ext uri="{BB962C8B-B14F-4D97-AF65-F5344CB8AC3E}">
        <p14:creationId xmlns:p14="http://schemas.microsoft.com/office/powerpoint/2010/main" val="1841839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0F7CA-22D0-6DA1-12BE-BF3F662FFF17}"/>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5E7C9F5-82F0-307B-CDF0-DACD7A9318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747A850D-A1F4-E9D2-B8B9-8AEF206CA3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0369A469-1D7A-BEC5-1305-BB9CCF6469C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37</a:t>
            </a:fld>
            <a:endParaRPr lang="nl-NL" altLang="nl-NL"/>
          </a:p>
        </p:txBody>
      </p:sp>
    </p:spTree>
    <p:extLst>
      <p:ext uri="{BB962C8B-B14F-4D97-AF65-F5344CB8AC3E}">
        <p14:creationId xmlns:p14="http://schemas.microsoft.com/office/powerpoint/2010/main" val="38878201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38</a:t>
            </a:fld>
            <a:endParaRPr lang="nl-NL" altLang="nl-NL"/>
          </a:p>
        </p:txBody>
      </p:sp>
    </p:spTree>
    <p:extLst>
      <p:ext uri="{BB962C8B-B14F-4D97-AF65-F5344CB8AC3E}">
        <p14:creationId xmlns:p14="http://schemas.microsoft.com/office/powerpoint/2010/main" val="20796683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39</a:t>
            </a:fld>
            <a:endParaRPr lang="nl-NL" altLang="nl-NL"/>
          </a:p>
        </p:txBody>
      </p:sp>
    </p:spTree>
    <p:extLst>
      <p:ext uri="{BB962C8B-B14F-4D97-AF65-F5344CB8AC3E}">
        <p14:creationId xmlns:p14="http://schemas.microsoft.com/office/powerpoint/2010/main" val="33561734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40</a:t>
            </a:fld>
            <a:endParaRPr lang="nl-NL" altLang="nl-NL"/>
          </a:p>
        </p:txBody>
      </p:sp>
    </p:spTree>
    <p:extLst>
      <p:ext uri="{BB962C8B-B14F-4D97-AF65-F5344CB8AC3E}">
        <p14:creationId xmlns:p14="http://schemas.microsoft.com/office/powerpoint/2010/main" val="22649079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41</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2316066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D4B1C-BAC4-E8B6-56E5-D6BD6AB00C1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882CA5E-311A-78E3-712B-D5A19273C9A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271905D-626A-3A12-54B0-1F994130FC7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31E7CF0-DDF4-E977-71BF-3E24823E093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597882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12</a:t>
            </a:fld>
            <a:endParaRPr lang="nl-NL" altLang="nl-NL"/>
          </a:p>
        </p:txBody>
      </p:sp>
    </p:spTree>
    <p:extLst>
      <p:ext uri="{BB962C8B-B14F-4D97-AF65-F5344CB8AC3E}">
        <p14:creationId xmlns:p14="http://schemas.microsoft.com/office/powerpoint/2010/main" val="371548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C3637-D462-947E-E2CD-1E76BFE13D8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2395796-3243-018E-3747-54F1FC5ECD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AC3456EB-FEC6-AE7D-7B71-9CEC33E32F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7B2C650B-CF76-557E-F30C-122E8B8478F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3105901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BE2F4-9EC3-D4AA-85CE-1E7258CA8C2D}"/>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F7F9A05-131F-C8AC-4FA2-6E2535456D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CE66D2C6-BD8C-8204-C107-D1C94D8E9C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7F436B1-C477-3903-5527-4ADD37B66C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1713530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C0D55-5B33-2DCE-EF1E-9F5C8A0B9FB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D329639E-B3B5-702F-26DF-DEB7575523C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0557E6F4-2076-7B97-AEFF-13F50918E4F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85BEAA49-1F9B-E52A-4017-914CB7DE11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1183041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292616" cy="4738260"/>
          </a:xfrm>
        </p:spPr>
        <p:txBody>
          <a:bodyPr>
            <a:normAutofit/>
          </a:bodyPr>
          <a:lstStyle/>
          <a:p>
            <a:pPr indent="0">
              <a:buNone/>
              <a:defRPr/>
            </a:pPr>
            <a:r>
              <a:rPr lang="nl-NL" dirty="0"/>
              <a:t>Osmose vindt in planten voornamelijk plaats in de </a:t>
            </a:r>
            <a:r>
              <a:rPr lang="nl-NL" b="1" i="1" dirty="0">
                <a:solidFill>
                  <a:srgbClr val="0070C0"/>
                </a:solidFill>
              </a:rPr>
              <a:t>wortels</a:t>
            </a:r>
            <a:r>
              <a:rPr lang="nl-NL" dirty="0"/>
              <a:t> en </a:t>
            </a:r>
            <a:r>
              <a:rPr lang="nl-NL" b="1" i="1" dirty="0">
                <a:solidFill>
                  <a:srgbClr val="0070C0"/>
                </a:solidFill>
              </a:rPr>
              <a:t>cellen</a:t>
            </a:r>
            <a:r>
              <a:rPr lang="nl-NL" dirty="0"/>
              <a:t> van de plant.</a:t>
            </a:r>
          </a:p>
          <a:p>
            <a:pPr indent="0">
              <a:buNone/>
              <a:defRPr/>
            </a:pPr>
            <a:endParaRPr lang="nl-NL" dirty="0"/>
          </a:p>
          <a:p>
            <a:pPr marL="342900" indent="-342900"/>
            <a:r>
              <a:rPr lang="nl-NL" b="1" i="1" dirty="0">
                <a:solidFill>
                  <a:srgbClr val="0070C0"/>
                </a:solidFill>
              </a:rPr>
              <a:t>In</a:t>
            </a:r>
            <a:r>
              <a:rPr lang="nl-NL" b="1" dirty="0"/>
              <a:t> </a:t>
            </a:r>
            <a:r>
              <a:rPr lang="nl-NL" b="1" i="1" dirty="0">
                <a:solidFill>
                  <a:srgbClr val="0070C0"/>
                </a:solidFill>
              </a:rPr>
              <a:t>de</a:t>
            </a:r>
            <a:r>
              <a:rPr lang="nl-NL" b="1" dirty="0"/>
              <a:t> </a:t>
            </a:r>
            <a:r>
              <a:rPr lang="nl-NL" b="1" i="1" dirty="0">
                <a:solidFill>
                  <a:srgbClr val="0070C0"/>
                </a:solidFill>
              </a:rPr>
              <a:t>wortels</a:t>
            </a:r>
            <a:br>
              <a:rPr lang="nl-NL" b="1" dirty="0"/>
            </a:br>
            <a:r>
              <a:rPr lang="nl-NL" dirty="0"/>
              <a:t>Opname van water</a:t>
            </a:r>
          </a:p>
          <a:p>
            <a:pPr marL="342900" indent="-342900"/>
            <a:endParaRPr lang="nl-NL" dirty="0"/>
          </a:p>
          <a:p>
            <a:pPr marL="342900" indent="-342900"/>
            <a:r>
              <a:rPr lang="nl-NL" b="1" i="1" dirty="0">
                <a:solidFill>
                  <a:srgbClr val="0070C0"/>
                </a:solidFill>
              </a:rPr>
              <a:t>In de celmembranen</a:t>
            </a:r>
            <a:br>
              <a:rPr lang="nl-NL" b="1" dirty="0"/>
            </a:br>
            <a:r>
              <a:rPr lang="nl-NL" dirty="0"/>
              <a:t>Binnen de celwanden en vacuolen</a:t>
            </a:r>
          </a:p>
          <a:p>
            <a:pPr marL="342900" indent="-342900"/>
            <a:endParaRPr lang="nl-NL" dirty="0"/>
          </a:p>
          <a:p>
            <a:pPr marL="342900" indent="-342900"/>
            <a:r>
              <a:rPr lang="nl-NL" b="1" i="1" dirty="0">
                <a:solidFill>
                  <a:srgbClr val="0070C0"/>
                </a:solidFill>
              </a:rPr>
              <a:t>Bij het transport in de plant</a:t>
            </a:r>
            <a:br>
              <a:rPr lang="nl-NL" b="1" dirty="0"/>
            </a:br>
            <a:r>
              <a:rPr lang="nl-NL" dirty="0"/>
              <a:t>Via het xyleem</a:t>
            </a:r>
          </a:p>
          <a:p>
            <a:pPr marL="342900" indent="-342900"/>
            <a:endParaRPr lang="nl-NL" b="1" i="1" dirty="0">
              <a:solidFill>
                <a:srgbClr val="0070C0"/>
              </a:solidFill>
            </a:endParaRPr>
          </a:p>
          <a:p>
            <a:pPr marL="342900" indent="-342900"/>
            <a:endParaRPr lang="nl-NL" dirty="0"/>
          </a:p>
          <a:p>
            <a:pPr indent="0">
              <a:buNone/>
              <a:defRPr/>
            </a:pPr>
            <a:endParaRPr lang="nl-NL" dirty="0"/>
          </a:p>
        </p:txBody>
      </p:sp>
      <p:pic>
        <p:nvPicPr>
          <p:cNvPr id="3" name="Afbeelding 2">
            <a:extLst>
              <a:ext uri="{FF2B5EF4-FFF2-40B4-BE49-F238E27FC236}">
                <a16:creationId xmlns:a16="http://schemas.microsoft.com/office/drawing/2014/main" id="{2941C841-3109-F181-8FD0-89F0F9ECC202}"/>
              </a:ext>
            </a:extLst>
          </p:cNvPr>
          <p:cNvPicPr>
            <a:picLocks noChangeAspect="1"/>
          </p:cNvPicPr>
          <p:nvPr/>
        </p:nvPicPr>
        <p:blipFill>
          <a:blip r:embed="rId3"/>
          <a:stretch>
            <a:fillRect/>
          </a:stretch>
        </p:blipFill>
        <p:spPr>
          <a:xfrm>
            <a:off x="8564881" y="3866472"/>
            <a:ext cx="3105834" cy="2654822"/>
          </a:xfrm>
          <a:prstGeom prst="rect">
            <a:avLst/>
          </a:prstGeom>
        </p:spPr>
      </p:pic>
    </p:spTree>
    <p:extLst>
      <p:ext uri="{BB962C8B-B14F-4D97-AF65-F5344CB8AC3E}">
        <p14:creationId xmlns:p14="http://schemas.microsoft.com/office/powerpoint/2010/main" val="662202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4" end="4"/>
                                            </p:txEl>
                                          </p:spTgt>
                                        </p:tgtEl>
                                        <p:attrNameLst>
                                          <p:attrName>style.visibility</p:attrName>
                                        </p:attrNameLst>
                                      </p:cBhvr>
                                      <p:to>
                                        <p:strVal val="visible"/>
                                      </p:to>
                                    </p:set>
                                    <p:anim calcmode="lin" valueType="num">
                                      <p:cBhvr additive="base">
                                        <p:cTn id="13"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6" end="6"/>
                                            </p:txEl>
                                          </p:spTgt>
                                        </p:tgtEl>
                                        <p:attrNameLst>
                                          <p:attrName>style.visibility</p:attrName>
                                        </p:attrNameLst>
                                      </p:cBhvr>
                                      <p:to>
                                        <p:strVal val="visible"/>
                                      </p:to>
                                    </p:set>
                                    <p:anim calcmode="lin" valueType="num">
                                      <p:cBhvr additive="base">
                                        <p:cTn id="19" dur="500" fill="hold"/>
                                        <p:tgtEl>
                                          <p:spTgt spid="7171">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63312-5DD7-9464-65B3-D1345864C160}"/>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DB14931-F379-10EB-9E08-83FAE42F647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9D4364BA-2A9B-C5AC-B2E9-B815A07D6CBF}"/>
              </a:ext>
            </a:extLst>
          </p:cNvPr>
          <p:cNvSpPr>
            <a:spLocks noGrp="1" noChangeArrowheads="1"/>
          </p:cNvSpPr>
          <p:nvPr>
            <p:ph idx="1"/>
          </p:nvPr>
        </p:nvSpPr>
        <p:spPr>
          <a:xfrm>
            <a:off x="1079224" y="1910876"/>
            <a:ext cx="6651494" cy="4738260"/>
          </a:xfrm>
        </p:spPr>
        <p:txBody>
          <a:bodyPr>
            <a:normAutofit/>
          </a:bodyPr>
          <a:lstStyle/>
          <a:p>
            <a:pPr indent="0">
              <a:buNone/>
              <a:defRPr/>
            </a:pPr>
            <a:r>
              <a:rPr lang="nl-NL" b="1" i="1" dirty="0">
                <a:solidFill>
                  <a:srgbClr val="0070C0"/>
                </a:solidFill>
              </a:rPr>
              <a:t>Wateropname</a:t>
            </a:r>
            <a:r>
              <a:rPr lang="nl-NL" b="1" dirty="0"/>
              <a:t> </a:t>
            </a:r>
            <a:r>
              <a:rPr lang="nl-NL" b="1" i="1" dirty="0">
                <a:solidFill>
                  <a:srgbClr val="0070C0"/>
                </a:solidFill>
              </a:rPr>
              <a:t>door</a:t>
            </a:r>
            <a:r>
              <a:rPr lang="nl-NL" b="1" dirty="0"/>
              <a:t> </a:t>
            </a:r>
            <a:r>
              <a:rPr lang="nl-NL" b="1" i="1" dirty="0">
                <a:solidFill>
                  <a:srgbClr val="0070C0"/>
                </a:solidFill>
              </a:rPr>
              <a:t>wortels</a:t>
            </a:r>
            <a:r>
              <a:rPr lang="nl-NL" b="1" dirty="0"/>
              <a:t>:</a:t>
            </a:r>
          </a:p>
          <a:p>
            <a:pPr indent="0">
              <a:buNone/>
              <a:defRPr/>
            </a:pPr>
            <a:endParaRPr lang="nl-NL" dirty="0"/>
          </a:p>
          <a:p>
            <a:pPr indent="0">
              <a:buNone/>
              <a:defRPr/>
            </a:pPr>
            <a:r>
              <a:rPr lang="nl-NL" b="1" i="1" dirty="0">
                <a:solidFill>
                  <a:srgbClr val="0070C0"/>
                </a:solidFill>
              </a:rPr>
              <a:t>Osmose</a:t>
            </a:r>
            <a:r>
              <a:rPr lang="nl-NL" dirty="0"/>
              <a:t> is essentieel voor de wateropname door de wortels van planten. </a:t>
            </a:r>
          </a:p>
          <a:p>
            <a:pPr indent="0">
              <a:buNone/>
              <a:defRPr/>
            </a:pPr>
            <a:endParaRPr lang="nl-NL" dirty="0"/>
          </a:p>
          <a:p>
            <a:pPr indent="0">
              <a:buNone/>
              <a:defRPr/>
            </a:pPr>
            <a:r>
              <a:rPr lang="nl-NL" dirty="0"/>
              <a:t>Wortels nemen water op uit de bodem, en osmose speelt hierbij een sleutelrol. </a:t>
            </a:r>
          </a:p>
          <a:p>
            <a:pPr indent="0">
              <a:buNone/>
              <a:defRPr/>
            </a:pPr>
            <a:endParaRPr lang="nl-NL" dirty="0"/>
          </a:p>
          <a:p>
            <a:pPr indent="0">
              <a:buNone/>
              <a:defRPr/>
            </a:pPr>
            <a:r>
              <a:rPr lang="nl-NL" dirty="0"/>
              <a:t>Hier is een stap-voor-stap uitleg van hoe osmose werkt bij de wortels van planten:</a:t>
            </a:r>
          </a:p>
        </p:txBody>
      </p:sp>
      <p:pic>
        <p:nvPicPr>
          <p:cNvPr id="2" name="Afbeelding 1">
            <a:extLst>
              <a:ext uri="{FF2B5EF4-FFF2-40B4-BE49-F238E27FC236}">
                <a16:creationId xmlns:a16="http://schemas.microsoft.com/office/drawing/2014/main" id="{E774A470-58FD-A6F3-A169-B9573F30EB76}"/>
              </a:ext>
            </a:extLst>
          </p:cNvPr>
          <p:cNvPicPr>
            <a:picLocks noChangeAspect="1"/>
          </p:cNvPicPr>
          <p:nvPr/>
        </p:nvPicPr>
        <p:blipFill>
          <a:blip r:embed="rId3"/>
          <a:stretch>
            <a:fillRect/>
          </a:stretch>
        </p:blipFill>
        <p:spPr>
          <a:xfrm>
            <a:off x="8013025" y="208087"/>
            <a:ext cx="3846909" cy="2761727"/>
          </a:xfrm>
          <a:prstGeom prst="rect">
            <a:avLst/>
          </a:prstGeom>
        </p:spPr>
      </p:pic>
    </p:spTree>
    <p:extLst>
      <p:ext uri="{BB962C8B-B14F-4D97-AF65-F5344CB8AC3E}">
        <p14:creationId xmlns:p14="http://schemas.microsoft.com/office/powerpoint/2010/main" val="1929989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538565" cy="4738260"/>
          </a:xfrm>
        </p:spPr>
        <p:txBody>
          <a:bodyPr>
            <a:normAutofit/>
          </a:bodyPr>
          <a:lstStyle/>
          <a:p>
            <a:pPr indent="0">
              <a:buNone/>
            </a:pPr>
            <a:r>
              <a:rPr lang="nl-NL" b="1" dirty="0"/>
              <a:t>De rol van de wortelharen</a:t>
            </a:r>
          </a:p>
          <a:p>
            <a:pPr indent="0">
              <a:buNone/>
            </a:pPr>
            <a:endParaRPr lang="nl-NL" b="1" dirty="0"/>
          </a:p>
          <a:p>
            <a:pPr marL="342900" indent="-342900"/>
            <a:r>
              <a:rPr lang="nl-NL" b="1" i="1" dirty="0">
                <a:solidFill>
                  <a:srgbClr val="0070C0"/>
                </a:solidFill>
              </a:rPr>
              <a:t>Structuur</a:t>
            </a:r>
            <a:r>
              <a:rPr lang="nl-NL" b="1" dirty="0"/>
              <a:t>:</a:t>
            </a:r>
            <a:r>
              <a:rPr lang="nl-NL" dirty="0"/>
              <a:t> </a:t>
            </a:r>
            <a:br>
              <a:rPr lang="nl-NL" dirty="0"/>
            </a:br>
            <a:r>
              <a:rPr lang="nl-NL" b="1" i="1" dirty="0">
                <a:solidFill>
                  <a:srgbClr val="0070C0"/>
                </a:solidFill>
              </a:rPr>
              <a:t>Wortelharen</a:t>
            </a:r>
            <a:r>
              <a:rPr lang="nl-NL" dirty="0"/>
              <a:t> zijn dunne uitgroeisels van de </a:t>
            </a:r>
            <a:r>
              <a:rPr lang="nl-NL" b="1" i="1" dirty="0">
                <a:solidFill>
                  <a:srgbClr val="0070C0"/>
                </a:solidFill>
              </a:rPr>
              <a:t>epidermiscellen</a:t>
            </a:r>
            <a:r>
              <a:rPr lang="nl-NL" dirty="0"/>
              <a:t> van wortels, en ze vergroten het oppervlak waarmee water en voedingsstoffen uit de bodem kunnen worden opgenomen.</a:t>
            </a:r>
          </a:p>
          <a:p>
            <a:pPr marL="342900" indent="-342900"/>
            <a:endParaRPr lang="nl-NL" dirty="0"/>
          </a:p>
          <a:p>
            <a:pPr marL="342900" indent="-342900"/>
            <a:r>
              <a:rPr lang="nl-NL" b="1" i="1" dirty="0">
                <a:solidFill>
                  <a:srgbClr val="0070C0"/>
                </a:solidFill>
              </a:rPr>
              <a:t>Contact</a:t>
            </a:r>
            <a:r>
              <a:rPr lang="nl-NL" b="1" dirty="0"/>
              <a:t> </a:t>
            </a:r>
            <a:r>
              <a:rPr lang="nl-NL" b="1" i="1" dirty="0">
                <a:solidFill>
                  <a:srgbClr val="0070C0"/>
                </a:solidFill>
              </a:rPr>
              <a:t>met</a:t>
            </a:r>
            <a:r>
              <a:rPr lang="nl-NL" b="1" dirty="0"/>
              <a:t> </a:t>
            </a:r>
            <a:r>
              <a:rPr lang="nl-NL" b="1" i="1" dirty="0">
                <a:solidFill>
                  <a:srgbClr val="0070C0"/>
                </a:solidFill>
              </a:rPr>
              <a:t>de</a:t>
            </a:r>
            <a:r>
              <a:rPr lang="nl-NL" b="1" dirty="0"/>
              <a:t> </a:t>
            </a:r>
            <a:r>
              <a:rPr lang="nl-NL" b="1" i="1" dirty="0">
                <a:solidFill>
                  <a:srgbClr val="0070C0"/>
                </a:solidFill>
              </a:rPr>
              <a:t>bodem</a:t>
            </a:r>
            <a:r>
              <a:rPr lang="nl-NL" b="1" dirty="0"/>
              <a:t>:</a:t>
            </a:r>
            <a:r>
              <a:rPr lang="nl-NL" dirty="0"/>
              <a:t> </a:t>
            </a:r>
            <a:br>
              <a:rPr lang="nl-NL" dirty="0"/>
            </a:br>
            <a:r>
              <a:rPr lang="nl-NL" b="1" i="1" dirty="0">
                <a:solidFill>
                  <a:srgbClr val="0070C0"/>
                </a:solidFill>
              </a:rPr>
              <a:t>Wortelharen</a:t>
            </a:r>
            <a:r>
              <a:rPr lang="nl-NL" dirty="0"/>
              <a:t> staan in direct contact met de vochtige bodem en de opgeloste mineralen daarin.</a:t>
            </a:r>
          </a:p>
          <a:p>
            <a:pPr indent="0">
              <a:buNone/>
              <a:defRPr/>
            </a:pPr>
            <a:endParaRPr lang="nl-NL" dirty="0"/>
          </a:p>
        </p:txBody>
      </p:sp>
      <p:pic>
        <p:nvPicPr>
          <p:cNvPr id="3" name="Afbeelding 2">
            <a:extLst>
              <a:ext uri="{FF2B5EF4-FFF2-40B4-BE49-F238E27FC236}">
                <a16:creationId xmlns:a16="http://schemas.microsoft.com/office/drawing/2014/main" id="{B59D20EC-082F-7C33-1C33-301ADC0CE9AF}"/>
              </a:ext>
            </a:extLst>
          </p:cNvPr>
          <p:cNvPicPr>
            <a:picLocks noChangeAspect="1"/>
          </p:cNvPicPr>
          <p:nvPr/>
        </p:nvPicPr>
        <p:blipFill>
          <a:blip r:embed="rId3"/>
          <a:stretch>
            <a:fillRect/>
          </a:stretch>
        </p:blipFill>
        <p:spPr>
          <a:xfrm>
            <a:off x="8088828" y="208864"/>
            <a:ext cx="3850131" cy="2761719"/>
          </a:xfrm>
          <a:prstGeom prst="rect">
            <a:avLst/>
          </a:prstGeom>
        </p:spPr>
      </p:pic>
    </p:spTree>
    <p:extLst>
      <p:ext uri="{BB962C8B-B14F-4D97-AF65-F5344CB8AC3E}">
        <p14:creationId xmlns:p14="http://schemas.microsoft.com/office/powerpoint/2010/main" val="9487365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D27C2-2610-BE4B-B81E-5E17D9C2565C}"/>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798E1593-40A1-500E-7DD2-5A779BF0E36D}"/>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99E7DFBD-6162-8684-2571-E7E34B3F6024}"/>
              </a:ext>
            </a:extLst>
          </p:cNvPr>
          <p:cNvSpPr>
            <a:spLocks noGrp="1" noChangeArrowheads="1"/>
          </p:cNvSpPr>
          <p:nvPr>
            <p:ph idx="1"/>
          </p:nvPr>
        </p:nvSpPr>
        <p:spPr>
          <a:xfrm>
            <a:off x="1079223" y="1910876"/>
            <a:ext cx="8504724" cy="4738260"/>
          </a:xfrm>
        </p:spPr>
        <p:txBody>
          <a:bodyPr>
            <a:normAutofit/>
          </a:bodyPr>
          <a:lstStyle/>
          <a:p>
            <a:pPr indent="0">
              <a:buNone/>
            </a:pPr>
            <a:r>
              <a:rPr lang="nl-NL" b="1" dirty="0"/>
              <a:t>Concentratieverschil tussen bodem en wortelcellen</a:t>
            </a:r>
          </a:p>
          <a:p>
            <a:pPr indent="0">
              <a:buNone/>
            </a:pPr>
            <a:endParaRPr lang="nl-NL" b="1" dirty="0"/>
          </a:p>
          <a:p>
            <a:pPr marL="342900" indent="-342900"/>
            <a:r>
              <a:rPr lang="nl-NL" b="1" i="1" dirty="0">
                <a:solidFill>
                  <a:srgbClr val="0070C0"/>
                </a:solidFill>
              </a:rPr>
              <a:t>Lagere</a:t>
            </a:r>
            <a:r>
              <a:rPr lang="nl-NL" b="1" dirty="0"/>
              <a:t> </a:t>
            </a:r>
            <a:r>
              <a:rPr lang="nl-NL" b="1" i="1" dirty="0">
                <a:solidFill>
                  <a:srgbClr val="0070C0"/>
                </a:solidFill>
              </a:rPr>
              <a:t>concentratie</a:t>
            </a:r>
            <a:r>
              <a:rPr lang="nl-NL" b="1" dirty="0"/>
              <a:t> </a:t>
            </a:r>
            <a:r>
              <a:rPr lang="nl-NL" b="1" i="1" dirty="0">
                <a:solidFill>
                  <a:srgbClr val="0070C0"/>
                </a:solidFill>
              </a:rPr>
              <a:t>opgeloste</a:t>
            </a:r>
            <a:r>
              <a:rPr lang="nl-NL" b="1" dirty="0"/>
              <a:t> </a:t>
            </a:r>
            <a:r>
              <a:rPr lang="nl-NL" b="1" i="1" dirty="0">
                <a:solidFill>
                  <a:srgbClr val="0070C0"/>
                </a:solidFill>
              </a:rPr>
              <a:t>stoffen in de bodem: </a:t>
            </a:r>
            <a:r>
              <a:rPr lang="nl-NL" dirty="0"/>
              <a:t>Bodemwater bevat meestal een </a:t>
            </a:r>
            <a:r>
              <a:rPr lang="nl-NL" b="1" i="1" dirty="0">
                <a:solidFill>
                  <a:srgbClr val="0070C0"/>
                </a:solidFill>
              </a:rPr>
              <a:t>lage</a:t>
            </a:r>
            <a:r>
              <a:rPr lang="nl-NL" dirty="0"/>
              <a:t> concentratie opgeloste stoffen (zoals mineralen en zouten).</a:t>
            </a:r>
          </a:p>
          <a:p>
            <a:pPr marL="342900" indent="-342900"/>
            <a:endParaRPr lang="nl-NL" dirty="0"/>
          </a:p>
          <a:p>
            <a:pPr marL="342900" indent="-342900"/>
            <a:r>
              <a:rPr lang="nl-NL" b="1" i="1" dirty="0">
                <a:solidFill>
                  <a:srgbClr val="0070C0"/>
                </a:solidFill>
              </a:rPr>
              <a:t>Hogere concentratie opgeloste stoffen in wortelcellen</a:t>
            </a:r>
            <a:r>
              <a:rPr lang="nl-NL" b="1" dirty="0"/>
              <a:t>:</a:t>
            </a:r>
            <a:r>
              <a:rPr lang="nl-NL" dirty="0"/>
              <a:t> De cellen van de wortelharen hebben een </a:t>
            </a:r>
            <a:r>
              <a:rPr lang="nl-NL" b="1" i="1" dirty="0">
                <a:solidFill>
                  <a:srgbClr val="0070C0"/>
                </a:solidFill>
              </a:rPr>
              <a:t>hogere</a:t>
            </a:r>
            <a:r>
              <a:rPr lang="nl-NL" dirty="0"/>
              <a:t> concentratie opgeloste stoffen (suikers, ionen en andere moleculen) dan het bodemwater.</a:t>
            </a:r>
          </a:p>
          <a:p>
            <a:pPr marL="342900" indent="-342900"/>
            <a:endParaRPr lang="nl-NL" dirty="0"/>
          </a:p>
          <a:p>
            <a:pPr indent="0">
              <a:buNone/>
              <a:defRPr/>
            </a:pPr>
            <a:endParaRPr lang="nl-NL" dirty="0"/>
          </a:p>
        </p:txBody>
      </p:sp>
      <p:pic>
        <p:nvPicPr>
          <p:cNvPr id="3" name="Afbeelding 2">
            <a:extLst>
              <a:ext uri="{FF2B5EF4-FFF2-40B4-BE49-F238E27FC236}">
                <a16:creationId xmlns:a16="http://schemas.microsoft.com/office/drawing/2014/main" id="{9A856296-246C-F494-9191-DD4FCABB770F}"/>
              </a:ext>
            </a:extLst>
          </p:cNvPr>
          <p:cNvPicPr>
            <a:picLocks noChangeAspect="1"/>
          </p:cNvPicPr>
          <p:nvPr/>
        </p:nvPicPr>
        <p:blipFill>
          <a:blip r:embed="rId3"/>
          <a:stretch>
            <a:fillRect/>
          </a:stretch>
        </p:blipFill>
        <p:spPr>
          <a:xfrm>
            <a:off x="9386993" y="276806"/>
            <a:ext cx="2252607" cy="2385113"/>
          </a:xfrm>
          <a:prstGeom prst="rect">
            <a:avLst/>
          </a:prstGeom>
        </p:spPr>
      </p:pic>
    </p:spTree>
    <p:extLst>
      <p:ext uri="{BB962C8B-B14F-4D97-AF65-F5344CB8AC3E}">
        <p14:creationId xmlns:p14="http://schemas.microsoft.com/office/powerpoint/2010/main" val="29470623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8D144-0CA0-E13C-C543-E94D03518F8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646FA073-CD5F-7E69-B57D-DF3AED583B09}"/>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034679E3-8923-EE08-DF01-49508E61048E}"/>
              </a:ext>
            </a:extLst>
          </p:cNvPr>
          <p:cNvSpPr>
            <a:spLocks noGrp="1" noChangeArrowheads="1"/>
          </p:cNvSpPr>
          <p:nvPr>
            <p:ph idx="1"/>
          </p:nvPr>
        </p:nvSpPr>
        <p:spPr>
          <a:xfrm>
            <a:off x="1079223" y="1910876"/>
            <a:ext cx="7745600" cy="4738260"/>
          </a:xfrm>
        </p:spPr>
        <p:txBody>
          <a:bodyPr>
            <a:normAutofit/>
          </a:bodyPr>
          <a:lstStyle/>
          <a:p>
            <a:pPr indent="0">
              <a:buNone/>
            </a:pPr>
            <a:r>
              <a:rPr lang="nl-NL" b="1" i="1" dirty="0">
                <a:solidFill>
                  <a:srgbClr val="0070C0"/>
                </a:solidFill>
              </a:rPr>
              <a:t>Osmose door het celmembraan</a:t>
            </a:r>
          </a:p>
          <a:p>
            <a:pPr indent="0">
              <a:buNone/>
            </a:pPr>
            <a:endParaRPr lang="nl-NL" b="1" dirty="0"/>
          </a:p>
          <a:p>
            <a:pPr marL="342900" indent="-342900"/>
            <a:r>
              <a:rPr lang="nl-NL" b="1" i="1" dirty="0">
                <a:solidFill>
                  <a:srgbClr val="0070C0"/>
                </a:solidFill>
              </a:rPr>
              <a:t>Semipermeabel membraan</a:t>
            </a:r>
            <a:r>
              <a:rPr lang="nl-NL" b="1" dirty="0"/>
              <a:t>:</a:t>
            </a:r>
            <a:r>
              <a:rPr lang="nl-NL" dirty="0"/>
              <a:t> </a:t>
            </a:r>
            <a:br>
              <a:rPr lang="nl-NL" dirty="0"/>
            </a:br>
            <a:r>
              <a:rPr lang="nl-NL" dirty="0"/>
              <a:t>Het celmembraan van de wortelharen laat water door, maar </a:t>
            </a:r>
            <a:r>
              <a:rPr lang="nl-NL" b="1" i="1" dirty="0">
                <a:solidFill>
                  <a:srgbClr val="0070C0"/>
                </a:solidFill>
              </a:rPr>
              <a:t>beperkt</a:t>
            </a:r>
            <a:r>
              <a:rPr lang="nl-NL" dirty="0"/>
              <a:t> de doorgang van opgeloste stoffen.</a:t>
            </a:r>
          </a:p>
          <a:p>
            <a:pPr marL="342900" indent="-342900"/>
            <a:endParaRPr lang="nl-NL" dirty="0"/>
          </a:p>
          <a:p>
            <a:pPr marL="342900" indent="-342900"/>
            <a:r>
              <a:rPr lang="nl-NL" b="1" i="1" dirty="0">
                <a:solidFill>
                  <a:srgbClr val="0070C0"/>
                </a:solidFill>
              </a:rPr>
              <a:t>Waterbeweging</a:t>
            </a:r>
            <a:r>
              <a:rPr lang="nl-NL" b="1" dirty="0"/>
              <a:t>:</a:t>
            </a:r>
            <a:r>
              <a:rPr lang="nl-NL" dirty="0"/>
              <a:t> </a:t>
            </a:r>
            <a:br>
              <a:rPr lang="nl-NL" dirty="0"/>
            </a:br>
            <a:r>
              <a:rPr lang="nl-NL" dirty="0"/>
              <a:t>Via </a:t>
            </a:r>
            <a:r>
              <a:rPr lang="nl-NL" b="1" i="1" dirty="0">
                <a:solidFill>
                  <a:srgbClr val="0070C0"/>
                </a:solidFill>
              </a:rPr>
              <a:t>osmose</a:t>
            </a:r>
            <a:r>
              <a:rPr lang="nl-NL" dirty="0"/>
              <a:t> stroomt water van de bodem (</a:t>
            </a:r>
            <a:r>
              <a:rPr lang="nl-NL" b="1" i="1" dirty="0">
                <a:solidFill>
                  <a:srgbClr val="0070C0"/>
                </a:solidFill>
              </a:rPr>
              <a:t>lage</a:t>
            </a:r>
            <a:r>
              <a:rPr lang="nl-NL" dirty="0"/>
              <a:t> concentratie opgeloste stoffen) naar de </a:t>
            </a:r>
            <a:r>
              <a:rPr lang="nl-NL" b="1" i="1" dirty="0">
                <a:solidFill>
                  <a:srgbClr val="0070C0"/>
                </a:solidFill>
              </a:rPr>
              <a:t>wortelhaarcellen</a:t>
            </a:r>
            <a:r>
              <a:rPr lang="nl-NL" dirty="0"/>
              <a:t> (</a:t>
            </a:r>
            <a:r>
              <a:rPr lang="nl-NL" b="1" i="1" dirty="0">
                <a:solidFill>
                  <a:srgbClr val="0070C0"/>
                </a:solidFill>
              </a:rPr>
              <a:t>hogere</a:t>
            </a:r>
            <a:r>
              <a:rPr lang="nl-NL" dirty="0"/>
              <a:t> concentratie opgeloste stoffen).</a:t>
            </a:r>
          </a:p>
          <a:p>
            <a:pPr indent="0">
              <a:buNone/>
              <a:defRPr/>
            </a:pPr>
            <a:endParaRPr lang="nl-NL" dirty="0"/>
          </a:p>
        </p:txBody>
      </p:sp>
      <p:pic>
        <p:nvPicPr>
          <p:cNvPr id="3" name="Afbeelding 2">
            <a:extLst>
              <a:ext uri="{FF2B5EF4-FFF2-40B4-BE49-F238E27FC236}">
                <a16:creationId xmlns:a16="http://schemas.microsoft.com/office/drawing/2014/main" id="{F23FD808-B584-2F97-EB70-060DA0BFED57}"/>
              </a:ext>
            </a:extLst>
          </p:cNvPr>
          <p:cNvPicPr>
            <a:picLocks noChangeAspect="1"/>
          </p:cNvPicPr>
          <p:nvPr/>
        </p:nvPicPr>
        <p:blipFill>
          <a:blip r:embed="rId3"/>
          <a:stretch>
            <a:fillRect/>
          </a:stretch>
        </p:blipFill>
        <p:spPr>
          <a:xfrm>
            <a:off x="9377680" y="327607"/>
            <a:ext cx="2394000" cy="2534824"/>
          </a:xfrm>
          <a:prstGeom prst="rect">
            <a:avLst/>
          </a:prstGeom>
        </p:spPr>
      </p:pic>
    </p:spTree>
    <p:extLst>
      <p:ext uri="{BB962C8B-B14F-4D97-AF65-F5344CB8AC3E}">
        <p14:creationId xmlns:p14="http://schemas.microsoft.com/office/powerpoint/2010/main" val="21932801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D0833-6CFD-FCF4-D028-281E7005CF40}"/>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662A44C-C044-2A48-AD8B-1112C2F6A31F}"/>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DD4F33B8-367A-44C6-B5B6-C6708AAB5019}"/>
              </a:ext>
            </a:extLst>
          </p:cNvPr>
          <p:cNvSpPr>
            <a:spLocks noGrp="1" noChangeArrowheads="1"/>
          </p:cNvSpPr>
          <p:nvPr>
            <p:ph idx="1"/>
          </p:nvPr>
        </p:nvSpPr>
        <p:spPr>
          <a:xfrm>
            <a:off x="1079223" y="1328468"/>
            <a:ext cx="9194837" cy="5320668"/>
          </a:xfrm>
        </p:spPr>
        <p:txBody>
          <a:bodyPr>
            <a:normAutofit/>
          </a:bodyPr>
          <a:lstStyle/>
          <a:p>
            <a:pPr indent="0">
              <a:buNone/>
            </a:pPr>
            <a:r>
              <a:rPr lang="nl-NL" b="1" dirty="0"/>
              <a:t>Transport van water naar de centrale cilinder</a:t>
            </a:r>
          </a:p>
          <a:p>
            <a:pPr indent="0">
              <a:buNone/>
            </a:pPr>
            <a:endParaRPr lang="nl-NL" b="1" dirty="0"/>
          </a:p>
          <a:p>
            <a:pPr indent="0">
              <a:buNone/>
            </a:pPr>
            <a:r>
              <a:rPr lang="nl-NL" dirty="0"/>
              <a:t>Na binnenkomst in de wortelhaarcellen, wordt water via drie routes naar de centrale cilinder (het xyleem) van de wortel getransporteerd:</a:t>
            </a:r>
          </a:p>
          <a:p>
            <a:pPr indent="0">
              <a:buNone/>
            </a:pPr>
            <a:endParaRPr lang="nl-NL" dirty="0"/>
          </a:p>
          <a:p>
            <a:pPr marL="342900" indent="-342900"/>
            <a:r>
              <a:rPr lang="nl-NL" b="1" i="1" dirty="0">
                <a:solidFill>
                  <a:srgbClr val="0070C0"/>
                </a:solidFill>
              </a:rPr>
              <a:t>Apoplastische</a:t>
            </a:r>
            <a:r>
              <a:rPr lang="nl-NL" b="1" dirty="0"/>
              <a:t> </a:t>
            </a:r>
            <a:r>
              <a:rPr lang="nl-NL" b="1" i="1" dirty="0">
                <a:solidFill>
                  <a:srgbClr val="0070C0"/>
                </a:solidFill>
              </a:rPr>
              <a:t>route</a:t>
            </a:r>
            <a:r>
              <a:rPr lang="nl-NL" b="1" dirty="0"/>
              <a:t>:</a:t>
            </a:r>
            <a:r>
              <a:rPr lang="nl-NL" dirty="0"/>
              <a:t> </a:t>
            </a:r>
            <a:br>
              <a:rPr lang="nl-NL" dirty="0"/>
            </a:br>
            <a:endParaRPr lang="nl-NL" dirty="0"/>
          </a:p>
          <a:p>
            <a:pPr marL="342900" indent="-342900"/>
            <a:r>
              <a:rPr lang="nl-NL" b="1" i="1" dirty="0">
                <a:solidFill>
                  <a:srgbClr val="0070C0"/>
                </a:solidFill>
              </a:rPr>
              <a:t>Symplastische</a:t>
            </a:r>
            <a:r>
              <a:rPr lang="nl-NL" b="1" dirty="0"/>
              <a:t> </a:t>
            </a:r>
            <a:r>
              <a:rPr lang="nl-NL" b="1" i="1" dirty="0">
                <a:solidFill>
                  <a:srgbClr val="0070C0"/>
                </a:solidFill>
              </a:rPr>
              <a:t>route</a:t>
            </a:r>
            <a:r>
              <a:rPr lang="nl-NL" b="1" dirty="0"/>
              <a:t>:</a:t>
            </a:r>
            <a:r>
              <a:rPr lang="nl-NL" dirty="0"/>
              <a:t> </a:t>
            </a:r>
            <a:br>
              <a:rPr lang="nl-NL" dirty="0"/>
            </a:br>
            <a:endParaRPr lang="nl-NL" dirty="0"/>
          </a:p>
          <a:p>
            <a:pPr marL="342900" indent="-342900"/>
            <a:r>
              <a:rPr lang="nl-NL" b="1" i="1" dirty="0">
                <a:solidFill>
                  <a:srgbClr val="0070C0"/>
                </a:solidFill>
              </a:rPr>
              <a:t>Transcellulaire</a:t>
            </a:r>
            <a:r>
              <a:rPr lang="nl-NL" b="1" dirty="0"/>
              <a:t> </a:t>
            </a:r>
            <a:r>
              <a:rPr lang="nl-NL" b="1" i="1" dirty="0">
                <a:solidFill>
                  <a:srgbClr val="0070C0"/>
                </a:solidFill>
              </a:rPr>
              <a:t>route</a:t>
            </a:r>
            <a:r>
              <a:rPr lang="nl-NL" b="1" dirty="0"/>
              <a:t>:</a:t>
            </a:r>
            <a:r>
              <a:rPr lang="nl-NL" dirty="0"/>
              <a:t> </a:t>
            </a:r>
            <a:br>
              <a:rPr lang="nl-NL" dirty="0"/>
            </a:br>
            <a:endParaRPr lang="nl-NL" dirty="0"/>
          </a:p>
        </p:txBody>
      </p:sp>
      <p:pic>
        <p:nvPicPr>
          <p:cNvPr id="3" name="Afbeelding 2">
            <a:extLst>
              <a:ext uri="{FF2B5EF4-FFF2-40B4-BE49-F238E27FC236}">
                <a16:creationId xmlns:a16="http://schemas.microsoft.com/office/drawing/2014/main" id="{59AB3BE5-7F76-B80A-F199-CE0C5AECC1F6}"/>
              </a:ext>
            </a:extLst>
          </p:cNvPr>
          <p:cNvPicPr>
            <a:picLocks noChangeAspect="1"/>
          </p:cNvPicPr>
          <p:nvPr/>
        </p:nvPicPr>
        <p:blipFill>
          <a:blip r:embed="rId3"/>
          <a:stretch>
            <a:fillRect/>
          </a:stretch>
        </p:blipFill>
        <p:spPr>
          <a:xfrm>
            <a:off x="9515205" y="79049"/>
            <a:ext cx="2581635" cy="1762371"/>
          </a:xfrm>
          <a:prstGeom prst="rect">
            <a:avLst/>
          </a:prstGeom>
        </p:spPr>
      </p:pic>
      <p:pic>
        <p:nvPicPr>
          <p:cNvPr id="2" name="Afbeelding 1">
            <a:extLst>
              <a:ext uri="{FF2B5EF4-FFF2-40B4-BE49-F238E27FC236}">
                <a16:creationId xmlns:a16="http://schemas.microsoft.com/office/drawing/2014/main" id="{E308C379-16B6-A0DC-BE0D-6E41EF772029}"/>
              </a:ext>
            </a:extLst>
          </p:cNvPr>
          <p:cNvPicPr>
            <a:picLocks noChangeAspect="1"/>
          </p:cNvPicPr>
          <p:nvPr/>
        </p:nvPicPr>
        <p:blipFill>
          <a:blip r:embed="rId4"/>
          <a:stretch>
            <a:fillRect/>
          </a:stretch>
        </p:blipFill>
        <p:spPr>
          <a:xfrm>
            <a:off x="7631259" y="3429000"/>
            <a:ext cx="4163159" cy="2543386"/>
          </a:xfrm>
          <a:prstGeom prst="rect">
            <a:avLst/>
          </a:prstGeom>
        </p:spPr>
      </p:pic>
    </p:spTree>
    <p:extLst>
      <p:ext uri="{BB962C8B-B14F-4D97-AF65-F5344CB8AC3E}">
        <p14:creationId xmlns:p14="http://schemas.microsoft.com/office/powerpoint/2010/main" val="11352925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DC631-F1FF-B0AA-EA7D-F851DBB27068}"/>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4D064D5-EFCF-13C5-E6EC-8A5150A451EF}"/>
              </a:ext>
            </a:extLst>
          </p:cNvPr>
          <p:cNvSpPr>
            <a:spLocks noGrp="1" noChangeArrowheads="1"/>
          </p:cNvSpPr>
          <p:nvPr>
            <p:ph type="title"/>
          </p:nvPr>
        </p:nvSpPr>
        <p:spPr>
          <a:xfrm>
            <a:off x="1079224" y="592001"/>
            <a:ext cx="7886700" cy="996950"/>
          </a:xfrm>
        </p:spPr>
        <p:txBody>
          <a:bodyPr/>
          <a:lstStyle/>
          <a:p>
            <a:r>
              <a:rPr lang="nl-NL" dirty="0"/>
              <a:t>Apoplastische route:</a:t>
            </a:r>
            <a:endParaRPr lang="nl-NL" altLang="nl-NL" b="1" dirty="0"/>
          </a:p>
        </p:txBody>
      </p:sp>
      <p:sp>
        <p:nvSpPr>
          <p:cNvPr id="7171" name="Tijdelijke aanduiding voor inhoud 2">
            <a:extLst>
              <a:ext uri="{FF2B5EF4-FFF2-40B4-BE49-F238E27FC236}">
                <a16:creationId xmlns:a16="http://schemas.microsoft.com/office/drawing/2014/main" id="{F46F5E48-50C7-7812-E5D3-B34A9C55458B}"/>
              </a:ext>
            </a:extLst>
          </p:cNvPr>
          <p:cNvSpPr>
            <a:spLocks noGrp="1" noChangeArrowheads="1"/>
          </p:cNvSpPr>
          <p:nvPr>
            <p:ph idx="1"/>
          </p:nvPr>
        </p:nvSpPr>
        <p:spPr>
          <a:xfrm>
            <a:off x="1079223" y="1328468"/>
            <a:ext cx="9194837" cy="5320668"/>
          </a:xfrm>
        </p:spPr>
        <p:txBody>
          <a:bodyPr>
            <a:normAutofit/>
          </a:bodyPr>
          <a:lstStyle/>
          <a:p>
            <a:pPr indent="0">
              <a:buNone/>
            </a:pPr>
            <a:r>
              <a:rPr lang="nl-NL" dirty="0"/>
              <a:t>Bij de </a:t>
            </a:r>
            <a:r>
              <a:rPr lang="nl-NL" b="1" i="1" dirty="0">
                <a:solidFill>
                  <a:srgbClr val="0070C0"/>
                </a:solidFill>
              </a:rPr>
              <a:t>apoplastische</a:t>
            </a:r>
            <a:r>
              <a:rPr lang="nl-NL" dirty="0"/>
              <a:t> </a:t>
            </a:r>
            <a:r>
              <a:rPr lang="nl-NL" b="1" i="1" dirty="0">
                <a:solidFill>
                  <a:srgbClr val="0070C0"/>
                </a:solidFill>
              </a:rPr>
              <a:t>route</a:t>
            </a:r>
            <a:r>
              <a:rPr lang="nl-NL" dirty="0"/>
              <a:t> stroomt water </a:t>
            </a:r>
            <a:r>
              <a:rPr lang="nl-NL" b="1" i="1" dirty="0">
                <a:solidFill>
                  <a:srgbClr val="0070C0"/>
                </a:solidFill>
              </a:rPr>
              <a:t>langs</a:t>
            </a:r>
            <a:r>
              <a:rPr lang="nl-NL" b="1" dirty="0"/>
              <a:t> </a:t>
            </a:r>
            <a:r>
              <a:rPr lang="nl-NL" dirty="0">
                <a:solidFill>
                  <a:schemeClr val="tx1"/>
                </a:solidFill>
              </a:rPr>
              <a:t>de buitenkant </a:t>
            </a:r>
            <a:r>
              <a:rPr lang="nl-NL" dirty="0"/>
              <a:t>van de cellen, dus </a:t>
            </a:r>
            <a:r>
              <a:rPr lang="nl-NL" b="1" i="1" dirty="0">
                <a:solidFill>
                  <a:srgbClr val="0070C0"/>
                </a:solidFill>
              </a:rPr>
              <a:t>door</a:t>
            </a:r>
            <a:r>
              <a:rPr lang="nl-NL" b="1" dirty="0"/>
              <a:t> </a:t>
            </a:r>
            <a:r>
              <a:rPr lang="nl-NL" dirty="0"/>
              <a:t>de celwanden en </a:t>
            </a:r>
            <a:r>
              <a:rPr lang="nl-NL" b="1" i="1" dirty="0">
                <a:solidFill>
                  <a:srgbClr val="0070C0"/>
                </a:solidFill>
              </a:rPr>
              <a:t>tussen</a:t>
            </a:r>
            <a:r>
              <a:rPr lang="nl-NL" b="1" dirty="0"/>
              <a:t> </a:t>
            </a:r>
            <a:r>
              <a:rPr lang="nl-NL" dirty="0"/>
              <a:t>de cellen door.</a:t>
            </a:r>
          </a:p>
          <a:p>
            <a:pPr indent="0">
              <a:buNone/>
            </a:pPr>
            <a:br>
              <a:rPr lang="nl-NL" dirty="0"/>
            </a:br>
            <a:r>
              <a:rPr lang="nl-NL" dirty="0"/>
              <a:t>Het water gaat</a:t>
            </a:r>
            <a:r>
              <a:rPr lang="nl-NL" b="1" dirty="0"/>
              <a:t> </a:t>
            </a:r>
            <a:r>
              <a:rPr lang="nl-NL" b="1" i="1" dirty="0">
                <a:solidFill>
                  <a:srgbClr val="0070C0"/>
                </a:solidFill>
              </a:rPr>
              <a:t>niet</a:t>
            </a:r>
            <a:r>
              <a:rPr lang="nl-NL" b="1" dirty="0"/>
              <a:t> </a:t>
            </a:r>
            <a:r>
              <a:rPr lang="nl-NL" dirty="0"/>
              <a:t>de cellen zelf in.</a:t>
            </a:r>
          </a:p>
          <a:p>
            <a:pPr indent="0">
              <a:buNone/>
            </a:pPr>
            <a:endParaRPr lang="nl-NL" dirty="0"/>
          </a:p>
          <a:p>
            <a:pPr indent="0">
              <a:buNone/>
            </a:pPr>
            <a:r>
              <a:rPr lang="nl-NL" b="1" dirty="0"/>
              <a:t>Kort gezegd:</a:t>
            </a:r>
            <a:endParaRPr lang="nl-NL" dirty="0"/>
          </a:p>
          <a:p>
            <a:r>
              <a:rPr lang="nl-NL" dirty="0"/>
              <a:t>Water gaat </a:t>
            </a:r>
            <a:r>
              <a:rPr lang="nl-NL" b="1" i="1" dirty="0">
                <a:solidFill>
                  <a:srgbClr val="0070C0"/>
                </a:solidFill>
              </a:rPr>
              <a:t>via</a:t>
            </a:r>
            <a:r>
              <a:rPr lang="nl-NL" b="1" dirty="0"/>
              <a:t> </a:t>
            </a:r>
            <a:r>
              <a:rPr lang="nl-NL" b="1" i="1" dirty="0">
                <a:solidFill>
                  <a:srgbClr val="0070C0"/>
                </a:solidFill>
              </a:rPr>
              <a:t>de</a:t>
            </a:r>
            <a:r>
              <a:rPr lang="nl-NL" b="1" dirty="0"/>
              <a:t> </a:t>
            </a:r>
            <a:r>
              <a:rPr lang="nl-NL" b="1" i="1" dirty="0">
                <a:solidFill>
                  <a:srgbClr val="0070C0"/>
                </a:solidFill>
              </a:rPr>
              <a:t>celwanden</a:t>
            </a:r>
            <a:r>
              <a:rPr lang="nl-NL" dirty="0"/>
              <a:t>.</a:t>
            </a:r>
          </a:p>
          <a:p>
            <a:r>
              <a:rPr lang="nl-NL" dirty="0"/>
              <a:t>Water stroomt </a:t>
            </a:r>
            <a:r>
              <a:rPr lang="nl-NL" b="1" i="1" dirty="0">
                <a:solidFill>
                  <a:srgbClr val="0070C0"/>
                </a:solidFill>
              </a:rPr>
              <a:t>tussen</a:t>
            </a:r>
            <a:r>
              <a:rPr lang="nl-NL" b="1" dirty="0"/>
              <a:t> </a:t>
            </a:r>
            <a:r>
              <a:rPr lang="nl-NL" b="1" i="1" dirty="0">
                <a:solidFill>
                  <a:srgbClr val="0070C0"/>
                </a:solidFill>
              </a:rPr>
              <a:t>de</a:t>
            </a:r>
            <a:r>
              <a:rPr lang="nl-NL" b="1" dirty="0"/>
              <a:t> </a:t>
            </a:r>
            <a:r>
              <a:rPr lang="nl-NL" b="1" i="1" dirty="0">
                <a:solidFill>
                  <a:srgbClr val="0070C0"/>
                </a:solidFill>
              </a:rPr>
              <a:t>cellen</a:t>
            </a:r>
            <a:r>
              <a:rPr lang="nl-NL" b="1" dirty="0"/>
              <a:t> </a:t>
            </a:r>
            <a:r>
              <a:rPr lang="nl-NL" b="1" i="1" dirty="0">
                <a:solidFill>
                  <a:srgbClr val="0070C0"/>
                </a:solidFill>
              </a:rPr>
              <a:t>door</a:t>
            </a:r>
            <a:r>
              <a:rPr lang="nl-NL" dirty="0"/>
              <a:t>.</a:t>
            </a:r>
          </a:p>
          <a:p>
            <a:r>
              <a:rPr lang="nl-NL" dirty="0"/>
              <a:t>Het komt </a:t>
            </a:r>
            <a:r>
              <a:rPr lang="nl-NL" b="1" i="1" dirty="0">
                <a:solidFill>
                  <a:srgbClr val="0070C0"/>
                </a:solidFill>
              </a:rPr>
              <a:t>niet in het binnenste van de cellen</a:t>
            </a:r>
            <a:r>
              <a:rPr lang="nl-NL" dirty="0"/>
              <a:t>.</a:t>
            </a:r>
          </a:p>
          <a:p>
            <a:pPr indent="0">
              <a:buNone/>
              <a:defRPr/>
            </a:pPr>
            <a:endParaRPr lang="nl-NL" dirty="0"/>
          </a:p>
        </p:txBody>
      </p:sp>
      <p:pic>
        <p:nvPicPr>
          <p:cNvPr id="3" name="Afbeelding 2">
            <a:extLst>
              <a:ext uri="{FF2B5EF4-FFF2-40B4-BE49-F238E27FC236}">
                <a16:creationId xmlns:a16="http://schemas.microsoft.com/office/drawing/2014/main" id="{0531969A-8486-69B9-3D17-415263C59784}"/>
              </a:ext>
            </a:extLst>
          </p:cNvPr>
          <p:cNvPicPr>
            <a:picLocks noChangeAspect="1"/>
          </p:cNvPicPr>
          <p:nvPr/>
        </p:nvPicPr>
        <p:blipFill>
          <a:blip r:embed="rId3"/>
          <a:stretch>
            <a:fillRect/>
          </a:stretch>
        </p:blipFill>
        <p:spPr>
          <a:xfrm>
            <a:off x="517585" y="4710024"/>
            <a:ext cx="4166559" cy="1999498"/>
          </a:xfrm>
          <a:prstGeom prst="rect">
            <a:avLst/>
          </a:prstGeom>
        </p:spPr>
      </p:pic>
      <p:pic>
        <p:nvPicPr>
          <p:cNvPr id="4" name="Afbeelding 3">
            <a:extLst>
              <a:ext uri="{FF2B5EF4-FFF2-40B4-BE49-F238E27FC236}">
                <a16:creationId xmlns:a16="http://schemas.microsoft.com/office/drawing/2014/main" id="{9CDE2549-D10D-0047-9E15-18974F3A8771}"/>
              </a:ext>
            </a:extLst>
          </p:cNvPr>
          <p:cNvPicPr>
            <a:picLocks noChangeAspect="1"/>
          </p:cNvPicPr>
          <p:nvPr/>
        </p:nvPicPr>
        <p:blipFill>
          <a:blip r:embed="rId4"/>
          <a:srcRect t="11283"/>
          <a:stretch>
            <a:fillRect/>
          </a:stretch>
        </p:blipFill>
        <p:spPr>
          <a:xfrm>
            <a:off x="8030678" y="4515415"/>
            <a:ext cx="3796136" cy="2194107"/>
          </a:xfrm>
          <a:prstGeom prst="rect">
            <a:avLst/>
          </a:prstGeom>
        </p:spPr>
      </p:pic>
    </p:spTree>
    <p:extLst>
      <p:ext uri="{BB962C8B-B14F-4D97-AF65-F5344CB8AC3E}">
        <p14:creationId xmlns:p14="http://schemas.microsoft.com/office/powerpoint/2010/main" val="27926194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6" end="6"/>
                                            </p:txEl>
                                          </p:spTgt>
                                        </p:tgtEl>
                                        <p:attrNameLst>
                                          <p:attrName>style.visibility</p:attrName>
                                        </p:attrNameLst>
                                      </p:cBhvr>
                                      <p:to>
                                        <p:strVal val="visible"/>
                                      </p:to>
                                    </p:set>
                                    <p:animEffect transition="in" filter="fade">
                                      <p:cBhvr>
                                        <p:cTn id="35" dur="1000"/>
                                        <p:tgtEl>
                                          <p:spTgt spid="7171">
                                            <p:txEl>
                                              <p:pRg st="6" end="6"/>
                                            </p:txEl>
                                          </p:spTgt>
                                        </p:tgtEl>
                                      </p:cBhvr>
                                    </p:animEffect>
                                    <p:anim calcmode="lin" valueType="num">
                                      <p:cBhvr>
                                        <p:cTn id="36"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73633-F6E6-8AAE-5CEC-A837C5C9BE63}"/>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EDB3947-8D3A-3113-8700-0B9A8D135C27}"/>
              </a:ext>
            </a:extLst>
          </p:cNvPr>
          <p:cNvSpPr>
            <a:spLocks noGrp="1" noChangeArrowheads="1"/>
          </p:cNvSpPr>
          <p:nvPr>
            <p:ph type="title"/>
          </p:nvPr>
        </p:nvSpPr>
        <p:spPr>
          <a:xfrm>
            <a:off x="1079224" y="592001"/>
            <a:ext cx="7886700" cy="996950"/>
          </a:xfrm>
        </p:spPr>
        <p:txBody>
          <a:bodyPr/>
          <a:lstStyle/>
          <a:p>
            <a:r>
              <a:rPr lang="nl-NL" dirty="0"/>
              <a:t>Symplastische route :</a:t>
            </a:r>
            <a:endParaRPr lang="nl-NL" altLang="nl-NL" b="1" dirty="0"/>
          </a:p>
        </p:txBody>
      </p:sp>
      <p:sp>
        <p:nvSpPr>
          <p:cNvPr id="7171" name="Tijdelijke aanduiding voor inhoud 2">
            <a:extLst>
              <a:ext uri="{FF2B5EF4-FFF2-40B4-BE49-F238E27FC236}">
                <a16:creationId xmlns:a16="http://schemas.microsoft.com/office/drawing/2014/main" id="{16DB5C41-2A43-BCC0-05EC-2EC2F7A3176B}"/>
              </a:ext>
            </a:extLst>
          </p:cNvPr>
          <p:cNvSpPr>
            <a:spLocks noGrp="1" noChangeArrowheads="1"/>
          </p:cNvSpPr>
          <p:nvPr>
            <p:ph idx="1"/>
          </p:nvPr>
        </p:nvSpPr>
        <p:spPr>
          <a:xfrm>
            <a:off x="1079224" y="1359399"/>
            <a:ext cx="9194837" cy="4906600"/>
          </a:xfrm>
        </p:spPr>
        <p:txBody>
          <a:bodyPr>
            <a:normAutofit/>
          </a:bodyPr>
          <a:lstStyle/>
          <a:p>
            <a:pPr indent="0">
              <a:buNone/>
            </a:pPr>
            <a:r>
              <a:rPr lang="nl-NL" dirty="0"/>
              <a:t>Bij de </a:t>
            </a:r>
            <a:r>
              <a:rPr lang="nl-NL" b="1" i="1" dirty="0" err="1">
                <a:solidFill>
                  <a:srgbClr val="0070C0"/>
                </a:solidFill>
              </a:rPr>
              <a:t>symplastische</a:t>
            </a:r>
            <a:r>
              <a:rPr lang="nl-NL" dirty="0"/>
              <a:t> </a:t>
            </a:r>
            <a:r>
              <a:rPr lang="nl-NL" b="1" i="1" dirty="0">
                <a:solidFill>
                  <a:srgbClr val="0070C0"/>
                </a:solidFill>
              </a:rPr>
              <a:t>route</a:t>
            </a:r>
            <a:r>
              <a:rPr lang="nl-NL" dirty="0"/>
              <a:t> gaat water van</a:t>
            </a:r>
            <a:r>
              <a:rPr lang="nl-NL" b="1" dirty="0"/>
              <a:t> </a:t>
            </a:r>
            <a:r>
              <a:rPr lang="nl-NL" b="1" i="1" dirty="0">
                <a:solidFill>
                  <a:srgbClr val="0070C0"/>
                </a:solidFill>
              </a:rPr>
              <a:t>cel</a:t>
            </a:r>
            <a:r>
              <a:rPr lang="nl-NL" b="1" dirty="0"/>
              <a:t> </a:t>
            </a:r>
            <a:r>
              <a:rPr lang="nl-NL" b="1" i="1" dirty="0">
                <a:solidFill>
                  <a:srgbClr val="0070C0"/>
                </a:solidFill>
              </a:rPr>
              <a:t>naar</a:t>
            </a:r>
            <a:r>
              <a:rPr lang="nl-NL" b="1" dirty="0"/>
              <a:t> </a:t>
            </a:r>
            <a:r>
              <a:rPr lang="nl-NL" b="1" i="1" dirty="0">
                <a:solidFill>
                  <a:srgbClr val="0070C0"/>
                </a:solidFill>
              </a:rPr>
              <a:t>cel</a:t>
            </a:r>
            <a:r>
              <a:rPr lang="nl-NL" dirty="0"/>
              <a:t> door het </a:t>
            </a:r>
            <a:r>
              <a:rPr lang="nl-NL" b="1" i="1" dirty="0">
                <a:solidFill>
                  <a:srgbClr val="0070C0"/>
                </a:solidFill>
              </a:rPr>
              <a:t>binnenste</a:t>
            </a:r>
            <a:r>
              <a:rPr lang="nl-NL" dirty="0"/>
              <a:t> van de cellen.</a:t>
            </a:r>
          </a:p>
          <a:p>
            <a:pPr indent="0">
              <a:buNone/>
            </a:pPr>
            <a:br>
              <a:rPr lang="nl-NL" dirty="0"/>
            </a:br>
            <a:r>
              <a:rPr lang="nl-NL" dirty="0"/>
              <a:t>De cellen zijn met elkaar verbonden via </a:t>
            </a:r>
            <a:r>
              <a:rPr lang="nl-NL" b="1" i="1" dirty="0" err="1">
                <a:solidFill>
                  <a:srgbClr val="0070C0"/>
                </a:solidFill>
              </a:rPr>
              <a:t>plasmodesma</a:t>
            </a:r>
            <a:r>
              <a:rPr lang="nl-NL" dirty="0"/>
              <a:t>. </a:t>
            </a:r>
            <a:br>
              <a:rPr lang="nl-NL" dirty="0"/>
            </a:br>
            <a:r>
              <a:rPr lang="nl-NL" dirty="0"/>
              <a:t>Dat zijn hele kleine kanaaltjes waardoor water kan doorstromen.</a:t>
            </a:r>
          </a:p>
          <a:p>
            <a:pPr indent="0">
              <a:buNone/>
            </a:pPr>
            <a:endParaRPr lang="nl-NL" dirty="0"/>
          </a:p>
          <a:p>
            <a:pPr indent="0">
              <a:buNone/>
            </a:pPr>
            <a:r>
              <a:rPr lang="nl-NL" b="1" dirty="0"/>
              <a:t>Kort gezegd:</a:t>
            </a:r>
            <a:br>
              <a:rPr lang="nl-NL" dirty="0"/>
            </a:br>
            <a:r>
              <a:rPr lang="nl-NL" dirty="0"/>
              <a:t>Water beweegt </a:t>
            </a:r>
            <a:r>
              <a:rPr lang="nl-NL" b="1" i="1" dirty="0">
                <a:solidFill>
                  <a:srgbClr val="0070C0"/>
                </a:solidFill>
              </a:rPr>
              <a:t>door de cellen heen </a:t>
            </a:r>
            <a:r>
              <a:rPr lang="nl-NL" dirty="0"/>
              <a:t>via kleine kanaaltjes tussen de cellen.</a:t>
            </a:r>
          </a:p>
          <a:p>
            <a:pPr indent="0">
              <a:buNone/>
              <a:defRPr/>
            </a:pPr>
            <a:endParaRPr lang="nl-NL" b="1" i="1" dirty="0">
              <a:solidFill>
                <a:srgbClr val="0070C0"/>
              </a:solidFill>
            </a:endParaRPr>
          </a:p>
        </p:txBody>
      </p:sp>
      <p:pic>
        <p:nvPicPr>
          <p:cNvPr id="3" name="Afbeelding 2">
            <a:extLst>
              <a:ext uri="{FF2B5EF4-FFF2-40B4-BE49-F238E27FC236}">
                <a16:creationId xmlns:a16="http://schemas.microsoft.com/office/drawing/2014/main" id="{4145E9E3-8E0F-C853-AE0A-8708D3951B68}"/>
              </a:ext>
            </a:extLst>
          </p:cNvPr>
          <p:cNvPicPr>
            <a:picLocks noChangeAspect="1"/>
          </p:cNvPicPr>
          <p:nvPr/>
        </p:nvPicPr>
        <p:blipFill>
          <a:blip r:embed="rId3"/>
          <a:stretch>
            <a:fillRect/>
          </a:stretch>
        </p:blipFill>
        <p:spPr>
          <a:xfrm>
            <a:off x="517585" y="4710024"/>
            <a:ext cx="4166559" cy="1999498"/>
          </a:xfrm>
          <a:prstGeom prst="rect">
            <a:avLst/>
          </a:prstGeom>
        </p:spPr>
      </p:pic>
      <p:pic>
        <p:nvPicPr>
          <p:cNvPr id="4" name="Afbeelding 3">
            <a:extLst>
              <a:ext uri="{FF2B5EF4-FFF2-40B4-BE49-F238E27FC236}">
                <a16:creationId xmlns:a16="http://schemas.microsoft.com/office/drawing/2014/main" id="{C1E280C3-9B26-D50C-6151-6D519CB9B629}"/>
              </a:ext>
            </a:extLst>
          </p:cNvPr>
          <p:cNvPicPr>
            <a:picLocks noChangeAspect="1"/>
          </p:cNvPicPr>
          <p:nvPr/>
        </p:nvPicPr>
        <p:blipFill>
          <a:blip r:embed="rId4"/>
          <a:srcRect t="11283"/>
          <a:stretch>
            <a:fillRect/>
          </a:stretch>
        </p:blipFill>
        <p:spPr>
          <a:xfrm>
            <a:off x="8030678" y="4515415"/>
            <a:ext cx="3796136" cy="2194107"/>
          </a:xfrm>
          <a:prstGeom prst="rect">
            <a:avLst/>
          </a:prstGeom>
        </p:spPr>
      </p:pic>
    </p:spTree>
    <p:extLst>
      <p:ext uri="{BB962C8B-B14F-4D97-AF65-F5344CB8AC3E}">
        <p14:creationId xmlns:p14="http://schemas.microsoft.com/office/powerpoint/2010/main" val="331216180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D7758-28A9-DF06-24A9-A762A512FA2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F90E0C90-1F75-17EF-8251-E0A841723246}"/>
              </a:ext>
            </a:extLst>
          </p:cNvPr>
          <p:cNvSpPr>
            <a:spLocks noGrp="1" noChangeArrowheads="1"/>
          </p:cNvSpPr>
          <p:nvPr>
            <p:ph type="title"/>
          </p:nvPr>
        </p:nvSpPr>
        <p:spPr>
          <a:xfrm>
            <a:off x="1079224" y="592001"/>
            <a:ext cx="7886700" cy="996950"/>
          </a:xfrm>
        </p:spPr>
        <p:txBody>
          <a:bodyPr/>
          <a:lstStyle/>
          <a:p>
            <a:r>
              <a:rPr lang="nl-NL" dirty="0"/>
              <a:t>Transcellulaire route:</a:t>
            </a:r>
            <a:endParaRPr lang="nl-NL" altLang="nl-NL" b="1" dirty="0"/>
          </a:p>
        </p:txBody>
      </p:sp>
      <p:sp>
        <p:nvSpPr>
          <p:cNvPr id="7171" name="Tijdelijke aanduiding voor inhoud 2">
            <a:extLst>
              <a:ext uri="{FF2B5EF4-FFF2-40B4-BE49-F238E27FC236}">
                <a16:creationId xmlns:a16="http://schemas.microsoft.com/office/drawing/2014/main" id="{F8B1F6CA-F8A8-BE09-B365-A8AB64E15C67}"/>
              </a:ext>
            </a:extLst>
          </p:cNvPr>
          <p:cNvSpPr>
            <a:spLocks noGrp="1" noChangeArrowheads="1"/>
          </p:cNvSpPr>
          <p:nvPr>
            <p:ph idx="1"/>
          </p:nvPr>
        </p:nvSpPr>
        <p:spPr>
          <a:xfrm>
            <a:off x="1079224" y="1359399"/>
            <a:ext cx="9194837" cy="4906600"/>
          </a:xfrm>
        </p:spPr>
        <p:txBody>
          <a:bodyPr>
            <a:normAutofit/>
          </a:bodyPr>
          <a:lstStyle/>
          <a:p>
            <a:pPr indent="0">
              <a:buNone/>
            </a:pPr>
            <a:r>
              <a:rPr lang="nl-NL" dirty="0"/>
              <a:t>Bij de transcellulaire route gaat water </a:t>
            </a:r>
            <a:r>
              <a:rPr lang="nl-NL" b="1" i="1" dirty="0">
                <a:solidFill>
                  <a:srgbClr val="0070C0"/>
                </a:solidFill>
              </a:rPr>
              <a:t>door een cel heen</a:t>
            </a:r>
            <a:r>
              <a:rPr lang="nl-NL" dirty="0"/>
              <a:t>, daarna </a:t>
            </a:r>
            <a:r>
              <a:rPr lang="nl-NL" b="1" i="1" dirty="0">
                <a:solidFill>
                  <a:srgbClr val="0070C0"/>
                </a:solidFill>
              </a:rPr>
              <a:t>weer naar buiten</a:t>
            </a:r>
            <a:r>
              <a:rPr lang="nl-NL" dirty="0"/>
              <a:t>, en vervolgens </a:t>
            </a:r>
            <a:r>
              <a:rPr lang="nl-NL" b="1" i="1" dirty="0">
                <a:solidFill>
                  <a:srgbClr val="0070C0"/>
                </a:solidFill>
              </a:rPr>
              <a:t>de volgende cel in</a:t>
            </a:r>
            <a:r>
              <a:rPr lang="nl-NL" dirty="0"/>
              <a:t>.</a:t>
            </a:r>
          </a:p>
          <a:p>
            <a:pPr indent="0">
              <a:buNone/>
            </a:pPr>
            <a:br>
              <a:rPr lang="nl-NL" dirty="0"/>
            </a:br>
            <a:r>
              <a:rPr lang="nl-NL" dirty="0"/>
              <a:t>Het water moet dus </a:t>
            </a:r>
            <a:r>
              <a:rPr lang="nl-NL" b="1" dirty="0"/>
              <a:t>steeds </a:t>
            </a:r>
            <a:r>
              <a:rPr lang="nl-NL" b="1" i="1" dirty="0">
                <a:solidFill>
                  <a:srgbClr val="0070C0"/>
                </a:solidFill>
              </a:rPr>
              <a:t>door</a:t>
            </a:r>
            <a:r>
              <a:rPr lang="nl-NL" b="1" dirty="0"/>
              <a:t> het celmembraan</a:t>
            </a:r>
            <a:r>
              <a:rPr lang="nl-NL" dirty="0"/>
              <a:t> om verder te kunnen.</a:t>
            </a:r>
          </a:p>
          <a:p>
            <a:pPr indent="0">
              <a:buNone/>
            </a:pPr>
            <a:endParaRPr lang="nl-NL" dirty="0"/>
          </a:p>
          <a:p>
            <a:pPr indent="0">
              <a:buNone/>
            </a:pPr>
            <a:r>
              <a:rPr lang="nl-NL" b="1" dirty="0"/>
              <a:t>Kort gezegd:</a:t>
            </a:r>
            <a:br>
              <a:rPr lang="nl-NL" dirty="0"/>
            </a:br>
            <a:r>
              <a:rPr lang="nl-NL" dirty="0"/>
              <a:t>Water gaat </a:t>
            </a:r>
            <a:r>
              <a:rPr lang="nl-NL" i="1" dirty="0"/>
              <a:t>van </a:t>
            </a:r>
            <a:r>
              <a:rPr lang="nl-NL" b="1" i="1" dirty="0">
                <a:solidFill>
                  <a:srgbClr val="0070C0"/>
                </a:solidFill>
              </a:rPr>
              <a:t>cel naar cel</a:t>
            </a:r>
            <a:r>
              <a:rPr lang="nl-NL" dirty="0"/>
              <a:t>, maar elke keer </a:t>
            </a:r>
            <a:r>
              <a:rPr lang="nl-NL" b="1" i="1" dirty="0">
                <a:solidFill>
                  <a:srgbClr val="0070C0"/>
                </a:solidFill>
              </a:rPr>
              <a:t>door de cel in en uit</a:t>
            </a:r>
            <a:r>
              <a:rPr lang="nl-NL" dirty="0"/>
              <a:t>.</a:t>
            </a:r>
            <a:endParaRPr lang="nl-NL" b="1" i="1" dirty="0">
              <a:solidFill>
                <a:srgbClr val="0070C0"/>
              </a:solidFill>
            </a:endParaRPr>
          </a:p>
          <a:p>
            <a:pPr indent="0">
              <a:buNone/>
            </a:pPr>
            <a:r>
              <a:rPr lang="nl-NL" dirty="0">
                <a:solidFill>
                  <a:schemeClr val="tx1"/>
                </a:solidFill>
              </a:rPr>
              <a:t>Deze route kost wel </a:t>
            </a:r>
            <a:r>
              <a:rPr lang="nl-NL" b="1" i="1" dirty="0">
                <a:solidFill>
                  <a:srgbClr val="0070C0"/>
                </a:solidFill>
              </a:rPr>
              <a:t>energie</a:t>
            </a:r>
          </a:p>
          <a:p>
            <a:pPr indent="0">
              <a:buNone/>
              <a:defRPr/>
            </a:pPr>
            <a:endParaRPr lang="nl-NL" dirty="0"/>
          </a:p>
        </p:txBody>
      </p:sp>
      <p:pic>
        <p:nvPicPr>
          <p:cNvPr id="3" name="Afbeelding 2">
            <a:extLst>
              <a:ext uri="{FF2B5EF4-FFF2-40B4-BE49-F238E27FC236}">
                <a16:creationId xmlns:a16="http://schemas.microsoft.com/office/drawing/2014/main" id="{FBBBCFCB-0561-85A2-DAFC-912BD0E88925}"/>
              </a:ext>
            </a:extLst>
          </p:cNvPr>
          <p:cNvPicPr>
            <a:picLocks noChangeAspect="1"/>
          </p:cNvPicPr>
          <p:nvPr/>
        </p:nvPicPr>
        <p:blipFill>
          <a:blip r:embed="rId3"/>
          <a:stretch>
            <a:fillRect/>
          </a:stretch>
        </p:blipFill>
        <p:spPr>
          <a:xfrm>
            <a:off x="517585" y="4710024"/>
            <a:ext cx="4166559" cy="1999498"/>
          </a:xfrm>
          <a:prstGeom prst="rect">
            <a:avLst/>
          </a:prstGeom>
        </p:spPr>
      </p:pic>
      <p:pic>
        <p:nvPicPr>
          <p:cNvPr id="4" name="Afbeelding 3">
            <a:extLst>
              <a:ext uri="{FF2B5EF4-FFF2-40B4-BE49-F238E27FC236}">
                <a16:creationId xmlns:a16="http://schemas.microsoft.com/office/drawing/2014/main" id="{82C3432B-46E5-90F4-D170-8AA06E44C939}"/>
              </a:ext>
            </a:extLst>
          </p:cNvPr>
          <p:cNvPicPr>
            <a:picLocks noChangeAspect="1"/>
          </p:cNvPicPr>
          <p:nvPr/>
        </p:nvPicPr>
        <p:blipFill>
          <a:blip r:embed="rId4"/>
          <a:srcRect t="11283"/>
          <a:stretch>
            <a:fillRect/>
          </a:stretch>
        </p:blipFill>
        <p:spPr>
          <a:xfrm>
            <a:off x="8030678" y="4515415"/>
            <a:ext cx="3796136" cy="2194107"/>
          </a:xfrm>
          <a:prstGeom prst="rect">
            <a:avLst/>
          </a:prstGeom>
        </p:spPr>
      </p:pic>
    </p:spTree>
    <p:extLst>
      <p:ext uri="{BB962C8B-B14F-4D97-AF65-F5344CB8AC3E}">
        <p14:creationId xmlns:p14="http://schemas.microsoft.com/office/powerpoint/2010/main" val="14252998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D82F4-D13B-47D0-4F28-65BE4CF6843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C26D02D-C33E-B01B-5DC3-93461898F6B9}"/>
              </a:ext>
            </a:extLst>
          </p:cNvPr>
          <p:cNvSpPr>
            <a:spLocks noGrp="1" noChangeArrowheads="1"/>
          </p:cNvSpPr>
          <p:nvPr>
            <p:ph type="title"/>
          </p:nvPr>
        </p:nvSpPr>
        <p:spPr>
          <a:xfrm>
            <a:off x="1079224" y="592001"/>
            <a:ext cx="7886700" cy="996950"/>
          </a:xfrm>
        </p:spPr>
        <p:txBody>
          <a:bodyPr/>
          <a:lstStyle/>
          <a:p>
            <a:r>
              <a:rPr lang="nl-NL" dirty="0"/>
              <a:t>Verhouding in wateropname</a:t>
            </a:r>
            <a:endParaRPr lang="nl-NL" altLang="nl-NL" b="1" dirty="0"/>
          </a:p>
        </p:txBody>
      </p:sp>
      <p:sp>
        <p:nvSpPr>
          <p:cNvPr id="7171" name="Tijdelijke aanduiding voor inhoud 2">
            <a:extLst>
              <a:ext uri="{FF2B5EF4-FFF2-40B4-BE49-F238E27FC236}">
                <a16:creationId xmlns:a16="http://schemas.microsoft.com/office/drawing/2014/main" id="{D5956436-15D4-23E8-CA66-2ECC7F6D0972}"/>
              </a:ext>
            </a:extLst>
          </p:cNvPr>
          <p:cNvSpPr>
            <a:spLocks noGrp="1" noChangeArrowheads="1"/>
          </p:cNvSpPr>
          <p:nvPr>
            <p:ph idx="1"/>
          </p:nvPr>
        </p:nvSpPr>
        <p:spPr>
          <a:xfrm>
            <a:off x="1079224" y="1359399"/>
            <a:ext cx="9194837" cy="4906600"/>
          </a:xfrm>
        </p:spPr>
        <p:txBody>
          <a:bodyPr>
            <a:normAutofit lnSpcReduction="10000"/>
          </a:bodyPr>
          <a:lstStyle/>
          <a:p>
            <a:pPr indent="0">
              <a:buNone/>
            </a:pPr>
            <a:r>
              <a:rPr lang="nl-NL" b="1" dirty="0"/>
              <a:t> </a:t>
            </a:r>
            <a:r>
              <a:rPr lang="nl-NL" b="1" i="1" dirty="0">
                <a:solidFill>
                  <a:srgbClr val="0070C0"/>
                </a:solidFill>
              </a:rPr>
              <a:t>Apoplastische</a:t>
            </a:r>
            <a:r>
              <a:rPr lang="nl-NL" b="1" dirty="0"/>
              <a:t> </a:t>
            </a:r>
            <a:r>
              <a:rPr lang="nl-NL" b="1" i="1" dirty="0">
                <a:solidFill>
                  <a:srgbClr val="0070C0"/>
                </a:solidFill>
              </a:rPr>
              <a:t>route</a:t>
            </a:r>
            <a:r>
              <a:rPr lang="nl-NL" b="1" dirty="0"/>
              <a:t> – </a:t>
            </a:r>
            <a:r>
              <a:rPr lang="nl-NL" dirty="0">
                <a:solidFill>
                  <a:schemeClr val="tx1"/>
                </a:solidFill>
              </a:rPr>
              <a:t>het meest </a:t>
            </a:r>
            <a:r>
              <a:rPr lang="nl-NL" dirty="0"/>
              <a:t>(ongeveer </a:t>
            </a:r>
            <a:r>
              <a:rPr lang="nl-NL" b="1" i="1" dirty="0">
                <a:solidFill>
                  <a:srgbClr val="0070C0"/>
                </a:solidFill>
              </a:rPr>
              <a:t>70–80%)</a:t>
            </a:r>
          </a:p>
          <a:p>
            <a:r>
              <a:rPr lang="nl-NL" dirty="0"/>
              <a:t>Dit is de </a:t>
            </a:r>
            <a:r>
              <a:rPr lang="nl-NL" b="1" i="1" dirty="0">
                <a:solidFill>
                  <a:srgbClr val="0070C0"/>
                </a:solidFill>
              </a:rPr>
              <a:t>belangrijkste</a:t>
            </a:r>
            <a:r>
              <a:rPr lang="nl-NL" b="1" dirty="0"/>
              <a:t> </a:t>
            </a:r>
            <a:r>
              <a:rPr lang="nl-NL" b="1" i="1" dirty="0">
                <a:solidFill>
                  <a:srgbClr val="0070C0"/>
                </a:solidFill>
              </a:rPr>
              <a:t>route</a:t>
            </a:r>
            <a:r>
              <a:rPr lang="nl-NL" dirty="0"/>
              <a:t>.</a:t>
            </a:r>
          </a:p>
          <a:p>
            <a:r>
              <a:rPr lang="nl-NL" dirty="0"/>
              <a:t>Water gaat door de celwanden en ruimte tussen cellen.</a:t>
            </a:r>
          </a:p>
          <a:p>
            <a:r>
              <a:rPr lang="nl-NL" dirty="0"/>
              <a:t>Het gaat snel en makkelijk, daarom wordt het meeste water zo opgenomen.</a:t>
            </a:r>
          </a:p>
          <a:p>
            <a:endParaRPr lang="nl-NL" dirty="0"/>
          </a:p>
          <a:p>
            <a:pPr indent="0">
              <a:buNone/>
            </a:pPr>
            <a:r>
              <a:rPr lang="nl-NL" b="1" i="1" dirty="0">
                <a:solidFill>
                  <a:srgbClr val="0070C0"/>
                </a:solidFill>
              </a:rPr>
              <a:t>Symplastische</a:t>
            </a:r>
            <a:r>
              <a:rPr lang="nl-NL" b="1" dirty="0"/>
              <a:t> </a:t>
            </a:r>
            <a:r>
              <a:rPr lang="nl-NL" b="1" i="1" dirty="0">
                <a:solidFill>
                  <a:srgbClr val="0070C0"/>
                </a:solidFill>
              </a:rPr>
              <a:t>route</a:t>
            </a:r>
            <a:r>
              <a:rPr lang="nl-NL" b="1" dirty="0"/>
              <a:t> </a:t>
            </a:r>
            <a:r>
              <a:rPr lang="nl-NL" dirty="0"/>
              <a:t>– een kleiner deel (ongeveer </a:t>
            </a:r>
            <a:r>
              <a:rPr lang="nl-NL" b="1" i="1" dirty="0">
                <a:solidFill>
                  <a:srgbClr val="0070C0"/>
                </a:solidFill>
              </a:rPr>
              <a:t>10–20%)</a:t>
            </a:r>
          </a:p>
          <a:p>
            <a:pPr marL="342900" indent="-342900"/>
            <a:r>
              <a:rPr lang="nl-NL" dirty="0"/>
              <a:t>Water gaat van</a:t>
            </a:r>
            <a:r>
              <a:rPr lang="nl-NL" b="1" dirty="0"/>
              <a:t> </a:t>
            </a:r>
            <a:r>
              <a:rPr lang="nl-NL" b="1" i="1" dirty="0">
                <a:solidFill>
                  <a:srgbClr val="0070C0"/>
                </a:solidFill>
              </a:rPr>
              <a:t>cel</a:t>
            </a:r>
            <a:r>
              <a:rPr lang="nl-NL" b="1" dirty="0"/>
              <a:t> </a:t>
            </a:r>
            <a:r>
              <a:rPr lang="nl-NL" b="1" i="1" dirty="0">
                <a:solidFill>
                  <a:srgbClr val="0070C0"/>
                </a:solidFill>
              </a:rPr>
              <a:t>tot</a:t>
            </a:r>
            <a:r>
              <a:rPr lang="nl-NL" b="1" dirty="0"/>
              <a:t> </a:t>
            </a:r>
            <a:r>
              <a:rPr lang="nl-NL" b="1" i="1" dirty="0">
                <a:solidFill>
                  <a:srgbClr val="0070C0"/>
                </a:solidFill>
              </a:rPr>
              <a:t>cel</a:t>
            </a:r>
            <a:r>
              <a:rPr lang="nl-NL" b="1" dirty="0"/>
              <a:t> </a:t>
            </a:r>
            <a:r>
              <a:rPr lang="nl-NL" dirty="0"/>
              <a:t>via</a:t>
            </a:r>
            <a:r>
              <a:rPr lang="nl-NL" b="1" dirty="0"/>
              <a:t> </a:t>
            </a:r>
            <a:r>
              <a:rPr lang="nl-NL" b="1" i="1" dirty="0" err="1">
                <a:solidFill>
                  <a:srgbClr val="0070C0"/>
                </a:solidFill>
              </a:rPr>
              <a:t>plasmodesmata</a:t>
            </a:r>
            <a:r>
              <a:rPr lang="nl-NL" dirty="0"/>
              <a:t> </a:t>
            </a:r>
          </a:p>
          <a:p>
            <a:pPr marL="342900" indent="-342900"/>
            <a:r>
              <a:rPr lang="nl-NL" dirty="0"/>
              <a:t>Wordt vooral gebruikt als de plant veel ionen of voedingsstoffen opneemt.</a:t>
            </a:r>
          </a:p>
          <a:p>
            <a:pPr marL="342900" indent="-342900"/>
            <a:endParaRPr lang="nl-NL" dirty="0"/>
          </a:p>
          <a:p>
            <a:pPr indent="0">
              <a:buNone/>
            </a:pPr>
            <a:r>
              <a:rPr lang="nl-NL" b="1" i="1" dirty="0">
                <a:solidFill>
                  <a:srgbClr val="0070C0"/>
                </a:solidFill>
              </a:rPr>
              <a:t>Transcellulaire</a:t>
            </a:r>
            <a:r>
              <a:rPr lang="nl-NL" b="1" dirty="0"/>
              <a:t> </a:t>
            </a:r>
            <a:r>
              <a:rPr lang="nl-NL" b="1" i="1" dirty="0">
                <a:solidFill>
                  <a:srgbClr val="0070C0"/>
                </a:solidFill>
              </a:rPr>
              <a:t>route</a:t>
            </a:r>
            <a:r>
              <a:rPr lang="nl-NL" b="1" dirty="0"/>
              <a:t> – </a:t>
            </a:r>
            <a:r>
              <a:rPr lang="nl-NL" b="1" i="1" dirty="0">
                <a:solidFill>
                  <a:srgbClr val="0070C0"/>
                </a:solidFill>
              </a:rPr>
              <a:t>het</a:t>
            </a:r>
            <a:r>
              <a:rPr lang="nl-NL" b="1" dirty="0"/>
              <a:t> </a:t>
            </a:r>
            <a:r>
              <a:rPr lang="nl-NL" b="1" i="1" dirty="0">
                <a:solidFill>
                  <a:srgbClr val="0070C0"/>
                </a:solidFill>
              </a:rPr>
              <a:t>minst</a:t>
            </a:r>
            <a:r>
              <a:rPr lang="nl-NL" b="1" dirty="0"/>
              <a:t> </a:t>
            </a:r>
            <a:r>
              <a:rPr lang="nl-NL" dirty="0"/>
              <a:t>(ongeveer </a:t>
            </a:r>
            <a:r>
              <a:rPr lang="nl-NL" b="1" i="1" dirty="0">
                <a:solidFill>
                  <a:srgbClr val="0070C0"/>
                </a:solidFill>
              </a:rPr>
              <a:t>5–10%)</a:t>
            </a:r>
          </a:p>
          <a:p>
            <a:r>
              <a:rPr lang="nl-NL" dirty="0"/>
              <a:t>Water gaat door cellen heen en moet steeds door membranen.</a:t>
            </a:r>
          </a:p>
          <a:p>
            <a:r>
              <a:rPr lang="nl-NL" dirty="0"/>
              <a:t>Dit kost </a:t>
            </a:r>
            <a:r>
              <a:rPr lang="nl-NL" b="1" i="1" dirty="0">
                <a:solidFill>
                  <a:srgbClr val="0070C0"/>
                </a:solidFill>
              </a:rPr>
              <a:t>meer</a:t>
            </a:r>
            <a:r>
              <a:rPr lang="nl-NL" b="1" dirty="0"/>
              <a:t> </a:t>
            </a:r>
            <a:r>
              <a:rPr lang="nl-NL" b="1" i="1" dirty="0">
                <a:solidFill>
                  <a:srgbClr val="0070C0"/>
                </a:solidFill>
              </a:rPr>
              <a:t>energie</a:t>
            </a:r>
            <a:r>
              <a:rPr lang="nl-NL" b="1" dirty="0"/>
              <a:t> </a:t>
            </a:r>
            <a:r>
              <a:rPr lang="nl-NL" dirty="0"/>
              <a:t>en</a:t>
            </a:r>
            <a:r>
              <a:rPr lang="nl-NL" b="1" dirty="0"/>
              <a:t> </a:t>
            </a:r>
            <a:r>
              <a:rPr lang="nl-NL" dirty="0">
                <a:solidFill>
                  <a:srgbClr val="0070C0"/>
                </a:solidFill>
              </a:rPr>
              <a:t>tijd</a:t>
            </a:r>
            <a:r>
              <a:rPr lang="nl-NL" dirty="0"/>
              <a:t>, daarom gebeurt het minder vaak.</a:t>
            </a:r>
          </a:p>
          <a:p>
            <a:pPr indent="0">
              <a:buNone/>
              <a:defRPr/>
            </a:pPr>
            <a:endParaRPr lang="nl-NL" dirty="0"/>
          </a:p>
        </p:txBody>
      </p:sp>
      <p:pic>
        <p:nvPicPr>
          <p:cNvPr id="3" name="Afbeelding 2">
            <a:extLst>
              <a:ext uri="{FF2B5EF4-FFF2-40B4-BE49-F238E27FC236}">
                <a16:creationId xmlns:a16="http://schemas.microsoft.com/office/drawing/2014/main" id="{EC77BD55-D69A-99DE-A884-6E3C0F925CD4}"/>
              </a:ext>
            </a:extLst>
          </p:cNvPr>
          <p:cNvPicPr>
            <a:picLocks noChangeAspect="1"/>
          </p:cNvPicPr>
          <p:nvPr/>
        </p:nvPicPr>
        <p:blipFill>
          <a:blip r:embed="rId3"/>
          <a:stretch>
            <a:fillRect/>
          </a:stretch>
        </p:blipFill>
        <p:spPr>
          <a:xfrm>
            <a:off x="8791239" y="8011"/>
            <a:ext cx="3294367" cy="1580940"/>
          </a:xfrm>
          <a:prstGeom prst="rect">
            <a:avLst/>
          </a:prstGeom>
        </p:spPr>
      </p:pic>
    </p:spTree>
    <p:extLst>
      <p:ext uri="{BB962C8B-B14F-4D97-AF65-F5344CB8AC3E}">
        <p14:creationId xmlns:p14="http://schemas.microsoft.com/office/powerpoint/2010/main" val="5595426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fade">
                                      <p:cBhvr>
                                        <p:cTn id="12" dur="1000"/>
                                        <p:tgtEl>
                                          <p:spTgt spid="7171">
                                            <p:txEl>
                                              <p:pRg st="2" end="2"/>
                                            </p:txEl>
                                          </p:spTgt>
                                        </p:tgtEl>
                                      </p:cBhvr>
                                    </p:animEffect>
                                    <p:anim calcmode="lin" valueType="num">
                                      <p:cBhvr>
                                        <p:cTn id="13"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171">
                                            <p:txEl>
                                              <p:pRg st="3" end="3"/>
                                            </p:txEl>
                                          </p:spTgt>
                                        </p:tgtEl>
                                        <p:attrNameLst>
                                          <p:attrName>style.visibility</p:attrName>
                                        </p:attrNameLst>
                                      </p:cBhvr>
                                      <p:to>
                                        <p:strVal val="visible"/>
                                      </p:to>
                                    </p:set>
                                    <p:animEffect transition="in" filter="fade">
                                      <p:cBhvr>
                                        <p:cTn id="17" dur="1000"/>
                                        <p:tgtEl>
                                          <p:spTgt spid="7171">
                                            <p:txEl>
                                              <p:pRg st="3" end="3"/>
                                            </p:txEl>
                                          </p:spTgt>
                                        </p:tgtEl>
                                      </p:cBhvr>
                                    </p:animEffect>
                                    <p:anim calcmode="lin" valueType="num">
                                      <p:cBhvr>
                                        <p:cTn id="1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171">
                                            <p:txEl>
                                              <p:pRg st="5" end="5"/>
                                            </p:txEl>
                                          </p:spTgt>
                                        </p:tgtEl>
                                        <p:attrNameLst>
                                          <p:attrName>style.visibility</p:attrName>
                                        </p:attrNameLst>
                                      </p:cBhvr>
                                      <p:to>
                                        <p:strVal val="visible"/>
                                      </p:to>
                                    </p:set>
                                    <p:animEffect transition="in" filter="fade">
                                      <p:cBhvr>
                                        <p:cTn id="24" dur="1000"/>
                                        <p:tgtEl>
                                          <p:spTgt spid="7171">
                                            <p:txEl>
                                              <p:pRg st="5" end="5"/>
                                            </p:txEl>
                                          </p:spTgt>
                                        </p:tgtEl>
                                      </p:cBhvr>
                                    </p:animEffect>
                                    <p:anim calcmode="lin" valueType="num">
                                      <p:cBhvr>
                                        <p:cTn id="2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7171">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171">
                                            <p:txEl>
                                              <p:pRg st="6" end="6"/>
                                            </p:txEl>
                                          </p:spTgt>
                                        </p:tgtEl>
                                        <p:attrNameLst>
                                          <p:attrName>style.visibility</p:attrName>
                                        </p:attrNameLst>
                                      </p:cBhvr>
                                      <p:to>
                                        <p:strVal val="visible"/>
                                      </p:to>
                                    </p:set>
                                    <p:animEffect transition="in" filter="fade">
                                      <p:cBhvr>
                                        <p:cTn id="29" dur="1000"/>
                                        <p:tgtEl>
                                          <p:spTgt spid="7171">
                                            <p:txEl>
                                              <p:pRg st="6" end="6"/>
                                            </p:txEl>
                                          </p:spTgt>
                                        </p:tgtEl>
                                      </p:cBhvr>
                                    </p:animEffect>
                                    <p:anim calcmode="lin" valueType="num">
                                      <p:cBhvr>
                                        <p:cTn id="30"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7171">
                                            <p:txEl>
                                              <p:pRg st="6" end="6"/>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171">
                                            <p:txEl>
                                              <p:pRg st="7" end="7"/>
                                            </p:txEl>
                                          </p:spTgt>
                                        </p:tgtEl>
                                        <p:attrNameLst>
                                          <p:attrName>style.visibility</p:attrName>
                                        </p:attrNameLst>
                                      </p:cBhvr>
                                      <p:to>
                                        <p:strVal val="visible"/>
                                      </p:to>
                                    </p:set>
                                    <p:animEffect transition="in" filter="fade">
                                      <p:cBhvr>
                                        <p:cTn id="34" dur="1000"/>
                                        <p:tgtEl>
                                          <p:spTgt spid="7171">
                                            <p:txEl>
                                              <p:pRg st="7" end="7"/>
                                            </p:txEl>
                                          </p:spTgt>
                                        </p:tgtEl>
                                      </p:cBhvr>
                                    </p:animEffect>
                                    <p:anim calcmode="lin" valueType="num">
                                      <p:cBhvr>
                                        <p:cTn id="35"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6"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171">
                                            <p:txEl>
                                              <p:pRg st="9" end="9"/>
                                            </p:txEl>
                                          </p:spTgt>
                                        </p:tgtEl>
                                        <p:attrNameLst>
                                          <p:attrName>style.visibility</p:attrName>
                                        </p:attrNameLst>
                                      </p:cBhvr>
                                      <p:to>
                                        <p:strVal val="visible"/>
                                      </p:to>
                                    </p:set>
                                    <p:animEffect transition="in" filter="fade">
                                      <p:cBhvr>
                                        <p:cTn id="41" dur="1000"/>
                                        <p:tgtEl>
                                          <p:spTgt spid="7171">
                                            <p:txEl>
                                              <p:pRg st="9" end="9"/>
                                            </p:txEl>
                                          </p:spTgt>
                                        </p:tgtEl>
                                      </p:cBhvr>
                                    </p:animEffect>
                                    <p:anim calcmode="lin" valueType="num">
                                      <p:cBhvr>
                                        <p:cTn id="42" dur="1000" fill="hold"/>
                                        <p:tgtEl>
                                          <p:spTgt spid="7171">
                                            <p:txEl>
                                              <p:pRg st="9" end="9"/>
                                            </p:txEl>
                                          </p:spTgt>
                                        </p:tgtEl>
                                        <p:attrNameLst>
                                          <p:attrName>ppt_x</p:attrName>
                                        </p:attrNameLst>
                                      </p:cBhvr>
                                      <p:tavLst>
                                        <p:tav tm="0">
                                          <p:val>
                                            <p:strVal val="#ppt_x"/>
                                          </p:val>
                                        </p:tav>
                                        <p:tav tm="100000">
                                          <p:val>
                                            <p:strVal val="#ppt_x"/>
                                          </p:val>
                                        </p:tav>
                                      </p:tavLst>
                                    </p:anim>
                                    <p:anim calcmode="lin" valueType="num">
                                      <p:cBhvr>
                                        <p:cTn id="43" dur="1000" fill="hold"/>
                                        <p:tgtEl>
                                          <p:spTgt spid="7171">
                                            <p:txEl>
                                              <p:pRg st="9" end="9"/>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7171">
                                            <p:txEl>
                                              <p:pRg st="10" end="10"/>
                                            </p:txEl>
                                          </p:spTgt>
                                        </p:tgtEl>
                                        <p:attrNameLst>
                                          <p:attrName>style.visibility</p:attrName>
                                        </p:attrNameLst>
                                      </p:cBhvr>
                                      <p:to>
                                        <p:strVal val="visible"/>
                                      </p:to>
                                    </p:set>
                                    <p:animEffect transition="in" filter="fade">
                                      <p:cBhvr>
                                        <p:cTn id="46" dur="1000"/>
                                        <p:tgtEl>
                                          <p:spTgt spid="7171">
                                            <p:txEl>
                                              <p:pRg st="10" end="10"/>
                                            </p:txEl>
                                          </p:spTgt>
                                        </p:tgtEl>
                                      </p:cBhvr>
                                    </p:animEffect>
                                    <p:anim calcmode="lin" valueType="num">
                                      <p:cBhvr>
                                        <p:cTn id="47"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48" dur="1000" fill="hold"/>
                                        <p:tgtEl>
                                          <p:spTgt spid="7171">
                                            <p:txEl>
                                              <p:pRg st="10" end="10"/>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7171">
                                            <p:txEl>
                                              <p:pRg st="11" end="11"/>
                                            </p:txEl>
                                          </p:spTgt>
                                        </p:tgtEl>
                                        <p:attrNameLst>
                                          <p:attrName>style.visibility</p:attrName>
                                        </p:attrNameLst>
                                      </p:cBhvr>
                                      <p:to>
                                        <p:strVal val="visible"/>
                                      </p:to>
                                    </p:set>
                                    <p:animEffect transition="in" filter="fade">
                                      <p:cBhvr>
                                        <p:cTn id="51" dur="1000"/>
                                        <p:tgtEl>
                                          <p:spTgt spid="7171">
                                            <p:txEl>
                                              <p:pRg st="11" end="11"/>
                                            </p:txEl>
                                          </p:spTgt>
                                        </p:tgtEl>
                                      </p:cBhvr>
                                    </p:animEffect>
                                    <p:anim calcmode="lin" valueType="num">
                                      <p:cBhvr>
                                        <p:cTn id="52" dur="1000" fill="hold"/>
                                        <p:tgtEl>
                                          <p:spTgt spid="7171">
                                            <p:txEl>
                                              <p:pRg st="11" end="11"/>
                                            </p:txEl>
                                          </p:spTgt>
                                        </p:tgtEl>
                                        <p:attrNameLst>
                                          <p:attrName>ppt_x</p:attrName>
                                        </p:attrNameLst>
                                      </p:cBhvr>
                                      <p:tavLst>
                                        <p:tav tm="0">
                                          <p:val>
                                            <p:strVal val="#ppt_x"/>
                                          </p:val>
                                        </p:tav>
                                        <p:tav tm="100000">
                                          <p:val>
                                            <p:strVal val="#ppt_x"/>
                                          </p:val>
                                        </p:tav>
                                      </p:tavLst>
                                    </p:anim>
                                    <p:anim calcmode="lin" valueType="num">
                                      <p:cBhvr>
                                        <p:cTn id="53" dur="1000" fill="hold"/>
                                        <p:tgtEl>
                                          <p:spTgt spid="7171">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5259C-1922-B8FD-BE90-110CF7868AF8}"/>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F900E71-8DD7-F20E-003A-6933E7F8AB11}"/>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214AE051-E8D7-560E-DBC0-DFD204125D20}"/>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Bij de </a:t>
            </a:r>
            <a:r>
              <a:rPr lang="nl-NL" b="1" i="1" dirty="0" err="1">
                <a:solidFill>
                  <a:srgbClr val="0070C0"/>
                </a:solidFill>
              </a:rPr>
              <a:t>endodermis</a:t>
            </a:r>
            <a:r>
              <a:rPr lang="nl-NL" dirty="0"/>
              <a:t> wordt de waterstroom gecontroleerd door de </a:t>
            </a:r>
            <a:r>
              <a:rPr lang="nl-NL" b="1" i="1" dirty="0" err="1">
                <a:solidFill>
                  <a:srgbClr val="0070C0"/>
                </a:solidFill>
              </a:rPr>
              <a:t>Casparische</a:t>
            </a:r>
            <a:r>
              <a:rPr lang="nl-NL" b="1" dirty="0"/>
              <a:t> </a:t>
            </a:r>
            <a:r>
              <a:rPr lang="nl-NL" b="1" i="1" dirty="0">
                <a:solidFill>
                  <a:srgbClr val="0070C0"/>
                </a:solidFill>
              </a:rPr>
              <a:t>band</a:t>
            </a:r>
          </a:p>
          <a:p>
            <a:pPr indent="0">
              <a:buNone/>
              <a:defRPr/>
            </a:pPr>
            <a:endParaRPr lang="nl-NL" dirty="0"/>
          </a:p>
          <a:p>
            <a:pPr indent="0">
              <a:buNone/>
              <a:defRPr/>
            </a:pPr>
            <a:r>
              <a:rPr lang="nl-NL" dirty="0"/>
              <a:t>De </a:t>
            </a:r>
            <a:r>
              <a:rPr lang="nl-NL" b="1" i="1" dirty="0" err="1">
                <a:solidFill>
                  <a:srgbClr val="0070C0"/>
                </a:solidFill>
              </a:rPr>
              <a:t>Casparische</a:t>
            </a:r>
            <a:r>
              <a:rPr lang="nl-NL" dirty="0"/>
              <a:t> </a:t>
            </a:r>
            <a:r>
              <a:rPr lang="nl-NL" b="1" i="1" dirty="0">
                <a:solidFill>
                  <a:srgbClr val="0070C0"/>
                </a:solidFill>
              </a:rPr>
              <a:t>band</a:t>
            </a:r>
            <a:r>
              <a:rPr lang="nl-NL" dirty="0"/>
              <a:t> dwingt het water de </a:t>
            </a:r>
            <a:r>
              <a:rPr lang="nl-NL" b="1" i="1" dirty="0" err="1">
                <a:solidFill>
                  <a:srgbClr val="0070C0"/>
                </a:solidFill>
              </a:rPr>
              <a:t>symplastische</a:t>
            </a:r>
            <a:r>
              <a:rPr lang="nl-NL" dirty="0"/>
              <a:t> route te nemen naar het </a:t>
            </a:r>
            <a:r>
              <a:rPr lang="nl-NL" b="1" i="1" dirty="0">
                <a:solidFill>
                  <a:srgbClr val="0070C0"/>
                </a:solidFill>
              </a:rPr>
              <a:t>Xyleem</a:t>
            </a:r>
            <a:r>
              <a:rPr lang="nl-NL" dirty="0"/>
              <a:t>.</a:t>
            </a:r>
          </a:p>
          <a:p>
            <a:pPr indent="0">
              <a:buNone/>
              <a:defRPr/>
            </a:pPr>
            <a:endParaRPr lang="nl-NL" dirty="0"/>
          </a:p>
        </p:txBody>
      </p:sp>
      <p:pic>
        <p:nvPicPr>
          <p:cNvPr id="3" name="Afbeelding 2">
            <a:extLst>
              <a:ext uri="{FF2B5EF4-FFF2-40B4-BE49-F238E27FC236}">
                <a16:creationId xmlns:a16="http://schemas.microsoft.com/office/drawing/2014/main" id="{0C9D073E-FC26-6640-998F-B9555B04A04E}"/>
              </a:ext>
            </a:extLst>
          </p:cNvPr>
          <p:cNvPicPr>
            <a:picLocks noChangeAspect="1"/>
          </p:cNvPicPr>
          <p:nvPr/>
        </p:nvPicPr>
        <p:blipFill>
          <a:blip r:embed="rId3"/>
          <a:stretch>
            <a:fillRect/>
          </a:stretch>
        </p:blipFill>
        <p:spPr>
          <a:xfrm>
            <a:off x="2843599" y="4022138"/>
            <a:ext cx="4163159" cy="2543386"/>
          </a:xfrm>
          <a:prstGeom prst="rect">
            <a:avLst/>
          </a:prstGeom>
        </p:spPr>
      </p:pic>
      <p:pic>
        <p:nvPicPr>
          <p:cNvPr id="4" name="Afbeelding 3">
            <a:extLst>
              <a:ext uri="{FF2B5EF4-FFF2-40B4-BE49-F238E27FC236}">
                <a16:creationId xmlns:a16="http://schemas.microsoft.com/office/drawing/2014/main" id="{DCB4F9AE-DA20-B3E2-FA0C-8D9D2C927D0F}"/>
              </a:ext>
            </a:extLst>
          </p:cNvPr>
          <p:cNvPicPr>
            <a:picLocks noChangeAspect="1"/>
          </p:cNvPicPr>
          <p:nvPr/>
        </p:nvPicPr>
        <p:blipFill>
          <a:blip r:embed="rId4"/>
          <a:stretch>
            <a:fillRect/>
          </a:stretch>
        </p:blipFill>
        <p:spPr>
          <a:xfrm>
            <a:off x="9230725" y="343209"/>
            <a:ext cx="2581635" cy="1762371"/>
          </a:xfrm>
          <a:prstGeom prst="rect">
            <a:avLst/>
          </a:prstGeom>
        </p:spPr>
      </p:pic>
    </p:spTree>
    <p:extLst>
      <p:ext uri="{BB962C8B-B14F-4D97-AF65-F5344CB8AC3E}">
        <p14:creationId xmlns:p14="http://schemas.microsoft.com/office/powerpoint/2010/main" val="22329326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3F064-4062-D001-C83E-FF3C351198CF}"/>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4B4B42DF-C098-603C-494F-EC6C5CD59BD1}"/>
              </a:ext>
            </a:extLst>
          </p:cNvPr>
          <p:cNvSpPr>
            <a:spLocks noGrp="1" noChangeArrowheads="1"/>
          </p:cNvSpPr>
          <p:nvPr>
            <p:ph type="title"/>
          </p:nvPr>
        </p:nvSpPr>
        <p:spPr>
          <a:xfrm>
            <a:off x="1079224" y="505737"/>
            <a:ext cx="8323568" cy="996950"/>
          </a:xfrm>
        </p:spPr>
        <p:txBody>
          <a:bodyPr>
            <a:normAutofit fontScale="90000"/>
          </a:bodyPr>
          <a:lstStyle/>
          <a:p>
            <a:r>
              <a:rPr lang="nl-NL" dirty="0"/>
              <a:t>Uittreden van water uit het xyleem</a:t>
            </a:r>
            <a:br>
              <a:rPr lang="nl-NL" dirty="0"/>
            </a:br>
            <a:endParaRPr lang="nl-NL" altLang="nl-NL" b="1" dirty="0"/>
          </a:p>
        </p:txBody>
      </p:sp>
      <p:sp>
        <p:nvSpPr>
          <p:cNvPr id="7171" name="Tijdelijke aanduiding voor inhoud 2">
            <a:extLst>
              <a:ext uri="{FF2B5EF4-FFF2-40B4-BE49-F238E27FC236}">
                <a16:creationId xmlns:a16="http://schemas.microsoft.com/office/drawing/2014/main" id="{09E26600-ABDF-ECD2-7773-3CDFE2119DA9}"/>
              </a:ext>
            </a:extLst>
          </p:cNvPr>
          <p:cNvSpPr>
            <a:spLocks noGrp="1" noChangeArrowheads="1"/>
          </p:cNvSpPr>
          <p:nvPr>
            <p:ph idx="1"/>
          </p:nvPr>
        </p:nvSpPr>
        <p:spPr>
          <a:xfrm>
            <a:off x="1079224" y="1341532"/>
            <a:ext cx="7547191" cy="4738260"/>
          </a:xfrm>
        </p:spPr>
        <p:txBody>
          <a:bodyPr>
            <a:normAutofit fontScale="77500" lnSpcReduction="20000"/>
          </a:bodyPr>
          <a:lstStyle/>
          <a:p>
            <a:pPr indent="0">
              <a:buNone/>
            </a:pPr>
            <a:r>
              <a:rPr lang="nl-NL" dirty="0"/>
              <a:t>Wanneer water via het </a:t>
            </a:r>
            <a:r>
              <a:rPr lang="nl-NL" sz="2800" b="1" i="1" dirty="0">
                <a:solidFill>
                  <a:srgbClr val="0070C0"/>
                </a:solidFill>
              </a:rPr>
              <a:t>xyleem</a:t>
            </a:r>
            <a:r>
              <a:rPr lang="nl-NL" dirty="0"/>
              <a:t> in de bladeren of stengels komt, gaat</a:t>
            </a:r>
            <a:r>
              <a:rPr lang="nl-NL" b="1" dirty="0"/>
              <a:t> </a:t>
            </a:r>
            <a:r>
              <a:rPr lang="nl-NL" dirty="0"/>
              <a:t>het </a:t>
            </a:r>
            <a:r>
              <a:rPr lang="nl-NL" dirty="0" err="1"/>
              <a:t>het</a:t>
            </a:r>
            <a:r>
              <a:rPr lang="nl-NL" dirty="0"/>
              <a:t> </a:t>
            </a:r>
            <a:r>
              <a:rPr lang="nl-NL" sz="2800" b="1" i="1" dirty="0">
                <a:solidFill>
                  <a:srgbClr val="0070C0"/>
                </a:solidFill>
              </a:rPr>
              <a:t>xyleem</a:t>
            </a:r>
            <a:r>
              <a:rPr lang="nl-NL" b="1" dirty="0"/>
              <a:t> </a:t>
            </a:r>
            <a:r>
              <a:rPr lang="nl-NL" dirty="0"/>
              <a:t>weer</a:t>
            </a:r>
            <a:r>
              <a:rPr lang="nl-NL" b="1" dirty="0"/>
              <a:t> </a:t>
            </a:r>
            <a:r>
              <a:rPr lang="nl-NL" sz="2800" b="1" i="1" dirty="0">
                <a:solidFill>
                  <a:srgbClr val="0070C0"/>
                </a:solidFill>
              </a:rPr>
              <a:t>uit</a:t>
            </a:r>
            <a:r>
              <a:rPr lang="nl-NL" dirty="0"/>
              <a:t>.</a:t>
            </a:r>
          </a:p>
          <a:p>
            <a:pPr indent="0">
              <a:buNone/>
            </a:pPr>
            <a:br>
              <a:rPr lang="nl-NL" dirty="0"/>
            </a:br>
            <a:r>
              <a:rPr lang="nl-NL" dirty="0"/>
              <a:t>Het water verlaat het xyleem </a:t>
            </a:r>
            <a:r>
              <a:rPr lang="nl-NL" sz="2800" b="1" i="1" dirty="0">
                <a:solidFill>
                  <a:srgbClr val="0070C0"/>
                </a:solidFill>
              </a:rPr>
              <a:t>door</a:t>
            </a:r>
            <a:r>
              <a:rPr lang="nl-NL" b="1" dirty="0"/>
              <a:t> </a:t>
            </a:r>
            <a:r>
              <a:rPr lang="nl-NL" dirty="0"/>
              <a:t>de</a:t>
            </a:r>
            <a:r>
              <a:rPr lang="nl-NL" b="1" dirty="0"/>
              <a:t> </a:t>
            </a:r>
            <a:r>
              <a:rPr lang="nl-NL" sz="2800" b="1" i="1" dirty="0">
                <a:solidFill>
                  <a:srgbClr val="0070C0"/>
                </a:solidFill>
              </a:rPr>
              <a:t>wanden</a:t>
            </a:r>
            <a:r>
              <a:rPr lang="nl-NL" b="1" dirty="0"/>
              <a:t> </a:t>
            </a:r>
            <a:r>
              <a:rPr lang="nl-NL" dirty="0"/>
              <a:t>van speciale buisjes  (</a:t>
            </a:r>
            <a:r>
              <a:rPr lang="nl-NL" dirty="0" err="1"/>
              <a:t>Tracheïden</a:t>
            </a:r>
            <a:r>
              <a:rPr lang="nl-NL" dirty="0"/>
              <a:t>) in de plant.</a:t>
            </a:r>
          </a:p>
          <a:p>
            <a:pPr indent="0">
              <a:buNone/>
            </a:pPr>
            <a:endParaRPr lang="nl-NL" dirty="0"/>
          </a:p>
          <a:p>
            <a:pPr indent="0">
              <a:buNone/>
            </a:pPr>
            <a:r>
              <a:rPr lang="nl-NL" dirty="0"/>
              <a:t>Daarna gaat het water naar de cellen die ernaast liggen. Dit gebeurt op twee manieren:</a:t>
            </a:r>
          </a:p>
          <a:p>
            <a:pPr indent="0">
              <a:buNone/>
            </a:pPr>
            <a:endParaRPr lang="nl-NL" dirty="0"/>
          </a:p>
          <a:p>
            <a:pPr indent="0">
              <a:buNone/>
            </a:pPr>
            <a:r>
              <a:rPr lang="nl-NL" sz="2800" b="1" i="1" dirty="0">
                <a:solidFill>
                  <a:srgbClr val="0070C0"/>
                </a:solidFill>
              </a:rPr>
              <a:t>Capillaire</a:t>
            </a:r>
            <a:r>
              <a:rPr lang="nl-NL" b="1" dirty="0"/>
              <a:t> </a:t>
            </a:r>
            <a:r>
              <a:rPr lang="nl-NL" sz="2800" b="1" i="1" dirty="0">
                <a:solidFill>
                  <a:srgbClr val="0070C0"/>
                </a:solidFill>
              </a:rPr>
              <a:t>werking</a:t>
            </a:r>
          </a:p>
          <a:p>
            <a:pPr marL="342900" indent="-342900"/>
            <a:r>
              <a:rPr lang="nl-NL" dirty="0"/>
              <a:t>Water wordt</a:t>
            </a:r>
            <a:r>
              <a:rPr lang="nl-NL" b="1" dirty="0"/>
              <a:t> </a:t>
            </a:r>
            <a:r>
              <a:rPr lang="nl-NL" sz="2800" b="1" i="1" dirty="0">
                <a:solidFill>
                  <a:srgbClr val="0070C0"/>
                </a:solidFill>
              </a:rPr>
              <a:t>aangetrokken</a:t>
            </a:r>
            <a:r>
              <a:rPr lang="nl-NL" b="1" dirty="0"/>
              <a:t> </a:t>
            </a:r>
            <a:r>
              <a:rPr lang="nl-NL" dirty="0"/>
              <a:t>door de celwanden.</a:t>
            </a:r>
            <a:br>
              <a:rPr lang="nl-NL" dirty="0"/>
            </a:br>
            <a:r>
              <a:rPr lang="nl-NL" dirty="0"/>
              <a:t>Daardoor kan water van het </a:t>
            </a:r>
            <a:r>
              <a:rPr lang="nl-NL" sz="2800" b="1" i="1" dirty="0">
                <a:solidFill>
                  <a:srgbClr val="0070C0"/>
                </a:solidFill>
              </a:rPr>
              <a:t>xyleem</a:t>
            </a:r>
            <a:r>
              <a:rPr lang="nl-NL" b="1" dirty="0"/>
              <a:t> naar de </a:t>
            </a:r>
            <a:r>
              <a:rPr lang="nl-NL" sz="2800" b="1" i="1" dirty="0">
                <a:solidFill>
                  <a:srgbClr val="0070C0"/>
                </a:solidFill>
              </a:rPr>
              <a:t>celwanden</a:t>
            </a:r>
            <a:r>
              <a:rPr lang="nl-NL" b="1" dirty="0"/>
              <a:t> </a:t>
            </a:r>
            <a:r>
              <a:rPr lang="nl-NL" dirty="0"/>
              <a:t>en de ruimtes </a:t>
            </a:r>
            <a:r>
              <a:rPr lang="nl-NL" sz="2800" b="1" i="1" dirty="0">
                <a:solidFill>
                  <a:srgbClr val="0070C0"/>
                </a:solidFill>
              </a:rPr>
              <a:t>tussen</a:t>
            </a:r>
            <a:r>
              <a:rPr lang="nl-NL" b="1" dirty="0"/>
              <a:t> </a:t>
            </a:r>
            <a:r>
              <a:rPr lang="nl-NL" dirty="0"/>
              <a:t>cellen bewegen.</a:t>
            </a:r>
          </a:p>
          <a:p>
            <a:pPr marL="342900" indent="-342900"/>
            <a:endParaRPr lang="nl-NL" dirty="0"/>
          </a:p>
          <a:p>
            <a:pPr indent="0">
              <a:buNone/>
            </a:pPr>
            <a:r>
              <a:rPr lang="nl-NL" sz="2800" b="1" i="1" dirty="0">
                <a:solidFill>
                  <a:srgbClr val="0070C0"/>
                </a:solidFill>
              </a:rPr>
              <a:t>Diffusie</a:t>
            </a:r>
          </a:p>
          <a:p>
            <a:pPr marL="342900" indent="-342900"/>
            <a:r>
              <a:rPr lang="nl-NL" dirty="0"/>
              <a:t>Water gaat van een plek met </a:t>
            </a:r>
            <a:r>
              <a:rPr lang="nl-NL" sz="3100" b="1" i="1" dirty="0">
                <a:solidFill>
                  <a:srgbClr val="0070C0"/>
                </a:solidFill>
              </a:rPr>
              <a:t>veel</a:t>
            </a:r>
            <a:r>
              <a:rPr lang="nl-NL" b="1" dirty="0"/>
              <a:t> </a:t>
            </a:r>
            <a:r>
              <a:rPr lang="nl-NL" dirty="0"/>
              <a:t>water naar een plek met </a:t>
            </a:r>
            <a:r>
              <a:rPr lang="nl-NL" sz="3100" b="1" i="1" dirty="0">
                <a:solidFill>
                  <a:srgbClr val="0070C0"/>
                </a:solidFill>
              </a:rPr>
              <a:t>minder</a:t>
            </a:r>
            <a:r>
              <a:rPr lang="nl-NL" b="1" dirty="0"/>
              <a:t> </a:t>
            </a:r>
            <a:r>
              <a:rPr lang="nl-NL" dirty="0"/>
              <a:t>water.</a:t>
            </a:r>
            <a:br>
              <a:rPr lang="nl-NL" dirty="0"/>
            </a:br>
            <a:endParaRPr lang="nl-NL" dirty="0"/>
          </a:p>
        </p:txBody>
      </p:sp>
      <p:pic>
        <p:nvPicPr>
          <p:cNvPr id="3" name="Afbeelding 2">
            <a:extLst>
              <a:ext uri="{FF2B5EF4-FFF2-40B4-BE49-F238E27FC236}">
                <a16:creationId xmlns:a16="http://schemas.microsoft.com/office/drawing/2014/main" id="{79799091-1D94-283A-118F-54EEC0EEDC4F}"/>
              </a:ext>
            </a:extLst>
          </p:cNvPr>
          <p:cNvPicPr>
            <a:picLocks noChangeAspect="1"/>
          </p:cNvPicPr>
          <p:nvPr/>
        </p:nvPicPr>
        <p:blipFill>
          <a:blip r:embed="rId3"/>
          <a:stretch>
            <a:fillRect/>
          </a:stretch>
        </p:blipFill>
        <p:spPr>
          <a:xfrm>
            <a:off x="8873701" y="3671861"/>
            <a:ext cx="3424959" cy="2680402"/>
          </a:xfrm>
          <a:prstGeom prst="rect">
            <a:avLst/>
          </a:prstGeom>
        </p:spPr>
      </p:pic>
    </p:spTree>
    <p:extLst>
      <p:ext uri="{BB962C8B-B14F-4D97-AF65-F5344CB8AC3E}">
        <p14:creationId xmlns:p14="http://schemas.microsoft.com/office/powerpoint/2010/main" val="301307513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251976" cy="4738260"/>
          </a:xfrm>
        </p:spPr>
        <p:txBody>
          <a:bodyPr>
            <a:normAutofit/>
          </a:bodyPr>
          <a:lstStyle/>
          <a:p>
            <a:pPr indent="0">
              <a:buNone/>
            </a:pPr>
            <a:r>
              <a:rPr lang="nl-NL" dirty="0"/>
              <a:t>Water beweegt altijd naar een gebied met een  </a:t>
            </a:r>
            <a:r>
              <a:rPr lang="nl-NL" sz="2200" b="1" i="1" dirty="0">
                <a:solidFill>
                  <a:srgbClr val="0070C0"/>
                </a:solidFill>
              </a:rPr>
              <a:t>hogere</a:t>
            </a:r>
            <a:r>
              <a:rPr lang="nl-NL" dirty="0"/>
              <a:t> concentratie opgeloste stoffen.</a:t>
            </a:r>
          </a:p>
          <a:p>
            <a:pPr indent="0">
              <a:buNone/>
            </a:pPr>
            <a:endParaRPr lang="nl-NL" dirty="0"/>
          </a:p>
          <a:p>
            <a:pPr indent="0">
              <a:buNone/>
            </a:pPr>
            <a:r>
              <a:rPr lang="nl-NL" dirty="0"/>
              <a:t>Plantencellen hebben vaak een </a:t>
            </a:r>
            <a:r>
              <a:rPr lang="nl-NL" sz="2200" b="1" i="1" dirty="0">
                <a:solidFill>
                  <a:srgbClr val="0070C0"/>
                </a:solidFill>
              </a:rPr>
              <a:t>hogere</a:t>
            </a:r>
            <a:r>
              <a:rPr lang="nl-NL" dirty="0"/>
              <a:t> concentratie opgeloste stoffen dan het </a:t>
            </a:r>
            <a:r>
              <a:rPr lang="nl-NL" sz="2200" b="1" i="1" dirty="0">
                <a:solidFill>
                  <a:srgbClr val="0070C0"/>
                </a:solidFill>
              </a:rPr>
              <a:t>xyleem</a:t>
            </a:r>
            <a:r>
              <a:rPr lang="nl-NL" dirty="0"/>
              <a:t>, waardoor water naar </a:t>
            </a:r>
            <a:r>
              <a:rPr lang="nl-NL" sz="2200" b="1" i="1" dirty="0">
                <a:solidFill>
                  <a:srgbClr val="0070C0"/>
                </a:solidFill>
              </a:rPr>
              <a:t>binnen</a:t>
            </a:r>
            <a:r>
              <a:rPr lang="nl-NL" dirty="0"/>
              <a:t> stroomt.</a:t>
            </a:r>
          </a:p>
          <a:p>
            <a:pPr indent="0">
              <a:buNone/>
            </a:pPr>
            <a:endParaRPr lang="nl-NL" dirty="0"/>
          </a:p>
          <a:p>
            <a:pPr indent="0">
              <a:buNone/>
            </a:pPr>
            <a:r>
              <a:rPr lang="nl-NL" dirty="0"/>
              <a:t>Eenmaal </a:t>
            </a:r>
            <a:r>
              <a:rPr lang="nl-NL" sz="2200" b="1" i="1" dirty="0">
                <a:solidFill>
                  <a:srgbClr val="0070C0"/>
                </a:solidFill>
              </a:rPr>
              <a:t>binnen</a:t>
            </a:r>
            <a:r>
              <a:rPr lang="nl-NL" dirty="0"/>
              <a:t> wordt water opgeslagen in de </a:t>
            </a:r>
            <a:r>
              <a:rPr lang="nl-NL" sz="2200" b="1" i="1" dirty="0">
                <a:solidFill>
                  <a:srgbClr val="0070C0"/>
                </a:solidFill>
              </a:rPr>
              <a:t>vacuole</a:t>
            </a:r>
            <a:r>
              <a:rPr lang="nl-NL" dirty="0"/>
              <a:t> van de cel, wat bijdraagt aan de </a:t>
            </a:r>
            <a:r>
              <a:rPr lang="nl-NL" sz="2200" b="1" i="1" dirty="0">
                <a:solidFill>
                  <a:srgbClr val="0070C0"/>
                </a:solidFill>
              </a:rPr>
              <a:t>turgordruk</a:t>
            </a:r>
            <a:r>
              <a:rPr lang="nl-NL" dirty="0"/>
              <a:t> (stevigheid).</a:t>
            </a:r>
          </a:p>
          <a:p>
            <a:pPr indent="0">
              <a:buNone/>
            </a:pPr>
            <a:endParaRPr lang="nl-NL" dirty="0"/>
          </a:p>
        </p:txBody>
      </p:sp>
      <p:pic>
        <p:nvPicPr>
          <p:cNvPr id="3" name="Afbeelding 2">
            <a:extLst>
              <a:ext uri="{FF2B5EF4-FFF2-40B4-BE49-F238E27FC236}">
                <a16:creationId xmlns:a16="http://schemas.microsoft.com/office/drawing/2014/main" id="{B761988A-EB0D-CB4D-7F50-547F7DA8744A}"/>
              </a:ext>
            </a:extLst>
          </p:cNvPr>
          <p:cNvPicPr>
            <a:picLocks noChangeAspect="1"/>
          </p:cNvPicPr>
          <p:nvPr/>
        </p:nvPicPr>
        <p:blipFill>
          <a:blip r:embed="rId3"/>
          <a:stretch>
            <a:fillRect/>
          </a:stretch>
        </p:blipFill>
        <p:spPr>
          <a:xfrm>
            <a:off x="8394035" y="431139"/>
            <a:ext cx="3089337" cy="2474621"/>
          </a:xfrm>
          <a:prstGeom prst="rect">
            <a:avLst/>
          </a:prstGeom>
        </p:spPr>
      </p:pic>
    </p:spTree>
    <p:extLst>
      <p:ext uri="{BB962C8B-B14F-4D97-AF65-F5344CB8AC3E}">
        <p14:creationId xmlns:p14="http://schemas.microsoft.com/office/powerpoint/2010/main" val="535271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F92EE-78B0-6B2E-198D-60483FF6F281}"/>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5065AD68-BCB5-2495-0A22-ACF8C343A983}"/>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D07EEBC5-2FC5-DC89-05CD-7E070A270D83}"/>
              </a:ext>
            </a:extLst>
          </p:cNvPr>
          <p:cNvSpPr>
            <a:spLocks noGrp="1" noChangeArrowheads="1"/>
          </p:cNvSpPr>
          <p:nvPr>
            <p:ph idx="1"/>
          </p:nvPr>
        </p:nvSpPr>
        <p:spPr>
          <a:xfrm>
            <a:off x="1079224" y="1910876"/>
            <a:ext cx="6651494" cy="4738260"/>
          </a:xfrm>
        </p:spPr>
        <p:txBody>
          <a:bodyPr>
            <a:normAutofit/>
          </a:bodyPr>
          <a:lstStyle/>
          <a:p>
            <a:pPr indent="0">
              <a:buNone/>
            </a:pPr>
            <a:r>
              <a:rPr lang="nl-NL" sz="2200" b="1" i="1" dirty="0">
                <a:solidFill>
                  <a:srgbClr val="0070C0"/>
                </a:solidFill>
              </a:rPr>
              <a:t>Turgordruk</a:t>
            </a:r>
            <a:r>
              <a:rPr lang="nl-NL" b="1" dirty="0"/>
              <a:t>:</a:t>
            </a:r>
          </a:p>
          <a:p>
            <a:pPr indent="0">
              <a:buNone/>
            </a:pPr>
            <a:endParaRPr lang="nl-NL" dirty="0"/>
          </a:p>
          <a:p>
            <a:pPr indent="0">
              <a:buNone/>
            </a:pPr>
            <a:r>
              <a:rPr lang="nl-NL" dirty="0"/>
              <a:t>Water dat door </a:t>
            </a:r>
            <a:r>
              <a:rPr lang="nl-NL" sz="2200" b="1" i="1" dirty="0">
                <a:solidFill>
                  <a:srgbClr val="0070C0"/>
                </a:solidFill>
              </a:rPr>
              <a:t>osmose</a:t>
            </a:r>
            <a:r>
              <a:rPr lang="nl-NL" dirty="0"/>
              <a:t> de </a:t>
            </a:r>
            <a:r>
              <a:rPr lang="nl-NL" sz="2200" b="1" i="1" dirty="0">
                <a:solidFill>
                  <a:srgbClr val="0070C0"/>
                </a:solidFill>
              </a:rPr>
              <a:t>vacuole</a:t>
            </a:r>
            <a:r>
              <a:rPr lang="nl-NL" dirty="0"/>
              <a:t> van een cel binnendringt, zorgt voor een interne druk, </a:t>
            </a:r>
            <a:r>
              <a:rPr lang="nl-NL" sz="2200" b="1" i="1" dirty="0">
                <a:solidFill>
                  <a:srgbClr val="0070C0"/>
                </a:solidFill>
              </a:rPr>
              <a:t>turgordruk</a:t>
            </a:r>
            <a:r>
              <a:rPr lang="nl-NL" dirty="0"/>
              <a:t>, die de cel stevig houdt.</a:t>
            </a:r>
          </a:p>
          <a:p>
            <a:pPr indent="0">
              <a:buNone/>
            </a:pPr>
            <a:endParaRPr lang="nl-NL" dirty="0"/>
          </a:p>
          <a:p>
            <a:pPr indent="0">
              <a:buNone/>
            </a:pPr>
            <a:r>
              <a:rPr lang="nl-NL" dirty="0"/>
              <a:t>Deze druk is essentieel voor de </a:t>
            </a:r>
            <a:r>
              <a:rPr lang="nl-NL" sz="2200" b="1" i="1" dirty="0">
                <a:solidFill>
                  <a:srgbClr val="0070C0"/>
                </a:solidFill>
              </a:rPr>
              <a:t>stevigheid</a:t>
            </a:r>
            <a:r>
              <a:rPr lang="nl-NL" dirty="0"/>
              <a:t> van niet-houtige delen van planten, zoals bladeren en jonge stengels.</a:t>
            </a:r>
          </a:p>
          <a:p>
            <a:pPr indent="0">
              <a:buNone/>
              <a:defRPr/>
            </a:pPr>
            <a:endParaRPr lang="nl-NL" dirty="0"/>
          </a:p>
        </p:txBody>
      </p:sp>
      <p:pic>
        <p:nvPicPr>
          <p:cNvPr id="3" name="Afbeelding 2">
            <a:extLst>
              <a:ext uri="{FF2B5EF4-FFF2-40B4-BE49-F238E27FC236}">
                <a16:creationId xmlns:a16="http://schemas.microsoft.com/office/drawing/2014/main" id="{42AC88E5-7B35-4AF9-33FD-644E23585102}"/>
              </a:ext>
            </a:extLst>
          </p:cNvPr>
          <p:cNvPicPr>
            <a:picLocks noChangeAspect="1"/>
          </p:cNvPicPr>
          <p:nvPr/>
        </p:nvPicPr>
        <p:blipFill>
          <a:blip r:embed="rId3"/>
          <a:stretch>
            <a:fillRect/>
          </a:stretch>
        </p:blipFill>
        <p:spPr>
          <a:xfrm>
            <a:off x="8257483" y="847902"/>
            <a:ext cx="3358203" cy="5162196"/>
          </a:xfrm>
          <a:prstGeom prst="rect">
            <a:avLst/>
          </a:prstGeom>
        </p:spPr>
      </p:pic>
    </p:spTree>
    <p:extLst>
      <p:ext uri="{BB962C8B-B14F-4D97-AF65-F5344CB8AC3E}">
        <p14:creationId xmlns:p14="http://schemas.microsoft.com/office/powerpoint/2010/main" val="102987903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BC83D-CD1A-6137-3F90-A2573175356D}"/>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B4BDD5CD-19CF-45B1-96AA-F1F7596AEAF8}"/>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E6774C16-4F54-05C5-1541-6E9A086ECED4}"/>
              </a:ext>
            </a:extLst>
          </p:cNvPr>
          <p:cNvSpPr>
            <a:spLocks noGrp="1" noChangeArrowheads="1"/>
          </p:cNvSpPr>
          <p:nvPr>
            <p:ph idx="1"/>
          </p:nvPr>
        </p:nvSpPr>
        <p:spPr>
          <a:xfrm>
            <a:off x="1079224" y="1910876"/>
            <a:ext cx="8116534" cy="4738260"/>
          </a:xfrm>
        </p:spPr>
        <p:txBody>
          <a:bodyPr>
            <a:normAutofit/>
          </a:bodyPr>
          <a:lstStyle/>
          <a:p>
            <a:pPr indent="0">
              <a:buNone/>
              <a:defRPr/>
            </a:pPr>
            <a:r>
              <a:rPr lang="nl-NL" sz="2200" b="1" i="1" dirty="0">
                <a:solidFill>
                  <a:srgbClr val="0070C0"/>
                </a:solidFill>
              </a:rPr>
              <a:t>Turgor</a:t>
            </a:r>
            <a:r>
              <a:rPr lang="nl-NL" dirty="0"/>
              <a:t> wordt veroorzaakt doordat de cel water </a:t>
            </a:r>
            <a:r>
              <a:rPr lang="nl-NL" sz="2200" b="1" i="1" dirty="0">
                <a:solidFill>
                  <a:srgbClr val="0070C0"/>
                </a:solidFill>
              </a:rPr>
              <a:t>aantrekt</a:t>
            </a:r>
            <a:r>
              <a:rPr lang="nl-NL" dirty="0"/>
              <a:t> via </a:t>
            </a:r>
            <a:r>
              <a:rPr lang="nl-NL" sz="2200" b="1" i="1" dirty="0">
                <a:solidFill>
                  <a:srgbClr val="0070C0"/>
                </a:solidFill>
              </a:rPr>
              <a:t>osmose</a:t>
            </a:r>
            <a:r>
              <a:rPr lang="nl-NL" dirty="0"/>
              <a:t> uit </a:t>
            </a:r>
            <a:r>
              <a:rPr lang="nl-NL" sz="2200" b="1" i="1" dirty="0">
                <a:solidFill>
                  <a:srgbClr val="0070C0"/>
                </a:solidFill>
              </a:rPr>
              <a:t>naburige</a:t>
            </a:r>
            <a:r>
              <a:rPr lang="nl-NL" dirty="0"/>
              <a:t> cellen of uit holtes </a:t>
            </a:r>
            <a:r>
              <a:rPr lang="nl-NL" sz="2200" b="1" i="1" dirty="0">
                <a:solidFill>
                  <a:srgbClr val="0070C0"/>
                </a:solidFill>
              </a:rPr>
              <a:t>tussen</a:t>
            </a:r>
            <a:r>
              <a:rPr lang="nl-NL" dirty="0"/>
              <a:t> de cellen. </a:t>
            </a:r>
          </a:p>
          <a:p>
            <a:pPr indent="0">
              <a:buNone/>
              <a:defRPr/>
            </a:pPr>
            <a:endParaRPr lang="nl-NL" dirty="0"/>
          </a:p>
          <a:p>
            <a:pPr indent="0">
              <a:buNone/>
              <a:defRPr/>
            </a:pPr>
            <a:r>
              <a:rPr lang="nl-NL" dirty="0"/>
              <a:t>Bij een </a:t>
            </a:r>
            <a:r>
              <a:rPr lang="nl-NL" sz="2200" b="1" i="1" dirty="0">
                <a:solidFill>
                  <a:srgbClr val="0070C0"/>
                </a:solidFill>
              </a:rPr>
              <a:t>groeiende</a:t>
            </a:r>
            <a:r>
              <a:rPr lang="nl-NL" dirty="0"/>
              <a:t> </a:t>
            </a:r>
            <a:r>
              <a:rPr lang="nl-NL" sz="2200" b="1" i="1" dirty="0" err="1">
                <a:solidFill>
                  <a:srgbClr val="0070C0"/>
                </a:solidFill>
              </a:rPr>
              <a:t>celspanning</a:t>
            </a:r>
            <a:r>
              <a:rPr lang="nl-NL" dirty="0"/>
              <a:t> rekt de </a:t>
            </a:r>
            <a:r>
              <a:rPr lang="nl-NL" sz="2200" b="1" i="1" dirty="0">
                <a:solidFill>
                  <a:srgbClr val="0070C0"/>
                </a:solidFill>
              </a:rPr>
              <a:t>celmembraan</a:t>
            </a:r>
            <a:r>
              <a:rPr lang="nl-NL" dirty="0"/>
              <a:t> uit, tot hij op de celwand stuit. Deze geeft tegendruk. Dit systeem is vergelijkbaar met een ballon die je opblaast in een doos. De doos geeft de tegendruk aan de ballon. </a:t>
            </a:r>
          </a:p>
          <a:p>
            <a:pPr indent="0">
              <a:buNone/>
              <a:defRPr/>
            </a:pPr>
            <a:endParaRPr lang="nl-NL" dirty="0"/>
          </a:p>
        </p:txBody>
      </p:sp>
      <p:pic>
        <p:nvPicPr>
          <p:cNvPr id="3" name="Afbeelding 2">
            <a:extLst>
              <a:ext uri="{FF2B5EF4-FFF2-40B4-BE49-F238E27FC236}">
                <a16:creationId xmlns:a16="http://schemas.microsoft.com/office/drawing/2014/main" id="{C9D8BF3F-5857-E3E3-FBE6-F900A2B89EAB}"/>
              </a:ext>
            </a:extLst>
          </p:cNvPr>
          <p:cNvPicPr>
            <a:picLocks noChangeAspect="1"/>
          </p:cNvPicPr>
          <p:nvPr/>
        </p:nvPicPr>
        <p:blipFill>
          <a:blip r:embed="rId3"/>
          <a:stretch>
            <a:fillRect/>
          </a:stretch>
        </p:blipFill>
        <p:spPr>
          <a:xfrm>
            <a:off x="7526749" y="4295246"/>
            <a:ext cx="4439287" cy="2196994"/>
          </a:xfrm>
          <a:prstGeom prst="rect">
            <a:avLst/>
          </a:prstGeom>
        </p:spPr>
      </p:pic>
    </p:spTree>
    <p:extLst>
      <p:ext uri="{BB962C8B-B14F-4D97-AF65-F5344CB8AC3E}">
        <p14:creationId xmlns:p14="http://schemas.microsoft.com/office/powerpoint/2010/main" val="18029064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8CF62-628C-127F-48B8-A042EAC4E28C}"/>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037B8D12-6112-386D-DE99-5BFE53CA0AD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89ADD95E-CDDA-91E9-A821-DA46250D0483}"/>
              </a:ext>
            </a:extLst>
          </p:cNvPr>
          <p:cNvSpPr>
            <a:spLocks noGrp="1" noChangeArrowheads="1"/>
          </p:cNvSpPr>
          <p:nvPr>
            <p:ph idx="1"/>
          </p:nvPr>
        </p:nvSpPr>
        <p:spPr>
          <a:xfrm>
            <a:off x="1079224" y="1910876"/>
            <a:ext cx="8116534" cy="4738260"/>
          </a:xfrm>
        </p:spPr>
        <p:txBody>
          <a:bodyPr>
            <a:normAutofit/>
          </a:bodyPr>
          <a:lstStyle/>
          <a:p>
            <a:pPr indent="0">
              <a:buNone/>
              <a:defRPr/>
            </a:pPr>
            <a:r>
              <a:rPr lang="nl-NL" sz="2200" b="1" i="1" dirty="0">
                <a:solidFill>
                  <a:srgbClr val="0070C0"/>
                </a:solidFill>
              </a:rPr>
              <a:t>Turgor</a:t>
            </a:r>
            <a:r>
              <a:rPr lang="nl-NL" dirty="0"/>
              <a:t> is verantwoordelijk voor de </a:t>
            </a:r>
            <a:r>
              <a:rPr lang="nl-NL" sz="2200" b="1" i="1" dirty="0">
                <a:solidFill>
                  <a:srgbClr val="0070C0"/>
                </a:solidFill>
              </a:rPr>
              <a:t>stevigheid</a:t>
            </a:r>
            <a:r>
              <a:rPr lang="nl-NL" dirty="0"/>
              <a:t> van planten.</a:t>
            </a:r>
          </a:p>
          <a:p>
            <a:pPr indent="0">
              <a:buNone/>
              <a:defRPr/>
            </a:pPr>
            <a:endParaRPr lang="nl-NL" dirty="0"/>
          </a:p>
          <a:p>
            <a:pPr indent="0">
              <a:buNone/>
              <a:defRPr/>
            </a:pPr>
            <a:r>
              <a:rPr lang="nl-NL" dirty="0"/>
              <a:t>Als de cel water </a:t>
            </a:r>
            <a:r>
              <a:rPr lang="nl-NL" sz="2200" b="1" i="1" dirty="0">
                <a:solidFill>
                  <a:srgbClr val="0070C0"/>
                </a:solidFill>
              </a:rPr>
              <a:t>verliest</a:t>
            </a:r>
            <a:r>
              <a:rPr lang="nl-NL" dirty="0"/>
              <a:t> doordat de </a:t>
            </a:r>
            <a:r>
              <a:rPr lang="nl-NL" sz="2200" b="1" i="1" dirty="0">
                <a:solidFill>
                  <a:srgbClr val="0070C0"/>
                </a:solidFill>
              </a:rPr>
              <a:t>osmotische</a:t>
            </a:r>
            <a:r>
              <a:rPr lang="nl-NL" dirty="0"/>
              <a:t> waarde van de omgeving </a:t>
            </a:r>
            <a:r>
              <a:rPr lang="nl-NL" sz="2200" b="1" i="1" dirty="0">
                <a:solidFill>
                  <a:srgbClr val="0070C0"/>
                </a:solidFill>
              </a:rPr>
              <a:t>hoger</a:t>
            </a:r>
            <a:r>
              <a:rPr lang="nl-NL" dirty="0"/>
              <a:t> is, neemt de turgor </a:t>
            </a:r>
            <a:r>
              <a:rPr lang="nl-NL" sz="2200" b="1" i="1" dirty="0">
                <a:solidFill>
                  <a:srgbClr val="0070C0"/>
                </a:solidFill>
              </a:rPr>
              <a:t>af</a:t>
            </a:r>
            <a:r>
              <a:rPr lang="nl-NL" dirty="0"/>
              <a:t>. </a:t>
            </a:r>
          </a:p>
          <a:p>
            <a:pPr indent="0">
              <a:buNone/>
              <a:defRPr/>
            </a:pPr>
            <a:endParaRPr lang="nl-NL" dirty="0"/>
          </a:p>
          <a:p>
            <a:pPr indent="0">
              <a:buNone/>
              <a:defRPr/>
            </a:pPr>
            <a:r>
              <a:rPr lang="nl-NL" dirty="0"/>
              <a:t>Dat kan zover gaan, dat de celmembraan </a:t>
            </a:r>
            <a:r>
              <a:rPr lang="nl-NL" sz="2200" b="1" i="1" dirty="0">
                <a:solidFill>
                  <a:srgbClr val="0070C0"/>
                </a:solidFill>
              </a:rPr>
              <a:t>losraakt</a:t>
            </a:r>
            <a:r>
              <a:rPr lang="nl-NL" dirty="0"/>
              <a:t> van de celwand. </a:t>
            </a:r>
          </a:p>
          <a:p>
            <a:pPr indent="0">
              <a:buNone/>
              <a:defRPr/>
            </a:pPr>
            <a:endParaRPr lang="nl-NL" dirty="0"/>
          </a:p>
          <a:p>
            <a:pPr indent="0">
              <a:buNone/>
              <a:defRPr/>
            </a:pPr>
            <a:r>
              <a:rPr lang="nl-NL" dirty="0"/>
              <a:t>Dit heet </a:t>
            </a:r>
            <a:r>
              <a:rPr lang="nl-NL" sz="2200" b="1" i="1" dirty="0">
                <a:solidFill>
                  <a:srgbClr val="0070C0"/>
                </a:solidFill>
              </a:rPr>
              <a:t>plasmolyse</a:t>
            </a:r>
            <a:r>
              <a:rPr lang="nl-NL" dirty="0"/>
              <a:t>. Een cel die lang in deze toestand blijft, </a:t>
            </a:r>
            <a:r>
              <a:rPr lang="nl-NL" sz="2200" b="1" i="1" dirty="0">
                <a:solidFill>
                  <a:srgbClr val="0070C0"/>
                </a:solidFill>
              </a:rPr>
              <a:t>sterft</a:t>
            </a:r>
            <a:r>
              <a:rPr lang="nl-NL" dirty="0"/>
              <a:t> </a:t>
            </a:r>
            <a:r>
              <a:rPr lang="nl-NL" sz="2200" b="1" i="1" dirty="0">
                <a:solidFill>
                  <a:srgbClr val="0070C0"/>
                </a:solidFill>
              </a:rPr>
              <a:t>af</a:t>
            </a:r>
          </a:p>
        </p:txBody>
      </p:sp>
      <p:pic>
        <p:nvPicPr>
          <p:cNvPr id="3" name="Afbeelding 2">
            <a:extLst>
              <a:ext uri="{FF2B5EF4-FFF2-40B4-BE49-F238E27FC236}">
                <a16:creationId xmlns:a16="http://schemas.microsoft.com/office/drawing/2014/main" id="{61777C7B-9AF0-EC55-74C8-8AF904E75966}"/>
              </a:ext>
            </a:extLst>
          </p:cNvPr>
          <p:cNvPicPr>
            <a:picLocks noChangeAspect="1"/>
          </p:cNvPicPr>
          <p:nvPr/>
        </p:nvPicPr>
        <p:blipFill>
          <a:blip r:embed="rId3"/>
          <a:stretch>
            <a:fillRect/>
          </a:stretch>
        </p:blipFill>
        <p:spPr>
          <a:xfrm>
            <a:off x="9898893" y="3858660"/>
            <a:ext cx="1453469" cy="2855213"/>
          </a:xfrm>
          <a:prstGeom prst="rect">
            <a:avLst/>
          </a:prstGeom>
        </p:spPr>
      </p:pic>
      <p:pic>
        <p:nvPicPr>
          <p:cNvPr id="4" name="Afbeelding 3">
            <a:extLst>
              <a:ext uri="{FF2B5EF4-FFF2-40B4-BE49-F238E27FC236}">
                <a16:creationId xmlns:a16="http://schemas.microsoft.com/office/drawing/2014/main" id="{C0F184A0-57AD-AD78-5828-58F43853313D}"/>
              </a:ext>
            </a:extLst>
          </p:cNvPr>
          <p:cNvPicPr>
            <a:picLocks noChangeAspect="1"/>
          </p:cNvPicPr>
          <p:nvPr/>
        </p:nvPicPr>
        <p:blipFill>
          <a:blip r:embed="rId4"/>
          <a:stretch>
            <a:fillRect/>
          </a:stretch>
        </p:blipFill>
        <p:spPr>
          <a:xfrm>
            <a:off x="9404797" y="420310"/>
            <a:ext cx="1857424" cy="2855213"/>
          </a:xfrm>
          <a:prstGeom prst="rect">
            <a:avLst/>
          </a:prstGeom>
        </p:spPr>
      </p:pic>
    </p:spTree>
    <p:extLst>
      <p:ext uri="{BB962C8B-B14F-4D97-AF65-F5344CB8AC3E}">
        <p14:creationId xmlns:p14="http://schemas.microsoft.com/office/powerpoint/2010/main" val="333994432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E91FA-AEDB-7716-849C-6254970ADBA2}"/>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A2251D1-6788-66B1-61A4-844A57A9266E}"/>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en huidmondjes</a:t>
            </a:r>
          </a:p>
        </p:txBody>
      </p:sp>
      <p:sp>
        <p:nvSpPr>
          <p:cNvPr id="7171" name="Tijdelijke aanduiding voor inhoud 2">
            <a:extLst>
              <a:ext uri="{FF2B5EF4-FFF2-40B4-BE49-F238E27FC236}">
                <a16:creationId xmlns:a16="http://schemas.microsoft.com/office/drawing/2014/main" id="{23BD5963-84E5-1B3C-6AD4-09DDBFCFF1C6}"/>
              </a:ext>
            </a:extLst>
          </p:cNvPr>
          <p:cNvSpPr>
            <a:spLocks noGrp="1" noChangeArrowheads="1"/>
          </p:cNvSpPr>
          <p:nvPr>
            <p:ph idx="1"/>
          </p:nvPr>
        </p:nvSpPr>
        <p:spPr>
          <a:xfrm>
            <a:off x="1079223" y="1910876"/>
            <a:ext cx="7288399" cy="4738260"/>
          </a:xfrm>
        </p:spPr>
        <p:txBody>
          <a:bodyPr>
            <a:normAutofit/>
          </a:bodyPr>
          <a:lstStyle/>
          <a:p>
            <a:pPr indent="0">
              <a:buNone/>
            </a:pPr>
            <a:r>
              <a:rPr lang="nl-NL" sz="2200" b="1" i="1" dirty="0">
                <a:solidFill>
                  <a:srgbClr val="0070C0"/>
                </a:solidFill>
              </a:rPr>
              <a:t>Turgordruk</a:t>
            </a:r>
            <a:r>
              <a:rPr lang="nl-NL" b="1" dirty="0"/>
              <a:t> en </a:t>
            </a:r>
            <a:r>
              <a:rPr lang="nl-NL" sz="2200" b="1" i="1" dirty="0">
                <a:solidFill>
                  <a:srgbClr val="0070C0"/>
                </a:solidFill>
              </a:rPr>
              <a:t>sluitcellen</a:t>
            </a:r>
            <a:r>
              <a:rPr lang="nl-NL" b="1" dirty="0"/>
              <a:t>:</a:t>
            </a:r>
            <a:r>
              <a:rPr lang="nl-NL" dirty="0"/>
              <a:t> </a:t>
            </a:r>
            <a:br>
              <a:rPr lang="nl-NL" dirty="0"/>
            </a:br>
            <a:endParaRPr lang="nl-NL" dirty="0"/>
          </a:p>
          <a:p>
            <a:pPr indent="0">
              <a:buNone/>
            </a:pPr>
            <a:r>
              <a:rPr lang="nl-NL" dirty="0"/>
              <a:t>De werking van de </a:t>
            </a:r>
            <a:r>
              <a:rPr lang="nl-NL" sz="2200" b="1" i="1" dirty="0">
                <a:solidFill>
                  <a:srgbClr val="0070C0"/>
                </a:solidFill>
              </a:rPr>
              <a:t>huidmondjes</a:t>
            </a:r>
            <a:r>
              <a:rPr lang="nl-NL" dirty="0"/>
              <a:t> wordt beïnvloed door </a:t>
            </a:r>
            <a:r>
              <a:rPr lang="nl-NL" sz="2200" b="1" i="1" dirty="0">
                <a:solidFill>
                  <a:srgbClr val="0070C0"/>
                </a:solidFill>
              </a:rPr>
              <a:t>osmose</a:t>
            </a:r>
            <a:r>
              <a:rPr lang="nl-NL" dirty="0"/>
              <a:t> in de sluitcellen die de </a:t>
            </a:r>
            <a:r>
              <a:rPr lang="nl-NL" sz="2200" b="1" i="1" dirty="0">
                <a:solidFill>
                  <a:srgbClr val="0070C0"/>
                </a:solidFill>
              </a:rPr>
              <a:t>stomata</a:t>
            </a:r>
            <a:r>
              <a:rPr lang="nl-NL" dirty="0"/>
              <a:t> omgeven.</a:t>
            </a:r>
          </a:p>
          <a:p>
            <a:pPr indent="0">
              <a:buNone/>
            </a:pPr>
            <a:endParaRPr lang="nl-NL" dirty="0"/>
          </a:p>
          <a:p>
            <a:pPr indent="0">
              <a:buNone/>
            </a:pPr>
            <a:r>
              <a:rPr lang="nl-NL" dirty="0"/>
              <a:t>Wanneer de plant voldoende water heeft, wordt de turgordruk in de sluitcellen </a:t>
            </a:r>
            <a:r>
              <a:rPr lang="nl-NL" sz="2200" b="1" i="1" dirty="0">
                <a:solidFill>
                  <a:srgbClr val="0070C0"/>
                </a:solidFill>
              </a:rPr>
              <a:t>hoog</a:t>
            </a:r>
            <a:r>
              <a:rPr lang="nl-NL" dirty="0"/>
              <a:t>, waardoor de stomata </a:t>
            </a:r>
            <a:r>
              <a:rPr lang="nl-NL" sz="2200" b="1" i="1" dirty="0">
                <a:solidFill>
                  <a:srgbClr val="0070C0"/>
                </a:solidFill>
              </a:rPr>
              <a:t>openen</a:t>
            </a:r>
            <a:r>
              <a:rPr lang="nl-NL" dirty="0"/>
              <a:t>. </a:t>
            </a:r>
          </a:p>
          <a:p>
            <a:pPr indent="0">
              <a:buNone/>
            </a:pPr>
            <a:endParaRPr lang="nl-NL" dirty="0"/>
          </a:p>
          <a:p>
            <a:pPr indent="0">
              <a:buNone/>
            </a:pPr>
            <a:r>
              <a:rPr lang="nl-NL" dirty="0"/>
              <a:t>Dit maakt gasuitwisseling en transpiratie mogelijk.</a:t>
            </a:r>
          </a:p>
        </p:txBody>
      </p:sp>
      <p:pic>
        <p:nvPicPr>
          <p:cNvPr id="2" name="Afbeelding 1">
            <a:extLst>
              <a:ext uri="{FF2B5EF4-FFF2-40B4-BE49-F238E27FC236}">
                <a16:creationId xmlns:a16="http://schemas.microsoft.com/office/drawing/2014/main" id="{AAB9EE16-E530-9033-D2E3-4BE2CCDDF0B7}"/>
              </a:ext>
            </a:extLst>
          </p:cNvPr>
          <p:cNvPicPr>
            <a:picLocks noChangeAspect="1"/>
          </p:cNvPicPr>
          <p:nvPr/>
        </p:nvPicPr>
        <p:blipFill>
          <a:blip r:embed="rId3"/>
          <a:stretch>
            <a:fillRect/>
          </a:stretch>
        </p:blipFill>
        <p:spPr>
          <a:xfrm>
            <a:off x="8794967" y="157648"/>
            <a:ext cx="3214154" cy="2862606"/>
          </a:xfrm>
          <a:prstGeom prst="rect">
            <a:avLst/>
          </a:prstGeom>
        </p:spPr>
      </p:pic>
      <p:pic>
        <p:nvPicPr>
          <p:cNvPr id="3" name="Afbeelding 2">
            <a:extLst>
              <a:ext uri="{FF2B5EF4-FFF2-40B4-BE49-F238E27FC236}">
                <a16:creationId xmlns:a16="http://schemas.microsoft.com/office/drawing/2014/main" id="{7EAD9E10-1508-1B1E-1B38-04AE8B270A57}"/>
              </a:ext>
            </a:extLst>
          </p:cNvPr>
          <p:cNvPicPr>
            <a:picLocks noChangeAspect="1"/>
          </p:cNvPicPr>
          <p:nvPr/>
        </p:nvPicPr>
        <p:blipFill rotWithShape="1">
          <a:blip r:embed="rId4"/>
          <a:srcRect l="14398" r="11570"/>
          <a:stretch/>
        </p:blipFill>
        <p:spPr>
          <a:xfrm>
            <a:off x="8965924" y="4002288"/>
            <a:ext cx="2942670" cy="2484287"/>
          </a:xfrm>
          <a:prstGeom prst="rect">
            <a:avLst/>
          </a:prstGeom>
        </p:spPr>
      </p:pic>
    </p:spTree>
    <p:extLst>
      <p:ext uri="{BB962C8B-B14F-4D97-AF65-F5344CB8AC3E}">
        <p14:creationId xmlns:p14="http://schemas.microsoft.com/office/powerpoint/2010/main" val="300265682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DC256-85FE-3BD4-5FCB-9E905E798BDB}"/>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1D7C338F-B7F7-D0CC-042E-D1236DF1AFFB}"/>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en huidmondjes</a:t>
            </a:r>
          </a:p>
        </p:txBody>
      </p:sp>
      <p:sp>
        <p:nvSpPr>
          <p:cNvPr id="7171" name="Tijdelijke aanduiding voor inhoud 2">
            <a:extLst>
              <a:ext uri="{FF2B5EF4-FFF2-40B4-BE49-F238E27FC236}">
                <a16:creationId xmlns:a16="http://schemas.microsoft.com/office/drawing/2014/main" id="{24790783-C661-7BDE-7070-202AF75EAD98}"/>
              </a:ext>
            </a:extLst>
          </p:cNvPr>
          <p:cNvSpPr>
            <a:spLocks noGrp="1" noChangeArrowheads="1"/>
          </p:cNvSpPr>
          <p:nvPr>
            <p:ph idx="1"/>
          </p:nvPr>
        </p:nvSpPr>
        <p:spPr>
          <a:xfrm>
            <a:off x="1079224" y="1910876"/>
            <a:ext cx="7521312" cy="4738260"/>
          </a:xfrm>
        </p:spPr>
        <p:txBody>
          <a:bodyPr>
            <a:normAutofit/>
          </a:bodyPr>
          <a:lstStyle/>
          <a:p>
            <a:pPr indent="0">
              <a:buNone/>
            </a:pPr>
            <a:r>
              <a:rPr lang="nl-NL" sz="2200" b="1" i="1" dirty="0">
                <a:solidFill>
                  <a:srgbClr val="0070C0"/>
                </a:solidFill>
              </a:rPr>
              <a:t>Osmose</a:t>
            </a:r>
            <a:r>
              <a:rPr lang="nl-NL" b="1" dirty="0"/>
              <a:t> in </a:t>
            </a:r>
            <a:r>
              <a:rPr lang="nl-NL" sz="2200" b="1" i="1" dirty="0">
                <a:solidFill>
                  <a:srgbClr val="0070C0"/>
                </a:solidFill>
              </a:rPr>
              <a:t>sluitcellen</a:t>
            </a:r>
            <a:r>
              <a:rPr lang="nl-NL" b="1" dirty="0"/>
              <a:t>:</a:t>
            </a:r>
            <a:r>
              <a:rPr lang="nl-NL" dirty="0"/>
              <a:t> </a:t>
            </a:r>
            <a:br>
              <a:rPr lang="nl-NL" dirty="0"/>
            </a:br>
            <a:endParaRPr lang="nl-NL" dirty="0"/>
          </a:p>
          <a:p>
            <a:pPr indent="0">
              <a:buNone/>
            </a:pPr>
            <a:endParaRPr lang="nl-NL" dirty="0"/>
          </a:p>
          <a:p>
            <a:pPr indent="0">
              <a:buNone/>
            </a:pPr>
            <a:r>
              <a:rPr lang="nl-NL" dirty="0"/>
              <a:t>Als water </a:t>
            </a:r>
            <a:r>
              <a:rPr lang="nl-NL" sz="2200" b="1" i="1" dirty="0">
                <a:solidFill>
                  <a:srgbClr val="0070C0"/>
                </a:solidFill>
              </a:rPr>
              <a:t>verloren</a:t>
            </a:r>
            <a:r>
              <a:rPr lang="nl-NL" dirty="0"/>
              <a:t> gaat door </a:t>
            </a:r>
            <a:r>
              <a:rPr lang="nl-NL" sz="2200" b="1" i="1" dirty="0">
                <a:solidFill>
                  <a:srgbClr val="0070C0"/>
                </a:solidFill>
              </a:rPr>
              <a:t>transpiratie</a:t>
            </a:r>
            <a:r>
              <a:rPr lang="nl-NL" dirty="0"/>
              <a:t> of andere processen, </a:t>
            </a:r>
            <a:r>
              <a:rPr lang="nl-NL" sz="2200" b="1" i="1" dirty="0">
                <a:solidFill>
                  <a:srgbClr val="0070C0"/>
                </a:solidFill>
              </a:rPr>
              <a:t>daalt</a:t>
            </a:r>
            <a:r>
              <a:rPr lang="nl-NL" dirty="0"/>
              <a:t> de </a:t>
            </a:r>
            <a:r>
              <a:rPr lang="nl-NL" sz="2200" b="1" i="1" dirty="0">
                <a:solidFill>
                  <a:srgbClr val="0070C0"/>
                </a:solidFill>
              </a:rPr>
              <a:t>turgordruk</a:t>
            </a:r>
            <a:r>
              <a:rPr lang="nl-NL" dirty="0"/>
              <a:t>, waardoor de stomata zich </a:t>
            </a:r>
            <a:r>
              <a:rPr lang="nl-NL" sz="2200" b="1" i="1" dirty="0">
                <a:solidFill>
                  <a:srgbClr val="0070C0"/>
                </a:solidFill>
              </a:rPr>
              <a:t>sluiten</a:t>
            </a:r>
            <a:r>
              <a:rPr lang="nl-NL" dirty="0"/>
              <a:t>.</a:t>
            </a:r>
          </a:p>
          <a:p>
            <a:pPr indent="0">
              <a:buNone/>
            </a:pPr>
            <a:endParaRPr lang="nl-NL" dirty="0"/>
          </a:p>
          <a:p>
            <a:pPr indent="0">
              <a:buNone/>
            </a:pPr>
            <a:endParaRPr lang="nl-NL" dirty="0"/>
          </a:p>
          <a:p>
            <a:pPr indent="0">
              <a:buNone/>
            </a:pPr>
            <a:r>
              <a:rPr lang="nl-NL" dirty="0"/>
              <a:t>Gevolg:</a:t>
            </a:r>
          </a:p>
          <a:p>
            <a:pPr indent="0">
              <a:buNone/>
            </a:pPr>
            <a:r>
              <a:rPr lang="nl-NL" sz="2200" b="1" i="1" dirty="0">
                <a:solidFill>
                  <a:srgbClr val="0070C0"/>
                </a:solidFill>
              </a:rPr>
              <a:t>Geen</a:t>
            </a:r>
            <a:r>
              <a:rPr lang="nl-NL" dirty="0"/>
              <a:t> opname van </a:t>
            </a:r>
            <a:r>
              <a:rPr lang="nl-NL" sz="2200" b="1" i="1" dirty="0">
                <a:solidFill>
                  <a:srgbClr val="0070C0"/>
                </a:solidFill>
              </a:rPr>
              <a:t>CO2</a:t>
            </a:r>
            <a:r>
              <a:rPr lang="nl-NL" dirty="0"/>
              <a:t>, dus </a:t>
            </a:r>
            <a:r>
              <a:rPr lang="nl-NL" sz="2200" b="1" i="1" dirty="0">
                <a:solidFill>
                  <a:srgbClr val="0070C0"/>
                </a:solidFill>
              </a:rPr>
              <a:t>geen</a:t>
            </a:r>
            <a:r>
              <a:rPr lang="nl-NL" dirty="0"/>
              <a:t> </a:t>
            </a:r>
            <a:r>
              <a:rPr lang="nl-NL" sz="2200" b="1" i="1" dirty="0" err="1">
                <a:solidFill>
                  <a:srgbClr val="0070C0"/>
                </a:solidFill>
              </a:rPr>
              <a:t>fotosynthes</a:t>
            </a:r>
            <a:endParaRPr lang="nl-NL" sz="2200" b="1" i="1" dirty="0">
              <a:solidFill>
                <a:srgbClr val="0070C0"/>
              </a:solidFill>
            </a:endParaRPr>
          </a:p>
          <a:p>
            <a:pPr indent="0">
              <a:buNone/>
              <a:defRPr/>
            </a:pPr>
            <a:endParaRPr lang="nl-NL" dirty="0"/>
          </a:p>
        </p:txBody>
      </p:sp>
      <p:pic>
        <p:nvPicPr>
          <p:cNvPr id="2" name="Afbeelding 1">
            <a:extLst>
              <a:ext uri="{FF2B5EF4-FFF2-40B4-BE49-F238E27FC236}">
                <a16:creationId xmlns:a16="http://schemas.microsoft.com/office/drawing/2014/main" id="{48D24DC9-0194-82E8-76C7-18494C3E516E}"/>
              </a:ext>
            </a:extLst>
          </p:cNvPr>
          <p:cNvPicPr>
            <a:picLocks noChangeAspect="1"/>
          </p:cNvPicPr>
          <p:nvPr/>
        </p:nvPicPr>
        <p:blipFill rotWithShape="1">
          <a:blip r:embed="rId3"/>
          <a:srcRect l="14398" r="11570"/>
          <a:stretch/>
        </p:blipFill>
        <p:spPr>
          <a:xfrm>
            <a:off x="8965924" y="3924006"/>
            <a:ext cx="3113627" cy="2628614"/>
          </a:xfrm>
          <a:prstGeom prst="rect">
            <a:avLst/>
          </a:prstGeom>
        </p:spPr>
      </p:pic>
    </p:spTree>
    <p:extLst>
      <p:ext uri="{BB962C8B-B14F-4D97-AF65-F5344CB8AC3E}">
        <p14:creationId xmlns:p14="http://schemas.microsoft.com/office/powerpoint/2010/main" val="98453596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7333610" cy="769441"/>
          </a:xfrm>
          <a:prstGeom prst="rect">
            <a:avLst/>
          </a:prstGeom>
          <a:noFill/>
        </p:spPr>
        <p:txBody>
          <a:bodyPr wrap="square" rtlCol="0">
            <a:spAutoFit/>
          </a:bodyPr>
          <a:lstStyle/>
          <a:p>
            <a:pPr>
              <a:defRPr/>
            </a:pPr>
            <a:r>
              <a:rPr lang="nl-NL" sz="4400" b="1" dirty="0">
                <a:solidFill>
                  <a:srgbClr val="1E201F"/>
                </a:solidFill>
                <a:latin typeface="Arial" panose="020B0604020202020204" pitchFamily="34" charset="0"/>
                <a:ea typeface="+mj-ea"/>
                <a:cs typeface="+mj-cs"/>
              </a:rPr>
              <a:t>Osmose en huidmondjes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099189" y="1921427"/>
            <a:ext cx="8115831" cy="3993401"/>
          </a:xfrm>
          <a:prstGeom prst="rect">
            <a:avLst/>
          </a:prstGeom>
          <a:noFill/>
        </p:spPr>
        <p:txBody>
          <a:bodyPr wrap="square" rtlCol="0">
            <a:spAutoFit/>
          </a:bodyPr>
          <a:lstStyle/>
          <a:p>
            <a:pPr>
              <a:defRPr/>
            </a:pPr>
            <a:r>
              <a:rPr lang="nl-NL" sz="2400" dirty="0">
                <a:solidFill>
                  <a:prstClr val="black"/>
                </a:solidFill>
                <a:latin typeface="+mj-lt"/>
              </a:rPr>
              <a:t>We kunnen </a:t>
            </a:r>
            <a:r>
              <a:rPr lang="nl-NL" sz="2200" b="1" i="1" dirty="0">
                <a:solidFill>
                  <a:srgbClr val="0070C0"/>
                </a:solidFill>
              </a:rPr>
              <a:t>huidmondjes</a:t>
            </a:r>
            <a:r>
              <a:rPr lang="nl-NL" sz="2400" dirty="0">
                <a:solidFill>
                  <a:prstClr val="black"/>
                </a:solidFill>
                <a:latin typeface="+mj-lt"/>
              </a:rPr>
              <a:t> zien als kleppen die worden bedient door hydraulische druk.</a:t>
            </a:r>
          </a:p>
          <a:p>
            <a:pPr>
              <a:defRPr/>
            </a:pPr>
            <a:endParaRPr lang="nl-NL" sz="2400" dirty="0">
              <a:solidFill>
                <a:prstClr val="black"/>
              </a:solidFill>
              <a:latin typeface="+mj-lt"/>
            </a:endParaRPr>
          </a:p>
          <a:p>
            <a:pPr>
              <a:defRPr/>
            </a:pPr>
            <a:r>
              <a:rPr lang="nl-NL" sz="2400" dirty="0">
                <a:solidFill>
                  <a:prstClr val="black"/>
                </a:solidFill>
                <a:latin typeface="+mj-lt"/>
              </a:rPr>
              <a:t>Onder invloed van </a:t>
            </a:r>
            <a:r>
              <a:rPr lang="nl-NL" sz="2200" b="1" i="1" dirty="0">
                <a:solidFill>
                  <a:srgbClr val="0070C0"/>
                </a:solidFill>
              </a:rPr>
              <a:t>licht</a:t>
            </a:r>
            <a:r>
              <a:rPr lang="nl-NL" sz="2400" dirty="0">
                <a:solidFill>
                  <a:prstClr val="black"/>
                </a:solidFill>
                <a:latin typeface="+mj-lt"/>
              </a:rPr>
              <a:t> (vooral </a:t>
            </a:r>
            <a:r>
              <a:rPr lang="nl-NL" sz="2200" b="1" i="1" dirty="0">
                <a:solidFill>
                  <a:srgbClr val="0070C0"/>
                </a:solidFill>
              </a:rPr>
              <a:t>blauw</a:t>
            </a:r>
            <a:r>
              <a:rPr lang="nl-NL" sz="2400" dirty="0">
                <a:solidFill>
                  <a:prstClr val="black"/>
                </a:solidFill>
                <a:latin typeface="+mj-lt"/>
              </a:rPr>
              <a:t>), worden </a:t>
            </a:r>
            <a:r>
              <a:rPr lang="nl-NL" sz="2200" b="1" i="1" dirty="0">
                <a:solidFill>
                  <a:srgbClr val="0070C0"/>
                </a:solidFill>
              </a:rPr>
              <a:t>K+ ionen </a:t>
            </a:r>
            <a:r>
              <a:rPr lang="nl-NL" sz="2400" dirty="0">
                <a:solidFill>
                  <a:prstClr val="black"/>
                </a:solidFill>
                <a:latin typeface="+mj-lt"/>
              </a:rPr>
              <a:t>door zogenaamde </a:t>
            </a:r>
            <a:r>
              <a:rPr lang="nl-NL" sz="2200" b="1" i="1" dirty="0">
                <a:solidFill>
                  <a:srgbClr val="0070C0"/>
                </a:solidFill>
              </a:rPr>
              <a:t>kaliumpompjes</a:t>
            </a:r>
            <a:r>
              <a:rPr lang="nl-NL" sz="2400" dirty="0">
                <a:solidFill>
                  <a:prstClr val="black"/>
                </a:solidFill>
                <a:latin typeface="+mj-lt"/>
              </a:rPr>
              <a:t> in de sluitcellen gebracht.</a:t>
            </a:r>
          </a:p>
          <a:p>
            <a:pPr>
              <a:defRPr/>
            </a:pPr>
            <a:endParaRPr lang="nl-NL" sz="2400" dirty="0">
              <a:solidFill>
                <a:prstClr val="black"/>
              </a:solidFill>
              <a:latin typeface="+mj-lt"/>
            </a:endParaRPr>
          </a:p>
          <a:p>
            <a:pPr>
              <a:defRPr/>
            </a:pPr>
            <a:r>
              <a:rPr lang="nl-NL" sz="2400" dirty="0">
                <a:solidFill>
                  <a:prstClr val="black"/>
                </a:solidFill>
                <a:latin typeface="+mj-lt"/>
              </a:rPr>
              <a:t>Gevolg is dat de </a:t>
            </a:r>
            <a:r>
              <a:rPr lang="nl-NL" sz="2200" b="1" i="1" dirty="0">
                <a:solidFill>
                  <a:srgbClr val="0070C0"/>
                </a:solidFill>
              </a:rPr>
              <a:t>osmotische</a:t>
            </a:r>
            <a:r>
              <a:rPr lang="nl-NL" sz="2400" dirty="0">
                <a:solidFill>
                  <a:prstClr val="black"/>
                </a:solidFill>
                <a:latin typeface="+mj-lt"/>
              </a:rPr>
              <a:t> </a:t>
            </a:r>
            <a:r>
              <a:rPr lang="nl-NL" sz="2200" b="1" i="1" dirty="0">
                <a:solidFill>
                  <a:srgbClr val="0070C0"/>
                </a:solidFill>
              </a:rPr>
              <a:t>druk</a:t>
            </a:r>
            <a:r>
              <a:rPr lang="nl-NL" sz="2400" dirty="0">
                <a:solidFill>
                  <a:prstClr val="black"/>
                </a:solidFill>
                <a:latin typeface="+mj-lt"/>
              </a:rPr>
              <a:t> </a:t>
            </a:r>
            <a:r>
              <a:rPr lang="nl-NL" sz="2200" b="1" i="1" dirty="0">
                <a:solidFill>
                  <a:srgbClr val="0070C0"/>
                </a:solidFill>
              </a:rPr>
              <a:t>toeneemt</a:t>
            </a:r>
            <a:r>
              <a:rPr lang="nl-NL" sz="2400" dirty="0">
                <a:solidFill>
                  <a:prstClr val="black"/>
                </a:solidFill>
                <a:latin typeface="+mj-lt"/>
              </a:rPr>
              <a:t> en water wordt </a:t>
            </a:r>
            <a:r>
              <a:rPr lang="nl-NL" sz="2200" b="1" i="1" dirty="0">
                <a:solidFill>
                  <a:srgbClr val="0070C0"/>
                </a:solidFill>
              </a:rPr>
              <a:t>aangetrokken</a:t>
            </a:r>
            <a:r>
              <a:rPr lang="nl-NL" sz="2400" dirty="0">
                <a:solidFill>
                  <a:prstClr val="black"/>
                </a:solidFill>
                <a:latin typeface="+mj-lt"/>
              </a:rPr>
              <a:t> uit omringend weefsel. Gevolg is dat de huidmondjes </a:t>
            </a:r>
            <a:r>
              <a:rPr lang="nl-NL" sz="2200" b="1" i="1" dirty="0">
                <a:solidFill>
                  <a:srgbClr val="0070C0"/>
                </a:solidFill>
              </a:rPr>
              <a:t>open</a:t>
            </a:r>
            <a:r>
              <a:rPr lang="nl-NL" sz="2400" dirty="0">
                <a:solidFill>
                  <a:prstClr val="black"/>
                </a:solidFill>
                <a:latin typeface="+mj-lt"/>
              </a:rPr>
              <a:t> gaan.</a:t>
            </a: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5720BE5B-3505-409C-9BE2-8575B19E5630}"/>
              </a:ext>
            </a:extLst>
          </p:cNvPr>
          <p:cNvPicPr>
            <a:picLocks noChangeAspect="1"/>
          </p:cNvPicPr>
          <p:nvPr/>
        </p:nvPicPr>
        <p:blipFill rotWithShape="1">
          <a:blip r:embed="rId2"/>
          <a:srcRect l="16219" t="24599" r="14089"/>
          <a:stretch/>
        </p:blipFill>
        <p:spPr>
          <a:xfrm>
            <a:off x="9215019" y="254000"/>
            <a:ext cx="2752111" cy="1667427"/>
          </a:xfrm>
          <a:prstGeom prst="rect">
            <a:avLst/>
          </a:prstGeom>
        </p:spPr>
      </p:pic>
      <p:pic>
        <p:nvPicPr>
          <p:cNvPr id="6" name="Afbeelding 5">
            <a:extLst>
              <a:ext uri="{FF2B5EF4-FFF2-40B4-BE49-F238E27FC236}">
                <a16:creationId xmlns:a16="http://schemas.microsoft.com/office/drawing/2014/main" id="{90FE71CF-18AC-F8D8-53B4-BA72F9EC0F7A}"/>
              </a:ext>
            </a:extLst>
          </p:cNvPr>
          <p:cNvPicPr>
            <a:picLocks noChangeAspect="1"/>
          </p:cNvPicPr>
          <p:nvPr/>
        </p:nvPicPr>
        <p:blipFill>
          <a:blip r:embed="rId3"/>
          <a:stretch>
            <a:fillRect/>
          </a:stretch>
        </p:blipFill>
        <p:spPr>
          <a:xfrm>
            <a:off x="9075771" y="4102860"/>
            <a:ext cx="3116229" cy="2197356"/>
          </a:xfrm>
          <a:prstGeom prst="rect">
            <a:avLst/>
          </a:prstGeom>
        </p:spPr>
      </p:pic>
    </p:spTree>
    <p:extLst>
      <p:ext uri="{BB962C8B-B14F-4D97-AF65-F5344CB8AC3E}">
        <p14:creationId xmlns:p14="http://schemas.microsoft.com/office/powerpoint/2010/main" val="696066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en zoutstress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245267" cy="4738260"/>
          </a:xfrm>
        </p:spPr>
        <p:txBody>
          <a:bodyPr>
            <a:normAutofit/>
          </a:bodyPr>
          <a:lstStyle/>
          <a:p>
            <a:pPr indent="0">
              <a:buNone/>
              <a:defRPr/>
            </a:pPr>
            <a:r>
              <a:rPr lang="nl-NL" b="1" dirty="0"/>
              <a:t>Effect van zouten:</a:t>
            </a:r>
          </a:p>
          <a:p>
            <a:pPr indent="0">
              <a:buNone/>
              <a:defRPr/>
            </a:pPr>
            <a:endParaRPr lang="nl-NL" b="1" dirty="0"/>
          </a:p>
          <a:p>
            <a:pPr indent="0">
              <a:buNone/>
              <a:defRPr/>
            </a:pPr>
            <a:r>
              <a:rPr lang="nl-NL" dirty="0"/>
              <a:t>Als er een </a:t>
            </a:r>
            <a:r>
              <a:rPr lang="nl-NL" sz="2200" b="1" i="1" dirty="0">
                <a:solidFill>
                  <a:srgbClr val="0070C0"/>
                </a:solidFill>
              </a:rPr>
              <a:t>hoge</a:t>
            </a:r>
            <a:r>
              <a:rPr lang="nl-NL" dirty="0"/>
              <a:t> concentratie zouten of opgeloste stoffen </a:t>
            </a:r>
            <a:r>
              <a:rPr lang="nl-NL" sz="2200" b="1" i="1" dirty="0">
                <a:solidFill>
                  <a:srgbClr val="0070C0"/>
                </a:solidFill>
              </a:rPr>
              <a:t>buiten</a:t>
            </a:r>
            <a:r>
              <a:rPr lang="nl-NL" dirty="0"/>
              <a:t> de bladcellen is (bijvoorbeeld bij sproeien met zout water), stroomt water via </a:t>
            </a:r>
            <a:r>
              <a:rPr lang="nl-NL" sz="2200" b="1" i="1" dirty="0">
                <a:solidFill>
                  <a:srgbClr val="0070C0"/>
                </a:solidFill>
              </a:rPr>
              <a:t>osmose</a:t>
            </a:r>
            <a:r>
              <a:rPr lang="nl-NL" dirty="0"/>
              <a:t> </a:t>
            </a:r>
            <a:r>
              <a:rPr lang="nl-NL" sz="2200" b="1" i="1" dirty="0">
                <a:solidFill>
                  <a:srgbClr val="0070C0"/>
                </a:solidFill>
              </a:rPr>
              <a:t>uit</a:t>
            </a:r>
            <a:r>
              <a:rPr lang="nl-NL" dirty="0"/>
              <a:t> de cellen, wat kan leiden tot </a:t>
            </a:r>
            <a:r>
              <a:rPr lang="nl-NL" sz="2200" b="1" i="1" dirty="0">
                <a:solidFill>
                  <a:srgbClr val="0070C0"/>
                </a:solidFill>
              </a:rPr>
              <a:t>plasmolyse</a:t>
            </a:r>
            <a:r>
              <a:rPr lang="nl-NL" dirty="0"/>
              <a:t> en </a:t>
            </a:r>
            <a:r>
              <a:rPr lang="nl-NL" sz="2200" b="1" i="1" dirty="0" err="1">
                <a:solidFill>
                  <a:srgbClr val="0070C0"/>
                </a:solidFill>
              </a:rPr>
              <a:t>celbeschadiging</a:t>
            </a:r>
            <a:r>
              <a:rPr lang="nl-NL" dirty="0"/>
              <a:t>.</a:t>
            </a:r>
          </a:p>
          <a:p>
            <a:pPr indent="0">
              <a:buNone/>
              <a:defRPr/>
            </a:pPr>
            <a:endParaRPr lang="nl-NL" dirty="0"/>
          </a:p>
          <a:p>
            <a:pPr indent="0">
              <a:buNone/>
              <a:defRPr/>
            </a:pPr>
            <a:r>
              <a:rPr lang="nl-NL" sz="2200" b="1" i="1" dirty="0">
                <a:solidFill>
                  <a:srgbClr val="0070C0"/>
                </a:solidFill>
              </a:rPr>
              <a:t>Bladrandjes</a:t>
            </a:r>
            <a:r>
              <a:rPr lang="nl-NL" dirty="0"/>
              <a:t>, </a:t>
            </a:r>
            <a:r>
              <a:rPr lang="nl-NL" sz="2200" b="1" i="1" dirty="0">
                <a:solidFill>
                  <a:srgbClr val="0070C0"/>
                </a:solidFill>
              </a:rPr>
              <a:t>verwelking</a:t>
            </a:r>
            <a:r>
              <a:rPr lang="nl-NL" dirty="0"/>
              <a:t>, </a:t>
            </a:r>
            <a:r>
              <a:rPr lang="nl-NL" sz="2200" b="1" i="1" dirty="0">
                <a:solidFill>
                  <a:srgbClr val="0070C0"/>
                </a:solidFill>
              </a:rPr>
              <a:t>geremde</a:t>
            </a:r>
            <a:r>
              <a:rPr lang="nl-NL" dirty="0"/>
              <a:t> </a:t>
            </a:r>
            <a:r>
              <a:rPr lang="nl-NL" sz="2200" b="1" i="1" dirty="0">
                <a:solidFill>
                  <a:srgbClr val="0070C0"/>
                </a:solidFill>
              </a:rPr>
              <a:t>groei</a:t>
            </a:r>
            <a:r>
              <a:rPr lang="nl-NL" dirty="0"/>
              <a:t>, </a:t>
            </a:r>
            <a:r>
              <a:rPr lang="nl-NL" sz="2200" b="1" i="1" dirty="0">
                <a:solidFill>
                  <a:srgbClr val="0070C0"/>
                </a:solidFill>
              </a:rPr>
              <a:t>opgerolde</a:t>
            </a:r>
            <a:r>
              <a:rPr lang="nl-NL" dirty="0"/>
              <a:t> </a:t>
            </a:r>
            <a:r>
              <a:rPr lang="nl-NL" sz="2200" b="1" i="1" dirty="0">
                <a:solidFill>
                  <a:srgbClr val="0070C0"/>
                </a:solidFill>
              </a:rPr>
              <a:t>bladen</a:t>
            </a:r>
            <a:r>
              <a:rPr lang="nl-NL" dirty="0"/>
              <a:t> en </a:t>
            </a:r>
            <a:r>
              <a:rPr lang="nl-NL" sz="2200" b="1" i="1" dirty="0">
                <a:solidFill>
                  <a:srgbClr val="0070C0"/>
                </a:solidFill>
              </a:rPr>
              <a:t>afvallende</a:t>
            </a:r>
            <a:r>
              <a:rPr lang="nl-NL" dirty="0"/>
              <a:t> bladeren kunnen een teken zijn van zoutstress</a:t>
            </a:r>
          </a:p>
        </p:txBody>
      </p:sp>
      <p:pic>
        <p:nvPicPr>
          <p:cNvPr id="2" name="Afbeelding 1">
            <a:extLst>
              <a:ext uri="{FF2B5EF4-FFF2-40B4-BE49-F238E27FC236}">
                <a16:creationId xmlns:a16="http://schemas.microsoft.com/office/drawing/2014/main" id="{B2D7E81B-5276-DB56-5246-EB5BA48923D8}"/>
              </a:ext>
            </a:extLst>
          </p:cNvPr>
          <p:cNvPicPr>
            <a:picLocks noChangeAspect="1"/>
          </p:cNvPicPr>
          <p:nvPr/>
        </p:nvPicPr>
        <p:blipFill>
          <a:blip r:embed="rId3"/>
          <a:stretch>
            <a:fillRect/>
          </a:stretch>
        </p:blipFill>
        <p:spPr>
          <a:xfrm>
            <a:off x="9389948" y="233680"/>
            <a:ext cx="2303253" cy="2855213"/>
          </a:xfrm>
          <a:prstGeom prst="rect">
            <a:avLst/>
          </a:prstGeom>
        </p:spPr>
      </p:pic>
      <p:pic>
        <p:nvPicPr>
          <p:cNvPr id="4" name="Afbeelding 3">
            <a:extLst>
              <a:ext uri="{FF2B5EF4-FFF2-40B4-BE49-F238E27FC236}">
                <a16:creationId xmlns:a16="http://schemas.microsoft.com/office/drawing/2014/main" id="{4607F7BA-F522-24CE-7D82-6F853552426D}"/>
              </a:ext>
            </a:extLst>
          </p:cNvPr>
          <p:cNvPicPr>
            <a:picLocks noChangeAspect="1"/>
          </p:cNvPicPr>
          <p:nvPr/>
        </p:nvPicPr>
        <p:blipFill>
          <a:blip r:embed="rId4"/>
          <a:stretch>
            <a:fillRect/>
          </a:stretch>
        </p:blipFill>
        <p:spPr>
          <a:xfrm>
            <a:off x="8551183" y="4280006"/>
            <a:ext cx="3220523" cy="1907434"/>
          </a:xfrm>
          <a:prstGeom prst="rect">
            <a:avLst/>
          </a:prstGeom>
        </p:spPr>
      </p:pic>
    </p:spTree>
    <p:extLst>
      <p:ext uri="{BB962C8B-B14F-4D97-AF65-F5344CB8AC3E}">
        <p14:creationId xmlns:p14="http://schemas.microsoft.com/office/powerpoint/2010/main" val="42668436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226300" y="685233"/>
            <a:ext cx="5597893" cy="553998"/>
          </a:xfrm>
          <a:prstGeom prst="rect">
            <a:avLst/>
          </a:prstGeom>
          <a:noFill/>
        </p:spPr>
        <p:txBody>
          <a:bodyPr wrap="square" rtlCol="0">
            <a:spAutoFit/>
          </a:bodyPr>
          <a:lstStyle/>
          <a:p>
            <a:r>
              <a:rPr lang="nl-NL" sz="3000" b="1" dirty="0">
                <a:latin typeface="Arial" panose="020B0604020202020204" pitchFamily="34" charset="0"/>
                <a:cs typeface="Arial" panose="020B0604020202020204" pitchFamily="34" charset="0"/>
              </a:rPr>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1631077" y="2044841"/>
            <a:ext cx="5813917" cy="3416320"/>
          </a:xfrm>
          <a:prstGeom prst="rect">
            <a:avLst/>
          </a:prstGeom>
          <a:noFill/>
        </p:spPr>
        <p:txBody>
          <a:bodyPr wrap="square" rtlCol="0">
            <a:spAutoFit/>
          </a:bodyPr>
          <a:lstStyle/>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1: Huidmondjes</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2: Ademhaling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3: Vegetatieve en generatieve groei</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4: strekking en vertakking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5: Osmose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6: Gewasgroei analyse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7: Herhaling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Kerstvakantie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8: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6444297" y="4401108"/>
            <a:ext cx="2135981" cy="1200150"/>
          </a:xfrm>
          <a:prstGeom prst="rect">
            <a:avLst/>
          </a:prstGeom>
        </p:spPr>
      </p:pic>
    </p:spTree>
    <p:extLst>
      <p:ext uri="{BB962C8B-B14F-4D97-AF65-F5344CB8AC3E}">
        <p14:creationId xmlns:p14="http://schemas.microsoft.com/office/powerpoint/2010/main" val="34928128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C3A6B-2048-70F9-6270-FE64E79F623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03301C3-F68D-866B-E72E-1579D3C44C14}"/>
              </a:ext>
            </a:extLst>
          </p:cNvPr>
          <p:cNvSpPr>
            <a:spLocks noGrp="1" noChangeArrowheads="1"/>
          </p:cNvSpPr>
          <p:nvPr>
            <p:ph type="title"/>
          </p:nvPr>
        </p:nvSpPr>
        <p:spPr>
          <a:xfrm>
            <a:off x="1079224" y="592001"/>
            <a:ext cx="7886700" cy="996950"/>
          </a:xfrm>
        </p:spPr>
        <p:txBody>
          <a:bodyPr/>
          <a:lstStyle/>
          <a:p>
            <a:pPr eaLnBrk="1" hangingPunct="1"/>
            <a:r>
              <a:rPr lang="nl-NL" altLang="nl-NL" b="1" dirty="0"/>
              <a:t>Omgekeerde osmose</a:t>
            </a:r>
          </a:p>
        </p:txBody>
      </p:sp>
      <p:sp>
        <p:nvSpPr>
          <p:cNvPr id="7171" name="Tijdelijke aanduiding voor inhoud 2">
            <a:extLst>
              <a:ext uri="{FF2B5EF4-FFF2-40B4-BE49-F238E27FC236}">
                <a16:creationId xmlns:a16="http://schemas.microsoft.com/office/drawing/2014/main" id="{0E3A397B-2742-9F97-3E49-9EB2B0C1ED0F}"/>
              </a:ext>
            </a:extLst>
          </p:cNvPr>
          <p:cNvSpPr>
            <a:spLocks noGrp="1" noChangeArrowheads="1"/>
          </p:cNvSpPr>
          <p:nvPr>
            <p:ph idx="1"/>
          </p:nvPr>
        </p:nvSpPr>
        <p:spPr>
          <a:xfrm>
            <a:off x="1079224" y="1910876"/>
            <a:ext cx="6651494" cy="4738260"/>
          </a:xfrm>
        </p:spPr>
        <p:txBody>
          <a:bodyPr>
            <a:normAutofit/>
          </a:bodyPr>
          <a:lstStyle/>
          <a:p>
            <a:pPr indent="0">
              <a:buNone/>
              <a:defRPr/>
            </a:pPr>
            <a:r>
              <a:rPr lang="nl-NL" sz="2200" b="1" i="1" dirty="0">
                <a:solidFill>
                  <a:srgbClr val="0070C0"/>
                </a:solidFill>
              </a:rPr>
              <a:t>Omgekeerde</a:t>
            </a:r>
            <a:r>
              <a:rPr lang="nl-NL" b="1" dirty="0"/>
              <a:t> </a:t>
            </a:r>
            <a:r>
              <a:rPr lang="nl-NL" sz="2200" b="1" i="1" dirty="0">
                <a:solidFill>
                  <a:srgbClr val="0070C0"/>
                </a:solidFill>
              </a:rPr>
              <a:t>osmose</a:t>
            </a:r>
            <a:r>
              <a:rPr lang="nl-NL" b="1" dirty="0"/>
              <a:t> </a:t>
            </a:r>
            <a:r>
              <a:rPr lang="nl-NL" dirty="0"/>
              <a:t>is een proces waarbij water onder </a:t>
            </a:r>
            <a:r>
              <a:rPr lang="nl-NL" sz="2200" b="1" i="1" dirty="0">
                <a:solidFill>
                  <a:srgbClr val="0070C0"/>
                </a:solidFill>
              </a:rPr>
              <a:t>druk</a:t>
            </a:r>
            <a:r>
              <a:rPr lang="nl-NL" dirty="0"/>
              <a:t> door een </a:t>
            </a:r>
            <a:r>
              <a:rPr lang="nl-NL" sz="2200" b="1" i="1" dirty="0" err="1">
                <a:solidFill>
                  <a:srgbClr val="0070C0"/>
                </a:solidFill>
              </a:rPr>
              <a:t>semi-permeabel</a:t>
            </a:r>
            <a:r>
              <a:rPr lang="nl-NL" dirty="0"/>
              <a:t> membraan wordt </a:t>
            </a:r>
            <a:r>
              <a:rPr lang="nl-NL" sz="2200" b="1" i="1" dirty="0">
                <a:solidFill>
                  <a:srgbClr val="0070C0"/>
                </a:solidFill>
              </a:rPr>
              <a:t>geduwd</a:t>
            </a:r>
            <a:r>
              <a:rPr lang="nl-NL" dirty="0"/>
              <a:t>, waarbij het in </a:t>
            </a:r>
            <a:r>
              <a:rPr lang="nl-NL" sz="2200" b="1" i="1" dirty="0">
                <a:solidFill>
                  <a:srgbClr val="0070C0"/>
                </a:solidFill>
              </a:rPr>
              <a:t>tegenovergestelde</a:t>
            </a:r>
            <a:r>
              <a:rPr lang="nl-NL" dirty="0"/>
              <a:t> richting beweegt dan bij de </a:t>
            </a:r>
            <a:r>
              <a:rPr lang="nl-NL" sz="2200" b="1" i="1" dirty="0">
                <a:solidFill>
                  <a:srgbClr val="0070C0"/>
                </a:solidFill>
              </a:rPr>
              <a:t>natuurlijke</a:t>
            </a:r>
            <a:r>
              <a:rPr lang="nl-NL" dirty="0"/>
              <a:t> </a:t>
            </a:r>
            <a:r>
              <a:rPr lang="nl-NL" sz="2200" b="1" i="1" dirty="0">
                <a:solidFill>
                  <a:srgbClr val="0070C0"/>
                </a:solidFill>
              </a:rPr>
              <a:t>osmose</a:t>
            </a:r>
            <a:r>
              <a:rPr lang="nl-NL" dirty="0"/>
              <a:t>. </a:t>
            </a:r>
          </a:p>
        </p:txBody>
      </p:sp>
      <p:pic>
        <p:nvPicPr>
          <p:cNvPr id="3" name="Afbeelding 2">
            <a:extLst>
              <a:ext uri="{FF2B5EF4-FFF2-40B4-BE49-F238E27FC236}">
                <a16:creationId xmlns:a16="http://schemas.microsoft.com/office/drawing/2014/main" id="{E7968F37-1EBA-D1CE-2827-984F819F5221}"/>
              </a:ext>
            </a:extLst>
          </p:cNvPr>
          <p:cNvPicPr>
            <a:picLocks noChangeAspect="1"/>
          </p:cNvPicPr>
          <p:nvPr/>
        </p:nvPicPr>
        <p:blipFill>
          <a:blip r:embed="rId3"/>
          <a:stretch>
            <a:fillRect/>
          </a:stretch>
        </p:blipFill>
        <p:spPr>
          <a:xfrm>
            <a:off x="8207213" y="3900668"/>
            <a:ext cx="3984787" cy="2957332"/>
          </a:xfrm>
          <a:prstGeom prst="rect">
            <a:avLst/>
          </a:prstGeom>
        </p:spPr>
      </p:pic>
      <p:pic>
        <p:nvPicPr>
          <p:cNvPr id="4" name="Afbeelding 3">
            <a:extLst>
              <a:ext uri="{FF2B5EF4-FFF2-40B4-BE49-F238E27FC236}">
                <a16:creationId xmlns:a16="http://schemas.microsoft.com/office/drawing/2014/main" id="{259DDC3D-D2ED-3BB7-5D32-240F2AB2FECA}"/>
              </a:ext>
            </a:extLst>
          </p:cNvPr>
          <p:cNvPicPr>
            <a:picLocks noChangeAspect="1"/>
          </p:cNvPicPr>
          <p:nvPr/>
        </p:nvPicPr>
        <p:blipFill>
          <a:blip r:embed="rId4"/>
          <a:stretch>
            <a:fillRect/>
          </a:stretch>
        </p:blipFill>
        <p:spPr>
          <a:xfrm>
            <a:off x="8207213" y="-1"/>
            <a:ext cx="3984787" cy="3020189"/>
          </a:xfrm>
          <a:prstGeom prst="rect">
            <a:avLst/>
          </a:prstGeom>
        </p:spPr>
      </p:pic>
    </p:spTree>
    <p:extLst>
      <p:ext uri="{BB962C8B-B14F-4D97-AF65-F5344CB8AC3E}">
        <p14:creationId xmlns:p14="http://schemas.microsoft.com/office/powerpoint/2010/main" val="258086136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17F32-B559-0C43-C6E4-928EF775932F}"/>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ED1157D-7AEB-724D-CD1E-158F690FA64B}"/>
              </a:ext>
            </a:extLst>
          </p:cNvPr>
          <p:cNvSpPr>
            <a:spLocks noGrp="1" noChangeArrowheads="1"/>
          </p:cNvSpPr>
          <p:nvPr>
            <p:ph type="title"/>
          </p:nvPr>
        </p:nvSpPr>
        <p:spPr>
          <a:xfrm>
            <a:off x="1079224" y="592001"/>
            <a:ext cx="7886700" cy="996950"/>
          </a:xfrm>
        </p:spPr>
        <p:txBody>
          <a:bodyPr/>
          <a:lstStyle/>
          <a:p>
            <a:pPr eaLnBrk="1" hangingPunct="1"/>
            <a:r>
              <a:rPr lang="nl-NL" altLang="nl-NL" b="1" dirty="0"/>
              <a:t>Omgekeerde osmose</a:t>
            </a:r>
          </a:p>
        </p:txBody>
      </p:sp>
      <p:sp>
        <p:nvSpPr>
          <p:cNvPr id="7171" name="Tijdelijke aanduiding voor inhoud 2">
            <a:extLst>
              <a:ext uri="{FF2B5EF4-FFF2-40B4-BE49-F238E27FC236}">
                <a16:creationId xmlns:a16="http://schemas.microsoft.com/office/drawing/2014/main" id="{6FBF21FC-DD10-6E80-504E-5C036662B1C9}"/>
              </a:ext>
            </a:extLst>
          </p:cNvPr>
          <p:cNvSpPr>
            <a:spLocks noGrp="1" noChangeArrowheads="1"/>
          </p:cNvSpPr>
          <p:nvPr>
            <p:ph idx="1"/>
          </p:nvPr>
        </p:nvSpPr>
        <p:spPr>
          <a:xfrm>
            <a:off x="1079224" y="1910876"/>
            <a:ext cx="7141750" cy="4738260"/>
          </a:xfrm>
        </p:spPr>
        <p:txBody>
          <a:bodyPr>
            <a:normAutofit/>
          </a:bodyPr>
          <a:lstStyle/>
          <a:p>
            <a:pPr indent="0">
              <a:buNone/>
              <a:defRPr/>
            </a:pPr>
            <a:r>
              <a:rPr lang="nl-NL" dirty="0"/>
              <a:t>In </a:t>
            </a:r>
            <a:r>
              <a:rPr lang="nl-NL" sz="2200" b="1" i="1" dirty="0">
                <a:solidFill>
                  <a:srgbClr val="0070C0"/>
                </a:solidFill>
              </a:rPr>
              <a:t>natuurlijke</a:t>
            </a:r>
            <a:r>
              <a:rPr lang="nl-NL" dirty="0"/>
              <a:t> </a:t>
            </a:r>
            <a:r>
              <a:rPr lang="nl-NL" sz="2200" b="1" i="1" dirty="0">
                <a:solidFill>
                  <a:srgbClr val="0070C0"/>
                </a:solidFill>
              </a:rPr>
              <a:t>osmose</a:t>
            </a:r>
            <a:r>
              <a:rPr lang="nl-NL" dirty="0"/>
              <a:t> beweegt water van een gebied met een </a:t>
            </a:r>
            <a:r>
              <a:rPr lang="nl-NL" sz="2200" b="1" i="1" dirty="0">
                <a:solidFill>
                  <a:srgbClr val="0070C0"/>
                </a:solidFill>
              </a:rPr>
              <a:t>lage</a:t>
            </a:r>
            <a:r>
              <a:rPr lang="nl-NL" dirty="0"/>
              <a:t> concentratie opgeloste stoffen naar een gebied met een </a:t>
            </a:r>
            <a:r>
              <a:rPr lang="nl-NL" sz="2200" b="1" i="1" dirty="0">
                <a:solidFill>
                  <a:srgbClr val="0070C0"/>
                </a:solidFill>
              </a:rPr>
              <a:t>hoge</a:t>
            </a:r>
            <a:r>
              <a:rPr lang="nl-NL" dirty="0"/>
              <a:t> concentratie opgeloste stoffen, </a:t>
            </a:r>
          </a:p>
          <a:p>
            <a:pPr indent="0">
              <a:buNone/>
              <a:defRPr/>
            </a:pPr>
            <a:endParaRPr lang="nl-NL" dirty="0"/>
          </a:p>
          <a:p>
            <a:pPr indent="0">
              <a:buNone/>
              <a:defRPr/>
            </a:pPr>
            <a:r>
              <a:rPr lang="nl-NL" dirty="0"/>
              <a:t>maar in </a:t>
            </a:r>
            <a:r>
              <a:rPr lang="nl-NL" sz="2200" b="1" i="1" dirty="0">
                <a:solidFill>
                  <a:srgbClr val="0070C0"/>
                </a:solidFill>
              </a:rPr>
              <a:t>omgekeerde</a:t>
            </a:r>
            <a:r>
              <a:rPr lang="nl-NL" dirty="0"/>
              <a:t> </a:t>
            </a:r>
            <a:r>
              <a:rPr lang="nl-NL" sz="2200" b="1" i="1" dirty="0">
                <a:solidFill>
                  <a:srgbClr val="0070C0"/>
                </a:solidFill>
              </a:rPr>
              <a:t>osmose</a:t>
            </a:r>
            <a:r>
              <a:rPr lang="nl-NL" dirty="0"/>
              <a:t> gebeurt het tegenovergestelde: water wordt van een gebied met </a:t>
            </a:r>
            <a:r>
              <a:rPr lang="nl-NL" sz="2200" b="1" i="1" dirty="0">
                <a:solidFill>
                  <a:srgbClr val="0070C0"/>
                </a:solidFill>
              </a:rPr>
              <a:t>hoge</a:t>
            </a:r>
            <a:r>
              <a:rPr lang="nl-NL" dirty="0"/>
              <a:t> concentratie opgeloste stoffen (zoals zout of verontreinigingen) naar een gebied met </a:t>
            </a:r>
            <a:r>
              <a:rPr lang="nl-NL" sz="2200" b="1" i="1" dirty="0">
                <a:solidFill>
                  <a:srgbClr val="0070C0"/>
                </a:solidFill>
              </a:rPr>
              <a:t>lage</a:t>
            </a:r>
            <a:r>
              <a:rPr lang="nl-NL" dirty="0"/>
              <a:t> concentratie opgeloste stoffen geduwd.</a:t>
            </a:r>
            <a:br>
              <a:rPr lang="nl-NL" dirty="0"/>
            </a:br>
            <a:r>
              <a:rPr lang="nl-NL" dirty="0"/>
              <a:t>Wat overblijft is een zoute brij.</a:t>
            </a:r>
          </a:p>
        </p:txBody>
      </p:sp>
      <p:pic>
        <p:nvPicPr>
          <p:cNvPr id="2" name="Afbeelding 1">
            <a:extLst>
              <a:ext uri="{FF2B5EF4-FFF2-40B4-BE49-F238E27FC236}">
                <a16:creationId xmlns:a16="http://schemas.microsoft.com/office/drawing/2014/main" id="{4A028D99-5295-5A35-ACC6-523B459D4358}"/>
              </a:ext>
            </a:extLst>
          </p:cNvPr>
          <p:cNvPicPr>
            <a:picLocks noChangeAspect="1"/>
          </p:cNvPicPr>
          <p:nvPr/>
        </p:nvPicPr>
        <p:blipFill>
          <a:blip r:embed="rId3"/>
          <a:stretch>
            <a:fillRect/>
          </a:stretch>
        </p:blipFill>
        <p:spPr>
          <a:xfrm>
            <a:off x="8520657" y="4135120"/>
            <a:ext cx="3521147" cy="2611248"/>
          </a:xfrm>
          <a:prstGeom prst="rect">
            <a:avLst/>
          </a:prstGeom>
        </p:spPr>
      </p:pic>
      <p:pic>
        <p:nvPicPr>
          <p:cNvPr id="3" name="Afbeelding 2">
            <a:extLst>
              <a:ext uri="{FF2B5EF4-FFF2-40B4-BE49-F238E27FC236}">
                <a16:creationId xmlns:a16="http://schemas.microsoft.com/office/drawing/2014/main" id="{B7AEEF92-EEFF-5F2B-B5BF-7AD83717D445}"/>
              </a:ext>
            </a:extLst>
          </p:cNvPr>
          <p:cNvPicPr>
            <a:picLocks noChangeAspect="1"/>
          </p:cNvPicPr>
          <p:nvPr/>
        </p:nvPicPr>
        <p:blipFill>
          <a:blip r:embed="rId4"/>
          <a:stretch>
            <a:fillRect/>
          </a:stretch>
        </p:blipFill>
        <p:spPr>
          <a:xfrm>
            <a:off x="8478632" y="208864"/>
            <a:ext cx="3563172" cy="2696896"/>
          </a:xfrm>
          <a:prstGeom prst="rect">
            <a:avLst/>
          </a:prstGeom>
        </p:spPr>
      </p:pic>
    </p:spTree>
    <p:extLst>
      <p:ext uri="{BB962C8B-B14F-4D97-AF65-F5344CB8AC3E}">
        <p14:creationId xmlns:p14="http://schemas.microsoft.com/office/powerpoint/2010/main" val="2842057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DF2F8-7BD3-B46F-D2CF-990D01443BE3}"/>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126EF5B4-0877-5025-A407-8C4A88EA33D9}"/>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Hoe werkt omgekeerde osmose</a:t>
            </a:r>
          </a:p>
        </p:txBody>
      </p:sp>
      <p:sp>
        <p:nvSpPr>
          <p:cNvPr id="7171" name="Tijdelijke aanduiding voor inhoud 2">
            <a:extLst>
              <a:ext uri="{FF2B5EF4-FFF2-40B4-BE49-F238E27FC236}">
                <a16:creationId xmlns:a16="http://schemas.microsoft.com/office/drawing/2014/main" id="{E0E06E1F-64F7-A94C-E517-B00C59E65361}"/>
              </a:ext>
            </a:extLst>
          </p:cNvPr>
          <p:cNvSpPr>
            <a:spLocks noGrp="1" noChangeArrowheads="1"/>
          </p:cNvSpPr>
          <p:nvPr>
            <p:ph idx="1"/>
          </p:nvPr>
        </p:nvSpPr>
        <p:spPr>
          <a:xfrm>
            <a:off x="849390" y="1755601"/>
            <a:ext cx="8116534" cy="4738260"/>
          </a:xfrm>
        </p:spPr>
        <p:txBody>
          <a:bodyPr>
            <a:normAutofit fontScale="92500" lnSpcReduction="20000"/>
          </a:bodyPr>
          <a:lstStyle/>
          <a:p>
            <a:pPr marL="342900" indent="-342900"/>
            <a:r>
              <a:rPr lang="nl-NL" b="1" i="1" dirty="0" err="1">
                <a:solidFill>
                  <a:srgbClr val="0070C0"/>
                </a:solidFill>
              </a:rPr>
              <a:t>Semi-permeabel</a:t>
            </a:r>
            <a:r>
              <a:rPr lang="nl-NL" b="1" dirty="0"/>
              <a:t> </a:t>
            </a:r>
            <a:r>
              <a:rPr lang="nl-NL" b="1" i="1" dirty="0">
                <a:solidFill>
                  <a:srgbClr val="0070C0"/>
                </a:solidFill>
              </a:rPr>
              <a:t>membraan</a:t>
            </a:r>
            <a:r>
              <a:rPr lang="nl-NL" b="1" dirty="0"/>
              <a:t>:</a:t>
            </a:r>
            <a:r>
              <a:rPr lang="nl-NL" dirty="0"/>
              <a:t> </a:t>
            </a:r>
            <a:br>
              <a:rPr lang="nl-NL" dirty="0"/>
            </a:br>
            <a:r>
              <a:rPr lang="nl-NL" dirty="0"/>
              <a:t>Het membraan laat alleen bepaalde moleculen (meestal watermoleculen) door, terwijl grotere deeltjes (zoals zouten, bacteriën en andere verontreinigingen) worden tegengehouden.</a:t>
            </a:r>
          </a:p>
          <a:p>
            <a:pPr marL="342900" indent="-342900"/>
            <a:endParaRPr lang="nl-NL" dirty="0"/>
          </a:p>
          <a:p>
            <a:pPr marL="342900" indent="-342900"/>
            <a:r>
              <a:rPr lang="nl-NL" b="1" i="1" dirty="0">
                <a:solidFill>
                  <a:srgbClr val="0070C0"/>
                </a:solidFill>
              </a:rPr>
              <a:t>Druktoepassing</a:t>
            </a:r>
            <a:r>
              <a:rPr lang="nl-NL" b="1" dirty="0"/>
              <a:t>:</a:t>
            </a:r>
            <a:r>
              <a:rPr lang="nl-NL" dirty="0"/>
              <a:t> </a:t>
            </a:r>
            <a:br>
              <a:rPr lang="nl-NL" dirty="0"/>
            </a:br>
            <a:r>
              <a:rPr lang="nl-NL" dirty="0"/>
              <a:t>Omgekeerde osmose vereist een externe druk die op het water wordt uitgeoefend om het door het membraan te duwen. Deze druk is groter dan de osmotische druk, die normaal het water zou aantrekken in de richting van de hoge concentratie opgeloste stoffen.</a:t>
            </a:r>
          </a:p>
          <a:p>
            <a:pPr marL="342900" indent="-342900"/>
            <a:endParaRPr lang="nl-NL" dirty="0"/>
          </a:p>
          <a:p>
            <a:pPr marL="342900" indent="-342900"/>
            <a:r>
              <a:rPr lang="nl-NL" b="1" i="1" dirty="0">
                <a:solidFill>
                  <a:srgbClr val="0070C0"/>
                </a:solidFill>
              </a:rPr>
              <a:t>Resultaat</a:t>
            </a:r>
            <a:r>
              <a:rPr lang="nl-NL" b="1" dirty="0"/>
              <a:t>:</a:t>
            </a:r>
            <a:r>
              <a:rPr lang="nl-NL" dirty="0"/>
              <a:t> </a:t>
            </a:r>
            <a:br>
              <a:rPr lang="nl-NL" dirty="0"/>
            </a:br>
            <a:r>
              <a:rPr lang="nl-NL" dirty="0"/>
              <a:t>Het water dat door het membraan beweegt, wordt gefilterd en is relatief schoon, terwijl de opgeloste stoffen en verontreinigingen achterblijven in de afvalstroom.</a:t>
            </a:r>
          </a:p>
          <a:p>
            <a:pPr indent="0">
              <a:buNone/>
              <a:defRPr/>
            </a:pPr>
            <a:endParaRPr lang="nl-NL" dirty="0"/>
          </a:p>
        </p:txBody>
      </p:sp>
      <p:pic>
        <p:nvPicPr>
          <p:cNvPr id="3" name="Afbeelding 2">
            <a:extLst>
              <a:ext uri="{FF2B5EF4-FFF2-40B4-BE49-F238E27FC236}">
                <a16:creationId xmlns:a16="http://schemas.microsoft.com/office/drawing/2014/main" id="{5F132BA6-1D39-4A35-E879-6562F360E43C}"/>
              </a:ext>
            </a:extLst>
          </p:cNvPr>
          <p:cNvPicPr>
            <a:picLocks noChangeAspect="1"/>
          </p:cNvPicPr>
          <p:nvPr/>
        </p:nvPicPr>
        <p:blipFill>
          <a:blip r:embed="rId3"/>
          <a:stretch>
            <a:fillRect/>
          </a:stretch>
        </p:blipFill>
        <p:spPr>
          <a:xfrm>
            <a:off x="8965924" y="4502989"/>
            <a:ext cx="3135883" cy="2355011"/>
          </a:xfrm>
          <a:prstGeom prst="rect">
            <a:avLst/>
          </a:prstGeom>
        </p:spPr>
      </p:pic>
    </p:spTree>
    <p:extLst>
      <p:ext uri="{BB962C8B-B14F-4D97-AF65-F5344CB8AC3E}">
        <p14:creationId xmlns:p14="http://schemas.microsoft.com/office/powerpoint/2010/main" val="10142705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Omgekeerde 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021644" cy="4738260"/>
          </a:xfrm>
        </p:spPr>
        <p:txBody>
          <a:bodyPr>
            <a:normAutofit/>
          </a:bodyPr>
          <a:lstStyle/>
          <a:p>
            <a:pPr indent="0">
              <a:buNone/>
              <a:defRPr/>
            </a:pPr>
            <a:r>
              <a:rPr lang="nl-NL" sz="2200" b="1" i="1" dirty="0">
                <a:solidFill>
                  <a:srgbClr val="0070C0"/>
                </a:solidFill>
              </a:rPr>
              <a:t>Omgekeerde</a:t>
            </a:r>
            <a:r>
              <a:rPr lang="nl-NL" b="1" dirty="0"/>
              <a:t> </a:t>
            </a:r>
            <a:r>
              <a:rPr lang="nl-NL" sz="2200" b="1" i="1" dirty="0">
                <a:solidFill>
                  <a:srgbClr val="0070C0"/>
                </a:solidFill>
              </a:rPr>
              <a:t>osmose</a:t>
            </a:r>
            <a:r>
              <a:rPr lang="nl-NL" dirty="0"/>
              <a:t> wordt in de </a:t>
            </a:r>
            <a:r>
              <a:rPr lang="nl-NL" sz="2200" b="1" i="1" dirty="0">
                <a:solidFill>
                  <a:srgbClr val="0070C0"/>
                </a:solidFill>
              </a:rPr>
              <a:t>tuinbouw</a:t>
            </a:r>
            <a:r>
              <a:rPr lang="nl-NL" dirty="0"/>
              <a:t> steeds vaker toegepast, vooral voor </a:t>
            </a:r>
            <a:r>
              <a:rPr lang="nl-NL" sz="2200" b="1" i="1" dirty="0">
                <a:solidFill>
                  <a:srgbClr val="0070C0"/>
                </a:solidFill>
              </a:rPr>
              <a:t>waterzuivering</a:t>
            </a:r>
            <a:r>
              <a:rPr lang="nl-NL" dirty="0"/>
              <a:t> en -beheer. </a:t>
            </a:r>
          </a:p>
          <a:p>
            <a:pPr indent="0">
              <a:buNone/>
              <a:defRPr/>
            </a:pPr>
            <a:endParaRPr lang="nl-NL" dirty="0"/>
          </a:p>
          <a:p>
            <a:pPr indent="0">
              <a:buNone/>
              <a:defRPr/>
            </a:pPr>
            <a:endParaRPr lang="nl-NL" dirty="0"/>
          </a:p>
          <a:p>
            <a:pPr indent="0">
              <a:buNone/>
              <a:defRPr/>
            </a:pPr>
            <a:r>
              <a:rPr lang="nl-NL" dirty="0"/>
              <a:t>Het proces speelt een belangrijke rol in het verkrijgen van schoon, mineralenarm water voor bijvoorbeeld irrigatie en het verbeteren van de waterkwaliteit voor planten. </a:t>
            </a:r>
          </a:p>
          <a:p>
            <a:pPr indent="0">
              <a:buNone/>
              <a:defRPr/>
            </a:pPr>
            <a:endParaRPr lang="nl-NL" dirty="0"/>
          </a:p>
        </p:txBody>
      </p:sp>
      <p:pic>
        <p:nvPicPr>
          <p:cNvPr id="3" name="Afbeelding 2">
            <a:extLst>
              <a:ext uri="{FF2B5EF4-FFF2-40B4-BE49-F238E27FC236}">
                <a16:creationId xmlns:a16="http://schemas.microsoft.com/office/drawing/2014/main" id="{3776518A-63F0-773F-1D44-EE0F5A549E9B}"/>
              </a:ext>
            </a:extLst>
          </p:cNvPr>
          <p:cNvPicPr>
            <a:picLocks noChangeAspect="1"/>
          </p:cNvPicPr>
          <p:nvPr/>
        </p:nvPicPr>
        <p:blipFill>
          <a:blip r:embed="rId3"/>
          <a:stretch>
            <a:fillRect/>
          </a:stretch>
        </p:blipFill>
        <p:spPr>
          <a:xfrm>
            <a:off x="8117840" y="4334150"/>
            <a:ext cx="3879281" cy="2342745"/>
          </a:xfrm>
          <a:prstGeom prst="rect">
            <a:avLst/>
          </a:prstGeom>
        </p:spPr>
      </p:pic>
    </p:spTree>
    <p:extLst>
      <p:ext uri="{BB962C8B-B14F-4D97-AF65-F5344CB8AC3E}">
        <p14:creationId xmlns:p14="http://schemas.microsoft.com/office/powerpoint/2010/main" val="14055718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3" y="592001"/>
            <a:ext cx="9039561" cy="996950"/>
          </a:xfrm>
        </p:spPr>
        <p:txBody>
          <a:bodyPr>
            <a:normAutofit fontScale="90000"/>
          </a:bodyPr>
          <a:lstStyle/>
          <a:p>
            <a:pPr eaLnBrk="1" hangingPunct="1"/>
            <a:r>
              <a:rPr lang="nl-NL" altLang="nl-NL" b="1" dirty="0"/>
              <a:t>Toepassingen omgekeerde 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357410" cy="4738260"/>
          </a:xfrm>
        </p:spPr>
        <p:txBody>
          <a:bodyPr>
            <a:normAutofit/>
          </a:bodyPr>
          <a:lstStyle/>
          <a:p>
            <a:pPr indent="0">
              <a:buNone/>
              <a:defRPr/>
            </a:pPr>
            <a:r>
              <a:rPr lang="nl-NL" sz="2200" b="1" i="1" dirty="0">
                <a:solidFill>
                  <a:srgbClr val="0070C0"/>
                </a:solidFill>
              </a:rPr>
              <a:t>Waterzuivering</a:t>
            </a:r>
            <a:r>
              <a:rPr lang="nl-NL" b="1" dirty="0"/>
              <a:t> </a:t>
            </a:r>
            <a:r>
              <a:rPr lang="nl-NL" sz="2200" b="1" i="1" dirty="0">
                <a:solidFill>
                  <a:srgbClr val="0070C0"/>
                </a:solidFill>
              </a:rPr>
              <a:t>voor</a:t>
            </a:r>
            <a:r>
              <a:rPr lang="nl-NL" b="1" dirty="0"/>
              <a:t> </a:t>
            </a:r>
            <a:r>
              <a:rPr lang="nl-NL" sz="2200" b="1" i="1" dirty="0">
                <a:solidFill>
                  <a:srgbClr val="0070C0"/>
                </a:solidFill>
              </a:rPr>
              <a:t>irrigatie</a:t>
            </a:r>
            <a:r>
              <a:rPr lang="nl-NL" b="1" dirty="0"/>
              <a:t>:</a:t>
            </a:r>
          </a:p>
          <a:p>
            <a:pPr indent="0">
              <a:buNone/>
              <a:defRPr/>
            </a:pPr>
            <a:endParaRPr lang="nl-NL" b="1" dirty="0"/>
          </a:p>
          <a:p>
            <a:pPr indent="0">
              <a:buNone/>
              <a:defRPr/>
            </a:pPr>
            <a:r>
              <a:rPr lang="nl-NL" dirty="0"/>
              <a:t>In gebieden waar het water uit bronnen zoals rivieren, meren of zelfs grondwater een </a:t>
            </a:r>
            <a:r>
              <a:rPr lang="nl-NL" sz="2200" b="1" i="1" dirty="0">
                <a:solidFill>
                  <a:srgbClr val="0070C0"/>
                </a:solidFill>
              </a:rPr>
              <a:t>hoge</a:t>
            </a:r>
            <a:r>
              <a:rPr lang="nl-NL" dirty="0"/>
              <a:t> concentratie verontreinigingen, zouten of mineralen heeft, kan </a:t>
            </a:r>
            <a:r>
              <a:rPr lang="nl-NL" sz="2200" b="1" i="1" dirty="0">
                <a:solidFill>
                  <a:srgbClr val="0070C0"/>
                </a:solidFill>
              </a:rPr>
              <a:t>omgekeerde</a:t>
            </a:r>
            <a:r>
              <a:rPr lang="nl-NL" dirty="0"/>
              <a:t> </a:t>
            </a:r>
            <a:r>
              <a:rPr lang="nl-NL" sz="2200" b="1" i="1" dirty="0">
                <a:solidFill>
                  <a:srgbClr val="0070C0"/>
                </a:solidFill>
              </a:rPr>
              <a:t>osmose</a:t>
            </a:r>
            <a:r>
              <a:rPr lang="nl-NL" dirty="0"/>
              <a:t> worden gebruikt om dit water te zuiveren. </a:t>
            </a:r>
          </a:p>
          <a:p>
            <a:pPr indent="0">
              <a:buNone/>
              <a:defRPr/>
            </a:pPr>
            <a:endParaRPr lang="nl-NL" dirty="0"/>
          </a:p>
          <a:p>
            <a:pPr indent="0">
              <a:buNone/>
              <a:defRPr/>
            </a:pPr>
            <a:r>
              <a:rPr lang="nl-NL" dirty="0"/>
              <a:t>Dit maakt het </a:t>
            </a:r>
            <a:r>
              <a:rPr lang="nl-NL" sz="2200" b="1" i="1" dirty="0">
                <a:solidFill>
                  <a:srgbClr val="0070C0"/>
                </a:solidFill>
              </a:rPr>
              <a:t>geschikt</a:t>
            </a:r>
            <a:r>
              <a:rPr lang="nl-NL" dirty="0"/>
              <a:t> voor irrigatie van planten zonder dat de gewassen worden blootgesteld aan schadelijke stoffen zoals zware metalen of schadelijke zouten.</a:t>
            </a:r>
          </a:p>
        </p:txBody>
      </p:sp>
      <p:pic>
        <p:nvPicPr>
          <p:cNvPr id="3" name="Afbeelding 2">
            <a:extLst>
              <a:ext uri="{FF2B5EF4-FFF2-40B4-BE49-F238E27FC236}">
                <a16:creationId xmlns:a16="http://schemas.microsoft.com/office/drawing/2014/main" id="{C51A6DE0-B504-9BEF-7BD1-9A1F7DEC7488}"/>
              </a:ext>
            </a:extLst>
          </p:cNvPr>
          <p:cNvPicPr>
            <a:picLocks noChangeAspect="1"/>
          </p:cNvPicPr>
          <p:nvPr/>
        </p:nvPicPr>
        <p:blipFill>
          <a:blip r:embed="rId3"/>
          <a:stretch>
            <a:fillRect/>
          </a:stretch>
        </p:blipFill>
        <p:spPr>
          <a:xfrm>
            <a:off x="8722209" y="4055070"/>
            <a:ext cx="3346125" cy="2594065"/>
          </a:xfrm>
          <a:prstGeom prst="rect">
            <a:avLst/>
          </a:prstGeom>
        </p:spPr>
      </p:pic>
    </p:spTree>
    <p:extLst>
      <p:ext uri="{BB962C8B-B14F-4D97-AF65-F5344CB8AC3E}">
        <p14:creationId xmlns:p14="http://schemas.microsoft.com/office/powerpoint/2010/main" val="40365486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46397-E310-868C-A927-249D2098C19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631F9175-FE07-45BB-413A-51C8713374C1}"/>
              </a:ext>
            </a:extLst>
          </p:cNvPr>
          <p:cNvSpPr>
            <a:spLocks noGrp="1" noChangeArrowheads="1"/>
          </p:cNvSpPr>
          <p:nvPr>
            <p:ph type="title"/>
          </p:nvPr>
        </p:nvSpPr>
        <p:spPr>
          <a:xfrm>
            <a:off x="1079223" y="592001"/>
            <a:ext cx="9039561" cy="996950"/>
          </a:xfrm>
        </p:spPr>
        <p:txBody>
          <a:bodyPr>
            <a:normAutofit fontScale="90000"/>
          </a:bodyPr>
          <a:lstStyle/>
          <a:p>
            <a:pPr eaLnBrk="1" hangingPunct="1"/>
            <a:r>
              <a:rPr lang="nl-NL" altLang="nl-NL" b="1" dirty="0"/>
              <a:t>Toepassingen omgekeerde osmose</a:t>
            </a:r>
          </a:p>
        </p:txBody>
      </p:sp>
      <p:sp>
        <p:nvSpPr>
          <p:cNvPr id="7171" name="Tijdelijke aanduiding voor inhoud 2">
            <a:extLst>
              <a:ext uri="{FF2B5EF4-FFF2-40B4-BE49-F238E27FC236}">
                <a16:creationId xmlns:a16="http://schemas.microsoft.com/office/drawing/2014/main" id="{FDC6E5D7-31A1-3BEE-2133-37EF936F05C0}"/>
              </a:ext>
            </a:extLst>
          </p:cNvPr>
          <p:cNvSpPr>
            <a:spLocks noGrp="1" noChangeArrowheads="1"/>
          </p:cNvSpPr>
          <p:nvPr>
            <p:ph idx="1"/>
          </p:nvPr>
        </p:nvSpPr>
        <p:spPr>
          <a:xfrm>
            <a:off x="1079224" y="1910876"/>
            <a:ext cx="6855736" cy="4738260"/>
          </a:xfrm>
        </p:spPr>
        <p:txBody>
          <a:bodyPr>
            <a:normAutofit lnSpcReduction="10000"/>
          </a:bodyPr>
          <a:lstStyle/>
          <a:p>
            <a:pPr indent="0">
              <a:buNone/>
              <a:defRPr/>
            </a:pPr>
            <a:r>
              <a:rPr lang="nl-NL" sz="2200" b="1" i="1" dirty="0">
                <a:solidFill>
                  <a:srgbClr val="0070C0"/>
                </a:solidFill>
              </a:rPr>
              <a:t>Ontzilting</a:t>
            </a:r>
            <a:r>
              <a:rPr lang="nl-NL" b="1" dirty="0"/>
              <a:t> </a:t>
            </a:r>
            <a:r>
              <a:rPr lang="nl-NL" sz="2200" b="1" i="1" dirty="0">
                <a:solidFill>
                  <a:srgbClr val="0070C0"/>
                </a:solidFill>
              </a:rPr>
              <a:t>van</a:t>
            </a:r>
            <a:r>
              <a:rPr lang="nl-NL" b="1" dirty="0"/>
              <a:t> </a:t>
            </a:r>
            <a:r>
              <a:rPr lang="nl-NL" sz="2200" b="1" i="1" dirty="0">
                <a:solidFill>
                  <a:srgbClr val="0070C0"/>
                </a:solidFill>
              </a:rPr>
              <a:t>zeewater</a:t>
            </a:r>
            <a:r>
              <a:rPr lang="nl-NL" b="1" dirty="0"/>
              <a:t>:</a:t>
            </a:r>
          </a:p>
          <a:p>
            <a:pPr indent="0">
              <a:buNone/>
              <a:defRPr/>
            </a:pPr>
            <a:br>
              <a:rPr lang="nl-NL" b="1" dirty="0"/>
            </a:br>
            <a:r>
              <a:rPr lang="nl-NL" sz="2200" b="1" i="1" dirty="0">
                <a:solidFill>
                  <a:srgbClr val="0070C0"/>
                </a:solidFill>
              </a:rPr>
              <a:t>Omgekeerde</a:t>
            </a:r>
            <a:r>
              <a:rPr lang="nl-NL" dirty="0"/>
              <a:t> </a:t>
            </a:r>
            <a:r>
              <a:rPr lang="nl-NL" sz="2200" b="1" i="1" dirty="0">
                <a:solidFill>
                  <a:srgbClr val="0070C0"/>
                </a:solidFill>
              </a:rPr>
              <a:t>osmose</a:t>
            </a:r>
            <a:r>
              <a:rPr lang="nl-NL" dirty="0"/>
              <a:t> wordt op grote schaal gebruikt om zeewater te </a:t>
            </a:r>
            <a:r>
              <a:rPr lang="nl-NL" sz="2200" b="1" i="1" dirty="0">
                <a:solidFill>
                  <a:srgbClr val="0070C0"/>
                </a:solidFill>
              </a:rPr>
              <a:t>ontzilten</a:t>
            </a:r>
            <a:r>
              <a:rPr lang="nl-NL" dirty="0"/>
              <a:t> voor gebruik in de tuinbouw, vooral in regio's waar zoetwater schaars is. </a:t>
            </a:r>
          </a:p>
          <a:p>
            <a:pPr indent="0">
              <a:buNone/>
              <a:defRPr/>
            </a:pPr>
            <a:endParaRPr lang="nl-NL" dirty="0"/>
          </a:p>
          <a:p>
            <a:pPr indent="0">
              <a:buNone/>
              <a:defRPr/>
            </a:pPr>
            <a:r>
              <a:rPr lang="nl-NL" dirty="0"/>
              <a:t>Het proces maakt zeewater </a:t>
            </a:r>
            <a:r>
              <a:rPr lang="nl-NL" sz="2200" b="1" i="1" dirty="0">
                <a:solidFill>
                  <a:srgbClr val="0070C0"/>
                </a:solidFill>
              </a:rPr>
              <a:t>geschikt</a:t>
            </a:r>
            <a:r>
              <a:rPr lang="nl-NL" dirty="0"/>
              <a:t> voor </a:t>
            </a:r>
            <a:r>
              <a:rPr lang="nl-NL" sz="2200" b="1" i="1" dirty="0">
                <a:solidFill>
                  <a:srgbClr val="0070C0"/>
                </a:solidFill>
              </a:rPr>
              <a:t>irrigatie</a:t>
            </a:r>
            <a:r>
              <a:rPr lang="nl-NL" dirty="0"/>
              <a:t> door zout en andere mineralen te </a:t>
            </a:r>
            <a:r>
              <a:rPr lang="nl-NL" sz="2200" b="1" i="1" dirty="0">
                <a:solidFill>
                  <a:srgbClr val="0070C0"/>
                </a:solidFill>
              </a:rPr>
              <a:t>verwijderen</a:t>
            </a:r>
            <a:r>
              <a:rPr lang="nl-NL" dirty="0"/>
              <a:t>. </a:t>
            </a:r>
          </a:p>
          <a:p>
            <a:pPr indent="0">
              <a:buNone/>
              <a:defRPr/>
            </a:pPr>
            <a:endParaRPr lang="nl-NL" dirty="0"/>
          </a:p>
          <a:p>
            <a:pPr indent="0">
              <a:buNone/>
              <a:defRPr/>
            </a:pPr>
            <a:r>
              <a:rPr lang="nl-NL" dirty="0"/>
              <a:t>Dit draagt bij aan de </a:t>
            </a:r>
            <a:r>
              <a:rPr lang="nl-NL" sz="2200" b="1" i="1" dirty="0">
                <a:solidFill>
                  <a:srgbClr val="0070C0"/>
                </a:solidFill>
              </a:rPr>
              <a:t>verduurzaming</a:t>
            </a:r>
            <a:r>
              <a:rPr lang="nl-NL" dirty="0"/>
              <a:t> van de waterhuishouding in gebieden met een hoge zoutconcentratie in het grondwater of in de nabijheid van zeeën.</a:t>
            </a:r>
          </a:p>
        </p:txBody>
      </p:sp>
      <p:pic>
        <p:nvPicPr>
          <p:cNvPr id="3" name="Afbeelding 2">
            <a:extLst>
              <a:ext uri="{FF2B5EF4-FFF2-40B4-BE49-F238E27FC236}">
                <a16:creationId xmlns:a16="http://schemas.microsoft.com/office/drawing/2014/main" id="{96E20058-D62A-FFBE-BA3A-03FBFD211E93}"/>
              </a:ext>
            </a:extLst>
          </p:cNvPr>
          <p:cNvPicPr>
            <a:picLocks noChangeAspect="1"/>
          </p:cNvPicPr>
          <p:nvPr/>
        </p:nvPicPr>
        <p:blipFill>
          <a:blip r:embed="rId3"/>
          <a:stretch>
            <a:fillRect/>
          </a:stretch>
        </p:blipFill>
        <p:spPr>
          <a:xfrm>
            <a:off x="7935953" y="3959184"/>
            <a:ext cx="4094829" cy="2306815"/>
          </a:xfrm>
          <a:prstGeom prst="rect">
            <a:avLst/>
          </a:prstGeom>
        </p:spPr>
      </p:pic>
    </p:spTree>
    <p:extLst>
      <p:ext uri="{BB962C8B-B14F-4D97-AF65-F5344CB8AC3E}">
        <p14:creationId xmlns:p14="http://schemas.microsoft.com/office/powerpoint/2010/main" val="18369074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010A7-41B1-D52D-9E89-A011C55E1E5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8E2FA12-8B44-C6C6-F7C7-D672EAE64D8A}"/>
              </a:ext>
            </a:extLst>
          </p:cNvPr>
          <p:cNvSpPr>
            <a:spLocks noGrp="1" noChangeArrowheads="1"/>
          </p:cNvSpPr>
          <p:nvPr>
            <p:ph type="title"/>
          </p:nvPr>
        </p:nvSpPr>
        <p:spPr>
          <a:xfrm>
            <a:off x="1079223" y="592001"/>
            <a:ext cx="9039561" cy="996950"/>
          </a:xfrm>
        </p:spPr>
        <p:txBody>
          <a:bodyPr>
            <a:normAutofit fontScale="90000"/>
          </a:bodyPr>
          <a:lstStyle/>
          <a:p>
            <a:pPr eaLnBrk="1" hangingPunct="1"/>
            <a:r>
              <a:rPr lang="nl-NL" altLang="nl-NL" b="1" dirty="0"/>
              <a:t>Toepassingen omgekeerde osmose</a:t>
            </a:r>
          </a:p>
        </p:txBody>
      </p:sp>
      <p:sp>
        <p:nvSpPr>
          <p:cNvPr id="7171" name="Tijdelijke aanduiding voor inhoud 2">
            <a:extLst>
              <a:ext uri="{FF2B5EF4-FFF2-40B4-BE49-F238E27FC236}">
                <a16:creationId xmlns:a16="http://schemas.microsoft.com/office/drawing/2014/main" id="{A76EFB03-51B4-2416-9082-4E67F51B59B8}"/>
              </a:ext>
            </a:extLst>
          </p:cNvPr>
          <p:cNvSpPr>
            <a:spLocks noGrp="1" noChangeArrowheads="1"/>
          </p:cNvSpPr>
          <p:nvPr>
            <p:ph idx="1"/>
          </p:nvPr>
        </p:nvSpPr>
        <p:spPr>
          <a:xfrm>
            <a:off x="1079223" y="1910876"/>
            <a:ext cx="7089991" cy="4738260"/>
          </a:xfrm>
        </p:spPr>
        <p:txBody>
          <a:bodyPr>
            <a:normAutofit/>
          </a:bodyPr>
          <a:lstStyle/>
          <a:p>
            <a:pPr indent="0">
              <a:buNone/>
              <a:defRPr/>
            </a:pPr>
            <a:r>
              <a:rPr lang="nl-NL" sz="2200" b="1" i="1" dirty="0">
                <a:solidFill>
                  <a:srgbClr val="0070C0"/>
                </a:solidFill>
              </a:rPr>
              <a:t>Verbeteren</a:t>
            </a:r>
            <a:r>
              <a:rPr lang="nl-NL" b="1" dirty="0"/>
              <a:t> </a:t>
            </a:r>
            <a:r>
              <a:rPr lang="nl-NL" sz="2200" b="1" i="1" dirty="0">
                <a:solidFill>
                  <a:srgbClr val="0070C0"/>
                </a:solidFill>
              </a:rPr>
              <a:t>van</a:t>
            </a:r>
            <a:r>
              <a:rPr lang="nl-NL" b="1" dirty="0"/>
              <a:t> </a:t>
            </a:r>
            <a:r>
              <a:rPr lang="nl-NL" sz="2200" b="1" i="1" dirty="0">
                <a:solidFill>
                  <a:srgbClr val="0070C0"/>
                </a:solidFill>
              </a:rPr>
              <a:t>de</a:t>
            </a:r>
            <a:r>
              <a:rPr lang="nl-NL" b="1" dirty="0"/>
              <a:t> </a:t>
            </a:r>
            <a:r>
              <a:rPr lang="nl-NL" sz="2200" b="1" i="1" dirty="0">
                <a:solidFill>
                  <a:srgbClr val="0070C0"/>
                </a:solidFill>
              </a:rPr>
              <a:t>waterkwaliteit</a:t>
            </a:r>
            <a:r>
              <a:rPr lang="nl-NL" b="1" dirty="0"/>
              <a:t>:</a:t>
            </a:r>
          </a:p>
          <a:p>
            <a:pPr indent="0">
              <a:buNone/>
              <a:defRPr/>
            </a:pPr>
            <a:endParaRPr lang="nl-NL" dirty="0"/>
          </a:p>
          <a:p>
            <a:pPr indent="0">
              <a:buNone/>
              <a:defRPr/>
            </a:pPr>
            <a:r>
              <a:rPr lang="nl-NL" dirty="0"/>
              <a:t>In de tuinbouw kunnen de waterbronnen die normaal gesproken gebruikt worden voor irrigatie, bijvoorbeeld door lozingen van afvalstoffen of het gebruik van chemische meststoffen, </a:t>
            </a:r>
            <a:r>
              <a:rPr lang="nl-NL" sz="2200" b="1" i="1" dirty="0">
                <a:solidFill>
                  <a:srgbClr val="0070C0"/>
                </a:solidFill>
              </a:rPr>
              <a:t>verontreinigd</a:t>
            </a:r>
            <a:r>
              <a:rPr lang="nl-NL" dirty="0"/>
              <a:t> raken. </a:t>
            </a:r>
          </a:p>
          <a:p>
            <a:pPr indent="0">
              <a:buNone/>
              <a:defRPr/>
            </a:pPr>
            <a:endParaRPr lang="nl-NL" dirty="0"/>
          </a:p>
          <a:p>
            <a:pPr indent="0">
              <a:buNone/>
              <a:defRPr/>
            </a:pPr>
            <a:r>
              <a:rPr lang="nl-NL" sz="2200" b="1" i="1" dirty="0">
                <a:solidFill>
                  <a:srgbClr val="0070C0"/>
                </a:solidFill>
              </a:rPr>
              <a:t>Omgekeerde</a:t>
            </a:r>
            <a:r>
              <a:rPr lang="nl-NL" dirty="0"/>
              <a:t> </a:t>
            </a:r>
            <a:r>
              <a:rPr lang="nl-NL" sz="2200" b="1" i="1" dirty="0">
                <a:solidFill>
                  <a:srgbClr val="0070C0"/>
                </a:solidFill>
              </a:rPr>
              <a:t>osmose</a:t>
            </a:r>
            <a:r>
              <a:rPr lang="nl-NL" dirty="0"/>
              <a:t> kan helpen om het water te </a:t>
            </a:r>
            <a:r>
              <a:rPr lang="nl-NL" sz="2200" b="1" i="1" dirty="0">
                <a:solidFill>
                  <a:srgbClr val="0070C0"/>
                </a:solidFill>
              </a:rPr>
              <a:t>zuiveren</a:t>
            </a:r>
            <a:r>
              <a:rPr lang="nl-NL" dirty="0"/>
              <a:t>, zodat de planten geen schade ondervinden van verontreinigingen zoals pesticiden of overtollige mineralen (bijvoorbeeld natrium).</a:t>
            </a:r>
          </a:p>
        </p:txBody>
      </p:sp>
      <p:pic>
        <p:nvPicPr>
          <p:cNvPr id="3" name="Afbeelding 2">
            <a:extLst>
              <a:ext uri="{FF2B5EF4-FFF2-40B4-BE49-F238E27FC236}">
                <a16:creationId xmlns:a16="http://schemas.microsoft.com/office/drawing/2014/main" id="{5701A779-A1CA-3DEC-FF53-A6D6374622C3}"/>
              </a:ext>
            </a:extLst>
          </p:cNvPr>
          <p:cNvPicPr>
            <a:picLocks noChangeAspect="1"/>
          </p:cNvPicPr>
          <p:nvPr/>
        </p:nvPicPr>
        <p:blipFill>
          <a:blip r:embed="rId3"/>
          <a:stretch>
            <a:fillRect/>
          </a:stretch>
        </p:blipFill>
        <p:spPr>
          <a:xfrm>
            <a:off x="9103360" y="3890602"/>
            <a:ext cx="2690535" cy="2820200"/>
          </a:xfrm>
          <a:prstGeom prst="rect">
            <a:avLst/>
          </a:prstGeom>
        </p:spPr>
      </p:pic>
    </p:spTree>
    <p:extLst>
      <p:ext uri="{BB962C8B-B14F-4D97-AF65-F5344CB8AC3E}">
        <p14:creationId xmlns:p14="http://schemas.microsoft.com/office/powerpoint/2010/main" val="3866700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0345F-3D03-09AD-D1E1-F96568C1E57B}"/>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FF4830B5-FE7F-2FC2-8624-118D979BB0CD}"/>
              </a:ext>
            </a:extLst>
          </p:cNvPr>
          <p:cNvSpPr>
            <a:spLocks noGrp="1" noChangeArrowheads="1"/>
          </p:cNvSpPr>
          <p:nvPr>
            <p:ph type="title"/>
          </p:nvPr>
        </p:nvSpPr>
        <p:spPr>
          <a:xfrm>
            <a:off x="1079224" y="592001"/>
            <a:ext cx="7886700" cy="996950"/>
          </a:xfrm>
        </p:spPr>
        <p:txBody>
          <a:bodyPr/>
          <a:lstStyle/>
          <a:p>
            <a:pPr eaLnBrk="1" hangingPunct="1"/>
            <a:r>
              <a:rPr lang="nl-NL" altLang="nl-NL" b="1" dirty="0"/>
              <a:t>Omgekeerde osmose</a:t>
            </a:r>
          </a:p>
        </p:txBody>
      </p:sp>
      <p:sp>
        <p:nvSpPr>
          <p:cNvPr id="7171" name="Tijdelijke aanduiding voor inhoud 2">
            <a:extLst>
              <a:ext uri="{FF2B5EF4-FFF2-40B4-BE49-F238E27FC236}">
                <a16:creationId xmlns:a16="http://schemas.microsoft.com/office/drawing/2014/main" id="{16F62A1D-C639-8166-4D2F-BD0027A9DFFF}"/>
              </a:ext>
            </a:extLst>
          </p:cNvPr>
          <p:cNvSpPr>
            <a:spLocks noGrp="1" noChangeArrowheads="1"/>
          </p:cNvSpPr>
          <p:nvPr>
            <p:ph idx="1"/>
          </p:nvPr>
        </p:nvSpPr>
        <p:spPr>
          <a:xfrm>
            <a:off x="1079224" y="1910876"/>
            <a:ext cx="6651494" cy="4738260"/>
          </a:xfrm>
        </p:spPr>
        <p:txBody>
          <a:bodyPr>
            <a:normAutofit/>
          </a:bodyPr>
          <a:lstStyle/>
          <a:p>
            <a:pPr indent="0">
              <a:buNone/>
            </a:pPr>
            <a:r>
              <a:rPr lang="nl-NL" sz="2200" b="1" i="1" dirty="0">
                <a:solidFill>
                  <a:srgbClr val="0070C0"/>
                </a:solidFill>
              </a:rPr>
              <a:t>Voordelen</a:t>
            </a:r>
            <a:r>
              <a:rPr lang="nl-NL" b="1" dirty="0"/>
              <a:t> </a:t>
            </a:r>
            <a:r>
              <a:rPr lang="nl-NL" sz="2200" b="1" i="1" dirty="0">
                <a:solidFill>
                  <a:srgbClr val="0070C0"/>
                </a:solidFill>
              </a:rPr>
              <a:t>van</a:t>
            </a:r>
            <a:r>
              <a:rPr lang="nl-NL" b="1" dirty="0"/>
              <a:t> </a:t>
            </a:r>
            <a:r>
              <a:rPr lang="nl-NL" sz="2200" b="1" i="1" dirty="0">
                <a:solidFill>
                  <a:srgbClr val="0070C0"/>
                </a:solidFill>
              </a:rPr>
              <a:t>omgekeerde</a:t>
            </a:r>
            <a:r>
              <a:rPr lang="nl-NL" b="1" dirty="0"/>
              <a:t> </a:t>
            </a:r>
            <a:r>
              <a:rPr lang="nl-NL" sz="2200" b="1" i="1" dirty="0">
                <a:solidFill>
                  <a:srgbClr val="0070C0"/>
                </a:solidFill>
              </a:rPr>
              <a:t>osmose</a:t>
            </a:r>
          </a:p>
          <a:p>
            <a:pPr indent="0">
              <a:buNone/>
            </a:pPr>
            <a:endParaRPr lang="nl-NL" b="1" dirty="0"/>
          </a:p>
          <a:p>
            <a:pPr marL="342900" indent="-342900"/>
            <a:r>
              <a:rPr lang="nl-NL" sz="2200" b="1" i="1" dirty="0">
                <a:solidFill>
                  <a:srgbClr val="0070C0"/>
                </a:solidFill>
              </a:rPr>
              <a:t>Efficiëntie</a:t>
            </a:r>
            <a:r>
              <a:rPr lang="nl-NL" b="1" dirty="0"/>
              <a:t>:</a:t>
            </a:r>
            <a:r>
              <a:rPr lang="nl-NL" dirty="0"/>
              <a:t> </a:t>
            </a:r>
            <a:br>
              <a:rPr lang="nl-NL" dirty="0"/>
            </a:br>
            <a:r>
              <a:rPr lang="nl-NL" dirty="0"/>
              <a:t>Verwijdert effectief een breed scala aan verontreinigingen, waaronder zouten, zware metalen, virussen, en bacteriën.</a:t>
            </a:r>
          </a:p>
          <a:p>
            <a:pPr marL="342900" indent="-342900"/>
            <a:endParaRPr lang="nl-NL" dirty="0"/>
          </a:p>
          <a:p>
            <a:pPr marL="342900" indent="-342900"/>
            <a:r>
              <a:rPr lang="nl-NL" sz="2200" b="1" i="1" dirty="0">
                <a:solidFill>
                  <a:srgbClr val="0070C0"/>
                </a:solidFill>
              </a:rPr>
              <a:t>Toepassing</a:t>
            </a:r>
            <a:r>
              <a:rPr lang="nl-NL" b="1" dirty="0"/>
              <a:t> </a:t>
            </a:r>
            <a:r>
              <a:rPr lang="nl-NL" sz="2200" b="1" i="1" dirty="0">
                <a:solidFill>
                  <a:srgbClr val="0070C0"/>
                </a:solidFill>
              </a:rPr>
              <a:t>in</a:t>
            </a:r>
            <a:r>
              <a:rPr lang="nl-NL" b="1" dirty="0"/>
              <a:t> </a:t>
            </a:r>
            <a:r>
              <a:rPr lang="nl-NL" sz="2200" b="1" i="1" dirty="0">
                <a:solidFill>
                  <a:srgbClr val="0070C0"/>
                </a:solidFill>
              </a:rPr>
              <a:t>tuinbouw</a:t>
            </a:r>
            <a:r>
              <a:rPr lang="nl-NL" b="1" dirty="0"/>
              <a:t>:</a:t>
            </a:r>
            <a:r>
              <a:rPr lang="nl-NL" dirty="0"/>
              <a:t> </a:t>
            </a:r>
            <a:br>
              <a:rPr lang="nl-NL" dirty="0"/>
            </a:br>
            <a:r>
              <a:rPr lang="nl-NL" dirty="0"/>
              <a:t>Het is een belangrijke technologie voor het produceren van schoon water uit zout of vervuild water.</a:t>
            </a:r>
          </a:p>
          <a:p>
            <a:pPr indent="0">
              <a:buNone/>
              <a:defRPr/>
            </a:pPr>
            <a:endParaRPr lang="nl-NL" dirty="0"/>
          </a:p>
        </p:txBody>
      </p:sp>
      <p:pic>
        <p:nvPicPr>
          <p:cNvPr id="3" name="Afbeelding 2">
            <a:extLst>
              <a:ext uri="{FF2B5EF4-FFF2-40B4-BE49-F238E27FC236}">
                <a16:creationId xmlns:a16="http://schemas.microsoft.com/office/drawing/2014/main" id="{1A4F314E-D727-E1E4-FADD-5CCB88A5B74D}"/>
              </a:ext>
            </a:extLst>
          </p:cNvPr>
          <p:cNvPicPr>
            <a:picLocks noChangeAspect="1"/>
          </p:cNvPicPr>
          <p:nvPr/>
        </p:nvPicPr>
        <p:blipFill>
          <a:blip r:embed="rId3"/>
          <a:stretch>
            <a:fillRect/>
          </a:stretch>
        </p:blipFill>
        <p:spPr>
          <a:xfrm>
            <a:off x="8004766" y="4280006"/>
            <a:ext cx="3748951" cy="2263034"/>
          </a:xfrm>
          <a:prstGeom prst="rect">
            <a:avLst/>
          </a:prstGeom>
        </p:spPr>
      </p:pic>
    </p:spTree>
    <p:extLst>
      <p:ext uri="{BB962C8B-B14F-4D97-AF65-F5344CB8AC3E}">
        <p14:creationId xmlns:p14="http://schemas.microsoft.com/office/powerpoint/2010/main" val="8694405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2,3 en 4</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116534" cy="4738260"/>
          </a:xfrm>
        </p:spPr>
        <p:txBody>
          <a:bodyPr>
            <a:normAutofit fontScale="92500"/>
          </a:bodyPr>
          <a:lstStyle/>
          <a:p>
            <a:pPr marL="457200" indent="-457200">
              <a:buFont typeface="+mj-lt"/>
              <a:buAutoNum type="arabicPeriod"/>
              <a:defRPr/>
            </a:pPr>
            <a:r>
              <a:rPr lang="nl-NL" dirty="0"/>
              <a:t>Wat is osmose?</a:t>
            </a:r>
          </a:p>
          <a:p>
            <a:pPr marL="457200" indent="-457200">
              <a:buFont typeface="+mj-lt"/>
              <a:buAutoNum type="arabicPeriod"/>
              <a:defRPr/>
            </a:pPr>
            <a:r>
              <a:rPr lang="nl-NL" dirty="0"/>
              <a:t>Hoe beweegt water tijdens osmose in een plant?</a:t>
            </a:r>
          </a:p>
          <a:p>
            <a:pPr marL="457200" indent="-457200">
              <a:buFont typeface="+mj-lt"/>
              <a:buAutoNum type="arabicPeriod"/>
              <a:defRPr/>
            </a:pPr>
            <a:r>
              <a:rPr lang="nl-NL" dirty="0"/>
              <a:t>Wat is de rol van het wortelsysteem in osmose?</a:t>
            </a:r>
          </a:p>
          <a:p>
            <a:pPr marL="457200" indent="-457200">
              <a:buFont typeface="+mj-lt"/>
              <a:buAutoNum type="arabicPeriod"/>
              <a:defRPr/>
            </a:pPr>
            <a:r>
              <a:rPr lang="nl-NL" dirty="0"/>
              <a:t>Hoe komt water de wortels binnen bij osmose?</a:t>
            </a:r>
          </a:p>
          <a:p>
            <a:pPr marL="457200" indent="-457200">
              <a:buFont typeface="+mj-lt"/>
              <a:buAutoNum type="arabicPeriod"/>
              <a:defRPr/>
            </a:pPr>
            <a:r>
              <a:rPr lang="nl-NL" dirty="0"/>
              <a:t>Wat gebeurt er met een plant als er te veel water via osmose binnenkomt?</a:t>
            </a:r>
          </a:p>
          <a:p>
            <a:pPr marL="457200" indent="-457200">
              <a:buFont typeface="+mj-lt"/>
              <a:buAutoNum type="arabicPeriod"/>
              <a:defRPr/>
            </a:pPr>
            <a:r>
              <a:rPr lang="nl-NL" dirty="0"/>
              <a:t>Hoe beïnvloedt osmose de turgordruk in een plantencel?</a:t>
            </a:r>
          </a:p>
          <a:p>
            <a:pPr marL="457200" indent="-457200">
              <a:buFont typeface="+mj-lt"/>
              <a:buAutoNum type="arabicPeriod"/>
              <a:defRPr/>
            </a:pPr>
            <a:r>
              <a:rPr lang="nl-NL" dirty="0"/>
              <a:t>Wat gebeurt er met een plant als er te weinig water door osmose beschikbaar is?</a:t>
            </a:r>
          </a:p>
          <a:p>
            <a:pPr marL="457200" indent="-457200">
              <a:buFont typeface="+mj-lt"/>
              <a:buAutoNum type="arabicPeriod"/>
              <a:defRPr/>
            </a:pPr>
            <a:r>
              <a:rPr lang="nl-NL" dirty="0"/>
              <a:t>Hoe helpt osmose bij het transport van water naar de bladeren?</a:t>
            </a:r>
          </a:p>
          <a:p>
            <a:pPr marL="457200" indent="-457200">
              <a:buFont typeface="+mj-lt"/>
              <a:buAutoNum type="arabicPeriod"/>
              <a:defRPr/>
            </a:pPr>
            <a:r>
              <a:rPr lang="nl-NL" dirty="0"/>
              <a:t>Wat is het verschil tussen osmose en diffusie?</a:t>
            </a:r>
          </a:p>
          <a:p>
            <a:pPr marL="457200" indent="-457200">
              <a:buFont typeface="+mj-lt"/>
              <a:buAutoNum type="arabicPeriod"/>
              <a:defRPr/>
            </a:pPr>
            <a:r>
              <a:rPr lang="nl-NL" dirty="0"/>
              <a:t>Waarom is osmose belangrijk voor de groei van planten?</a:t>
            </a:r>
          </a:p>
        </p:txBody>
      </p:sp>
    </p:spTree>
    <p:extLst>
      <p:ext uri="{BB962C8B-B14F-4D97-AF65-F5344CB8AC3E}">
        <p14:creationId xmlns:p14="http://schemas.microsoft.com/office/powerpoint/2010/main" val="3284773710"/>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2,3 en 4</a:t>
            </a:r>
          </a:p>
        </p:txBody>
      </p:sp>
      <p:sp>
        <p:nvSpPr>
          <p:cNvPr id="3" name="Rectangle 2">
            <a:extLst>
              <a:ext uri="{FF2B5EF4-FFF2-40B4-BE49-F238E27FC236}">
                <a16:creationId xmlns:a16="http://schemas.microsoft.com/office/drawing/2014/main" id="{A741D45F-4110-A7DA-B0F5-506C001138F7}"/>
              </a:ext>
            </a:extLst>
          </p:cNvPr>
          <p:cNvSpPr>
            <a:spLocks noGrp="1" noChangeArrowheads="1"/>
          </p:cNvSpPr>
          <p:nvPr>
            <p:ph idx="1"/>
          </p:nvPr>
        </p:nvSpPr>
        <p:spPr bwMode="auto">
          <a:xfrm>
            <a:off x="1079224" y="1656863"/>
            <a:ext cx="8176919"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AutoNum type="arabicPeriod" startAt="11"/>
              <a:tabLst/>
            </a:pPr>
            <a:r>
              <a:rPr kumimoji="0" lang="nl-NL" altLang="nl-NL" sz="1800" b="0" i="0" u="none" strike="noStrike" cap="none" normalizeH="0" baseline="0" dirty="0">
                <a:ln>
                  <a:noFill/>
                </a:ln>
                <a:solidFill>
                  <a:schemeClr val="tx1"/>
                </a:solidFill>
                <a:effectLst/>
                <a:latin typeface="Arial" panose="020B0604020202020204" pitchFamily="34" charset="0"/>
              </a:rPr>
              <a:t>Wat is een </a:t>
            </a:r>
            <a:r>
              <a:rPr kumimoji="0" lang="nl-NL" altLang="nl-NL" sz="1800" b="0" i="0" u="none" strike="noStrike" cap="none" normalizeH="0" baseline="0" dirty="0" err="1">
                <a:ln>
                  <a:noFill/>
                </a:ln>
                <a:solidFill>
                  <a:schemeClr val="tx1"/>
                </a:solidFill>
                <a:effectLst/>
                <a:latin typeface="Arial" panose="020B0604020202020204" pitchFamily="34" charset="0"/>
              </a:rPr>
              <a:t>semi-permeabel</a:t>
            </a:r>
            <a:r>
              <a:rPr kumimoji="0" lang="nl-NL" altLang="nl-NL" sz="1800" b="0" i="0" u="none" strike="noStrike" cap="none" normalizeH="0" baseline="0" dirty="0">
                <a:ln>
                  <a:noFill/>
                </a:ln>
                <a:solidFill>
                  <a:schemeClr val="tx1"/>
                </a:solidFill>
                <a:effectLst/>
                <a:latin typeface="Arial" panose="020B0604020202020204" pitchFamily="34" charset="0"/>
              </a:rPr>
              <a:t> membraan in een plantencel?</a:t>
            </a:r>
          </a:p>
          <a:p>
            <a:pPr marL="0" marR="0" lvl="0" indent="0" algn="l" defTabSz="914400" rtl="0" eaLnBrk="0" fontAlgn="base" latinLnBrk="0" hangingPunct="0">
              <a:lnSpc>
                <a:spcPct val="100000"/>
              </a:lnSpc>
              <a:spcBef>
                <a:spcPct val="0"/>
              </a:spcBef>
              <a:spcAft>
                <a:spcPct val="0"/>
              </a:spcAft>
              <a:buClrTx/>
              <a:buSzTx/>
              <a:buFontTx/>
              <a:buAutoNum type="arabicPeriod" startAt="12"/>
              <a:tabLst/>
            </a:pPr>
            <a:r>
              <a:rPr kumimoji="0" lang="nl-NL" altLang="nl-NL" sz="1800" b="0" i="0" u="none" strike="noStrike" cap="none" normalizeH="0" baseline="0" dirty="0">
                <a:ln>
                  <a:noFill/>
                </a:ln>
                <a:solidFill>
                  <a:schemeClr val="tx1"/>
                </a:solidFill>
                <a:effectLst/>
                <a:latin typeface="Arial" panose="020B0604020202020204" pitchFamily="34" charset="0"/>
              </a:rPr>
              <a:t>Hoe helpt osmose bij het transport van voedingsstoffen in een plant?</a:t>
            </a:r>
          </a:p>
          <a:p>
            <a:pPr marL="0" marR="0" lvl="0" indent="0" algn="l" defTabSz="914400" rtl="0" eaLnBrk="0" fontAlgn="base" latinLnBrk="0" hangingPunct="0">
              <a:lnSpc>
                <a:spcPct val="100000"/>
              </a:lnSpc>
              <a:spcBef>
                <a:spcPct val="0"/>
              </a:spcBef>
              <a:spcAft>
                <a:spcPct val="0"/>
              </a:spcAft>
              <a:buClrTx/>
              <a:buSzTx/>
              <a:buFontTx/>
              <a:buAutoNum type="arabicPeriod" startAt="13"/>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effect van osmose op de cellen in de wortels?</a:t>
            </a:r>
          </a:p>
          <a:p>
            <a:pPr marL="0" marR="0" lvl="0" indent="0" algn="l" defTabSz="914400" rtl="0" eaLnBrk="0" fontAlgn="base" latinLnBrk="0" hangingPunct="0">
              <a:lnSpc>
                <a:spcPct val="100000"/>
              </a:lnSpc>
              <a:spcBef>
                <a:spcPct val="0"/>
              </a:spcBef>
              <a:spcAft>
                <a:spcPct val="0"/>
              </a:spcAft>
              <a:buClrTx/>
              <a:buSzTx/>
              <a:buFontTx/>
              <a:buAutoNum type="arabicPeriod" startAt="14"/>
              <a:tabLst/>
            </a:pPr>
            <a:r>
              <a:rPr kumimoji="0" lang="nl-NL" altLang="nl-NL" sz="1800" b="0" i="0" u="none" strike="noStrike" cap="none" normalizeH="0" baseline="0" dirty="0">
                <a:ln>
                  <a:noFill/>
                </a:ln>
                <a:solidFill>
                  <a:schemeClr val="tx1"/>
                </a:solidFill>
                <a:effectLst/>
                <a:latin typeface="Arial" panose="020B0604020202020204" pitchFamily="34" charset="0"/>
              </a:rPr>
              <a:t>Hoe verandert osmose de grootte van plantencellen?</a:t>
            </a:r>
          </a:p>
          <a:p>
            <a:pPr marL="0" marR="0" lvl="0" indent="0" algn="l" defTabSz="914400" rtl="0" eaLnBrk="0" fontAlgn="base" latinLnBrk="0" hangingPunct="0">
              <a:lnSpc>
                <a:spcPct val="100000"/>
              </a:lnSpc>
              <a:spcBef>
                <a:spcPct val="0"/>
              </a:spcBef>
              <a:spcAft>
                <a:spcPct val="0"/>
              </a:spcAft>
              <a:buClrTx/>
              <a:buSzTx/>
              <a:buFontTx/>
              <a:buAutoNum type="arabicPeriod" startAt="15"/>
              <a:tabLst/>
            </a:pPr>
            <a:r>
              <a:rPr kumimoji="0" lang="nl-NL" altLang="nl-NL" sz="1800" b="0" i="0" u="none" strike="noStrike" cap="none" normalizeH="0" baseline="0" dirty="0">
                <a:ln>
                  <a:noFill/>
                </a:ln>
                <a:solidFill>
                  <a:schemeClr val="tx1"/>
                </a:solidFill>
                <a:effectLst/>
                <a:latin typeface="Arial" panose="020B0604020202020204" pitchFamily="34" charset="0"/>
              </a:rPr>
              <a:t>Wat gebeurt er met een plant als de wortels in zout water staan (osmose)?</a:t>
            </a:r>
          </a:p>
          <a:p>
            <a:pPr marL="0" marR="0" lvl="0" indent="0" algn="l" defTabSz="914400" rtl="0" eaLnBrk="0" fontAlgn="base" latinLnBrk="0" hangingPunct="0">
              <a:lnSpc>
                <a:spcPct val="100000"/>
              </a:lnSpc>
              <a:spcBef>
                <a:spcPct val="0"/>
              </a:spcBef>
              <a:spcAft>
                <a:spcPct val="0"/>
              </a:spcAft>
              <a:buClrTx/>
              <a:buSzTx/>
              <a:buFontTx/>
              <a:buAutoNum type="arabicPeriod" startAt="16"/>
              <a:tabLst/>
            </a:pPr>
            <a:r>
              <a:rPr kumimoji="0" lang="nl-NL" altLang="nl-NL" sz="1800" b="0" i="0" u="none" strike="noStrike" cap="none" normalizeH="0" baseline="0" dirty="0">
                <a:ln>
                  <a:noFill/>
                </a:ln>
                <a:solidFill>
                  <a:schemeClr val="tx1"/>
                </a:solidFill>
                <a:effectLst/>
                <a:latin typeface="Arial" panose="020B0604020202020204" pitchFamily="34" charset="0"/>
              </a:rPr>
              <a:t>Hoe komt het dat osmose voorkomt in alle levende cellen van een plant?</a:t>
            </a:r>
          </a:p>
          <a:p>
            <a:pPr marL="0" marR="0" lvl="0" indent="0" algn="l" defTabSz="914400" rtl="0" eaLnBrk="0" fontAlgn="base" latinLnBrk="0" hangingPunct="0">
              <a:lnSpc>
                <a:spcPct val="100000"/>
              </a:lnSpc>
              <a:spcBef>
                <a:spcPct val="0"/>
              </a:spcBef>
              <a:spcAft>
                <a:spcPct val="0"/>
              </a:spcAft>
              <a:buClrTx/>
              <a:buSzTx/>
              <a:buFontTx/>
              <a:buAutoNum type="arabicPeriod" startAt="17"/>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verschil tussen osmotische druk en turgordruk?</a:t>
            </a:r>
          </a:p>
          <a:p>
            <a:pPr marL="0" marR="0" lvl="0" indent="0" algn="l" defTabSz="914400" rtl="0" eaLnBrk="0" fontAlgn="base" latinLnBrk="0" hangingPunct="0">
              <a:lnSpc>
                <a:spcPct val="100000"/>
              </a:lnSpc>
              <a:spcBef>
                <a:spcPct val="0"/>
              </a:spcBef>
              <a:spcAft>
                <a:spcPct val="0"/>
              </a:spcAft>
              <a:buClrTx/>
              <a:buSzTx/>
              <a:buFontTx/>
              <a:buAutoNum type="arabicPeriod" startAt="18"/>
              <a:tabLst/>
            </a:pPr>
            <a:r>
              <a:rPr kumimoji="0" lang="nl-NL" altLang="nl-NL" sz="1800" b="0" i="0" u="none" strike="noStrike" cap="none" normalizeH="0" baseline="0" dirty="0">
                <a:ln>
                  <a:noFill/>
                </a:ln>
                <a:solidFill>
                  <a:schemeClr val="tx1"/>
                </a:solidFill>
                <a:effectLst/>
                <a:latin typeface="Arial" panose="020B0604020202020204" pitchFamily="34" charset="0"/>
              </a:rPr>
              <a:t>Waarom is osmose belangrijk voor de waterbalans in een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9"/>
              <a:tabLst/>
            </a:pPr>
            <a:r>
              <a:rPr kumimoji="0" lang="nl-NL" altLang="nl-NL" sz="1800" b="0" i="0" u="none" strike="noStrike" cap="none" normalizeH="0" baseline="0" dirty="0">
                <a:ln>
                  <a:noFill/>
                </a:ln>
                <a:solidFill>
                  <a:schemeClr val="tx1"/>
                </a:solidFill>
                <a:effectLst/>
                <a:latin typeface="Arial" panose="020B0604020202020204" pitchFamily="34" charset="0"/>
              </a:rPr>
              <a:t>Wat gebeurt er met de huidmondjes als een plant te weinig water heeft door osmose?</a:t>
            </a:r>
          </a:p>
          <a:p>
            <a:pPr marL="0" marR="0" lvl="0" indent="0" algn="l" defTabSz="914400" rtl="0" eaLnBrk="0" fontAlgn="base" latinLnBrk="0" hangingPunct="0">
              <a:lnSpc>
                <a:spcPct val="100000"/>
              </a:lnSpc>
              <a:spcBef>
                <a:spcPct val="0"/>
              </a:spcBef>
              <a:spcAft>
                <a:spcPct val="0"/>
              </a:spcAft>
              <a:buClrTx/>
              <a:buSzTx/>
              <a:buFontTx/>
              <a:buAutoNum type="arabicPeriod" startAt="20"/>
              <a:tabLst/>
            </a:pPr>
            <a:r>
              <a:rPr kumimoji="0" lang="nl-NL" altLang="nl-NL" sz="1800" b="0" i="0" u="none" strike="noStrike" cap="none" normalizeH="0" baseline="0" dirty="0">
                <a:ln>
                  <a:noFill/>
                </a:ln>
                <a:solidFill>
                  <a:schemeClr val="tx1"/>
                </a:solidFill>
                <a:effectLst/>
                <a:latin typeface="Arial" panose="020B0604020202020204" pitchFamily="34" charset="0"/>
              </a:rPr>
              <a:t>Hoe kan osmose helpen bij het reguleren van de interne temperatuur van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     een plant?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9160620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BB9FF-6CD9-5730-79F5-B2588F7A6B4B}"/>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6FCB675C-D064-B09F-5209-92AF96B0B3E4}"/>
              </a:ext>
            </a:extLst>
          </p:cNvPr>
          <p:cNvSpPr txBox="1"/>
          <p:nvPr/>
        </p:nvSpPr>
        <p:spPr>
          <a:xfrm>
            <a:off x="2226300" y="685233"/>
            <a:ext cx="5597893" cy="553998"/>
          </a:xfrm>
          <a:prstGeom prst="rect">
            <a:avLst/>
          </a:prstGeom>
          <a:noFill/>
        </p:spPr>
        <p:txBody>
          <a:bodyPr wrap="square" rtlCol="0">
            <a:spAutoFit/>
          </a:bodyPr>
          <a:lstStyle/>
          <a:p>
            <a:r>
              <a:rPr lang="nl-NL" sz="3000" b="1" dirty="0">
                <a:latin typeface="Arial" panose="020B0604020202020204" pitchFamily="34" charset="0"/>
                <a:cs typeface="Arial" panose="020B0604020202020204" pitchFamily="34" charset="0"/>
              </a:rPr>
              <a:t>Lesprogramma dit blok</a:t>
            </a:r>
          </a:p>
        </p:txBody>
      </p:sp>
      <p:sp>
        <p:nvSpPr>
          <p:cNvPr id="4" name="Tekstvak 3">
            <a:extLst>
              <a:ext uri="{FF2B5EF4-FFF2-40B4-BE49-F238E27FC236}">
                <a16:creationId xmlns:a16="http://schemas.microsoft.com/office/drawing/2014/main" id="{77E90090-ACD4-7145-08FB-9D3E6C1FB79C}"/>
              </a:ext>
            </a:extLst>
          </p:cNvPr>
          <p:cNvSpPr txBox="1"/>
          <p:nvPr/>
        </p:nvSpPr>
        <p:spPr>
          <a:xfrm>
            <a:off x="1631077" y="2044841"/>
            <a:ext cx="5813917" cy="3416320"/>
          </a:xfrm>
          <a:prstGeom prst="rect">
            <a:avLst/>
          </a:prstGeom>
          <a:noFill/>
        </p:spPr>
        <p:txBody>
          <a:bodyPr wrap="square" rtlCol="0">
            <a:spAutoFit/>
          </a:bodyPr>
          <a:lstStyle/>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1: Huidmondjes</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2: Ademhaling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3: Vegetatieve en generatieve groei</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4: strekking en vertakking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5: Osmose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6: Gewasgroei analyse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7: Herhaling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Kerstvakantie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8: Toets</a:t>
            </a:r>
          </a:p>
        </p:txBody>
      </p:sp>
      <p:pic>
        <p:nvPicPr>
          <p:cNvPr id="2" name="Afbeelding 1">
            <a:extLst>
              <a:ext uri="{FF2B5EF4-FFF2-40B4-BE49-F238E27FC236}">
                <a16:creationId xmlns:a16="http://schemas.microsoft.com/office/drawing/2014/main" id="{CE15EE76-D51A-E45E-3078-E5DD63B1D460}"/>
              </a:ext>
            </a:extLst>
          </p:cNvPr>
          <p:cNvPicPr>
            <a:picLocks noChangeAspect="1"/>
          </p:cNvPicPr>
          <p:nvPr/>
        </p:nvPicPr>
        <p:blipFill>
          <a:blip r:embed="rId2"/>
          <a:stretch>
            <a:fillRect/>
          </a:stretch>
        </p:blipFill>
        <p:spPr>
          <a:xfrm>
            <a:off x="6444297" y="4401108"/>
            <a:ext cx="2135981" cy="1200150"/>
          </a:xfrm>
          <a:prstGeom prst="rect">
            <a:avLst/>
          </a:prstGeom>
        </p:spPr>
      </p:pic>
    </p:spTree>
    <p:extLst>
      <p:ext uri="{BB962C8B-B14F-4D97-AF65-F5344CB8AC3E}">
        <p14:creationId xmlns:p14="http://schemas.microsoft.com/office/powerpoint/2010/main" val="8302499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3 en 4</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fontScale="85000" lnSpcReduction="10000"/>
          </a:bodyPr>
          <a:lstStyle/>
          <a:p>
            <a:pPr marL="457200" indent="-457200">
              <a:buFont typeface="+mj-lt"/>
              <a:buAutoNum type="arabicPeriod" startAt="21"/>
              <a:defRPr/>
            </a:pPr>
            <a:r>
              <a:rPr lang="nl-NL" dirty="0"/>
              <a:t>Hoe beïnvloedt de concentratie opgeloste stoffen in de bodem de osmose in de wortels van een plant?</a:t>
            </a:r>
          </a:p>
          <a:p>
            <a:pPr marL="457200" indent="-457200">
              <a:buFont typeface="+mj-lt"/>
              <a:buAutoNum type="arabicPeriod" startAt="21"/>
              <a:defRPr/>
            </a:pPr>
            <a:r>
              <a:rPr lang="nl-NL" dirty="0"/>
              <a:t>Hoe kan osmose de opname van mineralen in een plant beïnvloeden?</a:t>
            </a:r>
          </a:p>
          <a:p>
            <a:pPr marL="457200" indent="-457200">
              <a:buFont typeface="+mj-lt"/>
              <a:buAutoNum type="arabicPeriod" startAt="21"/>
              <a:defRPr/>
            </a:pPr>
            <a:r>
              <a:rPr lang="nl-NL" dirty="0"/>
              <a:t>Wat gebeurt er met een plantencel wanneer de osmose leidt tot een toename van de turgordruk?</a:t>
            </a:r>
          </a:p>
          <a:p>
            <a:pPr marL="457200" indent="-457200">
              <a:buFont typeface="+mj-lt"/>
              <a:buAutoNum type="arabicPeriod" startAt="21"/>
              <a:defRPr/>
            </a:pPr>
            <a:r>
              <a:rPr lang="nl-NL" dirty="0"/>
              <a:t>Wat is het verschil tussen de osmotische druk in een plantencel en de osmotische druk in de bodem?</a:t>
            </a:r>
          </a:p>
          <a:p>
            <a:pPr marL="457200" indent="-457200">
              <a:buFont typeface="+mj-lt"/>
              <a:buAutoNum type="arabicPeriod" startAt="21"/>
              <a:defRPr/>
            </a:pPr>
            <a:r>
              <a:rPr lang="nl-NL" dirty="0"/>
              <a:t>Hoe kan osmose bijdragen aan de verdamping van water uit een plant via de huidmondjes?</a:t>
            </a:r>
          </a:p>
          <a:p>
            <a:pPr marL="457200" indent="-457200">
              <a:buFont typeface="+mj-lt"/>
              <a:buAutoNum type="arabicPeriod" startAt="21"/>
              <a:defRPr/>
            </a:pPr>
            <a:r>
              <a:rPr lang="nl-NL" dirty="0"/>
              <a:t>Wat is de rol van de wortelharen in het proces van osmose in planten?</a:t>
            </a:r>
          </a:p>
          <a:p>
            <a:pPr marL="457200" indent="-457200">
              <a:buFont typeface="+mj-lt"/>
              <a:buAutoNum type="arabicPeriod" startAt="21"/>
              <a:defRPr/>
            </a:pPr>
            <a:r>
              <a:rPr lang="nl-NL" dirty="0"/>
              <a:t>Hoe kunnen extreme zoutconcentraties in de bodem de osmose in plantencellen verstoren?</a:t>
            </a:r>
          </a:p>
          <a:p>
            <a:pPr marL="457200" indent="-457200">
              <a:buFont typeface="+mj-lt"/>
              <a:buAutoNum type="arabicPeriod" startAt="21"/>
              <a:defRPr/>
            </a:pPr>
            <a:r>
              <a:rPr lang="nl-NL" dirty="0"/>
              <a:t>Wat is de invloed van osmose op de plasmolyse van plantencellen?</a:t>
            </a:r>
          </a:p>
        </p:txBody>
      </p:sp>
    </p:spTree>
    <p:extLst>
      <p:ext uri="{BB962C8B-B14F-4D97-AF65-F5344CB8AC3E}">
        <p14:creationId xmlns:p14="http://schemas.microsoft.com/office/powerpoint/2010/main" val="2164801921"/>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225576" y="758710"/>
            <a:ext cx="5741582" cy="553998"/>
          </a:xfrm>
          <a:prstGeom prst="rect">
            <a:avLst/>
          </a:prstGeom>
          <a:noFill/>
        </p:spPr>
        <p:txBody>
          <a:bodyPr wrap="square" rtlCol="0">
            <a:spAutoFit/>
          </a:bodyPr>
          <a:lstStyle/>
          <a:p>
            <a:pPr>
              <a:defRPr/>
            </a:pPr>
            <a:r>
              <a:rPr lang="nl-NL" sz="3000" b="1" dirty="0">
                <a:solidFill>
                  <a:prstClr val="black"/>
                </a:solidFill>
                <a:latin typeface="Arial" panose="020B0604020202020204" pitchFamily="34" charset="0"/>
                <a:cs typeface="Arial" panose="020B0604020202020204" pitchFamily="34" charset="0"/>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1225576" y="2083730"/>
            <a:ext cx="6263640" cy="3831818"/>
          </a:xfrm>
          <a:prstGeom prst="rect">
            <a:avLst/>
          </a:prstGeom>
          <a:noFill/>
        </p:spPr>
        <p:txBody>
          <a:bodyPr wrap="square" rtlCol="0">
            <a:spAutoFit/>
          </a:bodyPr>
          <a:lstStyle/>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Herhaling</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Wat is osmose?</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Osmose in de wortel</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Osmose in de plantencel</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Osmose in huidmondjes</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Osmose en zoutstress</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Omgekeerde osmose</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Huiswerk</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Afsluiting</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spTree>
    <p:extLst>
      <p:ext uri="{BB962C8B-B14F-4D97-AF65-F5344CB8AC3E}">
        <p14:creationId xmlns:p14="http://schemas.microsoft.com/office/powerpoint/2010/main" val="2766501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5">
            <a:extLst>
              <a:ext uri="{FF2B5EF4-FFF2-40B4-BE49-F238E27FC236}">
                <a16:creationId xmlns:a16="http://schemas.microsoft.com/office/drawing/2014/main" id="{451AF60C-4B18-9168-D8F0-FC9F856BEC7D}"/>
              </a:ext>
            </a:extLst>
          </p:cNvPr>
          <p:cNvPicPr>
            <a:picLocks noGrp="1" noChangeAspect="1"/>
          </p:cNvPicPr>
          <p:nvPr>
            <p:ph type="pic" sz="quarter" idx="11"/>
          </p:nvPr>
        </p:nvPicPr>
        <p:blipFill>
          <a:blip r:embed="rId2"/>
          <a:srcRect l="9351" r="9351"/>
          <a:stretch/>
        </p:blipFill>
        <p:spPr>
          <a:prstGeom prst="rect">
            <a:avLst/>
          </a:prstGeom>
        </p:spPr>
      </p:pic>
    </p:spTree>
    <p:extLst>
      <p:ext uri="{BB962C8B-B14F-4D97-AF65-F5344CB8AC3E}">
        <p14:creationId xmlns:p14="http://schemas.microsoft.com/office/powerpoint/2010/main" val="3260004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5958184" cy="4738260"/>
          </a:xfrm>
        </p:spPr>
        <p:txBody>
          <a:bodyPr>
            <a:normAutofit/>
          </a:bodyPr>
          <a:lstStyle/>
          <a:p>
            <a:pPr indent="0">
              <a:buNone/>
              <a:defRPr/>
            </a:pPr>
            <a:r>
              <a:rPr lang="nl-NL" b="1" i="1" dirty="0">
                <a:solidFill>
                  <a:srgbClr val="0070C0"/>
                </a:solidFill>
              </a:rPr>
              <a:t>Osmose</a:t>
            </a:r>
            <a:r>
              <a:rPr lang="nl-NL" dirty="0"/>
              <a:t> is een belangrijk proces voor de plant. </a:t>
            </a:r>
            <a:br>
              <a:rPr lang="nl-NL" dirty="0"/>
            </a:br>
            <a:endParaRPr lang="nl-NL" dirty="0"/>
          </a:p>
          <a:p>
            <a:pPr indent="0">
              <a:buNone/>
              <a:defRPr/>
            </a:pPr>
            <a:r>
              <a:rPr lang="nl-NL" dirty="0"/>
              <a:t>Het houdt de cellen op </a:t>
            </a:r>
            <a:r>
              <a:rPr lang="nl-NL" b="1" i="1" dirty="0">
                <a:solidFill>
                  <a:srgbClr val="0070C0"/>
                </a:solidFill>
              </a:rPr>
              <a:t>spanning</a:t>
            </a:r>
            <a:r>
              <a:rPr lang="nl-NL" dirty="0"/>
              <a:t>, en houdt daarmee de plant overeind, de bladeren in de juiste stand en de bloemen en vruchten in optimale toestand</a:t>
            </a:r>
          </a:p>
        </p:txBody>
      </p:sp>
      <p:pic>
        <p:nvPicPr>
          <p:cNvPr id="5" name="Afbeelding 4">
            <a:extLst>
              <a:ext uri="{FF2B5EF4-FFF2-40B4-BE49-F238E27FC236}">
                <a16:creationId xmlns:a16="http://schemas.microsoft.com/office/drawing/2014/main" id="{79F6BB70-D1C5-6F3C-C36B-68691A8078C4}"/>
              </a:ext>
            </a:extLst>
          </p:cNvPr>
          <p:cNvPicPr>
            <a:picLocks noChangeAspect="1"/>
          </p:cNvPicPr>
          <p:nvPr/>
        </p:nvPicPr>
        <p:blipFill>
          <a:blip r:embed="rId3"/>
          <a:stretch>
            <a:fillRect/>
          </a:stretch>
        </p:blipFill>
        <p:spPr>
          <a:xfrm>
            <a:off x="7265190" y="1588951"/>
            <a:ext cx="4664972" cy="3355605"/>
          </a:xfrm>
          <a:prstGeom prst="rect">
            <a:avLst/>
          </a:prstGeom>
        </p:spPr>
      </p:pic>
    </p:spTree>
    <p:extLst>
      <p:ext uri="{BB962C8B-B14F-4D97-AF65-F5344CB8AC3E}">
        <p14:creationId xmlns:p14="http://schemas.microsoft.com/office/powerpoint/2010/main" val="1753698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is 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241784" y="1910876"/>
            <a:ext cx="6651494" cy="4738260"/>
          </a:xfrm>
        </p:spPr>
        <p:txBody>
          <a:bodyPr>
            <a:normAutofit/>
          </a:bodyPr>
          <a:lstStyle/>
          <a:p>
            <a:pPr indent="0">
              <a:buNone/>
              <a:defRPr/>
            </a:pPr>
            <a:r>
              <a:rPr lang="nl-NL" dirty="0"/>
              <a:t>Zonder </a:t>
            </a:r>
            <a:r>
              <a:rPr lang="nl-NL" b="1" i="1" dirty="0">
                <a:solidFill>
                  <a:srgbClr val="0070C0"/>
                </a:solidFill>
              </a:rPr>
              <a:t>osmose</a:t>
            </a:r>
            <a:r>
              <a:rPr lang="nl-NL" dirty="0"/>
              <a:t> zouden planten plat op de grond liggen met verwelkte bladeren. </a:t>
            </a:r>
          </a:p>
          <a:p>
            <a:pPr indent="0">
              <a:buNone/>
              <a:defRPr/>
            </a:pPr>
            <a:endParaRPr lang="nl-NL" dirty="0"/>
          </a:p>
          <a:p>
            <a:pPr indent="0">
              <a:buNone/>
              <a:defRPr/>
            </a:pPr>
            <a:endParaRPr lang="nl-NL" dirty="0"/>
          </a:p>
          <a:p>
            <a:pPr indent="0">
              <a:buNone/>
              <a:defRPr/>
            </a:pPr>
            <a:r>
              <a:rPr lang="nl-NL" dirty="0"/>
              <a:t>Het is een </a:t>
            </a:r>
            <a:r>
              <a:rPr lang="nl-NL" b="1" i="1" dirty="0">
                <a:solidFill>
                  <a:srgbClr val="0070C0"/>
                </a:solidFill>
              </a:rPr>
              <a:t>natuurkundig</a:t>
            </a:r>
            <a:r>
              <a:rPr lang="nl-NL" dirty="0"/>
              <a:t> </a:t>
            </a:r>
            <a:r>
              <a:rPr lang="nl-NL" b="1" i="1" dirty="0">
                <a:solidFill>
                  <a:srgbClr val="0070C0"/>
                </a:solidFill>
              </a:rPr>
              <a:t>principe</a:t>
            </a:r>
            <a:r>
              <a:rPr lang="nl-NL" dirty="0"/>
              <a:t>, dat ook buiten planten voorkomt. </a:t>
            </a:r>
          </a:p>
          <a:p>
            <a:pPr indent="0">
              <a:buNone/>
              <a:defRPr/>
            </a:pPr>
            <a:endParaRPr lang="nl-NL" dirty="0"/>
          </a:p>
          <a:p>
            <a:pPr indent="0">
              <a:buNone/>
              <a:defRPr/>
            </a:pPr>
            <a:r>
              <a:rPr lang="nl-NL" dirty="0"/>
              <a:t>Een vloeistof met </a:t>
            </a:r>
            <a:r>
              <a:rPr lang="nl-NL" b="1" i="1" dirty="0">
                <a:solidFill>
                  <a:srgbClr val="0070C0"/>
                </a:solidFill>
              </a:rPr>
              <a:t>opgeloste</a:t>
            </a:r>
            <a:r>
              <a:rPr lang="nl-NL" dirty="0"/>
              <a:t> stoffen trekt </a:t>
            </a:r>
            <a:r>
              <a:rPr lang="nl-NL" b="1" i="1" dirty="0">
                <a:solidFill>
                  <a:srgbClr val="0070C0"/>
                </a:solidFill>
              </a:rPr>
              <a:t>zuiver</a:t>
            </a:r>
            <a:r>
              <a:rPr lang="nl-NL" dirty="0"/>
              <a:t> water aan</a:t>
            </a:r>
          </a:p>
        </p:txBody>
      </p:sp>
      <p:pic>
        <p:nvPicPr>
          <p:cNvPr id="3" name="Afbeelding 2">
            <a:extLst>
              <a:ext uri="{FF2B5EF4-FFF2-40B4-BE49-F238E27FC236}">
                <a16:creationId xmlns:a16="http://schemas.microsoft.com/office/drawing/2014/main" id="{00D35DCD-D436-AECC-C24E-427AAC1AD57F}"/>
              </a:ext>
            </a:extLst>
          </p:cNvPr>
          <p:cNvPicPr>
            <a:picLocks noChangeAspect="1"/>
          </p:cNvPicPr>
          <p:nvPr/>
        </p:nvPicPr>
        <p:blipFill>
          <a:blip r:embed="rId3"/>
          <a:stretch>
            <a:fillRect/>
          </a:stretch>
        </p:blipFill>
        <p:spPr>
          <a:xfrm>
            <a:off x="9199604" y="340952"/>
            <a:ext cx="2634939" cy="2297809"/>
          </a:xfrm>
          <a:prstGeom prst="rect">
            <a:avLst/>
          </a:prstGeom>
        </p:spPr>
      </p:pic>
    </p:spTree>
    <p:extLst>
      <p:ext uri="{BB962C8B-B14F-4D97-AF65-F5344CB8AC3E}">
        <p14:creationId xmlns:p14="http://schemas.microsoft.com/office/powerpoint/2010/main" val="32566994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is 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794744" y="1508445"/>
            <a:ext cx="7357410" cy="4738260"/>
          </a:xfrm>
        </p:spPr>
        <p:txBody>
          <a:bodyPr>
            <a:normAutofit fontScale="92500"/>
          </a:bodyPr>
          <a:lstStyle/>
          <a:p>
            <a:pPr indent="0">
              <a:buNone/>
              <a:defRPr/>
            </a:pPr>
            <a:r>
              <a:rPr lang="nl-NL" dirty="0"/>
              <a:t>Het principe kan gedemonstreerd worden met twee bakken water, gescheiden door een halfdoorlatende membraan. </a:t>
            </a:r>
          </a:p>
          <a:p>
            <a:pPr indent="0">
              <a:buNone/>
              <a:defRPr/>
            </a:pPr>
            <a:endParaRPr lang="nl-NL" dirty="0"/>
          </a:p>
          <a:p>
            <a:pPr indent="0">
              <a:buNone/>
              <a:defRPr/>
            </a:pPr>
            <a:r>
              <a:rPr lang="nl-NL" dirty="0"/>
              <a:t>Door dat membraan kan het water wel van de ene bak naar de andere, maar de opgeloste stoffen niet. </a:t>
            </a:r>
          </a:p>
          <a:p>
            <a:pPr indent="0">
              <a:buNone/>
              <a:defRPr/>
            </a:pPr>
            <a:endParaRPr lang="nl-NL" dirty="0"/>
          </a:p>
          <a:p>
            <a:pPr indent="0">
              <a:buNone/>
              <a:defRPr/>
            </a:pPr>
            <a:r>
              <a:rPr lang="nl-NL" dirty="0"/>
              <a:t>Als in de ene bak de concentratie aan opgeloste stoffen hoger is dan in de andere bak, gaan er watermoleculen door het membraan naar de bak met de hogere concentratie. </a:t>
            </a:r>
          </a:p>
          <a:p>
            <a:pPr indent="0">
              <a:buNone/>
              <a:defRPr/>
            </a:pPr>
            <a:endParaRPr lang="nl-NL" dirty="0"/>
          </a:p>
          <a:p>
            <a:pPr indent="0">
              <a:buNone/>
              <a:defRPr/>
            </a:pPr>
            <a:r>
              <a:rPr lang="nl-NL" dirty="0"/>
              <a:t>De bak met de hogere concentratie wordt hierdoor verdund. Net zolang tot een evenwicht is bereikt. Dit proces kost geen energie</a:t>
            </a:r>
          </a:p>
        </p:txBody>
      </p:sp>
      <p:pic>
        <p:nvPicPr>
          <p:cNvPr id="3" name="Afbeelding 2">
            <a:extLst>
              <a:ext uri="{FF2B5EF4-FFF2-40B4-BE49-F238E27FC236}">
                <a16:creationId xmlns:a16="http://schemas.microsoft.com/office/drawing/2014/main" id="{548FA46B-CEED-BF0F-6C27-E37BC578E0C1}"/>
              </a:ext>
            </a:extLst>
          </p:cNvPr>
          <p:cNvPicPr>
            <a:picLocks noChangeAspect="1"/>
          </p:cNvPicPr>
          <p:nvPr/>
        </p:nvPicPr>
        <p:blipFill>
          <a:blip r:embed="rId3"/>
          <a:stretch>
            <a:fillRect/>
          </a:stretch>
        </p:blipFill>
        <p:spPr>
          <a:xfrm>
            <a:off x="8539831" y="4044706"/>
            <a:ext cx="3652169" cy="2768112"/>
          </a:xfrm>
          <a:prstGeom prst="rect">
            <a:avLst/>
          </a:prstGeom>
        </p:spPr>
      </p:pic>
    </p:spTree>
    <p:extLst>
      <p:ext uri="{BB962C8B-B14F-4D97-AF65-F5344CB8AC3E}">
        <p14:creationId xmlns:p14="http://schemas.microsoft.com/office/powerpoint/2010/main" val="2225114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2.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CA19EB-BADE-474A-91BD-35E5F319F469}">
  <ds:schemaRefs>
    <ds:schemaRef ds:uri="88fa185b-b6f4-4426-890a-edc6532e8d4f"/>
    <ds:schemaRef ds:uri="http://purl.org/dc/dcmitype/"/>
    <ds:schemaRef ds:uri="http://schemas.openxmlformats.org/package/2006/metadata/core-properties"/>
    <ds:schemaRef ds:uri="http://www.w3.org/XML/1998/namespac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521c7c86-cc27-4cef-8605-4ebb03422227"/>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966</TotalTime>
  <Words>2372</Words>
  <Application>Microsoft Office PowerPoint</Application>
  <PresentationFormat>Breedbeeld</PresentationFormat>
  <Paragraphs>297</Paragraphs>
  <Slides>41</Slides>
  <Notes>34</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41</vt:i4>
      </vt:variant>
    </vt:vector>
  </HeadingPairs>
  <TitlesOfParts>
    <vt:vector size="44" baseType="lpstr">
      <vt:lpstr>Arial</vt:lpstr>
      <vt:lpstr>Calibri</vt:lpstr>
      <vt:lpstr>Kantoorthema</vt:lpstr>
      <vt:lpstr>PowerPoint-presentatie</vt:lpstr>
      <vt:lpstr>Aftrap</vt:lpstr>
      <vt:lpstr>PowerPoint-presentatie</vt:lpstr>
      <vt:lpstr>PowerPoint-presentatie</vt:lpstr>
      <vt:lpstr>PowerPoint-presentatie</vt:lpstr>
      <vt:lpstr>PowerPoint-presentatie</vt:lpstr>
      <vt:lpstr>Osmose</vt:lpstr>
      <vt:lpstr>Wat is osmose</vt:lpstr>
      <vt:lpstr>Wat is osmose?</vt:lpstr>
      <vt:lpstr>Osmose in planten</vt:lpstr>
      <vt:lpstr>Osmose in de wortel</vt:lpstr>
      <vt:lpstr>Osmose in de wortel</vt:lpstr>
      <vt:lpstr>Osmose in de wortel</vt:lpstr>
      <vt:lpstr>Osmose in de wortel</vt:lpstr>
      <vt:lpstr>Osmose in de wortel</vt:lpstr>
      <vt:lpstr>Apoplastische route:</vt:lpstr>
      <vt:lpstr>Symplastische route :</vt:lpstr>
      <vt:lpstr>Transcellulaire route:</vt:lpstr>
      <vt:lpstr>Verhouding in wateropname</vt:lpstr>
      <vt:lpstr>Osmose in de wortel</vt:lpstr>
      <vt:lpstr>Uittreden van water uit het xyleem </vt:lpstr>
      <vt:lpstr>Osmose in plantencel</vt:lpstr>
      <vt:lpstr>Osmose in plantencel</vt:lpstr>
      <vt:lpstr>Osmose in plantencel</vt:lpstr>
      <vt:lpstr>Osmose in plantencel</vt:lpstr>
      <vt:lpstr>Osmose en huidmondjes</vt:lpstr>
      <vt:lpstr>Osmose en huidmondjes</vt:lpstr>
      <vt:lpstr>PowerPoint-presentatie</vt:lpstr>
      <vt:lpstr>Osmose en zoutstress</vt:lpstr>
      <vt:lpstr>Omgekeerde osmose</vt:lpstr>
      <vt:lpstr>Omgekeerde osmose</vt:lpstr>
      <vt:lpstr>Hoe werkt omgekeerde osmose</vt:lpstr>
      <vt:lpstr>Omgekeerde osmose</vt:lpstr>
      <vt:lpstr>Toepassingen omgekeerde osmose</vt:lpstr>
      <vt:lpstr>Toepassingen omgekeerde osmose</vt:lpstr>
      <vt:lpstr>Toepassingen omgekeerde osmose</vt:lpstr>
      <vt:lpstr>Omgekeerde osmose</vt:lpstr>
      <vt:lpstr>Huiswerk niveau 2,3 en 4</vt:lpstr>
      <vt:lpstr>Huiswerk niveau 2,3 en 4</vt:lpstr>
      <vt:lpstr>Huiswerk niveau 3 en 4</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52</cp:revision>
  <dcterms:created xsi:type="dcterms:W3CDTF">2020-11-10T08:38:03Z</dcterms:created>
  <dcterms:modified xsi:type="dcterms:W3CDTF">2025-12-02T12:00:28Z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