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 id="2147483681" r:id="rId5"/>
  </p:sldMasterIdLst>
  <p:notesMasterIdLst>
    <p:notesMasterId r:id="rId50"/>
  </p:notesMasterIdLst>
  <p:sldIdLst>
    <p:sldId id="275" r:id="rId6"/>
    <p:sldId id="276" r:id="rId7"/>
    <p:sldId id="389" r:id="rId8"/>
    <p:sldId id="301" r:id="rId9"/>
    <p:sldId id="508" r:id="rId10"/>
    <p:sldId id="484" r:id="rId11"/>
    <p:sldId id="501" r:id="rId12"/>
    <p:sldId id="278" r:id="rId13"/>
    <p:sldId id="502" r:id="rId14"/>
    <p:sldId id="503" r:id="rId15"/>
    <p:sldId id="277" r:id="rId16"/>
    <p:sldId id="490" r:id="rId17"/>
    <p:sldId id="492" r:id="rId18"/>
    <p:sldId id="485" r:id="rId19"/>
    <p:sldId id="487" r:id="rId20"/>
    <p:sldId id="488" r:id="rId21"/>
    <p:sldId id="491" r:id="rId22"/>
    <p:sldId id="493" r:id="rId23"/>
    <p:sldId id="494" r:id="rId24"/>
    <p:sldId id="334" r:id="rId25"/>
    <p:sldId id="304" r:id="rId26"/>
    <p:sldId id="339" r:id="rId27"/>
    <p:sldId id="393" r:id="rId28"/>
    <p:sldId id="509" r:id="rId29"/>
    <p:sldId id="394" r:id="rId30"/>
    <p:sldId id="451" r:id="rId31"/>
    <p:sldId id="344" r:id="rId32"/>
    <p:sldId id="452" r:id="rId33"/>
    <p:sldId id="349" r:id="rId34"/>
    <p:sldId id="399" r:id="rId35"/>
    <p:sldId id="311" r:id="rId36"/>
    <p:sldId id="453" r:id="rId37"/>
    <p:sldId id="454" r:id="rId38"/>
    <p:sldId id="456" r:id="rId39"/>
    <p:sldId id="455" r:id="rId40"/>
    <p:sldId id="313" r:id="rId41"/>
    <p:sldId id="314" r:id="rId42"/>
    <p:sldId id="315" r:id="rId43"/>
    <p:sldId id="316" r:id="rId44"/>
    <p:sldId id="317" r:id="rId45"/>
    <p:sldId id="404" r:id="rId46"/>
    <p:sldId id="507" r:id="rId47"/>
    <p:sldId id="506" r:id="rId48"/>
    <p:sldId id="383" r:id="rId4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é Verbeek" initials="GV" lastIdx="1" clrIdx="0">
    <p:extLst>
      <p:ext uri="{19B8F6BF-5375-455C-9EA6-DF929625EA0E}">
        <p15:presenceInfo xmlns:p15="http://schemas.microsoft.com/office/powerpoint/2012/main" userId="S-1-5-21-2483263013-661348462-4172844734-3842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55" autoAdjust="0"/>
    <p:restoredTop sz="93883" autoAdjust="0"/>
  </p:normalViewPr>
  <p:slideViewPr>
    <p:cSldViewPr>
      <p:cViewPr varScale="1">
        <p:scale>
          <a:sx n="59" d="100"/>
          <a:sy n="59" d="100"/>
        </p:scale>
        <p:origin x="1648" y="5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408437A9-B1B4-4A5A-BF84-9732D44B2163}"/>
    <pc:docChg chg="custSel addSld delSld modSld sldOrd">
      <pc:chgData name="Gé Verbeek" userId="20d2065d-8055-4a68-a463-00777506795f" providerId="ADAL" clId="{408437A9-B1B4-4A5A-BF84-9732D44B2163}" dt="2025-11-20T12:50:57.704" v="505" actId="6549"/>
      <pc:docMkLst>
        <pc:docMk/>
      </pc:docMkLst>
      <pc:sldChg chg="modSp">
        <pc:chgData name="Gé Verbeek" userId="20d2065d-8055-4a68-a463-00777506795f" providerId="ADAL" clId="{408437A9-B1B4-4A5A-BF84-9732D44B2163}" dt="2025-11-18T10:49:10.020" v="116" actId="108"/>
        <pc:sldMkLst>
          <pc:docMk/>
          <pc:sldMk cId="0" sldId="304"/>
        </pc:sldMkLst>
        <pc:spChg chg="mod">
          <ac:chgData name="Gé Verbeek" userId="20d2065d-8055-4a68-a463-00777506795f" providerId="ADAL" clId="{408437A9-B1B4-4A5A-BF84-9732D44B2163}" dt="2025-11-18T10:49:10.020" v="116" actId="108"/>
          <ac:spMkLst>
            <pc:docMk/>
            <pc:sldMk cId="0" sldId="304"/>
            <ac:spMk id="21507" creationId="{A4323541-D69B-4FFC-B515-ECF40096C17F}"/>
          </ac:spMkLst>
        </pc:spChg>
      </pc:sldChg>
      <pc:sldChg chg="modSp">
        <pc:chgData name="Gé Verbeek" userId="20d2065d-8055-4a68-a463-00777506795f" providerId="ADAL" clId="{408437A9-B1B4-4A5A-BF84-9732D44B2163}" dt="2025-11-18T10:57:35.233" v="193" actId="108"/>
        <pc:sldMkLst>
          <pc:docMk/>
          <pc:sldMk cId="0" sldId="314"/>
        </pc:sldMkLst>
        <pc:spChg chg="mod">
          <ac:chgData name="Gé Verbeek" userId="20d2065d-8055-4a68-a463-00777506795f" providerId="ADAL" clId="{408437A9-B1B4-4A5A-BF84-9732D44B2163}" dt="2025-11-18T10:57:35.233" v="193" actId="108"/>
          <ac:spMkLst>
            <pc:docMk/>
            <pc:sldMk cId="0" sldId="314"/>
            <ac:spMk id="38916" creationId="{39FB6411-9A3B-4AFB-9C7F-84A7793F15C0}"/>
          </ac:spMkLst>
        </pc:spChg>
      </pc:sldChg>
      <pc:sldChg chg="modSp">
        <pc:chgData name="Gé Verbeek" userId="20d2065d-8055-4a68-a463-00777506795f" providerId="ADAL" clId="{408437A9-B1B4-4A5A-BF84-9732D44B2163}" dt="2025-11-18T10:57:45.877" v="198" actId="108"/>
        <pc:sldMkLst>
          <pc:docMk/>
          <pc:sldMk cId="0" sldId="315"/>
        </pc:sldMkLst>
        <pc:spChg chg="mod">
          <ac:chgData name="Gé Verbeek" userId="20d2065d-8055-4a68-a463-00777506795f" providerId="ADAL" clId="{408437A9-B1B4-4A5A-BF84-9732D44B2163}" dt="2025-11-18T10:57:45.877" v="198" actId="108"/>
          <ac:spMkLst>
            <pc:docMk/>
            <pc:sldMk cId="0" sldId="315"/>
            <ac:spMk id="38916" creationId="{0D765A5B-C2DE-43D4-A4B2-4B2AA4BF27E5}"/>
          </ac:spMkLst>
        </pc:spChg>
      </pc:sldChg>
      <pc:sldChg chg="modSp">
        <pc:chgData name="Gé Verbeek" userId="20d2065d-8055-4a68-a463-00777506795f" providerId="ADAL" clId="{408437A9-B1B4-4A5A-BF84-9732D44B2163}" dt="2025-11-18T10:58:06.921" v="210" actId="108"/>
        <pc:sldMkLst>
          <pc:docMk/>
          <pc:sldMk cId="0" sldId="317"/>
        </pc:sldMkLst>
        <pc:spChg chg="mod">
          <ac:chgData name="Gé Verbeek" userId="20d2065d-8055-4a68-a463-00777506795f" providerId="ADAL" clId="{408437A9-B1B4-4A5A-BF84-9732D44B2163}" dt="2025-11-18T10:58:06.921" v="210" actId="108"/>
          <ac:spMkLst>
            <pc:docMk/>
            <pc:sldMk cId="0" sldId="317"/>
            <ac:spMk id="3" creationId="{14D8569C-ECB8-4B09-812A-6FE682A79D3E}"/>
          </ac:spMkLst>
        </pc:spChg>
      </pc:sldChg>
      <pc:sldChg chg="modSp mod">
        <pc:chgData name="Gé Verbeek" userId="20d2065d-8055-4a68-a463-00777506795f" providerId="ADAL" clId="{408437A9-B1B4-4A5A-BF84-9732D44B2163}" dt="2025-11-18T10:48:54.447" v="110" actId="108"/>
        <pc:sldMkLst>
          <pc:docMk/>
          <pc:sldMk cId="0" sldId="334"/>
        </pc:sldMkLst>
        <pc:spChg chg="mod">
          <ac:chgData name="Gé Verbeek" userId="20d2065d-8055-4a68-a463-00777506795f" providerId="ADAL" clId="{408437A9-B1B4-4A5A-BF84-9732D44B2163}" dt="2025-11-18T10:48:54.447" v="110" actId="108"/>
          <ac:spMkLst>
            <pc:docMk/>
            <pc:sldMk cId="0" sldId="334"/>
            <ac:spMk id="36867" creationId="{4F48454F-D89A-42E8-A311-C6F38954DDFB}"/>
          </ac:spMkLst>
        </pc:spChg>
      </pc:sldChg>
      <pc:sldChg chg="modSp">
        <pc:chgData name="Gé Verbeek" userId="20d2065d-8055-4a68-a463-00777506795f" providerId="ADAL" clId="{408437A9-B1B4-4A5A-BF84-9732D44B2163}" dt="2025-11-18T10:49:28.902" v="117" actId="108"/>
        <pc:sldMkLst>
          <pc:docMk/>
          <pc:sldMk cId="0" sldId="339"/>
        </pc:sldMkLst>
        <pc:spChg chg="mod">
          <ac:chgData name="Gé Verbeek" userId="20d2065d-8055-4a68-a463-00777506795f" providerId="ADAL" clId="{408437A9-B1B4-4A5A-BF84-9732D44B2163}" dt="2025-11-18T10:49:28.902" v="117" actId="108"/>
          <ac:spMkLst>
            <pc:docMk/>
            <pc:sldMk cId="0" sldId="339"/>
            <ac:spMk id="24579" creationId="{D6F2752D-C43F-4EF0-B515-8D03945D700A}"/>
          </ac:spMkLst>
        </pc:spChg>
      </pc:sldChg>
      <pc:sldChg chg="modSp">
        <pc:chgData name="Gé Verbeek" userId="20d2065d-8055-4a68-a463-00777506795f" providerId="ADAL" clId="{408437A9-B1B4-4A5A-BF84-9732D44B2163}" dt="2025-11-18T10:50:59.992" v="136" actId="108"/>
        <pc:sldMkLst>
          <pc:docMk/>
          <pc:sldMk cId="0" sldId="344"/>
        </pc:sldMkLst>
        <pc:spChg chg="mod">
          <ac:chgData name="Gé Verbeek" userId="20d2065d-8055-4a68-a463-00777506795f" providerId="ADAL" clId="{408437A9-B1B4-4A5A-BF84-9732D44B2163}" dt="2025-11-18T10:50:59.992" v="136" actId="108"/>
          <ac:spMkLst>
            <pc:docMk/>
            <pc:sldMk cId="0" sldId="344"/>
            <ac:spMk id="35843" creationId="{9AECB112-8BCA-4473-889C-B34D2E76937E}"/>
          </ac:spMkLst>
        </pc:spChg>
      </pc:sldChg>
      <pc:sldChg chg="modSp">
        <pc:chgData name="Gé Verbeek" userId="20d2065d-8055-4a68-a463-00777506795f" providerId="ADAL" clId="{408437A9-B1B4-4A5A-BF84-9732D44B2163}" dt="2025-11-18T10:51:36.593" v="149" actId="108"/>
        <pc:sldMkLst>
          <pc:docMk/>
          <pc:sldMk cId="0" sldId="349"/>
        </pc:sldMkLst>
        <pc:spChg chg="mod">
          <ac:chgData name="Gé Verbeek" userId="20d2065d-8055-4a68-a463-00777506795f" providerId="ADAL" clId="{408437A9-B1B4-4A5A-BF84-9732D44B2163}" dt="2025-11-18T10:51:36.593" v="149" actId="108"/>
          <ac:spMkLst>
            <pc:docMk/>
            <pc:sldMk cId="0" sldId="349"/>
            <ac:spMk id="57347" creationId="{EBE23C8E-084F-4A8B-9D66-80618AF03A5B}"/>
          </ac:spMkLst>
        </pc:spChg>
      </pc:sldChg>
      <pc:sldChg chg="modSp">
        <pc:chgData name="Gé Verbeek" userId="20d2065d-8055-4a68-a463-00777506795f" providerId="ADAL" clId="{408437A9-B1B4-4A5A-BF84-9732D44B2163}" dt="2025-11-18T11:02:38.989" v="425" actId="113"/>
        <pc:sldMkLst>
          <pc:docMk/>
          <pc:sldMk cId="1139271326" sldId="393"/>
        </pc:sldMkLst>
        <pc:spChg chg="mod">
          <ac:chgData name="Gé Verbeek" userId="20d2065d-8055-4a68-a463-00777506795f" providerId="ADAL" clId="{408437A9-B1B4-4A5A-BF84-9732D44B2163}" dt="2025-11-18T11:02:38.989" v="425" actId="113"/>
          <ac:spMkLst>
            <pc:docMk/>
            <pc:sldMk cId="1139271326" sldId="393"/>
            <ac:spMk id="7171" creationId="{E224BC8B-2913-4038-A10D-36A485D9D174}"/>
          </ac:spMkLst>
        </pc:spChg>
      </pc:sldChg>
      <pc:sldChg chg="modSp mod">
        <pc:chgData name="Gé Verbeek" userId="20d2065d-8055-4a68-a463-00777506795f" providerId="ADAL" clId="{408437A9-B1B4-4A5A-BF84-9732D44B2163}" dt="2025-11-18T10:50:23.362" v="124" actId="1076"/>
        <pc:sldMkLst>
          <pc:docMk/>
          <pc:sldMk cId="2713930387" sldId="394"/>
        </pc:sldMkLst>
        <pc:picChg chg="mod">
          <ac:chgData name="Gé Verbeek" userId="20d2065d-8055-4a68-a463-00777506795f" providerId="ADAL" clId="{408437A9-B1B4-4A5A-BF84-9732D44B2163}" dt="2025-11-18T10:50:23.362" v="124" actId="1076"/>
          <ac:picMkLst>
            <pc:docMk/>
            <pc:sldMk cId="2713930387" sldId="394"/>
            <ac:picMk id="2" creationId="{4894A8A6-552B-457D-BC76-3CCDD9D2AB20}"/>
          </ac:picMkLst>
        </pc:picChg>
      </pc:sldChg>
      <pc:sldChg chg="modSp mod">
        <pc:chgData name="Gé Verbeek" userId="20d2065d-8055-4a68-a463-00777506795f" providerId="ADAL" clId="{408437A9-B1B4-4A5A-BF84-9732D44B2163}" dt="2025-11-18T10:54:57.014" v="188" actId="20577"/>
        <pc:sldMkLst>
          <pc:docMk/>
          <pc:sldMk cId="0" sldId="399"/>
        </pc:sldMkLst>
        <pc:spChg chg="mod">
          <ac:chgData name="Gé Verbeek" userId="20d2065d-8055-4a68-a463-00777506795f" providerId="ADAL" clId="{408437A9-B1B4-4A5A-BF84-9732D44B2163}" dt="2025-11-18T10:54:57.014" v="188" actId="20577"/>
          <ac:spMkLst>
            <pc:docMk/>
            <pc:sldMk cId="0" sldId="399"/>
            <ac:spMk id="49156" creationId="{B7682B98-3F58-40BE-B5A1-545746D6813E}"/>
          </ac:spMkLst>
        </pc:spChg>
      </pc:sldChg>
      <pc:sldChg chg="addSp delSp modSp mod ord">
        <pc:chgData name="Gé Verbeek" userId="20d2065d-8055-4a68-a463-00777506795f" providerId="ADAL" clId="{408437A9-B1B4-4A5A-BF84-9732D44B2163}" dt="2025-11-20T12:50:57.704" v="505" actId="6549"/>
        <pc:sldMkLst>
          <pc:docMk/>
          <pc:sldMk cId="4080684346" sldId="404"/>
        </pc:sldMkLst>
        <pc:spChg chg="add mod">
          <ac:chgData name="Gé Verbeek" userId="20d2065d-8055-4a68-a463-00777506795f" providerId="ADAL" clId="{408437A9-B1B4-4A5A-BF84-9732D44B2163}" dt="2025-11-20T12:50:57.704" v="505" actId="6549"/>
          <ac:spMkLst>
            <pc:docMk/>
            <pc:sldMk cId="4080684346" sldId="404"/>
            <ac:spMk id="2" creationId="{06CFD432-9253-5AF2-987A-B4812FDB20F7}"/>
          </ac:spMkLst>
        </pc:spChg>
        <pc:spChg chg="mod">
          <ac:chgData name="Gé Verbeek" userId="20d2065d-8055-4a68-a463-00777506795f" providerId="ADAL" clId="{408437A9-B1B4-4A5A-BF84-9732D44B2163}" dt="2025-11-18T11:03:58.534" v="452" actId="20577"/>
          <ac:spMkLst>
            <pc:docMk/>
            <pc:sldMk cId="4080684346" sldId="404"/>
            <ac:spMk id="3" creationId="{356889DA-41A2-4552-A79A-4F80576CFD40}"/>
          </ac:spMkLst>
        </pc:spChg>
      </pc:sldChg>
      <pc:sldChg chg="modSp mod">
        <pc:chgData name="Gé Verbeek" userId="20d2065d-8055-4a68-a463-00777506795f" providerId="ADAL" clId="{408437A9-B1B4-4A5A-BF84-9732D44B2163}" dt="2025-11-18T10:50:42.775" v="130" actId="108"/>
        <pc:sldMkLst>
          <pc:docMk/>
          <pc:sldMk cId="4085439248" sldId="451"/>
        </pc:sldMkLst>
        <pc:spChg chg="mod">
          <ac:chgData name="Gé Verbeek" userId="20d2065d-8055-4a68-a463-00777506795f" providerId="ADAL" clId="{408437A9-B1B4-4A5A-BF84-9732D44B2163}" dt="2025-11-18T10:50:42.775" v="130" actId="108"/>
          <ac:spMkLst>
            <pc:docMk/>
            <pc:sldMk cId="4085439248" sldId="451"/>
            <ac:spMk id="34819" creationId="{CF1D4DE9-4F71-40A7-B35F-66AF93AE3882}"/>
          </ac:spMkLst>
        </pc:spChg>
      </pc:sldChg>
      <pc:sldChg chg="modSp">
        <pc:chgData name="Gé Verbeek" userId="20d2065d-8055-4a68-a463-00777506795f" providerId="ADAL" clId="{408437A9-B1B4-4A5A-BF84-9732D44B2163}" dt="2025-11-18T10:51:14.323" v="141" actId="108"/>
        <pc:sldMkLst>
          <pc:docMk/>
          <pc:sldMk cId="2860421958" sldId="452"/>
        </pc:sldMkLst>
        <pc:spChg chg="mod">
          <ac:chgData name="Gé Verbeek" userId="20d2065d-8055-4a68-a463-00777506795f" providerId="ADAL" clId="{408437A9-B1B4-4A5A-BF84-9732D44B2163}" dt="2025-11-18T10:51:14.323" v="141" actId="108"/>
          <ac:spMkLst>
            <pc:docMk/>
            <pc:sldMk cId="2860421958" sldId="452"/>
            <ac:spMk id="35843" creationId="{9AECB112-8BCA-4473-889C-B34D2E76937E}"/>
          </ac:spMkLst>
        </pc:spChg>
      </pc:sldChg>
      <pc:sldChg chg="modSp mod modAnim">
        <pc:chgData name="Gé Verbeek" userId="20d2065d-8055-4a68-a463-00777506795f" providerId="ADAL" clId="{408437A9-B1B4-4A5A-BF84-9732D44B2163}" dt="2025-11-18T11:22:08.829" v="504"/>
        <pc:sldMkLst>
          <pc:docMk/>
          <pc:sldMk cId="0" sldId="484"/>
        </pc:sldMkLst>
        <pc:spChg chg="mod">
          <ac:chgData name="Gé Verbeek" userId="20d2065d-8055-4a68-a463-00777506795f" providerId="ADAL" clId="{408437A9-B1B4-4A5A-BF84-9732D44B2163}" dt="2025-11-18T10:44:48.887" v="37" actId="108"/>
          <ac:spMkLst>
            <pc:docMk/>
            <pc:sldMk cId="0" sldId="484"/>
            <ac:spMk id="6147" creationId="{D50E2F6A-9787-40F0-80CF-CD7E9E4D2308}"/>
          </ac:spMkLst>
        </pc:spChg>
      </pc:sldChg>
      <pc:sldChg chg="modSp">
        <pc:chgData name="Gé Verbeek" userId="20d2065d-8055-4a68-a463-00777506795f" providerId="ADAL" clId="{408437A9-B1B4-4A5A-BF84-9732D44B2163}" dt="2025-11-18T10:47:03.761" v="76" actId="108"/>
        <pc:sldMkLst>
          <pc:docMk/>
          <pc:sldMk cId="2161233663" sldId="485"/>
        </pc:sldMkLst>
        <pc:spChg chg="mod">
          <ac:chgData name="Gé Verbeek" userId="20d2065d-8055-4a68-a463-00777506795f" providerId="ADAL" clId="{408437A9-B1B4-4A5A-BF84-9732D44B2163}" dt="2025-11-18T10:47:03.761" v="76" actId="108"/>
          <ac:spMkLst>
            <pc:docMk/>
            <pc:sldMk cId="2161233663" sldId="485"/>
            <ac:spMk id="8195" creationId="{B15BFFA5-96D3-43B0-8DCF-277C11C58649}"/>
          </ac:spMkLst>
        </pc:spChg>
      </pc:sldChg>
      <pc:sldChg chg="modSp">
        <pc:chgData name="Gé Verbeek" userId="20d2065d-8055-4a68-a463-00777506795f" providerId="ADAL" clId="{408437A9-B1B4-4A5A-BF84-9732D44B2163}" dt="2025-11-18T10:47:18.214" v="80" actId="108"/>
        <pc:sldMkLst>
          <pc:docMk/>
          <pc:sldMk cId="451238270" sldId="487"/>
        </pc:sldMkLst>
        <pc:spChg chg="mod">
          <ac:chgData name="Gé Verbeek" userId="20d2065d-8055-4a68-a463-00777506795f" providerId="ADAL" clId="{408437A9-B1B4-4A5A-BF84-9732D44B2163}" dt="2025-11-18T10:47:18.214" v="80" actId="108"/>
          <ac:spMkLst>
            <pc:docMk/>
            <pc:sldMk cId="451238270" sldId="487"/>
            <ac:spMk id="4" creationId="{CEAC459D-93CD-4E48-894D-8DFF3A03C891}"/>
          </ac:spMkLst>
        </pc:spChg>
      </pc:sldChg>
      <pc:sldChg chg="modSp">
        <pc:chgData name="Gé Verbeek" userId="20d2065d-8055-4a68-a463-00777506795f" providerId="ADAL" clId="{408437A9-B1B4-4A5A-BF84-9732D44B2163}" dt="2025-11-18T10:47:42.161" v="87" actId="108"/>
        <pc:sldMkLst>
          <pc:docMk/>
          <pc:sldMk cId="1103550529" sldId="488"/>
        </pc:sldMkLst>
        <pc:spChg chg="mod">
          <ac:chgData name="Gé Verbeek" userId="20d2065d-8055-4a68-a463-00777506795f" providerId="ADAL" clId="{408437A9-B1B4-4A5A-BF84-9732D44B2163}" dt="2025-11-18T10:47:42.161" v="87" actId="108"/>
          <ac:spMkLst>
            <pc:docMk/>
            <pc:sldMk cId="1103550529" sldId="488"/>
            <ac:spMk id="8195" creationId="{B15BFFA5-96D3-43B0-8DCF-277C11C58649}"/>
          </ac:spMkLst>
        </pc:spChg>
      </pc:sldChg>
      <pc:sldChg chg="modSp">
        <pc:chgData name="Gé Verbeek" userId="20d2065d-8055-4a68-a463-00777506795f" providerId="ADAL" clId="{408437A9-B1B4-4A5A-BF84-9732D44B2163}" dt="2025-11-18T10:45:59.106" v="57" actId="108"/>
        <pc:sldMkLst>
          <pc:docMk/>
          <pc:sldMk cId="4223738758" sldId="490"/>
        </pc:sldMkLst>
        <pc:spChg chg="mod">
          <ac:chgData name="Gé Verbeek" userId="20d2065d-8055-4a68-a463-00777506795f" providerId="ADAL" clId="{408437A9-B1B4-4A5A-BF84-9732D44B2163}" dt="2025-11-18T10:45:59.106" v="57" actId="108"/>
          <ac:spMkLst>
            <pc:docMk/>
            <pc:sldMk cId="4223738758" sldId="490"/>
            <ac:spMk id="8195" creationId="{B15BFFA5-96D3-43B0-8DCF-277C11C58649}"/>
          </ac:spMkLst>
        </pc:spChg>
      </pc:sldChg>
      <pc:sldChg chg="modSp">
        <pc:chgData name="Gé Verbeek" userId="20d2065d-8055-4a68-a463-00777506795f" providerId="ADAL" clId="{408437A9-B1B4-4A5A-BF84-9732D44B2163}" dt="2025-11-18T10:48:00.321" v="95" actId="108"/>
        <pc:sldMkLst>
          <pc:docMk/>
          <pc:sldMk cId="4099268456" sldId="491"/>
        </pc:sldMkLst>
        <pc:spChg chg="mod">
          <ac:chgData name="Gé Verbeek" userId="20d2065d-8055-4a68-a463-00777506795f" providerId="ADAL" clId="{408437A9-B1B4-4A5A-BF84-9732D44B2163}" dt="2025-11-18T10:48:00.321" v="95" actId="108"/>
          <ac:spMkLst>
            <pc:docMk/>
            <pc:sldMk cId="4099268456" sldId="491"/>
            <ac:spMk id="8195" creationId="{B15BFFA5-96D3-43B0-8DCF-277C11C58649}"/>
          </ac:spMkLst>
        </pc:spChg>
      </pc:sldChg>
      <pc:sldChg chg="modSp">
        <pc:chgData name="Gé Verbeek" userId="20d2065d-8055-4a68-a463-00777506795f" providerId="ADAL" clId="{408437A9-B1B4-4A5A-BF84-9732D44B2163}" dt="2025-11-18T10:46:37.443" v="66" actId="108"/>
        <pc:sldMkLst>
          <pc:docMk/>
          <pc:sldMk cId="4167032213" sldId="492"/>
        </pc:sldMkLst>
        <pc:spChg chg="mod">
          <ac:chgData name="Gé Verbeek" userId="20d2065d-8055-4a68-a463-00777506795f" providerId="ADAL" clId="{408437A9-B1B4-4A5A-BF84-9732D44B2163}" dt="2025-11-18T10:46:37.443" v="66" actId="108"/>
          <ac:spMkLst>
            <pc:docMk/>
            <pc:sldMk cId="4167032213" sldId="492"/>
            <ac:spMk id="8195" creationId="{B15BFFA5-96D3-43B0-8DCF-277C11C58649}"/>
          </ac:spMkLst>
        </pc:spChg>
      </pc:sldChg>
      <pc:sldChg chg="modSp">
        <pc:chgData name="Gé Verbeek" userId="20d2065d-8055-4a68-a463-00777506795f" providerId="ADAL" clId="{408437A9-B1B4-4A5A-BF84-9732D44B2163}" dt="2025-11-18T10:48:25.342" v="104" actId="108"/>
        <pc:sldMkLst>
          <pc:docMk/>
          <pc:sldMk cId="3825970706" sldId="493"/>
        </pc:sldMkLst>
        <pc:spChg chg="mod">
          <ac:chgData name="Gé Verbeek" userId="20d2065d-8055-4a68-a463-00777506795f" providerId="ADAL" clId="{408437A9-B1B4-4A5A-BF84-9732D44B2163}" dt="2025-11-18T10:48:25.342" v="104" actId="108"/>
          <ac:spMkLst>
            <pc:docMk/>
            <pc:sldMk cId="3825970706" sldId="493"/>
            <ac:spMk id="8195" creationId="{B15BFFA5-96D3-43B0-8DCF-277C11C58649}"/>
          </ac:spMkLst>
        </pc:spChg>
      </pc:sldChg>
      <pc:sldChg chg="modSp">
        <pc:chgData name="Gé Verbeek" userId="20d2065d-8055-4a68-a463-00777506795f" providerId="ADAL" clId="{408437A9-B1B4-4A5A-BF84-9732D44B2163}" dt="2025-11-18T10:48:43.788" v="109" actId="108"/>
        <pc:sldMkLst>
          <pc:docMk/>
          <pc:sldMk cId="863680833" sldId="494"/>
        </pc:sldMkLst>
        <pc:spChg chg="mod">
          <ac:chgData name="Gé Verbeek" userId="20d2065d-8055-4a68-a463-00777506795f" providerId="ADAL" clId="{408437A9-B1B4-4A5A-BF84-9732D44B2163}" dt="2025-11-18T10:48:43.788" v="109" actId="108"/>
          <ac:spMkLst>
            <pc:docMk/>
            <pc:sldMk cId="863680833" sldId="494"/>
            <ac:spMk id="8195" creationId="{B15BFFA5-96D3-43B0-8DCF-277C11C58649}"/>
          </ac:spMkLst>
        </pc:spChg>
      </pc:sldChg>
      <pc:sldChg chg="modSp">
        <pc:chgData name="Gé Verbeek" userId="20d2065d-8055-4a68-a463-00777506795f" providerId="ADAL" clId="{408437A9-B1B4-4A5A-BF84-9732D44B2163}" dt="2025-11-18T10:45:00.848" v="42" actId="108"/>
        <pc:sldMkLst>
          <pc:docMk/>
          <pc:sldMk cId="2019121788" sldId="501"/>
        </pc:sldMkLst>
        <pc:spChg chg="mod">
          <ac:chgData name="Gé Verbeek" userId="20d2065d-8055-4a68-a463-00777506795f" providerId="ADAL" clId="{408437A9-B1B4-4A5A-BF84-9732D44B2163}" dt="2025-11-18T10:45:00.848" v="42" actId="108"/>
          <ac:spMkLst>
            <pc:docMk/>
            <pc:sldMk cId="2019121788" sldId="501"/>
            <ac:spMk id="6147" creationId="{94DFCE7C-AF1F-0C43-2617-6B03A6458BBE}"/>
          </ac:spMkLst>
        </pc:spChg>
      </pc:sldChg>
      <pc:sldChg chg="modSp">
        <pc:chgData name="Gé Verbeek" userId="20d2065d-8055-4a68-a463-00777506795f" providerId="ADAL" clId="{408437A9-B1B4-4A5A-BF84-9732D44B2163}" dt="2025-11-18T10:45:22.105" v="47" actId="108"/>
        <pc:sldMkLst>
          <pc:docMk/>
          <pc:sldMk cId="2881427266" sldId="502"/>
        </pc:sldMkLst>
        <pc:spChg chg="mod">
          <ac:chgData name="Gé Verbeek" userId="20d2065d-8055-4a68-a463-00777506795f" providerId="ADAL" clId="{408437A9-B1B4-4A5A-BF84-9732D44B2163}" dt="2025-11-18T10:45:22.105" v="47" actId="108"/>
          <ac:spMkLst>
            <pc:docMk/>
            <pc:sldMk cId="2881427266" sldId="502"/>
            <ac:spMk id="6147" creationId="{F919CC21-0573-1D95-2478-8281FFC15A17}"/>
          </ac:spMkLst>
        </pc:spChg>
      </pc:sldChg>
      <pc:sldChg chg="modSp">
        <pc:chgData name="Gé Verbeek" userId="20d2065d-8055-4a68-a463-00777506795f" providerId="ADAL" clId="{408437A9-B1B4-4A5A-BF84-9732D44B2163}" dt="2025-11-18T10:45:38.083" v="54" actId="108"/>
        <pc:sldMkLst>
          <pc:docMk/>
          <pc:sldMk cId="1019517462" sldId="503"/>
        </pc:sldMkLst>
        <pc:spChg chg="mod">
          <ac:chgData name="Gé Verbeek" userId="20d2065d-8055-4a68-a463-00777506795f" providerId="ADAL" clId="{408437A9-B1B4-4A5A-BF84-9732D44B2163}" dt="2025-11-18T10:45:38.083" v="54" actId="108"/>
          <ac:spMkLst>
            <pc:docMk/>
            <pc:sldMk cId="1019517462" sldId="503"/>
            <ac:spMk id="6147" creationId="{FC9FA33C-DED3-8207-D677-70923DEFE185}"/>
          </ac:spMkLst>
        </pc:spChg>
      </pc:sldChg>
      <pc:sldChg chg="addSp delSp modSp mod">
        <pc:chgData name="Gé Verbeek" userId="20d2065d-8055-4a68-a463-00777506795f" providerId="ADAL" clId="{408437A9-B1B4-4A5A-BF84-9732D44B2163}" dt="2025-11-18T11:15:11.050" v="501" actId="11"/>
        <pc:sldMkLst>
          <pc:docMk/>
          <pc:sldMk cId="3180144115" sldId="506"/>
        </pc:sldMkLst>
        <pc:spChg chg="add mod">
          <ac:chgData name="Gé Verbeek" userId="20d2065d-8055-4a68-a463-00777506795f" providerId="ADAL" clId="{408437A9-B1B4-4A5A-BF84-9732D44B2163}" dt="2025-11-18T11:15:11.050" v="501" actId="11"/>
          <ac:spMkLst>
            <pc:docMk/>
            <pc:sldMk cId="3180144115" sldId="506"/>
            <ac:spMk id="2" creationId="{C801F0CD-0717-4B2C-DB61-1F0414342387}"/>
          </ac:spMkLst>
        </pc:spChg>
      </pc:sldChg>
      <pc:sldChg chg="addSp delSp modSp mod">
        <pc:chgData name="Gé Verbeek" userId="20d2065d-8055-4a68-a463-00777506795f" providerId="ADAL" clId="{408437A9-B1B4-4A5A-BF84-9732D44B2163}" dt="2025-11-18T11:11:44.689" v="463" actId="11"/>
        <pc:sldMkLst>
          <pc:docMk/>
          <pc:sldMk cId="2736499647" sldId="507"/>
        </pc:sldMkLst>
        <pc:spChg chg="add mod">
          <ac:chgData name="Gé Verbeek" userId="20d2065d-8055-4a68-a463-00777506795f" providerId="ADAL" clId="{408437A9-B1B4-4A5A-BF84-9732D44B2163}" dt="2025-11-18T11:11:44.689" v="463" actId="11"/>
          <ac:spMkLst>
            <pc:docMk/>
            <pc:sldMk cId="2736499647" sldId="507"/>
            <ac:spMk id="2" creationId="{B6845F71-905A-D88A-C8AA-AD35A1C420E7}"/>
          </ac:spMkLst>
        </pc:spChg>
        <pc:spChg chg="mod">
          <ac:chgData name="Gé Verbeek" userId="20d2065d-8055-4a68-a463-00777506795f" providerId="ADAL" clId="{408437A9-B1B4-4A5A-BF84-9732D44B2163}" dt="2025-11-18T11:03:51.588" v="446" actId="20577"/>
          <ac:spMkLst>
            <pc:docMk/>
            <pc:sldMk cId="2736499647" sldId="507"/>
            <ac:spMk id="3" creationId="{07580AB5-C4B8-A431-D423-06FE2871DB9A}"/>
          </ac:spMkLst>
        </pc:spChg>
      </pc:sldChg>
      <pc:sldChg chg="addSp delSp mod">
        <pc:chgData name="Gé Verbeek" userId="20d2065d-8055-4a68-a463-00777506795f" providerId="ADAL" clId="{408437A9-B1B4-4A5A-BF84-9732D44B2163}" dt="2025-11-18T11:21:27.954" v="503" actId="22"/>
        <pc:sldMkLst>
          <pc:docMk/>
          <pc:sldMk cId="4073573074" sldId="508"/>
        </pc:sldMkLst>
        <pc:picChg chg="add">
          <ac:chgData name="Gé Verbeek" userId="20d2065d-8055-4a68-a463-00777506795f" providerId="ADAL" clId="{408437A9-B1B4-4A5A-BF84-9732D44B2163}" dt="2025-11-18T11:21:27.954" v="503" actId="22"/>
          <ac:picMkLst>
            <pc:docMk/>
            <pc:sldMk cId="4073573074" sldId="508"/>
            <ac:picMk id="6" creationId="{22C30976-A3FE-8387-747B-09EEE237B9AD}"/>
          </ac:picMkLst>
        </pc:picChg>
      </pc:sldChg>
      <pc:sldChg chg="modSp add modAnim">
        <pc:chgData name="Gé Verbeek" userId="20d2065d-8055-4a68-a463-00777506795f" providerId="ADAL" clId="{408437A9-B1B4-4A5A-BF84-9732D44B2163}" dt="2025-11-18T11:02:48.234" v="429" actId="108"/>
        <pc:sldMkLst>
          <pc:docMk/>
          <pc:sldMk cId="2828101954" sldId="509"/>
        </pc:sldMkLst>
        <pc:spChg chg="mod">
          <ac:chgData name="Gé Verbeek" userId="20d2065d-8055-4a68-a463-00777506795f" providerId="ADAL" clId="{408437A9-B1B4-4A5A-BF84-9732D44B2163}" dt="2025-11-18T11:02:48.234" v="429" actId="108"/>
          <ac:spMkLst>
            <pc:docMk/>
            <pc:sldMk cId="2828101954" sldId="509"/>
            <ac:spMk id="7171" creationId="{8471C21A-7EF1-F9F2-A8CC-9E2B5DD35E9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410262-FDCC-4551-9E8E-B41DAC6F40EB}" type="datetimeFigureOut">
              <a:rPr lang="nl-NL" smtClean="0"/>
              <a:t>20-11-2025</a:t>
            </a:fld>
            <a:endParaRPr lang="nl-NL"/>
          </a:p>
        </p:txBody>
      </p:sp>
      <p:sp>
        <p:nvSpPr>
          <p:cNvPr id="4" name="Tijdelijke aanduiding voor dia-afbeelding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738CDF-8E2F-4D9F-8374-07B3FB2753DC}" type="slidenum">
              <a:rPr lang="nl-NL" smtClean="0"/>
              <a:t>‹nr.›</a:t>
            </a:fld>
            <a:endParaRPr lang="nl-NL"/>
          </a:p>
        </p:txBody>
      </p:sp>
    </p:spTree>
    <p:extLst>
      <p:ext uri="{BB962C8B-B14F-4D97-AF65-F5344CB8AC3E}">
        <p14:creationId xmlns:p14="http://schemas.microsoft.com/office/powerpoint/2010/main" val="14568417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jdelijke aanduiding voor dia-afbeelding 1">
            <a:extLst>
              <a:ext uri="{FF2B5EF4-FFF2-40B4-BE49-F238E27FC236}">
                <a16:creationId xmlns:a16="http://schemas.microsoft.com/office/drawing/2014/main" id="{6782A010-0EDE-48F8-968B-B094F3AB511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Tijdelijke aanduiding voor notities 2">
            <a:extLst>
              <a:ext uri="{FF2B5EF4-FFF2-40B4-BE49-F238E27FC236}">
                <a16:creationId xmlns:a16="http://schemas.microsoft.com/office/drawing/2014/main" id="{38490A59-E541-458B-84BA-836B38C0987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7172" name="Tijdelijke aanduiding voor dianummer 3">
            <a:extLst>
              <a:ext uri="{FF2B5EF4-FFF2-40B4-BE49-F238E27FC236}">
                <a16:creationId xmlns:a16="http://schemas.microsoft.com/office/drawing/2014/main" id="{88FEEB23-2C09-45CC-A383-17574BC627C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91682BE1-E8F9-4AE9-B792-04C8EA8E6D3F}" type="slidenum">
              <a:rPr lang="nl-NL" altLang="nl-NL" smtClean="0"/>
              <a:pPr/>
              <a:t>6</a:t>
            </a:fld>
            <a:endParaRPr lang="nl-NL" altLang="nl-N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3E11A-ABA2-CBBD-F0D6-69173346EE2F}"/>
            </a:ext>
          </a:extLst>
        </p:cNvPr>
        <p:cNvGrpSpPr/>
        <p:nvPr/>
      </p:nvGrpSpPr>
      <p:grpSpPr>
        <a:xfrm>
          <a:off x="0" y="0"/>
          <a:ext cx="0" cy="0"/>
          <a:chOff x="0" y="0"/>
          <a:chExt cx="0" cy="0"/>
        </a:xfrm>
      </p:grpSpPr>
      <p:sp>
        <p:nvSpPr>
          <p:cNvPr id="7170" name="Tijdelijke aanduiding voor dia-afbeelding 1">
            <a:extLst>
              <a:ext uri="{FF2B5EF4-FFF2-40B4-BE49-F238E27FC236}">
                <a16:creationId xmlns:a16="http://schemas.microsoft.com/office/drawing/2014/main" id="{92188880-8C98-98B3-C019-D2C0A19469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Tijdelijke aanduiding voor notities 2">
            <a:extLst>
              <a:ext uri="{FF2B5EF4-FFF2-40B4-BE49-F238E27FC236}">
                <a16:creationId xmlns:a16="http://schemas.microsoft.com/office/drawing/2014/main" id="{D7B5412E-BC5A-176F-67CC-8270462CA0A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7172" name="Tijdelijke aanduiding voor dianummer 3">
            <a:extLst>
              <a:ext uri="{FF2B5EF4-FFF2-40B4-BE49-F238E27FC236}">
                <a16:creationId xmlns:a16="http://schemas.microsoft.com/office/drawing/2014/main" id="{6C6F78AC-5254-ABC2-70AA-D375D4F39E3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91682BE1-E8F9-4AE9-B792-04C8EA8E6D3F}" type="slidenum">
              <a:rPr lang="nl-NL" altLang="nl-NL" smtClean="0"/>
              <a:pPr/>
              <a:t>7</a:t>
            </a:fld>
            <a:endParaRPr lang="nl-NL" altLang="nl-NL"/>
          </a:p>
        </p:txBody>
      </p:sp>
    </p:spTree>
    <p:extLst>
      <p:ext uri="{BB962C8B-B14F-4D97-AF65-F5344CB8AC3E}">
        <p14:creationId xmlns:p14="http://schemas.microsoft.com/office/powerpoint/2010/main" val="868178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D1963-1409-4627-A4A3-72515D851F80}"/>
            </a:ext>
          </a:extLst>
        </p:cNvPr>
        <p:cNvGrpSpPr/>
        <p:nvPr/>
      </p:nvGrpSpPr>
      <p:grpSpPr>
        <a:xfrm>
          <a:off x="0" y="0"/>
          <a:ext cx="0" cy="0"/>
          <a:chOff x="0" y="0"/>
          <a:chExt cx="0" cy="0"/>
        </a:xfrm>
      </p:grpSpPr>
      <p:sp>
        <p:nvSpPr>
          <p:cNvPr id="7170" name="Tijdelijke aanduiding voor dia-afbeelding 1">
            <a:extLst>
              <a:ext uri="{FF2B5EF4-FFF2-40B4-BE49-F238E27FC236}">
                <a16:creationId xmlns:a16="http://schemas.microsoft.com/office/drawing/2014/main" id="{B610DEA2-96CB-826A-5581-B018C298CCD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Tijdelijke aanduiding voor notities 2">
            <a:extLst>
              <a:ext uri="{FF2B5EF4-FFF2-40B4-BE49-F238E27FC236}">
                <a16:creationId xmlns:a16="http://schemas.microsoft.com/office/drawing/2014/main" id="{598FC47A-1BF4-E628-1CDF-AE437F7390B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7172" name="Tijdelijke aanduiding voor dianummer 3">
            <a:extLst>
              <a:ext uri="{FF2B5EF4-FFF2-40B4-BE49-F238E27FC236}">
                <a16:creationId xmlns:a16="http://schemas.microsoft.com/office/drawing/2014/main" id="{B4C228C3-23DA-1A34-737A-C68C3514B8B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91682BE1-E8F9-4AE9-B792-04C8EA8E6D3F}" type="slidenum">
              <a:rPr lang="nl-NL" altLang="nl-NL" smtClean="0"/>
              <a:pPr/>
              <a:t>9</a:t>
            </a:fld>
            <a:endParaRPr lang="nl-NL" altLang="nl-NL"/>
          </a:p>
        </p:txBody>
      </p:sp>
    </p:spTree>
    <p:extLst>
      <p:ext uri="{BB962C8B-B14F-4D97-AF65-F5344CB8AC3E}">
        <p14:creationId xmlns:p14="http://schemas.microsoft.com/office/powerpoint/2010/main" val="3599296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3B1A26-2C23-F7FA-15B3-A65D7C33C3C9}"/>
            </a:ext>
          </a:extLst>
        </p:cNvPr>
        <p:cNvGrpSpPr/>
        <p:nvPr/>
      </p:nvGrpSpPr>
      <p:grpSpPr>
        <a:xfrm>
          <a:off x="0" y="0"/>
          <a:ext cx="0" cy="0"/>
          <a:chOff x="0" y="0"/>
          <a:chExt cx="0" cy="0"/>
        </a:xfrm>
      </p:grpSpPr>
      <p:sp>
        <p:nvSpPr>
          <p:cNvPr id="7170" name="Tijdelijke aanduiding voor dia-afbeelding 1">
            <a:extLst>
              <a:ext uri="{FF2B5EF4-FFF2-40B4-BE49-F238E27FC236}">
                <a16:creationId xmlns:a16="http://schemas.microsoft.com/office/drawing/2014/main" id="{1B8C4E6F-864B-4414-D88E-F0ADE67C08E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Tijdelijke aanduiding voor notities 2">
            <a:extLst>
              <a:ext uri="{FF2B5EF4-FFF2-40B4-BE49-F238E27FC236}">
                <a16:creationId xmlns:a16="http://schemas.microsoft.com/office/drawing/2014/main" id="{5A4E9F22-B3EF-3BB9-E960-9C647C84D48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7172" name="Tijdelijke aanduiding voor dianummer 3">
            <a:extLst>
              <a:ext uri="{FF2B5EF4-FFF2-40B4-BE49-F238E27FC236}">
                <a16:creationId xmlns:a16="http://schemas.microsoft.com/office/drawing/2014/main" id="{DE6F65FA-84A4-ACCC-F948-0D02D7B3E61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91682BE1-E8F9-4AE9-B792-04C8EA8E6D3F}" type="slidenum">
              <a:rPr lang="nl-NL" altLang="nl-NL" smtClean="0"/>
              <a:pPr/>
              <a:t>10</a:t>
            </a:fld>
            <a:endParaRPr lang="nl-NL" altLang="nl-NL"/>
          </a:p>
        </p:txBody>
      </p:sp>
    </p:spTree>
    <p:extLst>
      <p:ext uri="{BB962C8B-B14F-4D97-AF65-F5344CB8AC3E}">
        <p14:creationId xmlns:p14="http://schemas.microsoft.com/office/powerpoint/2010/main" val="573377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jdelijke aanduiding voor dia-afbeelding 1">
            <a:extLst>
              <a:ext uri="{FF2B5EF4-FFF2-40B4-BE49-F238E27FC236}">
                <a16:creationId xmlns:a16="http://schemas.microsoft.com/office/drawing/2014/main" id="{5B92CCEC-F74D-401C-8110-0F16AA18F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Tijdelijke aanduiding voor notities 2">
            <a:extLst>
              <a:ext uri="{FF2B5EF4-FFF2-40B4-BE49-F238E27FC236}">
                <a16:creationId xmlns:a16="http://schemas.microsoft.com/office/drawing/2014/main" id="{4263430D-4BA0-409F-8A39-6D807AAADCF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nl-NL" altLang="nl-NL"/>
              <a:t>Dit geld ook voor potplanten ect.</a:t>
            </a:r>
          </a:p>
        </p:txBody>
      </p:sp>
      <p:sp>
        <p:nvSpPr>
          <p:cNvPr id="9220" name="Tijdelijke aanduiding voor dianummer 3">
            <a:extLst>
              <a:ext uri="{FF2B5EF4-FFF2-40B4-BE49-F238E27FC236}">
                <a16:creationId xmlns:a16="http://schemas.microsoft.com/office/drawing/2014/main" id="{3920B0D2-AE82-4F5A-9040-A501C767EB2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F0AF7C2-D0C1-4D13-8A9D-2122470FB69C}" type="slidenum">
              <a:rPr lang="nl-NL" altLang="nl-NL" smtClean="0"/>
              <a:pPr/>
              <a:t>11</a:t>
            </a:fld>
            <a:endParaRPr lang="nl-NL" altLang="nl-NL"/>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23</a:t>
            </a:fld>
            <a:endParaRPr lang="nl-NL" altLang="nl-NL"/>
          </a:p>
        </p:txBody>
      </p:sp>
    </p:spTree>
    <p:extLst>
      <p:ext uri="{BB962C8B-B14F-4D97-AF65-F5344CB8AC3E}">
        <p14:creationId xmlns:p14="http://schemas.microsoft.com/office/powerpoint/2010/main" val="358474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D79883-2DD3-43B1-3396-36535738126E}"/>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FDDE382A-28DF-1B2F-9E14-3F012AB7052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F000BD1F-FE11-D841-03B8-26380E92C05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945FA82B-498A-3BFF-6E23-424CA7DBD8C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24</a:t>
            </a:fld>
            <a:endParaRPr lang="nl-NL" altLang="nl-NL"/>
          </a:p>
        </p:txBody>
      </p:sp>
    </p:spTree>
    <p:extLst>
      <p:ext uri="{BB962C8B-B14F-4D97-AF65-F5344CB8AC3E}">
        <p14:creationId xmlns:p14="http://schemas.microsoft.com/office/powerpoint/2010/main" val="36000704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25</a:t>
            </a:fld>
            <a:endParaRPr lang="nl-NL" altLang="nl-NL"/>
          </a:p>
        </p:txBody>
      </p:sp>
    </p:spTree>
    <p:extLst>
      <p:ext uri="{BB962C8B-B14F-4D97-AF65-F5344CB8AC3E}">
        <p14:creationId xmlns:p14="http://schemas.microsoft.com/office/powerpoint/2010/main" val="327743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44</a:t>
            </a:fld>
            <a:endParaRPr lang="nl-NL" altLang="nl-NL"/>
          </a:p>
        </p:txBody>
      </p:sp>
    </p:spTree>
    <p:extLst>
      <p:ext uri="{BB962C8B-B14F-4D97-AF65-F5344CB8AC3E}">
        <p14:creationId xmlns:p14="http://schemas.microsoft.com/office/powerpoint/2010/main" val="4161732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l-NL"/>
            </a:p>
          </p:txBody>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l-NL"/>
            </a:p>
          </p:txBody>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l-NL"/>
            </a:p>
          </p:txBody>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l-NL"/>
            </a:p>
          </p:txBody>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l-NL"/>
            </a:p>
          </p:txBody>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l-NL"/>
            </a:p>
          </p:txBody>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l-NL"/>
            </a:p>
          </p:txBody>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l-NL"/>
            </a:p>
          </p:txBody>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nl-NL"/>
              <a:t>Klik om stijl te bewerken</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70C2A4DF-0FBC-4F54-BC60-F835AA6C692B}" type="datetimeFigureOut">
              <a:rPr lang="nl-NL" smtClean="0"/>
              <a:t>20-11-2025</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42839136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nl-NL"/>
              <a:t>Klik om stijl te bewerken</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70C2A4DF-0FBC-4F54-BC60-F835AA6C692B}" type="datetimeFigureOut">
              <a:rPr lang="nl-NL" smtClean="0"/>
              <a:t>20-11-2025</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4018658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nl-NL"/>
              <a:t>Klik om stijl te bewerken</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70C2A4DF-0FBC-4F54-BC60-F835AA6C692B}" type="datetimeFigureOut">
              <a:rPr lang="nl-NL" smtClean="0"/>
              <a:t>20-11-2025</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9078081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nl-NL"/>
              <a:t>Klik om stijl te bewerken</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70C2A4DF-0FBC-4F54-BC60-F835AA6C692B}" type="datetimeFigureOut">
              <a:rPr lang="nl-NL" smtClean="0"/>
              <a:t>20-11-2025</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14755685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nl-NL"/>
              <a:t>Klik om stijl te bewerken</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70C2A4DF-0FBC-4F54-BC60-F835AA6C692B}" type="datetimeFigureOut">
              <a:rPr lang="nl-NL" smtClean="0"/>
              <a:t>20-11-2025</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9317446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nl-NL"/>
              <a:t>Klik om stijl te bewerken</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70C2A4DF-0FBC-4F54-BC60-F835AA6C692B}" type="datetimeFigureOut">
              <a:rPr lang="nl-NL" smtClean="0"/>
              <a:t>20-11-2025</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3770781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70C2A4DF-0FBC-4F54-BC60-F835AA6C692B}" type="datetimeFigureOut">
              <a:rPr lang="nl-NL" smtClean="0"/>
              <a:t>20-11-2025</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10060937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nl-NL"/>
              <a:t>Klik om stijl te bewerken</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70C2A4DF-0FBC-4F54-BC60-F835AA6C692B}" type="datetimeFigureOut">
              <a:rPr lang="nl-NL" smtClean="0"/>
              <a:t>20-11-2025</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22149798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kstvak 3"/>
          <p:cNvSpPr txBox="1"/>
          <p:nvPr userDrawn="1"/>
        </p:nvSpPr>
        <p:spPr>
          <a:xfrm>
            <a:off x="815742" y="6098221"/>
            <a:ext cx="4680016" cy="300082"/>
          </a:xfrm>
          <a:prstGeom prst="rect">
            <a:avLst/>
          </a:prstGeom>
          <a:solidFill>
            <a:schemeClr val="bg1"/>
          </a:solidFill>
        </p:spPr>
        <p:txBody>
          <a:bodyPr wrap="square" rtlCol="0">
            <a:spAutoFit/>
          </a:bodyPr>
          <a:lstStyle/>
          <a:p>
            <a:endParaRPr lang="nl-NL" sz="1350" dirty="0"/>
          </a:p>
        </p:txBody>
      </p:sp>
    </p:spTree>
    <p:extLst>
      <p:ext uri="{BB962C8B-B14F-4D97-AF65-F5344CB8AC3E}">
        <p14:creationId xmlns:p14="http://schemas.microsoft.com/office/powerpoint/2010/main" val="4867624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7290000" cy="6858000"/>
          </a:xfrm>
        </p:spPr>
        <p:txBody>
          <a:bodyPr>
            <a:noAutofit/>
          </a:bodyPr>
          <a:lstStyle>
            <a:lvl1pPr marL="0" indent="0">
              <a:buFontTx/>
              <a:buNone/>
              <a:defRPr sz="1200"/>
            </a:lvl1pPr>
          </a:lstStyle>
          <a:p>
            <a:r>
              <a:rPr lang="nl-NL" dirty="0"/>
              <a:t>Klik op het pictogram in het midden om een afbeelding toe te voegen (19,05 x 10 cm).</a:t>
            </a:r>
            <a:r>
              <a:rPr lang="nl-NL" sz="1200" dirty="0"/>
              <a:t> </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11543535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kstvak 3"/>
          <p:cNvSpPr txBox="1"/>
          <p:nvPr userDrawn="1"/>
        </p:nvSpPr>
        <p:spPr>
          <a:xfrm>
            <a:off x="815742" y="6098221"/>
            <a:ext cx="4680016" cy="300082"/>
          </a:xfrm>
          <a:prstGeom prst="rect">
            <a:avLst/>
          </a:prstGeom>
          <a:solidFill>
            <a:schemeClr val="bg1"/>
          </a:solidFill>
        </p:spPr>
        <p:txBody>
          <a:bodyPr wrap="square" rtlCol="0">
            <a:spAutoFit/>
          </a:bodyPr>
          <a:lstStyle/>
          <a:p>
            <a:endParaRPr lang="nl-NL" sz="1350" dirty="0"/>
          </a:p>
        </p:txBody>
      </p:sp>
    </p:spTree>
    <p:extLst>
      <p:ext uri="{BB962C8B-B14F-4D97-AF65-F5344CB8AC3E}">
        <p14:creationId xmlns:p14="http://schemas.microsoft.com/office/powerpoint/2010/main" val="2299247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70C2A4DF-0FBC-4F54-BC60-F835AA6C692B}" type="datetimeFigureOut">
              <a:rPr lang="nl-NL" smtClean="0"/>
              <a:t>20-11-2025</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39627307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7290000" cy="6858000"/>
          </a:xfrm>
        </p:spPr>
        <p:txBody>
          <a:bodyPr/>
          <a:lstStyle>
            <a:lvl1pPr marL="0" indent="0" algn="l">
              <a:buFontTx/>
              <a:buNone/>
              <a:defRPr sz="12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540000" y="3060000"/>
            <a:ext cx="6210000" cy="720000"/>
          </a:xfrm>
        </p:spPr>
        <p:txBody>
          <a:bodyPr lIns="0" tIns="0" rIns="0" bIns="0" anchor="t" anchorCtr="0">
            <a:noAutofit/>
          </a:bodyPr>
          <a:lstStyle>
            <a:lvl1pPr algn="l">
              <a:defRPr sz="33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540000" y="3816000"/>
            <a:ext cx="6210000" cy="720000"/>
          </a:xfrm>
        </p:spPr>
        <p:txBody>
          <a:bodyPr lIns="0" tIns="0" rIns="0" bIns="0">
            <a:noAutofit/>
          </a:bodyPr>
          <a:lstStyle>
            <a:lvl1pPr marL="0" indent="0" algn="l">
              <a:buNone/>
              <a:defRPr sz="1800" baseline="0">
                <a:solidFill>
                  <a:schemeClr val="bg1"/>
                </a:solidFill>
                <a:latin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32313684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540000" y="3060000"/>
            <a:ext cx="6210000" cy="720000"/>
          </a:xfrm>
        </p:spPr>
        <p:txBody>
          <a:bodyPr lIns="0" tIns="0" rIns="0" bIns="0" anchor="t" anchorCtr="0">
            <a:noAutofit/>
          </a:bodyPr>
          <a:lstStyle>
            <a:lvl1pPr algn="l">
              <a:defRPr sz="33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540000" y="3816000"/>
            <a:ext cx="6210000" cy="720000"/>
          </a:xfrm>
        </p:spPr>
        <p:txBody>
          <a:bodyPr lIns="0" tIns="0" rIns="0" bIns="0">
            <a:noAutofit/>
          </a:bodyPr>
          <a:lstStyle>
            <a:lvl1pPr marL="0" indent="0" algn="l">
              <a:buNone/>
              <a:defRPr sz="1800" baseline="0">
                <a:solidFill>
                  <a:srgbClr val="1E201F"/>
                </a:solidFill>
                <a:latin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8736717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427978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7290000" cy="6858000"/>
          </a:xfrm>
        </p:spPr>
        <p:txBody>
          <a:bodyPr/>
          <a:lstStyle>
            <a:lvl1pPr marL="0" indent="0" algn="l">
              <a:buFontTx/>
              <a:buNone/>
              <a:defRPr sz="12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9919485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7290000" cy="6858000"/>
          </a:xfrm>
        </p:spPr>
        <p:txBody>
          <a:bodyPr>
            <a:noAutofit/>
          </a:bodyPr>
          <a:lstStyle>
            <a:lvl1pPr marL="0" indent="0">
              <a:buFontTx/>
              <a:buNone/>
              <a:defRPr sz="1200"/>
            </a:lvl1pPr>
          </a:lstStyle>
          <a:p>
            <a:r>
              <a:rPr lang="nl-NL" dirty="0"/>
              <a:t>Klik op het pictogram in het midden om een afbeelding toe te voegen (19,05 x 10 cm).</a:t>
            </a:r>
            <a:r>
              <a:rPr lang="nl-NL" sz="12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5577083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567000" y="576000"/>
            <a:ext cx="3699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1566000" y="1476000"/>
            <a:ext cx="27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4590000" y="0"/>
            <a:ext cx="2700000" cy="6858000"/>
          </a:xfrm>
        </p:spPr>
        <p:txBody>
          <a:bodyPr>
            <a:normAutofit/>
          </a:bodyPr>
          <a:lstStyle>
            <a:lvl1pPr marL="0" indent="0">
              <a:buFontTx/>
              <a:buNone/>
              <a:defRPr sz="1200"/>
            </a:lvl1pPr>
          </a:lstStyle>
          <a:p>
            <a:r>
              <a:rPr lang="nl-NL" dirty="0"/>
              <a:t>Klik op het pictogram in het midden om een afbeelding toe te voegen (19,05 x 10 cm).</a:t>
            </a:r>
            <a:r>
              <a:rPr lang="nl-NL" sz="12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20498724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567000" y="576000"/>
            <a:ext cx="3699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1566000" y="1476000"/>
            <a:ext cx="54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17069822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kstvak 4"/>
          <p:cNvSpPr txBox="1"/>
          <p:nvPr userDrawn="1"/>
        </p:nvSpPr>
        <p:spPr>
          <a:xfrm>
            <a:off x="847900" y="6142150"/>
            <a:ext cx="4472465" cy="300082"/>
          </a:xfrm>
          <a:prstGeom prst="rect">
            <a:avLst/>
          </a:prstGeom>
          <a:solidFill>
            <a:schemeClr val="bg1"/>
          </a:solidFill>
        </p:spPr>
        <p:txBody>
          <a:bodyPr wrap="square" rtlCol="0">
            <a:spAutoFit/>
          </a:bodyPr>
          <a:lstStyle/>
          <a:p>
            <a:endParaRPr lang="nl-NL" sz="1350" dirty="0"/>
          </a:p>
        </p:txBody>
      </p:sp>
    </p:spTree>
    <p:extLst>
      <p:ext uri="{BB962C8B-B14F-4D97-AF65-F5344CB8AC3E}">
        <p14:creationId xmlns:p14="http://schemas.microsoft.com/office/powerpoint/2010/main" val="611519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nl-NL"/>
              <a:t>Klik om stijl te bewerken</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70C2A4DF-0FBC-4F54-BC60-F835AA6C692B}" type="datetimeFigureOut">
              <a:rPr lang="nl-NL" smtClean="0"/>
              <a:t>20-11-2025</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3507483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nl-NL"/>
              <a:t>Klik om stijl te bewerken</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70C2A4DF-0FBC-4F54-BC60-F835AA6C692B}" type="datetimeFigureOut">
              <a:rPr lang="nl-NL" smtClean="0"/>
              <a:t>20-11-2025</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621541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nl-NL"/>
              <a:t>Klik om stijl te bewerken</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70C2A4DF-0FBC-4F54-BC60-F835AA6C692B}" type="datetimeFigureOut">
              <a:rPr lang="nl-NL" smtClean="0"/>
              <a:t>20-11-2025</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193920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70C2A4DF-0FBC-4F54-BC60-F835AA6C692B}" type="datetimeFigureOut">
              <a:rPr lang="nl-NL" smtClean="0"/>
              <a:t>20-11-2025</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22285462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C2A4DF-0FBC-4F54-BC60-F835AA6C692B}" type="datetimeFigureOut">
              <a:rPr lang="nl-NL" smtClean="0"/>
              <a:t>20-11-2025</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36539780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nl-NL"/>
              <a:t>Klik om stijl te bewerken</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Tekststijl van het model bewerken</a:t>
            </a:r>
          </a:p>
        </p:txBody>
      </p:sp>
      <p:sp>
        <p:nvSpPr>
          <p:cNvPr id="5" name="Date Placeholder 4"/>
          <p:cNvSpPr>
            <a:spLocks noGrp="1"/>
          </p:cNvSpPr>
          <p:nvPr>
            <p:ph type="dt" sz="half" idx="10"/>
          </p:nvPr>
        </p:nvSpPr>
        <p:spPr/>
        <p:txBody>
          <a:bodyPr/>
          <a:lstStyle/>
          <a:p>
            <a:fld id="{70C2A4DF-0FBC-4F54-BC60-F835AA6C692B}" type="datetimeFigureOut">
              <a:rPr lang="nl-NL" smtClean="0"/>
              <a:t>20-11-2025</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2504974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nl-NL"/>
              <a:t>Klik om stijl te bewerken</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5" name="Date Placeholder 4"/>
          <p:cNvSpPr>
            <a:spLocks noGrp="1"/>
          </p:cNvSpPr>
          <p:nvPr>
            <p:ph type="dt" sz="half" idx="10"/>
          </p:nvPr>
        </p:nvSpPr>
        <p:spPr/>
        <p:txBody>
          <a:bodyPr/>
          <a:lstStyle/>
          <a:p>
            <a:fld id="{70C2A4DF-0FBC-4F54-BC60-F835AA6C692B}" type="datetimeFigureOut">
              <a:rPr lang="nl-NL" smtClean="0"/>
              <a:t>20-11-2025</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8931587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3.png"/><Relationship Id="rId5" Type="http://schemas.openxmlformats.org/officeDocument/2006/relationships/slideLayout" Target="../slideLayouts/slideLayout23.xml"/><Relationship Id="rId10"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l-NL"/>
            </a:p>
          </p:txBody>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l-NL"/>
            </a:p>
          </p:txBody>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l-NL"/>
            </a:p>
          </p:txBody>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l-NL"/>
            </a:p>
          </p:txBody>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l-NL"/>
            </a:p>
          </p:txBody>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l-NL"/>
            </a:p>
          </p:txBody>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l-NL"/>
            </a:p>
          </p:txBody>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nl-NL"/>
            </a:p>
          </p:txBody>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nl-NL"/>
              <a:t>Klik om stijl te bewerken</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0C2A4DF-0FBC-4F54-BC60-F835AA6C692B}" type="datetimeFigureOut">
              <a:rPr lang="nl-NL" smtClean="0"/>
              <a:t>20-11-2025</a:t>
            </a:fld>
            <a:endParaRPr lang="nl-NL"/>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1A643D5F-DB0C-43E2-A445-7F025C185C56}" type="slidenum">
              <a:rPr lang="nl-NL" smtClean="0"/>
              <a:t>‹nr.›</a:t>
            </a:fld>
            <a:endParaRPr lang="nl-NL"/>
          </a:p>
        </p:txBody>
      </p:sp>
    </p:spTree>
    <p:extLst>
      <p:ext uri="{BB962C8B-B14F-4D97-AF65-F5344CB8AC3E}">
        <p14:creationId xmlns:p14="http://schemas.microsoft.com/office/powerpoint/2010/main" val="268135086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
        <p:nvSpPr>
          <p:cNvPr id="2" name="Tijdelijke aanduiding voor titel 1"/>
          <p:cNvSpPr>
            <a:spLocks noGrp="1"/>
          </p:cNvSpPr>
          <p:nvPr>
            <p:ph type="title"/>
          </p:nvPr>
        </p:nvSpPr>
        <p:spPr>
          <a:xfrm>
            <a:off x="567000" y="576000"/>
            <a:ext cx="6777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1539000" y="1728000"/>
            <a:ext cx="5805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109257390"/>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txStyles>
    <p:titleStyle>
      <a:lvl1pPr algn="l" defTabSz="685800" rtl="0" eaLnBrk="1" latinLnBrk="0" hangingPunct="1">
        <a:lnSpc>
          <a:spcPct val="90000"/>
        </a:lnSpc>
        <a:spcBef>
          <a:spcPct val="0"/>
        </a:spcBef>
        <a:buNone/>
        <a:defRPr sz="3300" b="1" kern="1200" baseline="0">
          <a:solidFill>
            <a:srgbClr val="1E201F"/>
          </a:solidFill>
          <a:latin typeface="Arial" panose="020B0604020202020204" pitchFamily="34" charset="0"/>
          <a:ea typeface="+mj-ea"/>
          <a:cs typeface="+mj-cs"/>
        </a:defRPr>
      </a:lvl1pPr>
    </p:titleStyle>
    <p:bodyStyle>
      <a:lvl1pPr marL="0" indent="-270000" algn="l" defTabSz="685800" rtl="0" eaLnBrk="1" latinLnBrk="0" hangingPunct="1">
        <a:lnSpc>
          <a:spcPct val="100000"/>
        </a:lnSpc>
        <a:spcBef>
          <a:spcPts val="0"/>
        </a:spcBef>
        <a:buFont typeface="Arial" panose="020B0604020202020204" pitchFamily="34" charset="0"/>
        <a:buChar char="•"/>
        <a:defRPr sz="1800" kern="1200" baseline="0">
          <a:solidFill>
            <a:srgbClr val="1E201F"/>
          </a:solidFill>
          <a:latin typeface="+mn-lt"/>
          <a:ea typeface="+mn-ea"/>
          <a:cs typeface="+mn-cs"/>
        </a:defRPr>
      </a:lvl1pPr>
      <a:lvl2pPr marL="0" indent="0" algn="l" defTabSz="685800" rtl="0" eaLnBrk="1" latinLnBrk="0" hangingPunct="1">
        <a:lnSpc>
          <a:spcPct val="100000"/>
        </a:lnSpc>
        <a:spcBef>
          <a:spcPts val="0"/>
        </a:spcBef>
        <a:buFontTx/>
        <a:buNone/>
        <a:defRPr sz="1800" kern="1200" baseline="0">
          <a:solidFill>
            <a:srgbClr val="1E201F"/>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rgbClr val="1E201F"/>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rgbClr val="1E201F"/>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rgbClr val="1E201F"/>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2.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2.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48" y="0"/>
            <a:ext cx="923007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ctrTitle"/>
          </p:nvPr>
        </p:nvSpPr>
        <p:spPr/>
        <p:txBody>
          <a:bodyPr/>
          <a:lstStyle/>
          <a:p>
            <a:r>
              <a:rPr lang="nl-NL" dirty="0"/>
              <a:t>Klimaat</a:t>
            </a:r>
          </a:p>
        </p:txBody>
      </p:sp>
      <p:sp>
        <p:nvSpPr>
          <p:cNvPr id="3" name="Ondertitel 2"/>
          <p:cNvSpPr>
            <a:spLocks noGrp="1"/>
          </p:cNvSpPr>
          <p:nvPr>
            <p:ph type="subTitle" idx="1"/>
          </p:nvPr>
        </p:nvSpPr>
        <p:spPr/>
        <p:txBody>
          <a:bodyPr/>
          <a:lstStyle/>
          <a:p>
            <a:r>
              <a:rPr lang="nl-NL" dirty="0"/>
              <a:t>Plantenfysiologie</a:t>
            </a:r>
          </a:p>
          <a:p>
            <a:r>
              <a:rPr lang="nl-NL" dirty="0"/>
              <a:t>Klas 2</a:t>
            </a:r>
          </a:p>
        </p:txBody>
      </p:sp>
      <p:sp>
        <p:nvSpPr>
          <p:cNvPr id="4" name="AutoShape 2" descr="Afbeeldingsresultaat voor temperatuu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Tree>
    <p:extLst>
      <p:ext uri="{BB962C8B-B14F-4D97-AF65-F5344CB8AC3E}">
        <p14:creationId xmlns:p14="http://schemas.microsoft.com/office/powerpoint/2010/main" val="35851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C2933B-F518-BEE8-7484-588FC0BB5F0D}"/>
            </a:ext>
          </a:extLst>
        </p:cNvPr>
        <p:cNvGrpSpPr/>
        <p:nvPr/>
      </p:nvGrpSpPr>
      <p:grpSpPr>
        <a:xfrm>
          <a:off x="0" y="0"/>
          <a:ext cx="0" cy="0"/>
          <a:chOff x="0" y="0"/>
          <a:chExt cx="0" cy="0"/>
        </a:xfrm>
      </p:grpSpPr>
      <p:sp>
        <p:nvSpPr>
          <p:cNvPr id="6146" name="Titel 1">
            <a:extLst>
              <a:ext uri="{FF2B5EF4-FFF2-40B4-BE49-F238E27FC236}">
                <a16:creationId xmlns:a16="http://schemas.microsoft.com/office/drawing/2014/main" id="{284622A2-F738-7575-85A7-CDFBD2E8B55D}"/>
              </a:ext>
            </a:extLst>
          </p:cNvPr>
          <p:cNvSpPr>
            <a:spLocks noGrp="1" noChangeArrowheads="1"/>
          </p:cNvSpPr>
          <p:nvPr>
            <p:ph type="title"/>
          </p:nvPr>
        </p:nvSpPr>
        <p:spPr>
          <a:xfrm>
            <a:off x="755576" y="764704"/>
            <a:ext cx="6410747" cy="810000"/>
          </a:xfrm>
        </p:spPr>
        <p:txBody>
          <a:bodyPr>
            <a:normAutofit/>
          </a:bodyPr>
          <a:lstStyle/>
          <a:p>
            <a:pPr eaLnBrk="1" hangingPunct="1"/>
            <a:r>
              <a:rPr lang="nl-NL" altLang="nl-NL" sz="3000" b="1" dirty="0"/>
              <a:t>Vegetatief </a:t>
            </a:r>
          </a:p>
        </p:txBody>
      </p:sp>
      <p:sp>
        <p:nvSpPr>
          <p:cNvPr id="6147" name="Tijdelijke aanduiding voor inhoud 2">
            <a:extLst>
              <a:ext uri="{FF2B5EF4-FFF2-40B4-BE49-F238E27FC236}">
                <a16:creationId xmlns:a16="http://schemas.microsoft.com/office/drawing/2014/main" id="{FC9FA33C-DED3-8207-D677-70923DEFE185}"/>
              </a:ext>
            </a:extLst>
          </p:cNvPr>
          <p:cNvSpPr>
            <a:spLocks noGrp="1" noChangeArrowheads="1"/>
          </p:cNvSpPr>
          <p:nvPr>
            <p:ph idx="1"/>
          </p:nvPr>
        </p:nvSpPr>
        <p:spPr>
          <a:xfrm>
            <a:off x="779857" y="1574704"/>
            <a:ext cx="6592688" cy="4878632"/>
          </a:xfrm>
        </p:spPr>
        <p:txBody>
          <a:bodyPr>
            <a:noAutofit/>
          </a:bodyPr>
          <a:lstStyle/>
          <a:p>
            <a:pPr indent="0">
              <a:buNone/>
            </a:pPr>
            <a:r>
              <a:rPr lang="nl-NL" sz="2400" b="1" dirty="0"/>
              <a:t>Kenmerken van vegetatieve groei:</a:t>
            </a:r>
          </a:p>
          <a:p>
            <a:pPr marL="457200" indent="-457200">
              <a:buFont typeface="+mj-lt"/>
              <a:buAutoNum type="arabicPeriod"/>
            </a:pPr>
            <a:r>
              <a:rPr lang="nl-NL" sz="2400" b="1" i="1" dirty="0">
                <a:solidFill>
                  <a:srgbClr val="0070C0"/>
                </a:solidFill>
              </a:rPr>
              <a:t>Bladeren</a:t>
            </a:r>
            <a:r>
              <a:rPr lang="nl-NL" sz="2400" dirty="0"/>
              <a:t>: Groei van nieuwe bladeren voor fotosynthese, waardoor de plant energie kan opwekken.</a:t>
            </a:r>
          </a:p>
          <a:p>
            <a:pPr marL="457200" indent="-457200">
              <a:buFont typeface="+mj-lt"/>
              <a:buAutoNum type="arabicPeriod"/>
            </a:pPr>
            <a:r>
              <a:rPr lang="nl-NL" sz="2400" b="1" i="1" dirty="0">
                <a:solidFill>
                  <a:srgbClr val="0070C0"/>
                </a:solidFill>
              </a:rPr>
              <a:t>Stengels</a:t>
            </a:r>
            <a:r>
              <a:rPr lang="nl-NL" sz="2400" dirty="0"/>
              <a:t>: Uitbreiding en vertakking van de stengel om de plant te ondersteunen en voedingsstoffen door te geven.</a:t>
            </a:r>
          </a:p>
          <a:p>
            <a:pPr marL="457200" indent="-457200">
              <a:buFont typeface="+mj-lt"/>
              <a:buAutoNum type="arabicPeriod"/>
            </a:pPr>
            <a:r>
              <a:rPr lang="nl-NL" sz="2400" b="1" i="1" dirty="0">
                <a:solidFill>
                  <a:srgbClr val="0070C0"/>
                </a:solidFill>
              </a:rPr>
              <a:t>Wortels</a:t>
            </a:r>
            <a:r>
              <a:rPr lang="nl-NL" sz="2400" dirty="0"/>
              <a:t>: Groei van het wortelstelsel om water en voedingsstoffen uit de bodem op te nemen.</a:t>
            </a:r>
          </a:p>
          <a:p>
            <a:pPr marL="457200" indent="-457200">
              <a:buFont typeface="+mj-lt"/>
              <a:buAutoNum type="arabicPeriod"/>
            </a:pPr>
            <a:r>
              <a:rPr lang="nl-NL" sz="2400" b="1" i="1" dirty="0">
                <a:solidFill>
                  <a:srgbClr val="0070C0"/>
                </a:solidFill>
              </a:rPr>
              <a:t>Geen</a:t>
            </a:r>
            <a:r>
              <a:rPr lang="nl-NL" sz="2400" b="1" dirty="0"/>
              <a:t> </a:t>
            </a:r>
            <a:r>
              <a:rPr lang="nl-NL" sz="2400" b="1" i="1" dirty="0">
                <a:solidFill>
                  <a:srgbClr val="0070C0"/>
                </a:solidFill>
              </a:rPr>
              <a:t>bloei</a:t>
            </a:r>
            <a:r>
              <a:rPr lang="nl-NL" sz="2400" b="1" dirty="0"/>
              <a:t> </a:t>
            </a:r>
            <a:r>
              <a:rPr lang="nl-NL" sz="2400" b="1" i="1" dirty="0">
                <a:solidFill>
                  <a:srgbClr val="0070C0"/>
                </a:solidFill>
              </a:rPr>
              <a:t>of</a:t>
            </a:r>
            <a:r>
              <a:rPr lang="nl-NL" sz="2400" b="1" dirty="0"/>
              <a:t> </a:t>
            </a:r>
            <a:r>
              <a:rPr lang="nl-NL" sz="2400" b="1" i="1" dirty="0">
                <a:solidFill>
                  <a:srgbClr val="0070C0"/>
                </a:solidFill>
              </a:rPr>
              <a:t>vruchten</a:t>
            </a:r>
            <a:r>
              <a:rPr lang="nl-NL" sz="2400" dirty="0"/>
              <a:t>: Tijdens deze fase richt de plant zich niet op voortplanting.</a:t>
            </a:r>
          </a:p>
          <a:p>
            <a:pPr indent="0">
              <a:buNone/>
            </a:pPr>
            <a:endParaRPr lang="nl-NL" altLang="nl-NL" sz="2400" dirty="0"/>
          </a:p>
        </p:txBody>
      </p:sp>
      <p:pic>
        <p:nvPicPr>
          <p:cNvPr id="6149" name="Afbeelding 1">
            <a:extLst>
              <a:ext uri="{FF2B5EF4-FFF2-40B4-BE49-F238E27FC236}">
                <a16:creationId xmlns:a16="http://schemas.microsoft.com/office/drawing/2014/main" id="{40979A75-CE8D-BFCF-3DC9-22F496009C0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77646" y="5661248"/>
            <a:ext cx="1372994" cy="1029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95174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6149"/>
                                        </p:tgtEl>
                                        <p:attrNameLst>
                                          <p:attrName>style.visibility</p:attrName>
                                        </p:attrNameLst>
                                      </p:cBhvr>
                                      <p:to>
                                        <p:strVal val="visible"/>
                                      </p:to>
                                    </p:set>
                                    <p:animEffect transition="in" filter="fade">
                                      <p:cBhvr>
                                        <p:cTn id="7" dur="1000"/>
                                        <p:tgtEl>
                                          <p:spTgt spid="6149"/>
                                        </p:tgtEl>
                                      </p:cBhvr>
                                    </p:animEffect>
                                    <p:anim calcmode="lin" valueType="num">
                                      <p:cBhvr>
                                        <p:cTn id="8" dur="1000" fill="hold"/>
                                        <p:tgtEl>
                                          <p:spTgt spid="6149"/>
                                        </p:tgtEl>
                                        <p:attrNameLst>
                                          <p:attrName>ppt_x</p:attrName>
                                        </p:attrNameLst>
                                      </p:cBhvr>
                                      <p:tavLst>
                                        <p:tav tm="0">
                                          <p:val>
                                            <p:strVal val="#ppt_x"/>
                                          </p:val>
                                        </p:tav>
                                        <p:tav tm="100000">
                                          <p:val>
                                            <p:strVal val="#ppt_x"/>
                                          </p:val>
                                        </p:tav>
                                      </p:tavLst>
                                    </p:anim>
                                    <p:anim calcmode="lin" valueType="num">
                                      <p:cBhvr>
                                        <p:cTn id="9" dur="1000" fill="hold"/>
                                        <p:tgtEl>
                                          <p:spTgt spid="614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147">
                                            <p:txEl>
                                              <p:pRg st="1" end="1"/>
                                            </p:txEl>
                                          </p:spTgt>
                                        </p:tgtEl>
                                        <p:attrNameLst>
                                          <p:attrName>style.visibility</p:attrName>
                                        </p:attrNameLst>
                                      </p:cBhvr>
                                      <p:to>
                                        <p:strVal val="visible"/>
                                      </p:to>
                                    </p:set>
                                    <p:animEffect transition="in" filter="fade">
                                      <p:cBhvr>
                                        <p:cTn id="14" dur="1000"/>
                                        <p:tgtEl>
                                          <p:spTgt spid="6147">
                                            <p:txEl>
                                              <p:pRg st="1" end="1"/>
                                            </p:txEl>
                                          </p:spTgt>
                                        </p:tgtEl>
                                      </p:cBhvr>
                                    </p:animEffect>
                                    <p:anim calcmode="lin" valueType="num">
                                      <p:cBhvr>
                                        <p:cTn id="15" dur="1000" fill="hold"/>
                                        <p:tgtEl>
                                          <p:spTgt spid="614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14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147">
                                            <p:txEl>
                                              <p:pRg st="2" end="2"/>
                                            </p:txEl>
                                          </p:spTgt>
                                        </p:tgtEl>
                                        <p:attrNameLst>
                                          <p:attrName>style.visibility</p:attrName>
                                        </p:attrNameLst>
                                      </p:cBhvr>
                                      <p:to>
                                        <p:strVal val="visible"/>
                                      </p:to>
                                    </p:set>
                                    <p:animEffect transition="in" filter="fade">
                                      <p:cBhvr>
                                        <p:cTn id="21" dur="1000"/>
                                        <p:tgtEl>
                                          <p:spTgt spid="6147">
                                            <p:txEl>
                                              <p:pRg st="2" end="2"/>
                                            </p:txEl>
                                          </p:spTgt>
                                        </p:tgtEl>
                                      </p:cBhvr>
                                    </p:animEffect>
                                    <p:anim calcmode="lin" valueType="num">
                                      <p:cBhvr>
                                        <p:cTn id="22" dur="1000" fill="hold"/>
                                        <p:tgtEl>
                                          <p:spTgt spid="614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14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147">
                                            <p:txEl>
                                              <p:pRg st="3" end="3"/>
                                            </p:txEl>
                                          </p:spTgt>
                                        </p:tgtEl>
                                        <p:attrNameLst>
                                          <p:attrName>style.visibility</p:attrName>
                                        </p:attrNameLst>
                                      </p:cBhvr>
                                      <p:to>
                                        <p:strVal val="visible"/>
                                      </p:to>
                                    </p:set>
                                    <p:animEffect transition="in" filter="fade">
                                      <p:cBhvr>
                                        <p:cTn id="28" dur="1000"/>
                                        <p:tgtEl>
                                          <p:spTgt spid="6147">
                                            <p:txEl>
                                              <p:pRg st="3" end="3"/>
                                            </p:txEl>
                                          </p:spTgt>
                                        </p:tgtEl>
                                      </p:cBhvr>
                                    </p:animEffect>
                                    <p:anim calcmode="lin" valueType="num">
                                      <p:cBhvr>
                                        <p:cTn id="29" dur="1000" fill="hold"/>
                                        <p:tgtEl>
                                          <p:spTgt spid="6147">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14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147">
                                            <p:txEl>
                                              <p:pRg st="4" end="4"/>
                                            </p:txEl>
                                          </p:spTgt>
                                        </p:tgtEl>
                                        <p:attrNameLst>
                                          <p:attrName>style.visibility</p:attrName>
                                        </p:attrNameLst>
                                      </p:cBhvr>
                                      <p:to>
                                        <p:strVal val="visible"/>
                                      </p:to>
                                    </p:set>
                                    <p:animEffect transition="in" filter="fade">
                                      <p:cBhvr>
                                        <p:cTn id="35" dur="1000"/>
                                        <p:tgtEl>
                                          <p:spTgt spid="6147">
                                            <p:txEl>
                                              <p:pRg st="4" end="4"/>
                                            </p:txEl>
                                          </p:spTgt>
                                        </p:tgtEl>
                                      </p:cBhvr>
                                    </p:animEffect>
                                    <p:anim calcmode="lin" valueType="num">
                                      <p:cBhvr>
                                        <p:cTn id="36" dur="1000" fill="hold"/>
                                        <p:tgtEl>
                                          <p:spTgt spid="6147">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147">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el 1">
            <a:extLst>
              <a:ext uri="{FF2B5EF4-FFF2-40B4-BE49-F238E27FC236}">
                <a16:creationId xmlns:a16="http://schemas.microsoft.com/office/drawing/2014/main" id="{1B38614D-FBFF-4AF1-9957-AB1931E6E98C}"/>
              </a:ext>
            </a:extLst>
          </p:cNvPr>
          <p:cNvSpPr>
            <a:spLocks noGrp="1" noChangeArrowheads="1"/>
          </p:cNvSpPr>
          <p:nvPr>
            <p:ph type="title"/>
          </p:nvPr>
        </p:nvSpPr>
        <p:spPr>
          <a:xfrm>
            <a:off x="827584" y="836712"/>
            <a:ext cx="6439027" cy="810000"/>
          </a:xfrm>
        </p:spPr>
        <p:txBody>
          <a:bodyPr>
            <a:normAutofit/>
          </a:bodyPr>
          <a:lstStyle/>
          <a:p>
            <a:pPr eaLnBrk="1" hangingPunct="1"/>
            <a:r>
              <a:rPr lang="nl-NL" altLang="nl-NL" sz="3000" b="1" dirty="0"/>
              <a:t>Vegetatief gewas</a:t>
            </a:r>
          </a:p>
        </p:txBody>
      </p:sp>
      <p:sp>
        <p:nvSpPr>
          <p:cNvPr id="7171" name="Tijdelijke aanduiding voor inhoud 2">
            <a:extLst>
              <a:ext uri="{FF2B5EF4-FFF2-40B4-BE49-F238E27FC236}">
                <a16:creationId xmlns:a16="http://schemas.microsoft.com/office/drawing/2014/main" id="{BD8394ED-A720-4959-8E14-F932EAF56C20}"/>
              </a:ext>
            </a:extLst>
          </p:cNvPr>
          <p:cNvSpPr>
            <a:spLocks noGrp="1" noChangeArrowheads="1"/>
          </p:cNvSpPr>
          <p:nvPr>
            <p:ph idx="1"/>
          </p:nvPr>
        </p:nvSpPr>
        <p:spPr>
          <a:xfrm>
            <a:off x="863283" y="1772816"/>
            <a:ext cx="6613443" cy="4370883"/>
          </a:xfrm>
        </p:spPr>
        <p:txBody>
          <a:bodyPr>
            <a:noAutofit/>
          </a:bodyPr>
          <a:lstStyle/>
          <a:p>
            <a:pPr>
              <a:buFont typeface="Wingdings" panose="05000000000000000000" pitchFamily="2" charset="2"/>
              <a:buChar char="Ø"/>
              <a:defRPr/>
            </a:pPr>
            <a:r>
              <a:rPr lang="nl-NL" altLang="nl-NL" sz="2400" dirty="0"/>
              <a:t>Dikke kop</a:t>
            </a:r>
          </a:p>
          <a:p>
            <a:pPr>
              <a:buFont typeface="Wingdings" panose="05000000000000000000" pitchFamily="2" charset="2"/>
              <a:buChar char="Ø"/>
              <a:defRPr/>
            </a:pPr>
            <a:endParaRPr lang="nl-NL" altLang="nl-NL" sz="2400" dirty="0"/>
          </a:p>
          <a:p>
            <a:pPr>
              <a:buFont typeface="Wingdings" panose="05000000000000000000" pitchFamily="2" charset="2"/>
              <a:buChar char="Ø"/>
              <a:defRPr/>
            </a:pPr>
            <a:r>
              <a:rPr lang="nl-NL" altLang="nl-NL" sz="2400" dirty="0"/>
              <a:t>Veel afstand tussen kop en 1</a:t>
            </a:r>
            <a:r>
              <a:rPr lang="nl-NL" altLang="nl-NL" sz="2400" baseline="30000" dirty="0"/>
              <a:t>e</a:t>
            </a:r>
            <a:r>
              <a:rPr lang="nl-NL" altLang="nl-NL" sz="2400" dirty="0"/>
              <a:t> bloem</a:t>
            </a:r>
          </a:p>
          <a:p>
            <a:pPr>
              <a:buFont typeface="Wingdings" panose="05000000000000000000" pitchFamily="2" charset="2"/>
              <a:buChar char="Ø"/>
              <a:defRPr/>
            </a:pPr>
            <a:endParaRPr lang="nl-NL" altLang="nl-NL" sz="2400" dirty="0"/>
          </a:p>
          <a:p>
            <a:pPr>
              <a:buFont typeface="Wingdings" panose="05000000000000000000" pitchFamily="2" charset="2"/>
              <a:buChar char="Ø"/>
              <a:defRPr/>
            </a:pPr>
            <a:r>
              <a:rPr lang="nl-NL" altLang="nl-NL" sz="2400" dirty="0"/>
              <a:t>Stevige trossteel</a:t>
            </a:r>
          </a:p>
          <a:p>
            <a:pPr>
              <a:buFont typeface="Wingdings" panose="05000000000000000000" pitchFamily="2" charset="2"/>
              <a:buChar char="Ø"/>
              <a:defRPr/>
            </a:pPr>
            <a:endParaRPr lang="nl-NL" altLang="nl-NL" sz="2400" dirty="0"/>
          </a:p>
          <a:p>
            <a:pPr>
              <a:buFont typeface="Wingdings" panose="05000000000000000000" pitchFamily="2" charset="2"/>
              <a:buChar char="Ø"/>
              <a:defRPr/>
            </a:pPr>
            <a:r>
              <a:rPr lang="nl-NL" altLang="nl-NL" sz="2400" dirty="0"/>
              <a:t>Veel en groot blad</a:t>
            </a:r>
          </a:p>
          <a:p>
            <a:pPr>
              <a:buFont typeface="Wingdings" panose="05000000000000000000" pitchFamily="2" charset="2"/>
              <a:buChar char="Ø"/>
              <a:defRPr/>
            </a:pPr>
            <a:endParaRPr lang="nl-NL" altLang="nl-NL" sz="2400" dirty="0"/>
          </a:p>
          <a:p>
            <a:pPr>
              <a:buFont typeface="Wingdings" panose="05000000000000000000" pitchFamily="2" charset="2"/>
              <a:buChar char="Ø"/>
              <a:defRPr/>
            </a:pPr>
            <a:r>
              <a:rPr lang="nl-NL" altLang="nl-NL" sz="2400" dirty="0"/>
              <a:t>Veel vruchten(hoge plantbelasting)</a:t>
            </a:r>
          </a:p>
          <a:p>
            <a:pPr indent="0">
              <a:buNone/>
              <a:defRPr/>
            </a:pPr>
            <a:r>
              <a:rPr lang="nl-NL" altLang="nl-NL" sz="2400" dirty="0"/>
              <a:t> </a:t>
            </a:r>
          </a:p>
          <a:p>
            <a:pPr>
              <a:buFont typeface="Wingdings" panose="05000000000000000000" pitchFamily="2" charset="2"/>
              <a:buChar char="Ø"/>
              <a:defRPr/>
            </a:pPr>
            <a:r>
              <a:rPr lang="nl-NL" altLang="nl-NL" sz="2400" dirty="0"/>
              <a:t>Minder lengte groei</a:t>
            </a:r>
          </a:p>
        </p:txBody>
      </p:sp>
      <p:pic>
        <p:nvPicPr>
          <p:cNvPr id="8197" name="Afbeelding 1">
            <a:extLst>
              <a:ext uri="{FF2B5EF4-FFF2-40B4-BE49-F238E27FC236}">
                <a16:creationId xmlns:a16="http://schemas.microsoft.com/office/drawing/2014/main" id="{0B724FC3-F1ED-47CF-9BEC-C6BFBE27879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43818" y="4221088"/>
            <a:ext cx="1567726" cy="2090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8" end="8"/>
                                            </p:txEl>
                                          </p:spTgt>
                                        </p:tgtEl>
                                        <p:attrNameLst>
                                          <p:attrName>style.visibility</p:attrName>
                                        </p:attrNameLst>
                                      </p:cBhvr>
                                      <p:to>
                                        <p:strVal val="visible"/>
                                      </p:to>
                                    </p:set>
                                    <p:animEffect transition="in" filter="fade">
                                      <p:cBhvr>
                                        <p:cTn id="35" dur="1000"/>
                                        <p:tgtEl>
                                          <p:spTgt spid="7171">
                                            <p:txEl>
                                              <p:pRg st="8" end="8"/>
                                            </p:txEl>
                                          </p:spTgt>
                                        </p:tgtEl>
                                      </p:cBhvr>
                                    </p:animEffect>
                                    <p:anim calcmode="lin" valueType="num">
                                      <p:cBhvr>
                                        <p:cTn id="36"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171">
                                            <p:txEl>
                                              <p:pRg st="10" end="10"/>
                                            </p:txEl>
                                          </p:spTgt>
                                        </p:tgtEl>
                                        <p:attrNameLst>
                                          <p:attrName>style.visibility</p:attrName>
                                        </p:attrNameLst>
                                      </p:cBhvr>
                                      <p:to>
                                        <p:strVal val="visible"/>
                                      </p:to>
                                    </p:set>
                                    <p:animEffect transition="in" filter="fade">
                                      <p:cBhvr>
                                        <p:cTn id="42" dur="1000"/>
                                        <p:tgtEl>
                                          <p:spTgt spid="7171">
                                            <p:txEl>
                                              <p:pRg st="10" end="10"/>
                                            </p:txEl>
                                          </p:spTgt>
                                        </p:tgtEl>
                                      </p:cBhvr>
                                    </p:animEffect>
                                    <p:anim calcmode="lin" valueType="num">
                                      <p:cBhvr>
                                        <p:cTn id="43" dur="1000" fill="hold"/>
                                        <p:tgtEl>
                                          <p:spTgt spid="7171">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7171">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971600" y="548680"/>
            <a:ext cx="6782905" cy="699069"/>
          </a:xfrm>
        </p:spPr>
        <p:txBody>
          <a:bodyPr>
            <a:normAutofit/>
          </a:bodyPr>
          <a:lstStyle/>
          <a:p>
            <a:pPr eaLnBrk="1" hangingPunct="1"/>
            <a:r>
              <a:rPr lang="nl-NL" altLang="nl-NL" sz="3000" b="1" dirty="0"/>
              <a:t>Balans</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755575" y="1756396"/>
            <a:ext cx="6782905" cy="3968029"/>
          </a:xfrm>
        </p:spPr>
        <p:txBody>
          <a:bodyPr>
            <a:normAutofit/>
          </a:bodyPr>
          <a:lstStyle/>
          <a:p>
            <a:pPr marL="342900" indent="-342900">
              <a:defRPr/>
            </a:pPr>
            <a:r>
              <a:rPr lang="nl-NL" altLang="nl-NL" sz="2400" dirty="0"/>
              <a:t>Bij de meeste planten heb je de meeste productie als ze in </a:t>
            </a:r>
            <a:r>
              <a:rPr lang="nl-NL" altLang="nl-NL" sz="2400" b="1" i="1" dirty="0">
                <a:solidFill>
                  <a:srgbClr val="0070C0"/>
                </a:solidFill>
              </a:rPr>
              <a:t>balans</a:t>
            </a:r>
            <a:r>
              <a:rPr lang="nl-NL" altLang="nl-NL" sz="2400" dirty="0"/>
              <a:t> staan.</a:t>
            </a:r>
          </a:p>
          <a:p>
            <a:pPr marL="342900" indent="-342900">
              <a:defRPr/>
            </a:pPr>
            <a:endParaRPr lang="nl-NL" altLang="nl-NL" sz="2400" dirty="0"/>
          </a:p>
          <a:p>
            <a:pPr marL="342900" indent="-342900">
              <a:defRPr/>
            </a:pPr>
            <a:r>
              <a:rPr lang="nl-NL" altLang="nl-NL" sz="2400" dirty="0"/>
              <a:t>Dus niet te </a:t>
            </a:r>
            <a:r>
              <a:rPr lang="nl-NL" altLang="nl-NL" sz="2400" b="1" i="1" dirty="0">
                <a:solidFill>
                  <a:srgbClr val="0070C0"/>
                </a:solidFill>
              </a:rPr>
              <a:t>generatief</a:t>
            </a:r>
            <a:r>
              <a:rPr lang="nl-NL" altLang="nl-NL" sz="2400" dirty="0"/>
              <a:t> of te </a:t>
            </a:r>
            <a:r>
              <a:rPr lang="nl-NL" altLang="nl-NL" sz="2400" b="1" i="1" dirty="0">
                <a:solidFill>
                  <a:srgbClr val="0070C0"/>
                </a:solidFill>
              </a:rPr>
              <a:t>vegetatief</a:t>
            </a:r>
            <a:r>
              <a:rPr lang="nl-NL" altLang="nl-NL" sz="2400" dirty="0"/>
              <a:t>.</a:t>
            </a:r>
          </a:p>
          <a:p>
            <a:pPr>
              <a:defRPr/>
            </a:pPr>
            <a:endParaRPr lang="nl-NL" altLang="nl-NL" sz="2400" dirty="0"/>
          </a:p>
          <a:p>
            <a:pPr>
              <a:defRPr/>
            </a:pPr>
            <a:endParaRPr lang="nl-NL" altLang="nl-NL" dirty="0"/>
          </a:p>
          <a:p>
            <a:pPr>
              <a:defRPr/>
            </a:pPr>
            <a:endParaRPr lang="nl-NL" altLang="nl-NL" dirty="0"/>
          </a:p>
          <a:p>
            <a:pPr>
              <a:defRPr/>
            </a:pPr>
            <a:endParaRPr lang="nl-NL" altLang="nl-NL" dirty="0"/>
          </a:p>
        </p:txBody>
      </p:sp>
      <p:pic>
        <p:nvPicPr>
          <p:cNvPr id="5" name="Afbeelding 4">
            <a:extLst>
              <a:ext uri="{FF2B5EF4-FFF2-40B4-BE49-F238E27FC236}">
                <a16:creationId xmlns:a16="http://schemas.microsoft.com/office/drawing/2014/main" id="{1B39D111-F40D-439A-AE19-E44E52F9C059}"/>
              </a:ext>
            </a:extLst>
          </p:cNvPr>
          <p:cNvPicPr>
            <a:picLocks noChangeAspect="1"/>
          </p:cNvPicPr>
          <p:nvPr/>
        </p:nvPicPr>
        <p:blipFill>
          <a:blip r:embed="rId2"/>
          <a:stretch>
            <a:fillRect/>
          </a:stretch>
        </p:blipFill>
        <p:spPr>
          <a:xfrm>
            <a:off x="2555776" y="3645024"/>
            <a:ext cx="2381632" cy="2372876"/>
          </a:xfrm>
          <a:prstGeom prst="rect">
            <a:avLst/>
          </a:prstGeom>
        </p:spPr>
      </p:pic>
    </p:spTree>
    <p:extLst>
      <p:ext uri="{BB962C8B-B14F-4D97-AF65-F5344CB8AC3E}">
        <p14:creationId xmlns:p14="http://schemas.microsoft.com/office/powerpoint/2010/main" val="42237387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1000"/>
                                        <p:tgtEl>
                                          <p:spTgt spid="8195">
                                            <p:txEl>
                                              <p:pRg st="0" end="0"/>
                                            </p:txEl>
                                          </p:spTgt>
                                        </p:tgtEl>
                                      </p:cBhvr>
                                    </p:animEffect>
                                    <p:anim calcmode="lin" valueType="num">
                                      <p:cBhvr>
                                        <p:cTn id="8" dur="1000" fill="hold"/>
                                        <p:tgtEl>
                                          <p:spTgt spid="819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195">
                                            <p:txEl>
                                              <p:pRg st="2" end="2"/>
                                            </p:txEl>
                                          </p:spTgt>
                                        </p:tgtEl>
                                        <p:attrNameLst>
                                          <p:attrName>style.visibility</p:attrName>
                                        </p:attrNameLst>
                                      </p:cBhvr>
                                      <p:to>
                                        <p:strVal val="visible"/>
                                      </p:to>
                                    </p:set>
                                    <p:animEffect transition="in" filter="fade">
                                      <p:cBhvr>
                                        <p:cTn id="14" dur="1000"/>
                                        <p:tgtEl>
                                          <p:spTgt spid="8195">
                                            <p:txEl>
                                              <p:pRg st="2" end="2"/>
                                            </p:txEl>
                                          </p:spTgt>
                                        </p:tgtEl>
                                      </p:cBhvr>
                                    </p:animEffect>
                                    <p:anim calcmode="lin" valueType="num">
                                      <p:cBhvr>
                                        <p:cTn id="15" dur="1000" fill="hold"/>
                                        <p:tgtEl>
                                          <p:spTgt spid="819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971600" y="548680"/>
            <a:ext cx="6782905" cy="699069"/>
          </a:xfrm>
        </p:spPr>
        <p:txBody>
          <a:bodyPr>
            <a:normAutofit/>
          </a:bodyPr>
          <a:lstStyle/>
          <a:p>
            <a:pPr eaLnBrk="1" hangingPunct="1"/>
            <a:r>
              <a:rPr lang="nl-NL" altLang="nl-NL" sz="3000" b="1" dirty="0"/>
              <a:t>Balans</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755575" y="1756396"/>
            <a:ext cx="6912769" cy="3968029"/>
          </a:xfrm>
        </p:spPr>
        <p:txBody>
          <a:bodyPr>
            <a:normAutofit lnSpcReduction="10000"/>
          </a:bodyPr>
          <a:lstStyle/>
          <a:p>
            <a:pPr indent="0">
              <a:buNone/>
              <a:defRPr/>
            </a:pPr>
            <a:r>
              <a:rPr lang="nl-NL" altLang="nl-NL" sz="2400" dirty="0"/>
              <a:t>Staan de planten te </a:t>
            </a:r>
            <a:r>
              <a:rPr lang="nl-NL" altLang="nl-NL" sz="2400" b="1" i="1" dirty="0">
                <a:solidFill>
                  <a:srgbClr val="0070C0"/>
                </a:solidFill>
              </a:rPr>
              <a:t>vegetatief</a:t>
            </a:r>
            <a:r>
              <a:rPr lang="nl-NL" altLang="nl-NL" sz="2400" dirty="0"/>
              <a:t> dan steken ze te veel </a:t>
            </a:r>
            <a:r>
              <a:rPr lang="nl-NL" altLang="nl-NL" sz="2400" b="1" i="1" dirty="0">
                <a:solidFill>
                  <a:srgbClr val="0070C0"/>
                </a:solidFill>
              </a:rPr>
              <a:t>energie</a:t>
            </a:r>
            <a:r>
              <a:rPr lang="nl-NL" altLang="nl-NL" sz="2400" dirty="0"/>
              <a:t> in het blad.</a:t>
            </a:r>
          </a:p>
          <a:p>
            <a:pPr marL="342900" indent="-342900">
              <a:defRPr/>
            </a:pPr>
            <a:endParaRPr lang="nl-NL" altLang="nl-NL" sz="2400" dirty="0"/>
          </a:p>
          <a:p>
            <a:pPr indent="0">
              <a:buNone/>
              <a:defRPr/>
            </a:pPr>
            <a:r>
              <a:rPr lang="nl-NL" altLang="nl-NL" sz="2400" dirty="0"/>
              <a:t>De kop wordt te dik, hij gaat “ver onder de kop” bloeien:</a:t>
            </a:r>
          </a:p>
          <a:p>
            <a:pPr indent="0">
              <a:buNone/>
              <a:defRPr/>
            </a:pPr>
            <a:endParaRPr lang="nl-NL" altLang="nl-NL" sz="2400" dirty="0"/>
          </a:p>
          <a:p>
            <a:pPr marL="342900" indent="-342900">
              <a:defRPr/>
            </a:pPr>
            <a:r>
              <a:rPr lang="nl-NL" altLang="nl-NL" sz="2400" dirty="0"/>
              <a:t>Doordat de plant te veel energie in het blad steekt kan de productie wel met </a:t>
            </a:r>
            <a:r>
              <a:rPr lang="nl-NL" altLang="nl-NL" sz="2400" b="1" i="1" dirty="0">
                <a:solidFill>
                  <a:srgbClr val="0070C0"/>
                </a:solidFill>
              </a:rPr>
              <a:t>20</a:t>
            </a:r>
            <a:r>
              <a:rPr lang="nl-NL" altLang="nl-NL" sz="2400" dirty="0"/>
              <a:t> </a:t>
            </a:r>
            <a:r>
              <a:rPr lang="nl-NL" altLang="nl-NL" sz="2400" b="1" i="1" dirty="0">
                <a:solidFill>
                  <a:srgbClr val="0070C0"/>
                </a:solidFill>
              </a:rPr>
              <a:t>%</a:t>
            </a:r>
            <a:r>
              <a:rPr lang="nl-NL" altLang="nl-NL" sz="2400" dirty="0"/>
              <a:t> </a:t>
            </a:r>
            <a:r>
              <a:rPr lang="nl-NL" altLang="nl-NL" sz="2400" b="1" i="1" dirty="0">
                <a:solidFill>
                  <a:srgbClr val="0070C0"/>
                </a:solidFill>
              </a:rPr>
              <a:t>teruglopen</a:t>
            </a:r>
          </a:p>
          <a:p>
            <a:pPr marL="342900" indent="-342900">
              <a:defRPr/>
            </a:pPr>
            <a:r>
              <a:rPr lang="nl-NL" altLang="nl-NL" sz="2400" dirty="0"/>
              <a:t>De plant gaat </a:t>
            </a:r>
            <a:r>
              <a:rPr lang="nl-NL" altLang="nl-NL" sz="2400" b="1" i="1" dirty="0">
                <a:solidFill>
                  <a:srgbClr val="0070C0"/>
                </a:solidFill>
              </a:rPr>
              <a:t>onder</a:t>
            </a:r>
            <a:r>
              <a:rPr lang="nl-NL" altLang="nl-NL" sz="2400" dirty="0"/>
              <a:t> het blad bloeien (geranium)</a:t>
            </a:r>
          </a:p>
          <a:p>
            <a:pPr marL="342900" indent="-342900">
              <a:defRPr/>
            </a:pPr>
            <a:r>
              <a:rPr lang="nl-NL" altLang="nl-NL" sz="2400" dirty="0"/>
              <a:t>Bij snijbloemen te </a:t>
            </a:r>
            <a:r>
              <a:rPr lang="nl-NL" altLang="nl-NL" sz="2400" b="1" i="1" dirty="0">
                <a:solidFill>
                  <a:srgbClr val="0070C0"/>
                </a:solidFill>
              </a:rPr>
              <a:t>korte</a:t>
            </a:r>
            <a:r>
              <a:rPr lang="nl-NL" altLang="nl-NL" sz="2400" dirty="0"/>
              <a:t> </a:t>
            </a:r>
            <a:r>
              <a:rPr lang="nl-NL" altLang="nl-NL" sz="2400" b="1" i="1" dirty="0">
                <a:solidFill>
                  <a:srgbClr val="0070C0"/>
                </a:solidFill>
              </a:rPr>
              <a:t>dikke</a:t>
            </a:r>
            <a:r>
              <a:rPr lang="nl-NL" altLang="nl-NL" sz="2400" dirty="0"/>
              <a:t> bloemstelen </a:t>
            </a:r>
          </a:p>
          <a:p>
            <a:pPr>
              <a:defRPr/>
            </a:pPr>
            <a:endParaRPr lang="nl-NL" altLang="nl-NL" sz="2400" dirty="0"/>
          </a:p>
          <a:p>
            <a:pPr>
              <a:defRPr/>
            </a:pPr>
            <a:endParaRPr lang="nl-NL" altLang="nl-NL" dirty="0"/>
          </a:p>
          <a:p>
            <a:pPr>
              <a:defRPr/>
            </a:pPr>
            <a:endParaRPr lang="nl-NL" altLang="nl-NL" dirty="0"/>
          </a:p>
          <a:p>
            <a:pPr>
              <a:defRPr/>
            </a:pPr>
            <a:endParaRPr lang="nl-NL" altLang="nl-NL" dirty="0"/>
          </a:p>
        </p:txBody>
      </p:sp>
    </p:spTree>
    <p:extLst>
      <p:ext uri="{BB962C8B-B14F-4D97-AF65-F5344CB8AC3E}">
        <p14:creationId xmlns:p14="http://schemas.microsoft.com/office/powerpoint/2010/main" val="4167032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195">
                                            <p:txEl>
                                              <p:pRg st="2" end="2"/>
                                            </p:txEl>
                                          </p:spTgt>
                                        </p:tgtEl>
                                        <p:attrNameLst>
                                          <p:attrName>style.visibility</p:attrName>
                                        </p:attrNameLst>
                                      </p:cBhvr>
                                      <p:to>
                                        <p:strVal val="visible"/>
                                      </p:to>
                                    </p:set>
                                    <p:animEffect transition="in" filter="fade">
                                      <p:cBhvr>
                                        <p:cTn id="7" dur="1000"/>
                                        <p:tgtEl>
                                          <p:spTgt spid="8195">
                                            <p:txEl>
                                              <p:pRg st="2" end="2"/>
                                            </p:txEl>
                                          </p:spTgt>
                                        </p:tgtEl>
                                      </p:cBhvr>
                                    </p:animEffect>
                                    <p:anim calcmode="lin" valueType="num">
                                      <p:cBhvr>
                                        <p:cTn id="8" dur="1000" fill="hold"/>
                                        <p:tgtEl>
                                          <p:spTgt spid="819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195">
                                            <p:txEl>
                                              <p:pRg st="4" end="4"/>
                                            </p:txEl>
                                          </p:spTgt>
                                        </p:tgtEl>
                                        <p:attrNameLst>
                                          <p:attrName>style.visibility</p:attrName>
                                        </p:attrNameLst>
                                      </p:cBhvr>
                                      <p:to>
                                        <p:strVal val="visible"/>
                                      </p:to>
                                    </p:set>
                                    <p:animEffect transition="in" filter="fade">
                                      <p:cBhvr>
                                        <p:cTn id="14" dur="1000"/>
                                        <p:tgtEl>
                                          <p:spTgt spid="8195">
                                            <p:txEl>
                                              <p:pRg st="4" end="4"/>
                                            </p:txEl>
                                          </p:spTgt>
                                        </p:tgtEl>
                                      </p:cBhvr>
                                    </p:animEffect>
                                    <p:anim calcmode="lin" valueType="num">
                                      <p:cBhvr>
                                        <p:cTn id="15" dur="1000" fill="hold"/>
                                        <p:tgtEl>
                                          <p:spTgt spid="819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195">
                                            <p:txEl>
                                              <p:pRg st="5" end="5"/>
                                            </p:txEl>
                                          </p:spTgt>
                                        </p:tgtEl>
                                        <p:attrNameLst>
                                          <p:attrName>style.visibility</p:attrName>
                                        </p:attrNameLst>
                                      </p:cBhvr>
                                      <p:to>
                                        <p:strVal val="visible"/>
                                      </p:to>
                                    </p:set>
                                    <p:animEffect transition="in" filter="fade">
                                      <p:cBhvr>
                                        <p:cTn id="21" dur="1000"/>
                                        <p:tgtEl>
                                          <p:spTgt spid="8195">
                                            <p:txEl>
                                              <p:pRg st="5" end="5"/>
                                            </p:txEl>
                                          </p:spTgt>
                                        </p:tgtEl>
                                      </p:cBhvr>
                                    </p:animEffect>
                                    <p:anim calcmode="lin" valueType="num">
                                      <p:cBhvr>
                                        <p:cTn id="22" dur="1000" fill="hold"/>
                                        <p:tgtEl>
                                          <p:spTgt spid="819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819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195">
                                            <p:txEl>
                                              <p:pRg st="6" end="6"/>
                                            </p:txEl>
                                          </p:spTgt>
                                        </p:tgtEl>
                                        <p:attrNameLst>
                                          <p:attrName>style.visibility</p:attrName>
                                        </p:attrNameLst>
                                      </p:cBhvr>
                                      <p:to>
                                        <p:strVal val="visible"/>
                                      </p:to>
                                    </p:set>
                                    <p:animEffect transition="in" filter="fade">
                                      <p:cBhvr>
                                        <p:cTn id="28" dur="1000"/>
                                        <p:tgtEl>
                                          <p:spTgt spid="8195">
                                            <p:txEl>
                                              <p:pRg st="6" end="6"/>
                                            </p:txEl>
                                          </p:spTgt>
                                        </p:tgtEl>
                                      </p:cBhvr>
                                    </p:animEffect>
                                    <p:anim calcmode="lin" valueType="num">
                                      <p:cBhvr>
                                        <p:cTn id="29" dur="1000" fill="hold"/>
                                        <p:tgtEl>
                                          <p:spTgt spid="8195">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819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786353" y="618626"/>
            <a:ext cx="6782905" cy="699069"/>
          </a:xfrm>
        </p:spPr>
        <p:txBody>
          <a:bodyPr>
            <a:normAutofit fontScale="90000"/>
          </a:bodyPr>
          <a:lstStyle/>
          <a:p>
            <a:pPr eaLnBrk="1" hangingPunct="1"/>
            <a:r>
              <a:rPr lang="nl-NL" altLang="nl-NL" sz="3000" b="1" dirty="0"/>
              <a:t>Hoe kun je een plant van vegetatief naar generatief sturen?</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790345" y="1988840"/>
            <a:ext cx="7454063" cy="3744416"/>
          </a:xfrm>
        </p:spPr>
        <p:txBody>
          <a:bodyPr>
            <a:normAutofit fontScale="77500" lnSpcReduction="20000"/>
          </a:bodyPr>
          <a:lstStyle/>
          <a:p>
            <a:pPr>
              <a:defRPr/>
            </a:pPr>
            <a:endParaRPr lang="nl-NL" altLang="nl-NL" sz="2400" dirty="0"/>
          </a:p>
          <a:p>
            <a:pPr>
              <a:defRPr/>
            </a:pPr>
            <a:r>
              <a:rPr lang="nl-NL" altLang="nl-NL" sz="3100" b="1" i="1" dirty="0">
                <a:solidFill>
                  <a:srgbClr val="0070C0"/>
                </a:solidFill>
              </a:rPr>
              <a:t>Verhoog</a:t>
            </a:r>
            <a:r>
              <a:rPr lang="nl-NL" altLang="nl-NL" sz="2800" dirty="0"/>
              <a:t> de etmaal temperatuur</a:t>
            </a:r>
          </a:p>
          <a:p>
            <a:pPr>
              <a:defRPr/>
            </a:pPr>
            <a:endParaRPr lang="nl-NL" altLang="nl-NL" sz="2800" dirty="0"/>
          </a:p>
          <a:p>
            <a:pPr>
              <a:defRPr/>
            </a:pPr>
            <a:r>
              <a:rPr lang="nl-NL" altLang="nl-NL" sz="2800" dirty="0"/>
              <a:t>Maak </a:t>
            </a:r>
            <a:r>
              <a:rPr lang="nl-NL" altLang="nl-NL" sz="3100" b="1" i="1" dirty="0">
                <a:solidFill>
                  <a:srgbClr val="0070C0"/>
                </a:solidFill>
              </a:rPr>
              <a:t>veel</a:t>
            </a:r>
            <a:r>
              <a:rPr lang="nl-NL" altLang="nl-NL" sz="2800" dirty="0"/>
              <a:t> </a:t>
            </a:r>
            <a:r>
              <a:rPr lang="nl-NL" altLang="nl-NL" sz="3100" b="1" i="1" dirty="0">
                <a:solidFill>
                  <a:srgbClr val="0070C0"/>
                </a:solidFill>
              </a:rPr>
              <a:t>verschil</a:t>
            </a:r>
            <a:r>
              <a:rPr lang="nl-NL" altLang="nl-NL" sz="2800" dirty="0"/>
              <a:t> tussen de dag en nacht temperatuur</a:t>
            </a:r>
          </a:p>
          <a:p>
            <a:pPr>
              <a:defRPr/>
            </a:pPr>
            <a:endParaRPr lang="nl-NL" altLang="nl-NL" sz="2800" dirty="0"/>
          </a:p>
          <a:p>
            <a:pPr>
              <a:defRPr/>
            </a:pPr>
            <a:r>
              <a:rPr lang="nl-NL" altLang="nl-NL" sz="3100" b="1" i="1" dirty="0">
                <a:solidFill>
                  <a:srgbClr val="0070C0"/>
                </a:solidFill>
              </a:rPr>
              <a:t>Droger</a:t>
            </a:r>
            <a:r>
              <a:rPr lang="nl-NL" altLang="nl-NL" sz="2800" dirty="0"/>
              <a:t> telen</a:t>
            </a:r>
          </a:p>
          <a:p>
            <a:pPr>
              <a:defRPr/>
            </a:pPr>
            <a:endParaRPr lang="nl-NL" altLang="nl-NL" sz="2800" dirty="0"/>
          </a:p>
          <a:p>
            <a:pPr>
              <a:defRPr/>
            </a:pPr>
            <a:r>
              <a:rPr lang="nl-NL" altLang="nl-NL" sz="3100" b="1" i="1" dirty="0">
                <a:solidFill>
                  <a:srgbClr val="0070C0"/>
                </a:solidFill>
              </a:rPr>
              <a:t>Verlaag</a:t>
            </a:r>
            <a:r>
              <a:rPr lang="nl-NL" altLang="nl-NL" sz="2800" dirty="0"/>
              <a:t> het </a:t>
            </a:r>
            <a:r>
              <a:rPr lang="nl-NL" altLang="nl-NL" sz="3100" b="1" i="1" dirty="0">
                <a:solidFill>
                  <a:srgbClr val="0070C0"/>
                </a:solidFill>
              </a:rPr>
              <a:t>stikstof</a:t>
            </a:r>
            <a:r>
              <a:rPr lang="nl-NL" altLang="nl-NL" sz="2800" dirty="0"/>
              <a:t> niveau van het gietwater</a:t>
            </a:r>
          </a:p>
          <a:p>
            <a:pPr>
              <a:defRPr/>
            </a:pPr>
            <a:endParaRPr lang="nl-NL" altLang="nl-NL" sz="2800" dirty="0"/>
          </a:p>
          <a:p>
            <a:pPr>
              <a:defRPr/>
            </a:pPr>
            <a:r>
              <a:rPr lang="nl-NL" altLang="nl-NL" sz="3100" b="1" i="1" dirty="0">
                <a:solidFill>
                  <a:srgbClr val="0070C0"/>
                </a:solidFill>
              </a:rPr>
              <a:t>Verhoog</a:t>
            </a:r>
            <a:r>
              <a:rPr lang="nl-NL" altLang="nl-NL" sz="2800" dirty="0"/>
              <a:t> de </a:t>
            </a:r>
            <a:r>
              <a:rPr lang="nl-NL" altLang="nl-NL" sz="3100" b="1" i="1" dirty="0">
                <a:solidFill>
                  <a:srgbClr val="0070C0"/>
                </a:solidFill>
              </a:rPr>
              <a:t>EC</a:t>
            </a:r>
            <a:r>
              <a:rPr lang="nl-NL" altLang="nl-NL" sz="2800" dirty="0"/>
              <a:t> van het gietwater</a:t>
            </a:r>
          </a:p>
          <a:p>
            <a:pPr>
              <a:defRPr/>
            </a:pPr>
            <a:endParaRPr lang="nl-NL" altLang="nl-NL" sz="2800" dirty="0"/>
          </a:p>
          <a:p>
            <a:pPr>
              <a:defRPr/>
            </a:pPr>
            <a:r>
              <a:rPr lang="nl-NL" altLang="nl-NL" sz="2800" dirty="0"/>
              <a:t>Ga naar een </a:t>
            </a:r>
            <a:r>
              <a:rPr lang="nl-NL" altLang="nl-NL" sz="3100" b="1" i="1" dirty="0">
                <a:solidFill>
                  <a:srgbClr val="0070C0"/>
                </a:solidFill>
              </a:rPr>
              <a:t>lager</a:t>
            </a:r>
            <a:r>
              <a:rPr lang="nl-NL" altLang="nl-NL" sz="2800" dirty="0"/>
              <a:t> </a:t>
            </a:r>
            <a:r>
              <a:rPr lang="nl-NL" altLang="nl-NL" sz="3100" b="1" i="1" dirty="0">
                <a:solidFill>
                  <a:srgbClr val="0070C0"/>
                </a:solidFill>
              </a:rPr>
              <a:t>RV</a:t>
            </a:r>
            <a:r>
              <a:rPr lang="nl-NL" altLang="nl-NL" sz="2800" dirty="0"/>
              <a:t> niveau in de kas</a:t>
            </a:r>
          </a:p>
          <a:p>
            <a:pPr>
              <a:defRPr/>
            </a:pPr>
            <a:endParaRPr lang="nl-NL" altLang="nl-NL" sz="2800" dirty="0"/>
          </a:p>
          <a:p>
            <a:pPr>
              <a:defRPr/>
            </a:pPr>
            <a:endParaRPr lang="nl-NL" altLang="nl-NL" dirty="0"/>
          </a:p>
          <a:p>
            <a:pPr>
              <a:defRPr/>
            </a:pPr>
            <a:endParaRPr lang="nl-NL" altLang="nl-NL" dirty="0"/>
          </a:p>
          <a:p>
            <a:pPr>
              <a:defRPr/>
            </a:pPr>
            <a:endParaRPr lang="nl-NL" altLang="nl-NL" dirty="0"/>
          </a:p>
        </p:txBody>
      </p:sp>
      <p:pic>
        <p:nvPicPr>
          <p:cNvPr id="10245" name="Afbeelding 1">
            <a:extLst>
              <a:ext uri="{FF2B5EF4-FFF2-40B4-BE49-F238E27FC236}">
                <a16:creationId xmlns:a16="http://schemas.microsoft.com/office/drawing/2014/main" id="{7C5D6633-2E58-42A2-B77D-B228FECD3DA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4288" y="4293096"/>
            <a:ext cx="1637042" cy="2182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1233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animEffect transition="in" filter="fade">
                                      <p:cBhvr>
                                        <p:cTn id="7" dur="1000"/>
                                        <p:tgtEl>
                                          <p:spTgt spid="8195">
                                            <p:txEl>
                                              <p:pRg st="1" end="1"/>
                                            </p:txEl>
                                          </p:spTgt>
                                        </p:tgtEl>
                                      </p:cBhvr>
                                    </p:animEffect>
                                    <p:anim calcmode="lin" valueType="num">
                                      <p:cBhvr>
                                        <p:cTn id="8" dur="1000" fill="hold"/>
                                        <p:tgtEl>
                                          <p:spTgt spid="819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195">
                                            <p:txEl>
                                              <p:pRg st="3" end="3"/>
                                            </p:txEl>
                                          </p:spTgt>
                                        </p:tgtEl>
                                        <p:attrNameLst>
                                          <p:attrName>style.visibility</p:attrName>
                                        </p:attrNameLst>
                                      </p:cBhvr>
                                      <p:to>
                                        <p:strVal val="visible"/>
                                      </p:to>
                                    </p:set>
                                    <p:animEffect transition="in" filter="fade">
                                      <p:cBhvr>
                                        <p:cTn id="14" dur="1000"/>
                                        <p:tgtEl>
                                          <p:spTgt spid="8195">
                                            <p:txEl>
                                              <p:pRg st="3" end="3"/>
                                            </p:txEl>
                                          </p:spTgt>
                                        </p:tgtEl>
                                      </p:cBhvr>
                                    </p:animEffect>
                                    <p:anim calcmode="lin" valueType="num">
                                      <p:cBhvr>
                                        <p:cTn id="15" dur="1000" fill="hold"/>
                                        <p:tgtEl>
                                          <p:spTgt spid="8195">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195">
                                            <p:txEl>
                                              <p:pRg st="5" end="5"/>
                                            </p:txEl>
                                          </p:spTgt>
                                        </p:tgtEl>
                                        <p:attrNameLst>
                                          <p:attrName>style.visibility</p:attrName>
                                        </p:attrNameLst>
                                      </p:cBhvr>
                                      <p:to>
                                        <p:strVal val="visible"/>
                                      </p:to>
                                    </p:set>
                                    <p:animEffect transition="in" filter="fade">
                                      <p:cBhvr>
                                        <p:cTn id="21" dur="1000"/>
                                        <p:tgtEl>
                                          <p:spTgt spid="8195">
                                            <p:txEl>
                                              <p:pRg st="5" end="5"/>
                                            </p:txEl>
                                          </p:spTgt>
                                        </p:tgtEl>
                                      </p:cBhvr>
                                    </p:animEffect>
                                    <p:anim calcmode="lin" valueType="num">
                                      <p:cBhvr>
                                        <p:cTn id="22" dur="1000" fill="hold"/>
                                        <p:tgtEl>
                                          <p:spTgt spid="819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819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195">
                                            <p:txEl>
                                              <p:pRg st="7" end="7"/>
                                            </p:txEl>
                                          </p:spTgt>
                                        </p:tgtEl>
                                        <p:attrNameLst>
                                          <p:attrName>style.visibility</p:attrName>
                                        </p:attrNameLst>
                                      </p:cBhvr>
                                      <p:to>
                                        <p:strVal val="visible"/>
                                      </p:to>
                                    </p:set>
                                    <p:animEffect transition="in" filter="fade">
                                      <p:cBhvr>
                                        <p:cTn id="28" dur="1000"/>
                                        <p:tgtEl>
                                          <p:spTgt spid="8195">
                                            <p:txEl>
                                              <p:pRg st="7" end="7"/>
                                            </p:txEl>
                                          </p:spTgt>
                                        </p:tgtEl>
                                      </p:cBhvr>
                                    </p:animEffect>
                                    <p:anim calcmode="lin" valueType="num">
                                      <p:cBhvr>
                                        <p:cTn id="29" dur="1000" fill="hold"/>
                                        <p:tgtEl>
                                          <p:spTgt spid="8195">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8195">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195">
                                            <p:txEl>
                                              <p:pRg st="9" end="9"/>
                                            </p:txEl>
                                          </p:spTgt>
                                        </p:tgtEl>
                                        <p:attrNameLst>
                                          <p:attrName>style.visibility</p:attrName>
                                        </p:attrNameLst>
                                      </p:cBhvr>
                                      <p:to>
                                        <p:strVal val="visible"/>
                                      </p:to>
                                    </p:set>
                                    <p:animEffect transition="in" filter="fade">
                                      <p:cBhvr>
                                        <p:cTn id="35" dur="1000"/>
                                        <p:tgtEl>
                                          <p:spTgt spid="8195">
                                            <p:txEl>
                                              <p:pRg st="9" end="9"/>
                                            </p:txEl>
                                          </p:spTgt>
                                        </p:tgtEl>
                                      </p:cBhvr>
                                    </p:animEffect>
                                    <p:anim calcmode="lin" valueType="num">
                                      <p:cBhvr>
                                        <p:cTn id="36" dur="1000" fill="hold"/>
                                        <p:tgtEl>
                                          <p:spTgt spid="8195">
                                            <p:txEl>
                                              <p:pRg st="9" end="9"/>
                                            </p:txEl>
                                          </p:spTgt>
                                        </p:tgtEl>
                                        <p:attrNameLst>
                                          <p:attrName>ppt_x</p:attrName>
                                        </p:attrNameLst>
                                      </p:cBhvr>
                                      <p:tavLst>
                                        <p:tav tm="0">
                                          <p:val>
                                            <p:strVal val="#ppt_x"/>
                                          </p:val>
                                        </p:tav>
                                        <p:tav tm="100000">
                                          <p:val>
                                            <p:strVal val="#ppt_x"/>
                                          </p:val>
                                        </p:tav>
                                      </p:tavLst>
                                    </p:anim>
                                    <p:anim calcmode="lin" valueType="num">
                                      <p:cBhvr>
                                        <p:cTn id="37" dur="1000" fill="hold"/>
                                        <p:tgtEl>
                                          <p:spTgt spid="8195">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8195">
                                            <p:txEl>
                                              <p:pRg st="11" end="11"/>
                                            </p:txEl>
                                          </p:spTgt>
                                        </p:tgtEl>
                                        <p:attrNameLst>
                                          <p:attrName>style.visibility</p:attrName>
                                        </p:attrNameLst>
                                      </p:cBhvr>
                                      <p:to>
                                        <p:strVal val="visible"/>
                                      </p:to>
                                    </p:set>
                                    <p:animEffect transition="in" filter="fade">
                                      <p:cBhvr>
                                        <p:cTn id="42" dur="1000"/>
                                        <p:tgtEl>
                                          <p:spTgt spid="8195">
                                            <p:txEl>
                                              <p:pRg st="11" end="11"/>
                                            </p:txEl>
                                          </p:spTgt>
                                        </p:tgtEl>
                                      </p:cBhvr>
                                    </p:animEffect>
                                    <p:anim calcmode="lin" valueType="num">
                                      <p:cBhvr>
                                        <p:cTn id="43" dur="1000" fill="hold"/>
                                        <p:tgtEl>
                                          <p:spTgt spid="8195">
                                            <p:txEl>
                                              <p:pRg st="11" end="11"/>
                                            </p:txEl>
                                          </p:spTgt>
                                        </p:tgtEl>
                                        <p:attrNameLst>
                                          <p:attrName>ppt_x</p:attrName>
                                        </p:attrNameLst>
                                      </p:cBhvr>
                                      <p:tavLst>
                                        <p:tav tm="0">
                                          <p:val>
                                            <p:strVal val="#ppt_x"/>
                                          </p:val>
                                        </p:tav>
                                        <p:tav tm="100000">
                                          <p:val>
                                            <p:strVal val="#ppt_x"/>
                                          </p:val>
                                        </p:tav>
                                      </p:tavLst>
                                    </p:anim>
                                    <p:anim calcmode="lin" valueType="num">
                                      <p:cBhvr>
                                        <p:cTn id="44" dur="1000" fill="hold"/>
                                        <p:tgtEl>
                                          <p:spTgt spid="8195">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906851" y="534851"/>
            <a:ext cx="6782905" cy="699069"/>
          </a:xfrm>
        </p:spPr>
        <p:txBody>
          <a:bodyPr>
            <a:normAutofit fontScale="90000"/>
          </a:bodyPr>
          <a:lstStyle/>
          <a:p>
            <a:pPr eaLnBrk="1" hangingPunct="1"/>
            <a:r>
              <a:rPr lang="nl-NL" altLang="nl-NL" sz="3000" b="1" dirty="0"/>
              <a:t>Hoe kun je een plant van vegetatief naar generatief sturen?</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813283" y="2125267"/>
            <a:ext cx="6782905" cy="3263503"/>
          </a:xfrm>
        </p:spPr>
        <p:txBody>
          <a:bodyPr/>
          <a:lstStyle/>
          <a:p>
            <a:pPr>
              <a:defRPr/>
            </a:pPr>
            <a:endParaRPr lang="nl-NL" altLang="nl-NL" dirty="0"/>
          </a:p>
          <a:p>
            <a:pPr>
              <a:defRPr/>
            </a:pPr>
            <a:endParaRPr lang="nl-NL" altLang="nl-NL" dirty="0"/>
          </a:p>
        </p:txBody>
      </p:sp>
      <p:pic>
        <p:nvPicPr>
          <p:cNvPr id="3" name="Afbeelding 2">
            <a:extLst>
              <a:ext uri="{FF2B5EF4-FFF2-40B4-BE49-F238E27FC236}">
                <a16:creationId xmlns:a16="http://schemas.microsoft.com/office/drawing/2014/main" id="{6B90F378-01C5-42CD-8EDB-06113310C368}"/>
              </a:ext>
            </a:extLst>
          </p:cNvPr>
          <p:cNvPicPr>
            <a:picLocks noChangeAspect="1"/>
          </p:cNvPicPr>
          <p:nvPr/>
        </p:nvPicPr>
        <p:blipFill>
          <a:blip r:embed="rId2"/>
          <a:stretch>
            <a:fillRect/>
          </a:stretch>
        </p:blipFill>
        <p:spPr>
          <a:xfrm>
            <a:off x="1043608" y="3861048"/>
            <a:ext cx="4584589" cy="2755631"/>
          </a:xfrm>
          <a:prstGeom prst="rect">
            <a:avLst/>
          </a:prstGeom>
        </p:spPr>
      </p:pic>
      <p:sp>
        <p:nvSpPr>
          <p:cNvPr id="4" name="Tekstvak 3">
            <a:extLst>
              <a:ext uri="{FF2B5EF4-FFF2-40B4-BE49-F238E27FC236}">
                <a16:creationId xmlns:a16="http://schemas.microsoft.com/office/drawing/2014/main" id="{CEAC459D-93CD-4E48-894D-8DFF3A03C891}"/>
              </a:ext>
            </a:extLst>
          </p:cNvPr>
          <p:cNvSpPr txBox="1"/>
          <p:nvPr/>
        </p:nvSpPr>
        <p:spPr>
          <a:xfrm>
            <a:off x="899592" y="1700808"/>
            <a:ext cx="6790164" cy="1938992"/>
          </a:xfrm>
          <a:prstGeom prst="rect">
            <a:avLst/>
          </a:prstGeom>
          <a:noFill/>
        </p:spPr>
        <p:txBody>
          <a:bodyPr wrap="square" rtlCol="0">
            <a:spAutoFit/>
          </a:bodyPr>
          <a:lstStyle/>
          <a:p>
            <a:r>
              <a:rPr lang="nl-NL" sz="2400" dirty="0"/>
              <a:t>Het meeste effect kun je bereiken door gebruik te maken van een </a:t>
            </a:r>
            <a:r>
              <a:rPr lang="nl-NL" sz="2400" b="1" i="1" dirty="0">
                <a:solidFill>
                  <a:srgbClr val="0070C0"/>
                </a:solidFill>
              </a:rPr>
              <a:t>voornacht</a:t>
            </a:r>
            <a:r>
              <a:rPr lang="nl-NL" sz="2400" dirty="0"/>
              <a:t>.</a:t>
            </a:r>
          </a:p>
          <a:p>
            <a:endParaRPr lang="nl-NL" sz="2400" dirty="0"/>
          </a:p>
          <a:p>
            <a:r>
              <a:rPr lang="nl-NL" sz="2400" dirty="0"/>
              <a:t>Hierdoor creëer je een </a:t>
            </a:r>
            <a:r>
              <a:rPr lang="nl-NL" sz="2400" b="1" i="1" dirty="0">
                <a:solidFill>
                  <a:srgbClr val="0070C0"/>
                </a:solidFill>
              </a:rPr>
              <a:t>groot</a:t>
            </a:r>
            <a:r>
              <a:rPr lang="nl-NL" sz="2400" dirty="0"/>
              <a:t> verschil tussen de </a:t>
            </a:r>
            <a:r>
              <a:rPr lang="nl-NL" sz="2400" b="1" i="1" dirty="0">
                <a:solidFill>
                  <a:srgbClr val="0070C0"/>
                </a:solidFill>
              </a:rPr>
              <a:t>dag</a:t>
            </a:r>
            <a:r>
              <a:rPr lang="nl-NL" sz="2400" dirty="0"/>
              <a:t> en </a:t>
            </a:r>
            <a:r>
              <a:rPr lang="nl-NL" sz="2400" b="1" i="1" dirty="0">
                <a:solidFill>
                  <a:srgbClr val="0070C0"/>
                </a:solidFill>
              </a:rPr>
              <a:t>nacht</a:t>
            </a:r>
            <a:r>
              <a:rPr lang="nl-NL" sz="2400" dirty="0"/>
              <a:t> temperatuur</a:t>
            </a:r>
          </a:p>
        </p:txBody>
      </p:sp>
    </p:spTree>
    <p:extLst>
      <p:ext uri="{BB962C8B-B14F-4D97-AF65-F5344CB8AC3E}">
        <p14:creationId xmlns:p14="http://schemas.microsoft.com/office/powerpoint/2010/main" val="451238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786353" y="618626"/>
            <a:ext cx="6782905" cy="699069"/>
          </a:xfrm>
        </p:spPr>
        <p:txBody>
          <a:bodyPr>
            <a:noAutofit/>
          </a:bodyPr>
          <a:lstStyle/>
          <a:p>
            <a:pPr eaLnBrk="1" hangingPunct="1"/>
            <a:r>
              <a:rPr lang="nl-NL" altLang="nl-NL" sz="3000" dirty="0"/>
              <a:t>Hoe k</a:t>
            </a:r>
            <a:r>
              <a:rPr lang="nl-NL" altLang="nl-NL" sz="3000" b="1" dirty="0"/>
              <a:t>un je een plant van vegetatief naar generatief sturen?</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813283" y="2125267"/>
            <a:ext cx="6206989" cy="4114107"/>
          </a:xfrm>
        </p:spPr>
        <p:txBody>
          <a:bodyPr>
            <a:normAutofit/>
          </a:bodyPr>
          <a:lstStyle/>
          <a:p>
            <a:pPr marL="285750" indent="-285750">
              <a:defRPr/>
            </a:pPr>
            <a:r>
              <a:rPr lang="nl-NL" altLang="nl-NL" sz="2400" dirty="0"/>
              <a:t>De etmaal temperatuur </a:t>
            </a:r>
            <a:r>
              <a:rPr lang="nl-NL" altLang="nl-NL" sz="2400" b="1" i="1" dirty="0">
                <a:solidFill>
                  <a:srgbClr val="0070C0"/>
                </a:solidFill>
              </a:rPr>
              <a:t>verhogen</a:t>
            </a:r>
            <a:r>
              <a:rPr lang="nl-NL" altLang="nl-NL" sz="2400" dirty="0"/>
              <a:t> heeft op </a:t>
            </a:r>
            <a:r>
              <a:rPr lang="nl-NL" altLang="nl-NL" sz="2400" b="1" i="1" dirty="0">
                <a:solidFill>
                  <a:srgbClr val="0070C0"/>
                </a:solidFill>
              </a:rPr>
              <a:t>korte</a:t>
            </a:r>
            <a:r>
              <a:rPr lang="nl-NL" altLang="nl-NL" sz="2400" dirty="0"/>
              <a:t> termijn effect.</a:t>
            </a:r>
          </a:p>
          <a:p>
            <a:pPr marL="285750" indent="-285750">
              <a:defRPr/>
            </a:pPr>
            <a:endParaRPr lang="nl-NL" altLang="nl-NL" sz="2400" dirty="0"/>
          </a:p>
          <a:p>
            <a:pPr marL="285750" indent="-285750">
              <a:defRPr/>
            </a:pPr>
            <a:r>
              <a:rPr lang="nl-NL" altLang="nl-NL" sz="2400" b="1" i="1" dirty="0">
                <a:solidFill>
                  <a:srgbClr val="0070C0"/>
                </a:solidFill>
              </a:rPr>
              <a:t>Droger</a:t>
            </a:r>
            <a:r>
              <a:rPr lang="nl-NL" altLang="nl-NL" sz="2400" dirty="0"/>
              <a:t> kweken heeft ook </a:t>
            </a:r>
            <a:r>
              <a:rPr lang="nl-NL" altLang="nl-NL" sz="2400" b="1" i="1" dirty="0">
                <a:solidFill>
                  <a:srgbClr val="0070C0"/>
                </a:solidFill>
              </a:rPr>
              <a:t>direct</a:t>
            </a:r>
            <a:r>
              <a:rPr lang="nl-NL" altLang="nl-NL" sz="2400" dirty="0"/>
              <a:t> effect. De plant krijgt het moeilijker en dat geeft een generatieve reactie.</a:t>
            </a:r>
          </a:p>
          <a:p>
            <a:pPr marL="285750" indent="-285750">
              <a:defRPr/>
            </a:pPr>
            <a:endParaRPr lang="nl-NL" altLang="nl-NL" sz="2400" dirty="0"/>
          </a:p>
          <a:p>
            <a:pPr marL="285750" indent="-285750">
              <a:defRPr/>
            </a:pPr>
            <a:r>
              <a:rPr lang="nl-NL" altLang="nl-NL" sz="2400" dirty="0"/>
              <a:t>Het </a:t>
            </a:r>
            <a:r>
              <a:rPr lang="nl-NL" altLang="nl-NL" sz="2400" b="1" i="1" dirty="0">
                <a:solidFill>
                  <a:srgbClr val="0070C0"/>
                </a:solidFill>
              </a:rPr>
              <a:t>stikstof</a:t>
            </a:r>
            <a:r>
              <a:rPr lang="nl-NL" altLang="nl-NL" sz="2400" dirty="0"/>
              <a:t> niveau verlagen en/ of de </a:t>
            </a:r>
            <a:r>
              <a:rPr lang="nl-NL" altLang="nl-NL" sz="2400" b="1" i="1" dirty="0">
                <a:solidFill>
                  <a:srgbClr val="0070C0"/>
                </a:solidFill>
              </a:rPr>
              <a:t>EC</a:t>
            </a:r>
            <a:r>
              <a:rPr lang="nl-NL" altLang="nl-NL" sz="2400" dirty="0"/>
              <a:t> van het gietwater verhogen  heeft meer zin op de </a:t>
            </a:r>
            <a:r>
              <a:rPr lang="nl-NL" altLang="nl-NL" sz="2400" b="1" i="1" dirty="0">
                <a:solidFill>
                  <a:srgbClr val="0070C0"/>
                </a:solidFill>
              </a:rPr>
              <a:t>lange</a:t>
            </a:r>
            <a:r>
              <a:rPr lang="nl-NL" altLang="nl-NL" sz="2400" dirty="0"/>
              <a:t> termijn. </a:t>
            </a:r>
          </a:p>
          <a:p>
            <a:pPr marL="285750" indent="-285750">
              <a:defRPr/>
            </a:pPr>
            <a:endParaRPr lang="nl-NL" altLang="nl-NL" sz="2400" dirty="0"/>
          </a:p>
          <a:p>
            <a:pPr marL="285750" indent="-285750">
              <a:defRPr/>
            </a:pPr>
            <a:endParaRPr lang="nl-NL" altLang="nl-NL" dirty="0"/>
          </a:p>
          <a:p>
            <a:pPr marL="285750" indent="-285750">
              <a:defRPr/>
            </a:pPr>
            <a:endParaRPr lang="nl-NL" altLang="nl-NL" dirty="0"/>
          </a:p>
          <a:p>
            <a:pPr marL="285750" indent="-285750">
              <a:defRPr/>
            </a:pPr>
            <a:endParaRPr lang="nl-NL" altLang="nl-NL" dirty="0"/>
          </a:p>
          <a:p>
            <a:pPr marL="285750" indent="-285750">
              <a:defRPr/>
            </a:pPr>
            <a:endParaRPr lang="nl-NL" altLang="nl-NL" dirty="0"/>
          </a:p>
          <a:p>
            <a:pPr>
              <a:defRPr/>
            </a:pPr>
            <a:endParaRPr lang="nl-NL" altLang="nl-NL" dirty="0"/>
          </a:p>
          <a:p>
            <a:pPr>
              <a:defRPr/>
            </a:pPr>
            <a:endParaRPr lang="nl-NL" altLang="nl-NL" dirty="0"/>
          </a:p>
        </p:txBody>
      </p:sp>
    </p:spTree>
    <p:extLst>
      <p:ext uri="{BB962C8B-B14F-4D97-AF65-F5344CB8AC3E}">
        <p14:creationId xmlns:p14="http://schemas.microsoft.com/office/powerpoint/2010/main" val="1103550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1000"/>
                                        <p:tgtEl>
                                          <p:spTgt spid="8195">
                                            <p:txEl>
                                              <p:pRg st="0" end="0"/>
                                            </p:txEl>
                                          </p:spTgt>
                                        </p:tgtEl>
                                      </p:cBhvr>
                                    </p:animEffect>
                                    <p:anim calcmode="lin" valueType="num">
                                      <p:cBhvr>
                                        <p:cTn id="8" dur="1000" fill="hold"/>
                                        <p:tgtEl>
                                          <p:spTgt spid="819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195">
                                            <p:txEl>
                                              <p:pRg st="2" end="2"/>
                                            </p:txEl>
                                          </p:spTgt>
                                        </p:tgtEl>
                                        <p:attrNameLst>
                                          <p:attrName>style.visibility</p:attrName>
                                        </p:attrNameLst>
                                      </p:cBhvr>
                                      <p:to>
                                        <p:strVal val="visible"/>
                                      </p:to>
                                    </p:set>
                                    <p:animEffect transition="in" filter="fade">
                                      <p:cBhvr>
                                        <p:cTn id="14" dur="1000"/>
                                        <p:tgtEl>
                                          <p:spTgt spid="8195">
                                            <p:txEl>
                                              <p:pRg st="2" end="2"/>
                                            </p:txEl>
                                          </p:spTgt>
                                        </p:tgtEl>
                                      </p:cBhvr>
                                    </p:animEffect>
                                    <p:anim calcmode="lin" valueType="num">
                                      <p:cBhvr>
                                        <p:cTn id="15" dur="1000" fill="hold"/>
                                        <p:tgtEl>
                                          <p:spTgt spid="819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195">
                                            <p:txEl>
                                              <p:pRg st="4" end="4"/>
                                            </p:txEl>
                                          </p:spTgt>
                                        </p:tgtEl>
                                        <p:attrNameLst>
                                          <p:attrName>style.visibility</p:attrName>
                                        </p:attrNameLst>
                                      </p:cBhvr>
                                      <p:to>
                                        <p:strVal val="visible"/>
                                      </p:to>
                                    </p:set>
                                    <p:animEffect transition="in" filter="fade">
                                      <p:cBhvr>
                                        <p:cTn id="21" dur="1000"/>
                                        <p:tgtEl>
                                          <p:spTgt spid="8195">
                                            <p:txEl>
                                              <p:pRg st="4" end="4"/>
                                            </p:txEl>
                                          </p:spTgt>
                                        </p:tgtEl>
                                      </p:cBhvr>
                                    </p:animEffect>
                                    <p:anim calcmode="lin" valueType="num">
                                      <p:cBhvr>
                                        <p:cTn id="22" dur="1000" fill="hold"/>
                                        <p:tgtEl>
                                          <p:spTgt spid="8195">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819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971600" y="548680"/>
            <a:ext cx="6782905" cy="699069"/>
          </a:xfrm>
        </p:spPr>
        <p:txBody>
          <a:bodyPr>
            <a:normAutofit/>
          </a:bodyPr>
          <a:lstStyle/>
          <a:p>
            <a:pPr eaLnBrk="1" hangingPunct="1"/>
            <a:r>
              <a:rPr lang="nl-NL" altLang="nl-NL" sz="3000" b="1" dirty="0"/>
              <a:t>Generatief</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755575" y="1756396"/>
            <a:ext cx="6782905" cy="3968029"/>
          </a:xfrm>
        </p:spPr>
        <p:txBody>
          <a:bodyPr>
            <a:normAutofit/>
          </a:bodyPr>
          <a:lstStyle/>
          <a:p>
            <a:pPr indent="0">
              <a:buNone/>
              <a:defRPr/>
            </a:pPr>
            <a:r>
              <a:rPr lang="nl-NL" altLang="nl-NL" sz="2400" dirty="0"/>
              <a:t>Staan de planten te </a:t>
            </a:r>
            <a:r>
              <a:rPr lang="nl-NL" altLang="nl-NL" sz="2400" b="1" i="1" dirty="0">
                <a:solidFill>
                  <a:srgbClr val="0070C0"/>
                </a:solidFill>
              </a:rPr>
              <a:t>generatief</a:t>
            </a:r>
            <a:r>
              <a:rPr lang="nl-NL" altLang="nl-NL" sz="2400" dirty="0"/>
              <a:t> dan bloeien ze zichzelf </a:t>
            </a:r>
            <a:r>
              <a:rPr lang="nl-NL" altLang="nl-NL" sz="2400" b="1" i="1" dirty="0">
                <a:solidFill>
                  <a:srgbClr val="0070C0"/>
                </a:solidFill>
              </a:rPr>
              <a:t>dood</a:t>
            </a:r>
            <a:r>
              <a:rPr lang="nl-NL" altLang="nl-NL" sz="2400" dirty="0"/>
              <a:t>.</a:t>
            </a:r>
          </a:p>
          <a:p>
            <a:pPr marL="342900" indent="-342900">
              <a:defRPr/>
            </a:pPr>
            <a:endParaRPr lang="nl-NL" altLang="nl-NL" sz="2400" dirty="0"/>
          </a:p>
          <a:p>
            <a:pPr indent="0">
              <a:buNone/>
              <a:defRPr/>
            </a:pPr>
            <a:r>
              <a:rPr lang="nl-NL" altLang="nl-NL" sz="2400" dirty="0"/>
              <a:t>De kop wordt te </a:t>
            </a:r>
            <a:r>
              <a:rPr lang="nl-NL" altLang="nl-NL" sz="2400" b="1" i="1" dirty="0">
                <a:solidFill>
                  <a:srgbClr val="0070C0"/>
                </a:solidFill>
              </a:rPr>
              <a:t>dun</a:t>
            </a:r>
            <a:r>
              <a:rPr lang="nl-NL" altLang="nl-NL" sz="2400" dirty="0"/>
              <a:t> en </a:t>
            </a:r>
            <a:r>
              <a:rPr lang="nl-NL" altLang="nl-NL" sz="2400" b="1" i="1" dirty="0">
                <a:solidFill>
                  <a:srgbClr val="0070C0"/>
                </a:solidFill>
              </a:rPr>
              <a:t>zwak</a:t>
            </a:r>
            <a:r>
              <a:rPr lang="nl-NL" altLang="nl-NL" sz="2400" dirty="0"/>
              <a:t>, dit kan zorgen voor:</a:t>
            </a:r>
          </a:p>
          <a:p>
            <a:pPr indent="0">
              <a:buNone/>
              <a:defRPr/>
            </a:pPr>
            <a:endParaRPr lang="nl-NL" altLang="nl-NL" sz="2400" dirty="0"/>
          </a:p>
          <a:p>
            <a:pPr marL="342900" indent="-342900">
              <a:defRPr/>
            </a:pPr>
            <a:r>
              <a:rPr lang="nl-NL" altLang="nl-NL" sz="2400" dirty="0"/>
              <a:t>Door een te </a:t>
            </a:r>
            <a:r>
              <a:rPr lang="nl-NL" altLang="nl-NL" sz="2400" b="1" i="1" dirty="0">
                <a:solidFill>
                  <a:srgbClr val="0070C0"/>
                </a:solidFill>
              </a:rPr>
              <a:t>hoge</a:t>
            </a:r>
            <a:r>
              <a:rPr lang="nl-NL" altLang="nl-NL" sz="2400" dirty="0"/>
              <a:t> belasting kans op een </a:t>
            </a:r>
            <a:r>
              <a:rPr lang="nl-NL" altLang="nl-NL" sz="2400" b="1" i="1" dirty="0">
                <a:solidFill>
                  <a:srgbClr val="0070C0"/>
                </a:solidFill>
              </a:rPr>
              <a:t>slechte</a:t>
            </a:r>
            <a:r>
              <a:rPr lang="nl-NL" altLang="nl-NL" sz="2400" dirty="0"/>
              <a:t> zetting bij groenteplanten</a:t>
            </a:r>
          </a:p>
          <a:p>
            <a:pPr marL="342900" indent="-342900">
              <a:defRPr/>
            </a:pPr>
            <a:r>
              <a:rPr lang="nl-NL" altLang="nl-NL" sz="2400" b="1" i="1" dirty="0">
                <a:solidFill>
                  <a:srgbClr val="0070C0"/>
                </a:solidFill>
              </a:rPr>
              <a:t>Zwak</a:t>
            </a:r>
            <a:r>
              <a:rPr lang="nl-NL" altLang="nl-NL" sz="2400" dirty="0"/>
              <a:t> gewas = kans op ziektes</a:t>
            </a:r>
          </a:p>
          <a:p>
            <a:pPr marL="342900" indent="-342900">
              <a:defRPr/>
            </a:pPr>
            <a:r>
              <a:rPr lang="nl-NL" altLang="nl-NL" sz="2400" dirty="0"/>
              <a:t>Bij snijbloemen te lange </a:t>
            </a:r>
            <a:r>
              <a:rPr lang="nl-NL" altLang="nl-NL" sz="2400" b="1" i="1" dirty="0">
                <a:solidFill>
                  <a:srgbClr val="0070C0"/>
                </a:solidFill>
              </a:rPr>
              <a:t>dunne</a:t>
            </a:r>
            <a:r>
              <a:rPr lang="nl-NL" altLang="nl-NL" sz="2400" dirty="0"/>
              <a:t> bloemstelen </a:t>
            </a:r>
          </a:p>
          <a:p>
            <a:pPr>
              <a:defRPr/>
            </a:pPr>
            <a:endParaRPr lang="nl-NL" altLang="nl-NL" sz="2400" dirty="0"/>
          </a:p>
          <a:p>
            <a:pPr>
              <a:defRPr/>
            </a:pPr>
            <a:endParaRPr lang="nl-NL" altLang="nl-NL" dirty="0"/>
          </a:p>
          <a:p>
            <a:pPr>
              <a:defRPr/>
            </a:pPr>
            <a:endParaRPr lang="nl-NL" altLang="nl-NL" dirty="0"/>
          </a:p>
          <a:p>
            <a:pPr>
              <a:defRPr/>
            </a:pPr>
            <a:endParaRPr lang="nl-NL" altLang="nl-NL" dirty="0"/>
          </a:p>
        </p:txBody>
      </p:sp>
    </p:spTree>
    <p:extLst>
      <p:ext uri="{BB962C8B-B14F-4D97-AF65-F5344CB8AC3E}">
        <p14:creationId xmlns:p14="http://schemas.microsoft.com/office/powerpoint/2010/main" val="4099268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195">
                                            <p:txEl>
                                              <p:pRg st="2" end="2"/>
                                            </p:txEl>
                                          </p:spTgt>
                                        </p:tgtEl>
                                        <p:attrNameLst>
                                          <p:attrName>style.visibility</p:attrName>
                                        </p:attrNameLst>
                                      </p:cBhvr>
                                      <p:to>
                                        <p:strVal val="visible"/>
                                      </p:to>
                                    </p:set>
                                    <p:animEffect transition="in" filter="fade">
                                      <p:cBhvr>
                                        <p:cTn id="7" dur="1000"/>
                                        <p:tgtEl>
                                          <p:spTgt spid="8195">
                                            <p:txEl>
                                              <p:pRg st="2" end="2"/>
                                            </p:txEl>
                                          </p:spTgt>
                                        </p:tgtEl>
                                      </p:cBhvr>
                                    </p:animEffect>
                                    <p:anim calcmode="lin" valueType="num">
                                      <p:cBhvr>
                                        <p:cTn id="8" dur="1000" fill="hold"/>
                                        <p:tgtEl>
                                          <p:spTgt spid="819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195">
                                            <p:txEl>
                                              <p:pRg st="4" end="4"/>
                                            </p:txEl>
                                          </p:spTgt>
                                        </p:tgtEl>
                                        <p:attrNameLst>
                                          <p:attrName>style.visibility</p:attrName>
                                        </p:attrNameLst>
                                      </p:cBhvr>
                                      <p:to>
                                        <p:strVal val="visible"/>
                                      </p:to>
                                    </p:set>
                                    <p:animEffect transition="in" filter="fade">
                                      <p:cBhvr>
                                        <p:cTn id="14" dur="1000"/>
                                        <p:tgtEl>
                                          <p:spTgt spid="8195">
                                            <p:txEl>
                                              <p:pRg st="4" end="4"/>
                                            </p:txEl>
                                          </p:spTgt>
                                        </p:tgtEl>
                                      </p:cBhvr>
                                    </p:animEffect>
                                    <p:anim calcmode="lin" valueType="num">
                                      <p:cBhvr>
                                        <p:cTn id="15" dur="1000" fill="hold"/>
                                        <p:tgtEl>
                                          <p:spTgt spid="819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195">
                                            <p:txEl>
                                              <p:pRg st="5" end="5"/>
                                            </p:txEl>
                                          </p:spTgt>
                                        </p:tgtEl>
                                        <p:attrNameLst>
                                          <p:attrName>style.visibility</p:attrName>
                                        </p:attrNameLst>
                                      </p:cBhvr>
                                      <p:to>
                                        <p:strVal val="visible"/>
                                      </p:to>
                                    </p:set>
                                    <p:animEffect transition="in" filter="fade">
                                      <p:cBhvr>
                                        <p:cTn id="21" dur="1000"/>
                                        <p:tgtEl>
                                          <p:spTgt spid="8195">
                                            <p:txEl>
                                              <p:pRg st="5" end="5"/>
                                            </p:txEl>
                                          </p:spTgt>
                                        </p:tgtEl>
                                      </p:cBhvr>
                                    </p:animEffect>
                                    <p:anim calcmode="lin" valueType="num">
                                      <p:cBhvr>
                                        <p:cTn id="22" dur="1000" fill="hold"/>
                                        <p:tgtEl>
                                          <p:spTgt spid="819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819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195">
                                            <p:txEl>
                                              <p:pRg st="6" end="6"/>
                                            </p:txEl>
                                          </p:spTgt>
                                        </p:tgtEl>
                                        <p:attrNameLst>
                                          <p:attrName>style.visibility</p:attrName>
                                        </p:attrNameLst>
                                      </p:cBhvr>
                                      <p:to>
                                        <p:strVal val="visible"/>
                                      </p:to>
                                    </p:set>
                                    <p:animEffect transition="in" filter="fade">
                                      <p:cBhvr>
                                        <p:cTn id="28" dur="1000"/>
                                        <p:tgtEl>
                                          <p:spTgt spid="8195">
                                            <p:txEl>
                                              <p:pRg st="6" end="6"/>
                                            </p:txEl>
                                          </p:spTgt>
                                        </p:tgtEl>
                                      </p:cBhvr>
                                    </p:animEffect>
                                    <p:anim calcmode="lin" valueType="num">
                                      <p:cBhvr>
                                        <p:cTn id="29" dur="1000" fill="hold"/>
                                        <p:tgtEl>
                                          <p:spTgt spid="8195">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819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786353" y="618626"/>
            <a:ext cx="6782905" cy="699069"/>
          </a:xfrm>
        </p:spPr>
        <p:txBody>
          <a:bodyPr>
            <a:normAutofit fontScale="90000"/>
          </a:bodyPr>
          <a:lstStyle/>
          <a:p>
            <a:pPr eaLnBrk="1" hangingPunct="1"/>
            <a:r>
              <a:rPr lang="nl-NL" altLang="nl-NL" sz="3000" b="1" dirty="0"/>
              <a:t>Hoe kun je een plant van generatief naar vegetatief sturen?</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813283" y="2125267"/>
            <a:ext cx="7143093" cy="4114107"/>
          </a:xfrm>
        </p:spPr>
        <p:txBody>
          <a:bodyPr>
            <a:normAutofit fontScale="92500" lnSpcReduction="20000"/>
          </a:bodyPr>
          <a:lstStyle/>
          <a:p>
            <a:pPr>
              <a:defRPr/>
            </a:pPr>
            <a:r>
              <a:rPr lang="nl-NL" altLang="nl-NL" sz="2600" b="1" i="1" dirty="0">
                <a:solidFill>
                  <a:srgbClr val="0070C0"/>
                </a:solidFill>
              </a:rPr>
              <a:t>Verhoog</a:t>
            </a:r>
            <a:r>
              <a:rPr lang="nl-NL" altLang="nl-NL" sz="2400" dirty="0"/>
              <a:t> het stikstof niveau van het gietwater</a:t>
            </a:r>
          </a:p>
          <a:p>
            <a:pPr>
              <a:defRPr/>
            </a:pPr>
            <a:endParaRPr lang="nl-NL" altLang="nl-NL" sz="2400" dirty="0"/>
          </a:p>
          <a:p>
            <a:pPr>
              <a:defRPr/>
            </a:pPr>
            <a:r>
              <a:rPr lang="nl-NL" altLang="nl-NL" sz="2600" b="1" i="1" dirty="0">
                <a:solidFill>
                  <a:srgbClr val="0070C0"/>
                </a:solidFill>
              </a:rPr>
              <a:t>Verlaag</a:t>
            </a:r>
            <a:r>
              <a:rPr lang="nl-NL" altLang="nl-NL" sz="2400" dirty="0"/>
              <a:t> de EC van het gietwater</a:t>
            </a:r>
          </a:p>
          <a:p>
            <a:pPr>
              <a:defRPr/>
            </a:pPr>
            <a:endParaRPr lang="nl-NL" altLang="nl-NL" sz="2400" dirty="0"/>
          </a:p>
          <a:p>
            <a:pPr>
              <a:defRPr/>
            </a:pPr>
            <a:r>
              <a:rPr lang="nl-NL" altLang="nl-NL" sz="2400" dirty="0"/>
              <a:t>Ga naar een </a:t>
            </a:r>
            <a:r>
              <a:rPr lang="nl-NL" altLang="nl-NL" sz="2600" b="1" i="1" dirty="0">
                <a:solidFill>
                  <a:srgbClr val="0070C0"/>
                </a:solidFill>
              </a:rPr>
              <a:t>hoger</a:t>
            </a:r>
            <a:r>
              <a:rPr lang="nl-NL" altLang="nl-NL" sz="2400" dirty="0"/>
              <a:t> RV niveau in de kas</a:t>
            </a:r>
          </a:p>
          <a:p>
            <a:pPr>
              <a:defRPr/>
            </a:pPr>
            <a:endParaRPr lang="nl-NL" altLang="nl-NL" sz="2400" dirty="0"/>
          </a:p>
          <a:p>
            <a:pPr>
              <a:defRPr/>
            </a:pPr>
            <a:r>
              <a:rPr lang="nl-NL" altLang="nl-NL" sz="2600" b="1" i="1" dirty="0">
                <a:solidFill>
                  <a:srgbClr val="0070C0"/>
                </a:solidFill>
              </a:rPr>
              <a:t>Verlaag</a:t>
            </a:r>
            <a:r>
              <a:rPr lang="nl-NL" altLang="nl-NL" sz="2400" dirty="0"/>
              <a:t> de etmaal temperatuur</a:t>
            </a:r>
          </a:p>
          <a:p>
            <a:pPr>
              <a:defRPr/>
            </a:pPr>
            <a:endParaRPr lang="nl-NL" altLang="nl-NL" sz="2400" dirty="0"/>
          </a:p>
          <a:p>
            <a:pPr marL="285750" indent="-285750">
              <a:defRPr/>
            </a:pPr>
            <a:r>
              <a:rPr lang="nl-NL" altLang="nl-NL" sz="2400" dirty="0"/>
              <a:t>Maak </a:t>
            </a:r>
            <a:r>
              <a:rPr lang="nl-NL" altLang="nl-NL" sz="2600" b="1" i="1" dirty="0">
                <a:solidFill>
                  <a:srgbClr val="0070C0"/>
                </a:solidFill>
              </a:rPr>
              <a:t>weinig</a:t>
            </a:r>
            <a:r>
              <a:rPr lang="nl-NL" altLang="nl-NL" sz="2400" dirty="0"/>
              <a:t> tot </a:t>
            </a:r>
            <a:r>
              <a:rPr lang="nl-NL" altLang="nl-NL" sz="2600" b="1" i="1" dirty="0">
                <a:solidFill>
                  <a:srgbClr val="0070C0"/>
                </a:solidFill>
              </a:rPr>
              <a:t>geen</a:t>
            </a:r>
            <a:r>
              <a:rPr lang="nl-NL" altLang="nl-NL" sz="2400" dirty="0"/>
              <a:t> verschil tussen de </a:t>
            </a:r>
            <a:r>
              <a:rPr lang="nl-NL" altLang="nl-NL" sz="2600" b="1" i="1" dirty="0">
                <a:solidFill>
                  <a:srgbClr val="0070C0"/>
                </a:solidFill>
              </a:rPr>
              <a:t>dag</a:t>
            </a:r>
            <a:r>
              <a:rPr lang="nl-NL" altLang="nl-NL" sz="2400" dirty="0"/>
              <a:t> en </a:t>
            </a:r>
            <a:r>
              <a:rPr lang="nl-NL" altLang="nl-NL" sz="2600" b="1" i="1" dirty="0">
                <a:solidFill>
                  <a:srgbClr val="0070C0"/>
                </a:solidFill>
              </a:rPr>
              <a:t>nacht</a:t>
            </a:r>
            <a:r>
              <a:rPr lang="nl-NL" altLang="nl-NL" sz="2400" dirty="0"/>
              <a:t> temperatuur (extreem is omgekeerd gaan stoken, d.w.z. een hogere nacht temperatuur dan dag temperatuur)</a:t>
            </a:r>
          </a:p>
          <a:p>
            <a:pPr>
              <a:defRPr/>
            </a:pPr>
            <a:endParaRPr lang="nl-NL" altLang="nl-NL" sz="2400" dirty="0"/>
          </a:p>
          <a:p>
            <a:pPr>
              <a:defRPr/>
            </a:pPr>
            <a:r>
              <a:rPr lang="nl-NL" altLang="nl-NL" sz="2600" b="1" i="1" dirty="0">
                <a:solidFill>
                  <a:srgbClr val="0070C0"/>
                </a:solidFill>
              </a:rPr>
              <a:t>Natter</a:t>
            </a:r>
            <a:r>
              <a:rPr lang="nl-NL" altLang="nl-NL" sz="2400" dirty="0"/>
              <a:t> telen</a:t>
            </a:r>
          </a:p>
          <a:p>
            <a:pPr>
              <a:defRPr/>
            </a:pPr>
            <a:endParaRPr lang="nl-NL" altLang="nl-NL" dirty="0"/>
          </a:p>
          <a:p>
            <a:pPr>
              <a:defRPr/>
            </a:pPr>
            <a:endParaRPr lang="nl-NL" altLang="nl-NL" dirty="0"/>
          </a:p>
          <a:p>
            <a:pPr>
              <a:defRPr/>
            </a:pPr>
            <a:endParaRPr lang="nl-NL" altLang="nl-NL" dirty="0"/>
          </a:p>
        </p:txBody>
      </p:sp>
    </p:spTree>
    <p:extLst>
      <p:ext uri="{BB962C8B-B14F-4D97-AF65-F5344CB8AC3E}">
        <p14:creationId xmlns:p14="http://schemas.microsoft.com/office/powerpoint/2010/main" val="3825970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1000"/>
                                        <p:tgtEl>
                                          <p:spTgt spid="8195">
                                            <p:txEl>
                                              <p:pRg st="0" end="0"/>
                                            </p:txEl>
                                          </p:spTgt>
                                        </p:tgtEl>
                                      </p:cBhvr>
                                    </p:animEffect>
                                    <p:anim calcmode="lin" valueType="num">
                                      <p:cBhvr>
                                        <p:cTn id="8" dur="1000" fill="hold"/>
                                        <p:tgtEl>
                                          <p:spTgt spid="819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195">
                                            <p:txEl>
                                              <p:pRg st="2" end="2"/>
                                            </p:txEl>
                                          </p:spTgt>
                                        </p:tgtEl>
                                        <p:attrNameLst>
                                          <p:attrName>style.visibility</p:attrName>
                                        </p:attrNameLst>
                                      </p:cBhvr>
                                      <p:to>
                                        <p:strVal val="visible"/>
                                      </p:to>
                                    </p:set>
                                    <p:animEffect transition="in" filter="fade">
                                      <p:cBhvr>
                                        <p:cTn id="14" dur="1000"/>
                                        <p:tgtEl>
                                          <p:spTgt spid="8195">
                                            <p:txEl>
                                              <p:pRg st="2" end="2"/>
                                            </p:txEl>
                                          </p:spTgt>
                                        </p:tgtEl>
                                      </p:cBhvr>
                                    </p:animEffect>
                                    <p:anim calcmode="lin" valueType="num">
                                      <p:cBhvr>
                                        <p:cTn id="15" dur="1000" fill="hold"/>
                                        <p:tgtEl>
                                          <p:spTgt spid="819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195">
                                            <p:txEl>
                                              <p:pRg st="4" end="4"/>
                                            </p:txEl>
                                          </p:spTgt>
                                        </p:tgtEl>
                                        <p:attrNameLst>
                                          <p:attrName>style.visibility</p:attrName>
                                        </p:attrNameLst>
                                      </p:cBhvr>
                                      <p:to>
                                        <p:strVal val="visible"/>
                                      </p:to>
                                    </p:set>
                                    <p:animEffect transition="in" filter="fade">
                                      <p:cBhvr>
                                        <p:cTn id="21" dur="1000"/>
                                        <p:tgtEl>
                                          <p:spTgt spid="8195">
                                            <p:txEl>
                                              <p:pRg st="4" end="4"/>
                                            </p:txEl>
                                          </p:spTgt>
                                        </p:tgtEl>
                                      </p:cBhvr>
                                    </p:animEffect>
                                    <p:anim calcmode="lin" valueType="num">
                                      <p:cBhvr>
                                        <p:cTn id="22" dur="1000" fill="hold"/>
                                        <p:tgtEl>
                                          <p:spTgt spid="8195">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819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195">
                                            <p:txEl>
                                              <p:pRg st="6" end="6"/>
                                            </p:txEl>
                                          </p:spTgt>
                                        </p:tgtEl>
                                        <p:attrNameLst>
                                          <p:attrName>style.visibility</p:attrName>
                                        </p:attrNameLst>
                                      </p:cBhvr>
                                      <p:to>
                                        <p:strVal val="visible"/>
                                      </p:to>
                                    </p:set>
                                    <p:animEffect transition="in" filter="fade">
                                      <p:cBhvr>
                                        <p:cTn id="28" dur="1000"/>
                                        <p:tgtEl>
                                          <p:spTgt spid="8195">
                                            <p:txEl>
                                              <p:pRg st="6" end="6"/>
                                            </p:txEl>
                                          </p:spTgt>
                                        </p:tgtEl>
                                      </p:cBhvr>
                                    </p:animEffect>
                                    <p:anim calcmode="lin" valueType="num">
                                      <p:cBhvr>
                                        <p:cTn id="29" dur="1000" fill="hold"/>
                                        <p:tgtEl>
                                          <p:spTgt spid="8195">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819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195">
                                            <p:txEl>
                                              <p:pRg st="8" end="8"/>
                                            </p:txEl>
                                          </p:spTgt>
                                        </p:tgtEl>
                                        <p:attrNameLst>
                                          <p:attrName>style.visibility</p:attrName>
                                        </p:attrNameLst>
                                      </p:cBhvr>
                                      <p:to>
                                        <p:strVal val="visible"/>
                                      </p:to>
                                    </p:set>
                                    <p:animEffect transition="in" filter="fade">
                                      <p:cBhvr>
                                        <p:cTn id="35" dur="1000"/>
                                        <p:tgtEl>
                                          <p:spTgt spid="8195">
                                            <p:txEl>
                                              <p:pRg st="8" end="8"/>
                                            </p:txEl>
                                          </p:spTgt>
                                        </p:tgtEl>
                                      </p:cBhvr>
                                    </p:animEffect>
                                    <p:anim calcmode="lin" valueType="num">
                                      <p:cBhvr>
                                        <p:cTn id="36" dur="1000" fill="hold"/>
                                        <p:tgtEl>
                                          <p:spTgt spid="8195">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8195">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8195">
                                            <p:txEl>
                                              <p:pRg st="10" end="10"/>
                                            </p:txEl>
                                          </p:spTgt>
                                        </p:tgtEl>
                                        <p:attrNameLst>
                                          <p:attrName>style.visibility</p:attrName>
                                        </p:attrNameLst>
                                      </p:cBhvr>
                                      <p:to>
                                        <p:strVal val="visible"/>
                                      </p:to>
                                    </p:set>
                                    <p:animEffect transition="in" filter="fade">
                                      <p:cBhvr>
                                        <p:cTn id="42" dur="1000"/>
                                        <p:tgtEl>
                                          <p:spTgt spid="8195">
                                            <p:txEl>
                                              <p:pRg st="10" end="10"/>
                                            </p:txEl>
                                          </p:spTgt>
                                        </p:tgtEl>
                                      </p:cBhvr>
                                    </p:animEffect>
                                    <p:anim calcmode="lin" valueType="num">
                                      <p:cBhvr>
                                        <p:cTn id="43" dur="1000" fill="hold"/>
                                        <p:tgtEl>
                                          <p:spTgt spid="8195">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8195">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786353" y="618626"/>
            <a:ext cx="6782905" cy="699069"/>
          </a:xfrm>
        </p:spPr>
        <p:txBody>
          <a:bodyPr>
            <a:noAutofit/>
          </a:bodyPr>
          <a:lstStyle/>
          <a:p>
            <a:pPr eaLnBrk="1" hangingPunct="1"/>
            <a:r>
              <a:rPr lang="nl-NL" altLang="nl-NL" sz="3000" b="1" dirty="0"/>
              <a:t>Hoe kun je een plant van generatief naar vegetatief sturen?</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813283" y="2125267"/>
            <a:ext cx="6495021" cy="4184053"/>
          </a:xfrm>
        </p:spPr>
        <p:txBody>
          <a:bodyPr>
            <a:normAutofit lnSpcReduction="10000"/>
          </a:bodyPr>
          <a:lstStyle/>
          <a:p>
            <a:pPr indent="0">
              <a:buNone/>
              <a:defRPr/>
            </a:pPr>
            <a:r>
              <a:rPr lang="nl-NL" altLang="nl-NL" sz="2400" dirty="0"/>
              <a:t>Uit alle stappen blijkt dat je alles moet doen om het de plant zo </a:t>
            </a:r>
            <a:r>
              <a:rPr lang="nl-NL" altLang="nl-NL" sz="2400" b="1" i="1" dirty="0">
                <a:solidFill>
                  <a:srgbClr val="0070C0"/>
                </a:solidFill>
              </a:rPr>
              <a:t>makkelijk</a:t>
            </a:r>
            <a:r>
              <a:rPr lang="nl-NL" altLang="nl-NL" sz="2400" dirty="0"/>
              <a:t> </a:t>
            </a:r>
            <a:r>
              <a:rPr lang="nl-NL" altLang="nl-NL" sz="2400" b="1" i="1" dirty="0">
                <a:solidFill>
                  <a:srgbClr val="0070C0"/>
                </a:solidFill>
              </a:rPr>
              <a:t>mogelijk</a:t>
            </a:r>
            <a:r>
              <a:rPr lang="nl-NL" altLang="nl-NL" sz="2400" dirty="0"/>
              <a:t> te maken.</a:t>
            </a:r>
          </a:p>
          <a:p>
            <a:pPr indent="0">
              <a:buNone/>
              <a:defRPr/>
            </a:pPr>
            <a:endParaRPr lang="nl-NL" altLang="nl-NL" sz="2400" dirty="0"/>
          </a:p>
          <a:p>
            <a:pPr indent="0">
              <a:buNone/>
              <a:defRPr/>
            </a:pPr>
            <a:r>
              <a:rPr lang="nl-NL" altLang="nl-NL" sz="2400" dirty="0"/>
              <a:t>Probeer er voor te zorgen dat de plant </a:t>
            </a:r>
            <a:r>
              <a:rPr lang="nl-NL" altLang="nl-NL" sz="2400" b="1" i="1" dirty="0">
                <a:solidFill>
                  <a:srgbClr val="0070C0"/>
                </a:solidFill>
              </a:rPr>
              <a:t>niet</a:t>
            </a:r>
            <a:r>
              <a:rPr lang="nl-NL" altLang="nl-NL" sz="2400" dirty="0"/>
              <a:t> in een </a:t>
            </a:r>
            <a:r>
              <a:rPr lang="nl-NL" altLang="nl-NL" sz="2400" b="1" i="1" dirty="0">
                <a:solidFill>
                  <a:srgbClr val="0070C0"/>
                </a:solidFill>
              </a:rPr>
              <a:t>stress situatie </a:t>
            </a:r>
            <a:r>
              <a:rPr lang="nl-NL" altLang="nl-NL" sz="2400" dirty="0"/>
              <a:t>komt. </a:t>
            </a:r>
          </a:p>
          <a:p>
            <a:pPr indent="0">
              <a:buNone/>
              <a:defRPr/>
            </a:pPr>
            <a:endParaRPr lang="nl-NL" altLang="nl-NL" sz="2400" dirty="0"/>
          </a:p>
          <a:p>
            <a:pPr indent="0">
              <a:buNone/>
              <a:defRPr/>
            </a:pPr>
            <a:r>
              <a:rPr lang="nl-NL" altLang="nl-NL" sz="2400" dirty="0"/>
              <a:t>Heel extreem kan je soms bij tomaten nog de bovenste tros verwijderen als hij te hoog in de kop bloeit.</a:t>
            </a:r>
          </a:p>
          <a:p>
            <a:pPr indent="0">
              <a:buNone/>
              <a:defRPr/>
            </a:pPr>
            <a:endParaRPr lang="nl-NL" altLang="nl-NL" sz="2400" dirty="0"/>
          </a:p>
          <a:p>
            <a:pPr indent="0">
              <a:buNone/>
              <a:defRPr/>
            </a:pPr>
            <a:r>
              <a:rPr lang="nl-NL" altLang="nl-NL" sz="2400" dirty="0"/>
              <a:t>Ook de plantbelasting kan je aanpakken door vruchten te </a:t>
            </a:r>
            <a:r>
              <a:rPr lang="nl-NL" altLang="nl-NL" sz="2400" b="1" i="1" dirty="0">
                <a:solidFill>
                  <a:srgbClr val="0070C0"/>
                </a:solidFill>
              </a:rPr>
              <a:t>verwijderen</a:t>
            </a:r>
            <a:r>
              <a:rPr lang="nl-NL" altLang="nl-NL" sz="2400" dirty="0"/>
              <a:t>.</a:t>
            </a:r>
          </a:p>
          <a:p>
            <a:pPr>
              <a:defRPr/>
            </a:pPr>
            <a:endParaRPr lang="nl-NL" altLang="nl-NL" sz="2400" dirty="0"/>
          </a:p>
          <a:p>
            <a:pPr>
              <a:defRPr/>
            </a:pPr>
            <a:endParaRPr lang="nl-NL" altLang="nl-NL" dirty="0"/>
          </a:p>
        </p:txBody>
      </p:sp>
    </p:spTree>
    <p:extLst>
      <p:ext uri="{BB962C8B-B14F-4D97-AF65-F5344CB8AC3E}">
        <p14:creationId xmlns:p14="http://schemas.microsoft.com/office/powerpoint/2010/main" val="863680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5">
                                            <p:txEl>
                                              <p:pRg st="2" end="2"/>
                                            </p:txEl>
                                          </p:spTgt>
                                        </p:tgtEl>
                                        <p:attrNameLst>
                                          <p:attrName>style.visibility</p:attrName>
                                        </p:attrNameLst>
                                      </p:cBhvr>
                                      <p:to>
                                        <p:strVal val="visible"/>
                                      </p:to>
                                    </p:set>
                                    <p:animEffect transition="in" filter="fade">
                                      <p:cBhvr>
                                        <p:cTn id="7" dur="1000"/>
                                        <p:tgtEl>
                                          <p:spTgt spid="8195">
                                            <p:txEl>
                                              <p:pRg st="2" end="2"/>
                                            </p:txEl>
                                          </p:spTgt>
                                        </p:tgtEl>
                                      </p:cBhvr>
                                    </p:animEffect>
                                    <p:anim calcmode="lin" valueType="num">
                                      <p:cBhvr>
                                        <p:cTn id="8" dur="1000" fill="hold"/>
                                        <p:tgtEl>
                                          <p:spTgt spid="819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195">
                                            <p:txEl>
                                              <p:pRg st="4" end="4"/>
                                            </p:txEl>
                                          </p:spTgt>
                                        </p:tgtEl>
                                        <p:attrNameLst>
                                          <p:attrName>style.visibility</p:attrName>
                                        </p:attrNameLst>
                                      </p:cBhvr>
                                      <p:to>
                                        <p:strVal val="visible"/>
                                      </p:to>
                                    </p:set>
                                    <p:animEffect transition="in" filter="fade">
                                      <p:cBhvr>
                                        <p:cTn id="14" dur="1000"/>
                                        <p:tgtEl>
                                          <p:spTgt spid="8195">
                                            <p:txEl>
                                              <p:pRg st="4" end="4"/>
                                            </p:txEl>
                                          </p:spTgt>
                                        </p:tgtEl>
                                      </p:cBhvr>
                                    </p:animEffect>
                                    <p:anim calcmode="lin" valueType="num">
                                      <p:cBhvr>
                                        <p:cTn id="15" dur="1000" fill="hold"/>
                                        <p:tgtEl>
                                          <p:spTgt spid="819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195">
                                            <p:txEl>
                                              <p:pRg st="6" end="6"/>
                                            </p:txEl>
                                          </p:spTgt>
                                        </p:tgtEl>
                                        <p:attrNameLst>
                                          <p:attrName>style.visibility</p:attrName>
                                        </p:attrNameLst>
                                      </p:cBhvr>
                                      <p:to>
                                        <p:strVal val="visible"/>
                                      </p:to>
                                    </p:set>
                                    <p:animEffect transition="in" filter="fade">
                                      <p:cBhvr>
                                        <p:cTn id="21" dur="1000"/>
                                        <p:tgtEl>
                                          <p:spTgt spid="8195">
                                            <p:txEl>
                                              <p:pRg st="6" end="6"/>
                                            </p:txEl>
                                          </p:spTgt>
                                        </p:tgtEl>
                                      </p:cBhvr>
                                    </p:animEffect>
                                    <p:anim calcmode="lin" valueType="num">
                                      <p:cBhvr>
                                        <p:cTn id="22" dur="1000" fill="hold"/>
                                        <p:tgtEl>
                                          <p:spTgt spid="8195">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819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el 1">
            <a:extLst>
              <a:ext uri="{FF2B5EF4-FFF2-40B4-BE49-F238E27FC236}">
                <a16:creationId xmlns:a16="http://schemas.microsoft.com/office/drawing/2014/main" id="{B3D0F433-6721-4C39-A36C-8D1886D895C9}"/>
              </a:ext>
            </a:extLst>
          </p:cNvPr>
          <p:cNvSpPr>
            <a:spLocks noGrp="1" noChangeArrowheads="1"/>
          </p:cNvSpPr>
          <p:nvPr>
            <p:ph type="title"/>
          </p:nvPr>
        </p:nvSpPr>
        <p:spPr>
          <a:xfrm>
            <a:off x="827584" y="519112"/>
            <a:ext cx="6866850" cy="994172"/>
          </a:xfrm>
        </p:spPr>
        <p:txBody>
          <a:bodyPr/>
          <a:lstStyle/>
          <a:p>
            <a:pPr eaLnBrk="1" hangingPunct="1"/>
            <a:r>
              <a:rPr lang="nl-NL" altLang="nl-NL" sz="3000" dirty="0"/>
              <a:t>Groei</a:t>
            </a:r>
            <a:r>
              <a:rPr lang="nl-NL" altLang="nl-NL" sz="2700" dirty="0"/>
              <a:t> </a:t>
            </a:r>
            <a:endParaRPr lang="nl-NL" altLang="nl-NL" b="1" dirty="0"/>
          </a:p>
        </p:txBody>
      </p:sp>
      <p:sp>
        <p:nvSpPr>
          <p:cNvPr id="36867" name="Tijdelijke aanduiding voor inhoud 2">
            <a:extLst>
              <a:ext uri="{FF2B5EF4-FFF2-40B4-BE49-F238E27FC236}">
                <a16:creationId xmlns:a16="http://schemas.microsoft.com/office/drawing/2014/main" id="{4F48454F-D89A-42E8-A311-C6F38954DDFB}"/>
              </a:ext>
            </a:extLst>
          </p:cNvPr>
          <p:cNvSpPr>
            <a:spLocks noGrp="1" noChangeArrowheads="1"/>
          </p:cNvSpPr>
          <p:nvPr>
            <p:ph idx="1"/>
          </p:nvPr>
        </p:nvSpPr>
        <p:spPr>
          <a:xfrm>
            <a:off x="827584" y="1323975"/>
            <a:ext cx="6866850" cy="3263504"/>
          </a:xfrm>
        </p:spPr>
        <p:txBody>
          <a:bodyPr/>
          <a:lstStyle/>
          <a:p>
            <a:pPr indent="0">
              <a:buNone/>
            </a:pPr>
            <a:r>
              <a:rPr lang="nl-NL" altLang="nl-NL" sz="2400" b="1" i="1" dirty="0">
                <a:solidFill>
                  <a:srgbClr val="0070C0"/>
                </a:solidFill>
              </a:rPr>
              <a:t>Begint bij het optimaal benutten van licht!</a:t>
            </a:r>
          </a:p>
          <a:p>
            <a:pPr indent="0">
              <a:buNone/>
            </a:pPr>
            <a:br>
              <a:rPr lang="nl-NL" altLang="nl-NL" sz="2400" b="1" i="1" dirty="0">
                <a:solidFill>
                  <a:srgbClr val="0070C0"/>
                </a:solidFill>
              </a:rPr>
            </a:br>
            <a:endParaRPr lang="nl-NL" altLang="nl-NL" sz="2400" b="1" i="1" dirty="0">
              <a:solidFill>
                <a:srgbClr val="0070C0"/>
              </a:solidFill>
            </a:endParaRPr>
          </a:p>
        </p:txBody>
      </p:sp>
      <p:pic>
        <p:nvPicPr>
          <p:cNvPr id="36869" name="Picture 2" descr="Image result for groei">
            <a:extLst>
              <a:ext uri="{FF2B5EF4-FFF2-40B4-BE49-F238E27FC236}">
                <a16:creationId xmlns:a16="http://schemas.microsoft.com/office/drawing/2014/main" id="{E74EDCD9-79B7-4C9C-954F-93875D08B0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6264" y="3644503"/>
            <a:ext cx="2855119" cy="170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Afbeelding 3">
            <a:extLst>
              <a:ext uri="{FF2B5EF4-FFF2-40B4-BE49-F238E27FC236}">
                <a16:creationId xmlns:a16="http://schemas.microsoft.com/office/drawing/2014/main" id="{9E71BF0A-82D2-4617-B76E-6F89239B881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32460" y="3324225"/>
            <a:ext cx="1265634" cy="1263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el 1">
            <a:extLst>
              <a:ext uri="{FF2B5EF4-FFF2-40B4-BE49-F238E27FC236}">
                <a16:creationId xmlns:a16="http://schemas.microsoft.com/office/drawing/2014/main" id="{5D2A011B-ADBC-4E2E-A35E-55EF1AC3C3EA}"/>
              </a:ext>
            </a:extLst>
          </p:cNvPr>
          <p:cNvSpPr>
            <a:spLocks noGrp="1" noChangeArrowheads="1"/>
          </p:cNvSpPr>
          <p:nvPr>
            <p:ph type="title"/>
          </p:nvPr>
        </p:nvSpPr>
        <p:spPr>
          <a:xfrm>
            <a:off x="686978" y="609004"/>
            <a:ext cx="7770044" cy="1188244"/>
          </a:xfrm>
        </p:spPr>
        <p:txBody>
          <a:bodyPr>
            <a:normAutofit/>
          </a:bodyPr>
          <a:lstStyle/>
          <a:p>
            <a:r>
              <a:rPr lang="nl-NL" altLang="nl-NL" sz="3000" b="1" dirty="0">
                <a:latin typeface="Calibri" panose="020F0502020204030204" pitchFamily="34" charset="0"/>
                <a:cs typeface="Calibri" panose="020F0502020204030204" pitchFamily="34" charset="0"/>
              </a:rPr>
              <a:t>Aanmaak assimilaten en gewasopbouw</a:t>
            </a:r>
          </a:p>
        </p:txBody>
      </p:sp>
      <p:sp>
        <p:nvSpPr>
          <p:cNvPr id="21507" name="Tijdelijke aanduiding voor inhoud 2">
            <a:extLst>
              <a:ext uri="{FF2B5EF4-FFF2-40B4-BE49-F238E27FC236}">
                <a16:creationId xmlns:a16="http://schemas.microsoft.com/office/drawing/2014/main" id="{A4323541-D69B-4FFC-B515-ECF40096C17F}"/>
              </a:ext>
            </a:extLst>
          </p:cNvPr>
          <p:cNvSpPr>
            <a:spLocks noGrp="1" noChangeArrowheads="1"/>
          </p:cNvSpPr>
          <p:nvPr>
            <p:ph idx="1"/>
          </p:nvPr>
        </p:nvSpPr>
        <p:spPr>
          <a:xfrm>
            <a:off x="686978" y="1340768"/>
            <a:ext cx="6796591" cy="4556523"/>
          </a:xfrm>
        </p:spPr>
        <p:txBody>
          <a:bodyPr>
            <a:noAutofit/>
          </a:bodyPr>
          <a:lstStyle/>
          <a:p>
            <a:pPr indent="0">
              <a:buNone/>
              <a:defRPr/>
            </a:pPr>
            <a:r>
              <a:rPr lang="nl-NL" sz="2400" dirty="0">
                <a:latin typeface="Calibri" panose="020F0502020204030204" pitchFamily="34" charset="0"/>
                <a:cs typeface="Calibri" panose="020F0502020204030204" pitchFamily="34" charset="0"/>
              </a:rPr>
              <a:t>Als licht wordt opgevangen door blad, kan het worden benut voor de fotosynthese.</a:t>
            </a:r>
          </a:p>
          <a:p>
            <a:pPr indent="0">
              <a:buNone/>
              <a:defRPr/>
            </a:pPr>
            <a:r>
              <a:rPr lang="nl-NL" sz="2400" dirty="0">
                <a:latin typeface="Calibri" panose="020F0502020204030204" pitchFamily="34" charset="0"/>
                <a:cs typeface="Calibri" panose="020F0502020204030204" pitchFamily="34" charset="0"/>
              </a:rPr>
              <a:t>Van belang is:</a:t>
            </a:r>
            <a:br>
              <a:rPr lang="nl-NL" sz="2400" dirty="0">
                <a:latin typeface="Calibri" panose="020F0502020204030204" pitchFamily="34" charset="0"/>
                <a:cs typeface="Calibri" panose="020F0502020204030204" pitchFamily="34" charset="0"/>
              </a:rPr>
            </a:br>
            <a:endParaRPr lang="nl-NL" sz="2400" dirty="0">
              <a:latin typeface="Calibri" panose="020F0502020204030204" pitchFamily="34" charset="0"/>
              <a:cs typeface="Calibri" panose="020F0502020204030204" pitchFamily="34" charset="0"/>
            </a:endParaRPr>
          </a:p>
          <a:p>
            <a:pPr>
              <a:defRPr/>
            </a:pPr>
            <a:r>
              <a:rPr lang="nl-NL" sz="2400" dirty="0">
                <a:latin typeface="Calibri" panose="020F0502020204030204" pitchFamily="34" charset="0"/>
                <a:cs typeface="Calibri" panose="020F0502020204030204" pitchFamily="34" charset="0"/>
              </a:rPr>
              <a:t>De </a:t>
            </a:r>
            <a:r>
              <a:rPr lang="nl-NL" sz="2400" b="1" i="1" dirty="0">
                <a:solidFill>
                  <a:srgbClr val="0070C0"/>
                </a:solidFill>
              </a:rPr>
              <a:t>grootte</a:t>
            </a:r>
            <a:r>
              <a:rPr lang="nl-NL" sz="2400" dirty="0">
                <a:latin typeface="Calibri" panose="020F0502020204030204" pitchFamily="34" charset="0"/>
                <a:cs typeface="Calibri" panose="020F0502020204030204" pitchFamily="34" charset="0"/>
              </a:rPr>
              <a:t> van het </a:t>
            </a:r>
            <a:r>
              <a:rPr lang="nl-NL" sz="2400" b="1" i="1" dirty="0">
                <a:solidFill>
                  <a:srgbClr val="0070C0"/>
                </a:solidFill>
              </a:rPr>
              <a:t>bladoppervlak</a:t>
            </a:r>
            <a:br>
              <a:rPr lang="nl-NL" sz="2400" dirty="0">
                <a:latin typeface="Calibri" panose="020F0502020204030204" pitchFamily="34" charset="0"/>
                <a:cs typeface="Calibri" panose="020F0502020204030204" pitchFamily="34" charset="0"/>
              </a:rPr>
            </a:br>
            <a:endParaRPr lang="nl-NL" sz="2400" dirty="0">
              <a:latin typeface="Calibri" panose="020F0502020204030204" pitchFamily="34" charset="0"/>
              <a:cs typeface="Calibri" panose="020F0502020204030204" pitchFamily="34" charset="0"/>
            </a:endParaRPr>
          </a:p>
          <a:p>
            <a:pPr marL="342900" indent="-342900">
              <a:defRPr/>
            </a:pPr>
            <a:r>
              <a:rPr lang="nl-NL" sz="2400" b="1" i="1" dirty="0">
                <a:solidFill>
                  <a:srgbClr val="0070C0"/>
                </a:solidFill>
              </a:rPr>
              <a:t>Verdeling</a:t>
            </a:r>
            <a:r>
              <a:rPr lang="nl-NL" sz="2400" dirty="0">
                <a:latin typeface="Calibri" panose="020F0502020204030204" pitchFamily="34" charset="0"/>
                <a:cs typeface="Calibri" panose="020F0502020204030204" pitchFamily="34" charset="0"/>
              </a:rPr>
              <a:t> van het </a:t>
            </a:r>
            <a:r>
              <a:rPr lang="nl-NL" sz="2400" b="1" i="1" dirty="0">
                <a:solidFill>
                  <a:srgbClr val="0070C0"/>
                </a:solidFill>
              </a:rPr>
              <a:t>bladoppervlak</a:t>
            </a:r>
            <a:r>
              <a:rPr lang="nl-NL" sz="2400" dirty="0">
                <a:latin typeface="Calibri" panose="020F0502020204030204" pitchFamily="34" charset="0"/>
                <a:cs typeface="Calibri" panose="020F0502020204030204" pitchFamily="34" charset="0"/>
              </a:rPr>
              <a:t> </a:t>
            </a:r>
            <a:br>
              <a:rPr lang="nl-NL" sz="2400" dirty="0">
                <a:latin typeface="Calibri" panose="020F0502020204030204" pitchFamily="34" charset="0"/>
                <a:cs typeface="Calibri" panose="020F0502020204030204" pitchFamily="34" charset="0"/>
              </a:rPr>
            </a:br>
            <a:r>
              <a:rPr lang="nl-NL" sz="2400" dirty="0">
                <a:latin typeface="Calibri" panose="020F0502020204030204" pitchFamily="34" charset="0"/>
                <a:cs typeface="Calibri" panose="020F0502020204030204" pitchFamily="34" charset="0"/>
              </a:rPr>
              <a:t>(open of dicht gewas)</a:t>
            </a:r>
            <a:br>
              <a:rPr lang="nl-NL" sz="2400" dirty="0">
                <a:latin typeface="Calibri" panose="020F0502020204030204" pitchFamily="34" charset="0"/>
                <a:cs typeface="Calibri" panose="020F0502020204030204" pitchFamily="34" charset="0"/>
              </a:rPr>
            </a:br>
            <a:endParaRPr lang="nl-NL" sz="2400" dirty="0">
              <a:latin typeface="Calibri" panose="020F0502020204030204" pitchFamily="34" charset="0"/>
              <a:cs typeface="Calibri" panose="020F0502020204030204" pitchFamily="34" charset="0"/>
            </a:endParaRPr>
          </a:p>
          <a:p>
            <a:pPr marL="342900" indent="-342900">
              <a:defRPr/>
            </a:pPr>
            <a:r>
              <a:rPr lang="nl-NL" sz="2400" b="1" i="1" dirty="0">
                <a:solidFill>
                  <a:srgbClr val="0070C0"/>
                </a:solidFill>
              </a:rPr>
              <a:t>Licht</a:t>
            </a:r>
            <a:r>
              <a:rPr lang="nl-NL" sz="2400" dirty="0">
                <a:latin typeface="Calibri" panose="020F0502020204030204" pitchFamily="34" charset="0"/>
                <a:cs typeface="Calibri" panose="020F0502020204030204" pitchFamily="34" charset="0"/>
              </a:rPr>
              <a:t> wat </a:t>
            </a:r>
            <a:r>
              <a:rPr lang="nl-NL" sz="2400" b="1" i="1" dirty="0">
                <a:solidFill>
                  <a:srgbClr val="0070C0"/>
                </a:solidFill>
              </a:rPr>
              <a:t>op</a:t>
            </a:r>
            <a:r>
              <a:rPr lang="nl-NL" sz="2400" dirty="0">
                <a:latin typeface="Calibri" panose="020F0502020204030204" pitchFamily="34" charset="0"/>
                <a:cs typeface="Calibri" panose="020F0502020204030204" pitchFamily="34" charset="0"/>
              </a:rPr>
              <a:t> het blad valt. Hoe meer licht op een blad valt, hoe meer suikers het blad blijft maken.</a:t>
            </a:r>
          </a:p>
        </p:txBody>
      </p:sp>
      <p:pic>
        <p:nvPicPr>
          <p:cNvPr id="2" name="Afbeelding 1">
            <a:extLst>
              <a:ext uri="{FF2B5EF4-FFF2-40B4-BE49-F238E27FC236}">
                <a16:creationId xmlns:a16="http://schemas.microsoft.com/office/drawing/2014/main" id="{3ECE6D8D-2E29-4466-BA40-F81E02B1EDA6}"/>
              </a:ext>
            </a:extLst>
          </p:cNvPr>
          <p:cNvPicPr>
            <a:picLocks noChangeAspect="1"/>
          </p:cNvPicPr>
          <p:nvPr/>
        </p:nvPicPr>
        <p:blipFill>
          <a:blip r:embed="rId2"/>
          <a:stretch>
            <a:fillRect/>
          </a:stretch>
        </p:blipFill>
        <p:spPr>
          <a:xfrm>
            <a:off x="7137646" y="5549465"/>
            <a:ext cx="1993106" cy="129301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1507">
                                            <p:txEl>
                                              <p:pRg st="2" end="2"/>
                                            </p:txEl>
                                          </p:spTgt>
                                        </p:tgtEl>
                                        <p:attrNameLst>
                                          <p:attrName>style.visibility</p:attrName>
                                        </p:attrNameLst>
                                      </p:cBhvr>
                                      <p:to>
                                        <p:strVal val="visible"/>
                                      </p:to>
                                    </p:set>
                                    <p:animEffect transition="in" filter="fade">
                                      <p:cBhvr>
                                        <p:cTn id="7" dur="1000"/>
                                        <p:tgtEl>
                                          <p:spTgt spid="21507">
                                            <p:txEl>
                                              <p:pRg st="2" end="2"/>
                                            </p:txEl>
                                          </p:spTgt>
                                        </p:tgtEl>
                                      </p:cBhvr>
                                    </p:animEffect>
                                    <p:anim calcmode="lin" valueType="num">
                                      <p:cBhvr>
                                        <p:cTn id="8" dur="1000" fill="hold"/>
                                        <p:tgtEl>
                                          <p:spTgt spid="21507">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150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507">
                                            <p:txEl>
                                              <p:pRg st="3" end="3"/>
                                            </p:txEl>
                                          </p:spTgt>
                                        </p:tgtEl>
                                        <p:attrNameLst>
                                          <p:attrName>style.visibility</p:attrName>
                                        </p:attrNameLst>
                                      </p:cBhvr>
                                      <p:to>
                                        <p:strVal val="visible"/>
                                      </p:to>
                                    </p:set>
                                    <p:animEffect transition="in" filter="fade">
                                      <p:cBhvr>
                                        <p:cTn id="14" dur="1000"/>
                                        <p:tgtEl>
                                          <p:spTgt spid="21507">
                                            <p:txEl>
                                              <p:pRg st="3" end="3"/>
                                            </p:txEl>
                                          </p:spTgt>
                                        </p:tgtEl>
                                      </p:cBhvr>
                                    </p:animEffect>
                                    <p:anim calcmode="lin" valueType="num">
                                      <p:cBhvr>
                                        <p:cTn id="15" dur="1000" fill="hold"/>
                                        <p:tgtEl>
                                          <p:spTgt spid="21507">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150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1507">
                                            <p:txEl>
                                              <p:pRg st="4" end="4"/>
                                            </p:txEl>
                                          </p:spTgt>
                                        </p:tgtEl>
                                        <p:attrNameLst>
                                          <p:attrName>style.visibility</p:attrName>
                                        </p:attrNameLst>
                                      </p:cBhvr>
                                      <p:to>
                                        <p:strVal val="visible"/>
                                      </p:to>
                                    </p:set>
                                    <p:animEffect transition="in" filter="fade">
                                      <p:cBhvr>
                                        <p:cTn id="21" dur="1000"/>
                                        <p:tgtEl>
                                          <p:spTgt spid="21507">
                                            <p:txEl>
                                              <p:pRg st="4" end="4"/>
                                            </p:txEl>
                                          </p:spTgt>
                                        </p:tgtEl>
                                      </p:cBhvr>
                                    </p:animEffect>
                                    <p:anim calcmode="lin" valueType="num">
                                      <p:cBhvr>
                                        <p:cTn id="22" dur="1000" fill="hold"/>
                                        <p:tgtEl>
                                          <p:spTgt spid="21507">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150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ppt_x"/>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el 1">
            <a:extLst>
              <a:ext uri="{FF2B5EF4-FFF2-40B4-BE49-F238E27FC236}">
                <a16:creationId xmlns:a16="http://schemas.microsoft.com/office/drawing/2014/main" id="{0369A3F0-15EB-46F6-8FC5-DEF8CADC9F04}"/>
              </a:ext>
            </a:extLst>
          </p:cNvPr>
          <p:cNvSpPr>
            <a:spLocks noGrp="1" noChangeArrowheads="1"/>
          </p:cNvSpPr>
          <p:nvPr>
            <p:ph type="title"/>
          </p:nvPr>
        </p:nvSpPr>
        <p:spPr>
          <a:xfrm>
            <a:off x="806192" y="560979"/>
            <a:ext cx="8250810" cy="785813"/>
          </a:xfrm>
        </p:spPr>
        <p:txBody>
          <a:bodyPr>
            <a:normAutofit/>
          </a:bodyPr>
          <a:lstStyle/>
          <a:p>
            <a:pPr eaLnBrk="1" hangingPunct="1"/>
            <a:r>
              <a:rPr lang="nl-NL" altLang="nl-NL" b="1" dirty="0">
                <a:latin typeface="Calibri" panose="020F0502020204030204" pitchFamily="34" charset="0"/>
                <a:cs typeface="Calibri" panose="020F0502020204030204" pitchFamily="34" charset="0"/>
              </a:rPr>
              <a:t>Overdag en bij belichting = aanmaak (source</a:t>
            </a:r>
            <a:r>
              <a:rPr lang="nl-NL" altLang="nl-NL" b="1" dirty="0"/>
              <a:t>)</a:t>
            </a:r>
          </a:p>
        </p:txBody>
      </p:sp>
      <p:sp>
        <p:nvSpPr>
          <p:cNvPr id="24579" name="Tijdelijke aanduiding voor inhoud 2">
            <a:extLst>
              <a:ext uri="{FF2B5EF4-FFF2-40B4-BE49-F238E27FC236}">
                <a16:creationId xmlns:a16="http://schemas.microsoft.com/office/drawing/2014/main" id="{D6F2752D-C43F-4EF0-B515-8D03945D700A}"/>
              </a:ext>
            </a:extLst>
          </p:cNvPr>
          <p:cNvSpPr>
            <a:spLocks noGrp="1" noChangeArrowheads="1"/>
          </p:cNvSpPr>
          <p:nvPr>
            <p:ph idx="1"/>
          </p:nvPr>
        </p:nvSpPr>
        <p:spPr>
          <a:xfrm>
            <a:off x="829928" y="1268760"/>
            <a:ext cx="5981700" cy="4238485"/>
          </a:xfrm>
        </p:spPr>
        <p:txBody>
          <a:bodyPr>
            <a:normAutofit lnSpcReduction="10000"/>
          </a:bodyPr>
          <a:lstStyle/>
          <a:p>
            <a:pPr indent="0">
              <a:buNone/>
              <a:defRPr/>
            </a:pPr>
            <a:r>
              <a:rPr lang="nl-NL" altLang="nl-NL" dirty="0"/>
              <a:t> </a:t>
            </a:r>
          </a:p>
          <a:p>
            <a:pPr indent="0">
              <a:buNone/>
              <a:defRPr/>
            </a:pPr>
            <a:r>
              <a:rPr lang="nl-NL" altLang="nl-NL" dirty="0"/>
              <a:t> </a:t>
            </a:r>
            <a:r>
              <a:rPr lang="nl-NL" altLang="nl-NL" sz="2400" b="1" dirty="0">
                <a:latin typeface="Calibri" panose="020F0502020204030204" pitchFamily="34" charset="0"/>
                <a:cs typeface="Calibri" panose="020F0502020204030204" pitchFamily="34" charset="0"/>
              </a:rPr>
              <a:t>FOTOSYNTHESE</a:t>
            </a:r>
          </a:p>
          <a:p>
            <a:pPr indent="0">
              <a:buNone/>
              <a:defRPr/>
            </a:pPr>
            <a:endParaRPr lang="nl-NL" altLang="nl-NL" sz="2400" dirty="0">
              <a:latin typeface="Calibri" panose="020F0502020204030204" pitchFamily="34" charset="0"/>
              <a:cs typeface="Calibri" panose="020F0502020204030204" pitchFamily="34" charset="0"/>
            </a:endParaRPr>
          </a:p>
          <a:p>
            <a:pPr indent="0">
              <a:buNone/>
              <a:defRPr/>
            </a:pPr>
            <a:r>
              <a:rPr lang="nl-NL" altLang="nl-NL" sz="2400" dirty="0">
                <a:latin typeface="Calibri" panose="020F0502020204030204" pitchFamily="34" charset="0"/>
                <a:cs typeface="Calibri" panose="020F0502020204030204" pitchFamily="34" charset="0"/>
              </a:rPr>
              <a:t>Optimaal tussen 22 ˚ C  en 25˚ C</a:t>
            </a:r>
          </a:p>
          <a:p>
            <a:pPr indent="0">
              <a:buNone/>
              <a:defRPr/>
            </a:pPr>
            <a:endParaRPr lang="nl-NL" altLang="nl-NL" sz="2400" dirty="0">
              <a:latin typeface="Calibri" panose="020F0502020204030204" pitchFamily="34" charset="0"/>
              <a:cs typeface="Calibri" panose="020F0502020204030204" pitchFamily="34" charset="0"/>
            </a:endParaRPr>
          </a:p>
          <a:p>
            <a:pPr indent="0">
              <a:buNone/>
              <a:defRPr/>
            </a:pPr>
            <a:r>
              <a:rPr lang="nl-NL" altLang="nl-NL" sz="2400" b="1" dirty="0">
                <a:latin typeface="Calibri" panose="020F0502020204030204" pitchFamily="34" charset="0"/>
                <a:cs typeface="Calibri" panose="020F0502020204030204" pitchFamily="34" charset="0"/>
              </a:rPr>
              <a:t>Maar</a:t>
            </a:r>
            <a:r>
              <a:rPr lang="nl-NL" altLang="nl-NL" sz="2400" dirty="0">
                <a:latin typeface="Calibri" panose="020F0502020204030204" pitchFamily="34" charset="0"/>
                <a:cs typeface="Calibri" panose="020F0502020204030204" pitchFamily="34" charset="0"/>
              </a:rPr>
              <a:t> </a:t>
            </a:r>
            <a:r>
              <a:rPr lang="nl-NL" altLang="nl-NL" sz="2400" b="1" dirty="0">
                <a:latin typeface="Calibri" panose="020F0502020204030204" pitchFamily="34" charset="0"/>
                <a:cs typeface="Calibri" panose="020F0502020204030204" pitchFamily="34" charset="0"/>
              </a:rPr>
              <a:t>bij </a:t>
            </a:r>
          </a:p>
          <a:p>
            <a:pPr>
              <a:buFont typeface="Wingdings" panose="05000000000000000000" pitchFamily="2" charset="2"/>
              <a:buChar char="Ø"/>
              <a:defRPr/>
            </a:pPr>
            <a:r>
              <a:rPr lang="nl-NL" altLang="nl-NL" sz="2400" dirty="0">
                <a:latin typeface="Calibri" panose="020F0502020204030204" pitchFamily="34" charset="0"/>
                <a:cs typeface="Calibri" panose="020F0502020204030204" pitchFamily="34" charset="0"/>
              </a:rPr>
              <a:t>hogere temperatuur</a:t>
            </a:r>
          </a:p>
          <a:p>
            <a:pPr>
              <a:buFont typeface="Wingdings" panose="05000000000000000000" pitchFamily="2" charset="2"/>
              <a:buChar char="Ø"/>
              <a:defRPr/>
            </a:pPr>
            <a:r>
              <a:rPr lang="nl-NL" altLang="nl-NL" sz="2400" dirty="0">
                <a:latin typeface="Calibri" panose="020F0502020204030204" pitchFamily="34" charset="0"/>
                <a:cs typeface="Calibri" panose="020F0502020204030204" pitchFamily="34" charset="0"/>
              </a:rPr>
              <a:t>Veel Co2</a:t>
            </a:r>
          </a:p>
          <a:p>
            <a:pPr>
              <a:buFont typeface="Wingdings" panose="05000000000000000000" pitchFamily="2" charset="2"/>
              <a:buChar char="Ø"/>
              <a:defRPr/>
            </a:pPr>
            <a:r>
              <a:rPr lang="nl-NL" altLang="nl-NL" sz="2400" dirty="0">
                <a:latin typeface="Calibri" panose="020F0502020204030204" pitchFamily="34" charset="0"/>
                <a:cs typeface="Calibri" panose="020F0502020204030204" pitchFamily="34" charset="0"/>
              </a:rPr>
              <a:t>Voldoende voch</a:t>
            </a:r>
            <a:r>
              <a:rPr lang="nl-NL" altLang="nl-NL" dirty="0"/>
              <a:t>t</a:t>
            </a:r>
          </a:p>
          <a:p>
            <a:pPr>
              <a:buFont typeface="Wingdings" panose="05000000000000000000" pitchFamily="2" charset="2"/>
              <a:buChar char="Ø"/>
              <a:defRPr/>
            </a:pPr>
            <a:r>
              <a:rPr lang="nl-NL" altLang="nl-NL" sz="2400" dirty="0">
                <a:latin typeface="Calibri" panose="020F0502020204030204" pitchFamily="34" charset="0"/>
                <a:cs typeface="Calibri" panose="020F0502020204030204" pitchFamily="34" charset="0"/>
              </a:rPr>
              <a:t>Veel licht</a:t>
            </a:r>
          </a:p>
          <a:p>
            <a:pPr>
              <a:buFont typeface="Wingdings" panose="05000000000000000000" pitchFamily="2" charset="2"/>
              <a:buChar char="Ø"/>
              <a:defRPr/>
            </a:pPr>
            <a:endParaRPr lang="nl-NL" altLang="nl-NL" sz="2400" dirty="0">
              <a:latin typeface="Calibri" panose="020F0502020204030204" pitchFamily="34" charset="0"/>
              <a:cs typeface="Calibri" panose="020F0502020204030204" pitchFamily="34" charset="0"/>
            </a:endParaRPr>
          </a:p>
          <a:p>
            <a:pPr indent="0">
              <a:buNone/>
              <a:defRPr/>
            </a:pPr>
            <a:r>
              <a:rPr lang="nl-NL" altLang="nl-NL" sz="2400" b="1" i="1" dirty="0">
                <a:solidFill>
                  <a:srgbClr val="0070C0"/>
                </a:solidFill>
              </a:rPr>
              <a:t>Is het optimum veel hoger</a:t>
            </a:r>
            <a:r>
              <a:rPr lang="nl-NL" altLang="nl-NL" sz="2400" dirty="0">
                <a:latin typeface="Calibri" panose="020F0502020204030204" pitchFamily="34" charset="0"/>
                <a:cs typeface="Calibri" panose="020F0502020204030204" pitchFamily="34" charset="0"/>
              </a:rPr>
              <a:t>!</a:t>
            </a:r>
          </a:p>
        </p:txBody>
      </p:sp>
      <p:pic>
        <p:nvPicPr>
          <p:cNvPr id="47109" name="Afbeelding 3">
            <a:extLst>
              <a:ext uri="{FF2B5EF4-FFF2-40B4-BE49-F238E27FC236}">
                <a16:creationId xmlns:a16="http://schemas.microsoft.com/office/drawing/2014/main" id="{07C5FC23-FCEA-421E-B6C4-F57B178B3F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98320" y="2474119"/>
            <a:ext cx="1327547" cy="1263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4579">
                                            <p:txEl>
                                              <p:pRg st="5" end="5"/>
                                            </p:txEl>
                                          </p:spTgt>
                                        </p:tgtEl>
                                        <p:attrNameLst>
                                          <p:attrName>style.visibility</p:attrName>
                                        </p:attrNameLst>
                                      </p:cBhvr>
                                      <p:to>
                                        <p:strVal val="visible"/>
                                      </p:to>
                                    </p:set>
                                    <p:animEffect transition="in" filter="fade">
                                      <p:cBhvr>
                                        <p:cTn id="7" dur="1000"/>
                                        <p:tgtEl>
                                          <p:spTgt spid="24579">
                                            <p:txEl>
                                              <p:pRg st="5" end="5"/>
                                            </p:txEl>
                                          </p:spTgt>
                                        </p:tgtEl>
                                      </p:cBhvr>
                                    </p:animEffect>
                                    <p:anim calcmode="lin" valueType="num">
                                      <p:cBhvr>
                                        <p:cTn id="8" dur="1000" fill="hold"/>
                                        <p:tgtEl>
                                          <p:spTgt spid="24579">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2457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579">
                                            <p:txEl>
                                              <p:pRg st="6" end="6"/>
                                            </p:txEl>
                                          </p:spTgt>
                                        </p:tgtEl>
                                        <p:attrNameLst>
                                          <p:attrName>style.visibility</p:attrName>
                                        </p:attrNameLst>
                                      </p:cBhvr>
                                      <p:to>
                                        <p:strVal val="visible"/>
                                      </p:to>
                                    </p:set>
                                    <p:animEffect transition="in" filter="fade">
                                      <p:cBhvr>
                                        <p:cTn id="14" dur="1000"/>
                                        <p:tgtEl>
                                          <p:spTgt spid="24579">
                                            <p:txEl>
                                              <p:pRg st="6" end="6"/>
                                            </p:txEl>
                                          </p:spTgt>
                                        </p:tgtEl>
                                      </p:cBhvr>
                                    </p:animEffect>
                                    <p:anim calcmode="lin" valueType="num">
                                      <p:cBhvr>
                                        <p:cTn id="15" dur="1000" fill="hold"/>
                                        <p:tgtEl>
                                          <p:spTgt spid="24579">
                                            <p:txEl>
                                              <p:pRg st="6" end="6"/>
                                            </p:txEl>
                                          </p:spTgt>
                                        </p:tgtEl>
                                        <p:attrNameLst>
                                          <p:attrName>ppt_x</p:attrName>
                                        </p:attrNameLst>
                                      </p:cBhvr>
                                      <p:tavLst>
                                        <p:tav tm="0">
                                          <p:val>
                                            <p:strVal val="#ppt_x"/>
                                          </p:val>
                                        </p:tav>
                                        <p:tav tm="100000">
                                          <p:val>
                                            <p:strVal val="#ppt_x"/>
                                          </p:val>
                                        </p:tav>
                                      </p:tavLst>
                                    </p:anim>
                                    <p:anim calcmode="lin" valueType="num">
                                      <p:cBhvr>
                                        <p:cTn id="16" dur="1000" fill="hold"/>
                                        <p:tgtEl>
                                          <p:spTgt spid="24579">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579">
                                            <p:txEl>
                                              <p:pRg st="7" end="7"/>
                                            </p:txEl>
                                          </p:spTgt>
                                        </p:tgtEl>
                                        <p:attrNameLst>
                                          <p:attrName>style.visibility</p:attrName>
                                        </p:attrNameLst>
                                      </p:cBhvr>
                                      <p:to>
                                        <p:strVal val="visible"/>
                                      </p:to>
                                    </p:set>
                                    <p:animEffect transition="in" filter="fade">
                                      <p:cBhvr>
                                        <p:cTn id="21" dur="1000"/>
                                        <p:tgtEl>
                                          <p:spTgt spid="24579">
                                            <p:txEl>
                                              <p:pRg st="7" end="7"/>
                                            </p:txEl>
                                          </p:spTgt>
                                        </p:tgtEl>
                                      </p:cBhvr>
                                    </p:animEffect>
                                    <p:anim calcmode="lin" valueType="num">
                                      <p:cBhvr>
                                        <p:cTn id="22" dur="1000" fill="hold"/>
                                        <p:tgtEl>
                                          <p:spTgt spid="24579">
                                            <p:txEl>
                                              <p:pRg st="7" end="7"/>
                                            </p:txEl>
                                          </p:spTgt>
                                        </p:tgtEl>
                                        <p:attrNameLst>
                                          <p:attrName>ppt_x</p:attrName>
                                        </p:attrNameLst>
                                      </p:cBhvr>
                                      <p:tavLst>
                                        <p:tav tm="0">
                                          <p:val>
                                            <p:strVal val="#ppt_x"/>
                                          </p:val>
                                        </p:tav>
                                        <p:tav tm="100000">
                                          <p:val>
                                            <p:strVal val="#ppt_x"/>
                                          </p:val>
                                        </p:tav>
                                      </p:tavLst>
                                    </p:anim>
                                    <p:anim calcmode="lin" valueType="num">
                                      <p:cBhvr>
                                        <p:cTn id="23" dur="1000" fill="hold"/>
                                        <p:tgtEl>
                                          <p:spTgt spid="24579">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4579">
                                            <p:txEl>
                                              <p:pRg st="8" end="8"/>
                                            </p:txEl>
                                          </p:spTgt>
                                        </p:tgtEl>
                                        <p:attrNameLst>
                                          <p:attrName>style.visibility</p:attrName>
                                        </p:attrNameLst>
                                      </p:cBhvr>
                                      <p:to>
                                        <p:strVal val="visible"/>
                                      </p:to>
                                    </p:set>
                                    <p:animEffect transition="in" filter="fade">
                                      <p:cBhvr>
                                        <p:cTn id="28" dur="1000"/>
                                        <p:tgtEl>
                                          <p:spTgt spid="24579">
                                            <p:txEl>
                                              <p:pRg st="8" end="8"/>
                                            </p:txEl>
                                          </p:spTgt>
                                        </p:tgtEl>
                                      </p:cBhvr>
                                    </p:animEffect>
                                    <p:anim calcmode="lin" valueType="num">
                                      <p:cBhvr>
                                        <p:cTn id="29" dur="1000" fill="hold"/>
                                        <p:tgtEl>
                                          <p:spTgt spid="24579">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24579">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4579">
                                            <p:txEl>
                                              <p:pRg st="9" end="9"/>
                                            </p:txEl>
                                          </p:spTgt>
                                        </p:tgtEl>
                                        <p:attrNameLst>
                                          <p:attrName>style.visibility</p:attrName>
                                        </p:attrNameLst>
                                      </p:cBhvr>
                                      <p:to>
                                        <p:strVal val="visible"/>
                                      </p:to>
                                    </p:set>
                                    <p:animEffect transition="in" filter="fade">
                                      <p:cBhvr>
                                        <p:cTn id="35" dur="1000"/>
                                        <p:tgtEl>
                                          <p:spTgt spid="24579">
                                            <p:txEl>
                                              <p:pRg st="9" end="9"/>
                                            </p:txEl>
                                          </p:spTgt>
                                        </p:tgtEl>
                                      </p:cBhvr>
                                    </p:animEffect>
                                    <p:anim calcmode="lin" valueType="num">
                                      <p:cBhvr>
                                        <p:cTn id="36" dur="1000" fill="hold"/>
                                        <p:tgtEl>
                                          <p:spTgt spid="24579">
                                            <p:txEl>
                                              <p:pRg st="9" end="9"/>
                                            </p:txEl>
                                          </p:spTgt>
                                        </p:tgtEl>
                                        <p:attrNameLst>
                                          <p:attrName>ppt_x</p:attrName>
                                        </p:attrNameLst>
                                      </p:cBhvr>
                                      <p:tavLst>
                                        <p:tav tm="0">
                                          <p:val>
                                            <p:strVal val="#ppt_x"/>
                                          </p:val>
                                        </p:tav>
                                        <p:tav tm="100000">
                                          <p:val>
                                            <p:strVal val="#ppt_x"/>
                                          </p:val>
                                        </p:tav>
                                      </p:tavLst>
                                    </p:anim>
                                    <p:anim calcmode="lin" valueType="num">
                                      <p:cBhvr>
                                        <p:cTn id="37" dur="1000" fill="hold"/>
                                        <p:tgtEl>
                                          <p:spTgt spid="24579">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4579">
                                            <p:txEl>
                                              <p:pRg st="11" end="11"/>
                                            </p:txEl>
                                          </p:spTgt>
                                        </p:tgtEl>
                                        <p:attrNameLst>
                                          <p:attrName>style.visibility</p:attrName>
                                        </p:attrNameLst>
                                      </p:cBhvr>
                                      <p:to>
                                        <p:strVal val="visible"/>
                                      </p:to>
                                    </p:set>
                                    <p:animEffect transition="in" filter="fade">
                                      <p:cBhvr>
                                        <p:cTn id="42" dur="1000"/>
                                        <p:tgtEl>
                                          <p:spTgt spid="24579">
                                            <p:txEl>
                                              <p:pRg st="11" end="11"/>
                                            </p:txEl>
                                          </p:spTgt>
                                        </p:tgtEl>
                                      </p:cBhvr>
                                    </p:animEffect>
                                    <p:anim calcmode="lin" valueType="num">
                                      <p:cBhvr>
                                        <p:cTn id="43" dur="1000" fill="hold"/>
                                        <p:tgtEl>
                                          <p:spTgt spid="24579">
                                            <p:txEl>
                                              <p:pRg st="11" end="11"/>
                                            </p:txEl>
                                          </p:spTgt>
                                        </p:tgtEl>
                                        <p:attrNameLst>
                                          <p:attrName>ppt_x</p:attrName>
                                        </p:attrNameLst>
                                      </p:cBhvr>
                                      <p:tavLst>
                                        <p:tav tm="0">
                                          <p:val>
                                            <p:strVal val="#ppt_x"/>
                                          </p:val>
                                        </p:tav>
                                        <p:tav tm="100000">
                                          <p:val>
                                            <p:strVal val="#ppt_x"/>
                                          </p:val>
                                        </p:tav>
                                      </p:tavLst>
                                    </p:anim>
                                    <p:anim calcmode="lin" valueType="num">
                                      <p:cBhvr>
                                        <p:cTn id="44" dur="1000" fill="hold"/>
                                        <p:tgtEl>
                                          <p:spTgt spid="24579">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751934" y="620688"/>
            <a:ext cx="5915025" cy="747713"/>
          </a:xfrm>
        </p:spPr>
        <p:txBody>
          <a:bodyPr>
            <a:normAutofit/>
          </a:bodyPr>
          <a:lstStyle/>
          <a:p>
            <a:pPr eaLnBrk="1" hangingPunct="1"/>
            <a:r>
              <a:rPr lang="nl-NL" altLang="nl-NL" sz="3000" b="1" dirty="0">
                <a:latin typeface="Calibri" panose="020F0502020204030204" pitchFamily="34" charset="0"/>
                <a:cs typeface="Calibri" panose="020F0502020204030204" pitchFamily="34" charset="0"/>
              </a:rPr>
              <a:t>Verbruik assimilaten (</a:t>
            </a:r>
            <a:r>
              <a:rPr lang="nl-NL" altLang="nl-NL" sz="3000" b="1" dirty="0" err="1">
                <a:latin typeface="Calibri" panose="020F0502020204030204" pitchFamily="34" charset="0"/>
                <a:cs typeface="Calibri" panose="020F0502020204030204" pitchFamily="34" charset="0"/>
              </a:rPr>
              <a:t>Sink</a:t>
            </a:r>
            <a:r>
              <a:rPr lang="nl-NL" altLang="nl-NL" sz="3000" b="1" dirty="0">
                <a:latin typeface="Calibri" panose="020F0502020204030204" pitchFamily="34" charset="0"/>
                <a:cs typeface="Calibri" panose="020F0502020204030204" pitchFamily="34" charset="0"/>
              </a:rPr>
              <a:t>)</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734259" y="1556792"/>
            <a:ext cx="6208435" cy="3553695"/>
          </a:xfrm>
        </p:spPr>
        <p:txBody>
          <a:bodyPr>
            <a:noAutofit/>
          </a:bodyPr>
          <a:lstStyle/>
          <a:p>
            <a:pPr indent="0">
              <a:buNone/>
              <a:defRPr/>
            </a:pPr>
            <a:r>
              <a:rPr lang="nl-NL" sz="2400" dirty="0">
                <a:latin typeface="Calibri" panose="020F0502020204030204" pitchFamily="34" charset="0"/>
                <a:cs typeface="Calibri" panose="020F0502020204030204" pitchFamily="34" charset="0"/>
              </a:rPr>
              <a:t>Alle delen van het gewas waar assimilaten worden verbruikt worden de </a:t>
            </a:r>
            <a:r>
              <a:rPr lang="nl-NL" sz="2400" b="1" i="1" dirty="0" err="1">
                <a:solidFill>
                  <a:srgbClr val="0070C0"/>
                </a:solidFill>
              </a:rPr>
              <a:t>Sink</a:t>
            </a:r>
            <a:r>
              <a:rPr lang="nl-NL" sz="2400" dirty="0">
                <a:latin typeface="Calibri" panose="020F0502020204030204" pitchFamily="34" charset="0"/>
                <a:cs typeface="Calibri" panose="020F0502020204030204" pitchFamily="34" charset="0"/>
              </a:rPr>
              <a:t> genoemd.</a:t>
            </a:r>
          </a:p>
          <a:p>
            <a:pPr indent="0">
              <a:buNone/>
              <a:defRPr/>
            </a:pPr>
            <a:endParaRPr lang="nl-NL" sz="2400" dirty="0">
              <a:latin typeface="Calibri" panose="020F0502020204030204" pitchFamily="34" charset="0"/>
              <a:cs typeface="Calibri" panose="020F0502020204030204" pitchFamily="34" charset="0"/>
            </a:endParaRPr>
          </a:p>
          <a:p>
            <a:pPr indent="0">
              <a:buNone/>
              <a:defRPr/>
            </a:pPr>
            <a:r>
              <a:rPr lang="nl-NL" sz="2400" b="1" i="1" dirty="0">
                <a:solidFill>
                  <a:srgbClr val="0070C0"/>
                </a:solidFill>
              </a:rPr>
              <a:t>Jong</a:t>
            </a:r>
            <a:r>
              <a:rPr lang="nl-NL" sz="2400" dirty="0">
                <a:latin typeface="Calibri" panose="020F0502020204030204" pitchFamily="34" charset="0"/>
                <a:cs typeface="Calibri" panose="020F0502020204030204" pitchFamily="34" charset="0"/>
              </a:rPr>
              <a:t> </a:t>
            </a:r>
            <a:r>
              <a:rPr lang="nl-NL" sz="2400" b="1" i="1" dirty="0">
                <a:solidFill>
                  <a:srgbClr val="0070C0"/>
                </a:solidFill>
              </a:rPr>
              <a:t>blad, vruchten, bloemen </a:t>
            </a:r>
            <a:r>
              <a:rPr lang="nl-NL" sz="2400" dirty="0">
                <a:latin typeface="Calibri" panose="020F0502020204030204" pitchFamily="34" charset="0"/>
                <a:cs typeface="Calibri" panose="020F0502020204030204" pitchFamily="34" charset="0"/>
              </a:rPr>
              <a:t>en </a:t>
            </a:r>
            <a:r>
              <a:rPr lang="nl-NL" sz="2400" b="1" i="1" dirty="0">
                <a:solidFill>
                  <a:srgbClr val="0070C0"/>
                </a:solidFill>
              </a:rPr>
              <a:t>wortels </a:t>
            </a:r>
            <a:r>
              <a:rPr lang="nl-NL" sz="2400" dirty="0">
                <a:latin typeface="Calibri" panose="020F0502020204030204" pitchFamily="34" charset="0"/>
                <a:cs typeface="Calibri" panose="020F0502020204030204" pitchFamily="34" charset="0"/>
              </a:rPr>
              <a:t>behoren tot de </a:t>
            </a:r>
            <a:r>
              <a:rPr lang="nl-NL" sz="2400" b="1" i="1" dirty="0" err="1">
                <a:solidFill>
                  <a:srgbClr val="0070C0"/>
                </a:solidFill>
              </a:rPr>
              <a:t>sink</a:t>
            </a:r>
            <a:r>
              <a:rPr lang="nl-NL" sz="2400" b="1" dirty="0">
                <a:latin typeface="Calibri" panose="020F0502020204030204" pitchFamily="34" charset="0"/>
                <a:cs typeface="Calibri" panose="020F0502020204030204" pitchFamily="34" charset="0"/>
              </a:rPr>
              <a:t>. </a:t>
            </a:r>
            <a:br>
              <a:rPr lang="nl-NL" sz="2400" b="1" dirty="0">
                <a:latin typeface="Calibri" panose="020F0502020204030204" pitchFamily="34" charset="0"/>
                <a:cs typeface="Calibri" panose="020F0502020204030204" pitchFamily="34" charset="0"/>
              </a:rPr>
            </a:br>
            <a:endParaRPr lang="nl-NL" sz="2400" b="1" dirty="0">
              <a:latin typeface="Calibri" panose="020F0502020204030204" pitchFamily="34" charset="0"/>
              <a:cs typeface="Calibri" panose="020F0502020204030204" pitchFamily="34" charset="0"/>
            </a:endParaRPr>
          </a:p>
          <a:p>
            <a:pPr indent="0">
              <a:buNone/>
              <a:defRPr/>
            </a:pPr>
            <a:r>
              <a:rPr lang="nl-NL" sz="2400" dirty="0">
                <a:latin typeface="Calibri" panose="020F0502020204030204" pitchFamily="34" charset="0"/>
                <a:cs typeface="Calibri" panose="020F0502020204030204" pitchFamily="34" charset="0"/>
              </a:rPr>
              <a:t>Ook bladeren onder in het gewas die zo weinig licht opvangen dat het verbruik groter is dan de aanmaak van assimilaten  behoren tot de </a:t>
            </a:r>
            <a:r>
              <a:rPr lang="nl-NL" sz="2400" b="1" i="1" dirty="0" err="1">
                <a:solidFill>
                  <a:srgbClr val="0070C0"/>
                </a:solidFill>
              </a:rPr>
              <a:t>sink</a:t>
            </a:r>
            <a:r>
              <a:rPr lang="nl-NL" sz="2400" dirty="0">
                <a:latin typeface="Calibri" panose="020F0502020204030204" pitchFamily="34" charset="0"/>
                <a:cs typeface="Calibri" panose="020F0502020204030204" pitchFamily="34" charset="0"/>
              </a:rPr>
              <a:t> en concurreren dus met vruchten en bloemen</a:t>
            </a:r>
            <a:endParaRPr lang="nl-NL" sz="2400" b="1" dirty="0">
              <a:latin typeface="Calibri" panose="020F0502020204030204" pitchFamily="34" charset="0"/>
              <a:cs typeface="Calibri" panose="020F0502020204030204" pitchFamily="34" charset="0"/>
            </a:endParaRPr>
          </a:p>
        </p:txBody>
      </p:sp>
      <p:pic>
        <p:nvPicPr>
          <p:cNvPr id="4" name="Afbeelding 3">
            <a:extLst>
              <a:ext uri="{FF2B5EF4-FFF2-40B4-BE49-F238E27FC236}">
                <a16:creationId xmlns:a16="http://schemas.microsoft.com/office/drawing/2014/main" id="{8DDB4C3D-83B1-4DC2-9448-F9574108EDAB}"/>
              </a:ext>
            </a:extLst>
          </p:cNvPr>
          <p:cNvPicPr>
            <a:picLocks noChangeAspect="1"/>
          </p:cNvPicPr>
          <p:nvPr/>
        </p:nvPicPr>
        <p:blipFill rotWithShape="1">
          <a:blip r:embed="rId3"/>
          <a:srcRect b="4981"/>
          <a:stretch/>
        </p:blipFill>
        <p:spPr>
          <a:xfrm>
            <a:off x="7020272" y="4869160"/>
            <a:ext cx="1828800" cy="1348807"/>
          </a:xfrm>
          <a:prstGeom prst="rect">
            <a:avLst/>
          </a:prstGeom>
        </p:spPr>
      </p:pic>
    </p:spTree>
    <p:extLst>
      <p:ext uri="{BB962C8B-B14F-4D97-AF65-F5344CB8AC3E}">
        <p14:creationId xmlns:p14="http://schemas.microsoft.com/office/powerpoint/2010/main" val="113927132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0B2AA-C79B-7FEE-5676-674D4F44FB85}"/>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22AE563D-9BB3-33DF-B132-B1AE0F4AEA9C}"/>
              </a:ext>
            </a:extLst>
          </p:cNvPr>
          <p:cNvSpPr>
            <a:spLocks noGrp="1" noChangeArrowheads="1"/>
          </p:cNvSpPr>
          <p:nvPr>
            <p:ph type="title"/>
          </p:nvPr>
        </p:nvSpPr>
        <p:spPr>
          <a:xfrm>
            <a:off x="751934" y="620688"/>
            <a:ext cx="5915025" cy="747713"/>
          </a:xfrm>
        </p:spPr>
        <p:txBody>
          <a:bodyPr>
            <a:normAutofit/>
          </a:bodyPr>
          <a:lstStyle/>
          <a:p>
            <a:pPr eaLnBrk="1" hangingPunct="1"/>
            <a:r>
              <a:rPr lang="nl-NL" altLang="nl-NL" sz="3000" b="1" dirty="0">
                <a:latin typeface="Calibri" panose="020F0502020204030204" pitchFamily="34" charset="0"/>
                <a:cs typeface="Calibri" panose="020F0502020204030204" pitchFamily="34" charset="0"/>
              </a:rPr>
              <a:t>Verbruik assimilaten (</a:t>
            </a:r>
            <a:r>
              <a:rPr lang="nl-NL" altLang="nl-NL" sz="3000" b="1" dirty="0" err="1">
                <a:latin typeface="Calibri" panose="020F0502020204030204" pitchFamily="34" charset="0"/>
                <a:cs typeface="Calibri" panose="020F0502020204030204" pitchFamily="34" charset="0"/>
              </a:rPr>
              <a:t>Sink</a:t>
            </a:r>
            <a:r>
              <a:rPr lang="nl-NL" altLang="nl-NL" sz="3000" b="1" dirty="0">
                <a:latin typeface="Calibri" panose="020F0502020204030204" pitchFamily="34" charset="0"/>
                <a:cs typeface="Calibri" panose="020F0502020204030204" pitchFamily="34" charset="0"/>
              </a:rPr>
              <a:t>)</a:t>
            </a:r>
          </a:p>
        </p:txBody>
      </p:sp>
      <p:sp>
        <p:nvSpPr>
          <p:cNvPr id="7171" name="Tijdelijke aanduiding voor inhoud 2">
            <a:extLst>
              <a:ext uri="{FF2B5EF4-FFF2-40B4-BE49-F238E27FC236}">
                <a16:creationId xmlns:a16="http://schemas.microsoft.com/office/drawing/2014/main" id="{8471C21A-7EF1-F9F2-A8CC-9E2B5DD35E9F}"/>
              </a:ext>
            </a:extLst>
          </p:cNvPr>
          <p:cNvSpPr>
            <a:spLocks noGrp="1" noChangeArrowheads="1"/>
          </p:cNvSpPr>
          <p:nvPr>
            <p:ph idx="1"/>
          </p:nvPr>
        </p:nvSpPr>
        <p:spPr>
          <a:xfrm>
            <a:off x="734259" y="1556792"/>
            <a:ext cx="6208435" cy="3553695"/>
          </a:xfrm>
        </p:spPr>
        <p:txBody>
          <a:bodyPr>
            <a:noAutofit/>
          </a:bodyPr>
          <a:lstStyle/>
          <a:p>
            <a:pPr indent="0">
              <a:buNone/>
              <a:defRPr/>
            </a:pPr>
            <a:r>
              <a:rPr lang="nl-NL" sz="2400" dirty="0">
                <a:solidFill>
                  <a:schemeClr val="tx1"/>
                </a:solidFill>
                <a:latin typeface="Calibri" panose="020F0502020204030204" pitchFamily="34" charset="0"/>
                <a:ea typeface="Calibri" panose="020F0502020204030204" pitchFamily="34" charset="0"/>
                <a:cs typeface="Calibri" panose="020F0502020204030204" pitchFamily="34" charset="0"/>
              </a:rPr>
              <a:t>De</a:t>
            </a:r>
            <a:r>
              <a:rPr lang="nl-NL" sz="2400" dirty="0">
                <a:solidFill>
                  <a:schemeClr val="tx1"/>
                </a:solidFill>
              </a:rPr>
              <a:t> verbruik van assimilaten is </a:t>
            </a:r>
            <a:r>
              <a:rPr lang="nl-NL" sz="2400" b="1" i="1" dirty="0">
                <a:solidFill>
                  <a:srgbClr val="0070C0"/>
                </a:solidFill>
              </a:rPr>
              <a:t>wel</a:t>
            </a:r>
            <a:r>
              <a:rPr lang="nl-NL" sz="2400" dirty="0">
                <a:solidFill>
                  <a:schemeClr val="tx1"/>
                </a:solidFill>
              </a:rPr>
              <a:t> </a:t>
            </a:r>
            <a:r>
              <a:rPr lang="nl-NL" sz="2400" b="1" i="1" dirty="0">
                <a:solidFill>
                  <a:srgbClr val="0070C0"/>
                </a:solidFill>
              </a:rPr>
              <a:t>temperatuurgevoelig</a:t>
            </a:r>
            <a:r>
              <a:rPr lang="nl-NL" sz="2400" dirty="0">
                <a:solidFill>
                  <a:schemeClr val="tx1"/>
                </a:solidFill>
              </a:rPr>
              <a:t>.</a:t>
            </a:r>
          </a:p>
          <a:p>
            <a:pPr indent="0">
              <a:buNone/>
              <a:defRPr/>
            </a:pPr>
            <a:endParaRPr lang="nl-NL" sz="2400" dirty="0">
              <a:solidFill>
                <a:schemeClr val="tx1"/>
              </a:solidFill>
            </a:endParaRPr>
          </a:p>
          <a:p>
            <a:pPr indent="0">
              <a:buNone/>
              <a:defRPr/>
            </a:pPr>
            <a:r>
              <a:rPr lang="nl-NL" sz="2400" dirty="0">
                <a:solidFill>
                  <a:schemeClr val="tx1"/>
                </a:solidFill>
              </a:rPr>
              <a:t>Bij </a:t>
            </a:r>
            <a:r>
              <a:rPr lang="nl-NL" sz="2400" b="1" i="1" dirty="0">
                <a:solidFill>
                  <a:srgbClr val="0070C0"/>
                </a:solidFill>
              </a:rPr>
              <a:t>hogere</a:t>
            </a:r>
            <a:r>
              <a:rPr lang="nl-NL" sz="2400" dirty="0">
                <a:solidFill>
                  <a:schemeClr val="tx1"/>
                </a:solidFill>
              </a:rPr>
              <a:t> temperaturen zullen de assimilaten </a:t>
            </a:r>
            <a:r>
              <a:rPr lang="nl-NL" sz="2400" b="1" i="1" dirty="0">
                <a:solidFill>
                  <a:srgbClr val="0070C0"/>
                </a:solidFill>
              </a:rPr>
              <a:t>sneller</a:t>
            </a:r>
            <a:r>
              <a:rPr lang="nl-NL" sz="2400" dirty="0">
                <a:solidFill>
                  <a:schemeClr val="tx1"/>
                </a:solidFill>
              </a:rPr>
              <a:t> verwerkt worden (o.a. omdat de sapstroom sneller is bij hoge temperaturen)</a:t>
            </a:r>
          </a:p>
        </p:txBody>
      </p:sp>
      <p:pic>
        <p:nvPicPr>
          <p:cNvPr id="4" name="Afbeelding 3">
            <a:extLst>
              <a:ext uri="{FF2B5EF4-FFF2-40B4-BE49-F238E27FC236}">
                <a16:creationId xmlns:a16="http://schemas.microsoft.com/office/drawing/2014/main" id="{4FDA7173-5C86-792B-CE52-88D0C72E6763}"/>
              </a:ext>
            </a:extLst>
          </p:cNvPr>
          <p:cNvPicPr>
            <a:picLocks noChangeAspect="1"/>
          </p:cNvPicPr>
          <p:nvPr/>
        </p:nvPicPr>
        <p:blipFill rotWithShape="1">
          <a:blip r:embed="rId3"/>
          <a:srcRect b="4981"/>
          <a:stretch/>
        </p:blipFill>
        <p:spPr>
          <a:xfrm>
            <a:off x="7020272" y="4869160"/>
            <a:ext cx="1828800" cy="1348807"/>
          </a:xfrm>
          <a:prstGeom prst="rect">
            <a:avLst/>
          </a:prstGeom>
        </p:spPr>
      </p:pic>
    </p:spTree>
    <p:extLst>
      <p:ext uri="{BB962C8B-B14F-4D97-AF65-F5344CB8AC3E}">
        <p14:creationId xmlns:p14="http://schemas.microsoft.com/office/powerpoint/2010/main" val="282810195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901806" y="582870"/>
            <a:ext cx="8064896" cy="578030"/>
          </a:xfrm>
        </p:spPr>
        <p:txBody>
          <a:bodyPr>
            <a:normAutofit/>
          </a:bodyPr>
          <a:lstStyle/>
          <a:p>
            <a:r>
              <a:rPr lang="nl-NL" altLang="nl-NL" sz="3000" dirty="0">
                <a:latin typeface="Calibri" panose="020F0502020204030204" pitchFamily="34" charset="0"/>
                <a:cs typeface="Calibri" panose="020F0502020204030204" pitchFamily="34" charset="0"/>
              </a:rPr>
              <a:t>Assimilaten aanmaak bij optimale lichtbenutting</a:t>
            </a:r>
          </a:p>
        </p:txBody>
      </p:sp>
      <p:pic>
        <p:nvPicPr>
          <p:cNvPr id="2" name="Tijdelijke aanduiding voor inhoud 1">
            <a:extLst>
              <a:ext uri="{FF2B5EF4-FFF2-40B4-BE49-F238E27FC236}">
                <a16:creationId xmlns:a16="http://schemas.microsoft.com/office/drawing/2014/main" id="{4894A8A6-552B-457D-BC76-3CCDD9D2AB20}"/>
              </a:ext>
            </a:extLst>
          </p:cNvPr>
          <p:cNvPicPr>
            <a:picLocks noGrp="1" noChangeAspect="1"/>
          </p:cNvPicPr>
          <p:nvPr>
            <p:ph idx="1"/>
          </p:nvPr>
        </p:nvPicPr>
        <p:blipFill>
          <a:blip r:embed="rId3"/>
          <a:stretch>
            <a:fillRect/>
          </a:stretch>
        </p:blipFill>
        <p:spPr>
          <a:xfrm>
            <a:off x="971600" y="1750012"/>
            <a:ext cx="6480720" cy="1871603"/>
          </a:xfrm>
          <a:prstGeom prst="rect">
            <a:avLst/>
          </a:prstGeom>
        </p:spPr>
      </p:pic>
      <p:pic>
        <p:nvPicPr>
          <p:cNvPr id="3" name="Afbeelding 2">
            <a:extLst>
              <a:ext uri="{FF2B5EF4-FFF2-40B4-BE49-F238E27FC236}">
                <a16:creationId xmlns:a16="http://schemas.microsoft.com/office/drawing/2014/main" id="{F5A6AEF3-CDBE-4B39-90DA-29376306705A}"/>
              </a:ext>
            </a:extLst>
          </p:cNvPr>
          <p:cNvPicPr>
            <a:picLocks noChangeAspect="1"/>
          </p:cNvPicPr>
          <p:nvPr/>
        </p:nvPicPr>
        <p:blipFill>
          <a:blip r:embed="rId4"/>
          <a:stretch>
            <a:fillRect/>
          </a:stretch>
        </p:blipFill>
        <p:spPr>
          <a:xfrm>
            <a:off x="3328308" y="1772816"/>
            <a:ext cx="1243692" cy="1239119"/>
          </a:xfrm>
          <a:prstGeom prst="rect">
            <a:avLst/>
          </a:prstGeom>
        </p:spPr>
      </p:pic>
      <p:sp>
        <p:nvSpPr>
          <p:cNvPr id="6" name="Rechthoek 5">
            <a:extLst>
              <a:ext uri="{FF2B5EF4-FFF2-40B4-BE49-F238E27FC236}">
                <a16:creationId xmlns:a16="http://schemas.microsoft.com/office/drawing/2014/main" id="{1AE2C44C-C58E-4851-9A82-484DFCED456C}"/>
              </a:ext>
            </a:extLst>
          </p:cNvPr>
          <p:cNvSpPr/>
          <p:nvPr/>
        </p:nvSpPr>
        <p:spPr>
          <a:xfrm>
            <a:off x="4716016" y="2564601"/>
            <a:ext cx="2650069" cy="4473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713930387"/>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el 1">
            <a:extLst>
              <a:ext uri="{FF2B5EF4-FFF2-40B4-BE49-F238E27FC236}">
                <a16:creationId xmlns:a16="http://schemas.microsoft.com/office/drawing/2014/main" id="{66F045F4-C448-48FB-B6B3-243856C27BE6}"/>
              </a:ext>
            </a:extLst>
          </p:cNvPr>
          <p:cNvSpPr>
            <a:spLocks noGrp="1" noChangeArrowheads="1"/>
          </p:cNvSpPr>
          <p:nvPr>
            <p:ph type="title"/>
          </p:nvPr>
        </p:nvSpPr>
        <p:spPr>
          <a:xfrm>
            <a:off x="827584" y="620688"/>
            <a:ext cx="7748833" cy="1188244"/>
          </a:xfrm>
        </p:spPr>
        <p:txBody>
          <a:bodyPr>
            <a:normAutofit/>
          </a:bodyPr>
          <a:lstStyle/>
          <a:p>
            <a:r>
              <a:rPr lang="nl-NL" altLang="nl-NL" sz="3000" dirty="0">
                <a:latin typeface="Calibri" panose="020F0502020204030204" pitchFamily="34" charset="0"/>
                <a:cs typeface="Calibri" panose="020F0502020204030204" pitchFamily="34" charset="0"/>
              </a:rPr>
              <a:t>Optimale combinatie van meerdere factoren</a:t>
            </a:r>
          </a:p>
        </p:txBody>
      </p:sp>
      <p:sp>
        <p:nvSpPr>
          <p:cNvPr id="34819" name="Tijdelijke aanduiding voor inhoud 2">
            <a:extLst>
              <a:ext uri="{FF2B5EF4-FFF2-40B4-BE49-F238E27FC236}">
                <a16:creationId xmlns:a16="http://schemas.microsoft.com/office/drawing/2014/main" id="{CF1D4DE9-4F71-40A7-B35F-66AF93AE3882}"/>
              </a:ext>
            </a:extLst>
          </p:cNvPr>
          <p:cNvSpPr>
            <a:spLocks noGrp="1" noChangeArrowheads="1"/>
          </p:cNvSpPr>
          <p:nvPr>
            <p:ph idx="1"/>
          </p:nvPr>
        </p:nvSpPr>
        <p:spPr>
          <a:xfrm>
            <a:off x="796335" y="1484784"/>
            <a:ext cx="6582452" cy="3263504"/>
          </a:xfrm>
        </p:spPr>
        <p:txBody>
          <a:bodyPr>
            <a:normAutofit fontScale="92500" lnSpcReduction="10000"/>
          </a:bodyPr>
          <a:lstStyle/>
          <a:p>
            <a:pPr indent="0">
              <a:buNone/>
            </a:pPr>
            <a:r>
              <a:rPr lang="nl-NL" altLang="nl-NL" sz="2400" b="1" dirty="0">
                <a:latin typeface="Calibri" panose="020F0502020204030204" pitchFamily="34" charset="0"/>
                <a:cs typeface="Calibri" panose="020F0502020204030204" pitchFamily="34" charset="0"/>
              </a:rPr>
              <a:t>Wet van het minimum:</a:t>
            </a:r>
            <a:br>
              <a:rPr lang="nl-NL" altLang="nl-NL" sz="2400" b="1" dirty="0">
                <a:latin typeface="Calibri" panose="020F0502020204030204" pitchFamily="34" charset="0"/>
                <a:cs typeface="Calibri" panose="020F0502020204030204" pitchFamily="34" charset="0"/>
              </a:rPr>
            </a:br>
            <a:r>
              <a:rPr lang="nl-NL" altLang="nl-NL" sz="2400" dirty="0">
                <a:latin typeface="Calibri" panose="020F0502020204030204" pitchFamily="34" charset="0"/>
                <a:cs typeface="Calibri" panose="020F0502020204030204" pitchFamily="34" charset="0"/>
              </a:rPr>
              <a:t>Alle groeifactoren moeten </a:t>
            </a:r>
            <a:r>
              <a:rPr lang="nl-NL" altLang="nl-NL" sz="2600" b="1" i="1" dirty="0">
                <a:solidFill>
                  <a:srgbClr val="0070C0"/>
                </a:solidFill>
              </a:rPr>
              <a:t>optimaal</a:t>
            </a:r>
            <a:r>
              <a:rPr lang="nl-NL" altLang="nl-NL" sz="2400" dirty="0">
                <a:latin typeface="Calibri" panose="020F0502020204030204" pitchFamily="34" charset="0"/>
                <a:cs typeface="Calibri" panose="020F0502020204030204" pitchFamily="34" charset="0"/>
              </a:rPr>
              <a:t> </a:t>
            </a:r>
            <a:br>
              <a:rPr lang="nl-NL" altLang="nl-NL" sz="2400" dirty="0">
                <a:latin typeface="Calibri" panose="020F0502020204030204" pitchFamily="34" charset="0"/>
                <a:cs typeface="Calibri" panose="020F0502020204030204" pitchFamily="34" charset="0"/>
              </a:rPr>
            </a:br>
            <a:r>
              <a:rPr lang="nl-NL" altLang="nl-NL" sz="2400" dirty="0">
                <a:latin typeface="Calibri" panose="020F0502020204030204" pitchFamily="34" charset="0"/>
                <a:cs typeface="Calibri" panose="020F0502020204030204" pitchFamily="34" charset="0"/>
              </a:rPr>
              <a:t>voor </a:t>
            </a:r>
            <a:r>
              <a:rPr lang="nl-NL" altLang="nl-NL" sz="2600" b="1" i="1" dirty="0">
                <a:solidFill>
                  <a:srgbClr val="0070C0"/>
                </a:solidFill>
              </a:rPr>
              <a:t>maximale</a:t>
            </a:r>
            <a:r>
              <a:rPr lang="nl-NL" altLang="nl-NL" sz="2400" dirty="0">
                <a:latin typeface="Calibri" panose="020F0502020204030204" pitchFamily="34" charset="0"/>
                <a:cs typeface="Calibri" panose="020F0502020204030204" pitchFamily="34" charset="0"/>
              </a:rPr>
              <a:t> fotosynthese.</a:t>
            </a:r>
          </a:p>
          <a:p>
            <a:pPr indent="0">
              <a:buNone/>
            </a:pPr>
            <a:endParaRPr lang="nl-NL" altLang="nl-NL" sz="2400" dirty="0">
              <a:latin typeface="Calibri" panose="020F0502020204030204" pitchFamily="34" charset="0"/>
              <a:cs typeface="Calibri" panose="020F0502020204030204" pitchFamily="34" charset="0"/>
            </a:endParaRPr>
          </a:p>
          <a:p>
            <a:pPr indent="0">
              <a:buNone/>
            </a:pPr>
            <a:endParaRPr lang="nl-NL" altLang="nl-NL" sz="2400" b="1" dirty="0">
              <a:latin typeface="Calibri" panose="020F0502020204030204" pitchFamily="34" charset="0"/>
              <a:cs typeface="Calibri" panose="020F0502020204030204" pitchFamily="34" charset="0"/>
            </a:endParaRPr>
          </a:p>
          <a:p>
            <a:pPr indent="0">
              <a:buNone/>
            </a:pPr>
            <a:r>
              <a:rPr lang="nl-NL" altLang="nl-NL" sz="2600" b="1" i="1" dirty="0">
                <a:solidFill>
                  <a:srgbClr val="0070C0"/>
                </a:solidFill>
              </a:rPr>
              <a:t>Het Nieuwe Telen </a:t>
            </a:r>
            <a:r>
              <a:rPr lang="nl-NL" altLang="nl-NL" sz="2400" dirty="0">
                <a:latin typeface="Calibri" panose="020F0502020204030204" pitchFamily="34" charset="0"/>
                <a:cs typeface="Calibri" panose="020F0502020204030204" pitchFamily="34" charset="0"/>
              </a:rPr>
              <a:t>gaat uit van:</a:t>
            </a:r>
          </a:p>
          <a:p>
            <a:pPr indent="0">
              <a:buNone/>
            </a:pPr>
            <a:endParaRPr lang="nl-NL" altLang="nl-NL" sz="2400" dirty="0">
              <a:latin typeface="Calibri" panose="020F0502020204030204" pitchFamily="34" charset="0"/>
              <a:cs typeface="Calibri" panose="020F0502020204030204" pitchFamily="34" charset="0"/>
            </a:endParaRPr>
          </a:p>
          <a:p>
            <a:pPr indent="0">
              <a:buNone/>
            </a:pPr>
            <a:r>
              <a:rPr lang="nl-NL" altLang="nl-NL" sz="2400" dirty="0">
                <a:latin typeface="Calibri" panose="020F0502020204030204" pitchFamily="34" charset="0"/>
                <a:cs typeface="Calibri" panose="020F0502020204030204" pitchFamily="34" charset="0"/>
              </a:rPr>
              <a:t>Bij een </a:t>
            </a:r>
            <a:r>
              <a:rPr lang="nl-NL" altLang="nl-NL" sz="2600" b="1" i="1" dirty="0">
                <a:solidFill>
                  <a:srgbClr val="0070C0"/>
                </a:solidFill>
              </a:rPr>
              <a:t>hogere</a:t>
            </a:r>
            <a:r>
              <a:rPr lang="nl-NL" altLang="nl-NL" sz="2400" dirty="0">
                <a:latin typeface="Calibri" panose="020F0502020204030204" pitchFamily="34" charset="0"/>
                <a:cs typeface="Calibri" panose="020F0502020204030204" pitchFamily="34" charset="0"/>
              </a:rPr>
              <a:t> fotosynthese hoort ook een hoger verbruik van suikers (groei) en dus ook een </a:t>
            </a:r>
            <a:r>
              <a:rPr lang="nl-NL" altLang="nl-NL" sz="2600" b="1" i="1" dirty="0">
                <a:solidFill>
                  <a:srgbClr val="0070C0"/>
                </a:solidFill>
              </a:rPr>
              <a:t>hogere</a:t>
            </a:r>
            <a:r>
              <a:rPr lang="nl-NL" altLang="nl-NL" sz="2400" dirty="0">
                <a:latin typeface="Calibri" panose="020F0502020204030204" pitchFamily="34" charset="0"/>
                <a:cs typeface="Calibri" panose="020F0502020204030204" pitchFamily="34" charset="0"/>
              </a:rPr>
              <a:t> temperatuur</a:t>
            </a:r>
          </a:p>
          <a:p>
            <a:pPr indent="0">
              <a:buNone/>
            </a:pPr>
            <a:endParaRPr lang="nl-NL" altLang="nl-NL" sz="2400" dirty="0">
              <a:latin typeface="Calibri" panose="020F0502020204030204" pitchFamily="34" charset="0"/>
              <a:cs typeface="Calibri" panose="020F0502020204030204" pitchFamily="34" charset="0"/>
            </a:endParaRPr>
          </a:p>
          <a:p>
            <a:pPr indent="0">
              <a:buNone/>
            </a:pPr>
            <a:endParaRPr lang="nl-NL" altLang="nl-NL" b="1" dirty="0"/>
          </a:p>
        </p:txBody>
      </p:sp>
      <p:pic>
        <p:nvPicPr>
          <p:cNvPr id="2" name="Afbeelding 1">
            <a:extLst>
              <a:ext uri="{FF2B5EF4-FFF2-40B4-BE49-F238E27FC236}">
                <a16:creationId xmlns:a16="http://schemas.microsoft.com/office/drawing/2014/main" id="{C85F7619-A394-4A31-8048-3BA2E5442EF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948264" y="4744443"/>
            <a:ext cx="1857375" cy="170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54392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fade">
                                      <p:cBhvr>
                                        <p:cTn id="7" dur="1000"/>
                                        <p:tgtEl>
                                          <p:spTgt spid="34819">
                                            <p:txEl>
                                              <p:pRg st="0" end="0"/>
                                            </p:txEl>
                                          </p:spTgt>
                                        </p:tgtEl>
                                      </p:cBhvr>
                                    </p:animEffect>
                                    <p:anim calcmode="lin" valueType="num">
                                      <p:cBhvr>
                                        <p:cTn id="8" dur="1000" fill="hold"/>
                                        <p:tgtEl>
                                          <p:spTgt spid="3481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48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4819">
                                            <p:txEl>
                                              <p:pRg st="3" end="3"/>
                                            </p:txEl>
                                          </p:spTgt>
                                        </p:tgtEl>
                                        <p:attrNameLst>
                                          <p:attrName>style.visibility</p:attrName>
                                        </p:attrNameLst>
                                      </p:cBhvr>
                                      <p:to>
                                        <p:strVal val="visible"/>
                                      </p:to>
                                    </p:set>
                                    <p:animEffect transition="in" filter="fade">
                                      <p:cBhvr>
                                        <p:cTn id="18" dur="1000"/>
                                        <p:tgtEl>
                                          <p:spTgt spid="34819">
                                            <p:txEl>
                                              <p:pRg st="3" end="3"/>
                                            </p:txEl>
                                          </p:spTgt>
                                        </p:tgtEl>
                                      </p:cBhvr>
                                    </p:animEffect>
                                    <p:anim calcmode="lin" valueType="num">
                                      <p:cBhvr>
                                        <p:cTn id="19" dur="1000" fill="hold"/>
                                        <p:tgtEl>
                                          <p:spTgt spid="34819">
                                            <p:txEl>
                                              <p:pRg st="3" end="3"/>
                                            </p:txEl>
                                          </p:spTgt>
                                        </p:tgtEl>
                                        <p:attrNameLst>
                                          <p:attrName>ppt_x</p:attrName>
                                        </p:attrNameLst>
                                      </p:cBhvr>
                                      <p:tavLst>
                                        <p:tav tm="0">
                                          <p:val>
                                            <p:strVal val="#ppt_x"/>
                                          </p:val>
                                        </p:tav>
                                        <p:tav tm="100000">
                                          <p:val>
                                            <p:strVal val="#ppt_x"/>
                                          </p:val>
                                        </p:tav>
                                      </p:tavLst>
                                    </p:anim>
                                    <p:anim calcmode="lin" valueType="num">
                                      <p:cBhvr>
                                        <p:cTn id="20" dur="1000" fill="hold"/>
                                        <p:tgtEl>
                                          <p:spTgt spid="3481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4819">
                                            <p:txEl>
                                              <p:pRg st="5" end="5"/>
                                            </p:txEl>
                                          </p:spTgt>
                                        </p:tgtEl>
                                        <p:attrNameLst>
                                          <p:attrName>style.visibility</p:attrName>
                                        </p:attrNameLst>
                                      </p:cBhvr>
                                      <p:to>
                                        <p:strVal val="visible"/>
                                      </p:to>
                                    </p:set>
                                    <p:animEffect transition="in" filter="fade">
                                      <p:cBhvr>
                                        <p:cTn id="25" dur="1000"/>
                                        <p:tgtEl>
                                          <p:spTgt spid="34819">
                                            <p:txEl>
                                              <p:pRg st="5" end="5"/>
                                            </p:txEl>
                                          </p:spTgt>
                                        </p:tgtEl>
                                      </p:cBhvr>
                                    </p:animEffect>
                                    <p:anim calcmode="lin" valueType="num">
                                      <p:cBhvr>
                                        <p:cTn id="26" dur="1000" fill="hold"/>
                                        <p:tgtEl>
                                          <p:spTgt spid="34819">
                                            <p:txEl>
                                              <p:pRg st="5" end="5"/>
                                            </p:txEl>
                                          </p:spTgt>
                                        </p:tgtEl>
                                        <p:attrNameLst>
                                          <p:attrName>ppt_x</p:attrName>
                                        </p:attrNameLst>
                                      </p:cBhvr>
                                      <p:tavLst>
                                        <p:tav tm="0">
                                          <p:val>
                                            <p:strVal val="#ppt_x"/>
                                          </p:val>
                                        </p:tav>
                                        <p:tav tm="100000">
                                          <p:val>
                                            <p:strVal val="#ppt_x"/>
                                          </p:val>
                                        </p:tav>
                                      </p:tavLst>
                                    </p:anim>
                                    <p:anim calcmode="lin" valueType="num">
                                      <p:cBhvr>
                                        <p:cTn id="27" dur="1000" fill="hold"/>
                                        <p:tgtEl>
                                          <p:spTgt spid="34819">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el 1">
            <a:extLst>
              <a:ext uri="{FF2B5EF4-FFF2-40B4-BE49-F238E27FC236}">
                <a16:creationId xmlns:a16="http://schemas.microsoft.com/office/drawing/2014/main" id="{69C1ACE5-3230-4572-9D2E-5081705A5DDF}"/>
              </a:ext>
            </a:extLst>
          </p:cNvPr>
          <p:cNvSpPr>
            <a:spLocks noGrp="1" noChangeArrowheads="1"/>
          </p:cNvSpPr>
          <p:nvPr>
            <p:ph type="title"/>
          </p:nvPr>
        </p:nvSpPr>
        <p:spPr>
          <a:xfrm>
            <a:off x="797202" y="620688"/>
            <a:ext cx="6798986" cy="648072"/>
          </a:xfrm>
        </p:spPr>
        <p:txBody>
          <a:bodyPr>
            <a:normAutofit/>
          </a:bodyPr>
          <a:lstStyle/>
          <a:p>
            <a:r>
              <a:rPr lang="nl-NL" altLang="nl-NL" sz="3000" b="1" dirty="0">
                <a:latin typeface="Calibri" panose="020F0502020204030204" pitchFamily="34" charset="0"/>
                <a:cs typeface="Calibri" panose="020F0502020204030204" pitchFamily="34" charset="0"/>
              </a:rPr>
              <a:t>Traditionele manier van telen</a:t>
            </a:r>
          </a:p>
        </p:txBody>
      </p:sp>
      <p:sp>
        <p:nvSpPr>
          <p:cNvPr id="35843" name="Tijdelijke aanduiding voor inhoud 2">
            <a:extLst>
              <a:ext uri="{FF2B5EF4-FFF2-40B4-BE49-F238E27FC236}">
                <a16:creationId xmlns:a16="http://schemas.microsoft.com/office/drawing/2014/main" id="{9AECB112-8BCA-4473-889C-B34D2E76937E}"/>
              </a:ext>
            </a:extLst>
          </p:cNvPr>
          <p:cNvSpPr>
            <a:spLocks noGrp="1" noChangeArrowheads="1"/>
          </p:cNvSpPr>
          <p:nvPr>
            <p:ph idx="1"/>
          </p:nvPr>
        </p:nvSpPr>
        <p:spPr>
          <a:xfrm>
            <a:off x="899592" y="1484784"/>
            <a:ext cx="6798986" cy="3673079"/>
          </a:xfrm>
        </p:spPr>
        <p:txBody>
          <a:bodyPr>
            <a:noAutofit/>
          </a:bodyPr>
          <a:lstStyle/>
          <a:p>
            <a:pPr indent="0">
              <a:buNone/>
            </a:pPr>
            <a:r>
              <a:rPr lang="nl-NL" altLang="nl-NL" sz="2400" b="1" dirty="0">
                <a:latin typeface="Calibri" panose="020F0502020204030204" pitchFamily="34" charset="0"/>
                <a:cs typeface="Calibri" panose="020F0502020204030204" pitchFamily="34" charset="0"/>
              </a:rPr>
              <a:t>Vroeger</a:t>
            </a:r>
            <a:r>
              <a:rPr lang="nl-NL" altLang="nl-NL" sz="2400" dirty="0">
                <a:latin typeface="Calibri" panose="020F0502020204030204" pitchFamily="34" charset="0"/>
                <a:cs typeface="Calibri" panose="020F0502020204030204" pitchFamily="34" charset="0"/>
              </a:rPr>
              <a:t>:</a:t>
            </a:r>
          </a:p>
          <a:p>
            <a:pPr indent="0">
              <a:buNone/>
            </a:pPr>
            <a:endParaRPr lang="nl-NL" altLang="nl-NL" sz="2400" dirty="0">
              <a:latin typeface="Calibri" panose="020F0502020204030204" pitchFamily="34" charset="0"/>
              <a:cs typeface="Calibri" panose="020F0502020204030204" pitchFamily="34" charset="0"/>
            </a:endParaRPr>
          </a:p>
          <a:p>
            <a:pPr indent="0">
              <a:buNone/>
            </a:pPr>
            <a:r>
              <a:rPr lang="nl-NL" altLang="nl-NL" sz="2400" dirty="0">
                <a:latin typeface="Calibri" panose="020F0502020204030204" pitchFamily="34" charset="0"/>
                <a:cs typeface="Calibri" panose="020F0502020204030204" pitchFamily="34" charset="0"/>
              </a:rPr>
              <a:t>Bij veel licht ging men </a:t>
            </a:r>
            <a:r>
              <a:rPr lang="nl-NL" altLang="nl-NL" sz="2400" b="1" i="1" dirty="0">
                <a:solidFill>
                  <a:srgbClr val="0070C0"/>
                </a:solidFill>
              </a:rPr>
              <a:t>veel</a:t>
            </a:r>
            <a:r>
              <a:rPr lang="nl-NL" altLang="nl-NL" sz="2400" dirty="0">
                <a:latin typeface="Calibri" panose="020F0502020204030204" pitchFamily="34" charset="0"/>
                <a:cs typeface="Calibri" panose="020F0502020204030204" pitchFamily="34" charset="0"/>
              </a:rPr>
              <a:t> ventileren zodat de temperatuur </a:t>
            </a:r>
            <a:r>
              <a:rPr lang="nl-NL" altLang="nl-NL" sz="2400" b="1" i="1" dirty="0">
                <a:solidFill>
                  <a:srgbClr val="0070C0"/>
                </a:solidFill>
              </a:rPr>
              <a:t>omlaag</a:t>
            </a:r>
            <a:r>
              <a:rPr lang="nl-NL" altLang="nl-NL" sz="2400" dirty="0">
                <a:latin typeface="Calibri" panose="020F0502020204030204" pitchFamily="34" charset="0"/>
                <a:cs typeface="Calibri" panose="020F0502020204030204" pitchFamily="34" charset="0"/>
              </a:rPr>
              <a:t> ging maar ook </a:t>
            </a:r>
            <a:r>
              <a:rPr lang="nl-NL" altLang="nl-NL" sz="2400" b="1" i="1" dirty="0">
                <a:solidFill>
                  <a:srgbClr val="0070C0"/>
                </a:solidFill>
              </a:rPr>
              <a:t>C02</a:t>
            </a:r>
            <a:r>
              <a:rPr lang="nl-NL" altLang="nl-NL" sz="2400" dirty="0">
                <a:latin typeface="Calibri" panose="020F0502020204030204" pitchFamily="34" charset="0"/>
                <a:cs typeface="Calibri" panose="020F0502020204030204" pitchFamily="34" charset="0"/>
              </a:rPr>
              <a:t> en </a:t>
            </a:r>
            <a:r>
              <a:rPr lang="nl-NL" altLang="nl-NL" sz="2400" b="1" i="1" dirty="0">
                <a:solidFill>
                  <a:srgbClr val="0070C0"/>
                </a:solidFill>
              </a:rPr>
              <a:t>vocht</a:t>
            </a:r>
            <a:r>
              <a:rPr lang="nl-NL" altLang="nl-NL" sz="2400" dirty="0">
                <a:latin typeface="Calibri" panose="020F0502020204030204" pitchFamily="34" charset="0"/>
                <a:cs typeface="Calibri" panose="020F0502020204030204" pitchFamily="34" charset="0"/>
              </a:rPr>
              <a:t> verlaten de kas.</a:t>
            </a:r>
          </a:p>
          <a:p>
            <a:pPr indent="0">
              <a:buNone/>
            </a:pPr>
            <a:endParaRPr lang="nl-NL" altLang="nl-NL" sz="2400" dirty="0">
              <a:latin typeface="Calibri" panose="020F0502020204030204" pitchFamily="34" charset="0"/>
              <a:cs typeface="Calibri" panose="020F0502020204030204" pitchFamily="34" charset="0"/>
            </a:endParaRPr>
          </a:p>
          <a:p>
            <a:pPr indent="0">
              <a:buNone/>
            </a:pPr>
            <a:endParaRPr lang="nl-NL" altLang="nl-NL" sz="2400" dirty="0">
              <a:latin typeface="Calibri" panose="020F0502020204030204" pitchFamily="34" charset="0"/>
              <a:cs typeface="Calibri" panose="020F0502020204030204" pitchFamily="34" charset="0"/>
            </a:endParaRPr>
          </a:p>
          <a:p>
            <a:pPr indent="0">
              <a:buNone/>
            </a:pPr>
            <a:r>
              <a:rPr lang="nl-NL" altLang="nl-NL" sz="2400" dirty="0">
                <a:latin typeface="Calibri" panose="020F0502020204030204" pitchFamily="34" charset="0"/>
                <a:cs typeface="Calibri" panose="020F0502020204030204" pitchFamily="34" charset="0"/>
              </a:rPr>
              <a:t>Daardoor maakt men ook </a:t>
            </a:r>
            <a:r>
              <a:rPr lang="nl-NL" altLang="nl-NL" sz="2400" b="1" i="1" dirty="0">
                <a:solidFill>
                  <a:srgbClr val="0070C0"/>
                </a:solidFill>
              </a:rPr>
              <a:t>minder</a:t>
            </a:r>
            <a:r>
              <a:rPr lang="nl-NL" altLang="nl-NL" sz="2400" dirty="0">
                <a:latin typeface="Calibri" panose="020F0502020204030204" pitchFamily="34" charset="0"/>
                <a:cs typeface="Calibri" panose="020F0502020204030204" pitchFamily="34" charset="0"/>
              </a:rPr>
              <a:t> assimilaten aan, en heeft men dus ook automatisch </a:t>
            </a:r>
            <a:r>
              <a:rPr lang="nl-NL" altLang="nl-NL" sz="2400" b="1" i="1" dirty="0">
                <a:solidFill>
                  <a:srgbClr val="0070C0"/>
                </a:solidFill>
              </a:rPr>
              <a:t>minder</a:t>
            </a:r>
            <a:r>
              <a:rPr lang="nl-NL" altLang="nl-NL" sz="2400" dirty="0">
                <a:latin typeface="Calibri" panose="020F0502020204030204" pitchFamily="34" charset="0"/>
                <a:cs typeface="Calibri" panose="020F0502020204030204" pitchFamily="34" charset="0"/>
              </a:rPr>
              <a:t> groei.</a:t>
            </a:r>
          </a:p>
          <a:p>
            <a:pPr indent="0">
              <a:buNone/>
            </a:pPr>
            <a:endParaRPr lang="nl-NL" altLang="nl-NL" sz="2400" dirty="0">
              <a:latin typeface="Calibri" panose="020F0502020204030204" pitchFamily="34" charset="0"/>
              <a:cs typeface="Calibri" panose="020F0502020204030204" pitchFamily="34" charset="0"/>
            </a:endParaRPr>
          </a:p>
        </p:txBody>
      </p:sp>
      <p:pic>
        <p:nvPicPr>
          <p:cNvPr id="53253" name="Afbeelding 2">
            <a:extLst>
              <a:ext uri="{FF2B5EF4-FFF2-40B4-BE49-F238E27FC236}">
                <a16:creationId xmlns:a16="http://schemas.microsoft.com/office/drawing/2014/main" id="{155A6BBA-DD13-484F-B93E-81042B1A06E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60232" y="4869160"/>
            <a:ext cx="2332435" cy="1746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5843">
                                            <p:txEl>
                                              <p:pRg st="2" end="2"/>
                                            </p:txEl>
                                          </p:spTgt>
                                        </p:tgtEl>
                                        <p:attrNameLst>
                                          <p:attrName>style.visibility</p:attrName>
                                        </p:attrNameLst>
                                      </p:cBhvr>
                                      <p:to>
                                        <p:strVal val="visible"/>
                                      </p:to>
                                    </p:set>
                                    <p:animEffect transition="in" filter="fade">
                                      <p:cBhvr>
                                        <p:cTn id="7" dur="1000"/>
                                        <p:tgtEl>
                                          <p:spTgt spid="35843">
                                            <p:txEl>
                                              <p:pRg st="2" end="2"/>
                                            </p:txEl>
                                          </p:spTgt>
                                        </p:tgtEl>
                                      </p:cBhvr>
                                    </p:animEffect>
                                    <p:anim calcmode="lin" valueType="num">
                                      <p:cBhvr>
                                        <p:cTn id="8" dur="1000" fill="hold"/>
                                        <p:tgtEl>
                                          <p:spTgt spid="3584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584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843">
                                            <p:txEl>
                                              <p:pRg st="5" end="5"/>
                                            </p:txEl>
                                          </p:spTgt>
                                        </p:tgtEl>
                                        <p:attrNameLst>
                                          <p:attrName>style.visibility</p:attrName>
                                        </p:attrNameLst>
                                      </p:cBhvr>
                                      <p:to>
                                        <p:strVal val="visible"/>
                                      </p:to>
                                    </p:set>
                                    <p:animEffect transition="in" filter="fade">
                                      <p:cBhvr>
                                        <p:cTn id="14" dur="1000"/>
                                        <p:tgtEl>
                                          <p:spTgt spid="35843">
                                            <p:txEl>
                                              <p:pRg st="5" end="5"/>
                                            </p:txEl>
                                          </p:spTgt>
                                        </p:tgtEl>
                                      </p:cBhvr>
                                    </p:animEffect>
                                    <p:anim calcmode="lin" valueType="num">
                                      <p:cBhvr>
                                        <p:cTn id="15" dur="1000" fill="hold"/>
                                        <p:tgtEl>
                                          <p:spTgt spid="35843">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3584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3253"/>
                                        </p:tgtEl>
                                        <p:attrNameLst>
                                          <p:attrName>style.visibility</p:attrName>
                                        </p:attrNameLst>
                                      </p:cBhvr>
                                      <p:to>
                                        <p:strVal val="visible"/>
                                      </p:to>
                                    </p:set>
                                    <p:anim calcmode="lin" valueType="num">
                                      <p:cBhvr additive="base">
                                        <p:cTn id="21" dur="500" fill="hold"/>
                                        <p:tgtEl>
                                          <p:spTgt spid="53253"/>
                                        </p:tgtEl>
                                        <p:attrNameLst>
                                          <p:attrName>ppt_x</p:attrName>
                                        </p:attrNameLst>
                                      </p:cBhvr>
                                      <p:tavLst>
                                        <p:tav tm="0">
                                          <p:val>
                                            <p:strVal val="#ppt_x"/>
                                          </p:val>
                                        </p:tav>
                                        <p:tav tm="100000">
                                          <p:val>
                                            <p:strVal val="#ppt_x"/>
                                          </p:val>
                                        </p:tav>
                                      </p:tavLst>
                                    </p:anim>
                                    <p:anim calcmode="lin" valueType="num">
                                      <p:cBhvr additive="base">
                                        <p:cTn id="22" dur="500" fill="hold"/>
                                        <p:tgtEl>
                                          <p:spTgt spid="532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el 1">
            <a:extLst>
              <a:ext uri="{FF2B5EF4-FFF2-40B4-BE49-F238E27FC236}">
                <a16:creationId xmlns:a16="http://schemas.microsoft.com/office/drawing/2014/main" id="{69C1ACE5-3230-4572-9D2E-5081705A5DDF}"/>
              </a:ext>
            </a:extLst>
          </p:cNvPr>
          <p:cNvSpPr>
            <a:spLocks noGrp="1" noChangeArrowheads="1"/>
          </p:cNvSpPr>
          <p:nvPr>
            <p:ph type="title"/>
          </p:nvPr>
        </p:nvSpPr>
        <p:spPr>
          <a:xfrm>
            <a:off x="797202" y="620688"/>
            <a:ext cx="6798986" cy="648072"/>
          </a:xfrm>
        </p:spPr>
        <p:txBody>
          <a:bodyPr>
            <a:normAutofit/>
          </a:bodyPr>
          <a:lstStyle/>
          <a:p>
            <a:r>
              <a:rPr lang="nl-NL" altLang="nl-NL" sz="3000" b="1" dirty="0">
                <a:latin typeface="Calibri" panose="020F0502020204030204" pitchFamily="34" charset="0"/>
                <a:cs typeface="Calibri" panose="020F0502020204030204" pitchFamily="34" charset="0"/>
              </a:rPr>
              <a:t>Traditionele manier van telen</a:t>
            </a:r>
          </a:p>
        </p:txBody>
      </p:sp>
      <p:sp>
        <p:nvSpPr>
          <p:cNvPr id="35843" name="Tijdelijke aanduiding voor inhoud 2">
            <a:extLst>
              <a:ext uri="{FF2B5EF4-FFF2-40B4-BE49-F238E27FC236}">
                <a16:creationId xmlns:a16="http://schemas.microsoft.com/office/drawing/2014/main" id="{9AECB112-8BCA-4473-889C-B34D2E76937E}"/>
              </a:ext>
            </a:extLst>
          </p:cNvPr>
          <p:cNvSpPr>
            <a:spLocks noGrp="1" noChangeArrowheads="1"/>
          </p:cNvSpPr>
          <p:nvPr>
            <p:ph idx="1"/>
          </p:nvPr>
        </p:nvSpPr>
        <p:spPr>
          <a:xfrm>
            <a:off x="899592" y="1484784"/>
            <a:ext cx="6264696" cy="3673079"/>
          </a:xfrm>
        </p:spPr>
        <p:txBody>
          <a:bodyPr>
            <a:noAutofit/>
          </a:bodyPr>
          <a:lstStyle/>
          <a:p>
            <a:pPr indent="0">
              <a:buNone/>
            </a:pPr>
            <a:r>
              <a:rPr lang="nl-NL" altLang="nl-NL" sz="2400" b="1" dirty="0">
                <a:latin typeface="Calibri" panose="020F0502020204030204" pitchFamily="34" charset="0"/>
                <a:cs typeface="Calibri" panose="020F0502020204030204" pitchFamily="34" charset="0"/>
              </a:rPr>
              <a:t>Vroeger</a:t>
            </a:r>
            <a:r>
              <a:rPr lang="nl-NL" altLang="nl-NL" sz="2400" dirty="0">
                <a:latin typeface="Calibri" panose="020F0502020204030204" pitchFamily="34" charset="0"/>
                <a:cs typeface="Calibri" panose="020F0502020204030204" pitchFamily="34" charset="0"/>
              </a:rPr>
              <a:t>:</a:t>
            </a:r>
          </a:p>
          <a:p>
            <a:pPr indent="0">
              <a:buNone/>
            </a:pPr>
            <a:endParaRPr lang="nl-NL" altLang="nl-NL" sz="2400" dirty="0">
              <a:latin typeface="Calibri" panose="020F0502020204030204" pitchFamily="34" charset="0"/>
              <a:cs typeface="Calibri" panose="020F0502020204030204" pitchFamily="34" charset="0"/>
            </a:endParaRPr>
          </a:p>
          <a:p>
            <a:pPr indent="0">
              <a:buNone/>
            </a:pPr>
            <a:r>
              <a:rPr lang="nl-NL" altLang="nl-NL" sz="2400" dirty="0">
                <a:latin typeface="Calibri" panose="020F0502020204030204" pitchFamily="34" charset="0"/>
                <a:cs typeface="Calibri" panose="020F0502020204030204" pitchFamily="34" charset="0"/>
              </a:rPr>
              <a:t>Op deze manier creëert men ook </a:t>
            </a:r>
            <a:r>
              <a:rPr lang="nl-NL" altLang="nl-NL" sz="2400" b="1" i="1" dirty="0">
                <a:solidFill>
                  <a:srgbClr val="0070C0"/>
                </a:solidFill>
              </a:rPr>
              <a:t>balans</a:t>
            </a:r>
            <a:r>
              <a:rPr lang="nl-NL" altLang="nl-NL" sz="2400" dirty="0">
                <a:latin typeface="Calibri" panose="020F0502020204030204" pitchFamily="34" charset="0"/>
                <a:cs typeface="Calibri" panose="020F0502020204030204" pitchFamily="34" charset="0"/>
              </a:rPr>
              <a:t>,</a:t>
            </a:r>
            <a:br>
              <a:rPr lang="nl-NL" altLang="nl-NL" sz="2400" dirty="0">
                <a:latin typeface="Calibri" panose="020F0502020204030204" pitchFamily="34" charset="0"/>
                <a:cs typeface="Calibri" panose="020F0502020204030204" pitchFamily="34" charset="0"/>
              </a:rPr>
            </a:br>
            <a:r>
              <a:rPr lang="nl-NL" altLang="nl-NL" sz="2400" dirty="0">
                <a:latin typeface="Calibri" panose="020F0502020204030204" pitchFamily="34" charset="0"/>
                <a:cs typeface="Calibri" panose="020F0502020204030204" pitchFamily="34" charset="0"/>
              </a:rPr>
              <a:t>maar op een veel </a:t>
            </a:r>
            <a:r>
              <a:rPr lang="nl-NL" altLang="nl-NL" sz="2400" b="1" i="1" dirty="0">
                <a:solidFill>
                  <a:srgbClr val="0070C0"/>
                </a:solidFill>
              </a:rPr>
              <a:t>lager</a:t>
            </a:r>
            <a:r>
              <a:rPr lang="nl-NL" altLang="nl-NL" sz="2400" dirty="0">
                <a:latin typeface="Calibri" panose="020F0502020204030204" pitchFamily="34" charset="0"/>
                <a:cs typeface="Calibri" panose="020F0502020204030204" pitchFamily="34" charset="0"/>
              </a:rPr>
              <a:t> niveau.</a:t>
            </a:r>
          </a:p>
          <a:p>
            <a:pPr indent="0">
              <a:buNone/>
            </a:pPr>
            <a:endParaRPr lang="nl-NL" altLang="nl-NL" sz="2400" dirty="0">
              <a:latin typeface="Calibri" panose="020F0502020204030204" pitchFamily="34" charset="0"/>
              <a:cs typeface="Calibri" panose="020F0502020204030204" pitchFamily="34" charset="0"/>
            </a:endParaRPr>
          </a:p>
          <a:p>
            <a:pPr indent="0">
              <a:buNone/>
            </a:pPr>
            <a:r>
              <a:rPr lang="nl-NL" altLang="nl-NL" sz="2400" dirty="0">
                <a:latin typeface="Calibri" panose="020F0502020204030204" pitchFamily="34" charset="0"/>
                <a:cs typeface="Calibri" panose="020F0502020204030204" pitchFamily="34" charset="0"/>
              </a:rPr>
              <a:t>Een </a:t>
            </a:r>
            <a:r>
              <a:rPr lang="nl-NL" altLang="nl-NL" sz="2400" b="1" i="1" dirty="0">
                <a:solidFill>
                  <a:srgbClr val="0070C0"/>
                </a:solidFill>
              </a:rPr>
              <a:t>lagere</a:t>
            </a:r>
            <a:r>
              <a:rPr lang="nl-NL" altLang="nl-NL" sz="2400" dirty="0">
                <a:latin typeface="Calibri" panose="020F0502020204030204" pitchFamily="34" charset="0"/>
                <a:cs typeface="Calibri" panose="020F0502020204030204" pitchFamily="34" charset="0"/>
              </a:rPr>
              <a:t> aanmaak van assimilaten gaat dan samen met een </a:t>
            </a:r>
            <a:r>
              <a:rPr lang="nl-NL" altLang="nl-NL" sz="2400" b="1" i="1" dirty="0">
                <a:solidFill>
                  <a:srgbClr val="0070C0"/>
                </a:solidFill>
              </a:rPr>
              <a:t>lager</a:t>
            </a:r>
            <a:r>
              <a:rPr lang="nl-NL" altLang="nl-NL" sz="2400" dirty="0">
                <a:latin typeface="Calibri" panose="020F0502020204030204" pitchFamily="34" charset="0"/>
                <a:cs typeface="Calibri" panose="020F0502020204030204" pitchFamily="34" charset="0"/>
              </a:rPr>
              <a:t> verbruik van assimilaten.</a:t>
            </a:r>
          </a:p>
          <a:p>
            <a:pPr indent="0">
              <a:buNone/>
            </a:pPr>
            <a:endParaRPr lang="nl-NL" altLang="nl-NL" sz="2400" dirty="0">
              <a:latin typeface="Calibri" panose="020F0502020204030204" pitchFamily="34" charset="0"/>
              <a:cs typeface="Calibri" panose="020F0502020204030204" pitchFamily="34" charset="0"/>
            </a:endParaRPr>
          </a:p>
          <a:p>
            <a:pPr indent="0">
              <a:buNone/>
            </a:pPr>
            <a:r>
              <a:rPr lang="nl-NL" altLang="nl-NL" sz="2400" dirty="0">
                <a:latin typeface="Calibri" panose="020F0502020204030204" pitchFamily="34" charset="0"/>
                <a:cs typeface="Calibri" panose="020F0502020204030204" pitchFamily="34" charset="0"/>
              </a:rPr>
              <a:t>Daardoor wordt het licht </a:t>
            </a:r>
            <a:r>
              <a:rPr lang="nl-NL" altLang="nl-NL" sz="2400" b="1" i="1" dirty="0">
                <a:solidFill>
                  <a:srgbClr val="0070C0"/>
                </a:solidFill>
              </a:rPr>
              <a:t>niet</a:t>
            </a:r>
            <a:r>
              <a:rPr lang="nl-NL" altLang="nl-NL" sz="2400" dirty="0">
                <a:latin typeface="Calibri" panose="020F0502020204030204" pitchFamily="34" charset="0"/>
                <a:cs typeface="Calibri" panose="020F0502020204030204" pitchFamily="34" charset="0"/>
              </a:rPr>
              <a:t> optimaal gebruikt.</a:t>
            </a:r>
          </a:p>
        </p:txBody>
      </p:sp>
      <p:pic>
        <p:nvPicPr>
          <p:cNvPr id="53253" name="Afbeelding 2">
            <a:extLst>
              <a:ext uri="{FF2B5EF4-FFF2-40B4-BE49-F238E27FC236}">
                <a16:creationId xmlns:a16="http://schemas.microsoft.com/office/drawing/2014/main" id="{155A6BBA-DD13-484F-B93E-81042B1A06E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28184" y="4869160"/>
            <a:ext cx="2332435" cy="1746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0421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5843">
                                            <p:txEl>
                                              <p:pRg st="2" end="2"/>
                                            </p:txEl>
                                          </p:spTgt>
                                        </p:tgtEl>
                                        <p:attrNameLst>
                                          <p:attrName>style.visibility</p:attrName>
                                        </p:attrNameLst>
                                      </p:cBhvr>
                                      <p:to>
                                        <p:strVal val="visible"/>
                                      </p:to>
                                    </p:set>
                                    <p:animEffect transition="in" filter="fade">
                                      <p:cBhvr>
                                        <p:cTn id="7" dur="1000"/>
                                        <p:tgtEl>
                                          <p:spTgt spid="35843">
                                            <p:txEl>
                                              <p:pRg st="2" end="2"/>
                                            </p:txEl>
                                          </p:spTgt>
                                        </p:tgtEl>
                                      </p:cBhvr>
                                    </p:animEffect>
                                    <p:anim calcmode="lin" valueType="num">
                                      <p:cBhvr>
                                        <p:cTn id="8" dur="1000" fill="hold"/>
                                        <p:tgtEl>
                                          <p:spTgt spid="3584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584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843">
                                            <p:txEl>
                                              <p:pRg st="4" end="4"/>
                                            </p:txEl>
                                          </p:spTgt>
                                        </p:tgtEl>
                                        <p:attrNameLst>
                                          <p:attrName>style.visibility</p:attrName>
                                        </p:attrNameLst>
                                      </p:cBhvr>
                                      <p:to>
                                        <p:strVal val="visible"/>
                                      </p:to>
                                    </p:set>
                                    <p:animEffect transition="in" filter="fade">
                                      <p:cBhvr>
                                        <p:cTn id="14" dur="1000"/>
                                        <p:tgtEl>
                                          <p:spTgt spid="35843">
                                            <p:txEl>
                                              <p:pRg st="4" end="4"/>
                                            </p:txEl>
                                          </p:spTgt>
                                        </p:tgtEl>
                                      </p:cBhvr>
                                    </p:animEffect>
                                    <p:anim calcmode="lin" valueType="num">
                                      <p:cBhvr>
                                        <p:cTn id="15" dur="1000" fill="hold"/>
                                        <p:tgtEl>
                                          <p:spTgt spid="3584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584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5843">
                                            <p:txEl>
                                              <p:pRg st="6" end="6"/>
                                            </p:txEl>
                                          </p:spTgt>
                                        </p:tgtEl>
                                        <p:attrNameLst>
                                          <p:attrName>style.visibility</p:attrName>
                                        </p:attrNameLst>
                                      </p:cBhvr>
                                      <p:to>
                                        <p:strVal val="visible"/>
                                      </p:to>
                                    </p:set>
                                    <p:animEffect transition="in" filter="fade">
                                      <p:cBhvr>
                                        <p:cTn id="21" dur="1000"/>
                                        <p:tgtEl>
                                          <p:spTgt spid="35843">
                                            <p:txEl>
                                              <p:pRg st="6" end="6"/>
                                            </p:txEl>
                                          </p:spTgt>
                                        </p:tgtEl>
                                      </p:cBhvr>
                                    </p:animEffect>
                                    <p:anim calcmode="lin" valueType="num">
                                      <p:cBhvr>
                                        <p:cTn id="22" dur="1000" fill="hold"/>
                                        <p:tgtEl>
                                          <p:spTgt spid="3584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584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53253"/>
                                        </p:tgtEl>
                                        <p:attrNameLst>
                                          <p:attrName>style.visibility</p:attrName>
                                        </p:attrNameLst>
                                      </p:cBhvr>
                                      <p:to>
                                        <p:strVal val="visible"/>
                                      </p:to>
                                    </p:set>
                                    <p:anim calcmode="lin" valueType="num">
                                      <p:cBhvr additive="base">
                                        <p:cTn id="28" dur="500" fill="hold"/>
                                        <p:tgtEl>
                                          <p:spTgt spid="53253"/>
                                        </p:tgtEl>
                                        <p:attrNameLst>
                                          <p:attrName>ppt_x</p:attrName>
                                        </p:attrNameLst>
                                      </p:cBhvr>
                                      <p:tavLst>
                                        <p:tav tm="0">
                                          <p:val>
                                            <p:strVal val="#ppt_x"/>
                                          </p:val>
                                        </p:tav>
                                        <p:tav tm="100000">
                                          <p:val>
                                            <p:strVal val="#ppt_x"/>
                                          </p:val>
                                        </p:tav>
                                      </p:tavLst>
                                    </p:anim>
                                    <p:anim calcmode="lin" valueType="num">
                                      <p:cBhvr additive="base">
                                        <p:cTn id="29" dur="500" fill="hold"/>
                                        <p:tgtEl>
                                          <p:spTgt spid="532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el 1">
            <a:extLst>
              <a:ext uri="{FF2B5EF4-FFF2-40B4-BE49-F238E27FC236}">
                <a16:creationId xmlns:a16="http://schemas.microsoft.com/office/drawing/2014/main" id="{91F57E56-9A2D-4C34-B5A5-1F27A6B2A9A4}"/>
              </a:ext>
            </a:extLst>
          </p:cNvPr>
          <p:cNvSpPr>
            <a:spLocks noGrp="1" noChangeArrowheads="1"/>
          </p:cNvSpPr>
          <p:nvPr>
            <p:ph type="title"/>
          </p:nvPr>
        </p:nvSpPr>
        <p:spPr>
          <a:xfrm>
            <a:off x="827584" y="484745"/>
            <a:ext cx="6886060" cy="597411"/>
          </a:xfrm>
        </p:spPr>
        <p:txBody>
          <a:bodyPr>
            <a:normAutofit/>
          </a:bodyPr>
          <a:lstStyle/>
          <a:p>
            <a:pPr eaLnBrk="1" hangingPunct="1"/>
            <a:r>
              <a:rPr lang="nl-NL" altLang="nl-NL" sz="3000" dirty="0">
                <a:latin typeface="Calibri" panose="020F0502020204030204" pitchFamily="34" charset="0"/>
                <a:cs typeface="Calibri" panose="020F0502020204030204" pitchFamily="34" charset="0"/>
              </a:rPr>
              <a:t>Het Nieuwe Telen</a:t>
            </a:r>
            <a:endParaRPr lang="nl-NL" altLang="nl-NL" sz="3000" b="1" dirty="0">
              <a:latin typeface="Calibri" panose="020F0502020204030204" pitchFamily="34" charset="0"/>
              <a:cs typeface="Calibri" panose="020F0502020204030204" pitchFamily="34" charset="0"/>
            </a:endParaRPr>
          </a:p>
        </p:txBody>
      </p:sp>
      <p:sp>
        <p:nvSpPr>
          <p:cNvPr id="57347" name="Tijdelijke aanduiding voor inhoud 2">
            <a:extLst>
              <a:ext uri="{FF2B5EF4-FFF2-40B4-BE49-F238E27FC236}">
                <a16:creationId xmlns:a16="http://schemas.microsoft.com/office/drawing/2014/main" id="{EBE23C8E-084F-4A8B-9D66-80618AF03A5B}"/>
              </a:ext>
            </a:extLst>
          </p:cNvPr>
          <p:cNvSpPr>
            <a:spLocks noGrp="1" noChangeArrowheads="1"/>
          </p:cNvSpPr>
          <p:nvPr>
            <p:ph idx="1"/>
          </p:nvPr>
        </p:nvSpPr>
        <p:spPr>
          <a:xfrm>
            <a:off x="827584" y="1569244"/>
            <a:ext cx="6665414" cy="3007519"/>
          </a:xfrm>
        </p:spPr>
        <p:txBody>
          <a:bodyPr>
            <a:normAutofit/>
          </a:bodyPr>
          <a:lstStyle/>
          <a:p>
            <a:pPr indent="0">
              <a:buNone/>
            </a:pPr>
            <a:endParaRPr lang="nl-NL" altLang="nl-NL" dirty="0"/>
          </a:p>
          <a:p>
            <a:pPr indent="0">
              <a:buNone/>
            </a:pPr>
            <a:r>
              <a:rPr lang="nl-NL" altLang="nl-NL" sz="2400" dirty="0">
                <a:latin typeface="Calibri" panose="020F0502020204030204" pitchFamily="34" charset="0"/>
                <a:cs typeface="Calibri" panose="020F0502020204030204" pitchFamily="34" charset="0"/>
              </a:rPr>
              <a:t>Hij een </a:t>
            </a:r>
            <a:r>
              <a:rPr lang="nl-NL" altLang="nl-NL" sz="2400" b="1" i="1" dirty="0">
                <a:solidFill>
                  <a:srgbClr val="0070C0"/>
                </a:solidFill>
              </a:rPr>
              <a:t>hogere</a:t>
            </a:r>
            <a:r>
              <a:rPr lang="nl-NL" altLang="nl-NL" sz="2400" dirty="0">
                <a:latin typeface="Calibri" panose="020F0502020204030204" pitchFamily="34" charset="0"/>
                <a:cs typeface="Calibri" panose="020F0502020204030204" pitchFamily="34" charset="0"/>
              </a:rPr>
              <a:t> optimale </a:t>
            </a:r>
            <a:r>
              <a:rPr lang="nl-NL" altLang="nl-NL" sz="2400" b="1" i="1" dirty="0">
                <a:solidFill>
                  <a:srgbClr val="0070C0"/>
                </a:solidFill>
              </a:rPr>
              <a:t>temperatuur</a:t>
            </a:r>
            <a:r>
              <a:rPr lang="nl-NL" altLang="nl-NL" sz="2400" dirty="0">
                <a:latin typeface="Calibri" panose="020F0502020204030204" pitchFamily="34" charset="0"/>
                <a:cs typeface="Calibri" panose="020F0502020204030204" pitchFamily="34" charset="0"/>
              </a:rPr>
              <a:t> en </a:t>
            </a:r>
            <a:r>
              <a:rPr lang="nl-NL" altLang="nl-NL" sz="2400" b="1" i="1" dirty="0">
                <a:solidFill>
                  <a:srgbClr val="0070C0"/>
                </a:solidFill>
              </a:rPr>
              <a:t>meer</a:t>
            </a:r>
            <a:r>
              <a:rPr lang="nl-NL" altLang="nl-NL" sz="2400" dirty="0">
                <a:latin typeface="Calibri" panose="020F0502020204030204" pitchFamily="34" charset="0"/>
                <a:cs typeface="Calibri" panose="020F0502020204030204" pitchFamily="34" charset="0"/>
              </a:rPr>
              <a:t> </a:t>
            </a:r>
            <a:r>
              <a:rPr lang="nl-NL" altLang="nl-NL" sz="2400" b="1" i="1" dirty="0">
                <a:solidFill>
                  <a:srgbClr val="0070C0"/>
                </a:solidFill>
              </a:rPr>
              <a:t>licht</a:t>
            </a:r>
            <a:br>
              <a:rPr lang="nl-NL" altLang="nl-NL" sz="2400" dirty="0">
                <a:latin typeface="Calibri" panose="020F0502020204030204" pitchFamily="34" charset="0"/>
                <a:cs typeface="Calibri" panose="020F0502020204030204" pitchFamily="34" charset="0"/>
              </a:rPr>
            </a:br>
            <a:r>
              <a:rPr lang="nl-NL" altLang="nl-NL" sz="2400" dirty="0">
                <a:latin typeface="Calibri" panose="020F0502020204030204" pitchFamily="34" charset="0"/>
                <a:cs typeface="Calibri" panose="020F0502020204030204" pitchFamily="34" charset="0"/>
              </a:rPr>
              <a:t>kan men telen met een </a:t>
            </a:r>
            <a:r>
              <a:rPr lang="nl-NL" altLang="nl-NL" sz="2400" b="1" i="1" dirty="0">
                <a:solidFill>
                  <a:srgbClr val="0070C0"/>
                </a:solidFill>
              </a:rPr>
              <a:t>beperkte</a:t>
            </a:r>
            <a:r>
              <a:rPr lang="nl-NL" altLang="nl-NL" sz="2400" dirty="0">
                <a:latin typeface="Calibri" panose="020F0502020204030204" pitchFamily="34" charset="0"/>
                <a:cs typeface="Calibri" panose="020F0502020204030204" pitchFamily="34" charset="0"/>
              </a:rPr>
              <a:t> raamstand.</a:t>
            </a:r>
          </a:p>
          <a:p>
            <a:pPr indent="0">
              <a:buNone/>
            </a:pPr>
            <a:endParaRPr lang="nl-NL" altLang="nl-NL" sz="2400" dirty="0">
              <a:latin typeface="Calibri" panose="020F0502020204030204" pitchFamily="34" charset="0"/>
              <a:cs typeface="Calibri" panose="020F0502020204030204" pitchFamily="34" charset="0"/>
            </a:endParaRPr>
          </a:p>
          <a:p>
            <a:pPr indent="0">
              <a:buNone/>
            </a:pPr>
            <a:endParaRPr lang="nl-NL" altLang="nl-NL" sz="2400" dirty="0">
              <a:latin typeface="Calibri" panose="020F0502020204030204" pitchFamily="34" charset="0"/>
              <a:cs typeface="Calibri" panose="020F0502020204030204" pitchFamily="34" charset="0"/>
            </a:endParaRPr>
          </a:p>
          <a:p>
            <a:pPr indent="0">
              <a:buNone/>
            </a:pPr>
            <a:r>
              <a:rPr lang="nl-NL" altLang="nl-NL" sz="2400" dirty="0">
                <a:latin typeface="Calibri" panose="020F0502020204030204" pitchFamily="34" charset="0"/>
                <a:cs typeface="Calibri" panose="020F0502020204030204" pitchFamily="34" charset="0"/>
              </a:rPr>
              <a:t>Daardoor blijft </a:t>
            </a:r>
            <a:r>
              <a:rPr lang="nl-NL" altLang="nl-NL" sz="2400" b="1" i="1" dirty="0">
                <a:solidFill>
                  <a:srgbClr val="0070C0"/>
                </a:solidFill>
              </a:rPr>
              <a:t>Co2</a:t>
            </a:r>
            <a:r>
              <a:rPr lang="nl-NL" altLang="nl-NL" sz="2400" dirty="0">
                <a:latin typeface="Calibri" panose="020F0502020204030204" pitchFamily="34" charset="0"/>
                <a:cs typeface="Calibri" panose="020F0502020204030204" pitchFamily="34" charset="0"/>
              </a:rPr>
              <a:t> en </a:t>
            </a:r>
            <a:r>
              <a:rPr lang="nl-NL" altLang="nl-NL" sz="2400" b="1" i="1" dirty="0">
                <a:solidFill>
                  <a:srgbClr val="0070C0"/>
                </a:solidFill>
              </a:rPr>
              <a:t>RV</a:t>
            </a:r>
            <a:r>
              <a:rPr lang="nl-NL" altLang="nl-NL" sz="2400" dirty="0">
                <a:latin typeface="Calibri" panose="020F0502020204030204" pitchFamily="34" charset="0"/>
                <a:cs typeface="Calibri" panose="020F0502020204030204" pitchFamily="34" charset="0"/>
              </a:rPr>
              <a:t> in de kas en is dus de</a:t>
            </a:r>
            <a:br>
              <a:rPr lang="nl-NL" altLang="nl-NL" sz="2400" dirty="0">
                <a:latin typeface="Calibri" panose="020F0502020204030204" pitchFamily="34" charset="0"/>
                <a:cs typeface="Calibri" panose="020F0502020204030204" pitchFamily="34" charset="0"/>
              </a:rPr>
            </a:br>
            <a:r>
              <a:rPr lang="nl-NL" altLang="nl-NL" sz="2400" dirty="0">
                <a:latin typeface="Calibri" panose="020F0502020204030204" pitchFamily="34" charset="0"/>
                <a:cs typeface="Calibri" panose="020F0502020204030204" pitchFamily="34" charset="0"/>
              </a:rPr>
              <a:t>aan maak van assimilaten op een </a:t>
            </a:r>
            <a:r>
              <a:rPr lang="nl-NL" altLang="nl-NL" sz="2400" b="1" i="1" dirty="0">
                <a:solidFill>
                  <a:srgbClr val="0070C0"/>
                </a:solidFill>
              </a:rPr>
              <a:t>hoger</a:t>
            </a:r>
            <a:r>
              <a:rPr lang="nl-NL" altLang="nl-NL" sz="2400" dirty="0">
                <a:latin typeface="Calibri" panose="020F0502020204030204" pitchFamily="34" charset="0"/>
                <a:cs typeface="Calibri" panose="020F0502020204030204" pitchFamily="34" charset="0"/>
              </a:rPr>
              <a:t> niveau.</a:t>
            </a:r>
          </a:p>
          <a:p>
            <a:pPr indent="0">
              <a:buNone/>
            </a:pPr>
            <a:endParaRPr lang="nl-NL" altLang="nl-NL" sz="2400" dirty="0">
              <a:latin typeface="Calibri" panose="020F0502020204030204" pitchFamily="34" charset="0"/>
              <a:cs typeface="Calibri" panose="020F0502020204030204" pitchFamily="34" charset="0"/>
            </a:endParaRPr>
          </a:p>
          <a:p>
            <a:pPr indent="0">
              <a:buNone/>
            </a:pPr>
            <a:endParaRPr lang="nl-NL" altLang="nl-NL" dirty="0"/>
          </a:p>
        </p:txBody>
      </p:sp>
      <p:pic>
        <p:nvPicPr>
          <p:cNvPr id="59397" name="Afbeelding 1">
            <a:extLst>
              <a:ext uri="{FF2B5EF4-FFF2-40B4-BE49-F238E27FC236}">
                <a16:creationId xmlns:a16="http://schemas.microsoft.com/office/drawing/2014/main" id="{37013A4E-8A5D-4F0C-9F6C-AD9CB05EAAF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40770" y="4349174"/>
            <a:ext cx="1326945" cy="199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8" name="Afbeelding 3">
            <a:extLst>
              <a:ext uri="{FF2B5EF4-FFF2-40B4-BE49-F238E27FC236}">
                <a16:creationId xmlns:a16="http://schemas.microsoft.com/office/drawing/2014/main" id="{EFA3774B-B355-4F6E-B358-3F46D252F9E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79494" y="1569244"/>
            <a:ext cx="1329928"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7347">
                                            <p:txEl>
                                              <p:pRg st="4" end="4"/>
                                            </p:txEl>
                                          </p:spTgt>
                                        </p:tgtEl>
                                        <p:attrNameLst>
                                          <p:attrName>style.visibility</p:attrName>
                                        </p:attrNameLst>
                                      </p:cBhvr>
                                      <p:to>
                                        <p:strVal val="visible"/>
                                      </p:to>
                                    </p:set>
                                    <p:animEffect transition="in" filter="fade">
                                      <p:cBhvr>
                                        <p:cTn id="7" dur="1000"/>
                                        <p:tgtEl>
                                          <p:spTgt spid="57347">
                                            <p:txEl>
                                              <p:pRg st="4" end="4"/>
                                            </p:txEl>
                                          </p:spTgt>
                                        </p:tgtEl>
                                      </p:cBhvr>
                                    </p:animEffect>
                                    <p:anim calcmode="lin" valueType="num">
                                      <p:cBhvr>
                                        <p:cTn id="8" dur="1000" fill="hold"/>
                                        <p:tgtEl>
                                          <p:spTgt spid="57347">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57347">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702299" y="685233"/>
            <a:ext cx="5597893" cy="553998"/>
          </a:xfrm>
          <a:prstGeom prst="rect">
            <a:avLst/>
          </a:prstGeom>
          <a:noFill/>
        </p:spPr>
        <p:txBody>
          <a:bodyPr wrap="square" rtlCol="0">
            <a:spAutoFit/>
          </a:bodyPr>
          <a:lstStyle/>
          <a:p>
            <a:r>
              <a:rPr lang="nl-NL" sz="3000" b="1" dirty="0">
                <a:latin typeface="Arial" panose="020B0604020202020204" pitchFamily="34" charset="0"/>
                <a:cs typeface="Arial" panose="020B0604020202020204" pitchFamily="34" charset="0"/>
              </a:rPr>
              <a:t>Lesprogramma dit blok</a:t>
            </a:r>
          </a:p>
        </p:txBody>
      </p:sp>
      <p:sp>
        <p:nvSpPr>
          <p:cNvPr id="4" name="Tekstvak 3">
            <a:extLst>
              <a:ext uri="{FF2B5EF4-FFF2-40B4-BE49-F238E27FC236}">
                <a16:creationId xmlns:a16="http://schemas.microsoft.com/office/drawing/2014/main" id="{BE5E9AAC-8AFC-4CA9-B89F-13D11A0216BE}"/>
              </a:ext>
            </a:extLst>
          </p:cNvPr>
          <p:cNvSpPr txBox="1"/>
          <p:nvPr/>
        </p:nvSpPr>
        <p:spPr>
          <a:xfrm>
            <a:off x="702299" y="2364018"/>
            <a:ext cx="5813917" cy="3416320"/>
          </a:xfrm>
          <a:prstGeom prst="rect">
            <a:avLst/>
          </a:prstGeom>
          <a:noFill/>
        </p:spPr>
        <p:txBody>
          <a:bodyPr wrap="square" rtlCol="0">
            <a:spAutoFit/>
          </a:bodyPr>
          <a:lstStyle/>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1: Huidmondjes</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2: Ademhaling</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3: Vegetatieve en generatieve groei</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4: strekking en vertakking</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5: Osmose</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6: Gewasgroei analyse</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7: Herhaling</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Kerstvakantie</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8: Toets</a:t>
            </a:r>
          </a:p>
        </p:txBody>
      </p:sp>
      <p:pic>
        <p:nvPicPr>
          <p:cNvPr id="2" name="Afbeelding 1">
            <a:extLst>
              <a:ext uri="{FF2B5EF4-FFF2-40B4-BE49-F238E27FC236}">
                <a16:creationId xmlns:a16="http://schemas.microsoft.com/office/drawing/2014/main" id="{7090F0AB-3877-490C-9DB3-C9E28FC060F0}"/>
              </a:ext>
            </a:extLst>
          </p:cNvPr>
          <p:cNvPicPr>
            <a:picLocks noChangeAspect="1"/>
          </p:cNvPicPr>
          <p:nvPr/>
        </p:nvPicPr>
        <p:blipFill>
          <a:blip r:embed="rId2"/>
          <a:stretch>
            <a:fillRect/>
          </a:stretch>
        </p:blipFill>
        <p:spPr>
          <a:xfrm>
            <a:off x="4920296" y="4401108"/>
            <a:ext cx="2135981" cy="1200150"/>
          </a:xfrm>
          <a:prstGeom prst="rect">
            <a:avLst/>
          </a:prstGeom>
        </p:spPr>
      </p:pic>
    </p:spTree>
    <p:extLst>
      <p:ext uri="{BB962C8B-B14F-4D97-AF65-F5344CB8AC3E}">
        <p14:creationId xmlns:p14="http://schemas.microsoft.com/office/powerpoint/2010/main" val="34928128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el 1">
            <a:extLst>
              <a:ext uri="{FF2B5EF4-FFF2-40B4-BE49-F238E27FC236}">
                <a16:creationId xmlns:a16="http://schemas.microsoft.com/office/drawing/2014/main" id="{0C2529FE-9B2C-457E-8332-0038C03F733A}"/>
              </a:ext>
            </a:extLst>
          </p:cNvPr>
          <p:cNvSpPr>
            <a:spLocks noGrp="1" noChangeArrowheads="1"/>
          </p:cNvSpPr>
          <p:nvPr>
            <p:ph type="title"/>
          </p:nvPr>
        </p:nvSpPr>
        <p:spPr>
          <a:xfrm>
            <a:off x="827584" y="692696"/>
            <a:ext cx="6362945" cy="594121"/>
          </a:xfrm>
        </p:spPr>
        <p:txBody>
          <a:bodyPr>
            <a:normAutofit/>
          </a:bodyPr>
          <a:lstStyle/>
          <a:p>
            <a:r>
              <a:rPr lang="nl-NL" altLang="nl-NL" sz="3000" b="1" dirty="0">
                <a:latin typeface="Calibri" panose="020F0502020204030204" pitchFamily="34" charset="0"/>
                <a:cs typeface="Calibri" panose="020F0502020204030204" pitchFamily="34" charset="0"/>
              </a:rPr>
              <a:t>Aansturing plantbalans</a:t>
            </a:r>
          </a:p>
        </p:txBody>
      </p:sp>
      <p:sp>
        <p:nvSpPr>
          <p:cNvPr id="49156" name="Tijdelijke aanduiding voor inhoud 2">
            <a:extLst>
              <a:ext uri="{FF2B5EF4-FFF2-40B4-BE49-F238E27FC236}">
                <a16:creationId xmlns:a16="http://schemas.microsoft.com/office/drawing/2014/main" id="{B7682B98-3F58-40BE-B5A1-545746D6813E}"/>
              </a:ext>
            </a:extLst>
          </p:cNvPr>
          <p:cNvSpPr>
            <a:spLocks noGrp="1"/>
          </p:cNvSpPr>
          <p:nvPr>
            <p:ph idx="1"/>
          </p:nvPr>
        </p:nvSpPr>
        <p:spPr>
          <a:xfrm>
            <a:off x="920339" y="1700808"/>
            <a:ext cx="6177433" cy="3263504"/>
          </a:xfrm>
        </p:spPr>
        <p:txBody>
          <a:bodyPr>
            <a:normAutofit lnSpcReduction="10000"/>
          </a:bodyPr>
          <a:lstStyle/>
          <a:p>
            <a:pPr indent="0">
              <a:buNone/>
              <a:defRPr/>
            </a:pPr>
            <a:r>
              <a:rPr lang="nl-NL" altLang="nl-NL" sz="2400" b="1" i="1" dirty="0">
                <a:solidFill>
                  <a:srgbClr val="0070C0"/>
                </a:solidFill>
              </a:rPr>
              <a:t>Evenwicht</a:t>
            </a:r>
            <a:r>
              <a:rPr lang="nl-NL" altLang="nl-NL" sz="2400" b="1" dirty="0">
                <a:latin typeface="Calibri" panose="020F0502020204030204" pitchFamily="34" charset="0"/>
                <a:cs typeface="Calibri" panose="020F0502020204030204" pitchFamily="34" charset="0"/>
              </a:rPr>
              <a:t> tussen</a:t>
            </a:r>
            <a:r>
              <a:rPr lang="nl-NL" altLang="nl-NL" sz="2400" dirty="0">
                <a:latin typeface="Calibri" panose="020F0502020204030204" pitchFamily="34" charset="0"/>
                <a:cs typeface="Calibri" panose="020F0502020204030204" pitchFamily="34" charset="0"/>
              </a:rPr>
              <a:t> </a:t>
            </a:r>
          </a:p>
          <a:p>
            <a:pPr>
              <a:buFont typeface="Wingdings" panose="05000000000000000000" pitchFamily="2" charset="2"/>
              <a:buChar char="Ø"/>
              <a:defRPr/>
            </a:pPr>
            <a:r>
              <a:rPr lang="nl-NL" altLang="nl-NL" sz="2400" b="1" i="1" dirty="0">
                <a:solidFill>
                  <a:srgbClr val="0070C0"/>
                </a:solidFill>
              </a:rPr>
              <a:t>Aanmaak</a:t>
            </a:r>
            <a:r>
              <a:rPr lang="nl-NL" altLang="nl-NL" sz="2400" dirty="0">
                <a:latin typeface="Calibri" panose="020F0502020204030204" pitchFamily="34" charset="0"/>
                <a:cs typeface="Calibri" panose="020F0502020204030204" pitchFamily="34" charset="0"/>
              </a:rPr>
              <a:t> van suikers</a:t>
            </a:r>
          </a:p>
          <a:p>
            <a:pPr>
              <a:buFont typeface="Wingdings" panose="05000000000000000000" pitchFamily="2" charset="2"/>
              <a:buChar char="Ø"/>
              <a:defRPr/>
            </a:pPr>
            <a:r>
              <a:rPr lang="nl-NL" altLang="nl-NL" sz="2400" b="1" i="1" dirty="0">
                <a:solidFill>
                  <a:srgbClr val="0070C0"/>
                </a:solidFill>
              </a:rPr>
              <a:t>Verbruik</a:t>
            </a:r>
            <a:r>
              <a:rPr lang="nl-NL" altLang="nl-NL" sz="2400" dirty="0">
                <a:latin typeface="Calibri" panose="020F0502020204030204" pitchFamily="34" charset="0"/>
                <a:cs typeface="Calibri" panose="020F0502020204030204" pitchFamily="34" charset="0"/>
              </a:rPr>
              <a:t> van suikers</a:t>
            </a:r>
          </a:p>
          <a:p>
            <a:pPr indent="0">
              <a:buNone/>
              <a:defRPr/>
            </a:pPr>
            <a:endParaRPr lang="nl-NL" altLang="nl-NL" sz="2400" dirty="0">
              <a:latin typeface="Calibri" panose="020F0502020204030204" pitchFamily="34" charset="0"/>
              <a:cs typeface="Calibri" panose="020F0502020204030204" pitchFamily="34" charset="0"/>
            </a:endParaRPr>
          </a:p>
          <a:p>
            <a:pPr indent="0">
              <a:buNone/>
              <a:defRPr/>
            </a:pPr>
            <a:r>
              <a:rPr lang="nl-NL" altLang="nl-NL" sz="2400" dirty="0">
                <a:latin typeface="Calibri" panose="020F0502020204030204" pitchFamily="34" charset="0"/>
                <a:cs typeface="Calibri" panose="020F0502020204030204" pitchFamily="34" charset="0"/>
              </a:rPr>
              <a:t>Realiseerbaar door te gaan werken met een </a:t>
            </a:r>
            <a:r>
              <a:rPr lang="nl-NL" altLang="nl-NL" sz="2400" b="1" i="1" dirty="0">
                <a:solidFill>
                  <a:srgbClr val="0070C0"/>
                </a:solidFill>
              </a:rPr>
              <a:t>vaste</a:t>
            </a:r>
            <a:r>
              <a:rPr lang="nl-NL" altLang="nl-NL" sz="2400" dirty="0">
                <a:latin typeface="Calibri" panose="020F0502020204030204" pitchFamily="34" charset="0"/>
                <a:cs typeface="Calibri" panose="020F0502020204030204" pitchFamily="34" charset="0"/>
              </a:rPr>
              <a:t> verhouding van het licht en temperatuur</a:t>
            </a:r>
          </a:p>
          <a:p>
            <a:pPr indent="0">
              <a:buNone/>
              <a:defRPr/>
            </a:pPr>
            <a:endParaRPr lang="nl-NL" altLang="nl-NL" sz="2400" dirty="0">
              <a:latin typeface="Calibri" panose="020F0502020204030204" pitchFamily="34" charset="0"/>
              <a:cs typeface="Calibri" panose="020F0502020204030204" pitchFamily="34" charset="0"/>
            </a:endParaRPr>
          </a:p>
          <a:p>
            <a:pPr indent="0">
              <a:buNone/>
              <a:defRPr/>
            </a:pPr>
            <a:r>
              <a:rPr lang="nl-NL" altLang="nl-NL" sz="2400" dirty="0">
                <a:latin typeface="Calibri" panose="020F0502020204030204" pitchFamily="34" charset="0"/>
                <a:cs typeface="Calibri" panose="020F0502020204030204" pitchFamily="34" charset="0"/>
              </a:rPr>
              <a:t>Dit noemt met de </a:t>
            </a:r>
            <a:r>
              <a:rPr lang="nl-NL" altLang="nl-NL" sz="2400" b="1" i="1" dirty="0">
                <a:solidFill>
                  <a:srgbClr val="0070C0"/>
                </a:solidFill>
              </a:rPr>
              <a:t>temperatuur</a:t>
            </a:r>
            <a:r>
              <a:rPr lang="nl-NL" altLang="nl-NL" sz="2400" b="1" dirty="0">
                <a:latin typeface="Calibri" panose="020F0502020204030204" pitchFamily="34" charset="0"/>
                <a:cs typeface="Calibri" panose="020F0502020204030204" pitchFamily="34" charset="0"/>
              </a:rPr>
              <a:t>/</a:t>
            </a:r>
            <a:r>
              <a:rPr lang="nl-NL" altLang="nl-NL" sz="2400" b="1" i="1" dirty="0">
                <a:solidFill>
                  <a:srgbClr val="0070C0"/>
                </a:solidFill>
              </a:rPr>
              <a:t>licht</a:t>
            </a:r>
            <a:r>
              <a:rPr lang="nl-NL" altLang="nl-NL" sz="2400" b="1" dirty="0">
                <a:latin typeface="Calibri" panose="020F0502020204030204" pitchFamily="34" charset="0"/>
                <a:cs typeface="Calibri" panose="020F0502020204030204" pitchFamily="34" charset="0"/>
              </a:rPr>
              <a:t> </a:t>
            </a:r>
            <a:r>
              <a:rPr lang="nl-NL" altLang="nl-NL" sz="2400" b="1" i="1" dirty="0">
                <a:solidFill>
                  <a:srgbClr val="0070C0"/>
                </a:solidFill>
              </a:rPr>
              <a:t>verhouding</a:t>
            </a:r>
            <a:r>
              <a:rPr lang="nl-NL" altLang="nl-NL" sz="2400" dirty="0">
                <a:latin typeface="Calibri" panose="020F0502020204030204" pitchFamily="34" charset="0"/>
                <a:cs typeface="Calibri" panose="020F0502020204030204" pitchFamily="34" charset="0"/>
              </a:rPr>
              <a:t>.</a:t>
            </a:r>
          </a:p>
        </p:txBody>
      </p:sp>
      <p:pic>
        <p:nvPicPr>
          <p:cNvPr id="60421" name="Afbeelding 5">
            <a:extLst>
              <a:ext uri="{FF2B5EF4-FFF2-40B4-BE49-F238E27FC236}">
                <a16:creationId xmlns:a16="http://schemas.microsoft.com/office/drawing/2014/main" id="{D456D1B3-FA1C-4F07-B958-B1820907BFC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90529" y="438745"/>
            <a:ext cx="1329928"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9156">
                                            <p:txEl>
                                              <p:pRg st="1" end="1"/>
                                            </p:txEl>
                                          </p:spTgt>
                                        </p:tgtEl>
                                        <p:attrNameLst>
                                          <p:attrName>style.visibility</p:attrName>
                                        </p:attrNameLst>
                                      </p:cBhvr>
                                      <p:to>
                                        <p:strVal val="visible"/>
                                      </p:to>
                                    </p:set>
                                    <p:animEffect transition="in" filter="fade">
                                      <p:cBhvr>
                                        <p:cTn id="7" dur="1000"/>
                                        <p:tgtEl>
                                          <p:spTgt spid="49156">
                                            <p:txEl>
                                              <p:pRg st="1" end="1"/>
                                            </p:txEl>
                                          </p:spTgt>
                                        </p:tgtEl>
                                      </p:cBhvr>
                                    </p:animEffect>
                                    <p:anim calcmode="lin" valueType="num">
                                      <p:cBhvr>
                                        <p:cTn id="8" dur="1000" fill="hold"/>
                                        <p:tgtEl>
                                          <p:spTgt spid="49156">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915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9156">
                                            <p:txEl>
                                              <p:pRg st="2" end="2"/>
                                            </p:txEl>
                                          </p:spTgt>
                                        </p:tgtEl>
                                        <p:attrNameLst>
                                          <p:attrName>style.visibility</p:attrName>
                                        </p:attrNameLst>
                                      </p:cBhvr>
                                      <p:to>
                                        <p:strVal val="visible"/>
                                      </p:to>
                                    </p:set>
                                    <p:animEffect transition="in" filter="fade">
                                      <p:cBhvr>
                                        <p:cTn id="14" dur="1000"/>
                                        <p:tgtEl>
                                          <p:spTgt spid="49156">
                                            <p:txEl>
                                              <p:pRg st="2" end="2"/>
                                            </p:txEl>
                                          </p:spTgt>
                                        </p:tgtEl>
                                      </p:cBhvr>
                                    </p:animEffect>
                                    <p:anim calcmode="lin" valueType="num">
                                      <p:cBhvr>
                                        <p:cTn id="15" dur="1000" fill="hold"/>
                                        <p:tgtEl>
                                          <p:spTgt spid="49156">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915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9156">
                                            <p:txEl>
                                              <p:pRg st="4" end="4"/>
                                            </p:txEl>
                                          </p:spTgt>
                                        </p:tgtEl>
                                        <p:attrNameLst>
                                          <p:attrName>style.visibility</p:attrName>
                                        </p:attrNameLst>
                                      </p:cBhvr>
                                      <p:to>
                                        <p:strVal val="visible"/>
                                      </p:to>
                                    </p:set>
                                    <p:animEffect transition="in" filter="fade">
                                      <p:cBhvr>
                                        <p:cTn id="21" dur="1000"/>
                                        <p:tgtEl>
                                          <p:spTgt spid="49156">
                                            <p:txEl>
                                              <p:pRg st="4" end="4"/>
                                            </p:txEl>
                                          </p:spTgt>
                                        </p:tgtEl>
                                      </p:cBhvr>
                                    </p:animEffect>
                                    <p:anim calcmode="lin" valueType="num">
                                      <p:cBhvr>
                                        <p:cTn id="22" dur="1000" fill="hold"/>
                                        <p:tgtEl>
                                          <p:spTgt spid="49156">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915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9156">
                                            <p:txEl>
                                              <p:pRg st="6" end="6"/>
                                            </p:txEl>
                                          </p:spTgt>
                                        </p:tgtEl>
                                        <p:attrNameLst>
                                          <p:attrName>style.visibility</p:attrName>
                                        </p:attrNameLst>
                                      </p:cBhvr>
                                      <p:to>
                                        <p:strVal val="visible"/>
                                      </p:to>
                                    </p:set>
                                    <p:animEffect transition="in" filter="fade">
                                      <p:cBhvr>
                                        <p:cTn id="28" dur="1000"/>
                                        <p:tgtEl>
                                          <p:spTgt spid="49156">
                                            <p:txEl>
                                              <p:pRg st="6" end="6"/>
                                            </p:txEl>
                                          </p:spTgt>
                                        </p:tgtEl>
                                      </p:cBhvr>
                                    </p:animEffect>
                                    <p:anim calcmode="lin" valueType="num">
                                      <p:cBhvr>
                                        <p:cTn id="29" dur="1000" fill="hold"/>
                                        <p:tgtEl>
                                          <p:spTgt spid="49156">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4915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el 1">
            <a:extLst>
              <a:ext uri="{FF2B5EF4-FFF2-40B4-BE49-F238E27FC236}">
                <a16:creationId xmlns:a16="http://schemas.microsoft.com/office/drawing/2014/main" id="{CB1BDF99-A9CA-48CB-BDBF-5AA72C4FF87E}"/>
              </a:ext>
            </a:extLst>
          </p:cNvPr>
          <p:cNvSpPr>
            <a:spLocks noGrp="1" noChangeArrowheads="1"/>
          </p:cNvSpPr>
          <p:nvPr>
            <p:ph type="title"/>
          </p:nvPr>
        </p:nvSpPr>
        <p:spPr>
          <a:xfrm>
            <a:off x="847567" y="743845"/>
            <a:ext cx="6589189" cy="596923"/>
          </a:xfrm>
        </p:spPr>
        <p:txBody>
          <a:bodyPr>
            <a:normAutofit/>
          </a:bodyPr>
          <a:lstStyle/>
          <a:p>
            <a:r>
              <a:rPr lang="nl-NL" altLang="nl-NL" sz="3000" b="1" dirty="0">
                <a:latin typeface="Calibri" panose="020F0502020204030204" pitchFamily="34" charset="0"/>
                <a:cs typeface="Calibri" panose="020F0502020204030204" pitchFamily="34" charset="0"/>
              </a:rPr>
              <a:t>Temperatuur - lichtverhouding</a:t>
            </a:r>
          </a:p>
        </p:txBody>
      </p:sp>
      <p:sp>
        <p:nvSpPr>
          <p:cNvPr id="61444" name="Tijdelijke aanduiding voor inhoud 2">
            <a:extLst>
              <a:ext uri="{FF2B5EF4-FFF2-40B4-BE49-F238E27FC236}">
                <a16:creationId xmlns:a16="http://schemas.microsoft.com/office/drawing/2014/main" id="{8AC4F8E4-5A66-4BDE-8E36-4EBFEA7D1341}"/>
              </a:ext>
            </a:extLst>
          </p:cNvPr>
          <p:cNvSpPr>
            <a:spLocks noGrp="1" noChangeArrowheads="1"/>
          </p:cNvSpPr>
          <p:nvPr>
            <p:ph idx="1"/>
          </p:nvPr>
        </p:nvSpPr>
        <p:spPr>
          <a:xfrm>
            <a:off x="847567" y="1556327"/>
            <a:ext cx="6403676" cy="3263504"/>
          </a:xfrm>
        </p:spPr>
        <p:txBody>
          <a:bodyPr>
            <a:normAutofit/>
          </a:bodyPr>
          <a:lstStyle/>
          <a:p>
            <a:pPr indent="0">
              <a:buNone/>
            </a:pPr>
            <a:r>
              <a:rPr lang="nl-NL" altLang="nl-NL" sz="2400" dirty="0">
                <a:latin typeface="Calibri" panose="020F0502020204030204" pitchFamily="34" charset="0"/>
                <a:cs typeface="Calibri" panose="020F0502020204030204" pitchFamily="34" charset="0"/>
              </a:rPr>
              <a:t>Voorbeeld van gemeten etmaaltemperatuur bij  bepaalde hoeveelheid licht.</a:t>
            </a:r>
          </a:p>
        </p:txBody>
      </p:sp>
      <p:pic>
        <p:nvPicPr>
          <p:cNvPr id="61445" name="Afbeelding 4">
            <a:extLst>
              <a:ext uri="{FF2B5EF4-FFF2-40B4-BE49-F238E27FC236}">
                <a16:creationId xmlns:a16="http://schemas.microsoft.com/office/drawing/2014/main" id="{85C22220-567B-4E94-AFAF-68314C72F37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636912"/>
            <a:ext cx="4735116" cy="3101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el 1">
            <a:extLst>
              <a:ext uri="{FF2B5EF4-FFF2-40B4-BE49-F238E27FC236}">
                <a16:creationId xmlns:a16="http://schemas.microsoft.com/office/drawing/2014/main" id="{ACD7F588-84CC-4561-BEBF-74404B84E866}"/>
              </a:ext>
            </a:extLst>
          </p:cNvPr>
          <p:cNvSpPr>
            <a:spLocks noGrp="1" noChangeArrowheads="1"/>
          </p:cNvSpPr>
          <p:nvPr>
            <p:ph type="title"/>
          </p:nvPr>
        </p:nvSpPr>
        <p:spPr>
          <a:xfrm>
            <a:off x="827584" y="648199"/>
            <a:ext cx="6454857" cy="548553"/>
          </a:xfrm>
        </p:spPr>
        <p:txBody>
          <a:bodyPr>
            <a:normAutofit/>
          </a:bodyPr>
          <a:lstStyle/>
          <a:p>
            <a:r>
              <a:rPr lang="nl-NL" altLang="nl-NL" sz="3000" b="1" dirty="0">
                <a:latin typeface="Calibri" panose="020F0502020204030204" pitchFamily="34" charset="0"/>
                <a:cs typeface="Calibri" panose="020F0502020204030204" pitchFamily="34" charset="0"/>
              </a:rPr>
              <a:t>Temperatuur - lichtverhouding</a:t>
            </a:r>
          </a:p>
        </p:txBody>
      </p:sp>
      <p:sp>
        <p:nvSpPr>
          <p:cNvPr id="38916" name="Tijdelijke aanduiding voor inhoud 2">
            <a:extLst>
              <a:ext uri="{FF2B5EF4-FFF2-40B4-BE49-F238E27FC236}">
                <a16:creationId xmlns:a16="http://schemas.microsoft.com/office/drawing/2014/main" id="{0D765A5B-C2DE-43D4-A4B2-4B2AA4BF27E5}"/>
              </a:ext>
            </a:extLst>
          </p:cNvPr>
          <p:cNvSpPr>
            <a:spLocks noGrp="1" noChangeArrowheads="1"/>
          </p:cNvSpPr>
          <p:nvPr>
            <p:ph idx="1"/>
          </p:nvPr>
        </p:nvSpPr>
        <p:spPr>
          <a:xfrm>
            <a:off x="899592" y="1544239"/>
            <a:ext cx="6696744" cy="3263504"/>
          </a:xfrm>
        </p:spPr>
        <p:txBody>
          <a:bodyPr>
            <a:normAutofit/>
          </a:bodyPr>
          <a:lstStyle/>
          <a:p>
            <a:pPr indent="0">
              <a:buNone/>
            </a:pPr>
            <a:r>
              <a:rPr lang="nl-NL" altLang="nl-NL" sz="2400" b="1" dirty="0">
                <a:latin typeface="Calibri" panose="020F0502020204030204" pitchFamily="34" charset="0"/>
                <a:cs typeface="Calibri" panose="020F0502020204030204" pitchFamily="34" charset="0"/>
              </a:rPr>
              <a:t>Lichtsom bij Priva computer</a:t>
            </a:r>
            <a:endParaRPr lang="nl-NL" altLang="nl-NL" sz="2400" dirty="0">
              <a:latin typeface="Calibri" panose="020F0502020204030204" pitchFamily="34" charset="0"/>
              <a:cs typeface="Calibri" panose="020F0502020204030204" pitchFamily="34" charset="0"/>
            </a:endParaRPr>
          </a:p>
        </p:txBody>
      </p:sp>
      <p:pic>
        <p:nvPicPr>
          <p:cNvPr id="2" name="Afbeelding 1">
            <a:extLst>
              <a:ext uri="{FF2B5EF4-FFF2-40B4-BE49-F238E27FC236}">
                <a16:creationId xmlns:a16="http://schemas.microsoft.com/office/drawing/2014/main" id="{F5E5A72C-1982-45DA-8896-7BB9B1EC2AEA}"/>
              </a:ext>
            </a:extLst>
          </p:cNvPr>
          <p:cNvPicPr>
            <a:picLocks noChangeAspect="1"/>
          </p:cNvPicPr>
          <p:nvPr/>
        </p:nvPicPr>
        <p:blipFill>
          <a:blip r:embed="rId2"/>
          <a:stretch>
            <a:fillRect/>
          </a:stretch>
        </p:blipFill>
        <p:spPr>
          <a:xfrm>
            <a:off x="657962" y="2060848"/>
            <a:ext cx="6624479" cy="4333670"/>
          </a:xfrm>
          <a:prstGeom prst="rect">
            <a:avLst/>
          </a:prstGeom>
          <a:ln w="28575">
            <a:solidFill>
              <a:schemeClr val="tx1"/>
            </a:solidFill>
          </a:ln>
        </p:spPr>
      </p:pic>
      <p:sp>
        <p:nvSpPr>
          <p:cNvPr id="7" name="Ovaal 6">
            <a:extLst>
              <a:ext uri="{FF2B5EF4-FFF2-40B4-BE49-F238E27FC236}">
                <a16:creationId xmlns:a16="http://schemas.microsoft.com/office/drawing/2014/main" id="{FE4E77DC-2320-4306-B921-676614C98CF7}"/>
              </a:ext>
            </a:extLst>
          </p:cNvPr>
          <p:cNvSpPr/>
          <p:nvPr/>
        </p:nvSpPr>
        <p:spPr>
          <a:xfrm>
            <a:off x="2987824" y="2636912"/>
            <a:ext cx="432048" cy="36004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50848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916">
                                            <p:txEl>
                                              <p:pRg st="0" end="0"/>
                                            </p:txEl>
                                          </p:spTgt>
                                        </p:tgtEl>
                                        <p:attrNameLst>
                                          <p:attrName>style.visibility</p:attrName>
                                        </p:attrNameLst>
                                      </p:cBhvr>
                                      <p:to>
                                        <p:strVal val="visible"/>
                                      </p:to>
                                    </p:set>
                                    <p:animEffect transition="in" filter="fade">
                                      <p:cBhvr>
                                        <p:cTn id="7" dur="1000"/>
                                        <p:tgtEl>
                                          <p:spTgt spid="38916">
                                            <p:txEl>
                                              <p:pRg st="0" end="0"/>
                                            </p:txEl>
                                          </p:spTgt>
                                        </p:tgtEl>
                                      </p:cBhvr>
                                    </p:animEffect>
                                    <p:anim calcmode="lin" valueType="num">
                                      <p:cBhvr>
                                        <p:cTn id="8" dur="1000" fill="hold"/>
                                        <p:tgtEl>
                                          <p:spTgt spid="3891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891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el 1">
            <a:extLst>
              <a:ext uri="{FF2B5EF4-FFF2-40B4-BE49-F238E27FC236}">
                <a16:creationId xmlns:a16="http://schemas.microsoft.com/office/drawing/2014/main" id="{ACD7F588-84CC-4561-BEBF-74404B84E866}"/>
              </a:ext>
            </a:extLst>
          </p:cNvPr>
          <p:cNvSpPr>
            <a:spLocks noGrp="1" noChangeArrowheads="1"/>
          </p:cNvSpPr>
          <p:nvPr>
            <p:ph type="title"/>
          </p:nvPr>
        </p:nvSpPr>
        <p:spPr>
          <a:xfrm>
            <a:off x="794823" y="421737"/>
            <a:ext cx="6454857" cy="548553"/>
          </a:xfrm>
        </p:spPr>
        <p:txBody>
          <a:bodyPr>
            <a:normAutofit/>
          </a:bodyPr>
          <a:lstStyle/>
          <a:p>
            <a:r>
              <a:rPr lang="nl-NL" altLang="nl-NL" sz="3000" b="1" dirty="0">
                <a:latin typeface="Calibri" panose="020F0502020204030204" pitchFamily="34" charset="0"/>
                <a:cs typeface="Calibri" panose="020F0502020204030204" pitchFamily="34" charset="0"/>
              </a:rPr>
              <a:t>Temperatuur - lichtverhouding</a:t>
            </a:r>
          </a:p>
        </p:txBody>
      </p:sp>
      <p:sp>
        <p:nvSpPr>
          <p:cNvPr id="38916" name="Tijdelijke aanduiding voor inhoud 2">
            <a:extLst>
              <a:ext uri="{FF2B5EF4-FFF2-40B4-BE49-F238E27FC236}">
                <a16:creationId xmlns:a16="http://schemas.microsoft.com/office/drawing/2014/main" id="{0D765A5B-C2DE-43D4-A4B2-4B2AA4BF27E5}"/>
              </a:ext>
            </a:extLst>
          </p:cNvPr>
          <p:cNvSpPr>
            <a:spLocks noGrp="1" noChangeArrowheads="1"/>
          </p:cNvSpPr>
          <p:nvPr>
            <p:ph idx="1"/>
          </p:nvPr>
        </p:nvSpPr>
        <p:spPr>
          <a:xfrm>
            <a:off x="899592" y="1544239"/>
            <a:ext cx="6696744" cy="3263504"/>
          </a:xfrm>
        </p:spPr>
        <p:txBody>
          <a:bodyPr>
            <a:normAutofit/>
          </a:bodyPr>
          <a:lstStyle/>
          <a:p>
            <a:pPr indent="0">
              <a:buNone/>
            </a:pPr>
            <a:r>
              <a:rPr lang="nl-NL" altLang="nl-NL" sz="2400" b="1" dirty="0">
                <a:latin typeface="Calibri" panose="020F0502020204030204" pitchFamily="34" charset="0"/>
                <a:cs typeface="Calibri" panose="020F0502020204030204" pitchFamily="34" charset="0"/>
              </a:rPr>
              <a:t>Etmaaltemperatuur bij Priva computer</a:t>
            </a:r>
            <a:endParaRPr lang="nl-NL" altLang="nl-NL" sz="2400" dirty="0">
              <a:latin typeface="Calibri" panose="020F0502020204030204" pitchFamily="34" charset="0"/>
              <a:cs typeface="Calibri" panose="020F0502020204030204" pitchFamily="34" charset="0"/>
            </a:endParaRPr>
          </a:p>
        </p:txBody>
      </p:sp>
      <p:pic>
        <p:nvPicPr>
          <p:cNvPr id="3" name="Afbeelding 2">
            <a:extLst>
              <a:ext uri="{FF2B5EF4-FFF2-40B4-BE49-F238E27FC236}">
                <a16:creationId xmlns:a16="http://schemas.microsoft.com/office/drawing/2014/main" id="{D86CBB9F-15F3-40ED-8626-91BA587BE263}"/>
              </a:ext>
            </a:extLst>
          </p:cNvPr>
          <p:cNvPicPr>
            <a:picLocks noChangeAspect="1"/>
          </p:cNvPicPr>
          <p:nvPr/>
        </p:nvPicPr>
        <p:blipFill>
          <a:blip r:embed="rId2"/>
          <a:stretch>
            <a:fillRect/>
          </a:stretch>
        </p:blipFill>
        <p:spPr>
          <a:xfrm>
            <a:off x="899592" y="2271009"/>
            <a:ext cx="6454857" cy="3972220"/>
          </a:xfrm>
          <a:prstGeom prst="rect">
            <a:avLst/>
          </a:prstGeom>
        </p:spPr>
      </p:pic>
      <p:sp>
        <p:nvSpPr>
          <p:cNvPr id="7" name="Ovaal 6">
            <a:extLst>
              <a:ext uri="{FF2B5EF4-FFF2-40B4-BE49-F238E27FC236}">
                <a16:creationId xmlns:a16="http://schemas.microsoft.com/office/drawing/2014/main" id="{FE4E77DC-2320-4306-B921-676614C98CF7}"/>
              </a:ext>
            </a:extLst>
          </p:cNvPr>
          <p:cNvSpPr/>
          <p:nvPr/>
        </p:nvSpPr>
        <p:spPr>
          <a:xfrm>
            <a:off x="1607127" y="3861048"/>
            <a:ext cx="420394" cy="86409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Ovaal 3">
            <a:extLst>
              <a:ext uri="{FF2B5EF4-FFF2-40B4-BE49-F238E27FC236}">
                <a16:creationId xmlns:a16="http://schemas.microsoft.com/office/drawing/2014/main" id="{97BDEA8A-CD56-495A-9529-DAD654B23D0B}"/>
              </a:ext>
            </a:extLst>
          </p:cNvPr>
          <p:cNvSpPr/>
          <p:nvPr/>
        </p:nvSpPr>
        <p:spPr>
          <a:xfrm>
            <a:off x="1607127" y="2425562"/>
            <a:ext cx="516601" cy="42737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987028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916">
                                            <p:txEl>
                                              <p:pRg st="0" end="0"/>
                                            </p:txEl>
                                          </p:spTgt>
                                        </p:tgtEl>
                                        <p:attrNameLst>
                                          <p:attrName>style.visibility</p:attrName>
                                        </p:attrNameLst>
                                      </p:cBhvr>
                                      <p:to>
                                        <p:strVal val="visible"/>
                                      </p:to>
                                    </p:set>
                                    <p:animEffect transition="in" filter="fade">
                                      <p:cBhvr>
                                        <p:cTn id="7" dur="1000"/>
                                        <p:tgtEl>
                                          <p:spTgt spid="38916">
                                            <p:txEl>
                                              <p:pRg st="0" end="0"/>
                                            </p:txEl>
                                          </p:spTgt>
                                        </p:tgtEl>
                                      </p:cBhvr>
                                    </p:animEffect>
                                    <p:anim calcmode="lin" valueType="num">
                                      <p:cBhvr>
                                        <p:cTn id="8" dur="1000" fill="hold"/>
                                        <p:tgtEl>
                                          <p:spTgt spid="3891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891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el 1">
            <a:extLst>
              <a:ext uri="{FF2B5EF4-FFF2-40B4-BE49-F238E27FC236}">
                <a16:creationId xmlns:a16="http://schemas.microsoft.com/office/drawing/2014/main" id="{ACD7F588-84CC-4561-BEBF-74404B84E866}"/>
              </a:ext>
            </a:extLst>
          </p:cNvPr>
          <p:cNvSpPr>
            <a:spLocks noGrp="1" noChangeArrowheads="1"/>
          </p:cNvSpPr>
          <p:nvPr>
            <p:ph type="title"/>
          </p:nvPr>
        </p:nvSpPr>
        <p:spPr>
          <a:xfrm>
            <a:off x="827584" y="648199"/>
            <a:ext cx="6454857" cy="548553"/>
          </a:xfrm>
        </p:spPr>
        <p:txBody>
          <a:bodyPr>
            <a:normAutofit/>
          </a:bodyPr>
          <a:lstStyle/>
          <a:p>
            <a:r>
              <a:rPr lang="nl-NL" altLang="nl-NL" sz="3000" b="1" dirty="0">
                <a:latin typeface="Calibri" panose="020F0502020204030204" pitchFamily="34" charset="0"/>
                <a:cs typeface="Calibri" panose="020F0502020204030204" pitchFamily="34" charset="0"/>
              </a:rPr>
              <a:t>Temperatuur - lichtverhouding</a:t>
            </a:r>
          </a:p>
        </p:txBody>
      </p:sp>
      <p:sp>
        <p:nvSpPr>
          <p:cNvPr id="38916" name="Tijdelijke aanduiding voor inhoud 2">
            <a:extLst>
              <a:ext uri="{FF2B5EF4-FFF2-40B4-BE49-F238E27FC236}">
                <a16:creationId xmlns:a16="http://schemas.microsoft.com/office/drawing/2014/main" id="{0D765A5B-C2DE-43D4-A4B2-4B2AA4BF27E5}"/>
              </a:ext>
            </a:extLst>
          </p:cNvPr>
          <p:cNvSpPr>
            <a:spLocks noGrp="1" noChangeArrowheads="1"/>
          </p:cNvSpPr>
          <p:nvPr>
            <p:ph idx="1"/>
          </p:nvPr>
        </p:nvSpPr>
        <p:spPr>
          <a:xfrm>
            <a:off x="899592" y="1412776"/>
            <a:ext cx="6696744" cy="3263504"/>
          </a:xfrm>
        </p:spPr>
        <p:txBody>
          <a:bodyPr>
            <a:normAutofit/>
          </a:bodyPr>
          <a:lstStyle/>
          <a:p>
            <a:pPr indent="0">
              <a:buNone/>
            </a:pPr>
            <a:r>
              <a:rPr lang="nl-NL" altLang="nl-NL" sz="2400" b="1" dirty="0">
                <a:latin typeface="Calibri" panose="020F0502020204030204" pitchFamily="34" charset="0"/>
                <a:cs typeface="Calibri" panose="020F0502020204030204" pitchFamily="34" charset="0"/>
              </a:rPr>
              <a:t>Lichtsom bij Hortimax computer</a:t>
            </a:r>
          </a:p>
        </p:txBody>
      </p:sp>
      <p:pic>
        <p:nvPicPr>
          <p:cNvPr id="3" name="Afbeelding 2">
            <a:extLst>
              <a:ext uri="{FF2B5EF4-FFF2-40B4-BE49-F238E27FC236}">
                <a16:creationId xmlns:a16="http://schemas.microsoft.com/office/drawing/2014/main" id="{7A396F27-3B74-4E69-B3F4-4C9EDB48C14F}"/>
              </a:ext>
            </a:extLst>
          </p:cNvPr>
          <p:cNvPicPr>
            <a:picLocks noChangeAspect="1"/>
          </p:cNvPicPr>
          <p:nvPr/>
        </p:nvPicPr>
        <p:blipFill>
          <a:blip r:embed="rId2"/>
          <a:stretch>
            <a:fillRect/>
          </a:stretch>
        </p:blipFill>
        <p:spPr>
          <a:xfrm>
            <a:off x="1043608" y="1988840"/>
            <a:ext cx="5400600" cy="4601419"/>
          </a:xfrm>
          <a:prstGeom prst="rect">
            <a:avLst/>
          </a:prstGeom>
        </p:spPr>
      </p:pic>
      <p:sp>
        <p:nvSpPr>
          <p:cNvPr id="7" name="Ovaal 6">
            <a:extLst>
              <a:ext uri="{FF2B5EF4-FFF2-40B4-BE49-F238E27FC236}">
                <a16:creationId xmlns:a16="http://schemas.microsoft.com/office/drawing/2014/main" id="{FE4E77DC-2320-4306-B921-676614C98CF7}"/>
              </a:ext>
            </a:extLst>
          </p:cNvPr>
          <p:cNvSpPr/>
          <p:nvPr/>
        </p:nvSpPr>
        <p:spPr>
          <a:xfrm>
            <a:off x="899592" y="2715094"/>
            <a:ext cx="720080" cy="46903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844173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916">
                                            <p:txEl>
                                              <p:pRg st="0" end="0"/>
                                            </p:txEl>
                                          </p:spTgt>
                                        </p:tgtEl>
                                        <p:attrNameLst>
                                          <p:attrName>style.visibility</p:attrName>
                                        </p:attrNameLst>
                                      </p:cBhvr>
                                      <p:to>
                                        <p:strVal val="visible"/>
                                      </p:to>
                                    </p:set>
                                    <p:animEffect transition="in" filter="fade">
                                      <p:cBhvr>
                                        <p:cTn id="7" dur="1000"/>
                                        <p:tgtEl>
                                          <p:spTgt spid="38916">
                                            <p:txEl>
                                              <p:pRg st="0" end="0"/>
                                            </p:txEl>
                                          </p:spTgt>
                                        </p:tgtEl>
                                      </p:cBhvr>
                                    </p:animEffect>
                                    <p:anim calcmode="lin" valueType="num">
                                      <p:cBhvr>
                                        <p:cTn id="8" dur="1000" fill="hold"/>
                                        <p:tgtEl>
                                          <p:spTgt spid="3891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891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el 1">
            <a:extLst>
              <a:ext uri="{FF2B5EF4-FFF2-40B4-BE49-F238E27FC236}">
                <a16:creationId xmlns:a16="http://schemas.microsoft.com/office/drawing/2014/main" id="{ACD7F588-84CC-4561-BEBF-74404B84E866}"/>
              </a:ext>
            </a:extLst>
          </p:cNvPr>
          <p:cNvSpPr>
            <a:spLocks noGrp="1" noChangeArrowheads="1"/>
          </p:cNvSpPr>
          <p:nvPr>
            <p:ph type="title"/>
          </p:nvPr>
        </p:nvSpPr>
        <p:spPr>
          <a:xfrm>
            <a:off x="827584" y="648199"/>
            <a:ext cx="6454857" cy="548553"/>
          </a:xfrm>
        </p:spPr>
        <p:txBody>
          <a:bodyPr>
            <a:normAutofit/>
          </a:bodyPr>
          <a:lstStyle/>
          <a:p>
            <a:r>
              <a:rPr lang="nl-NL" altLang="nl-NL" sz="3000" b="1" dirty="0">
                <a:latin typeface="Calibri" panose="020F0502020204030204" pitchFamily="34" charset="0"/>
                <a:cs typeface="Calibri" panose="020F0502020204030204" pitchFamily="34" charset="0"/>
              </a:rPr>
              <a:t>Temperatuur - lichtverhouding</a:t>
            </a:r>
          </a:p>
        </p:txBody>
      </p:sp>
      <p:sp>
        <p:nvSpPr>
          <p:cNvPr id="38916" name="Tijdelijke aanduiding voor inhoud 2">
            <a:extLst>
              <a:ext uri="{FF2B5EF4-FFF2-40B4-BE49-F238E27FC236}">
                <a16:creationId xmlns:a16="http://schemas.microsoft.com/office/drawing/2014/main" id="{0D765A5B-C2DE-43D4-A4B2-4B2AA4BF27E5}"/>
              </a:ext>
            </a:extLst>
          </p:cNvPr>
          <p:cNvSpPr>
            <a:spLocks noGrp="1" noChangeArrowheads="1"/>
          </p:cNvSpPr>
          <p:nvPr>
            <p:ph idx="1"/>
          </p:nvPr>
        </p:nvSpPr>
        <p:spPr>
          <a:xfrm>
            <a:off x="827584" y="1268760"/>
            <a:ext cx="6696744" cy="3263504"/>
          </a:xfrm>
        </p:spPr>
        <p:txBody>
          <a:bodyPr>
            <a:normAutofit/>
          </a:bodyPr>
          <a:lstStyle/>
          <a:p>
            <a:pPr indent="0">
              <a:buNone/>
            </a:pPr>
            <a:r>
              <a:rPr lang="nl-NL" altLang="nl-NL" sz="2400" b="1" dirty="0">
                <a:latin typeface="Calibri" panose="020F0502020204030204" pitchFamily="34" charset="0"/>
                <a:cs typeface="Calibri" panose="020F0502020204030204" pitchFamily="34" charset="0"/>
              </a:rPr>
              <a:t>Etmaal temperatuur bij Hortimax computer</a:t>
            </a:r>
            <a:endParaRPr lang="nl-NL" altLang="nl-NL" sz="2400" dirty="0">
              <a:latin typeface="Calibri" panose="020F0502020204030204" pitchFamily="34" charset="0"/>
              <a:cs typeface="Calibri" panose="020F0502020204030204" pitchFamily="34" charset="0"/>
            </a:endParaRPr>
          </a:p>
        </p:txBody>
      </p:sp>
      <p:pic>
        <p:nvPicPr>
          <p:cNvPr id="3" name="Afbeelding 2">
            <a:extLst>
              <a:ext uri="{FF2B5EF4-FFF2-40B4-BE49-F238E27FC236}">
                <a16:creationId xmlns:a16="http://schemas.microsoft.com/office/drawing/2014/main" id="{641F8E36-1BB4-40BC-89EE-371912B27FDD}"/>
              </a:ext>
            </a:extLst>
          </p:cNvPr>
          <p:cNvPicPr>
            <a:picLocks noChangeAspect="1"/>
          </p:cNvPicPr>
          <p:nvPr/>
        </p:nvPicPr>
        <p:blipFill>
          <a:blip r:embed="rId2"/>
          <a:stretch>
            <a:fillRect/>
          </a:stretch>
        </p:blipFill>
        <p:spPr>
          <a:xfrm>
            <a:off x="860764" y="2132856"/>
            <a:ext cx="6156176" cy="4322161"/>
          </a:xfrm>
          <a:prstGeom prst="rect">
            <a:avLst/>
          </a:prstGeom>
        </p:spPr>
      </p:pic>
      <p:sp>
        <p:nvSpPr>
          <p:cNvPr id="7" name="Ovaal 6">
            <a:extLst>
              <a:ext uri="{FF2B5EF4-FFF2-40B4-BE49-F238E27FC236}">
                <a16:creationId xmlns:a16="http://schemas.microsoft.com/office/drawing/2014/main" id="{FE4E77DC-2320-4306-B921-676614C98CF7}"/>
              </a:ext>
            </a:extLst>
          </p:cNvPr>
          <p:cNvSpPr/>
          <p:nvPr/>
        </p:nvSpPr>
        <p:spPr>
          <a:xfrm>
            <a:off x="3523495" y="3789040"/>
            <a:ext cx="432048" cy="36004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476153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916">
                                            <p:txEl>
                                              <p:pRg st="0" end="0"/>
                                            </p:txEl>
                                          </p:spTgt>
                                        </p:tgtEl>
                                        <p:attrNameLst>
                                          <p:attrName>style.visibility</p:attrName>
                                        </p:attrNameLst>
                                      </p:cBhvr>
                                      <p:to>
                                        <p:strVal val="visible"/>
                                      </p:to>
                                    </p:set>
                                    <p:animEffect transition="in" filter="fade">
                                      <p:cBhvr>
                                        <p:cTn id="7" dur="1000"/>
                                        <p:tgtEl>
                                          <p:spTgt spid="38916">
                                            <p:txEl>
                                              <p:pRg st="0" end="0"/>
                                            </p:txEl>
                                          </p:spTgt>
                                        </p:tgtEl>
                                      </p:cBhvr>
                                    </p:animEffect>
                                    <p:anim calcmode="lin" valueType="num">
                                      <p:cBhvr>
                                        <p:cTn id="8" dur="1000" fill="hold"/>
                                        <p:tgtEl>
                                          <p:spTgt spid="3891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891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el 1">
            <a:extLst>
              <a:ext uri="{FF2B5EF4-FFF2-40B4-BE49-F238E27FC236}">
                <a16:creationId xmlns:a16="http://schemas.microsoft.com/office/drawing/2014/main" id="{14A0472A-CA2D-49AA-9CD4-A99996D48EB5}"/>
              </a:ext>
            </a:extLst>
          </p:cNvPr>
          <p:cNvSpPr>
            <a:spLocks noGrp="1" noChangeArrowheads="1"/>
          </p:cNvSpPr>
          <p:nvPr>
            <p:ph type="title"/>
          </p:nvPr>
        </p:nvSpPr>
        <p:spPr>
          <a:xfrm>
            <a:off x="827584" y="679660"/>
            <a:ext cx="6560909" cy="761586"/>
          </a:xfrm>
        </p:spPr>
        <p:txBody>
          <a:bodyPr>
            <a:normAutofit/>
          </a:bodyPr>
          <a:lstStyle/>
          <a:p>
            <a:r>
              <a:rPr lang="nl-NL" altLang="nl-NL" sz="3000" b="1" dirty="0">
                <a:latin typeface="Calibri" panose="020F0502020204030204" pitchFamily="34" charset="0"/>
                <a:cs typeface="Calibri" panose="020F0502020204030204" pitchFamily="34" charset="0"/>
              </a:rPr>
              <a:t>Temperatuur - lichtverhouding</a:t>
            </a:r>
          </a:p>
        </p:txBody>
      </p:sp>
      <p:sp>
        <p:nvSpPr>
          <p:cNvPr id="62468" name="Tijdelijke aanduiding voor inhoud 2">
            <a:extLst>
              <a:ext uri="{FF2B5EF4-FFF2-40B4-BE49-F238E27FC236}">
                <a16:creationId xmlns:a16="http://schemas.microsoft.com/office/drawing/2014/main" id="{8B845E9A-ACE6-466D-BA30-6A2148EF8A39}"/>
              </a:ext>
            </a:extLst>
          </p:cNvPr>
          <p:cNvSpPr>
            <a:spLocks noGrp="1" noChangeArrowheads="1"/>
          </p:cNvSpPr>
          <p:nvPr>
            <p:ph idx="1"/>
          </p:nvPr>
        </p:nvSpPr>
        <p:spPr>
          <a:xfrm>
            <a:off x="827584" y="1431537"/>
            <a:ext cx="6276415" cy="3263504"/>
          </a:xfrm>
        </p:spPr>
        <p:txBody>
          <a:bodyPr>
            <a:normAutofit/>
          </a:bodyPr>
          <a:lstStyle/>
          <a:p>
            <a:pPr indent="0">
              <a:buNone/>
            </a:pPr>
            <a:r>
              <a:rPr lang="nl-NL" altLang="nl-NL" sz="2400" dirty="0">
                <a:latin typeface="Calibri" panose="020F0502020204030204" pitchFamily="34" charset="0"/>
                <a:cs typeface="Calibri" panose="020F0502020204030204" pitchFamily="34" charset="0"/>
              </a:rPr>
              <a:t>Je ziet hier dat je bij een lichtsom van 1000J/cm de ene dag een etmaal temp van 17 graden bereikt en de andere dag een etmaal temperatuur van 23 graden.</a:t>
            </a:r>
          </a:p>
        </p:txBody>
      </p:sp>
      <p:pic>
        <p:nvPicPr>
          <p:cNvPr id="62469" name="Afbeelding 4">
            <a:extLst>
              <a:ext uri="{FF2B5EF4-FFF2-40B4-BE49-F238E27FC236}">
                <a16:creationId xmlns:a16="http://schemas.microsoft.com/office/drawing/2014/main" id="{4F683130-DC51-4F51-A318-A4716B9D76C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56055" y="3426840"/>
            <a:ext cx="4503965" cy="2951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el 1">
            <a:extLst>
              <a:ext uri="{FF2B5EF4-FFF2-40B4-BE49-F238E27FC236}">
                <a16:creationId xmlns:a16="http://schemas.microsoft.com/office/drawing/2014/main" id="{579E8ADA-145D-4E71-9B32-33B647372CCB}"/>
              </a:ext>
            </a:extLst>
          </p:cNvPr>
          <p:cNvSpPr>
            <a:spLocks noGrp="1" noChangeArrowheads="1"/>
          </p:cNvSpPr>
          <p:nvPr>
            <p:ph type="title"/>
          </p:nvPr>
        </p:nvSpPr>
        <p:spPr>
          <a:xfrm>
            <a:off x="791044" y="620688"/>
            <a:ext cx="6438360" cy="648072"/>
          </a:xfrm>
        </p:spPr>
        <p:txBody>
          <a:bodyPr>
            <a:normAutofit/>
          </a:bodyPr>
          <a:lstStyle/>
          <a:p>
            <a:r>
              <a:rPr lang="nl-NL" altLang="nl-NL" sz="3000" b="1" dirty="0">
                <a:latin typeface="Calibri" panose="020F0502020204030204" pitchFamily="34" charset="0"/>
                <a:cs typeface="Calibri" panose="020F0502020204030204" pitchFamily="34" charset="0"/>
              </a:rPr>
              <a:t>Temperatuur - lichtverhouding</a:t>
            </a:r>
          </a:p>
        </p:txBody>
      </p:sp>
      <p:sp>
        <p:nvSpPr>
          <p:cNvPr id="38916" name="Tijdelijke aanduiding voor inhoud 2">
            <a:extLst>
              <a:ext uri="{FF2B5EF4-FFF2-40B4-BE49-F238E27FC236}">
                <a16:creationId xmlns:a16="http://schemas.microsoft.com/office/drawing/2014/main" id="{39FB6411-9A3B-4AFB-9C7F-84A7793F15C0}"/>
              </a:ext>
            </a:extLst>
          </p:cNvPr>
          <p:cNvSpPr>
            <a:spLocks noGrp="1" noChangeArrowheads="1"/>
          </p:cNvSpPr>
          <p:nvPr>
            <p:ph idx="1"/>
          </p:nvPr>
        </p:nvSpPr>
        <p:spPr>
          <a:xfrm>
            <a:off x="899592" y="1340768"/>
            <a:ext cx="6264696" cy="3263504"/>
          </a:xfrm>
        </p:spPr>
        <p:txBody>
          <a:bodyPr/>
          <a:lstStyle/>
          <a:p>
            <a:pPr indent="0">
              <a:buNone/>
            </a:pPr>
            <a:endParaRPr lang="nl-NL" altLang="nl-NL" dirty="0"/>
          </a:p>
          <a:p>
            <a:pPr indent="0">
              <a:buNone/>
            </a:pPr>
            <a:r>
              <a:rPr lang="nl-NL" altLang="nl-NL" sz="2400" dirty="0">
                <a:latin typeface="Calibri" panose="020F0502020204030204" pitchFamily="34" charset="0"/>
                <a:cs typeface="Calibri" panose="020F0502020204030204" pitchFamily="34" charset="0"/>
              </a:rPr>
              <a:t>Dat wil dus zeggen dat je bij </a:t>
            </a:r>
            <a:r>
              <a:rPr lang="nl-NL" altLang="nl-NL" sz="2400" b="1" i="1" dirty="0">
                <a:solidFill>
                  <a:srgbClr val="0070C0"/>
                </a:solidFill>
              </a:rPr>
              <a:t>hetzelfde</a:t>
            </a:r>
            <a:r>
              <a:rPr lang="nl-NL" altLang="nl-NL" sz="2400" dirty="0">
                <a:latin typeface="Calibri" panose="020F0502020204030204" pitchFamily="34" charset="0"/>
                <a:cs typeface="Calibri" panose="020F0502020204030204" pitchFamily="34" charset="0"/>
              </a:rPr>
              <a:t> lichtniveau (</a:t>
            </a:r>
            <a:r>
              <a:rPr lang="nl-NL" altLang="nl-NL" sz="2400" b="1" i="1" dirty="0">
                <a:solidFill>
                  <a:srgbClr val="0070C0"/>
                </a:solidFill>
              </a:rPr>
              <a:t>aanmaak</a:t>
            </a:r>
            <a:r>
              <a:rPr lang="nl-NL" altLang="nl-NL" sz="2400" dirty="0">
                <a:latin typeface="Calibri" panose="020F0502020204030204" pitchFamily="34" charset="0"/>
                <a:cs typeface="Calibri" panose="020F0502020204030204" pitchFamily="34" charset="0"/>
              </a:rPr>
              <a:t> van assimilaten) een heel </a:t>
            </a:r>
            <a:r>
              <a:rPr lang="nl-NL" altLang="nl-NL" sz="2400" b="1" i="1" dirty="0">
                <a:solidFill>
                  <a:srgbClr val="0070C0"/>
                </a:solidFill>
              </a:rPr>
              <a:t>ander</a:t>
            </a:r>
            <a:r>
              <a:rPr lang="nl-NL" altLang="nl-NL" sz="2400" dirty="0">
                <a:latin typeface="Calibri" panose="020F0502020204030204" pitchFamily="34" charset="0"/>
                <a:cs typeface="Calibri" panose="020F0502020204030204" pitchFamily="34" charset="0"/>
              </a:rPr>
              <a:t> </a:t>
            </a:r>
            <a:r>
              <a:rPr lang="nl-NL" altLang="nl-NL" sz="2400" b="1" i="1" dirty="0">
                <a:solidFill>
                  <a:srgbClr val="0070C0"/>
                </a:solidFill>
              </a:rPr>
              <a:t>verbruik</a:t>
            </a:r>
            <a:r>
              <a:rPr lang="nl-NL" altLang="nl-NL" sz="2400" dirty="0">
                <a:latin typeface="Calibri" panose="020F0502020204030204" pitchFamily="34" charset="0"/>
                <a:cs typeface="Calibri" panose="020F0502020204030204" pitchFamily="34" charset="0"/>
              </a:rPr>
              <a:t> van assimilaten zet.</a:t>
            </a:r>
          </a:p>
          <a:p>
            <a:pPr indent="0">
              <a:buNone/>
            </a:pPr>
            <a:endParaRPr lang="nl-NL" altLang="nl-NL" sz="2400" dirty="0">
              <a:latin typeface="Calibri" panose="020F0502020204030204" pitchFamily="34" charset="0"/>
              <a:cs typeface="Calibri" panose="020F0502020204030204" pitchFamily="34" charset="0"/>
            </a:endParaRPr>
          </a:p>
          <a:p>
            <a:pPr indent="0">
              <a:buNone/>
            </a:pPr>
            <a:r>
              <a:rPr lang="nl-NL" altLang="nl-NL" sz="2400" dirty="0">
                <a:latin typeface="Calibri" panose="020F0502020204030204" pitchFamily="34" charset="0"/>
                <a:cs typeface="Calibri" panose="020F0502020204030204" pitchFamily="34" charset="0"/>
              </a:rPr>
              <a:t>En dat is weer: </a:t>
            </a:r>
            <a:br>
              <a:rPr lang="nl-NL" altLang="nl-NL" sz="2400" dirty="0">
                <a:latin typeface="Calibri" panose="020F0502020204030204" pitchFamily="34" charset="0"/>
                <a:cs typeface="Calibri" panose="020F0502020204030204" pitchFamily="34" charset="0"/>
              </a:rPr>
            </a:br>
            <a:r>
              <a:rPr lang="nl-NL" altLang="nl-NL" sz="2400" b="1" i="1" dirty="0">
                <a:solidFill>
                  <a:srgbClr val="0070C0"/>
                </a:solidFill>
              </a:rPr>
              <a:t>Onbalans</a:t>
            </a:r>
            <a:r>
              <a:rPr lang="nl-NL" altLang="nl-NL" sz="2400" dirty="0">
                <a:latin typeface="Calibri" panose="020F0502020204030204" pitchFamily="34" charset="0"/>
                <a:cs typeface="Calibri" panose="020F0502020204030204" pitchFamily="34" charset="0"/>
              </a:rPr>
              <a:t> in groei!</a:t>
            </a:r>
          </a:p>
        </p:txBody>
      </p:sp>
      <p:pic>
        <p:nvPicPr>
          <p:cNvPr id="37893" name="Afbeelding 1">
            <a:extLst>
              <a:ext uri="{FF2B5EF4-FFF2-40B4-BE49-F238E27FC236}">
                <a16:creationId xmlns:a16="http://schemas.microsoft.com/office/drawing/2014/main" id="{AAEDAC5F-F333-483E-B08A-CB1F6CAA96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2708920"/>
            <a:ext cx="1607344" cy="160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916">
                                            <p:txEl>
                                              <p:pRg st="3" end="3"/>
                                            </p:txEl>
                                          </p:spTgt>
                                        </p:tgtEl>
                                        <p:attrNameLst>
                                          <p:attrName>style.visibility</p:attrName>
                                        </p:attrNameLst>
                                      </p:cBhvr>
                                      <p:to>
                                        <p:strVal val="visible"/>
                                      </p:to>
                                    </p:set>
                                    <p:animEffect transition="in" filter="fade">
                                      <p:cBhvr>
                                        <p:cTn id="7" dur="1000"/>
                                        <p:tgtEl>
                                          <p:spTgt spid="38916">
                                            <p:txEl>
                                              <p:pRg st="3" end="3"/>
                                            </p:txEl>
                                          </p:spTgt>
                                        </p:tgtEl>
                                      </p:cBhvr>
                                    </p:animEffect>
                                    <p:anim calcmode="lin" valueType="num">
                                      <p:cBhvr>
                                        <p:cTn id="8" dur="1000" fill="hold"/>
                                        <p:tgtEl>
                                          <p:spTgt spid="38916">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891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78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el 1">
            <a:extLst>
              <a:ext uri="{FF2B5EF4-FFF2-40B4-BE49-F238E27FC236}">
                <a16:creationId xmlns:a16="http://schemas.microsoft.com/office/drawing/2014/main" id="{ACD7F588-84CC-4561-BEBF-74404B84E866}"/>
              </a:ext>
            </a:extLst>
          </p:cNvPr>
          <p:cNvSpPr>
            <a:spLocks noGrp="1" noChangeArrowheads="1"/>
          </p:cNvSpPr>
          <p:nvPr>
            <p:ph type="title"/>
          </p:nvPr>
        </p:nvSpPr>
        <p:spPr>
          <a:xfrm>
            <a:off x="827584" y="648199"/>
            <a:ext cx="6454857" cy="548553"/>
          </a:xfrm>
        </p:spPr>
        <p:txBody>
          <a:bodyPr>
            <a:normAutofit/>
          </a:bodyPr>
          <a:lstStyle/>
          <a:p>
            <a:r>
              <a:rPr lang="nl-NL" altLang="nl-NL" sz="3000" b="1" dirty="0">
                <a:latin typeface="Calibri" panose="020F0502020204030204" pitchFamily="34" charset="0"/>
                <a:cs typeface="Calibri" panose="020F0502020204030204" pitchFamily="34" charset="0"/>
              </a:rPr>
              <a:t>Temperatuur - lichtverhouding</a:t>
            </a:r>
          </a:p>
        </p:txBody>
      </p:sp>
      <p:sp>
        <p:nvSpPr>
          <p:cNvPr id="38916" name="Tijdelijke aanduiding voor inhoud 2">
            <a:extLst>
              <a:ext uri="{FF2B5EF4-FFF2-40B4-BE49-F238E27FC236}">
                <a16:creationId xmlns:a16="http://schemas.microsoft.com/office/drawing/2014/main" id="{0D765A5B-C2DE-43D4-A4B2-4B2AA4BF27E5}"/>
              </a:ext>
            </a:extLst>
          </p:cNvPr>
          <p:cNvSpPr>
            <a:spLocks noGrp="1" noChangeArrowheads="1"/>
          </p:cNvSpPr>
          <p:nvPr>
            <p:ph idx="1"/>
          </p:nvPr>
        </p:nvSpPr>
        <p:spPr>
          <a:xfrm>
            <a:off x="899592" y="1544239"/>
            <a:ext cx="6696744" cy="3263504"/>
          </a:xfrm>
        </p:spPr>
        <p:txBody>
          <a:bodyPr>
            <a:normAutofit/>
          </a:bodyPr>
          <a:lstStyle/>
          <a:p>
            <a:pPr indent="0">
              <a:buNone/>
            </a:pPr>
            <a:r>
              <a:rPr lang="nl-NL" altLang="nl-NL" sz="2400" dirty="0">
                <a:latin typeface="Calibri" panose="020F0502020204030204" pitchFamily="34" charset="0"/>
                <a:cs typeface="Calibri" panose="020F0502020204030204" pitchFamily="34" charset="0"/>
              </a:rPr>
              <a:t>Bij Het Nieuwe Telen verzameld de kweker alle </a:t>
            </a:r>
            <a:r>
              <a:rPr lang="nl-NL" altLang="nl-NL" sz="2400" b="1" i="1" dirty="0">
                <a:solidFill>
                  <a:srgbClr val="0070C0"/>
                </a:solidFill>
              </a:rPr>
              <a:t>lichtsom</a:t>
            </a:r>
            <a:r>
              <a:rPr lang="nl-NL" altLang="nl-NL" sz="2400" b="1" dirty="0">
                <a:latin typeface="Calibri" panose="020F0502020204030204" pitchFamily="34" charset="0"/>
                <a:cs typeface="Calibri" panose="020F0502020204030204" pitchFamily="34" charset="0"/>
              </a:rPr>
              <a:t> </a:t>
            </a:r>
            <a:r>
              <a:rPr lang="nl-NL" altLang="nl-NL" sz="2400" b="1" i="1" dirty="0">
                <a:solidFill>
                  <a:srgbClr val="0070C0"/>
                </a:solidFill>
              </a:rPr>
              <a:t>gegevens</a:t>
            </a:r>
            <a:r>
              <a:rPr lang="nl-NL" altLang="nl-NL" sz="2400" b="1" dirty="0">
                <a:latin typeface="Calibri" panose="020F0502020204030204" pitchFamily="34" charset="0"/>
                <a:cs typeface="Calibri" panose="020F0502020204030204" pitchFamily="34" charset="0"/>
              </a:rPr>
              <a:t> </a:t>
            </a:r>
            <a:r>
              <a:rPr lang="nl-NL" altLang="nl-NL" sz="2400" dirty="0">
                <a:latin typeface="Calibri" panose="020F0502020204030204" pitchFamily="34" charset="0"/>
                <a:cs typeface="Calibri" panose="020F0502020204030204" pitchFamily="34" charset="0"/>
              </a:rPr>
              <a:t>met de daarbij horende </a:t>
            </a:r>
            <a:r>
              <a:rPr lang="nl-NL" altLang="nl-NL" sz="2400" b="1" i="1" dirty="0">
                <a:solidFill>
                  <a:srgbClr val="0070C0"/>
                </a:solidFill>
              </a:rPr>
              <a:t>etmaaltemperaturen</a:t>
            </a:r>
            <a:r>
              <a:rPr lang="nl-NL" altLang="nl-NL" sz="2400" dirty="0">
                <a:latin typeface="Calibri" panose="020F0502020204030204" pitchFamily="34" charset="0"/>
                <a:cs typeface="Calibri" panose="020F0502020204030204" pitchFamily="34" charset="0"/>
              </a:rPr>
              <a:t>  en zet deze gegevens in grafiek.</a:t>
            </a:r>
          </a:p>
          <a:p>
            <a:pPr indent="0">
              <a:buNone/>
            </a:pPr>
            <a:endParaRPr lang="nl-NL" altLang="nl-NL" sz="2400" dirty="0">
              <a:latin typeface="Calibri" panose="020F0502020204030204" pitchFamily="34" charset="0"/>
              <a:cs typeface="Calibri" panose="020F0502020204030204" pitchFamily="34" charset="0"/>
            </a:endParaRPr>
          </a:p>
          <a:p>
            <a:pPr indent="0">
              <a:buNone/>
            </a:pPr>
            <a:r>
              <a:rPr lang="nl-NL" altLang="nl-NL" sz="2400" dirty="0">
                <a:latin typeface="Calibri" panose="020F0502020204030204" pitchFamily="34" charset="0"/>
                <a:cs typeface="Calibri" panose="020F0502020204030204" pitchFamily="34" charset="0"/>
              </a:rPr>
              <a:t>Je kunt zo  een </a:t>
            </a:r>
            <a:r>
              <a:rPr lang="nl-NL" altLang="nl-NL" sz="2400" b="1" i="1" dirty="0">
                <a:solidFill>
                  <a:srgbClr val="0070C0"/>
                </a:solidFill>
              </a:rPr>
              <a:t>optimale</a:t>
            </a:r>
            <a:r>
              <a:rPr lang="nl-NL" altLang="nl-NL" sz="2400" dirty="0">
                <a:latin typeface="Calibri" panose="020F0502020204030204" pitchFamily="34" charset="0"/>
                <a:cs typeface="Calibri" panose="020F0502020204030204" pitchFamily="34" charset="0"/>
              </a:rPr>
              <a:t> etmaaltemperatuur berekenen aan de hand van de </a:t>
            </a:r>
            <a:r>
              <a:rPr lang="nl-NL" altLang="nl-NL" sz="2400" b="1" i="1" dirty="0">
                <a:solidFill>
                  <a:srgbClr val="0070C0"/>
                </a:solidFill>
              </a:rPr>
              <a:t>lichtsom</a:t>
            </a:r>
            <a:r>
              <a:rPr lang="nl-NL" altLang="nl-NL" sz="2400" dirty="0">
                <a:latin typeface="Calibri" panose="020F0502020204030204" pitchFamily="34" charset="0"/>
                <a:cs typeface="Calibri" panose="020F0502020204030204" pitchFamily="34" charset="0"/>
              </a:rPr>
              <a:t>.</a:t>
            </a:r>
          </a:p>
        </p:txBody>
      </p:sp>
      <p:pic>
        <p:nvPicPr>
          <p:cNvPr id="62469" name="Afbeelding 1">
            <a:extLst>
              <a:ext uri="{FF2B5EF4-FFF2-40B4-BE49-F238E27FC236}">
                <a16:creationId xmlns:a16="http://schemas.microsoft.com/office/drawing/2014/main" id="{99AF2E50-FB1C-40C4-87EC-36300EBB508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4783335"/>
            <a:ext cx="1785938"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916">
                                            <p:txEl>
                                              <p:pRg st="2" end="2"/>
                                            </p:txEl>
                                          </p:spTgt>
                                        </p:tgtEl>
                                        <p:attrNameLst>
                                          <p:attrName>style.visibility</p:attrName>
                                        </p:attrNameLst>
                                      </p:cBhvr>
                                      <p:to>
                                        <p:strVal val="visible"/>
                                      </p:to>
                                    </p:set>
                                    <p:animEffect transition="in" filter="fade">
                                      <p:cBhvr>
                                        <p:cTn id="7" dur="1000"/>
                                        <p:tgtEl>
                                          <p:spTgt spid="38916">
                                            <p:txEl>
                                              <p:pRg st="2" end="2"/>
                                            </p:txEl>
                                          </p:spTgt>
                                        </p:tgtEl>
                                      </p:cBhvr>
                                    </p:animEffect>
                                    <p:anim calcmode="lin" valueType="num">
                                      <p:cBhvr>
                                        <p:cTn id="8" dur="1000" fill="hold"/>
                                        <p:tgtEl>
                                          <p:spTgt spid="38916">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891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624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el 1">
            <a:extLst>
              <a:ext uri="{FF2B5EF4-FFF2-40B4-BE49-F238E27FC236}">
                <a16:creationId xmlns:a16="http://schemas.microsoft.com/office/drawing/2014/main" id="{73271FF2-E4FC-4A08-B63B-A2A94301F215}"/>
              </a:ext>
            </a:extLst>
          </p:cNvPr>
          <p:cNvSpPr>
            <a:spLocks noGrp="1" noChangeArrowheads="1"/>
          </p:cNvSpPr>
          <p:nvPr>
            <p:ph type="title"/>
          </p:nvPr>
        </p:nvSpPr>
        <p:spPr>
          <a:xfrm>
            <a:off x="827584" y="675085"/>
            <a:ext cx="6985262" cy="1188244"/>
          </a:xfrm>
        </p:spPr>
        <p:txBody>
          <a:bodyPr>
            <a:normAutofit/>
          </a:bodyPr>
          <a:lstStyle/>
          <a:p>
            <a:r>
              <a:rPr lang="nl-NL" altLang="nl-NL" sz="3000" b="1" dirty="0">
                <a:latin typeface="Calibri" panose="020F0502020204030204" pitchFamily="34" charset="0"/>
                <a:cs typeface="Calibri" panose="020F0502020204030204" pitchFamily="34" charset="0"/>
              </a:rPr>
              <a:t>Temperatuur - lichtverhouding</a:t>
            </a:r>
          </a:p>
        </p:txBody>
      </p:sp>
      <p:pic>
        <p:nvPicPr>
          <p:cNvPr id="65540" name="Tijdelijke aanduiding voor inhoud 1">
            <a:extLst>
              <a:ext uri="{FF2B5EF4-FFF2-40B4-BE49-F238E27FC236}">
                <a16:creationId xmlns:a16="http://schemas.microsoft.com/office/drawing/2014/main" id="{A7A072FB-02AD-4DF3-AA1F-F1C18090042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115616" y="1988840"/>
            <a:ext cx="4648200" cy="3524250"/>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856902" y="620688"/>
            <a:ext cx="5741582"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0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Lesprogramma vandaag</a:t>
            </a:r>
          </a:p>
        </p:txBody>
      </p:sp>
      <p:sp>
        <p:nvSpPr>
          <p:cNvPr id="4" name="Tekstvak 3">
            <a:extLst>
              <a:ext uri="{FF2B5EF4-FFF2-40B4-BE49-F238E27FC236}">
                <a16:creationId xmlns:a16="http://schemas.microsoft.com/office/drawing/2014/main" id="{BE5E9AAC-8AFC-4CA9-B89F-13D11A0216BE}"/>
              </a:ext>
            </a:extLst>
          </p:cNvPr>
          <p:cNvSpPr txBox="1"/>
          <p:nvPr/>
        </p:nvSpPr>
        <p:spPr>
          <a:xfrm>
            <a:off x="900648" y="1988840"/>
            <a:ext cx="6263640" cy="3831818"/>
          </a:xfrm>
          <a:prstGeom prst="rect">
            <a:avLst/>
          </a:prstGeom>
          <a:noFill/>
        </p:spPr>
        <p:txBody>
          <a:bodyPr wrap="square" rtlCol="0">
            <a:spAutoFit/>
          </a:bodyPr>
          <a:lstStyle/>
          <a:p>
            <a:pPr marL="214313" lvl="0" indent="-214313" defTabSz="914400">
              <a:buFont typeface="Arial" panose="020B0604020202020204" pitchFamily="34" charset="0"/>
              <a:buChar char="•"/>
              <a:defRPr/>
            </a:pPr>
            <a:r>
              <a:rPr kumimoji="0" lang="nl-NL"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Herhaling</a:t>
            </a:r>
          </a:p>
          <a:p>
            <a:pPr marL="214313" lvl="0" indent="-214313" defTabSz="914400">
              <a:buFont typeface="Arial" panose="020B0604020202020204" pitchFamily="34" charset="0"/>
              <a:buChar char="•"/>
              <a:defRPr/>
            </a:pPr>
            <a:r>
              <a:rPr kumimoji="0" lang="nl-NL"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Generatief – vegetatief</a:t>
            </a:r>
          </a:p>
          <a:p>
            <a:pPr marL="214313" lvl="0" indent="-214313" defTabSz="914400">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Plant sturen naar vegetatief/generatief</a:t>
            </a:r>
            <a:endParaRPr kumimoji="0" lang="nl-NL"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214313" lvl="0" indent="-214313" defTabSz="914400">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Plantbalans</a:t>
            </a:r>
          </a:p>
          <a:p>
            <a:pPr marL="214313" lvl="0" indent="-214313" defTabSz="914400">
              <a:buFont typeface="Arial" panose="020B0604020202020204" pitchFamily="34" charset="0"/>
              <a:buChar char="•"/>
              <a:defRPr/>
            </a:pPr>
            <a:r>
              <a:rPr kumimoji="0" lang="nl-NL" sz="24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Sink</a:t>
            </a:r>
            <a:endParaRPr kumimoji="0" lang="nl-NL"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214313" lvl="0" indent="-214313" defTabSz="914400">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Source</a:t>
            </a:r>
          </a:p>
          <a:p>
            <a:pPr marL="214313" lvl="0" indent="-214313" defTabSz="914400">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Het Nieuwe Telen</a:t>
            </a:r>
          </a:p>
          <a:p>
            <a:pPr marL="214313" lvl="0" indent="-214313" defTabSz="914400">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Temperatuur-licht verhouding</a:t>
            </a:r>
            <a:r>
              <a:rPr kumimoji="0" lang="nl-NL"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Afsluiting</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nl-NL" sz="1350" b="0" i="0" u="none" strike="noStrike" kern="1200" cap="none" spc="0" normalizeH="0" baseline="0" noProof="0" dirty="0">
              <a:ln>
                <a:noFill/>
              </a:ln>
              <a:solidFill>
                <a:prstClr val="black"/>
              </a:solidFill>
              <a:effectLst/>
              <a:uLnTx/>
              <a:uFillTx/>
              <a:latin typeface="Calibri"/>
              <a:ea typeface="+mn-ea"/>
              <a:cs typeface="+mn-cs"/>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nl-NL" sz="135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65010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el 1">
            <a:extLst>
              <a:ext uri="{FF2B5EF4-FFF2-40B4-BE49-F238E27FC236}">
                <a16:creationId xmlns:a16="http://schemas.microsoft.com/office/drawing/2014/main" id="{CB98F425-29EA-4CF8-863A-D6C41696988A}"/>
              </a:ext>
            </a:extLst>
          </p:cNvPr>
          <p:cNvSpPr>
            <a:spLocks noGrp="1" noChangeArrowheads="1"/>
          </p:cNvSpPr>
          <p:nvPr>
            <p:ph type="title"/>
          </p:nvPr>
        </p:nvSpPr>
        <p:spPr>
          <a:xfrm>
            <a:off x="827584" y="689568"/>
            <a:ext cx="7289276" cy="579192"/>
          </a:xfrm>
        </p:spPr>
        <p:txBody>
          <a:bodyPr>
            <a:normAutofit/>
          </a:bodyPr>
          <a:lstStyle/>
          <a:p>
            <a:r>
              <a:rPr lang="nl-NL" altLang="nl-NL" sz="3000" b="1" dirty="0">
                <a:latin typeface="Calibri" panose="020F0502020204030204" pitchFamily="34" charset="0"/>
                <a:cs typeface="Calibri" panose="020F0502020204030204" pitchFamily="34" charset="0"/>
              </a:rPr>
              <a:t>Temperatuur - lichtverhouding</a:t>
            </a:r>
          </a:p>
        </p:txBody>
      </p:sp>
      <p:sp>
        <p:nvSpPr>
          <p:cNvPr id="3" name="Tijdelijke aanduiding voor inhoud 2">
            <a:extLst>
              <a:ext uri="{FF2B5EF4-FFF2-40B4-BE49-F238E27FC236}">
                <a16:creationId xmlns:a16="http://schemas.microsoft.com/office/drawing/2014/main" id="{14D8569C-ECB8-4B09-812A-6FE682A79D3E}"/>
              </a:ext>
            </a:extLst>
          </p:cNvPr>
          <p:cNvSpPr>
            <a:spLocks noGrp="1"/>
          </p:cNvSpPr>
          <p:nvPr>
            <p:ph idx="1"/>
          </p:nvPr>
        </p:nvSpPr>
        <p:spPr>
          <a:xfrm>
            <a:off x="899592" y="1554961"/>
            <a:ext cx="7077841" cy="3263504"/>
          </a:xfrm>
        </p:spPr>
        <p:txBody>
          <a:bodyPr>
            <a:noAutofit/>
          </a:bodyPr>
          <a:lstStyle/>
          <a:p>
            <a:pPr indent="0">
              <a:buNone/>
              <a:defRPr/>
            </a:pPr>
            <a:r>
              <a:rPr lang="nl-NL" sz="2400" dirty="0">
                <a:latin typeface="Calibri" panose="020F0502020204030204" pitchFamily="34" charset="0"/>
                <a:cs typeface="Calibri" panose="020F0502020204030204" pitchFamily="34" charset="0"/>
              </a:rPr>
              <a:t>Bij </a:t>
            </a:r>
            <a:r>
              <a:rPr lang="nl-NL" sz="2400" b="1" i="1" dirty="0">
                <a:solidFill>
                  <a:srgbClr val="0070C0"/>
                </a:solidFill>
              </a:rPr>
              <a:t>veel</a:t>
            </a:r>
            <a:r>
              <a:rPr lang="nl-NL" sz="2400" dirty="0">
                <a:latin typeface="Calibri" panose="020F0502020204030204" pitchFamily="34" charset="0"/>
                <a:cs typeface="Calibri" panose="020F0502020204030204" pitchFamily="34" charset="0"/>
              </a:rPr>
              <a:t> instraling </a:t>
            </a:r>
            <a:r>
              <a:rPr lang="nl-NL" sz="2400" b="1" i="1" dirty="0">
                <a:solidFill>
                  <a:srgbClr val="0070C0"/>
                </a:solidFill>
              </a:rPr>
              <a:t>hogere</a:t>
            </a:r>
            <a:r>
              <a:rPr lang="nl-NL" sz="2400" dirty="0">
                <a:latin typeface="Calibri" panose="020F0502020204030204" pitchFamily="34" charset="0"/>
                <a:cs typeface="Calibri" panose="020F0502020204030204" pitchFamily="34" charset="0"/>
              </a:rPr>
              <a:t> ventilatietemperatuur</a:t>
            </a:r>
          </a:p>
          <a:p>
            <a:pPr indent="0">
              <a:buNone/>
              <a:defRPr/>
            </a:pPr>
            <a:endParaRPr lang="nl-NL" sz="2400" dirty="0">
              <a:latin typeface="Calibri" panose="020F0502020204030204" pitchFamily="34" charset="0"/>
              <a:cs typeface="Calibri" panose="020F0502020204030204" pitchFamily="34" charset="0"/>
            </a:endParaRPr>
          </a:p>
          <a:p>
            <a:pPr indent="0">
              <a:buNone/>
              <a:defRPr/>
            </a:pPr>
            <a:r>
              <a:rPr lang="nl-NL" sz="2400" dirty="0">
                <a:latin typeface="Calibri" panose="020F0502020204030204" pitchFamily="34" charset="0"/>
                <a:cs typeface="Calibri" panose="020F0502020204030204" pitchFamily="34" charset="0"/>
              </a:rPr>
              <a:t>Na een </a:t>
            </a:r>
            <a:r>
              <a:rPr lang="nl-NL" sz="2400" b="1" i="1" dirty="0">
                <a:solidFill>
                  <a:srgbClr val="0070C0"/>
                </a:solidFill>
              </a:rPr>
              <a:t>mooie</a:t>
            </a:r>
            <a:r>
              <a:rPr lang="nl-NL" sz="2400" dirty="0">
                <a:latin typeface="Calibri" panose="020F0502020204030204" pitchFamily="34" charset="0"/>
                <a:cs typeface="Calibri" panose="020F0502020204030204" pitchFamily="34" charset="0"/>
              </a:rPr>
              <a:t> dag </a:t>
            </a:r>
            <a:r>
              <a:rPr lang="nl-NL" sz="2400" b="1" i="1" dirty="0">
                <a:solidFill>
                  <a:srgbClr val="0070C0"/>
                </a:solidFill>
              </a:rPr>
              <a:t>hogere</a:t>
            </a:r>
            <a:r>
              <a:rPr lang="nl-NL" sz="2400" dirty="0">
                <a:latin typeface="Calibri" panose="020F0502020204030204" pitchFamily="34" charset="0"/>
                <a:cs typeface="Calibri" panose="020F0502020204030204" pitchFamily="34" charset="0"/>
              </a:rPr>
              <a:t> nachttemperatuur</a:t>
            </a:r>
          </a:p>
          <a:p>
            <a:pPr indent="0">
              <a:buNone/>
              <a:defRPr/>
            </a:pPr>
            <a:endParaRPr lang="nl-NL" sz="2400" dirty="0">
              <a:latin typeface="Calibri" panose="020F0502020204030204" pitchFamily="34" charset="0"/>
              <a:cs typeface="Calibri" panose="020F0502020204030204" pitchFamily="34" charset="0"/>
            </a:endParaRPr>
          </a:p>
          <a:p>
            <a:pPr indent="0">
              <a:buNone/>
              <a:defRPr/>
            </a:pPr>
            <a:r>
              <a:rPr lang="nl-NL" sz="2400" dirty="0">
                <a:latin typeface="Calibri" panose="020F0502020204030204" pitchFamily="34" charset="0"/>
                <a:cs typeface="Calibri" panose="020F0502020204030204" pitchFamily="34" charset="0"/>
              </a:rPr>
              <a:t>Meestal betekent dit:</a:t>
            </a:r>
          </a:p>
          <a:p>
            <a:pPr indent="0">
              <a:buNone/>
              <a:defRPr/>
            </a:pPr>
            <a:endParaRPr lang="nl-NL" sz="2400" dirty="0">
              <a:latin typeface="Calibri" panose="020F0502020204030204" pitchFamily="34" charset="0"/>
              <a:cs typeface="Calibri" panose="020F0502020204030204" pitchFamily="34" charset="0"/>
            </a:endParaRPr>
          </a:p>
          <a:p>
            <a:pPr>
              <a:buFont typeface="Wingdings" panose="05000000000000000000" pitchFamily="2" charset="2"/>
              <a:buChar char="Ø"/>
              <a:defRPr/>
            </a:pPr>
            <a:r>
              <a:rPr lang="nl-NL" sz="2400" dirty="0">
                <a:latin typeface="Calibri" panose="020F0502020204030204" pitchFamily="34" charset="0"/>
                <a:cs typeface="Calibri" panose="020F0502020204030204" pitchFamily="34" charset="0"/>
              </a:rPr>
              <a:t>Bij </a:t>
            </a:r>
            <a:r>
              <a:rPr lang="nl-NL" sz="2400" b="1" i="1" dirty="0">
                <a:solidFill>
                  <a:srgbClr val="0070C0"/>
                </a:solidFill>
              </a:rPr>
              <a:t>weinig</a:t>
            </a:r>
            <a:r>
              <a:rPr lang="nl-NL" sz="2400" dirty="0">
                <a:latin typeface="Calibri" panose="020F0502020204030204" pitchFamily="34" charset="0"/>
                <a:cs typeface="Calibri" panose="020F0502020204030204" pitchFamily="34" charset="0"/>
              </a:rPr>
              <a:t> instraling wat </a:t>
            </a:r>
            <a:r>
              <a:rPr lang="nl-NL" sz="2400" b="1" i="1" dirty="0">
                <a:solidFill>
                  <a:srgbClr val="0070C0"/>
                </a:solidFill>
              </a:rPr>
              <a:t>koeler</a:t>
            </a:r>
            <a:r>
              <a:rPr lang="nl-NL" sz="2400" dirty="0">
                <a:latin typeface="Calibri" panose="020F0502020204030204" pitchFamily="34" charset="0"/>
                <a:cs typeface="Calibri" panose="020F0502020204030204" pitchFamily="34" charset="0"/>
              </a:rPr>
              <a:t> telen</a:t>
            </a:r>
          </a:p>
          <a:p>
            <a:pPr indent="0">
              <a:buNone/>
              <a:defRPr/>
            </a:pPr>
            <a:endParaRPr lang="nl-NL" sz="2400" dirty="0">
              <a:latin typeface="Calibri" panose="020F0502020204030204" pitchFamily="34" charset="0"/>
              <a:cs typeface="Calibri" panose="020F0502020204030204" pitchFamily="34" charset="0"/>
            </a:endParaRPr>
          </a:p>
          <a:p>
            <a:pPr>
              <a:buFont typeface="Wingdings" panose="05000000000000000000" pitchFamily="2" charset="2"/>
              <a:buChar char="Ø"/>
              <a:defRPr/>
            </a:pPr>
            <a:r>
              <a:rPr lang="nl-NL" sz="2400" dirty="0">
                <a:latin typeface="Calibri" panose="020F0502020204030204" pitchFamily="34" charset="0"/>
                <a:cs typeface="Calibri" panose="020F0502020204030204" pitchFamily="34" charset="0"/>
              </a:rPr>
              <a:t>Bij </a:t>
            </a:r>
            <a:r>
              <a:rPr lang="nl-NL" sz="2400" b="1" i="1" dirty="0">
                <a:solidFill>
                  <a:srgbClr val="0070C0"/>
                </a:solidFill>
              </a:rPr>
              <a:t>veel</a:t>
            </a:r>
            <a:r>
              <a:rPr lang="nl-NL" sz="2400" dirty="0">
                <a:latin typeface="Calibri" panose="020F0502020204030204" pitchFamily="34" charset="0"/>
                <a:cs typeface="Calibri" panose="020F0502020204030204" pitchFamily="34" charset="0"/>
              </a:rPr>
              <a:t> instraling wat </a:t>
            </a:r>
            <a:r>
              <a:rPr lang="nl-NL" sz="2400" b="1" i="1" dirty="0">
                <a:solidFill>
                  <a:srgbClr val="0070C0"/>
                </a:solidFill>
              </a:rPr>
              <a:t>warmer</a:t>
            </a:r>
            <a:r>
              <a:rPr lang="nl-NL" sz="2400" dirty="0">
                <a:latin typeface="Calibri" panose="020F0502020204030204" pitchFamily="34" charset="0"/>
                <a:cs typeface="Calibri" panose="020F0502020204030204" pitchFamily="34" charset="0"/>
              </a:rPr>
              <a:t> telen</a:t>
            </a:r>
          </a:p>
          <a:p>
            <a:pPr>
              <a:buFont typeface="Wingdings" panose="05000000000000000000" pitchFamily="2" charset="2"/>
              <a:buChar char="Ø"/>
              <a:defRPr/>
            </a:pPr>
            <a:endParaRPr lang="nl-NL" sz="2400" dirty="0">
              <a:latin typeface="Calibri" panose="020F0502020204030204" pitchFamily="34" charset="0"/>
              <a:cs typeface="Calibri" panose="020F0502020204030204" pitchFamily="34" charset="0"/>
            </a:endParaRPr>
          </a:p>
          <a:p>
            <a:pPr indent="0">
              <a:buNone/>
              <a:defRPr/>
            </a:pPr>
            <a:r>
              <a:rPr lang="nl-NL" sz="2400" dirty="0">
                <a:latin typeface="Calibri" panose="020F0502020204030204" pitchFamily="34" charset="0"/>
                <a:cs typeface="Calibri" panose="020F0502020204030204" pitchFamily="34" charset="0"/>
              </a:rPr>
              <a:t>Met het werken met temperatuur-lichtverhouding</a:t>
            </a:r>
            <a:br>
              <a:rPr lang="nl-NL" sz="2400" dirty="0">
                <a:latin typeface="Calibri" panose="020F0502020204030204" pitchFamily="34" charset="0"/>
                <a:cs typeface="Calibri" panose="020F0502020204030204" pitchFamily="34" charset="0"/>
              </a:rPr>
            </a:br>
            <a:r>
              <a:rPr lang="nl-NL" sz="2400" dirty="0">
                <a:latin typeface="Calibri" panose="020F0502020204030204" pitchFamily="34" charset="0"/>
                <a:cs typeface="Calibri" panose="020F0502020204030204" pitchFamily="34" charset="0"/>
              </a:rPr>
              <a:t>kan men de plantbalans </a:t>
            </a:r>
            <a:r>
              <a:rPr lang="nl-NL" sz="2400" b="1" i="1" dirty="0">
                <a:solidFill>
                  <a:srgbClr val="0070C0"/>
                </a:solidFill>
              </a:rPr>
              <a:t>vooraf</a:t>
            </a:r>
            <a:r>
              <a:rPr lang="nl-NL" sz="2400" dirty="0">
                <a:latin typeface="Calibri" panose="020F0502020204030204" pitchFamily="34" charset="0"/>
                <a:cs typeface="Calibri" panose="020F0502020204030204" pitchFamily="34" charset="0"/>
              </a:rPr>
              <a:t> </a:t>
            </a:r>
            <a:r>
              <a:rPr lang="nl-NL" sz="2400" b="1" i="1" dirty="0">
                <a:solidFill>
                  <a:srgbClr val="0070C0"/>
                </a:solidFill>
              </a:rPr>
              <a:t>anticiperen</a:t>
            </a:r>
            <a:br>
              <a:rPr lang="nl-NL" sz="2400" dirty="0">
                <a:latin typeface="Calibri" panose="020F0502020204030204" pitchFamily="34" charset="0"/>
                <a:cs typeface="Calibri" panose="020F0502020204030204" pitchFamily="34" charset="0"/>
              </a:rPr>
            </a:br>
            <a:r>
              <a:rPr lang="nl-NL" sz="2400" dirty="0">
                <a:latin typeface="Calibri" panose="020F0502020204030204" pitchFamily="34" charset="0"/>
                <a:cs typeface="Calibri" panose="020F0502020204030204" pitchFamily="34" charset="0"/>
              </a:rPr>
              <a:t>i.p.v. </a:t>
            </a:r>
            <a:r>
              <a:rPr lang="nl-NL" sz="2400" b="1" i="1" dirty="0">
                <a:solidFill>
                  <a:srgbClr val="0070C0"/>
                </a:solidFill>
              </a:rPr>
              <a:t>achteraf</a:t>
            </a:r>
            <a:r>
              <a:rPr lang="nl-NL" sz="2400" dirty="0">
                <a:latin typeface="Calibri" panose="020F0502020204030204" pitchFamily="34" charset="0"/>
                <a:cs typeface="Calibri" panose="020F0502020204030204" pitchFamily="34" charset="0"/>
              </a:rPr>
              <a:t> </a:t>
            </a:r>
            <a:r>
              <a:rPr lang="nl-NL" sz="2400" b="1" i="1" dirty="0">
                <a:solidFill>
                  <a:srgbClr val="0070C0"/>
                </a:solidFill>
              </a:rPr>
              <a:t>corrigeren</a:t>
            </a:r>
          </a:p>
        </p:txBody>
      </p:sp>
      <p:pic>
        <p:nvPicPr>
          <p:cNvPr id="2" name="Afbeelding 1">
            <a:extLst>
              <a:ext uri="{FF2B5EF4-FFF2-40B4-BE49-F238E27FC236}">
                <a16:creationId xmlns:a16="http://schemas.microsoft.com/office/drawing/2014/main" id="{0C1B277B-09F8-472A-9CE0-19AB4B2F573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12360" y="4843525"/>
            <a:ext cx="1069181" cy="1016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Afbeelding 3">
            <a:extLst>
              <a:ext uri="{FF2B5EF4-FFF2-40B4-BE49-F238E27FC236}">
                <a16:creationId xmlns:a16="http://schemas.microsoft.com/office/drawing/2014/main" id="{B33FAC06-1617-478F-8964-B603773B28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445491" y="1038229"/>
            <a:ext cx="1384697" cy="103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1000"/>
                                        <p:tgtEl>
                                          <p:spTgt spid="3">
                                            <p:txEl>
                                              <p:pRg st="8" end="8"/>
                                            </p:txEl>
                                          </p:spTgt>
                                        </p:tgtEl>
                                      </p:cBhvr>
                                    </p:animEffect>
                                    <p:anim calcmode="lin" valueType="num">
                                      <p:cBhvr>
                                        <p:cTn id="3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fade">
                                      <p:cBhvr>
                                        <p:cTn id="42" dur="1000"/>
                                        <p:tgtEl>
                                          <p:spTgt spid="3">
                                            <p:txEl>
                                              <p:pRg st="10" end="10"/>
                                            </p:txEl>
                                          </p:spTgt>
                                        </p:tgtEl>
                                      </p:cBhvr>
                                    </p:animEffect>
                                    <p:anim calcmode="lin" valueType="num">
                                      <p:cBhvr>
                                        <p:cTn id="43"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1015663"/>
          </a:xfrm>
          <a:prstGeom prst="rect">
            <a:avLst/>
          </a:prstGeom>
          <a:noFill/>
        </p:spPr>
        <p:txBody>
          <a:bodyPr wrap="square" rtlCol="0">
            <a:spAutoFit/>
          </a:bodyPr>
          <a:lstStyle/>
          <a:p>
            <a:r>
              <a:rPr lang="nl-NL" sz="3000" b="1" dirty="0"/>
              <a:t>Opdrachten niveau 2,3 en 4 les 3</a:t>
            </a:r>
          </a:p>
        </p:txBody>
      </p:sp>
      <p:sp>
        <p:nvSpPr>
          <p:cNvPr id="2" name="Tekstvak 1">
            <a:extLst>
              <a:ext uri="{FF2B5EF4-FFF2-40B4-BE49-F238E27FC236}">
                <a16:creationId xmlns:a16="http://schemas.microsoft.com/office/drawing/2014/main" id="{06CFD432-9253-5AF2-987A-B4812FDB20F7}"/>
              </a:ext>
            </a:extLst>
          </p:cNvPr>
          <p:cNvSpPr txBox="1"/>
          <p:nvPr/>
        </p:nvSpPr>
        <p:spPr>
          <a:xfrm>
            <a:off x="971600" y="2132856"/>
            <a:ext cx="6480720" cy="3693319"/>
          </a:xfrm>
          <a:prstGeom prst="rect">
            <a:avLst/>
          </a:prstGeom>
          <a:noFill/>
        </p:spPr>
        <p:txBody>
          <a:bodyPr wrap="square" rtlCol="0">
            <a:spAutoFit/>
          </a:bodyPr>
          <a:lstStyle/>
          <a:p>
            <a:pPr marL="342900" indent="-342900">
              <a:buFont typeface="+mj-lt"/>
              <a:buAutoNum type="arabicPeriod"/>
            </a:pPr>
            <a:r>
              <a:rPr lang="nl-NL" dirty="0">
                <a:latin typeface="Calibri" panose="020F0502020204030204" pitchFamily="34" charset="0"/>
                <a:ea typeface="Calibri" panose="020F0502020204030204" pitchFamily="34" charset="0"/>
                <a:cs typeface="Calibri" panose="020F0502020204030204" pitchFamily="34" charset="0"/>
              </a:rPr>
              <a:t>Wat is het verschil tussen vegetatieve groei en generatieve groei bij planten?</a:t>
            </a:r>
          </a:p>
          <a:p>
            <a:pPr marL="342900" indent="-342900">
              <a:buFont typeface="+mj-lt"/>
              <a:buAutoNum type="arabicPeriod"/>
            </a:pPr>
            <a:r>
              <a:rPr lang="nl-NL" dirty="0">
                <a:latin typeface="Calibri" panose="020F0502020204030204" pitchFamily="34" charset="0"/>
                <a:ea typeface="Calibri" panose="020F0502020204030204" pitchFamily="34" charset="0"/>
                <a:cs typeface="Calibri" panose="020F0502020204030204" pitchFamily="34" charset="0"/>
              </a:rPr>
              <a:t>Welke delen van de plant groeien tijdens de vegetatieve fase?</a:t>
            </a:r>
          </a:p>
          <a:p>
            <a:pPr marL="342900" indent="-342900">
              <a:buFont typeface="+mj-lt"/>
              <a:buAutoNum type="arabicPeriod"/>
            </a:pPr>
            <a:r>
              <a:rPr lang="nl-NL" dirty="0">
                <a:latin typeface="Calibri" panose="020F0502020204030204" pitchFamily="34" charset="0"/>
                <a:ea typeface="Calibri" panose="020F0502020204030204" pitchFamily="34" charset="0"/>
                <a:cs typeface="Calibri" panose="020F0502020204030204" pitchFamily="34" charset="0"/>
              </a:rPr>
              <a:t>Waarom maakt een plant bloemen tijdens de generatieve fase?</a:t>
            </a:r>
          </a:p>
          <a:p>
            <a:pPr marL="342900" indent="-342900">
              <a:buFont typeface="+mj-lt"/>
              <a:buAutoNum type="arabicPeriod"/>
            </a:pPr>
            <a:r>
              <a:rPr lang="nl-NL" dirty="0">
                <a:latin typeface="Calibri" panose="020F0502020204030204" pitchFamily="34" charset="0"/>
                <a:ea typeface="Calibri" panose="020F0502020204030204" pitchFamily="34" charset="0"/>
                <a:cs typeface="Calibri" panose="020F0502020204030204" pitchFamily="34" charset="0"/>
              </a:rPr>
              <a:t>Noem één kenmerk van een plant die te vegetatief groeit.</a:t>
            </a:r>
          </a:p>
          <a:p>
            <a:pPr marL="342900" indent="-342900">
              <a:buFont typeface="+mj-lt"/>
              <a:buAutoNum type="arabicPeriod"/>
            </a:pPr>
            <a:r>
              <a:rPr lang="nl-NL" dirty="0">
                <a:latin typeface="Calibri" panose="020F0502020204030204" pitchFamily="34" charset="0"/>
                <a:ea typeface="Calibri" panose="020F0502020204030204" pitchFamily="34" charset="0"/>
                <a:cs typeface="Calibri" panose="020F0502020204030204" pitchFamily="34" charset="0"/>
              </a:rPr>
              <a:t>Noem één kenmerk van een plant die te generatief groeit.</a:t>
            </a:r>
          </a:p>
          <a:p>
            <a:pPr marL="342900" indent="-342900">
              <a:buFont typeface="+mj-lt"/>
              <a:buAutoNum type="arabicPeriod"/>
            </a:pPr>
            <a:r>
              <a:rPr lang="nl-NL" dirty="0">
                <a:latin typeface="Calibri" panose="020F0502020204030204" pitchFamily="34" charset="0"/>
                <a:ea typeface="Calibri" panose="020F0502020204030204" pitchFamily="34" charset="0"/>
                <a:cs typeface="Calibri" panose="020F0502020204030204" pitchFamily="34" charset="0"/>
              </a:rPr>
              <a:t>Wat wordt bedoeld met ‘plantbalans’?</a:t>
            </a:r>
          </a:p>
          <a:p>
            <a:pPr marL="342900" indent="-342900">
              <a:buFont typeface="+mj-lt"/>
              <a:buAutoNum type="arabicPeriod"/>
            </a:pPr>
            <a:r>
              <a:rPr lang="nl-NL" dirty="0">
                <a:latin typeface="Calibri" panose="020F0502020204030204" pitchFamily="34" charset="0"/>
                <a:ea typeface="Calibri" panose="020F0502020204030204" pitchFamily="34" charset="0"/>
                <a:cs typeface="Calibri" panose="020F0502020204030204" pitchFamily="34" charset="0"/>
              </a:rPr>
              <a:t>Waarom is het belangrijk dat een plant niet te veel stress heeft?</a:t>
            </a:r>
          </a:p>
          <a:p>
            <a:pPr marL="342900" indent="-342900">
              <a:buFont typeface="+mj-lt"/>
              <a:buAutoNum type="arabicPeriod"/>
            </a:pPr>
            <a:r>
              <a:rPr lang="nl-NL" dirty="0">
                <a:latin typeface="Calibri" panose="020F0502020204030204" pitchFamily="34" charset="0"/>
                <a:ea typeface="Calibri" panose="020F0502020204030204" pitchFamily="34" charset="0"/>
                <a:cs typeface="Calibri" panose="020F0502020204030204" pitchFamily="34" charset="0"/>
              </a:rPr>
              <a:t>Hoe kun je een plant </a:t>
            </a:r>
            <a:r>
              <a:rPr lang="nl-NL" dirty="0" err="1">
                <a:latin typeface="Calibri" panose="020F0502020204030204" pitchFamily="34" charset="0"/>
                <a:ea typeface="Calibri" panose="020F0502020204030204" pitchFamily="34" charset="0"/>
                <a:cs typeface="Calibri" panose="020F0502020204030204" pitchFamily="34" charset="0"/>
              </a:rPr>
              <a:t>generatiever</a:t>
            </a:r>
            <a:r>
              <a:rPr lang="nl-NL" dirty="0">
                <a:latin typeface="Calibri" panose="020F0502020204030204" pitchFamily="34" charset="0"/>
                <a:ea typeface="Calibri" panose="020F0502020204030204" pitchFamily="34" charset="0"/>
                <a:cs typeface="Calibri" panose="020F0502020204030204" pitchFamily="34" charset="0"/>
              </a:rPr>
              <a:t> maken door de temperatuur aan te passen?</a:t>
            </a:r>
          </a:p>
          <a:p>
            <a:pPr marL="342900" indent="-342900">
              <a:buFont typeface="+mj-lt"/>
              <a:buAutoNum type="arabicPeriod"/>
            </a:pPr>
            <a:r>
              <a:rPr lang="nl-NL" dirty="0">
                <a:latin typeface="Calibri" panose="020F0502020204030204" pitchFamily="34" charset="0"/>
                <a:ea typeface="Calibri" panose="020F0502020204030204" pitchFamily="34" charset="0"/>
                <a:cs typeface="Calibri" panose="020F0502020204030204" pitchFamily="34" charset="0"/>
              </a:rPr>
              <a:t>Wat gebeurt er met de plant als de luchtvochtigheid (RV) in de kas lager wordt?</a:t>
            </a:r>
          </a:p>
          <a:p>
            <a:pPr marL="342900" indent="-342900">
              <a:buFont typeface="+mj-lt"/>
              <a:buAutoNum type="arabicPeriod"/>
            </a:pPr>
            <a:r>
              <a:rPr lang="nl-NL" dirty="0">
                <a:latin typeface="Calibri" panose="020F0502020204030204" pitchFamily="34" charset="0"/>
                <a:ea typeface="Calibri" panose="020F0502020204030204" pitchFamily="34" charset="0"/>
                <a:cs typeface="Calibri" panose="020F0502020204030204" pitchFamily="34" charset="0"/>
              </a:rPr>
              <a:t>Wat zijn assimilaten en waar worden ze in de plant gemaakt?</a:t>
            </a:r>
          </a:p>
        </p:txBody>
      </p:sp>
    </p:spTree>
    <p:extLst>
      <p:ext uri="{BB962C8B-B14F-4D97-AF65-F5344CB8AC3E}">
        <p14:creationId xmlns:p14="http://schemas.microsoft.com/office/powerpoint/2010/main" val="40806843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01C30-EE88-DD58-44C0-2CE70B394A11}"/>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07580AB5-C4B8-A431-D423-06FE2871DB9A}"/>
              </a:ext>
            </a:extLst>
          </p:cNvPr>
          <p:cNvSpPr txBox="1"/>
          <p:nvPr/>
        </p:nvSpPr>
        <p:spPr>
          <a:xfrm>
            <a:off x="922020" y="836712"/>
            <a:ext cx="5741582" cy="553998"/>
          </a:xfrm>
          <a:prstGeom prst="rect">
            <a:avLst/>
          </a:prstGeom>
          <a:noFill/>
        </p:spPr>
        <p:txBody>
          <a:bodyPr wrap="square" rtlCol="0">
            <a:spAutoFit/>
          </a:bodyPr>
          <a:lstStyle/>
          <a:p>
            <a:r>
              <a:rPr lang="nl-NL" sz="3000" b="1" dirty="0"/>
              <a:t>Vragen niveau 2,3 en 4 les 3</a:t>
            </a:r>
          </a:p>
        </p:txBody>
      </p:sp>
      <p:sp>
        <p:nvSpPr>
          <p:cNvPr id="2" name="Tekstvak 1">
            <a:extLst>
              <a:ext uri="{FF2B5EF4-FFF2-40B4-BE49-F238E27FC236}">
                <a16:creationId xmlns:a16="http://schemas.microsoft.com/office/drawing/2014/main" id="{B6845F71-905A-D88A-C8AA-AD35A1C420E7}"/>
              </a:ext>
            </a:extLst>
          </p:cNvPr>
          <p:cNvSpPr txBox="1"/>
          <p:nvPr/>
        </p:nvSpPr>
        <p:spPr>
          <a:xfrm>
            <a:off x="1115616" y="1700808"/>
            <a:ext cx="5832648" cy="2308324"/>
          </a:xfrm>
          <a:prstGeom prst="rect">
            <a:avLst/>
          </a:prstGeom>
          <a:noFill/>
        </p:spPr>
        <p:txBody>
          <a:bodyPr wrap="square" rtlCol="0">
            <a:spAutoFit/>
          </a:bodyPr>
          <a:lstStyle/>
          <a:p>
            <a:pPr marL="342900" indent="-342900">
              <a:buFont typeface="+mj-lt"/>
              <a:buAutoNum type="arabicPeriod" startAt="11"/>
            </a:pPr>
            <a:r>
              <a:rPr lang="nl-NL" dirty="0">
                <a:latin typeface="Calibri" panose="020F0502020204030204" pitchFamily="34" charset="0"/>
                <a:ea typeface="Calibri" panose="020F0502020204030204" pitchFamily="34" charset="0"/>
                <a:cs typeface="Calibri" panose="020F0502020204030204" pitchFamily="34" charset="0"/>
              </a:rPr>
              <a:t>Welke delen van de plant horen bij de ‘sink’ (verbruik van assimilaten)?</a:t>
            </a:r>
          </a:p>
          <a:p>
            <a:pPr marL="342900" indent="-342900">
              <a:buFont typeface="+mj-lt"/>
              <a:buAutoNum type="arabicPeriod" startAt="11"/>
            </a:pPr>
            <a:r>
              <a:rPr lang="nl-NL" dirty="0">
                <a:latin typeface="Calibri" panose="020F0502020204030204" pitchFamily="34" charset="0"/>
                <a:ea typeface="Calibri" panose="020F0502020204030204" pitchFamily="34" charset="0"/>
                <a:cs typeface="Calibri" panose="020F0502020204030204" pitchFamily="34" charset="0"/>
              </a:rPr>
              <a:t>Waardoor wordt het verbruik van assimilaten hoger bij een plant?</a:t>
            </a:r>
          </a:p>
          <a:p>
            <a:pPr marL="342900" indent="-342900">
              <a:buFont typeface="+mj-lt"/>
              <a:buAutoNum type="arabicPeriod" startAt="11"/>
            </a:pPr>
            <a:r>
              <a:rPr lang="nl-NL" dirty="0">
                <a:latin typeface="Calibri" panose="020F0502020204030204" pitchFamily="34" charset="0"/>
                <a:ea typeface="Calibri" panose="020F0502020204030204" pitchFamily="34" charset="0"/>
                <a:cs typeface="Calibri" panose="020F0502020204030204" pitchFamily="34" charset="0"/>
              </a:rPr>
              <a:t>Waarom is licht belangrijk voor de groei van een plant?</a:t>
            </a:r>
          </a:p>
          <a:p>
            <a:pPr marL="342900" indent="-342900">
              <a:buFont typeface="+mj-lt"/>
              <a:buAutoNum type="arabicPeriod" startAt="11"/>
            </a:pPr>
            <a:r>
              <a:rPr lang="nl-NL" dirty="0">
                <a:latin typeface="Calibri" panose="020F0502020204030204" pitchFamily="34" charset="0"/>
                <a:ea typeface="Calibri" panose="020F0502020204030204" pitchFamily="34" charset="0"/>
                <a:cs typeface="Calibri" panose="020F0502020204030204" pitchFamily="34" charset="0"/>
              </a:rPr>
              <a:t>Wat bedoelen we met de temperatuur-lichtverhouding?</a:t>
            </a:r>
          </a:p>
          <a:p>
            <a:pPr marL="342900" indent="-342900">
              <a:buFont typeface="+mj-lt"/>
              <a:buAutoNum type="arabicPeriod" startAt="11"/>
            </a:pPr>
            <a:r>
              <a:rPr lang="nl-NL" dirty="0">
                <a:latin typeface="Calibri" panose="020F0502020204030204" pitchFamily="34" charset="0"/>
                <a:ea typeface="Calibri" panose="020F0502020204030204" pitchFamily="34" charset="0"/>
                <a:cs typeface="Calibri" panose="020F0502020204030204" pitchFamily="34" charset="0"/>
              </a:rPr>
              <a:t>Hoe kan een kweker met de temperatuur-lichtverhouding de plantbalans sturen?</a:t>
            </a:r>
          </a:p>
        </p:txBody>
      </p:sp>
    </p:spTree>
    <p:extLst>
      <p:ext uri="{BB962C8B-B14F-4D97-AF65-F5344CB8AC3E}">
        <p14:creationId xmlns:p14="http://schemas.microsoft.com/office/powerpoint/2010/main" val="27364996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7CCA5A-E61A-0D77-9EC1-6D4E02042ED0}"/>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9E1E21B3-7DDA-5C70-81C6-F3FFB2031B0D}"/>
              </a:ext>
            </a:extLst>
          </p:cNvPr>
          <p:cNvSpPr txBox="1"/>
          <p:nvPr/>
        </p:nvSpPr>
        <p:spPr>
          <a:xfrm>
            <a:off x="922020" y="836712"/>
            <a:ext cx="5741582" cy="553998"/>
          </a:xfrm>
          <a:prstGeom prst="rect">
            <a:avLst/>
          </a:prstGeom>
          <a:noFill/>
        </p:spPr>
        <p:txBody>
          <a:bodyPr wrap="square" rtlCol="0">
            <a:spAutoFit/>
          </a:bodyPr>
          <a:lstStyle/>
          <a:p>
            <a:r>
              <a:rPr lang="nl-NL" sz="3000" b="1" dirty="0"/>
              <a:t>Opdrachten niveau 3 en 4</a:t>
            </a:r>
          </a:p>
        </p:txBody>
      </p:sp>
      <p:sp>
        <p:nvSpPr>
          <p:cNvPr id="2" name="Tekstvak 1">
            <a:extLst>
              <a:ext uri="{FF2B5EF4-FFF2-40B4-BE49-F238E27FC236}">
                <a16:creationId xmlns:a16="http://schemas.microsoft.com/office/drawing/2014/main" id="{C801F0CD-0717-4B2C-DB61-1F0414342387}"/>
              </a:ext>
            </a:extLst>
          </p:cNvPr>
          <p:cNvSpPr txBox="1"/>
          <p:nvPr/>
        </p:nvSpPr>
        <p:spPr>
          <a:xfrm>
            <a:off x="971600" y="1772816"/>
            <a:ext cx="6408712" cy="3416320"/>
          </a:xfrm>
          <a:prstGeom prst="rect">
            <a:avLst/>
          </a:prstGeom>
          <a:noFill/>
        </p:spPr>
        <p:txBody>
          <a:bodyPr wrap="square" rtlCol="0">
            <a:spAutoFit/>
          </a:bodyPr>
          <a:lstStyle/>
          <a:p>
            <a:pPr marL="228600" indent="-228600">
              <a:buFont typeface="+mj-lt"/>
              <a:buAutoNum type="arabicPeriod" startAt="16"/>
            </a:pPr>
            <a:r>
              <a:rPr lang="nl-NL" sz="1200" dirty="0">
                <a:latin typeface="Calibri" panose="020F0502020204030204" pitchFamily="34" charset="0"/>
                <a:ea typeface="Calibri" panose="020F0502020204030204" pitchFamily="34" charset="0"/>
                <a:cs typeface="Calibri" panose="020F0502020204030204" pitchFamily="34" charset="0"/>
              </a:rPr>
              <a:t>Een teler merkt dat zijn tomatenplanten een dikke kop hebben en onder de kop bloeien. Leg uit welk groeitype dit aangeeft en beschrijf twee maatregelen die de teler kan nemen om de planten weer in balans te brengen.</a:t>
            </a:r>
          </a:p>
          <a:p>
            <a:pPr marL="228600" indent="-228600">
              <a:buFont typeface="+mj-lt"/>
              <a:buAutoNum type="arabicPeriod" startAt="16"/>
            </a:pPr>
            <a:endParaRPr lang="nl-NL" sz="1200" dirty="0">
              <a:latin typeface="Calibri" panose="020F0502020204030204" pitchFamily="34" charset="0"/>
              <a:ea typeface="Calibri" panose="020F0502020204030204" pitchFamily="34" charset="0"/>
              <a:cs typeface="Calibri" panose="020F0502020204030204" pitchFamily="34" charset="0"/>
            </a:endParaRPr>
          </a:p>
          <a:p>
            <a:pPr marL="228600" indent="-228600">
              <a:buFont typeface="+mj-lt"/>
              <a:buAutoNum type="arabicPeriod" startAt="16"/>
            </a:pPr>
            <a:r>
              <a:rPr lang="nl-NL" sz="1200" dirty="0">
                <a:latin typeface="Calibri" panose="020F0502020204030204" pitchFamily="34" charset="0"/>
                <a:ea typeface="Calibri" panose="020F0502020204030204" pitchFamily="34" charset="0"/>
                <a:cs typeface="Calibri" panose="020F0502020204030204" pitchFamily="34" charset="0"/>
              </a:rPr>
              <a:t>Tijdens een zonnige dag besluit een kweker de ramen veel open te zetten om te koelen. Leg uit welke effecten dit heeft op de fotosynthese, CO₂-niveau en assimilatenproductie, en waarom dit volgens ‘Het Nieuwe Telen’ niet optimaal is.</a:t>
            </a:r>
          </a:p>
          <a:p>
            <a:pPr marL="228600" indent="-228600">
              <a:buFont typeface="+mj-lt"/>
              <a:buAutoNum type="arabicPeriod" startAt="16"/>
            </a:pPr>
            <a:endParaRPr lang="nl-NL" sz="1200" dirty="0">
              <a:latin typeface="Calibri" panose="020F0502020204030204" pitchFamily="34" charset="0"/>
              <a:ea typeface="Calibri" panose="020F0502020204030204" pitchFamily="34" charset="0"/>
              <a:cs typeface="Calibri" panose="020F0502020204030204" pitchFamily="34" charset="0"/>
            </a:endParaRPr>
          </a:p>
          <a:p>
            <a:pPr marL="228600" indent="-228600">
              <a:buFont typeface="+mj-lt"/>
              <a:buAutoNum type="arabicPeriod" startAt="16"/>
            </a:pPr>
            <a:r>
              <a:rPr lang="nl-NL" sz="1200" dirty="0">
                <a:latin typeface="Calibri" panose="020F0502020204030204" pitchFamily="34" charset="0"/>
                <a:ea typeface="Calibri" panose="020F0502020204030204" pitchFamily="34" charset="0"/>
                <a:cs typeface="Calibri" panose="020F0502020204030204" pitchFamily="34" charset="0"/>
              </a:rPr>
              <a:t>De lichtsom op een dag is laag (bijv. 400 J/cm²). Leg uit welke etmaaltemperatuur hierbij past volgens de temperatuur-lichtverhouding en waarom een te hoge temperatuur op zo’n dag kan zorgen voor onbalans in de plant</a:t>
            </a:r>
            <a:br>
              <a:rPr lang="nl-NL" sz="1200" dirty="0">
                <a:latin typeface="Calibri" panose="020F0502020204030204" pitchFamily="34" charset="0"/>
                <a:ea typeface="Calibri" panose="020F0502020204030204" pitchFamily="34" charset="0"/>
                <a:cs typeface="Calibri" panose="020F0502020204030204" pitchFamily="34" charset="0"/>
              </a:rPr>
            </a:br>
            <a:endParaRPr lang="nl-NL" sz="1200" dirty="0">
              <a:latin typeface="Calibri" panose="020F0502020204030204" pitchFamily="34" charset="0"/>
              <a:ea typeface="Calibri" panose="020F0502020204030204" pitchFamily="34" charset="0"/>
              <a:cs typeface="Calibri" panose="020F0502020204030204" pitchFamily="34" charset="0"/>
            </a:endParaRPr>
          </a:p>
          <a:p>
            <a:pPr marL="228600" indent="-228600">
              <a:buFont typeface="+mj-lt"/>
              <a:buAutoNum type="arabicPeriod" startAt="16"/>
            </a:pPr>
            <a:r>
              <a:rPr lang="nl-NL" sz="1200" dirty="0">
                <a:latin typeface="Calibri" panose="020F0502020204030204" pitchFamily="34" charset="0"/>
                <a:ea typeface="Calibri" panose="020F0502020204030204" pitchFamily="34" charset="0"/>
                <a:cs typeface="Calibri" panose="020F0502020204030204" pitchFamily="34" charset="0"/>
              </a:rPr>
              <a:t>Een teler verhoogt de EC van het gietwater om zijn gewas </a:t>
            </a:r>
            <a:r>
              <a:rPr lang="nl-NL" sz="1200" dirty="0" err="1">
                <a:latin typeface="Calibri" panose="020F0502020204030204" pitchFamily="34" charset="0"/>
                <a:ea typeface="Calibri" panose="020F0502020204030204" pitchFamily="34" charset="0"/>
                <a:cs typeface="Calibri" panose="020F0502020204030204" pitchFamily="34" charset="0"/>
              </a:rPr>
              <a:t>generatiever</a:t>
            </a:r>
            <a:r>
              <a:rPr lang="nl-NL" sz="1200" dirty="0">
                <a:latin typeface="Calibri" panose="020F0502020204030204" pitchFamily="34" charset="0"/>
                <a:ea typeface="Calibri" panose="020F0502020204030204" pitchFamily="34" charset="0"/>
                <a:cs typeface="Calibri" panose="020F0502020204030204" pitchFamily="34" charset="0"/>
              </a:rPr>
              <a:t> te sturen. Leg uit waarom dit effect heeft op de plant en in welke situaties dit een geschikte keuze is.</a:t>
            </a:r>
            <a:br>
              <a:rPr lang="nl-NL" sz="1200" dirty="0">
                <a:latin typeface="Calibri" panose="020F0502020204030204" pitchFamily="34" charset="0"/>
                <a:ea typeface="Calibri" panose="020F0502020204030204" pitchFamily="34" charset="0"/>
                <a:cs typeface="Calibri" panose="020F0502020204030204" pitchFamily="34" charset="0"/>
              </a:rPr>
            </a:br>
            <a:endParaRPr lang="nl-NL" sz="1200" dirty="0">
              <a:latin typeface="Calibri" panose="020F0502020204030204" pitchFamily="34" charset="0"/>
              <a:ea typeface="Calibri" panose="020F0502020204030204" pitchFamily="34" charset="0"/>
              <a:cs typeface="Calibri" panose="020F0502020204030204" pitchFamily="34" charset="0"/>
            </a:endParaRPr>
          </a:p>
          <a:p>
            <a:pPr marL="228600" indent="-228600">
              <a:buFont typeface="+mj-lt"/>
              <a:buAutoNum type="arabicPeriod" startAt="16"/>
            </a:pPr>
            <a:r>
              <a:rPr lang="nl-NL" sz="1200" dirty="0">
                <a:latin typeface="Calibri" panose="020F0502020204030204" pitchFamily="34" charset="0"/>
                <a:ea typeface="Calibri" panose="020F0502020204030204" pitchFamily="34" charset="0"/>
                <a:cs typeface="Calibri" panose="020F0502020204030204" pitchFamily="34" charset="0"/>
              </a:rPr>
              <a:t>Bladeren onder in het gewas worden tot de ‘sink’ gerekend. Leg uit waarom deze bladeren kunnen concurreren met vruchten en jonge delen van de plant en beschrijf één teeltmaatregel om dit probleem te verminderen.</a:t>
            </a:r>
          </a:p>
        </p:txBody>
      </p:sp>
    </p:spTree>
    <p:extLst>
      <p:ext uri="{BB962C8B-B14F-4D97-AF65-F5344CB8AC3E}">
        <p14:creationId xmlns:p14="http://schemas.microsoft.com/office/powerpoint/2010/main" val="31801441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169071" y="1683863"/>
            <a:ext cx="5915025" cy="747713"/>
          </a:xfrm>
        </p:spPr>
        <p:txBody>
          <a:bodyPr>
            <a:normAutofit/>
          </a:bodyPr>
          <a:lstStyle/>
          <a:p>
            <a:pPr eaLnBrk="1" hangingPunct="1"/>
            <a:endParaRPr lang="nl-NL" altLang="nl-NL" b="1" dirty="0"/>
          </a:p>
        </p:txBody>
      </p:sp>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3"/>
          <a:stretch>
            <a:fillRect/>
          </a:stretch>
        </p:blipFill>
        <p:spPr>
          <a:xfrm>
            <a:off x="1054369" y="1910107"/>
            <a:ext cx="6144428" cy="3160925"/>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67F01-184D-A026-C56E-60093526DA59}"/>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1726C59A-4E40-D569-8FD5-7D7E43ED43D6}"/>
              </a:ext>
            </a:extLst>
          </p:cNvPr>
          <p:cNvSpPr txBox="1"/>
          <p:nvPr/>
        </p:nvSpPr>
        <p:spPr>
          <a:xfrm>
            <a:off x="856902" y="620688"/>
            <a:ext cx="5741582"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0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Herhaling</a:t>
            </a:r>
          </a:p>
        </p:txBody>
      </p:sp>
      <p:sp>
        <p:nvSpPr>
          <p:cNvPr id="4" name="Tekstvak 3">
            <a:extLst>
              <a:ext uri="{FF2B5EF4-FFF2-40B4-BE49-F238E27FC236}">
                <a16:creationId xmlns:a16="http://schemas.microsoft.com/office/drawing/2014/main" id="{A34BCD67-EE02-0DCE-7ADA-7C957FC3FF8A}"/>
              </a:ext>
            </a:extLst>
          </p:cNvPr>
          <p:cNvSpPr txBox="1"/>
          <p:nvPr/>
        </p:nvSpPr>
        <p:spPr>
          <a:xfrm>
            <a:off x="900648" y="1988840"/>
            <a:ext cx="6263640" cy="507831"/>
          </a:xfrm>
          <a:prstGeom prst="rect">
            <a:avLst/>
          </a:prstGeom>
          <a:noFill/>
        </p:spPr>
        <p:txBody>
          <a:bodyPr wrap="square" rtlCol="0">
            <a:spAutoFit/>
          </a:bodyPr>
          <a:lstStyle/>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nl-NL" sz="1350" b="0" i="0" u="none" strike="noStrike" kern="1200" cap="none" spc="0" normalizeH="0" baseline="0" noProof="0" dirty="0">
              <a:ln>
                <a:noFill/>
              </a:ln>
              <a:solidFill>
                <a:prstClr val="black"/>
              </a:solidFill>
              <a:effectLst/>
              <a:uLnTx/>
              <a:uFillTx/>
              <a:latin typeface="Calibri"/>
              <a:ea typeface="+mn-ea"/>
              <a:cs typeface="+mn-cs"/>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nl-NL" sz="1350"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Afbeelding 5">
            <a:extLst>
              <a:ext uri="{FF2B5EF4-FFF2-40B4-BE49-F238E27FC236}">
                <a16:creationId xmlns:a16="http://schemas.microsoft.com/office/drawing/2014/main" id="{22C30976-A3FE-8387-747B-09EEE237B9AD}"/>
              </a:ext>
            </a:extLst>
          </p:cNvPr>
          <p:cNvPicPr>
            <a:picLocks noChangeAspect="1"/>
          </p:cNvPicPr>
          <p:nvPr/>
        </p:nvPicPr>
        <p:blipFill>
          <a:blip r:embed="rId2"/>
          <a:stretch>
            <a:fillRect/>
          </a:stretch>
        </p:blipFill>
        <p:spPr>
          <a:xfrm>
            <a:off x="0" y="1078699"/>
            <a:ext cx="9144000" cy="4700602"/>
          </a:xfrm>
          <a:prstGeom prst="rect">
            <a:avLst/>
          </a:prstGeom>
        </p:spPr>
      </p:pic>
    </p:spTree>
    <p:extLst>
      <p:ext uri="{BB962C8B-B14F-4D97-AF65-F5344CB8AC3E}">
        <p14:creationId xmlns:p14="http://schemas.microsoft.com/office/powerpoint/2010/main" val="40735730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1132D880-4897-45BD-8F80-5A4FA497D02F}"/>
              </a:ext>
            </a:extLst>
          </p:cNvPr>
          <p:cNvSpPr>
            <a:spLocks noGrp="1" noChangeArrowheads="1"/>
          </p:cNvSpPr>
          <p:nvPr>
            <p:ph type="title"/>
          </p:nvPr>
        </p:nvSpPr>
        <p:spPr>
          <a:xfrm>
            <a:off x="755576" y="764704"/>
            <a:ext cx="6410747" cy="810000"/>
          </a:xfrm>
        </p:spPr>
        <p:txBody>
          <a:bodyPr>
            <a:normAutofit/>
          </a:bodyPr>
          <a:lstStyle/>
          <a:p>
            <a:pPr eaLnBrk="1" hangingPunct="1"/>
            <a:r>
              <a:rPr lang="nl-NL" altLang="nl-NL" sz="3000" b="1" dirty="0"/>
              <a:t>Kweken van gewassen</a:t>
            </a:r>
          </a:p>
        </p:txBody>
      </p:sp>
      <p:sp>
        <p:nvSpPr>
          <p:cNvPr id="6147" name="Tijdelijke aanduiding voor inhoud 2">
            <a:extLst>
              <a:ext uri="{FF2B5EF4-FFF2-40B4-BE49-F238E27FC236}">
                <a16:creationId xmlns:a16="http://schemas.microsoft.com/office/drawing/2014/main" id="{D50E2F6A-9787-40F0-80CF-CD7E9E4D2308}"/>
              </a:ext>
            </a:extLst>
          </p:cNvPr>
          <p:cNvSpPr>
            <a:spLocks noGrp="1" noChangeArrowheads="1"/>
          </p:cNvSpPr>
          <p:nvPr>
            <p:ph idx="1"/>
          </p:nvPr>
        </p:nvSpPr>
        <p:spPr>
          <a:xfrm>
            <a:off x="827584" y="1484784"/>
            <a:ext cx="6592688" cy="3312368"/>
          </a:xfrm>
        </p:spPr>
        <p:txBody>
          <a:bodyPr>
            <a:noAutofit/>
          </a:bodyPr>
          <a:lstStyle/>
          <a:p>
            <a:pPr indent="0">
              <a:buNone/>
            </a:pPr>
            <a:r>
              <a:rPr lang="nl-NL" altLang="nl-NL" sz="2400" dirty="0"/>
              <a:t>Het kweken van planten en telen van gewassen is van oudsher gebaseerd op plantkundige kennis en - waar deze kennis tekortschiet - op gevoel en ervaring, ook wel aangeduid met ‘</a:t>
            </a:r>
            <a:r>
              <a:rPr lang="nl-NL" altLang="nl-NL" sz="2400" b="1" i="1" dirty="0">
                <a:solidFill>
                  <a:schemeClr val="accent6">
                    <a:lumMod val="75000"/>
                  </a:schemeClr>
                </a:solidFill>
              </a:rPr>
              <a:t>groene vingers</a:t>
            </a:r>
            <a:r>
              <a:rPr lang="nl-NL" altLang="nl-NL" sz="2400" dirty="0"/>
              <a:t>’.</a:t>
            </a:r>
          </a:p>
          <a:p>
            <a:pPr indent="0">
              <a:buNone/>
            </a:pPr>
            <a:endParaRPr lang="nl-NL" altLang="nl-NL" sz="2400" dirty="0"/>
          </a:p>
          <a:p>
            <a:pPr indent="0">
              <a:buNone/>
            </a:pPr>
            <a:r>
              <a:rPr lang="nl-NL" altLang="nl-NL" sz="2400" dirty="0"/>
              <a:t>Daarbij wordt bij de groente teelt voornamelijk uitgegaan met het </a:t>
            </a:r>
            <a:r>
              <a:rPr lang="nl-NL" altLang="nl-NL" sz="2400" b="1" i="1" dirty="0">
                <a:solidFill>
                  <a:srgbClr val="0070C0"/>
                </a:solidFill>
              </a:rPr>
              <a:t>generatief</a:t>
            </a:r>
            <a:r>
              <a:rPr lang="nl-NL" altLang="nl-NL" sz="2400" dirty="0"/>
              <a:t> en het </a:t>
            </a:r>
            <a:r>
              <a:rPr lang="nl-NL" altLang="nl-NL" sz="2400" b="1" i="1" dirty="0">
                <a:solidFill>
                  <a:srgbClr val="0070C0"/>
                </a:solidFill>
              </a:rPr>
              <a:t>vegetatief</a:t>
            </a:r>
            <a:r>
              <a:rPr lang="nl-NL" altLang="nl-NL" sz="2400" dirty="0"/>
              <a:t> kweken.</a:t>
            </a:r>
          </a:p>
        </p:txBody>
      </p:sp>
      <p:pic>
        <p:nvPicPr>
          <p:cNvPr id="6149" name="Afbeelding 1">
            <a:extLst>
              <a:ext uri="{FF2B5EF4-FFF2-40B4-BE49-F238E27FC236}">
                <a16:creationId xmlns:a16="http://schemas.microsoft.com/office/drawing/2014/main" id="{9F81D8A2-2295-433B-B9D8-021353FA17C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4959028"/>
            <a:ext cx="2331244" cy="174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19" descr="Image result for nieuwe kas">
            <a:extLst>
              <a:ext uri="{FF2B5EF4-FFF2-40B4-BE49-F238E27FC236}">
                <a16:creationId xmlns:a16="http://schemas.microsoft.com/office/drawing/2014/main" id="{96ED1BEF-D975-461B-8155-80A1DFB1CFC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11167" y="4967958"/>
            <a:ext cx="3074194" cy="172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6149"/>
                                        </p:tgtEl>
                                        <p:attrNameLst>
                                          <p:attrName>style.visibility</p:attrName>
                                        </p:attrNameLst>
                                      </p:cBhvr>
                                      <p:to>
                                        <p:strVal val="visible"/>
                                      </p:to>
                                    </p:set>
                                    <p:animEffect transition="in" filter="fade">
                                      <p:cBhvr>
                                        <p:cTn id="7" dur="1000"/>
                                        <p:tgtEl>
                                          <p:spTgt spid="6149"/>
                                        </p:tgtEl>
                                      </p:cBhvr>
                                    </p:animEffect>
                                    <p:anim calcmode="lin" valueType="num">
                                      <p:cBhvr>
                                        <p:cTn id="8" dur="1000" fill="hold"/>
                                        <p:tgtEl>
                                          <p:spTgt spid="6149"/>
                                        </p:tgtEl>
                                        <p:attrNameLst>
                                          <p:attrName>ppt_x</p:attrName>
                                        </p:attrNameLst>
                                      </p:cBhvr>
                                      <p:tavLst>
                                        <p:tav tm="0">
                                          <p:val>
                                            <p:strVal val="#ppt_x"/>
                                          </p:val>
                                        </p:tav>
                                        <p:tav tm="100000">
                                          <p:val>
                                            <p:strVal val="#ppt_x"/>
                                          </p:val>
                                        </p:tav>
                                      </p:tavLst>
                                    </p:anim>
                                    <p:anim calcmode="lin" valueType="num">
                                      <p:cBhvr>
                                        <p:cTn id="9" dur="1000" fill="hold"/>
                                        <p:tgtEl>
                                          <p:spTgt spid="614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150"/>
                                        </p:tgtEl>
                                        <p:attrNameLst>
                                          <p:attrName>style.visibility</p:attrName>
                                        </p:attrNameLst>
                                      </p:cBhvr>
                                      <p:to>
                                        <p:strVal val="visible"/>
                                      </p:to>
                                    </p:set>
                                    <p:animEffect transition="in" filter="fade">
                                      <p:cBhvr>
                                        <p:cTn id="12" dur="1000"/>
                                        <p:tgtEl>
                                          <p:spTgt spid="6150"/>
                                        </p:tgtEl>
                                      </p:cBhvr>
                                    </p:animEffect>
                                    <p:anim calcmode="lin" valueType="num">
                                      <p:cBhvr>
                                        <p:cTn id="13" dur="1000" fill="hold"/>
                                        <p:tgtEl>
                                          <p:spTgt spid="6150"/>
                                        </p:tgtEl>
                                        <p:attrNameLst>
                                          <p:attrName>ppt_x</p:attrName>
                                        </p:attrNameLst>
                                      </p:cBhvr>
                                      <p:tavLst>
                                        <p:tav tm="0">
                                          <p:val>
                                            <p:strVal val="#ppt_x"/>
                                          </p:val>
                                        </p:tav>
                                        <p:tav tm="100000">
                                          <p:val>
                                            <p:strVal val="#ppt_x"/>
                                          </p:val>
                                        </p:tav>
                                      </p:tavLst>
                                    </p:anim>
                                    <p:anim calcmode="lin" valueType="num">
                                      <p:cBhvr>
                                        <p:cTn id="14" dur="1000" fill="hold"/>
                                        <p:tgtEl>
                                          <p:spTgt spid="615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147">
                                            <p:txEl>
                                              <p:pRg st="2" end="2"/>
                                            </p:txEl>
                                          </p:spTgt>
                                        </p:tgtEl>
                                        <p:attrNameLst>
                                          <p:attrName>style.visibility</p:attrName>
                                        </p:attrNameLst>
                                      </p:cBhvr>
                                      <p:to>
                                        <p:strVal val="visible"/>
                                      </p:to>
                                    </p:set>
                                    <p:animEffect transition="in" filter="fade">
                                      <p:cBhvr>
                                        <p:cTn id="19" dur="1000"/>
                                        <p:tgtEl>
                                          <p:spTgt spid="6147">
                                            <p:txEl>
                                              <p:pRg st="2" end="2"/>
                                            </p:txEl>
                                          </p:spTgt>
                                        </p:tgtEl>
                                      </p:cBhvr>
                                    </p:animEffect>
                                    <p:anim calcmode="lin" valueType="num">
                                      <p:cBhvr>
                                        <p:cTn id="20" dur="1000" fill="hold"/>
                                        <p:tgtEl>
                                          <p:spTgt spid="6147">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614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840AD-A92E-98E2-AD6C-5BE873C9BD5D}"/>
            </a:ext>
          </a:extLst>
        </p:cNvPr>
        <p:cNvGrpSpPr/>
        <p:nvPr/>
      </p:nvGrpSpPr>
      <p:grpSpPr>
        <a:xfrm>
          <a:off x="0" y="0"/>
          <a:ext cx="0" cy="0"/>
          <a:chOff x="0" y="0"/>
          <a:chExt cx="0" cy="0"/>
        </a:xfrm>
      </p:grpSpPr>
      <p:sp>
        <p:nvSpPr>
          <p:cNvPr id="6146" name="Titel 1">
            <a:extLst>
              <a:ext uri="{FF2B5EF4-FFF2-40B4-BE49-F238E27FC236}">
                <a16:creationId xmlns:a16="http://schemas.microsoft.com/office/drawing/2014/main" id="{5E998115-3060-99F2-49B7-71F2822DDC6A}"/>
              </a:ext>
            </a:extLst>
          </p:cNvPr>
          <p:cNvSpPr>
            <a:spLocks noGrp="1" noChangeArrowheads="1"/>
          </p:cNvSpPr>
          <p:nvPr>
            <p:ph type="title"/>
          </p:nvPr>
        </p:nvSpPr>
        <p:spPr>
          <a:xfrm>
            <a:off x="755576" y="764704"/>
            <a:ext cx="6410747" cy="810000"/>
          </a:xfrm>
        </p:spPr>
        <p:txBody>
          <a:bodyPr>
            <a:normAutofit/>
          </a:bodyPr>
          <a:lstStyle/>
          <a:p>
            <a:pPr eaLnBrk="1" hangingPunct="1"/>
            <a:r>
              <a:rPr lang="nl-NL" altLang="nl-NL" sz="3000" b="1" dirty="0"/>
              <a:t>Generatief </a:t>
            </a:r>
          </a:p>
        </p:txBody>
      </p:sp>
      <p:sp>
        <p:nvSpPr>
          <p:cNvPr id="6147" name="Tijdelijke aanduiding voor inhoud 2">
            <a:extLst>
              <a:ext uri="{FF2B5EF4-FFF2-40B4-BE49-F238E27FC236}">
                <a16:creationId xmlns:a16="http://schemas.microsoft.com/office/drawing/2014/main" id="{94DFCE7C-AF1F-0C43-2617-6B03A6458BBE}"/>
              </a:ext>
            </a:extLst>
          </p:cNvPr>
          <p:cNvSpPr>
            <a:spLocks noGrp="1" noChangeArrowheads="1"/>
          </p:cNvSpPr>
          <p:nvPr>
            <p:ph idx="1"/>
          </p:nvPr>
        </p:nvSpPr>
        <p:spPr>
          <a:xfrm>
            <a:off x="779857" y="1574704"/>
            <a:ext cx="6592688" cy="4878632"/>
          </a:xfrm>
        </p:spPr>
        <p:txBody>
          <a:bodyPr>
            <a:noAutofit/>
          </a:bodyPr>
          <a:lstStyle/>
          <a:p>
            <a:pPr indent="0">
              <a:buNone/>
            </a:pPr>
            <a:r>
              <a:rPr lang="nl-NL" sz="2400" dirty="0"/>
              <a:t>Het woord </a:t>
            </a:r>
            <a:r>
              <a:rPr lang="nl-NL" sz="2400" b="1" i="1" dirty="0">
                <a:solidFill>
                  <a:srgbClr val="0070C0"/>
                </a:solidFill>
              </a:rPr>
              <a:t>generatief</a:t>
            </a:r>
            <a:r>
              <a:rPr lang="nl-NL" sz="2400" dirty="0"/>
              <a:t> bij planten verwijst naar de fase of kenmerken die te maken hebben met de </a:t>
            </a:r>
            <a:r>
              <a:rPr lang="nl-NL" sz="2400" b="1" i="1" dirty="0">
                <a:solidFill>
                  <a:srgbClr val="0070C0"/>
                </a:solidFill>
              </a:rPr>
              <a:t>voortplanting</a:t>
            </a:r>
            <a:r>
              <a:rPr lang="nl-NL" sz="2400" b="1" dirty="0"/>
              <a:t> </a:t>
            </a:r>
            <a:r>
              <a:rPr lang="nl-NL" sz="2400" dirty="0"/>
              <a:t>van een plant</a:t>
            </a:r>
          </a:p>
          <a:p>
            <a:pPr indent="0">
              <a:buNone/>
            </a:pPr>
            <a:endParaRPr lang="nl-NL" sz="2400" dirty="0"/>
          </a:p>
          <a:p>
            <a:pPr indent="0">
              <a:buNone/>
            </a:pPr>
            <a:r>
              <a:rPr lang="nl-NL" sz="2400" b="1" dirty="0"/>
              <a:t>Kenmerken van generatief bij planten:</a:t>
            </a:r>
          </a:p>
          <a:p>
            <a:pPr marL="342900" indent="-342900"/>
            <a:r>
              <a:rPr lang="nl-NL" sz="2400" b="1" i="1" dirty="0">
                <a:solidFill>
                  <a:srgbClr val="0070C0"/>
                </a:solidFill>
              </a:rPr>
              <a:t>Bloei</a:t>
            </a:r>
            <a:r>
              <a:rPr lang="nl-NL" sz="2400" dirty="0"/>
              <a:t>: De plant ontwikkelt bloemen, die nodig zijn voor voortplanting.</a:t>
            </a:r>
          </a:p>
          <a:p>
            <a:pPr marL="342900" indent="-342900"/>
            <a:r>
              <a:rPr lang="nl-NL" sz="2400" b="1" i="1" dirty="0">
                <a:solidFill>
                  <a:srgbClr val="0070C0"/>
                </a:solidFill>
              </a:rPr>
              <a:t>Vruchtvorming</a:t>
            </a:r>
            <a:r>
              <a:rPr lang="nl-NL" sz="2400" dirty="0"/>
              <a:t>: Na de bloei ontstaan vruchten en zaden.</a:t>
            </a:r>
          </a:p>
          <a:p>
            <a:pPr marL="342900" indent="-342900"/>
            <a:r>
              <a:rPr lang="nl-NL" sz="2400" b="1" i="1" dirty="0">
                <a:solidFill>
                  <a:srgbClr val="0070C0"/>
                </a:solidFill>
              </a:rPr>
              <a:t>voortplanting</a:t>
            </a:r>
            <a:r>
              <a:rPr lang="nl-NL" sz="2400" dirty="0"/>
              <a:t>: De plant investeert energie in het maken van nakomelingen via zaden of vruchten.</a:t>
            </a:r>
          </a:p>
        </p:txBody>
      </p:sp>
      <p:pic>
        <p:nvPicPr>
          <p:cNvPr id="6149" name="Afbeelding 1">
            <a:extLst>
              <a:ext uri="{FF2B5EF4-FFF2-40B4-BE49-F238E27FC236}">
                <a16:creationId xmlns:a16="http://schemas.microsoft.com/office/drawing/2014/main" id="{C51A8CD1-BF4C-4E3A-EA96-07A91AD279C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0591" y="-25558"/>
            <a:ext cx="1853409" cy="138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91217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6149"/>
                                        </p:tgtEl>
                                        <p:attrNameLst>
                                          <p:attrName>style.visibility</p:attrName>
                                        </p:attrNameLst>
                                      </p:cBhvr>
                                      <p:to>
                                        <p:strVal val="visible"/>
                                      </p:to>
                                    </p:set>
                                    <p:animEffect transition="in" filter="fade">
                                      <p:cBhvr>
                                        <p:cTn id="7" dur="1000"/>
                                        <p:tgtEl>
                                          <p:spTgt spid="6149"/>
                                        </p:tgtEl>
                                      </p:cBhvr>
                                    </p:animEffect>
                                    <p:anim calcmode="lin" valueType="num">
                                      <p:cBhvr>
                                        <p:cTn id="8" dur="1000" fill="hold"/>
                                        <p:tgtEl>
                                          <p:spTgt spid="6149"/>
                                        </p:tgtEl>
                                        <p:attrNameLst>
                                          <p:attrName>ppt_x</p:attrName>
                                        </p:attrNameLst>
                                      </p:cBhvr>
                                      <p:tavLst>
                                        <p:tav tm="0">
                                          <p:val>
                                            <p:strVal val="#ppt_x"/>
                                          </p:val>
                                        </p:tav>
                                        <p:tav tm="100000">
                                          <p:val>
                                            <p:strVal val="#ppt_x"/>
                                          </p:val>
                                        </p:tav>
                                      </p:tavLst>
                                    </p:anim>
                                    <p:anim calcmode="lin" valueType="num">
                                      <p:cBhvr>
                                        <p:cTn id="9" dur="1000" fill="hold"/>
                                        <p:tgtEl>
                                          <p:spTgt spid="614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147">
                                            <p:txEl>
                                              <p:pRg st="2" end="2"/>
                                            </p:txEl>
                                          </p:spTgt>
                                        </p:tgtEl>
                                        <p:attrNameLst>
                                          <p:attrName>style.visibility</p:attrName>
                                        </p:attrNameLst>
                                      </p:cBhvr>
                                      <p:to>
                                        <p:strVal val="visible"/>
                                      </p:to>
                                    </p:set>
                                    <p:animEffect transition="in" filter="fade">
                                      <p:cBhvr>
                                        <p:cTn id="14" dur="1000"/>
                                        <p:tgtEl>
                                          <p:spTgt spid="6147">
                                            <p:txEl>
                                              <p:pRg st="2" end="2"/>
                                            </p:txEl>
                                          </p:spTgt>
                                        </p:tgtEl>
                                      </p:cBhvr>
                                    </p:animEffect>
                                    <p:anim calcmode="lin" valueType="num">
                                      <p:cBhvr>
                                        <p:cTn id="15" dur="1000" fill="hold"/>
                                        <p:tgtEl>
                                          <p:spTgt spid="6147">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614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147">
                                            <p:txEl>
                                              <p:pRg st="3" end="3"/>
                                            </p:txEl>
                                          </p:spTgt>
                                        </p:tgtEl>
                                        <p:attrNameLst>
                                          <p:attrName>style.visibility</p:attrName>
                                        </p:attrNameLst>
                                      </p:cBhvr>
                                      <p:to>
                                        <p:strVal val="visible"/>
                                      </p:to>
                                    </p:set>
                                    <p:animEffect transition="in" filter="fade">
                                      <p:cBhvr>
                                        <p:cTn id="21" dur="1000"/>
                                        <p:tgtEl>
                                          <p:spTgt spid="6147">
                                            <p:txEl>
                                              <p:pRg st="3" end="3"/>
                                            </p:txEl>
                                          </p:spTgt>
                                        </p:tgtEl>
                                      </p:cBhvr>
                                    </p:animEffect>
                                    <p:anim calcmode="lin" valueType="num">
                                      <p:cBhvr>
                                        <p:cTn id="22" dur="1000" fill="hold"/>
                                        <p:tgtEl>
                                          <p:spTgt spid="6147">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614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147">
                                            <p:txEl>
                                              <p:pRg st="4" end="4"/>
                                            </p:txEl>
                                          </p:spTgt>
                                        </p:tgtEl>
                                        <p:attrNameLst>
                                          <p:attrName>style.visibility</p:attrName>
                                        </p:attrNameLst>
                                      </p:cBhvr>
                                      <p:to>
                                        <p:strVal val="visible"/>
                                      </p:to>
                                    </p:set>
                                    <p:animEffect transition="in" filter="fade">
                                      <p:cBhvr>
                                        <p:cTn id="28" dur="1000"/>
                                        <p:tgtEl>
                                          <p:spTgt spid="6147">
                                            <p:txEl>
                                              <p:pRg st="4" end="4"/>
                                            </p:txEl>
                                          </p:spTgt>
                                        </p:tgtEl>
                                      </p:cBhvr>
                                    </p:animEffect>
                                    <p:anim calcmode="lin" valueType="num">
                                      <p:cBhvr>
                                        <p:cTn id="29" dur="1000" fill="hold"/>
                                        <p:tgtEl>
                                          <p:spTgt spid="6147">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614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147">
                                            <p:txEl>
                                              <p:pRg st="5" end="5"/>
                                            </p:txEl>
                                          </p:spTgt>
                                        </p:tgtEl>
                                        <p:attrNameLst>
                                          <p:attrName>style.visibility</p:attrName>
                                        </p:attrNameLst>
                                      </p:cBhvr>
                                      <p:to>
                                        <p:strVal val="visible"/>
                                      </p:to>
                                    </p:set>
                                    <p:animEffect transition="in" filter="fade">
                                      <p:cBhvr>
                                        <p:cTn id="35" dur="1000"/>
                                        <p:tgtEl>
                                          <p:spTgt spid="6147">
                                            <p:txEl>
                                              <p:pRg st="5" end="5"/>
                                            </p:txEl>
                                          </p:spTgt>
                                        </p:tgtEl>
                                      </p:cBhvr>
                                    </p:animEffect>
                                    <p:anim calcmode="lin" valueType="num">
                                      <p:cBhvr>
                                        <p:cTn id="36" dur="1000" fill="hold"/>
                                        <p:tgtEl>
                                          <p:spTgt spid="6147">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6147">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755576" y="585687"/>
            <a:ext cx="6782905" cy="699069"/>
          </a:xfrm>
        </p:spPr>
        <p:txBody>
          <a:bodyPr>
            <a:normAutofit/>
          </a:bodyPr>
          <a:lstStyle/>
          <a:p>
            <a:pPr eaLnBrk="1" hangingPunct="1"/>
            <a:r>
              <a:rPr lang="nl-NL" altLang="nl-NL" sz="3000" b="1" dirty="0"/>
              <a:t>Generatief gewas</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813283" y="2125267"/>
            <a:ext cx="6782905" cy="3968029"/>
          </a:xfrm>
        </p:spPr>
        <p:txBody>
          <a:bodyPr>
            <a:normAutofit lnSpcReduction="10000"/>
          </a:bodyPr>
          <a:lstStyle/>
          <a:p>
            <a:pPr>
              <a:buFont typeface="Wingdings" panose="05000000000000000000" pitchFamily="2" charset="2"/>
              <a:buChar char="Ø"/>
              <a:defRPr/>
            </a:pPr>
            <a:r>
              <a:rPr lang="nl-NL" altLang="nl-NL" sz="2400" dirty="0"/>
              <a:t>Dunnere kop</a:t>
            </a:r>
          </a:p>
          <a:p>
            <a:pPr indent="0">
              <a:buNone/>
              <a:defRPr/>
            </a:pPr>
            <a:endParaRPr lang="nl-NL" altLang="nl-NL" sz="2400" dirty="0"/>
          </a:p>
          <a:p>
            <a:pPr>
              <a:buFont typeface="Wingdings" panose="05000000000000000000" pitchFamily="2" charset="2"/>
              <a:buChar char="Ø"/>
              <a:defRPr/>
            </a:pPr>
            <a:r>
              <a:rPr lang="nl-NL" altLang="nl-NL" sz="2400" dirty="0"/>
              <a:t>Kleine afstand tussen kop en 1</a:t>
            </a:r>
            <a:r>
              <a:rPr lang="nl-NL" altLang="nl-NL" sz="2400" baseline="30000" dirty="0"/>
              <a:t>e</a:t>
            </a:r>
            <a:r>
              <a:rPr lang="nl-NL" altLang="nl-NL" sz="2400" dirty="0"/>
              <a:t> bloem</a:t>
            </a:r>
          </a:p>
          <a:p>
            <a:pPr indent="0">
              <a:buNone/>
              <a:defRPr/>
            </a:pPr>
            <a:endParaRPr lang="nl-NL" altLang="nl-NL" sz="2400" dirty="0"/>
          </a:p>
          <a:p>
            <a:pPr>
              <a:buFont typeface="Wingdings" panose="05000000000000000000" pitchFamily="2" charset="2"/>
              <a:buChar char="Ø"/>
              <a:defRPr/>
            </a:pPr>
            <a:r>
              <a:rPr lang="nl-NL" altLang="nl-NL" sz="2400" dirty="0"/>
              <a:t>Dunnere trossteel</a:t>
            </a:r>
          </a:p>
          <a:p>
            <a:pPr indent="0">
              <a:buNone/>
              <a:defRPr/>
            </a:pPr>
            <a:endParaRPr lang="nl-NL" altLang="nl-NL" sz="2400" dirty="0"/>
          </a:p>
          <a:p>
            <a:pPr>
              <a:buFont typeface="Wingdings" panose="05000000000000000000" pitchFamily="2" charset="2"/>
              <a:buChar char="Ø"/>
              <a:defRPr/>
            </a:pPr>
            <a:r>
              <a:rPr lang="nl-NL" altLang="nl-NL" sz="2400" dirty="0"/>
              <a:t>Opener gewas met minder blad</a:t>
            </a:r>
          </a:p>
          <a:p>
            <a:pPr indent="0">
              <a:buNone/>
              <a:defRPr/>
            </a:pPr>
            <a:endParaRPr lang="nl-NL" altLang="nl-NL" sz="2400" dirty="0"/>
          </a:p>
          <a:p>
            <a:pPr>
              <a:buFont typeface="Wingdings" panose="05000000000000000000" pitchFamily="2" charset="2"/>
              <a:buChar char="Ø"/>
              <a:defRPr/>
            </a:pPr>
            <a:r>
              <a:rPr lang="nl-NL" altLang="nl-NL" sz="2400" dirty="0"/>
              <a:t>Minder vruchten (lage plantbelasting)</a:t>
            </a:r>
          </a:p>
          <a:p>
            <a:pPr indent="0">
              <a:buNone/>
              <a:defRPr/>
            </a:pPr>
            <a:endParaRPr lang="nl-NL" altLang="nl-NL" sz="2400" dirty="0"/>
          </a:p>
          <a:p>
            <a:pPr>
              <a:buFont typeface="Wingdings" panose="05000000000000000000" pitchFamily="2" charset="2"/>
              <a:buChar char="Ø"/>
              <a:defRPr/>
            </a:pPr>
            <a:r>
              <a:rPr lang="nl-NL" altLang="nl-NL" sz="2400" dirty="0"/>
              <a:t>Veel lengtegroei</a:t>
            </a:r>
          </a:p>
          <a:p>
            <a:pPr>
              <a:defRPr/>
            </a:pPr>
            <a:endParaRPr lang="nl-NL" altLang="nl-NL" sz="2400" dirty="0"/>
          </a:p>
          <a:p>
            <a:pPr>
              <a:defRPr/>
            </a:pPr>
            <a:endParaRPr lang="nl-NL" altLang="nl-NL" dirty="0"/>
          </a:p>
          <a:p>
            <a:pPr>
              <a:defRPr/>
            </a:pPr>
            <a:endParaRPr lang="nl-NL" altLang="nl-NL" dirty="0"/>
          </a:p>
          <a:p>
            <a:pPr>
              <a:defRPr/>
            </a:pPr>
            <a:endParaRPr lang="nl-NL" altLang="nl-NL" dirty="0"/>
          </a:p>
        </p:txBody>
      </p:sp>
      <p:pic>
        <p:nvPicPr>
          <p:cNvPr id="10245" name="Afbeelding 1">
            <a:extLst>
              <a:ext uri="{FF2B5EF4-FFF2-40B4-BE49-F238E27FC236}">
                <a16:creationId xmlns:a16="http://schemas.microsoft.com/office/drawing/2014/main" id="{7C5D6633-2E58-42A2-B77D-B228FECD3DA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76934" y="3740411"/>
            <a:ext cx="1637042" cy="2182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1000"/>
                                        <p:tgtEl>
                                          <p:spTgt spid="8195">
                                            <p:txEl>
                                              <p:pRg st="0" end="0"/>
                                            </p:txEl>
                                          </p:spTgt>
                                        </p:tgtEl>
                                      </p:cBhvr>
                                    </p:animEffect>
                                    <p:anim calcmode="lin" valueType="num">
                                      <p:cBhvr>
                                        <p:cTn id="8" dur="1000" fill="hold"/>
                                        <p:tgtEl>
                                          <p:spTgt spid="819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195">
                                            <p:txEl>
                                              <p:pRg st="2" end="2"/>
                                            </p:txEl>
                                          </p:spTgt>
                                        </p:tgtEl>
                                        <p:attrNameLst>
                                          <p:attrName>style.visibility</p:attrName>
                                        </p:attrNameLst>
                                      </p:cBhvr>
                                      <p:to>
                                        <p:strVal val="visible"/>
                                      </p:to>
                                    </p:set>
                                    <p:animEffect transition="in" filter="fade">
                                      <p:cBhvr>
                                        <p:cTn id="14" dur="1000"/>
                                        <p:tgtEl>
                                          <p:spTgt spid="8195">
                                            <p:txEl>
                                              <p:pRg st="2" end="2"/>
                                            </p:txEl>
                                          </p:spTgt>
                                        </p:tgtEl>
                                      </p:cBhvr>
                                    </p:animEffect>
                                    <p:anim calcmode="lin" valueType="num">
                                      <p:cBhvr>
                                        <p:cTn id="15" dur="1000" fill="hold"/>
                                        <p:tgtEl>
                                          <p:spTgt spid="819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195">
                                            <p:txEl>
                                              <p:pRg st="4" end="4"/>
                                            </p:txEl>
                                          </p:spTgt>
                                        </p:tgtEl>
                                        <p:attrNameLst>
                                          <p:attrName>style.visibility</p:attrName>
                                        </p:attrNameLst>
                                      </p:cBhvr>
                                      <p:to>
                                        <p:strVal val="visible"/>
                                      </p:to>
                                    </p:set>
                                    <p:animEffect transition="in" filter="fade">
                                      <p:cBhvr>
                                        <p:cTn id="21" dur="1000"/>
                                        <p:tgtEl>
                                          <p:spTgt spid="8195">
                                            <p:txEl>
                                              <p:pRg st="4" end="4"/>
                                            </p:txEl>
                                          </p:spTgt>
                                        </p:tgtEl>
                                      </p:cBhvr>
                                    </p:animEffect>
                                    <p:anim calcmode="lin" valueType="num">
                                      <p:cBhvr>
                                        <p:cTn id="22" dur="1000" fill="hold"/>
                                        <p:tgtEl>
                                          <p:spTgt spid="8195">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819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195">
                                            <p:txEl>
                                              <p:pRg st="6" end="6"/>
                                            </p:txEl>
                                          </p:spTgt>
                                        </p:tgtEl>
                                        <p:attrNameLst>
                                          <p:attrName>style.visibility</p:attrName>
                                        </p:attrNameLst>
                                      </p:cBhvr>
                                      <p:to>
                                        <p:strVal val="visible"/>
                                      </p:to>
                                    </p:set>
                                    <p:animEffect transition="in" filter="fade">
                                      <p:cBhvr>
                                        <p:cTn id="28" dur="1000"/>
                                        <p:tgtEl>
                                          <p:spTgt spid="8195">
                                            <p:txEl>
                                              <p:pRg st="6" end="6"/>
                                            </p:txEl>
                                          </p:spTgt>
                                        </p:tgtEl>
                                      </p:cBhvr>
                                    </p:animEffect>
                                    <p:anim calcmode="lin" valueType="num">
                                      <p:cBhvr>
                                        <p:cTn id="29" dur="1000" fill="hold"/>
                                        <p:tgtEl>
                                          <p:spTgt spid="8195">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819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195">
                                            <p:txEl>
                                              <p:pRg st="8" end="8"/>
                                            </p:txEl>
                                          </p:spTgt>
                                        </p:tgtEl>
                                        <p:attrNameLst>
                                          <p:attrName>style.visibility</p:attrName>
                                        </p:attrNameLst>
                                      </p:cBhvr>
                                      <p:to>
                                        <p:strVal val="visible"/>
                                      </p:to>
                                    </p:set>
                                    <p:animEffect transition="in" filter="fade">
                                      <p:cBhvr>
                                        <p:cTn id="35" dur="1000"/>
                                        <p:tgtEl>
                                          <p:spTgt spid="8195">
                                            <p:txEl>
                                              <p:pRg st="8" end="8"/>
                                            </p:txEl>
                                          </p:spTgt>
                                        </p:tgtEl>
                                      </p:cBhvr>
                                    </p:animEffect>
                                    <p:anim calcmode="lin" valueType="num">
                                      <p:cBhvr>
                                        <p:cTn id="36" dur="1000" fill="hold"/>
                                        <p:tgtEl>
                                          <p:spTgt spid="8195">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8195">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195">
                                            <p:txEl>
                                              <p:pRg st="10" end="10"/>
                                            </p:txEl>
                                          </p:spTgt>
                                        </p:tgtEl>
                                        <p:attrNameLst>
                                          <p:attrName>style.visibility</p:attrName>
                                        </p:attrNameLst>
                                      </p:cBhvr>
                                      <p:to>
                                        <p:strVal val="visible"/>
                                      </p:to>
                                    </p:set>
                                    <p:animEffect transition="in" filter="fade">
                                      <p:cBhvr>
                                        <p:cTn id="42" dur="1000"/>
                                        <p:tgtEl>
                                          <p:spTgt spid="8195">
                                            <p:txEl>
                                              <p:pRg st="10" end="10"/>
                                            </p:txEl>
                                          </p:spTgt>
                                        </p:tgtEl>
                                      </p:cBhvr>
                                    </p:animEffect>
                                    <p:anim calcmode="lin" valueType="num">
                                      <p:cBhvr>
                                        <p:cTn id="43" dur="1000" fill="hold"/>
                                        <p:tgtEl>
                                          <p:spTgt spid="8195">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8195">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6447E9-B4E2-69E3-D09E-6C432E3A10E9}"/>
            </a:ext>
          </a:extLst>
        </p:cNvPr>
        <p:cNvGrpSpPr/>
        <p:nvPr/>
      </p:nvGrpSpPr>
      <p:grpSpPr>
        <a:xfrm>
          <a:off x="0" y="0"/>
          <a:ext cx="0" cy="0"/>
          <a:chOff x="0" y="0"/>
          <a:chExt cx="0" cy="0"/>
        </a:xfrm>
      </p:grpSpPr>
      <p:sp>
        <p:nvSpPr>
          <p:cNvPr id="6146" name="Titel 1">
            <a:extLst>
              <a:ext uri="{FF2B5EF4-FFF2-40B4-BE49-F238E27FC236}">
                <a16:creationId xmlns:a16="http://schemas.microsoft.com/office/drawing/2014/main" id="{64B964CC-225A-8FE3-D365-292DD102A60D}"/>
              </a:ext>
            </a:extLst>
          </p:cNvPr>
          <p:cNvSpPr>
            <a:spLocks noGrp="1" noChangeArrowheads="1"/>
          </p:cNvSpPr>
          <p:nvPr>
            <p:ph type="title"/>
          </p:nvPr>
        </p:nvSpPr>
        <p:spPr>
          <a:xfrm>
            <a:off x="755576" y="764704"/>
            <a:ext cx="6410747" cy="810000"/>
          </a:xfrm>
        </p:spPr>
        <p:txBody>
          <a:bodyPr>
            <a:normAutofit/>
          </a:bodyPr>
          <a:lstStyle/>
          <a:p>
            <a:pPr eaLnBrk="1" hangingPunct="1"/>
            <a:r>
              <a:rPr lang="nl-NL" altLang="nl-NL" sz="3000" b="1" dirty="0"/>
              <a:t>Vegetatief </a:t>
            </a:r>
          </a:p>
        </p:txBody>
      </p:sp>
      <p:sp>
        <p:nvSpPr>
          <p:cNvPr id="6147" name="Tijdelijke aanduiding voor inhoud 2">
            <a:extLst>
              <a:ext uri="{FF2B5EF4-FFF2-40B4-BE49-F238E27FC236}">
                <a16:creationId xmlns:a16="http://schemas.microsoft.com/office/drawing/2014/main" id="{F919CC21-0573-1D95-2478-8281FFC15A17}"/>
              </a:ext>
            </a:extLst>
          </p:cNvPr>
          <p:cNvSpPr>
            <a:spLocks noGrp="1" noChangeArrowheads="1"/>
          </p:cNvSpPr>
          <p:nvPr>
            <p:ph idx="1"/>
          </p:nvPr>
        </p:nvSpPr>
        <p:spPr>
          <a:xfrm>
            <a:off x="779857" y="1574704"/>
            <a:ext cx="6592688" cy="4878632"/>
          </a:xfrm>
        </p:spPr>
        <p:txBody>
          <a:bodyPr>
            <a:noAutofit/>
          </a:bodyPr>
          <a:lstStyle/>
          <a:p>
            <a:pPr indent="0">
              <a:buNone/>
            </a:pPr>
            <a:r>
              <a:rPr lang="nl-NL" sz="2400" dirty="0"/>
              <a:t>Het woord </a:t>
            </a:r>
            <a:r>
              <a:rPr lang="nl-NL" sz="2400" b="1" i="1" dirty="0">
                <a:solidFill>
                  <a:srgbClr val="0070C0"/>
                </a:solidFill>
              </a:rPr>
              <a:t>vegetatief</a:t>
            </a:r>
            <a:r>
              <a:rPr lang="nl-NL" sz="2400" dirty="0"/>
              <a:t> bij planten verwijst naar de fase of eigenschappen die gericht zijn op de </a:t>
            </a:r>
            <a:r>
              <a:rPr lang="nl-NL" sz="2400" b="1" i="1" dirty="0">
                <a:solidFill>
                  <a:srgbClr val="0070C0"/>
                </a:solidFill>
              </a:rPr>
              <a:t>groei</a:t>
            </a:r>
            <a:r>
              <a:rPr lang="nl-NL" sz="2400" b="1" dirty="0"/>
              <a:t> en </a:t>
            </a:r>
            <a:r>
              <a:rPr lang="nl-NL" sz="2400" b="1" i="1" dirty="0">
                <a:solidFill>
                  <a:srgbClr val="0070C0"/>
                </a:solidFill>
              </a:rPr>
              <a:t>ontwikkeling</a:t>
            </a:r>
            <a:r>
              <a:rPr lang="nl-NL" sz="2400" b="1" dirty="0"/>
              <a:t> van </a:t>
            </a:r>
            <a:r>
              <a:rPr lang="nl-NL" sz="2400" b="1" i="1" dirty="0">
                <a:solidFill>
                  <a:srgbClr val="0070C0"/>
                </a:solidFill>
              </a:rPr>
              <a:t>niet-reproductieve</a:t>
            </a:r>
            <a:r>
              <a:rPr lang="nl-NL" sz="2400" b="1" dirty="0"/>
              <a:t> </a:t>
            </a:r>
            <a:r>
              <a:rPr lang="nl-NL" sz="2400" b="1" i="1" dirty="0">
                <a:solidFill>
                  <a:srgbClr val="0070C0"/>
                </a:solidFill>
              </a:rPr>
              <a:t>delen</a:t>
            </a:r>
            <a:r>
              <a:rPr lang="nl-NL" sz="2400" dirty="0"/>
              <a:t> van een plant. </a:t>
            </a:r>
          </a:p>
          <a:p>
            <a:pPr indent="0">
              <a:buNone/>
            </a:pPr>
            <a:endParaRPr lang="nl-NL" sz="2400" dirty="0"/>
          </a:p>
          <a:p>
            <a:pPr indent="0">
              <a:buNone/>
            </a:pPr>
            <a:r>
              <a:rPr lang="nl-NL" sz="2400" dirty="0"/>
              <a:t>Dit omvat bladeren, stengels en wortels, die nodig zijn voor fotosynthese, wateropname en het opslaan van energie</a:t>
            </a:r>
          </a:p>
          <a:p>
            <a:pPr indent="0">
              <a:buNone/>
            </a:pPr>
            <a:endParaRPr lang="nl-NL" altLang="nl-NL" sz="2400" dirty="0"/>
          </a:p>
        </p:txBody>
      </p:sp>
      <p:pic>
        <p:nvPicPr>
          <p:cNvPr id="6149" name="Afbeelding 1">
            <a:extLst>
              <a:ext uri="{FF2B5EF4-FFF2-40B4-BE49-F238E27FC236}">
                <a16:creationId xmlns:a16="http://schemas.microsoft.com/office/drawing/2014/main" id="{722BA434-D2F8-9F51-D422-BCEDA68F947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4941168"/>
            <a:ext cx="2331244" cy="174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19" descr="Image result for nieuwe kas">
            <a:extLst>
              <a:ext uri="{FF2B5EF4-FFF2-40B4-BE49-F238E27FC236}">
                <a16:creationId xmlns:a16="http://schemas.microsoft.com/office/drawing/2014/main" id="{6D662B7F-55F0-6599-293D-4F261B49AB0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5448" y="4941168"/>
            <a:ext cx="3074194" cy="172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1427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47">
                                            <p:txEl>
                                              <p:pRg st="2" end="2"/>
                                            </p:txEl>
                                          </p:spTgt>
                                        </p:tgtEl>
                                        <p:attrNameLst>
                                          <p:attrName>style.visibility</p:attrName>
                                        </p:attrNameLst>
                                      </p:cBhvr>
                                      <p:to>
                                        <p:strVal val="visible"/>
                                      </p:to>
                                    </p:set>
                                    <p:animEffect transition="in" filter="fade">
                                      <p:cBhvr>
                                        <p:cTn id="7" dur="1000"/>
                                        <p:tgtEl>
                                          <p:spTgt spid="6147">
                                            <p:txEl>
                                              <p:pRg st="2" end="2"/>
                                            </p:txEl>
                                          </p:spTgt>
                                        </p:tgtEl>
                                      </p:cBhvr>
                                    </p:animEffect>
                                    <p:anim calcmode="lin" valueType="num">
                                      <p:cBhvr>
                                        <p:cTn id="8" dur="1000" fill="hold"/>
                                        <p:tgtEl>
                                          <p:spTgt spid="6147">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614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2945DD7-90CB-4815-B35D-1E2F636D4EE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B1D514B-E59A-46AB-9A6C-F736ABE78B68}">
  <ds:schemaRefs>
    <ds:schemaRef ds:uri="http://schemas.microsoft.com/sharepoint/v3/contenttype/forms"/>
  </ds:schemaRefs>
</ds:datastoreItem>
</file>

<file path=customXml/itemProps3.xml><?xml version="1.0" encoding="utf-8"?>
<ds:datastoreItem xmlns:ds="http://schemas.openxmlformats.org/officeDocument/2006/customXml" ds:itemID="{99C10212-91BF-4E47-A10F-718571561061}">
  <ds:schemaRefs>
    <ds:schemaRef ds:uri="http://purl.org/dc/elements/1.1/"/>
    <ds:schemaRef ds:uri="http://www.w3.org/XML/1998/namespace"/>
    <ds:schemaRef ds:uri="http://schemas.microsoft.com/office/infopath/2007/PartnerControls"/>
    <ds:schemaRef ds:uri="521c7c86-cc27-4cef-8605-4ebb03422227"/>
    <ds:schemaRef ds:uri="http://purl.org/dc/terms/"/>
    <ds:schemaRef ds:uri="88fa185b-b6f4-4426-890a-edc6532e8d4f"/>
    <ds:schemaRef ds:uri="http://schemas.microsoft.com/office/2006/documentManagement/types"/>
    <ds:schemaRef ds:uri="http://schemas.openxmlformats.org/package/2006/metadata/core-propertie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Facet</Template>
  <TotalTime>1716</TotalTime>
  <Words>1842</Words>
  <Application>Microsoft Office PowerPoint</Application>
  <PresentationFormat>Diavoorstelling (4:3)</PresentationFormat>
  <Paragraphs>285</Paragraphs>
  <Slides>44</Slides>
  <Notes>9</Notes>
  <HiddenSlides>0</HiddenSlides>
  <MMClips>0</MMClips>
  <ScaleCrop>false</ScaleCrop>
  <HeadingPairs>
    <vt:vector size="6" baseType="variant">
      <vt:variant>
        <vt:lpstr>Gebruikte lettertypen</vt:lpstr>
      </vt:variant>
      <vt:variant>
        <vt:i4>5</vt:i4>
      </vt:variant>
      <vt:variant>
        <vt:lpstr>Thema</vt:lpstr>
      </vt:variant>
      <vt:variant>
        <vt:i4>2</vt:i4>
      </vt:variant>
      <vt:variant>
        <vt:lpstr>Diatitels</vt:lpstr>
      </vt:variant>
      <vt:variant>
        <vt:i4>44</vt:i4>
      </vt:variant>
    </vt:vector>
  </HeadingPairs>
  <TitlesOfParts>
    <vt:vector size="51" baseType="lpstr">
      <vt:lpstr>Arial</vt:lpstr>
      <vt:lpstr>Calibri</vt:lpstr>
      <vt:lpstr>Trebuchet MS</vt:lpstr>
      <vt:lpstr>Wingdings</vt:lpstr>
      <vt:lpstr>Wingdings 3</vt:lpstr>
      <vt:lpstr>Facet</vt:lpstr>
      <vt:lpstr>Kantoorthema</vt:lpstr>
      <vt:lpstr>Klimaat</vt:lpstr>
      <vt:lpstr>PowerPoint-presentatie</vt:lpstr>
      <vt:lpstr>PowerPoint-presentatie</vt:lpstr>
      <vt:lpstr>PowerPoint-presentatie</vt:lpstr>
      <vt:lpstr>PowerPoint-presentatie</vt:lpstr>
      <vt:lpstr>Kweken van gewassen</vt:lpstr>
      <vt:lpstr>Generatief </vt:lpstr>
      <vt:lpstr>Generatief gewas</vt:lpstr>
      <vt:lpstr>Vegetatief </vt:lpstr>
      <vt:lpstr>Vegetatief </vt:lpstr>
      <vt:lpstr>Vegetatief gewas</vt:lpstr>
      <vt:lpstr>Balans</vt:lpstr>
      <vt:lpstr>Balans</vt:lpstr>
      <vt:lpstr>Hoe kun je een plant van vegetatief naar generatief sturen?</vt:lpstr>
      <vt:lpstr>Hoe kun je een plant van vegetatief naar generatief sturen?</vt:lpstr>
      <vt:lpstr>Hoe kun je een plant van vegetatief naar generatief sturen?</vt:lpstr>
      <vt:lpstr>Generatief</vt:lpstr>
      <vt:lpstr>Hoe kun je een plant van generatief naar vegetatief sturen?</vt:lpstr>
      <vt:lpstr>Hoe kun je een plant van generatief naar vegetatief sturen?</vt:lpstr>
      <vt:lpstr>Groei </vt:lpstr>
      <vt:lpstr>Aanmaak assimilaten en gewasopbouw</vt:lpstr>
      <vt:lpstr>Overdag en bij belichting = aanmaak (source)</vt:lpstr>
      <vt:lpstr>Verbruik assimilaten (Sink)</vt:lpstr>
      <vt:lpstr>Verbruik assimilaten (Sink)</vt:lpstr>
      <vt:lpstr>Assimilaten aanmaak bij optimale lichtbenutting</vt:lpstr>
      <vt:lpstr>Optimale combinatie van meerdere factoren</vt:lpstr>
      <vt:lpstr>Traditionele manier van telen</vt:lpstr>
      <vt:lpstr>Traditionele manier van telen</vt:lpstr>
      <vt:lpstr>Het Nieuwe Telen</vt:lpstr>
      <vt:lpstr>Aansturing plantbalans</vt:lpstr>
      <vt:lpstr>Temperatuur - lichtverhouding</vt:lpstr>
      <vt:lpstr>Temperatuur - lichtverhouding</vt:lpstr>
      <vt:lpstr>Temperatuur - lichtverhouding</vt:lpstr>
      <vt:lpstr>Temperatuur - lichtverhouding</vt:lpstr>
      <vt:lpstr>Temperatuur - lichtverhouding</vt:lpstr>
      <vt:lpstr>Temperatuur - lichtverhouding</vt:lpstr>
      <vt:lpstr>Temperatuur - lichtverhouding</vt:lpstr>
      <vt:lpstr>Temperatuur - lichtverhouding</vt:lpstr>
      <vt:lpstr>Temperatuur - lichtverhouding</vt:lpstr>
      <vt:lpstr>Temperatuur - lichtverhouding</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Temperatuur</dc:title>
  <dc:creator>admin</dc:creator>
  <cp:lastModifiedBy>Gé Verbeek</cp:lastModifiedBy>
  <cp:revision>153</cp:revision>
  <dcterms:created xsi:type="dcterms:W3CDTF">2019-11-06T19:16:29Z</dcterms:created>
  <dcterms:modified xsi:type="dcterms:W3CDTF">2025-11-20T12:51:06Z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