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5"/>
  </p:notesMasterIdLst>
  <p:handoutMasterIdLst>
    <p:handoutMasterId r:id="rId46"/>
  </p:handoutMasterIdLst>
  <p:sldIdLst>
    <p:sldId id="256" r:id="rId5"/>
    <p:sldId id="274" r:id="rId6"/>
    <p:sldId id="422" r:id="rId7"/>
    <p:sldId id="301" r:id="rId8"/>
    <p:sldId id="423" r:id="rId9"/>
    <p:sldId id="385" r:id="rId10"/>
    <p:sldId id="419" r:id="rId11"/>
    <p:sldId id="386" r:id="rId12"/>
    <p:sldId id="394" r:id="rId13"/>
    <p:sldId id="420" r:id="rId14"/>
    <p:sldId id="397" r:id="rId15"/>
    <p:sldId id="404" r:id="rId16"/>
    <p:sldId id="396" r:id="rId17"/>
    <p:sldId id="350" r:id="rId18"/>
    <p:sldId id="388" r:id="rId19"/>
    <p:sldId id="402" r:id="rId20"/>
    <p:sldId id="403" r:id="rId21"/>
    <p:sldId id="389" r:id="rId22"/>
    <p:sldId id="391" r:id="rId23"/>
    <p:sldId id="392" r:id="rId24"/>
    <p:sldId id="393" r:id="rId25"/>
    <p:sldId id="387" r:id="rId26"/>
    <p:sldId id="395" r:id="rId27"/>
    <p:sldId id="421" r:id="rId28"/>
    <p:sldId id="398" r:id="rId29"/>
    <p:sldId id="399" r:id="rId30"/>
    <p:sldId id="405" r:id="rId31"/>
    <p:sldId id="400" r:id="rId32"/>
    <p:sldId id="410" r:id="rId33"/>
    <p:sldId id="412" r:id="rId34"/>
    <p:sldId id="414" r:id="rId35"/>
    <p:sldId id="413" r:id="rId36"/>
    <p:sldId id="415" r:id="rId37"/>
    <p:sldId id="416" r:id="rId38"/>
    <p:sldId id="417" r:id="rId39"/>
    <p:sldId id="418" r:id="rId40"/>
    <p:sldId id="406" r:id="rId41"/>
    <p:sldId id="407" r:id="rId42"/>
    <p:sldId id="408" r:id="rId43"/>
    <p:sldId id="383" r:id="rId44"/>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B3A44A4-3D87-40B6-BC16-B3D97911B626}" v="304" dt="2025-11-27T19:09:26.592"/>
  </p1510:revLst>
</p1510:revInfo>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734" autoAdjust="0"/>
    <p:restoredTop sz="94660"/>
  </p:normalViewPr>
  <p:slideViewPr>
    <p:cSldViewPr snapToGrid="0">
      <p:cViewPr varScale="1">
        <p:scale>
          <a:sx n="63" d="100"/>
          <a:sy n="63" d="100"/>
        </p:scale>
        <p:origin x="812" y="56"/>
      </p:cViewPr>
      <p:guideLst/>
    </p:cSldViewPr>
  </p:slideViewPr>
  <p:notesTextViewPr>
    <p:cViewPr>
      <p:scale>
        <a:sx n="1" d="1"/>
        <a:sy n="1" d="1"/>
      </p:scale>
      <p:origin x="0" y="0"/>
    </p:cViewPr>
  </p:notesTextViewPr>
  <p:notesViewPr>
    <p:cSldViewPr snapToGrid="0">
      <p:cViewPr varScale="1">
        <p:scale>
          <a:sx n="98" d="100"/>
          <a:sy n="98" d="100"/>
        </p:scale>
        <p:origin x="3516" y="7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viewProps" Target="viewProps.xml"/><Relationship Id="rId8" Type="http://schemas.openxmlformats.org/officeDocument/2006/relationships/slide" Target="slides/slide4.xml"/><Relationship Id="rId51" Type="http://schemas.microsoft.com/office/2016/11/relationships/changesInfo" Target="changesInfos/changesInfo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handoutMaster" Target="handoutMasters/handoutMaster1.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é Verbeek" userId="20d2065d-8055-4a68-a463-00777506795f" providerId="ADAL" clId="{408437A9-B1B4-4A5A-BF84-9732D44B2163}"/>
    <pc:docChg chg="undo custSel addSld delSld modSld sldOrd">
      <pc:chgData name="Gé Verbeek" userId="20d2065d-8055-4a68-a463-00777506795f" providerId="ADAL" clId="{408437A9-B1B4-4A5A-BF84-9732D44B2163}" dt="2025-11-27T19:11:22.055" v="349"/>
      <pc:docMkLst>
        <pc:docMk/>
      </pc:docMkLst>
      <pc:sldChg chg="ord">
        <pc:chgData name="Gé Verbeek" userId="20d2065d-8055-4a68-a463-00777506795f" providerId="ADAL" clId="{408437A9-B1B4-4A5A-BF84-9732D44B2163}" dt="2025-11-27T19:11:22.055" v="349"/>
        <pc:sldMkLst>
          <pc:docMk/>
          <pc:sldMk cId="3985291533" sldId="350"/>
        </pc:sldMkLst>
      </pc:sldChg>
      <pc:sldChg chg="modSp">
        <pc:chgData name="Gé Verbeek" userId="20d2065d-8055-4a68-a463-00777506795f" providerId="ADAL" clId="{408437A9-B1B4-4A5A-BF84-9732D44B2163}" dt="2025-11-25T11:09:53.553" v="140" actId="108"/>
        <pc:sldMkLst>
          <pc:docMk/>
          <pc:sldMk cId="1275218087" sldId="385"/>
        </pc:sldMkLst>
        <pc:spChg chg="mod">
          <ac:chgData name="Gé Verbeek" userId="20d2065d-8055-4a68-a463-00777506795f" providerId="ADAL" clId="{408437A9-B1B4-4A5A-BF84-9732D44B2163}" dt="2025-11-25T11:09:53.553" v="140" actId="108"/>
          <ac:spMkLst>
            <pc:docMk/>
            <pc:sldMk cId="1275218087" sldId="385"/>
            <ac:spMk id="7171" creationId="{E224BC8B-2913-4038-A10D-36A485D9D174}"/>
          </ac:spMkLst>
        </pc:spChg>
      </pc:sldChg>
      <pc:sldChg chg="addSp modSp mod">
        <pc:chgData name="Gé Verbeek" userId="20d2065d-8055-4a68-a463-00777506795f" providerId="ADAL" clId="{408437A9-B1B4-4A5A-BF84-9732D44B2163}" dt="2025-11-27T19:09:26.592" v="345" actId="20577"/>
        <pc:sldMkLst>
          <pc:docMk/>
          <pc:sldMk cId="82164136" sldId="386"/>
        </pc:sldMkLst>
        <pc:spChg chg="mod">
          <ac:chgData name="Gé Verbeek" userId="20d2065d-8055-4a68-a463-00777506795f" providerId="ADAL" clId="{408437A9-B1B4-4A5A-BF84-9732D44B2163}" dt="2025-11-27T19:09:26.592" v="345" actId="20577"/>
          <ac:spMkLst>
            <pc:docMk/>
            <pc:sldMk cId="82164136" sldId="386"/>
            <ac:spMk id="7171" creationId="{E224BC8B-2913-4038-A10D-36A485D9D174}"/>
          </ac:spMkLst>
        </pc:spChg>
        <pc:picChg chg="add mod">
          <ac:chgData name="Gé Verbeek" userId="20d2065d-8055-4a68-a463-00777506795f" providerId="ADAL" clId="{408437A9-B1B4-4A5A-BF84-9732D44B2163}" dt="2025-11-25T09:45:18.227" v="129" actId="1076"/>
          <ac:picMkLst>
            <pc:docMk/>
            <pc:sldMk cId="82164136" sldId="386"/>
            <ac:picMk id="3" creationId="{20DC4E6F-7CE6-A400-DE42-13DF3EBE6579}"/>
          </ac:picMkLst>
        </pc:picChg>
      </pc:sldChg>
      <pc:sldChg chg="modSp">
        <pc:chgData name="Gé Verbeek" userId="20d2065d-8055-4a68-a463-00777506795f" providerId="ADAL" clId="{408437A9-B1B4-4A5A-BF84-9732D44B2163}" dt="2025-11-25T11:13:36.858" v="198" actId="108"/>
        <pc:sldMkLst>
          <pc:docMk/>
          <pc:sldMk cId="3710185648" sldId="387"/>
        </pc:sldMkLst>
        <pc:spChg chg="mod">
          <ac:chgData name="Gé Verbeek" userId="20d2065d-8055-4a68-a463-00777506795f" providerId="ADAL" clId="{408437A9-B1B4-4A5A-BF84-9732D44B2163}" dt="2025-11-25T11:13:36.858" v="198" actId="108"/>
          <ac:spMkLst>
            <pc:docMk/>
            <pc:sldMk cId="3710185648" sldId="387"/>
            <ac:spMk id="7171" creationId="{E224BC8B-2913-4038-A10D-36A485D9D174}"/>
          </ac:spMkLst>
        </pc:spChg>
      </pc:sldChg>
      <pc:sldChg chg="modSp">
        <pc:chgData name="Gé Verbeek" userId="20d2065d-8055-4a68-a463-00777506795f" providerId="ADAL" clId="{408437A9-B1B4-4A5A-BF84-9732D44B2163}" dt="2025-11-25T11:10:32.503" v="155" actId="108"/>
        <pc:sldMkLst>
          <pc:docMk/>
          <pc:sldMk cId="3728083005" sldId="388"/>
        </pc:sldMkLst>
        <pc:spChg chg="mod">
          <ac:chgData name="Gé Verbeek" userId="20d2065d-8055-4a68-a463-00777506795f" providerId="ADAL" clId="{408437A9-B1B4-4A5A-BF84-9732D44B2163}" dt="2025-11-25T11:10:32.503" v="155" actId="108"/>
          <ac:spMkLst>
            <pc:docMk/>
            <pc:sldMk cId="3728083005" sldId="388"/>
            <ac:spMk id="7171" creationId="{E224BC8B-2913-4038-A10D-36A485D9D174}"/>
          </ac:spMkLst>
        </pc:spChg>
      </pc:sldChg>
      <pc:sldChg chg="modSp">
        <pc:chgData name="Gé Verbeek" userId="20d2065d-8055-4a68-a463-00777506795f" providerId="ADAL" clId="{408437A9-B1B4-4A5A-BF84-9732D44B2163}" dt="2025-11-25T11:11:10.172" v="170" actId="108"/>
        <pc:sldMkLst>
          <pc:docMk/>
          <pc:sldMk cId="2020396417" sldId="389"/>
        </pc:sldMkLst>
        <pc:spChg chg="mod">
          <ac:chgData name="Gé Verbeek" userId="20d2065d-8055-4a68-a463-00777506795f" providerId="ADAL" clId="{408437A9-B1B4-4A5A-BF84-9732D44B2163}" dt="2025-11-25T11:11:10.172" v="170" actId="108"/>
          <ac:spMkLst>
            <pc:docMk/>
            <pc:sldMk cId="2020396417" sldId="389"/>
            <ac:spMk id="7171" creationId="{E224BC8B-2913-4038-A10D-36A485D9D174}"/>
          </ac:spMkLst>
        </pc:spChg>
      </pc:sldChg>
      <pc:sldChg chg="modSp modAnim">
        <pc:chgData name="Gé Verbeek" userId="20d2065d-8055-4a68-a463-00777506795f" providerId="ADAL" clId="{408437A9-B1B4-4A5A-BF84-9732D44B2163}" dt="2025-11-27T18:03:54.589" v="290"/>
        <pc:sldMkLst>
          <pc:docMk/>
          <pc:sldMk cId="2990189503" sldId="391"/>
        </pc:sldMkLst>
        <pc:spChg chg="mod">
          <ac:chgData name="Gé Verbeek" userId="20d2065d-8055-4a68-a463-00777506795f" providerId="ADAL" clId="{408437A9-B1B4-4A5A-BF84-9732D44B2163}" dt="2025-11-25T11:11:18.844" v="171" actId="108"/>
          <ac:spMkLst>
            <pc:docMk/>
            <pc:sldMk cId="2990189503" sldId="391"/>
            <ac:spMk id="7171" creationId="{E224BC8B-2913-4038-A10D-36A485D9D174}"/>
          </ac:spMkLst>
        </pc:spChg>
      </pc:sldChg>
      <pc:sldChg chg="modSp">
        <pc:chgData name="Gé Verbeek" userId="20d2065d-8055-4a68-a463-00777506795f" providerId="ADAL" clId="{408437A9-B1B4-4A5A-BF84-9732D44B2163}" dt="2025-11-25T11:11:22.781" v="172" actId="108"/>
        <pc:sldMkLst>
          <pc:docMk/>
          <pc:sldMk cId="1483295999" sldId="392"/>
        </pc:sldMkLst>
        <pc:spChg chg="mod">
          <ac:chgData name="Gé Verbeek" userId="20d2065d-8055-4a68-a463-00777506795f" providerId="ADAL" clId="{408437A9-B1B4-4A5A-BF84-9732D44B2163}" dt="2025-11-25T11:11:22.781" v="172" actId="108"/>
          <ac:spMkLst>
            <pc:docMk/>
            <pc:sldMk cId="1483295999" sldId="392"/>
            <ac:spMk id="7171" creationId="{E224BC8B-2913-4038-A10D-36A485D9D174}"/>
          </ac:spMkLst>
        </pc:spChg>
      </pc:sldChg>
      <pc:sldChg chg="modSp">
        <pc:chgData name="Gé Verbeek" userId="20d2065d-8055-4a68-a463-00777506795f" providerId="ADAL" clId="{408437A9-B1B4-4A5A-BF84-9732D44B2163}" dt="2025-11-25T11:12:10.442" v="174" actId="108"/>
        <pc:sldMkLst>
          <pc:docMk/>
          <pc:sldMk cId="3105034433" sldId="393"/>
        </pc:sldMkLst>
        <pc:spChg chg="mod">
          <ac:chgData name="Gé Verbeek" userId="20d2065d-8055-4a68-a463-00777506795f" providerId="ADAL" clId="{408437A9-B1B4-4A5A-BF84-9732D44B2163}" dt="2025-11-25T11:12:10.442" v="174" actId="108"/>
          <ac:spMkLst>
            <pc:docMk/>
            <pc:sldMk cId="3105034433" sldId="393"/>
            <ac:spMk id="7171" creationId="{E224BC8B-2913-4038-A10D-36A485D9D174}"/>
          </ac:spMkLst>
        </pc:spChg>
      </pc:sldChg>
      <pc:sldChg chg="modSp ord">
        <pc:chgData name="Gé Verbeek" userId="20d2065d-8055-4a68-a463-00777506795f" providerId="ADAL" clId="{408437A9-B1B4-4A5A-BF84-9732D44B2163}" dt="2025-11-27T19:11:08.789" v="347"/>
        <pc:sldMkLst>
          <pc:docMk/>
          <pc:sldMk cId="1753698846" sldId="394"/>
        </pc:sldMkLst>
        <pc:spChg chg="mod">
          <ac:chgData name="Gé Verbeek" userId="20d2065d-8055-4a68-a463-00777506795f" providerId="ADAL" clId="{408437A9-B1B4-4A5A-BF84-9732D44B2163}" dt="2025-11-25T11:12:24.301" v="180" actId="108"/>
          <ac:spMkLst>
            <pc:docMk/>
            <pc:sldMk cId="1753698846" sldId="394"/>
            <ac:spMk id="7171" creationId="{E224BC8B-2913-4038-A10D-36A485D9D174}"/>
          </ac:spMkLst>
        </pc:spChg>
      </pc:sldChg>
      <pc:sldChg chg="addSp delSp modSp mod modAnim">
        <pc:chgData name="Gé Verbeek" userId="20d2065d-8055-4a68-a463-00777506795f" providerId="ADAL" clId="{408437A9-B1B4-4A5A-BF84-9732D44B2163}" dt="2025-11-25T11:13:53.734" v="203" actId="108"/>
        <pc:sldMkLst>
          <pc:docMk/>
          <pc:sldMk cId="3256699461" sldId="395"/>
        </pc:sldMkLst>
        <pc:spChg chg="mod">
          <ac:chgData name="Gé Verbeek" userId="20d2065d-8055-4a68-a463-00777506795f" providerId="ADAL" clId="{408437A9-B1B4-4A5A-BF84-9732D44B2163}" dt="2025-11-25T11:13:53.734" v="203" actId="108"/>
          <ac:spMkLst>
            <pc:docMk/>
            <pc:sldMk cId="3256699461" sldId="395"/>
            <ac:spMk id="7171" creationId="{E224BC8B-2913-4038-A10D-36A485D9D174}"/>
          </ac:spMkLst>
        </pc:spChg>
        <pc:picChg chg="add mod">
          <ac:chgData name="Gé Verbeek" userId="20d2065d-8055-4a68-a463-00777506795f" providerId="ADAL" clId="{408437A9-B1B4-4A5A-BF84-9732D44B2163}" dt="2025-11-25T09:26:22.770" v="105" actId="1076"/>
          <ac:picMkLst>
            <pc:docMk/>
            <pc:sldMk cId="3256699461" sldId="395"/>
            <ac:picMk id="5" creationId="{EDAEB9A0-D190-5542-EA8A-A4FE95F56E9A}"/>
          </ac:picMkLst>
        </pc:picChg>
      </pc:sldChg>
      <pc:sldChg chg="modSp mod ord">
        <pc:chgData name="Gé Verbeek" userId="20d2065d-8055-4a68-a463-00777506795f" providerId="ADAL" clId="{408437A9-B1B4-4A5A-BF84-9732D44B2163}" dt="2025-11-27T19:11:08.789" v="347"/>
        <pc:sldMkLst>
          <pc:docMk/>
          <pc:sldMk cId="2225114770" sldId="396"/>
        </pc:sldMkLst>
        <pc:spChg chg="mod">
          <ac:chgData name="Gé Verbeek" userId="20d2065d-8055-4a68-a463-00777506795f" providerId="ADAL" clId="{408437A9-B1B4-4A5A-BF84-9732D44B2163}" dt="2025-11-25T11:13:30.828" v="196" actId="108"/>
          <ac:spMkLst>
            <pc:docMk/>
            <pc:sldMk cId="2225114770" sldId="396"/>
            <ac:spMk id="7171" creationId="{E224BC8B-2913-4038-A10D-36A485D9D174}"/>
          </ac:spMkLst>
        </pc:spChg>
      </pc:sldChg>
      <pc:sldChg chg="modSp ord">
        <pc:chgData name="Gé Verbeek" userId="20d2065d-8055-4a68-a463-00777506795f" providerId="ADAL" clId="{408437A9-B1B4-4A5A-BF84-9732D44B2163}" dt="2025-11-27T19:11:08.789" v="347"/>
        <pc:sldMkLst>
          <pc:docMk/>
          <pc:sldMk cId="3944922893" sldId="397"/>
        </pc:sldMkLst>
        <pc:spChg chg="mod">
          <ac:chgData name="Gé Verbeek" userId="20d2065d-8055-4a68-a463-00777506795f" providerId="ADAL" clId="{408437A9-B1B4-4A5A-BF84-9732D44B2163}" dt="2025-11-25T11:12:37.766" v="183" actId="108"/>
          <ac:spMkLst>
            <pc:docMk/>
            <pc:sldMk cId="3944922893" sldId="397"/>
            <ac:spMk id="7171" creationId="{E224BC8B-2913-4038-A10D-36A485D9D174}"/>
          </ac:spMkLst>
        </pc:spChg>
      </pc:sldChg>
      <pc:sldChg chg="modSp">
        <pc:chgData name="Gé Verbeek" userId="20d2065d-8055-4a68-a463-00777506795f" providerId="ADAL" clId="{408437A9-B1B4-4A5A-BF84-9732D44B2163}" dt="2025-11-25T11:14:18.774" v="213" actId="108"/>
        <pc:sldMkLst>
          <pc:docMk/>
          <pc:sldMk cId="662202770" sldId="398"/>
        </pc:sldMkLst>
        <pc:spChg chg="mod">
          <ac:chgData name="Gé Verbeek" userId="20d2065d-8055-4a68-a463-00777506795f" providerId="ADAL" clId="{408437A9-B1B4-4A5A-BF84-9732D44B2163}" dt="2025-11-25T11:14:18.774" v="213" actId="108"/>
          <ac:spMkLst>
            <pc:docMk/>
            <pc:sldMk cId="662202770" sldId="398"/>
            <ac:spMk id="7171" creationId="{E224BC8B-2913-4038-A10D-36A485D9D174}"/>
          </ac:spMkLst>
        </pc:spChg>
      </pc:sldChg>
      <pc:sldChg chg="modSp add del">
        <pc:chgData name="Gé Verbeek" userId="20d2065d-8055-4a68-a463-00777506795f" providerId="ADAL" clId="{408437A9-B1B4-4A5A-BF84-9732D44B2163}" dt="2025-11-25T11:14:24.937" v="214" actId="108"/>
        <pc:sldMkLst>
          <pc:docMk/>
          <pc:sldMk cId="3116696551" sldId="399"/>
        </pc:sldMkLst>
        <pc:spChg chg="mod">
          <ac:chgData name="Gé Verbeek" userId="20d2065d-8055-4a68-a463-00777506795f" providerId="ADAL" clId="{408437A9-B1B4-4A5A-BF84-9732D44B2163}" dt="2025-11-25T11:14:24.937" v="214" actId="108"/>
          <ac:spMkLst>
            <pc:docMk/>
            <pc:sldMk cId="3116696551" sldId="399"/>
            <ac:spMk id="7171" creationId="{E224BC8B-2913-4038-A10D-36A485D9D174}"/>
          </ac:spMkLst>
        </pc:spChg>
      </pc:sldChg>
      <pc:sldChg chg="modSp">
        <pc:chgData name="Gé Verbeek" userId="20d2065d-8055-4a68-a463-00777506795f" providerId="ADAL" clId="{408437A9-B1B4-4A5A-BF84-9732D44B2163}" dt="2025-11-25T11:14:47.326" v="219" actId="108"/>
        <pc:sldMkLst>
          <pc:docMk/>
          <pc:sldMk cId="53527164" sldId="400"/>
        </pc:sldMkLst>
        <pc:spChg chg="mod">
          <ac:chgData name="Gé Verbeek" userId="20d2065d-8055-4a68-a463-00777506795f" providerId="ADAL" clId="{408437A9-B1B4-4A5A-BF84-9732D44B2163}" dt="2025-11-25T11:14:47.326" v="219" actId="108"/>
          <ac:spMkLst>
            <pc:docMk/>
            <pc:sldMk cId="53527164" sldId="400"/>
            <ac:spMk id="7171" creationId="{E224BC8B-2913-4038-A10D-36A485D9D174}"/>
          </ac:spMkLst>
        </pc:spChg>
      </pc:sldChg>
      <pc:sldChg chg="modSp">
        <pc:chgData name="Gé Verbeek" userId="20d2065d-8055-4a68-a463-00777506795f" providerId="ADAL" clId="{408437A9-B1B4-4A5A-BF84-9732D44B2163}" dt="2025-11-25T11:10:40.146" v="158" actId="108"/>
        <pc:sldMkLst>
          <pc:docMk/>
          <pc:sldMk cId="772051206" sldId="402"/>
        </pc:sldMkLst>
        <pc:spChg chg="mod">
          <ac:chgData name="Gé Verbeek" userId="20d2065d-8055-4a68-a463-00777506795f" providerId="ADAL" clId="{408437A9-B1B4-4A5A-BF84-9732D44B2163}" dt="2025-11-25T11:10:40.146" v="158" actId="108"/>
          <ac:spMkLst>
            <pc:docMk/>
            <pc:sldMk cId="772051206" sldId="402"/>
            <ac:spMk id="7171" creationId="{103EE8B3-0D2F-E189-00E1-57F25BA880F6}"/>
          </ac:spMkLst>
        </pc:spChg>
      </pc:sldChg>
      <pc:sldChg chg="modSp">
        <pc:chgData name="Gé Verbeek" userId="20d2065d-8055-4a68-a463-00777506795f" providerId="ADAL" clId="{408437A9-B1B4-4A5A-BF84-9732D44B2163}" dt="2025-11-25T11:10:53.511" v="163" actId="108"/>
        <pc:sldMkLst>
          <pc:docMk/>
          <pc:sldMk cId="1339025626" sldId="403"/>
        </pc:sldMkLst>
        <pc:spChg chg="mod">
          <ac:chgData name="Gé Verbeek" userId="20d2065d-8055-4a68-a463-00777506795f" providerId="ADAL" clId="{408437A9-B1B4-4A5A-BF84-9732D44B2163}" dt="2025-11-25T11:10:53.511" v="163" actId="108"/>
          <ac:spMkLst>
            <pc:docMk/>
            <pc:sldMk cId="1339025626" sldId="403"/>
            <ac:spMk id="7171" creationId="{C322C9D1-0476-B633-5E9B-442D213C0577}"/>
          </ac:spMkLst>
        </pc:spChg>
      </pc:sldChg>
      <pc:sldChg chg="modSp ord">
        <pc:chgData name="Gé Verbeek" userId="20d2065d-8055-4a68-a463-00777506795f" providerId="ADAL" clId="{408437A9-B1B4-4A5A-BF84-9732D44B2163}" dt="2025-11-27T19:11:08.789" v="347"/>
        <pc:sldMkLst>
          <pc:docMk/>
          <pc:sldMk cId="4290571087" sldId="404"/>
        </pc:sldMkLst>
        <pc:spChg chg="mod">
          <ac:chgData name="Gé Verbeek" userId="20d2065d-8055-4a68-a463-00777506795f" providerId="ADAL" clId="{408437A9-B1B4-4A5A-BF84-9732D44B2163}" dt="2025-11-25T11:13:21.586" v="191" actId="108"/>
          <ac:spMkLst>
            <pc:docMk/>
            <pc:sldMk cId="4290571087" sldId="404"/>
            <ac:spMk id="3" creationId="{75EAF5CC-866C-ABCC-5AC9-C335F1920DFB}"/>
          </ac:spMkLst>
        </pc:spChg>
      </pc:sldChg>
      <pc:sldChg chg="modSp mod">
        <pc:chgData name="Gé Verbeek" userId="20d2065d-8055-4a68-a463-00777506795f" providerId="ADAL" clId="{408437A9-B1B4-4A5A-BF84-9732D44B2163}" dt="2025-11-25T11:18:04.169" v="289" actId="27636"/>
        <pc:sldMkLst>
          <pc:docMk/>
          <pc:sldMk cId="3958826512" sldId="408"/>
        </pc:sldMkLst>
        <pc:spChg chg="mod">
          <ac:chgData name="Gé Verbeek" userId="20d2065d-8055-4a68-a463-00777506795f" providerId="ADAL" clId="{408437A9-B1B4-4A5A-BF84-9732D44B2163}" dt="2025-11-25T11:18:04.169" v="289" actId="27636"/>
          <ac:spMkLst>
            <pc:docMk/>
            <pc:sldMk cId="3958826512" sldId="408"/>
            <ac:spMk id="3" creationId="{EBCC44BC-C66C-51D5-BBDE-418523CF981E}"/>
          </ac:spMkLst>
        </pc:spChg>
      </pc:sldChg>
      <pc:sldChg chg="modSp ord">
        <pc:chgData name="Gé Verbeek" userId="20d2065d-8055-4a68-a463-00777506795f" providerId="ADAL" clId="{408437A9-B1B4-4A5A-BF84-9732D44B2163}" dt="2025-11-25T11:15:00.557" v="222" actId="108"/>
        <pc:sldMkLst>
          <pc:docMk/>
          <pc:sldMk cId="219124346" sldId="410"/>
        </pc:sldMkLst>
        <pc:spChg chg="mod">
          <ac:chgData name="Gé Verbeek" userId="20d2065d-8055-4a68-a463-00777506795f" providerId="ADAL" clId="{408437A9-B1B4-4A5A-BF84-9732D44B2163}" dt="2025-11-25T11:15:00.557" v="222" actId="108"/>
          <ac:spMkLst>
            <pc:docMk/>
            <pc:sldMk cId="219124346" sldId="410"/>
            <ac:spMk id="3" creationId="{986B963A-47DD-9F61-AF47-4104075C8A8D}"/>
          </ac:spMkLst>
        </pc:spChg>
      </pc:sldChg>
      <pc:sldChg chg="modSp ord">
        <pc:chgData name="Gé Verbeek" userId="20d2065d-8055-4a68-a463-00777506795f" providerId="ADAL" clId="{408437A9-B1B4-4A5A-BF84-9732D44B2163}" dt="2025-11-25T11:15:09.034" v="227" actId="108"/>
        <pc:sldMkLst>
          <pc:docMk/>
          <pc:sldMk cId="4007938921" sldId="412"/>
        </pc:sldMkLst>
        <pc:spChg chg="mod">
          <ac:chgData name="Gé Verbeek" userId="20d2065d-8055-4a68-a463-00777506795f" providerId="ADAL" clId="{408437A9-B1B4-4A5A-BF84-9732D44B2163}" dt="2025-11-25T11:15:09.034" v="227" actId="108"/>
          <ac:spMkLst>
            <pc:docMk/>
            <pc:sldMk cId="4007938921" sldId="412"/>
            <ac:spMk id="3" creationId="{FABCABD6-5EF2-FAC5-EA12-804808FED29C}"/>
          </ac:spMkLst>
        </pc:spChg>
      </pc:sldChg>
      <pc:sldChg chg="modSp ord">
        <pc:chgData name="Gé Verbeek" userId="20d2065d-8055-4a68-a463-00777506795f" providerId="ADAL" clId="{408437A9-B1B4-4A5A-BF84-9732D44B2163}" dt="2025-11-25T11:15:37.313" v="247" actId="108"/>
        <pc:sldMkLst>
          <pc:docMk/>
          <pc:sldMk cId="565877410" sldId="413"/>
        </pc:sldMkLst>
        <pc:spChg chg="mod">
          <ac:chgData name="Gé Verbeek" userId="20d2065d-8055-4a68-a463-00777506795f" providerId="ADAL" clId="{408437A9-B1B4-4A5A-BF84-9732D44B2163}" dt="2025-11-25T11:15:37.313" v="247" actId="108"/>
          <ac:spMkLst>
            <pc:docMk/>
            <pc:sldMk cId="565877410" sldId="413"/>
            <ac:spMk id="3" creationId="{3003BA51-1587-AD86-DF8E-9141D036EFC9}"/>
          </ac:spMkLst>
        </pc:spChg>
      </pc:sldChg>
      <pc:sldChg chg="modSp ord">
        <pc:chgData name="Gé Verbeek" userId="20d2065d-8055-4a68-a463-00777506795f" providerId="ADAL" clId="{408437A9-B1B4-4A5A-BF84-9732D44B2163}" dt="2025-11-25T11:15:21.748" v="237" actId="108"/>
        <pc:sldMkLst>
          <pc:docMk/>
          <pc:sldMk cId="4141830980" sldId="414"/>
        </pc:sldMkLst>
        <pc:spChg chg="mod">
          <ac:chgData name="Gé Verbeek" userId="20d2065d-8055-4a68-a463-00777506795f" providerId="ADAL" clId="{408437A9-B1B4-4A5A-BF84-9732D44B2163}" dt="2025-11-25T11:15:21.748" v="237" actId="108"/>
          <ac:spMkLst>
            <pc:docMk/>
            <pc:sldMk cId="4141830980" sldId="414"/>
            <ac:spMk id="3" creationId="{659DCAC5-1445-57A7-FD91-BEA3AEE8D407}"/>
          </ac:spMkLst>
        </pc:spChg>
      </pc:sldChg>
      <pc:sldChg chg="modSp ord">
        <pc:chgData name="Gé Verbeek" userId="20d2065d-8055-4a68-a463-00777506795f" providerId="ADAL" clId="{408437A9-B1B4-4A5A-BF84-9732D44B2163}" dt="2025-11-25T11:15:49.973" v="255" actId="108"/>
        <pc:sldMkLst>
          <pc:docMk/>
          <pc:sldMk cId="1319325932" sldId="415"/>
        </pc:sldMkLst>
        <pc:spChg chg="mod">
          <ac:chgData name="Gé Verbeek" userId="20d2065d-8055-4a68-a463-00777506795f" providerId="ADAL" clId="{408437A9-B1B4-4A5A-BF84-9732D44B2163}" dt="2025-11-25T11:15:49.973" v="255" actId="108"/>
          <ac:spMkLst>
            <pc:docMk/>
            <pc:sldMk cId="1319325932" sldId="415"/>
            <ac:spMk id="3" creationId="{4FC5651E-24F9-46A6-2815-A3E339EF67EF}"/>
          </ac:spMkLst>
        </pc:spChg>
      </pc:sldChg>
      <pc:sldChg chg="modSp ord">
        <pc:chgData name="Gé Verbeek" userId="20d2065d-8055-4a68-a463-00777506795f" providerId="ADAL" clId="{408437A9-B1B4-4A5A-BF84-9732D44B2163}" dt="2025-11-25T11:16:00.693" v="261" actId="108"/>
        <pc:sldMkLst>
          <pc:docMk/>
          <pc:sldMk cId="656488793" sldId="416"/>
        </pc:sldMkLst>
        <pc:spChg chg="mod">
          <ac:chgData name="Gé Verbeek" userId="20d2065d-8055-4a68-a463-00777506795f" providerId="ADAL" clId="{408437A9-B1B4-4A5A-BF84-9732D44B2163}" dt="2025-11-25T11:16:00.693" v="261" actId="108"/>
          <ac:spMkLst>
            <pc:docMk/>
            <pc:sldMk cId="656488793" sldId="416"/>
            <ac:spMk id="3" creationId="{333F01FA-F13A-38B0-A8B6-18933A9EDE01}"/>
          </ac:spMkLst>
        </pc:spChg>
      </pc:sldChg>
      <pc:sldChg chg="modSp ord">
        <pc:chgData name="Gé Verbeek" userId="20d2065d-8055-4a68-a463-00777506795f" providerId="ADAL" clId="{408437A9-B1B4-4A5A-BF84-9732D44B2163}" dt="2025-11-25T11:16:18.839" v="273" actId="108"/>
        <pc:sldMkLst>
          <pc:docMk/>
          <pc:sldMk cId="471849956" sldId="417"/>
        </pc:sldMkLst>
        <pc:spChg chg="mod">
          <ac:chgData name="Gé Verbeek" userId="20d2065d-8055-4a68-a463-00777506795f" providerId="ADAL" clId="{408437A9-B1B4-4A5A-BF84-9732D44B2163}" dt="2025-11-25T11:16:18.839" v="273" actId="108"/>
          <ac:spMkLst>
            <pc:docMk/>
            <pc:sldMk cId="471849956" sldId="417"/>
            <ac:spMk id="3" creationId="{C0DF1A43-32A4-DFA6-25F5-80E745FE378C}"/>
          </ac:spMkLst>
        </pc:spChg>
      </pc:sldChg>
      <pc:sldChg chg="modSp ord">
        <pc:chgData name="Gé Verbeek" userId="20d2065d-8055-4a68-a463-00777506795f" providerId="ADAL" clId="{408437A9-B1B4-4A5A-BF84-9732D44B2163}" dt="2025-11-25T11:16:35.752" v="282" actId="108"/>
        <pc:sldMkLst>
          <pc:docMk/>
          <pc:sldMk cId="1477178388" sldId="418"/>
        </pc:sldMkLst>
        <pc:spChg chg="mod">
          <ac:chgData name="Gé Verbeek" userId="20d2065d-8055-4a68-a463-00777506795f" providerId="ADAL" clId="{408437A9-B1B4-4A5A-BF84-9732D44B2163}" dt="2025-11-25T11:16:35.752" v="282" actId="108"/>
          <ac:spMkLst>
            <pc:docMk/>
            <pc:sldMk cId="1477178388" sldId="418"/>
            <ac:spMk id="3" creationId="{BF886AAF-3F3F-0351-AFAE-69309ECF6DA9}"/>
          </ac:spMkLst>
        </pc:spChg>
      </pc:sldChg>
      <pc:sldChg chg="addSp modSp mod addAnim delAnim modAnim">
        <pc:chgData name="Gé Verbeek" userId="20d2065d-8055-4a68-a463-00777506795f" providerId="ADAL" clId="{408437A9-B1B4-4A5A-BF84-9732D44B2163}" dt="2025-11-27T19:09:07.619" v="344" actId="20577"/>
        <pc:sldMkLst>
          <pc:docMk/>
          <pc:sldMk cId="2368131163" sldId="419"/>
        </pc:sldMkLst>
        <pc:spChg chg="mod">
          <ac:chgData name="Gé Verbeek" userId="20d2065d-8055-4a68-a463-00777506795f" providerId="ADAL" clId="{408437A9-B1B4-4A5A-BF84-9732D44B2163}" dt="2025-11-27T19:09:07.619" v="344" actId="20577"/>
          <ac:spMkLst>
            <pc:docMk/>
            <pc:sldMk cId="2368131163" sldId="419"/>
            <ac:spMk id="7171" creationId="{5610C50F-20C6-7B31-DDCD-8221A36FA138}"/>
          </ac:spMkLst>
        </pc:spChg>
        <pc:picChg chg="add mod">
          <ac:chgData name="Gé Verbeek" userId="20d2065d-8055-4a68-a463-00777506795f" providerId="ADAL" clId="{408437A9-B1B4-4A5A-BF84-9732D44B2163}" dt="2025-11-25T09:44:53.096" v="124" actId="14100"/>
          <ac:picMkLst>
            <pc:docMk/>
            <pc:sldMk cId="2368131163" sldId="419"/>
            <ac:picMk id="3" creationId="{219A86BD-7E05-700B-F4B3-ACBCFA96DCAB}"/>
          </ac:picMkLst>
        </pc:picChg>
      </pc:sldChg>
      <pc:sldChg chg="modSp ord">
        <pc:chgData name="Gé Verbeek" userId="20d2065d-8055-4a68-a463-00777506795f" providerId="ADAL" clId="{408437A9-B1B4-4A5A-BF84-9732D44B2163}" dt="2025-11-27T19:11:08.789" v="347"/>
        <pc:sldMkLst>
          <pc:docMk/>
          <pc:sldMk cId="2720217561" sldId="420"/>
        </pc:sldMkLst>
        <pc:spChg chg="mod">
          <ac:chgData name="Gé Verbeek" userId="20d2065d-8055-4a68-a463-00777506795f" providerId="ADAL" clId="{408437A9-B1B4-4A5A-BF84-9732D44B2163}" dt="2025-11-25T11:12:27.840" v="181" actId="108"/>
          <ac:spMkLst>
            <pc:docMk/>
            <pc:sldMk cId="2720217561" sldId="420"/>
            <ac:spMk id="7171" creationId="{ABE10AEB-ECB2-3BB9-0F3A-3DA5DBCAF536}"/>
          </ac:spMkLst>
        </pc:spChg>
      </pc:sldChg>
      <pc:sldChg chg="modSp">
        <pc:chgData name="Gé Verbeek" userId="20d2065d-8055-4a68-a463-00777506795f" providerId="ADAL" clId="{408437A9-B1B4-4A5A-BF84-9732D44B2163}" dt="2025-11-25T11:14:07.845" v="211" actId="108"/>
        <pc:sldMkLst>
          <pc:docMk/>
          <pc:sldMk cId="644524020" sldId="421"/>
        </pc:sldMkLst>
        <pc:spChg chg="mod">
          <ac:chgData name="Gé Verbeek" userId="20d2065d-8055-4a68-a463-00777506795f" providerId="ADAL" clId="{408437A9-B1B4-4A5A-BF84-9732D44B2163}" dt="2025-11-25T11:14:07.845" v="211" actId="108"/>
          <ac:spMkLst>
            <pc:docMk/>
            <pc:sldMk cId="644524020" sldId="421"/>
            <ac:spMk id="7171" creationId="{DE9F124A-769E-11AA-D610-FD47F4A99C35}"/>
          </ac:spMkLst>
        </pc:spChg>
      </pc:sldChg>
      <pc:sldChg chg="addSp delSp modSp mod">
        <pc:chgData name="Gé Verbeek" userId="20d2065d-8055-4a68-a463-00777506795f" providerId="ADAL" clId="{408437A9-B1B4-4A5A-BF84-9732D44B2163}" dt="2025-11-25T09:37:57.605" v="117" actId="14100"/>
        <pc:sldMkLst>
          <pc:docMk/>
          <pc:sldMk cId="2912447784" sldId="423"/>
        </pc:sldMkLst>
        <pc:picChg chg="add mod">
          <ac:chgData name="Gé Verbeek" userId="20d2065d-8055-4a68-a463-00777506795f" providerId="ADAL" clId="{408437A9-B1B4-4A5A-BF84-9732D44B2163}" dt="2025-11-25T09:37:57.605" v="117" actId="14100"/>
          <ac:picMkLst>
            <pc:docMk/>
            <pc:sldMk cId="2912447784" sldId="423"/>
            <ac:picMk id="10" creationId="{E7E452EB-520E-4E2E-51C6-7F291659C820}"/>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8EB7032-F0D6-4A01-845E-F640D5DCE90C}" type="datetimeFigureOut">
              <a:rPr lang="nl-NL" smtClean="0"/>
              <a:t>27-11-2025</a:t>
            </a:fld>
            <a:endParaRPr lang="nl-NL"/>
          </a:p>
        </p:txBody>
      </p:sp>
      <p:sp>
        <p:nvSpPr>
          <p:cNvPr id="4" name="Tijdelijke aanduiding voor voettekst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5" name="Tijdelijke aanduiding voor dianumm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01A04F1-D7F4-4979-9173-69F0753CB55B}" type="slidenum">
              <a:rPr lang="nl-NL" smtClean="0"/>
              <a:t>‹nr.›</a:t>
            </a:fld>
            <a:endParaRPr lang="nl-NL"/>
          </a:p>
        </p:txBody>
      </p:sp>
    </p:spTree>
    <p:extLst>
      <p:ext uri="{BB962C8B-B14F-4D97-AF65-F5344CB8AC3E}">
        <p14:creationId xmlns:p14="http://schemas.microsoft.com/office/powerpoint/2010/main" val="394730980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D9F02E0-DB6B-495D-8684-7297BB1858EF}" type="datetimeFigureOut">
              <a:rPr lang="nl-NL" smtClean="0"/>
              <a:t>27-11-2025</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CF2AE81-861B-4764-8A92-10FE93FC7A5B}" type="slidenum">
              <a:rPr lang="nl-NL" smtClean="0"/>
              <a:t>‹nr.›</a:t>
            </a:fld>
            <a:endParaRPr lang="nl-NL"/>
          </a:p>
        </p:txBody>
      </p:sp>
    </p:spTree>
    <p:extLst>
      <p:ext uri="{BB962C8B-B14F-4D97-AF65-F5344CB8AC3E}">
        <p14:creationId xmlns:p14="http://schemas.microsoft.com/office/powerpoint/2010/main" val="19277028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6</a:t>
            </a:fld>
            <a:endParaRPr lang="nl-NL" altLang="nl-NL"/>
          </a:p>
        </p:txBody>
      </p:sp>
    </p:spTree>
    <p:extLst>
      <p:ext uri="{BB962C8B-B14F-4D97-AF65-F5344CB8AC3E}">
        <p14:creationId xmlns:p14="http://schemas.microsoft.com/office/powerpoint/2010/main" val="34580781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F3376E-73CC-6651-7D20-4675242F6853}"/>
            </a:ext>
          </a:extLst>
        </p:cNvPr>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BC9195B0-DA41-9836-B185-D71E4E56F27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3773A637-D02B-676E-0800-F2E1311BA71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DF02AFCD-2CEF-D27E-40E5-CF90D9700F3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16</a:t>
            </a:fld>
            <a:endParaRPr lang="nl-NL" altLang="nl-NL"/>
          </a:p>
        </p:txBody>
      </p:sp>
    </p:spTree>
    <p:extLst>
      <p:ext uri="{BB962C8B-B14F-4D97-AF65-F5344CB8AC3E}">
        <p14:creationId xmlns:p14="http://schemas.microsoft.com/office/powerpoint/2010/main" val="36968695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6A021A-2985-7B99-6ADB-B1FADBDB0086}"/>
            </a:ext>
          </a:extLst>
        </p:cNvPr>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22F85422-9CD0-A019-C6F6-BDF35EF3FE4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876021BA-8B64-8042-3AE5-EA0AC687E93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B61C96A9-7C1D-03B8-94FA-3C2BBB05388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17</a:t>
            </a:fld>
            <a:endParaRPr lang="nl-NL" altLang="nl-NL"/>
          </a:p>
        </p:txBody>
      </p:sp>
    </p:spTree>
    <p:extLst>
      <p:ext uri="{BB962C8B-B14F-4D97-AF65-F5344CB8AC3E}">
        <p14:creationId xmlns:p14="http://schemas.microsoft.com/office/powerpoint/2010/main" val="10938008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18</a:t>
            </a:fld>
            <a:endParaRPr lang="nl-NL" altLang="nl-NL"/>
          </a:p>
        </p:txBody>
      </p:sp>
    </p:spTree>
    <p:extLst>
      <p:ext uri="{BB962C8B-B14F-4D97-AF65-F5344CB8AC3E}">
        <p14:creationId xmlns:p14="http://schemas.microsoft.com/office/powerpoint/2010/main" val="25412925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19</a:t>
            </a:fld>
            <a:endParaRPr lang="nl-NL" altLang="nl-NL"/>
          </a:p>
        </p:txBody>
      </p:sp>
    </p:spTree>
    <p:extLst>
      <p:ext uri="{BB962C8B-B14F-4D97-AF65-F5344CB8AC3E}">
        <p14:creationId xmlns:p14="http://schemas.microsoft.com/office/powerpoint/2010/main" val="39697703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20</a:t>
            </a:fld>
            <a:endParaRPr lang="nl-NL" altLang="nl-NL"/>
          </a:p>
        </p:txBody>
      </p:sp>
    </p:spTree>
    <p:extLst>
      <p:ext uri="{BB962C8B-B14F-4D97-AF65-F5344CB8AC3E}">
        <p14:creationId xmlns:p14="http://schemas.microsoft.com/office/powerpoint/2010/main" val="13242540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21</a:t>
            </a:fld>
            <a:endParaRPr lang="nl-NL" altLang="nl-NL"/>
          </a:p>
        </p:txBody>
      </p:sp>
    </p:spTree>
    <p:extLst>
      <p:ext uri="{BB962C8B-B14F-4D97-AF65-F5344CB8AC3E}">
        <p14:creationId xmlns:p14="http://schemas.microsoft.com/office/powerpoint/2010/main" val="174317161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22</a:t>
            </a:fld>
            <a:endParaRPr lang="nl-NL" altLang="nl-NL"/>
          </a:p>
        </p:txBody>
      </p:sp>
    </p:spTree>
    <p:extLst>
      <p:ext uri="{BB962C8B-B14F-4D97-AF65-F5344CB8AC3E}">
        <p14:creationId xmlns:p14="http://schemas.microsoft.com/office/powerpoint/2010/main" val="12816717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23</a:t>
            </a:fld>
            <a:endParaRPr lang="nl-NL" altLang="nl-NL"/>
          </a:p>
        </p:txBody>
      </p:sp>
    </p:spTree>
    <p:extLst>
      <p:ext uri="{BB962C8B-B14F-4D97-AF65-F5344CB8AC3E}">
        <p14:creationId xmlns:p14="http://schemas.microsoft.com/office/powerpoint/2010/main" val="111409959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14D5CC-18C3-97FC-8173-2EDD3F3FDC42}"/>
            </a:ext>
          </a:extLst>
        </p:cNvPr>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6C559C7D-225D-9A9C-D2D2-D408D814ED9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5C7C123-B505-F636-0E12-32011A7DEE1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DFC4DAE6-AF06-17C0-B2F4-B5EF2666EA9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24</a:t>
            </a:fld>
            <a:endParaRPr lang="nl-NL" altLang="nl-NL"/>
          </a:p>
        </p:txBody>
      </p:sp>
    </p:spTree>
    <p:extLst>
      <p:ext uri="{BB962C8B-B14F-4D97-AF65-F5344CB8AC3E}">
        <p14:creationId xmlns:p14="http://schemas.microsoft.com/office/powerpoint/2010/main" val="252468155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25</a:t>
            </a:fld>
            <a:endParaRPr lang="nl-NL" altLang="nl-NL"/>
          </a:p>
        </p:txBody>
      </p:sp>
    </p:spTree>
    <p:extLst>
      <p:ext uri="{BB962C8B-B14F-4D97-AF65-F5344CB8AC3E}">
        <p14:creationId xmlns:p14="http://schemas.microsoft.com/office/powerpoint/2010/main" val="23160666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45670D-1DF2-77ED-9B0A-3A7E13B8C401}"/>
            </a:ext>
          </a:extLst>
        </p:cNvPr>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7A31FEF7-1E01-223C-F95D-A04D60C7C25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3E115C27-9AA1-B363-A187-51C42A7A191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BB19A7D0-C1AA-B308-4686-D2DFDBEEA83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7</a:t>
            </a:fld>
            <a:endParaRPr lang="nl-NL" altLang="nl-NL"/>
          </a:p>
        </p:txBody>
      </p:sp>
    </p:spTree>
    <p:extLst>
      <p:ext uri="{BB962C8B-B14F-4D97-AF65-F5344CB8AC3E}">
        <p14:creationId xmlns:p14="http://schemas.microsoft.com/office/powerpoint/2010/main" val="307198152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26</a:t>
            </a:fld>
            <a:endParaRPr lang="nl-NL" altLang="nl-NL"/>
          </a:p>
        </p:txBody>
      </p:sp>
    </p:spTree>
    <p:extLst>
      <p:ext uri="{BB962C8B-B14F-4D97-AF65-F5344CB8AC3E}">
        <p14:creationId xmlns:p14="http://schemas.microsoft.com/office/powerpoint/2010/main" val="210577921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28</a:t>
            </a:fld>
            <a:endParaRPr lang="nl-NL" altLang="nl-NL"/>
          </a:p>
        </p:txBody>
      </p:sp>
    </p:spTree>
    <p:extLst>
      <p:ext uri="{BB962C8B-B14F-4D97-AF65-F5344CB8AC3E}">
        <p14:creationId xmlns:p14="http://schemas.microsoft.com/office/powerpoint/2010/main" val="197262355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40</a:t>
            </a:fld>
            <a:endParaRPr lang="nl-NL" altLang="nl-NL"/>
          </a:p>
        </p:txBody>
      </p:sp>
    </p:spTree>
    <p:extLst>
      <p:ext uri="{BB962C8B-B14F-4D97-AF65-F5344CB8AC3E}">
        <p14:creationId xmlns:p14="http://schemas.microsoft.com/office/powerpoint/2010/main" val="4161732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8</a:t>
            </a:fld>
            <a:endParaRPr lang="nl-NL" altLang="nl-NL"/>
          </a:p>
        </p:txBody>
      </p:sp>
    </p:spTree>
    <p:extLst>
      <p:ext uri="{BB962C8B-B14F-4D97-AF65-F5344CB8AC3E}">
        <p14:creationId xmlns:p14="http://schemas.microsoft.com/office/powerpoint/2010/main" val="35223499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9</a:t>
            </a:fld>
            <a:endParaRPr lang="nl-NL" altLang="nl-NL"/>
          </a:p>
        </p:txBody>
      </p:sp>
    </p:spTree>
    <p:extLst>
      <p:ext uri="{BB962C8B-B14F-4D97-AF65-F5344CB8AC3E}">
        <p14:creationId xmlns:p14="http://schemas.microsoft.com/office/powerpoint/2010/main" val="6395989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88FF31-3906-A84D-4DBD-622347B39A99}"/>
            </a:ext>
          </a:extLst>
        </p:cNvPr>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D6C5C089-3030-61F6-980E-299CACD644E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64C5FB7B-7AF8-08FE-5B4D-FEAB7F78CC0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88BC6EA7-CC17-22FD-9A6F-63A36629A9C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10</a:t>
            </a:fld>
            <a:endParaRPr lang="nl-NL" altLang="nl-NL"/>
          </a:p>
        </p:txBody>
      </p:sp>
    </p:spTree>
    <p:extLst>
      <p:ext uri="{BB962C8B-B14F-4D97-AF65-F5344CB8AC3E}">
        <p14:creationId xmlns:p14="http://schemas.microsoft.com/office/powerpoint/2010/main" val="12345709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11</a:t>
            </a:fld>
            <a:endParaRPr lang="nl-NL" altLang="nl-NL"/>
          </a:p>
        </p:txBody>
      </p:sp>
    </p:spTree>
    <p:extLst>
      <p:ext uri="{BB962C8B-B14F-4D97-AF65-F5344CB8AC3E}">
        <p14:creationId xmlns:p14="http://schemas.microsoft.com/office/powerpoint/2010/main" val="6767558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13</a:t>
            </a:fld>
            <a:endParaRPr lang="nl-NL" altLang="nl-NL"/>
          </a:p>
        </p:txBody>
      </p:sp>
    </p:spTree>
    <p:extLst>
      <p:ext uri="{BB962C8B-B14F-4D97-AF65-F5344CB8AC3E}">
        <p14:creationId xmlns:p14="http://schemas.microsoft.com/office/powerpoint/2010/main" val="26311549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14</a:t>
            </a:fld>
            <a:endParaRPr lang="nl-NL" altLang="nl-NL"/>
          </a:p>
        </p:txBody>
      </p:sp>
    </p:spTree>
    <p:extLst>
      <p:ext uri="{BB962C8B-B14F-4D97-AF65-F5344CB8AC3E}">
        <p14:creationId xmlns:p14="http://schemas.microsoft.com/office/powerpoint/2010/main" val="10529023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15</a:t>
            </a:fld>
            <a:endParaRPr lang="nl-NL" altLang="nl-NL"/>
          </a:p>
        </p:txBody>
      </p:sp>
    </p:spTree>
    <p:extLst>
      <p:ext uri="{BB962C8B-B14F-4D97-AF65-F5344CB8AC3E}">
        <p14:creationId xmlns:p14="http://schemas.microsoft.com/office/powerpoint/2010/main" val="132596651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Openingsdia">
    <p:spTree>
      <p:nvGrpSpPr>
        <p:cNvPr id="1" name=""/>
        <p:cNvGrpSpPr/>
        <p:nvPr/>
      </p:nvGrpSpPr>
      <p:grpSpPr>
        <a:xfrm>
          <a:off x="0" y="0"/>
          <a:ext cx="0" cy="0"/>
          <a:chOff x="0" y="0"/>
          <a:chExt cx="0" cy="0"/>
        </a:xfrm>
      </p:grpSpPr>
      <p:pic>
        <p:nvPicPr>
          <p:cNvPr id="3" name="Afbeelding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Tekstvak 3"/>
          <p:cNvSpPr txBox="1"/>
          <p:nvPr userDrawn="1"/>
        </p:nvSpPr>
        <p:spPr>
          <a:xfrm>
            <a:off x="1087655" y="6098221"/>
            <a:ext cx="6240021" cy="457190"/>
          </a:xfrm>
          <a:prstGeom prst="rect">
            <a:avLst/>
          </a:prstGeom>
          <a:solidFill>
            <a:schemeClr val="bg1"/>
          </a:solidFill>
        </p:spPr>
        <p:txBody>
          <a:bodyPr wrap="square" rtlCol="0">
            <a:spAutoFit/>
          </a:bodyPr>
          <a:lstStyle/>
          <a:p>
            <a:endParaRPr lang="nl-NL" dirty="0"/>
          </a:p>
        </p:txBody>
      </p:sp>
    </p:spTree>
    <p:extLst>
      <p:ext uri="{BB962C8B-B14F-4D97-AF65-F5344CB8AC3E}">
        <p14:creationId xmlns:p14="http://schemas.microsoft.com/office/powerpoint/2010/main" val="6414506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eldiaMetBeeld">
    <p:spTree>
      <p:nvGrpSpPr>
        <p:cNvPr id="1" name=""/>
        <p:cNvGrpSpPr/>
        <p:nvPr/>
      </p:nvGrpSpPr>
      <p:grpSpPr>
        <a:xfrm>
          <a:off x="0" y="0"/>
          <a:ext cx="0" cy="0"/>
          <a:chOff x="0" y="0"/>
          <a:chExt cx="0" cy="0"/>
        </a:xfrm>
      </p:grpSpPr>
      <p:sp>
        <p:nvSpPr>
          <p:cNvPr id="11" name="Tijdelijke aanduiding voor afbeelding 8"/>
          <p:cNvSpPr>
            <a:spLocks noGrp="1"/>
          </p:cNvSpPr>
          <p:nvPr>
            <p:ph type="pic" sz="quarter" idx="11" hasCustomPrompt="1"/>
          </p:nvPr>
        </p:nvSpPr>
        <p:spPr>
          <a:xfrm>
            <a:off x="0" y="0"/>
            <a:ext cx="9720000" cy="6858000"/>
          </a:xfrm>
        </p:spPr>
        <p:txBody>
          <a:bodyPr/>
          <a:lstStyle>
            <a:lvl1pPr marL="0" indent="0" algn="l">
              <a:buFontTx/>
              <a:buNone/>
              <a:defRPr sz="1600" baseline="0"/>
            </a:lvl1pPr>
          </a:lstStyle>
          <a:p>
            <a:r>
              <a:rPr lang="nl-NL" dirty="0"/>
              <a:t>Klik op het pictogram in het midden om een achtergrondafbeelding toe te voegen (19,05 x 27 cm). </a:t>
            </a:r>
            <a:br>
              <a:rPr lang="nl-NL" dirty="0"/>
            </a:br>
            <a:r>
              <a:rPr lang="nl-NL" dirty="0"/>
              <a:t>Verplaats deze vervolgens naar de achtergrond om de tekst te typen.</a:t>
            </a:r>
          </a:p>
        </p:txBody>
      </p:sp>
      <p:sp>
        <p:nvSpPr>
          <p:cNvPr id="2" name="Titel 1"/>
          <p:cNvSpPr>
            <a:spLocks noGrp="1"/>
          </p:cNvSpPr>
          <p:nvPr>
            <p:ph type="ctrTitle"/>
          </p:nvPr>
        </p:nvSpPr>
        <p:spPr>
          <a:xfrm>
            <a:off x="720000" y="3060000"/>
            <a:ext cx="8280000" cy="720000"/>
          </a:xfrm>
        </p:spPr>
        <p:txBody>
          <a:bodyPr lIns="0" tIns="0" rIns="0" bIns="0" anchor="t" anchorCtr="0">
            <a:noAutofit/>
          </a:bodyPr>
          <a:lstStyle>
            <a:lvl1pPr algn="l">
              <a:defRPr sz="4400" b="1" i="0" baseline="0">
                <a:solidFill>
                  <a:schemeClr val="bg1"/>
                </a:solidFill>
                <a:latin typeface="Arial" panose="020B0604020202020204" pitchFamily="34" charset="0"/>
              </a:defRPr>
            </a:lvl1pPr>
          </a:lstStyle>
          <a:p>
            <a:r>
              <a:rPr lang="nl-NL"/>
              <a:t>Klik om stijl te bewerken</a:t>
            </a:r>
            <a:endParaRPr lang="nl-NL" dirty="0"/>
          </a:p>
        </p:txBody>
      </p:sp>
      <p:sp>
        <p:nvSpPr>
          <p:cNvPr id="3" name="Ondertitel 2"/>
          <p:cNvSpPr>
            <a:spLocks noGrp="1"/>
          </p:cNvSpPr>
          <p:nvPr>
            <p:ph type="subTitle" idx="1"/>
          </p:nvPr>
        </p:nvSpPr>
        <p:spPr>
          <a:xfrm>
            <a:off x="720000" y="3816000"/>
            <a:ext cx="8280000" cy="720000"/>
          </a:xfrm>
        </p:spPr>
        <p:txBody>
          <a:bodyPr lIns="0" tIns="0" rIns="0" bIns="0">
            <a:noAutofit/>
          </a:bodyPr>
          <a:lstStyle>
            <a:lvl1pPr marL="0" indent="0" algn="l">
              <a:buNone/>
              <a:defRPr sz="2400" baseline="0">
                <a:solidFill>
                  <a:schemeClr val="bg1"/>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nl-NL" dirty="0"/>
          </a:p>
        </p:txBody>
      </p:sp>
      <p:pic>
        <p:nvPicPr>
          <p:cNvPr id="6" name="Afbeelding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34517688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eldiaZonderBeeld">
    <p:spTree>
      <p:nvGrpSpPr>
        <p:cNvPr id="1" name=""/>
        <p:cNvGrpSpPr/>
        <p:nvPr/>
      </p:nvGrpSpPr>
      <p:grpSpPr>
        <a:xfrm>
          <a:off x="0" y="0"/>
          <a:ext cx="0" cy="0"/>
          <a:chOff x="0" y="0"/>
          <a:chExt cx="0" cy="0"/>
        </a:xfrm>
      </p:grpSpPr>
      <p:sp>
        <p:nvSpPr>
          <p:cNvPr id="2" name="Titel 1"/>
          <p:cNvSpPr>
            <a:spLocks noGrp="1"/>
          </p:cNvSpPr>
          <p:nvPr>
            <p:ph type="ctrTitle"/>
          </p:nvPr>
        </p:nvSpPr>
        <p:spPr>
          <a:xfrm>
            <a:off x="720000" y="3060000"/>
            <a:ext cx="8280000" cy="720000"/>
          </a:xfrm>
        </p:spPr>
        <p:txBody>
          <a:bodyPr lIns="0" tIns="0" rIns="0" bIns="0" anchor="t" anchorCtr="0">
            <a:noAutofit/>
          </a:bodyPr>
          <a:lstStyle>
            <a:lvl1pPr algn="l">
              <a:defRPr sz="4400" b="1" i="0" baseline="0">
                <a:solidFill>
                  <a:srgbClr val="1E201F"/>
                </a:solidFill>
                <a:latin typeface="Arial" panose="020B0604020202020204" pitchFamily="34" charset="0"/>
              </a:defRPr>
            </a:lvl1pPr>
          </a:lstStyle>
          <a:p>
            <a:r>
              <a:rPr lang="nl-NL"/>
              <a:t>Klik om stijl te bewerken</a:t>
            </a:r>
            <a:endParaRPr lang="nl-NL" dirty="0"/>
          </a:p>
        </p:txBody>
      </p:sp>
      <p:sp>
        <p:nvSpPr>
          <p:cNvPr id="3" name="Ondertitel 2"/>
          <p:cNvSpPr>
            <a:spLocks noGrp="1"/>
          </p:cNvSpPr>
          <p:nvPr>
            <p:ph type="subTitle" idx="1"/>
          </p:nvPr>
        </p:nvSpPr>
        <p:spPr>
          <a:xfrm>
            <a:off x="720000" y="3816000"/>
            <a:ext cx="8280000" cy="720000"/>
          </a:xfrm>
        </p:spPr>
        <p:txBody>
          <a:bodyPr lIns="0" tIns="0" rIns="0" bIns="0">
            <a:noAutofit/>
          </a:bodyPr>
          <a:lstStyle>
            <a:lvl1pPr marL="0" indent="0" algn="l">
              <a:buNone/>
              <a:defRPr sz="2400" baseline="0">
                <a:solidFill>
                  <a:srgbClr val="1E201F"/>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nl-NL" dirty="0"/>
          </a:p>
        </p:txBody>
      </p:sp>
      <p:pic>
        <p:nvPicPr>
          <p:cNvPr id="5" name="Afbeelding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9780552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reserve="1">
  <p:cSld name="Titel en tekst/object">
    <p:spTree>
      <p:nvGrpSpPr>
        <p:cNvPr id="1" name=""/>
        <p:cNvGrpSpPr/>
        <p:nvPr/>
      </p:nvGrpSpPr>
      <p:grpSpPr>
        <a:xfrm>
          <a:off x="0" y="0"/>
          <a:ext cx="0" cy="0"/>
          <a:chOff x="0" y="0"/>
          <a:chExt cx="0" cy="0"/>
        </a:xfrm>
      </p:grpSpPr>
      <p:pic>
        <p:nvPicPr>
          <p:cNvPr id="5" name="Afbeelding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
        <p:nvSpPr>
          <p:cNvPr id="2" name="Titel 1"/>
          <p:cNvSpPr>
            <a:spLocks noGrp="1"/>
          </p:cNvSpPr>
          <p:nvPr>
            <p:ph type="title"/>
          </p:nvPr>
        </p:nvSpPr>
        <p:spPr/>
        <p:txBody>
          <a:bodyPr/>
          <a:lstStyle/>
          <a:p>
            <a:r>
              <a:rPr lang="nl-NL"/>
              <a:t>Klik om stijl te bewerken</a:t>
            </a:r>
            <a:endParaRPr lang="nl-NL" dirty="0"/>
          </a:p>
        </p:txBody>
      </p:sp>
      <p:sp>
        <p:nvSpPr>
          <p:cNvPr id="3" name="Tijdelijke aanduiding voor inhoud 2"/>
          <p:cNvSpPr>
            <a:spLocks noGrp="1"/>
          </p:cNvSpPr>
          <p:nvPr>
            <p:ph idx="1"/>
          </p:nvPr>
        </p:nvSpPr>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42808187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Afbeelding">
    <p:spTree>
      <p:nvGrpSpPr>
        <p:cNvPr id="1" name=""/>
        <p:cNvGrpSpPr/>
        <p:nvPr/>
      </p:nvGrpSpPr>
      <p:grpSpPr>
        <a:xfrm>
          <a:off x="0" y="0"/>
          <a:ext cx="0" cy="0"/>
          <a:chOff x="0" y="0"/>
          <a:chExt cx="0" cy="0"/>
        </a:xfrm>
      </p:grpSpPr>
      <p:sp>
        <p:nvSpPr>
          <p:cNvPr id="11" name="Tijdelijke aanduiding voor afbeelding 8"/>
          <p:cNvSpPr>
            <a:spLocks noGrp="1"/>
          </p:cNvSpPr>
          <p:nvPr>
            <p:ph type="pic" sz="quarter" idx="11" hasCustomPrompt="1"/>
          </p:nvPr>
        </p:nvSpPr>
        <p:spPr>
          <a:xfrm>
            <a:off x="0" y="0"/>
            <a:ext cx="9720000" cy="6858000"/>
          </a:xfrm>
        </p:spPr>
        <p:txBody>
          <a:bodyPr/>
          <a:lstStyle>
            <a:lvl1pPr marL="0" indent="0" algn="l">
              <a:buFontTx/>
              <a:buNone/>
              <a:defRPr sz="1600" baseline="0"/>
            </a:lvl1pPr>
          </a:lstStyle>
          <a:p>
            <a:r>
              <a:rPr lang="nl-NL" dirty="0"/>
              <a:t>Klik op het pictogram in het midden om een achtergrondafbeelding toe te voegen (19,05 x 27 cm). </a:t>
            </a:r>
            <a:br>
              <a:rPr lang="nl-NL" dirty="0"/>
            </a:br>
            <a:endParaRPr lang="nl-NL" dirty="0"/>
          </a:p>
        </p:txBody>
      </p:sp>
      <p:pic>
        <p:nvPicPr>
          <p:cNvPr id="5" name="Afbeelding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8648888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1_Titel, tekst en afbeelding">
    <p:spTree>
      <p:nvGrpSpPr>
        <p:cNvPr id="1" name=""/>
        <p:cNvGrpSpPr/>
        <p:nvPr/>
      </p:nvGrpSpPr>
      <p:grpSpPr>
        <a:xfrm>
          <a:off x="0" y="0"/>
          <a:ext cx="0" cy="0"/>
          <a:chOff x="0" y="0"/>
          <a:chExt cx="0" cy="0"/>
        </a:xfrm>
      </p:grpSpPr>
      <p:sp>
        <p:nvSpPr>
          <p:cNvPr id="6" name="Tijdelijke aanduiding voor afbeelding 5"/>
          <p:cNvSpPr>
            <a:spLocks noGrp="1"/>
          </p:cNvSpPr>
          <p:nvPr>
            <p:ph type="pic" sz="quarter" idx="11" hasCustomPrompt="1"/>
          </p:nvPr>
        </p:nvSpPr>
        <p:spPr>
          <a:xfrm>
            <a:off x="0" y="0"/>
            <a:ext cx="9720000" cy="6858000"/>
          </a:xfrm>
        </p:spPr>
        <p:txBody>
          <a:bodyPr>
            <a:noAutofit/>
          </a:bodyPr>
          <a:lstStyle>
            <a:lvl1pPr marL="0" indent="0">
              <a:buFontTx/>
              <a:buNone/>
              <a:defRPr sz="1600"/>
            </a:lvl1pPr>
          </a:lstStyle>
          <a:p>
            <a:r>
              <a:rPr lang="nl-NL" dirty="0"/>
              <a:t>Klik op het pictogram in het midden om een afbeelding toe te voegen (19,05 x 10 cm).</a:t>
            </a:r>
            <a:r>
              <a:rPr lang="nl-NL" sz="1600" dirty="0"/>
              <a:t> </a:t>
            </a:r>
            <a:endParaRPr lang="nl-NL" dirty="0"/>
          </a:p>
        </p:txBody>
      </p:sp>
      <p:pic>
        <p:nvPicPr>
          <p:cNvPr id="4" name="Afbeelding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8438861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el, tekst en afbeelding">
    <p:spTree>
      <p:nvGrpSpPr>
        <p:cNvPr id="1" name=""/>
        <p:cNvGrpSpPr/>
        <p:nvPr/>
      </p:nvGrpSpPr>
      <p:grpSpPr>
        <a:xfrm>
          <a:off x="0" y="0"/>
          <a:ext cx="0" cy="0"/>
          <a:chOff x="0" y="0"/>
          <a:chExt cx="0" cy="0"/>
        </a:xfrm>
      </p:grpSpPr>
      <p:sp>
        <p:nvSpPr>
          <p:cNvPr id="2" name="Titel 1"/>
          <p:cNvSpPr>
            <a:spLocks noGrp="1"/>
          </p:cNvSpPr>
          <p:nvPr>
            <p:ph type="title"/>
          </p:nvPr>
        </p:nvSpPr>
        <p:spPr>
          <a:xfrm>
            <a:off x="756000" y="576000"/>
            <a:ext cx="4932000" cy="720000"/>
          </a:xfrm>
        </p:spPr>
        <p:txBody>
          <a:bodyPr/>
          <a:lstStyle/>
          <a:p>
            <a:r>
              <a:rPr lang="nl-NL"/>
              <a:t>Klik om stijl te bewerken</a:t>
            </a:r>
            <a:endParaRPr lang="nl-NL" dirty="0"/>
          </a:p>
        </p:txBody>
      </p:sp>
      <p:sp>
        <p:nvSpPr>
          <p:cNvPr id="4" name="Tijdelijke aanduiding voor tekst 3"/>
          <p:cNvSpPr>
            <a:spLocks noGrp="1"/>
          </p:cNvSpPr>
          <p:nvPr>
            <p:ph type="body" sz="quarter" idx="10" hasCustomPrompt="1"/>
          </p:nvPr>
        </p:nvSpPr>
        <p:spPr>
          <a:xfrm>
            <a:off x="2088000" y="1476000"/>
            <a:ext cx="3600000" cy="4680000"/>
          </a:xfrm>
        </p:spPr>
        <p:txBody>
          <a:bodyPr/>
          <a:lstStyle/>
          <a:p>
            <a:pPr lvl="1"/>
            <a:r>
              <a:rPr lang="nl-NL" dirty="0"/>
              <a:t>Tweede niveau</a:t>
            </a:r>
          </a:p>
          <a:p>
            <a:pPr lvl="2"/>
            <a:r>
              <a:rPr lang="nl-NL" dirty="0"/>
              <a:t>Derde niveau</a:t>
            </a:r>
          </a:p>
          <a:p>
            <a:pPr lvl="3"/>
            <a:r>
              <a:rPr lang="nl-NL" dirty="0"/>
              <a:t>Vierde niveau</a:t>
            </a:r>
          </a:p>
          <a:p>
            <a:pPr lvl="4"/>
            <a:r>
              <a:rPr lang="nl-NL" dirty="0"/>
              <a:t>Vijfde niveau</a:t>
            </a:r>
          </a:p>
        </p:txBody>
      </p:sp>
      <p:sp>
        <p:nvSpPr>
          <p:cNvPr id="6" name="Tijdelijke aanduiding voor afbeelding 5"/>
          <p:cNvSpPr>
            <a:spLocks noGrp="1"/>
          </p:cNvSpPr>
          <p:nvPr>
            <p:ph type="pic" sz="quarter" idx="11" hasCustomPrompt="1"/>
          </p:nvPr>
        </p:nvSpPr>
        <p:spPr>
          <a:xfrm>
            <a:off x="6120000" y="0"/>
            <a:ext cx="3600000" cy="6858000"/>
          </a:xfrm>
        </p:spPr>
        <p:txBody>
          <a:bodyPr>
            <a:normAutofit/>
          </a:bodyPr>
          <a:lstStyle>
            <a:lvl1pPr marL="0" indent="0">
              <a:buFontTx/>
              <a:buNone/>
              <a:defRPr sz="1600"/>
            </a:lvl1pPr>
          </a:lstStyle>
          <a:p>
            <a:r>
              <a:rPr lang="nl-NL" dirty="0"/>
              <a:t>Klik op het pictogram in het midden om een afbeelding toe te voegen (19,05 x 10 cm).</a:t>
            </a:r>
            <a:r>
              <a:rPr lang="nl-NL" sz="1600" dirty="0"/>
              <a:t> </a:t>
            </a:r>
            <a:endParaRPr lang="nl-NL" dirty="0"/>
          </a:p>
        </p:txBody>
      </p:sp>
      <p:pic>
        <p:nvPicPr>
          <p:cNvPr id="7" name="Afbeelding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5403993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el en tekst">
    <p:spTree>
      <p:nvGrpSpPr>
        <p:cNvPr id="1" name=""/>
        <p:cNvGrpSpPr/>
        <p:nvPr/>
      </p:nvGrpSpPr>
      <p:grpSpPr>
        <a:xfrm>
          <a:off x="0" y="0"/>
          <a:ext cx="0" cy="0"/>
          <a:chOff x="0" y="0"/>
          <a:chExt cx="0" cy="0"/>
        </a:xfrm>
      </p:grpSpPr>
      <p:sp>
        <p:nvSpPr>
          <p:cNvPr id="2" name="Titel 1"/>
          <p:cNvSpPr>
            <a:spLocks noGrp="1"/>
          </p:cNvSpPr>
          <p:nvPr>
            <p:ph type="title"/>
          </p:nvPr>
        </p:nvSpPr>
        <p:spPr>
          <a:xfrm>
            <a:off x="756000" y="576000"/>
            <a:ext cx="4932000" cy="720000"/>
          </a:xfrm>
        </p:spPr>
        <p:txBody>
          <a:bodyPr/>
          <a:lstStyle/>
          <a:p>
            <a:r>
              <a:rPr lang="nl-NL"/>
              <a:t>Klik om stijl te bewerken</a:t>
            </a:r>
            <a:endParaRPr lang="nl-NL" dirty="0"/>
          </a:p>
        </p:txBody>
      </p:sp>
      <p:sp>
        <p:nvSpPr>
          <p:cNvPr id="4" name="Tijdelijke aanduiding voor tekst 3"/>
          <p:cNvSpPr>
            <a:spLocks noGrp="1"/>
          </p:cNvSpPr>
          <p:nvPr>
            <p:ph type="body" sz="quarter" idx="10" hasCustomPrompt="1"/>
          </p:nvPr>
        </p:nvSpPr>
        <p:spPr>
          <a:xfrm>
            <a:off x="2088000" y="1476000"/>
            <a:ext cx="7200000" cy="4680000"/>
          </a:xfrm>
        </p:spPr>
        <p:txBody>
          <a:bodyPr/>
          <a:lstStyle/>
          <a:p>
            <a:pPr lvl="1"/>
            <a:r>
              <a:rPr lang="nl-NL" dirty="0"/>
              <a:t>Tweede niveau</a:t>
            </a:r>
          </a:p>
          <a:p>
            <a:pPr lvl="2"/>
            <a:r>
              <a:rPr lang="nl-NL" dirty="0"/>
              <a:t>Derde niveau</a:t>
            </a:r>
          </a:p>
          <a:p>
            <a:pPr lvl="3"/>
            <a:r>
              <a:rPr lang="nl-NL" dirty="0"/>
              <a:t>Vierde niveau</a:t>
            </a:r>
          </a:p>
          <a:p>
            <a:pPr lvl="4"/>
            <a:r>
              <a:rPr lang="nl-NL" dirty="0"/>
              <a:t>Vijfde niveau</a:t>
            </a:r>
          </a:p>
        </p:txBody>
      </p:sp>
      <p:pic>
        <p:nvPicPr>
          <p:cNvPr id="6" name="Afbeelding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3499049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Slotdia">
    <p:spTree>
      <p:nvGrpSpPr>
        <p:cNvPr id="1" name=""/>
        <p:cNvGrpSpPr/>
        <p:nvPr/>
      </p:nvGrpSpPr>
      <p:grpSpPr>
        <a:xfrm>
          <a:off x="0" y="0"/>
          <a:ext cx="0" cy="0"/>
          <a:chOff x="0" y="0"/>
          <a:chExt cx="0" cy="0"/>
        </a:xfrm>
      </p:grpSpPr>
      <p:pic>
        <p:nvPicPr>
          <p:cNvPr id="8" name="Afbeelding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Tekstvak 4"/>
          <p:cNvSpPr txBox="1"/>
          <p:nvPr userDrawn="1"/>
        </p:nvSpPr>
        <p:spPr>
          <a:xfrm>
            <a:off x="1130533" y="6142150"/>
            <a:ext cx="5963286" cy="369332"/>
          </a:xfrm>
          <a:prstGeom prst="rect">
            <a:avLst/>
          </a:prstGeom>
          <a:solidFill>
            <a:schemeClr val="bg1"/>
          </a:solidFill>
        </p:spPr>
        <p:txBody>
          <a:bodyPr wrap="square" rtlCol="0">
            <a:spAutoFit/>
          </a:bodyPr>
          <a:lstStyle/>
          <a:p>
            <a:endParaRPr lang="nl-NL" dirty="0"/>
          </a:p>
        </p:txBody>
      </p:sp>
    </p:spTree>
    <p:extLst>
      <p:ext uri="{BB962C8B-B14F-4D97-AF65-F5344CB8AC3E}">
        <p14:creationId xmlns:p14="http://schemas.microsoft.com/office/powerpoint/2010/main" val="5497683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Afbeelding 3"/>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
        <p:nvSpPr>
          <p:cNvPr id="2" name="Tijdelijke aanduiding voor titel 1"/>
          <p:cNvSpPr>
            <a:spLocks noGrp="1"/>
          </p:cNvSpPr>
          <p:nvPr>
            <p:ph type="title"/>
          </p:nvPr>
        </p:nvSpPr>
        <p:spPr>
          <a:xfrm>
            <a:off x="756000" y="576000"/>
            <a:ext cx="9036000" cy="1080000"/>
          </a:xfrm>
          <a:prstGeom prst="rect">
            <a:avLst/>
          </a:prstGeom>
        </p:spPr>
        <p:txBody>
          <a:bodyPr vert="horz" lIns="0" tIns="0" rIns="0" bIns="0" rtlCol="0" anchor="t" anchorCtr="0">
            <a:normAutofit/>
          </a:bodyPr>
          <a:lstStyle/>
          <a:p>
            <a:r>
              <a:rPr lang="nl-NL" dirty="0"/>
              <a:t>Klik om de stijl te bewerken</a:t>
            </a:r>
          </a:p>
        </p:txBody>
      </p:sp>
      <p:sp>
        <p:nvSpPr>
          <p:cNvPr id="3" name="Tijdelijke aanduiding voor tekst 2"/>
          <p:cNvSpPr>
            <a:spLocks noGrp="1"/>
          </p:cNvSpPr>
          <p:nvPr>
            <p:ph type="body" idx="1"/>
          </p:nvPr>
        </p:nvSpPr>
        <p:spPr>
          <a:xfrm>
            <a:off x="2052000" y="1728000"/>
            <a:ext cx="7740000" cy="4351338"/>
          </a:xfrm>
          <a:prstGeom prst="rect">
            <a:avLst/>
          </a:prstGeom>
        </p:spPr>
        <p:txBody>
          <a:bodyPr vert="horz" lIns="0" tIns="0" rIns="0" bIns="0" rtlCol="0">
            <a:normAutofit/>
          </a:bodyPr>
          <a:lstStyle/>
          <a:p>
            <a:pPr lvl="0"/>
            <a:r>
              <a:rPr lang="nl-NL" dirty="0"/>
              <a:t>Klik om de modelstijlen te bewerken</a:t>
            </a:r>
          </a:p>
          <a:p>
            <a:pPr lvl="1"/>
            <a:r>
              <a:rPr lang="nl-NL" dirty="0"/>
              <a:t>Tweede niveau</a:t>
            </a:r>
          </a:p>
          <a:p>
            <a:pPr lvl="2"/>
            <a:r>
              <a:rPr lang="nl-NL" dirty="0"/>
              <a:t>Derde niveau</a:t>
            </a:r>
          </a:p>
          <a:p>
            <a:pPr lvl="3"/>
            <a:r>
              <a:rPr lang="nl-NL" dirty="0"/>
              <a:t>Vierde niveau</a:t>
            </a:r>
          </a:p>
          <a:p>
            <a:pPr lvl="4"/>
            <a:r>
              <a:rPr lang="nl-NL" dirty="0"/>
              <a:t>Vijfde niveau</a:t>
            </a:r>
          </a:p>
        </p:txBody>
      </p:sp>
    </p:spTree>
    <p:extLst>
      <p:ext uri="{BB962C8B-B14F-4D97-AF65-F5344CB8AC3E}">
        <p14:creationId xmlns:p14="http://schemas.microsoft.com/office/powerpoint/2010/main" val="625692762"/>
      </p:ext>
    </p:extLst>
  </p:cSld>
  <p:clrMap bg1="lt1" tx1="dk1" bg2="lt2" tx2="dk2" accent1="accent1" accent2="accent2" accent3="accent3" accent4="accent4" accent5="accent5" accent6="accent6" hlink="hlink" folHlink="folHlink"/>
  <p:sldLayoutIdLst>
    <p:sldLayoutId id="2147483651" r:id="rId1"/>
    <p:sldLayoutId id="2147483649" r:id="rId2"/>
    <p:sldLayoutId id="2147483652" r:id="rId3"/>
    <p:sldLayoutId id="2147483650" r:id="rId4"/>
    <p:sldLayoutId id="2147483653" r:id="rId5"/>
    <p:sldLayoutId id="2147483657" r:id="rId6"/>
    <p:sldLayoutId id="2147483654" r:id="rId7"/>
    <p:sldLayoutId id="2147483655" r:id="rId8"/>
    <p:sldLayoutId id="2147483656" r:id="rId9"/>
  </p:sldLayoutIdLst>
  <p:txStyles>
    <p:titleStyle>
      <a:lvl1pPr algn="l" defTabSz="914400" rtl="0" eaLnBrk="1" latinLnBrk="0" hangingPunct="1">
        <a:lnSpc>
          <a:spcPct val="90000"/>
        </a:lnSpc>
        <a:spcBef>
          <a:spcPct val="0"/>
        </a:spcBef>
        <a:buNone/>
        <a:defRPr sz="4400" b="1" kern="1200" baseline="0">
          <a:solidFill>
            <a:srgbClr val="1E201F"/>
          </a:solidFill>
          <a:latin typeface="Arial" panose="020B0604020202020204" pitchFamily="34" charset="0"/>
          <a:ea typeface="+mj-ea"/>
          <a:cs typeface="+mj-cs"/>
        </a:defRPr>
      </a:lvl1pPr>
    </p:titleStyle>
    <p:bodyStyle>
      <a:lvl1pPr marL="0" indent="-360000" algn="l" defTabSz="914400" rtl="0" eaLnBrk="1" latinLnBrk="0" hangingPunct="1">
        <a:lnSpc>
          <a:spcPct val="100000"/>
        </a:lnSpc>
        <a:spcBef>
          <a:spcPts val="0"/>
        </a:spcBef>
        <a:buFont typeface="Arial" panose="020B0604020202020204" pitchFamily="34" charset="0"/>
        <a:buChar char="•"/>
        <a:defRPr sz="2400" kern="1200" baseline="0">
          <a:solidFill>
            <a:srgbClr val="1E201F"/>
          </a:solidFill>
          <a:latin typeface="+mn-lt"/>
          <a:ea typeface="+mn-ea"/>
          <a:cs typeface="+mn-cs"/>
        </a:defRPr>
      </a:lvl1pPr>
      <a:lvl2pPr marL="0" indent="0" algn="l" defTabSz="914400" rtl="0" eaLnBrk="1" latinLnBrk="0" hangingPunct="1">
        <a:lnSpc>
          <a:spcPct val="100000"/>
        </a:lnSpc>
        <a:spcBef>
          <a:spcPts val="0"/>
        </a:spcBef>
        <a:buFontTx/>
        <a:buNone/>
        <a:defRPr sz="2400" kern="1200" baseline="0">
          <a:solidFill>
            <a:srgbClr val="1E201F"/>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1E201F"/>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1E201F"/>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1E201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7.xml"/><Relationship Id="rId1" Type="http://schemas.openxmlformats.org/officeDocument/2006/relationships/slideLayout" Target="../slideLayouts/slideLayout4.xml"/><Relationship Id="rId4" Type="http://schemas.openxmlformats.org/officeDocument/2006/relationships/image" Target="../media/image23.png"/></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4.xml"/><Relationship Id="rId4" Type="http://schemas.openxmlformats.org/officeDocument/2006/relationships/image" Target="../media/image24.png"/></Relationships>
</file>

<file path=ppt/slides/_rels/slide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2.xml"/><Relationship Id="rId1" Type="http://schemas.openxmlformats.org/officeDocument/2006/relationships/slideLayout" Target="../slideLayouts/slideLayout4.xml"/><Relationship Id="rId4" Type="http://schemas.openxmlformats.org/officeDocument/2006/relationships/image" Target="../media/image36.png"/></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2607362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836EC0-FC11-36B2-DB24-5E13BAE573E7}"/>
            </a:ext>
          </a:extLst>
        </p:cNvPr>
        <p:cNvGrpSpPr/>
        <p:nvPr/>
      </p:nvGrpSpPr>
      <p:grpSpPr>
        <a:xfrm>
          <a:off x="0" y="0"/>
          <a:ext cx="0" cy="0"/>
          <a:chOff x="0" y="0"/>
          <a:chExt cx="0" cy="0"/>
        </a:xfrm>
      </p:grpSpPr>
      <p:sp>
        <p:nvSpPr>
          <p:cNvPr id="5122" name="Titel 1">
            <a:extLst>
              <a:ext uri="{FF2B5EF4-FFF2-40B4-BE49-F238E27FC236}">
                <a16:creationId xmlns:a16="http://schemas.microsoft.com/office/drawing/2014/main" id="{C2BA32E5-3CB1-6334-DDFD-F19AD05A0B83}"/>
              </a:ext>
            </a:extLst>
          </p:cNvPr>
          <p:cNvSpPr>
            <a:spLocks noGrp="1" noChangeArrowheads="1"/>
          </p:cNvSpPr>
          <p:nvPr>
            <p:ph type="title"/>
          </p:nvPr>
        </p:nvSpPr>
        <p:spPr>
          <a:xfrm>
            <a:off x="1079224" y="592001"/>
            <a:ext cx="7886700" cy="996950"/>
          </a:xfrm>
        </p:spPr>
        <p:txBody>
          <a:bodyPr/>
          <a:lstStyle/>
          <a:p>
            <a:pPr eaLnBrk="1" hangingPunct="1"/>
            <a:r>
              <a:rPr lang="nl-NL" altLang="nl-NL" b="1" dirty="0"/>
              <a:t>Gibberellinen</a:t>
            </a:r>
          </a:p>
        </p:txBody>
      </p:sp>
      <p:sp>
        <p:nvSpPr>
          <p:cNvPr id="7171" name="Tijdelijke aanduiding voor inhoud 2">
            <a:extLst>
              <a:ext uri="{FF2B5EF4-FFF2-40B4-BE49-F238E27FC236}">
                <a16:creationId xmlns:a16="http://schemas.microsoft.com/office/drawing/2014/main" id="{ABE10AEB-ECB2-3BB9-0F3A-3DA5DBCAF536}"/>
              </a:ext>
            </a:extLst>
          </p:cNvPr>
          <p:cNvSpPr>
            <a:spLocks noGrp="1" noChangeArrowheads="1"/>
          </p:cNvSpPr>
          <p:nvPr>
            <p:ph idx="1"/>
          </p:nvPr>
        </p:nvSpPr>
        <p:spPr>
          <a:xfrm>
            <a:off x="1079224" y="1910876"/>
            <a:ext cx="6934716" cy="4738260"/>
          </a:xfrm>
        </p:spPr>
        <p:txBody>
          <a:bodyPr>
            <a:normAutofit/>
          </a:bodyPr>
          <a:lstStyle/>
          <a:p>
            <a:pPr indent="0">
              <a:buNone/>
              <a:defRPr/>
            </a:pPr>
            <a:r>
              <a:rPr lang="nl-NL" b="1" i="1" dirty="0">
                <a:solidFill>
                  <a:srgbClr val="0070C0"/>
                </a:solidFill>
              </a:rPr>
              <a:t>Gibberellinen</a:t>
            </a:r>
            <a:r>
              <a:rPr lang="nl-NL" dirty="0"/>
              <a:t> worden voornamelijk geproduceerd in de jonge bladeren, wortels en in de groeipunten</a:t>
            </a:r>
          </a:p>
          <a:p>
            <a:pPr indent="0">
              <a:buNone/>
              <a:defRPr/>
            </a:pPr>
            <a:endParaRPr lang="nl-NL" dirty="0"/>
          </a:p>
          <a:p>
            <a:pPr indent="0">
              <a:buNone/>
              <a:defRPr/>
            </a:pPr>
            <a:r>
              <a:rPr lang="nl-NL" dirty="0"/>
              <a:t>Bloeiende planten strekken om nog een andere reden: de bloemen moeten voor insectenbestuiving zichtbaar zijn</a:t>
            </a:r>
          </a:p>
        </p:txBody>
      </p:sp>
      <p:pic>
        <p:nvPicPr>
          <p:cNvPr id="2" name="Afbeelding 1">
            <a:extLst>
              <a:ext uri="{FF2B5EF4-FFF2-40B4-BE49-F238E27FC236}">
                <a16:creationId xmlns:a16="http://schemas.microsoft.com/office/drawing/2014/main" id="{5987D02D-6FF3-0A2F-4356-99BBB00928F2}"/>
              </a:ext>
            </a:extLst>
          </p:cNvPr>
          <p:cNvPicPr>
            <a:picLocks noChangeAspect="1"/>
          </p:cNvPicPr>
          <p:nvPr/>
        </p:nvPicPr>
        <p:blipFill>
          <a:blip r:embed="rId3"/>
          <a:stretch>
            <a:fillRect/>
          </a:stretch>
        </p:blipFill>
        <p:spPr>
          <a:xfrm>
            <a:off x="7853613" y="4065815"/>
            <a:ext cx="4338387" cy="2437622"/>
          </a:xfrm>
          <a:prstGeom prst="rect">
            <a:avLst/>
          </a:prstGeom>
        </p:spPr>
      </p:pic>
    </p:spTree>
    <p:extLst>
      <p:ext uri="{BB962C8B-B14F-4D97-AF65-F5344CB8AC3E}">
        <p14:creationId xmlns:p14="http://schemas.microsoft.com/office/powerpoint/2010/main" val="2720217561"/>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Gebruik van groeiremmers</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132288" y="1839756"/>
            <a:ext cx="6891584" cy="4738260"/>
          </a:xfrm>
        </p:spPr>
        <p:txBody>
          <a:bodyPr>
            <a:normAutofit lnSpcReduction="10000"/>
          </a:bodyPr>
          <a:lstStyle/>
          <a:p>
            <a:pPr indent="0">
              <a:buNone/>
              <a:defRPr/>
            </a:pPr>
            <a:r>
              <a:rPr lang="nl-NL" dirty="0"/>
              <a:t>Telers van compacte planten gebruiken groeiremmers, die gibberellinen </a:t>
            </a:r>
            <a:r>
              <a:rPr lang="nl-NL" b="1" i="1" dirty="0">
                <a:solidFill>
                  <a:srgbClr val="0070C0"/>
                </a:solidFill>
              </a:rPr>
              <a:t>blokkeren</a:t>
            </a:r>
            <a:r>
              <a:rPr lang="nl-NL" dirty="0"/>
              <a:t>, voor </a:t>
            </a:r>
            <a:r>
              <a:rPr lang="nl-NL" b="1" i="1" dirty="0">
                <a:solidFill>
                  <a:srgbClr val="0070C0"/>
                </a:solidFill>
              </a:rPr>
              <a:t>compactheid</a:t>
            </a:r>
            <a:r>
              <a:rPr lang="nl-NL" dirty="0"/>
              <a:t>.</a:t>
            </a:r>
          </a:p>
          <a:p>
            <a:pPr indent="0">
              <a:buNone/>
              <a:defRPr/>
            </a:pPr>
            <a:endParaRPr lang="nl-NL" dirty="0"/>
          </a:p>
          <a:p>
            <a:pPr indent="0">
              <a:buNone/>
              <a:defRPr/>
            </a:pPr>
            <a:r>
              <a:rPr lang="nl-NL" dirty="0"/>
              <a:t>Maatschappelijke weerstand tegen chemische groeiremmers groeit, terwijl het aanbod van nieuwe middelen afneemt.</a:t>
            </a:r>
          </a:p>
          <a:p>
            <a:pPr indent="0">
              <a:buNone/>
              <a:defRPr/>
            </a:pPr>
            <a:endParaRPr lang="nl-NL" dirty="0"/>
          </a:p>
          <a:p>
            <a:pPr indent="0">
              <a:buNone/>
              <a:defRPr/>
            </a:pPr>
            <a:r>
              <a:rPr lang="nl-NL" dirty="0"/>
              <a:t>Veredeling biedt oplossingen, zoals compacte rassen van petunia’s.</a:t>
            </a:r>
          </a:p>
          <a:p>
            <a:pPr indent="0">
              <a:buNone/>
              <a:defRPr/>
            </a:pPr>
            <a:endParaRPr lang="nl-NL" dirty="0"/>
          </a:p>
          <a:p>
            <a:pPr indent="0">
              <a:buNone/>
              <a:defRPr/>
            </a:pPr>
            <a:r>
              <a:rPr lang="nl-NL" dirty="0"/>
              <a:t>In de sierteelt is het nodig om naar teeltmaatregelen te kijken vanwege de diversiteit aan kleine gewassen.</a:t>
            </a:r>
          </a:p>
          <a:p>
            <a:pPr indent="0">
              <a:buNone/>
              <a:defRPr/>
            </a:pPr>
            <a:endParaRPr lang="nl-NL" dirty="0"/>
          </a:p>
        </p:txBody>
      </p:sp>
      <p:pic>
        <p:nvPicPr>
          <p:cNvPr id="2" name="Afbeelding 1">
            <a:extLst>
              <a:ext uri="{FF2B5EF4-FFF2-40B4-BE49-F238E27FC236}">
                <a16:creationId xmlns:a16="http://schemas.microsoft.com/office/drawing/2014/main" id="{13F18ADC-186C-D160-233C-7922D03DAF7B}"/>
              </a:ext>
            </a:extLst>
          </p:cNvPr>
          <p:cNvPicPr>
            <a:picLocks noChangeAspect="1"/>
          </p:cNvPicPr>
          <p:nvPr/>
        </p:nvPicPr>
        <p:blipFill>
          <a:blip r:embed="rId3"/>
          <a:stretch>
            <a:fillRect/>
          </a:stretch>
        </p:blipFill>
        <p:spPr>
          <a:xfrm>
            <a:off x="8965924" y="4608649"/>
            <a:ext cx="2762250" cy="1657350"/>
          </a:xfrm>
          <a:prstGeom prst="rect">
            <a:avLst/>
          </a:prstGeom>
        </p:spPr>
      </p:pic>
    </p:spTree>
    <p:extLst>
      <p:ext uri="{BB962C8B-B14F-4D97-AF65-F5344CB8AC3E}">
        <p14:creationId xmlns:p14="http://schemas.microsoft.com/office/powerpoint/2010/main" val="3944922893"/>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4" end="4"/>
                                            </p:txEl>
                                          </p:spTgt>
                                        </p:tgtEl>
                                        <p:attrNameLst>
                                          <p:attrName>style.visibility</p:attrName>
                                        </p:attrNameLst>
                                      </p:cBhvr>
                                      <p:to>
                                        <p:strVal val="visible"/>
                                      </p:to>
                                    </p:set>
                                    <p:animEffect transition="in" filter="fade">
                                      <p:cBhvr>
                                        <p:cTn id="14" dur="1000"/>
                                        <p:tgtEl>
                                          <p:spTgt spid="7171">
                                            <p:txEl>
                                              <p:pRg st="4" end="4"/>
                                            </p:txEl>
                                          </p:spTgt>
                                        </p:tgtEl>
                                      </p:cBhvr>
                                    </p:animEffect>
                                    <p:anim calcmode="lin" valueType="num">
                                      <p:cBhvr>
                                        <p:cTn id="15"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171">
                                            <p:txEl>
                                              <p:pRg st="6" end="6"/>
                                            </p:txEl>
                                          </p:spTgt>
                                        </p:tgtEl>
                                        <p:attrNameLst>
                                          <p:attrName>style.visibility</p:attrName>
                                        </p:attrNameLst>
                                      </p:cBhvr>
                                      <p:to>
                                        <p:strVal val="visible"/>
                                      </p:to>
                                    </p:set>
                                    <p:animEffect transition="in" filter="fade">
                                      <p:cBhvr>
                                        <p:cTn id="21" dur="1000"/>
                                        <p:tgtEl>
                                          <p:spTgt spid="7171">
                                            <p:txEl>
                                              <p:pRg st="6" end="6"/>
                                            </p:txEl>
                                          </p:spTgt>
                                        </p:tgtEl>
                                      </p:cBhvr>
                                    </p:animEffect>
                                    <p:anim calcmode="lin" valueType="num">
                                      <p:cBhvr>
                                        <p:cTn id="22" dur="1000" fill="hold"/>
                                        <p:tgtEl>
                                          <p:spTgt spid="7171">
                                            <p:txEl>
                                              <p:pRg st="6" end="6"/>
                                            </p:txEl>
                                          </p:spTgt>
                                        </p:tgtEl>
                                        <p:attrNameLst>
                                          <p:attrName>ppt_x</p:attrName>
                                        </p:attrNameLst>
                                      </p:cBhvr>
                                      <p:tavLst>
                                        <p:tav tm="0">
                                          <p:val>
                                            <p:strVal val="#ppt_x"/>
                                          </p:val>
                                        </p:tav>
                                        <p:tav tm="100000">
                                          <p:val>
                                            <p:strVal val="#ppt_x"/>
                                          </p:val>
                                        </p:tav>
                                      </p:tavLst>
                                    </p:anim>
                                    <p:anim calcmode="lin" valueType="num">
                                      <p:cBhvr>
                                        <p:cTn id="23" dur="1000" fill="hold"/>
                                        <p:tgtEl>
                                          <p:spTgt spid="7171">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C3B6575-146C-503F-C479-45F2F203E457}"/>
              </a:ext>
            </a:extLst>
          </p:cNvPr>
          <p:cNvSpPr>
            <a:spLocks noGrp="1"/>
          </p:cNvSpPr>
          <p:nvPr>
            <p:ph type="title"/>
          </p:nvPr>
        </p:nvSpPr>
        <p:spPr>
          <a:xfrm>
            <a:off x="755999" y="576000"/>
            <a:ext cx="10277185" cy="1080000"/>
          </a:xfrm>
        </p:spPr>
        <p:txBody>
          <a:bodyPr>
            <a:normAutofit fontScale="90000"/>
          </a:bodyPr>
          <a:lstStyle/>
          <a:p>
            <a:r>
              <a:rPr lang="nl-NL" dirty="0"/>
              <a:t>DIF en DROP regelt lengtegroei in de kas</a:t>
            </a:r>
          </a:p>
        </p:txBody>
      </p:sp>
      <p:sp>
        <p:nvSpPr>
          <p:cNvPr id="3" name="Tijdelijke aanduiding voor inhoud 2">
            <a:extLst>
              <a:ext uri="{FF2B5EF4-FFF2-40B4-BE49-F238E27FC236}">
                <a16:creationId xmlns:a16="http://schemas.microsoft.com/office/drawing/2014/main" id="{75EAF5CC-866C-ABCC-5AC9-C335F1920DFB}"/>
              </a:ext>
            </a:extLst>
          </p:cNvPr>
          <p:cNvSpPr>
            <a:spLocks noGrp="1"/>
          </p:cNvSpPr>
          <p:nvPr>
            <p:ph idx="1"/>
          </p:nvPr>
        </p:nvSpPr>
        <p:spPr>
          <a:xfrm>
            <a:off x="756000" y="1604498"/>
            <a:ext cx="7740000" cy="4351338"/>
          </a:xfrm>
        </p:spPr>
        <p:txBody>
          <a:bodyPr>
            <a:normAutofit lnSpcReduction="10000"/>
          </a:bodyPr>
          <a:lstStyle/>
          <a:p>
            <a:pPr indent="0">
              <a:buNone/>
            </a:pPr>
            <a:r>
              <a:rPr lang="nl-NL" dirty="0"/>
              <a:t>Met het kasklimaat kan je de aanmaak van </a:t>
            </a:r>
            <a:r>
              <a:rPr lang="nl-NL" b="1" i="1" dirty="0">
                <a:solidFill>
                  <a:srgbClr val="0070C0"/>
                </a:solidFill>
              </a:rPr>
              <a:t>gibberellinen</a:t>
            </a:r>
            <a:r>
              <a:rPr lang="nl-NL" dirty="0"/>
              <a:t> beïnvloeden.</a:t>
            </a:r>
          </a:p>
          <a:p>
            <a:pPr indent="0">
              <a:buNone/>
            </a:pPr>
            <a:endParaRPr lang="nl-NL" dirty="0"/>
          </a:p>
          <a:p>
            <a:pPr indent="0">
              <a:buNone/>
            </a:pPr>
            <a:r>
              <a:rPr lang="nl-NL" dirty="0"/>
              <a:t>Een voorbeeld hiervan is </a:t>
            </a:r>
            <a:r>
              <a:rPr lang="nl-NL" b="1" i="1" dirty="0">
                <a:solidFill>
                  <a:srgbClr val="0070C0"/>
                </a:solidFill>
              </a:rPr>
              <a:t>DIF</a:t>
            </a:r>
            <a:r>
              <a:rPr lang="nl-NL" dirty="0"/>
              <a:t> (het verschil tussen dag en nacht temperatuur). Bij een </a:t>
            </a:r>
            <a:r>
              <a:rPr lang="nl-NL" b="1" i="1" dirty="0">
                <a:solidFill>
                  <a:srgbClr val="0070C0"/>
                </a:solidFill>
              </a:rPr>
              <a:t>–DIF</a:t>
            </a:r>
            <a:r>
              <a:rPr lang="nl-NL" dirty="0"/>
              <a:t> (dus ‘s nachts warmer dan overdag) krijg je kortere planten.</a:t>
            </a:r>
            <a:br>
              <a:rPr lang="nl-NL" dirty="0"/>
            </a:br>
            <a:r>
              <a:rPr lang="nl-NL" dirty="0"/>
              <a:t>Het blijkt dat de aanmaak van gibberellinen reageert op de temperatuur.</a:t>
            </a:r>
          </a:p>
          <a:p>
            <a:pPr indent="0">
              <a:buNone/>
            </a:pPr>
            <a:endParaRPr lang="nl-NL" dirty="0"/>
          </a:p>
          <a:p>
            <a:pPr indent="0">
              <a:buNone/>
            </a:pPr>
            <a:r>
              <a:rPr lang="nl-NL" dirty="0"/>
              <a:t>Planten maken bij een dagtemperatuur van 20 C en een nachttemperatuur van 16 C veel meer </a:t>
            </a:r>
            <a:r>
              <a:rPr lang="nl-NL" b="1" i="1" dirty="0">
                <a:solidFill>
                  <a:srgbClr val="0070C0"/>
                </a:solidFill>
              </a:rPr>
              <a:t>gibberellinen</a:t>
            </a:r>
            <a:r>
              <a:rPr lang="nl-NL" dirty="0"/>
              <a:t> (geeft </a:t>
            </a:r>
            <a:r>
              <a:rPr lang="nl-NL" b="1" i="1" dirty="0" err="1">
                <a:solidFill>
                  <a:srgbClr val="0070C0"/>
                </a:solidFill>
              </a:rPr>
              <a:t>celstrekking</a:t>
            </a:r>
            <a:r>
              <a:rPr lang="nl-NL" dirty="0"/>
              <a:t>  en groei) dan wanneer je 16 C overdag en 20 C ‘s nachts stookt </a:t>
            </a:r>
            <a:r>
              <a:rPr lang="nl-NL" b="1" i="1" dirty="0">
                <a:solidFill>
                  <a:srgbClr val="0070C0"/>
                </a:solidFill>
              </a:rPr>
              <a:t>(-DIF</a:t>
            </a:r>
            <a:r>
              <a:rPr lang="nl-NL" dirty="0"/>
              <a:t>).</a:t>
            </a:r>
          </a:p>
          <a:p>
            <a:pPr indent="0">
              <a:buNone/>
            </a:pPr>
            <a:endParaRPr lang="nl-NL" dirty="0"/>
          </a:p>
        </p:txBody>
      </p:sp>
      <p:pic>
        <p:nvPicPr>
          <p:cNvPr id="4" name="Afbeelding 3">
            <a:extLst>
              <a:ext uri="{FF2B5EF4-FFF2-40B4-BE49-F238E27FC236}">
                <a16:creationId xmlns:a16="http://schemas.microsoft.com/office/drawing/2014/main" id="{DDFE1F8C-B285-4C96-022B-B8B0495579DE}"/>
              </a:ext>
            </a:extLst>
          </p:cNvPr>
          <p:cNvPicPr>
            <a:picLocks noChangeAspect="1"/>
          </p:cNvPicPr>
          <p:nvPr/>
        </p:nvPicPr>
        <p:blipFill>
          <a:blip r:embed="rId2"/>
          <a:stretch>
            <a:fillRect/>
          </a:stretch>
        </p:blipFill>
        <p:spPr>
          <a:xfrm>
            <a:off x="8958817" y="4675245"/>
            <a:ext cx="2895851" cy="1743607"/>
          </a:xfrm>
          <a:prstGeom prst="rect">
            <a:avLst/>
          </a:prstGeom>
        </p:spPr>
      </p:pic>
    </p:spTree>
    <p:extLst>
      <p:ext uri="{BB962C8B-B14F-4D97-AF65-F5344CB8AC3E}">
        <p14:creationId xmlns:p14="http://schemas.microsoft.com/office/powerpoint/2010/main" val="42905710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4" end="4"/>
                                            </p:txEl>
                                          </p:spTgt>
                                        </p:tgtEl>
                                        <p:attrNameLst>
                                          <p:attrName>style.visibility</p:attrName>
                                        </p:attrNameLst>
                                      </p:cBhvr>
                                      <p:to>
                                        <p:strVal val="visible"/>
                                      </p:to>
                                    </p:set>
                                    <p:animEffect transition="in" filter="fade">
                                      <p:cBhvr>
                                        <p:cTn id="14" dur="1000"/>
                                        <p:tgtEl>
                                          <p:spTgt spid="3">
                                            <p:txEl>
                                              <p:pRg st="4" end="4"/>
                                            </p:txEl>
                                          </p:spTgt>
                                        </p:tgtEl>
                                      </p:cBhvr>
                                    </p:animEffect>
                                    <p:anim calcmode="lin" valueType="num">
                                      <p:cBhvr>
                                        <p:cTn id="1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4" end="4"/>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8521976" cy="996950"/>
          </a:xfrm>
        </p:spPr>
        <p:txBody>
          <a:bodyPr>
            <a:normAutofit fontScale="90000"/>
          </a:bodyPr>
          <a:lstStyle/>
          <a:p>
            <a:pPr eaLnBrk="1" hangingPunct="1"/>
            <a:r>
              <a:rPr lang="nl-NL" altLang="nl-NL" b="1" dirty="0"/>
              <a:t>Gibberellinen en DROP in de kas</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3" y="1910876"/>
            <a:ext cx="7281005" cy="4738260"/>
          </a:xfrm>
        </p:spPr>
        <p:txBody>
          <a:bodyPr>
            <a:normAutofit fontScale="92500" lnSpcReduction="10000"/>
          </a:bodyPr>
          <a:lstStyle/>
          <a:p>
            <a:pPr indent="0">
              <a:buNone/>
              <a:defRPr/>
            </a:pPr>
            <a:r>
              <a:rPr lang="nl-NL" dirty="0"/>
              <a:t>Vaak vindt de strekking juist aan het </a:t>
            </a:r>
            <a:r>
              <a:rPr lang="nl-NL" sz="2600" b="1" i="1" dirty="0">
                <a:solidFill>
                  <a:srgbClr val="0070C0"/>
                </a:solidFill>
              </a:rPr>
              <a:t>begin</a:t>
            </a:r>
            <a:r>
              <a:rPr lang="nl-NL" dirty="0"/>
              <a:t> van de dag plaats. De plant is dan erg gevoelig voor de temperatuur. </a:t>
            </a:r>
          </a:p>
          <a:p>
            <a:pPr indent="0">
              <a:buNone/>
              <a:defRPr/>
            </a:pPr>
            <a:endParaRPr lang="nl-NL" dirty="0"/>
          </a:p>
          <a:p>
            <a:pPr indent="0">
              <a:buNone/>
              <a:defRPr/>
            </a:pPr>
            <a:r>
              <a:rPr lang="nl-NL" dirty="0"/>
              <a:t>Door bij het aanbreken van de dag de temperatuur een aantal uren te verlagen, kan de lengtegroei geremd worden. </a:t>
            </a:r>
          </a:p>
          <a:p>
            <a:pPr indent="0">
              <a:buNone/>
              <a:defRPr/>
            </a:pPr>
            <a:endParaRPr lang="nl-NL" dirty="0"/>
          </a:p>
          <a:p>
            <a:pPr indent="0">
              <a:buNone/>
              <a:defRPr/>
            </a:pPr>
            <a:r>
              <a:rPr lang="nl-NL" dirty="0"/>
              <a:t>Dit heet </a:t>
            </a:r>
            <a:r>
              <a:rPr lang="nl-NL" sz="2600" b="1" i="1" dirty="0">
                <a:solidFill>
                  <a:srgbClr val="0070C0"/>
                </a:solidFill>
              </a:rPr>
              <a:t>DROP</a:t>
            </a:r>
            <a:r>
              <a:rPr lang="nl-NL" dirty="0"/>
              <a:t>.</a:t>
            </a:r>
          </a:p>
          <a:p>
            <a:pPr indent="0">
              <a:buNone/>
              <a:defRPr/>
            </a:pPr>
            <a:endParaRPr lang="nl-NL" dirty="0"/>
          </a:p>
          <a:p>
            <a:pPr indent="0">
              <a:buNone/>
              <a:defRPr/>
            </a:pPr>
            <a:r>
              <a:rPr lang="nl-NL" dirty="0"/>
              <a:t>Met een combinatie van </a:t>
            </a:r>
            <a:r>
              <a:rPr lang="nl-NL" sz="2600" b="1" i="1" dirty="0">
                <a:solidFill>
                  <a:srgbClr val="0070C0"/>
                </a:solidFill>
              </a:rPr>
              <a:t>DIF</a:t>
            </a:r>
            <a:r>
              <a:rPr lang="nl-NL" dirty="0"/>
              <a:t> en </a:t>
            </a:r>
            <a:r>
              <a:rPr lang="nl-NL" sz="2600" b="1" i="1" dirty="0">
                <a:solidFill>
                  <a:srgbClr val="0070C0"/>
                </a:solidFill>
              </a:rPr>
              <a:t>DROP</a:t>
            </a:r>
            <a:r>
              <a:rPr lang="nl-NL" dirty="0"/>
              <a:t> valt veel te</a:t>
            </a:r>
            <a:br>
              <a:rPr lang="nl-NL" dirty="0"/>
            </a:br>
            <a:r>
              <a:rPr lang="nl-NL" dirty="0"/>
              <a:t>sturen. Maar dan moet je de volledige controle</a:t>
            </a:r>
            <a:br>
              <a:rPr lang="nl-NL" dirty="0"/>
            </a:br>
            <a:r>
              <a:rPr lang="nl-NL" dirty="0"/>
              <a:t>hebben over het temperatuurregime, </a:t>
            </a:r>
            <a:br>
              <a:rPr lang="nl-NL" dirty="0"/>
            </a:br>
            <a:r>
              <a:rPr lang="nl-NL" dirty="0"/>
              <a:t>wat in de huidige kassen een groot deel</a:t>
            </a:r>
            <a:br>
              <a:rPr lang="nl-NL" dirty="0"/>
            </a:br>
            <a:r>
              <a:rPr lang="nl-NL" dirty="0"/>
              <a:t>van het seizoen niet het geval is.</a:t>
            </a:r>
          </a:p>
          <a:p>
            <a:pPr indent="0">
              <a:buNone/>
              <a:defRPr/>
            </a:pPr>
            <a:endParaRPr lang="nl-NL" dirty="0"/>
          </a:p>
        </p:txBody>
      </p:sp>
      <p:pic>
        <p:nvPicPr>
          <p:cNvPr id="2" name="Afbeelding 1">
            <a:extLst>
              <a:ext uri="{FF2B5EF4-FFF2-40B4-BE49-F238E27FC236}">
                <a16:creationId xmlns:a16="http://schemas.microsoft.com/office/drawing/2014/main" id="{0E90008A-E46A-19DF-EBC4-D6A5D9F4B9C3}"/>
              </a:ext>
            </a:extLst>
          </p:cNvPr>
          <p:cNvPicPr>
            <a:picLocks noChangeAspect="1"/>
          </p:cNvPicPr>
          <p:nvPr/>
        </p:nvPicPr>
        <p:blipFill>
          <a:blip r:embed="rId3"/>
          <a:stretch>
            <a:fillRect/>
          </a:stretch>
        </p:blipFill>
        <p:spPr>
          <a:xfrm>
            <a:off x="7753739" y="4196224"/>
            <a:ext cx="4438261" cy="2661776"/>
          </a:xfrm>
          <a:prstGeom prst="rect">
            <a:avLst/>
          </a:prstGeom>
        </p:spPr>
      </p:pic>
    </p:spTree>
    <p:extLst>
      <p:ext uri="{BB962C8B-B14F-4D97-AF65-F5344CB8AC3E}">
        <p14:creationId xmlns:p14="http://schemas.microsoft.com/office/powerpoint/2010/main" val="222511477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4" end="4"/>
                                            </p:txEl>
                                          </p:spTgt>
                                        </p:tgtEl>
                                        <p:attrNameLst>
                                          <p:attrName>style.visibility</p:attrName>
                                        </p:attrNameLst>
                                      </p:cBhvr>
                                      <p:to>
                                        <p:strVal val="visible"/>
                                      </p:to>
                                    </p:set>
                                    <p:animEffect transition="in" filter="fade">
                                      <p:cBhvr>
                                        <p:cTn id="14" dur="1000"/>
                                        <p:tgtEl>
                                          <p:spTgt spid="7171">
                                            <p:txEl>
                                              <p:pRg st="4" end="4"/>
                                            </p:txEl>
                                          </p:spTgt>
                                        </p:tgtEl>
                                      </p:cBhvr>
                                    </p:animEffect>
                                    <p:anim calcmode="lin" valueType="num">
                                      <p:cBhvr>
                                        <p:cTn id="15"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4" end="4"/>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1000"/>
                                        <p:tgtEl>
                                          <p:spTgt spid="2"/>
                                        </p:tgtEl>
                                      </p:cBhvr>
                                    </p:animEffect>
                                    <p:anim calcmode="lin" valueType="num">
                                      <p:cBhvr>
                                        <p:cTn id="20" dur="1000" fill="hold"/>
                                        <p:tgtEl>
                                          <p:spTgt spid="2"/>
                                        </p:tgtEl>
                                        <p:attrNameLst>
                                          <p:attrName>ppt_x</p:attrName>
                                        </p:attrNameLst>
                                      </p:cBhvr>
                                      <p:tavLst>
                                        <p:tav tm="0">
                                          <p:val>
                                            <p:strVal val="#ppt_x"/>
                                          </p:val>
                                        </p:tav>
                                        <p:tav tm="100000">
                                          <p:val>
                                            <p:strVal val="#ppt_x"/>
                                          </p:val>
                                        </p:tav>
                                      </p:tavLst>
                                    </p:anim>
                                    <p:anim calcmode="lin" valueType="num">
                                      <p:cBhvr>
                                        <p:cTn id="21"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7171">
                                            <p:txEl>
                                              <p:pRg st="6" end="6"/>
                                            </p:txEl>
                                          </p:spTgt>
                                        </p:tgtEl>
                                        <p:attrNameLst>
                                          <p:attrName>style.visibility</p:attrName>
                                        </p:attrNameLst>
                                      </p:cBhvr>
                                      <p:to>
                                        <p:strVal val="visible"/>
                                      </p:to>
                                    </p:set>
                                    <p:animEffect transition="in" filter="fade">
                                      <p:cBhvr>
                                        <p:cTn id="26" dur="1000"/>
                                        <p:tgtEl>
                                          <p:spTgt spid="7171">
                                            <p:txEl>
                                              <p:pRg st="6" end="6"/>
                                            </p:txEl>
                                          </p:spTgt>
                                        </p:tgtEl>
                                      </p:cBhvr>
                                    </p:animEffect>
                                    <p:anim calcmode="lin" valueType="num">
                                      <p:cBhvr>
                                        <p:cTn id="27" dur="1000" fill="hold"/>
                                        <p:tgtEl>
                                          <p:spTgt spid="7171">
                                            <p:txEl>
                                              <p:pRg st="6" end="6"/>
                                            </p:txEl>
                                          </p:spTgt>
                                        </p:tgtEl>
                                        <p:attrNameLst>
                                          <p:attrName>ppt_x</p:attrName>
                                        </p:attrNameLst>
                                      </p:cBhvr>
                                      <p:tavLst>
                                        <p:tav tm="0">
                                          <p:val>
                                            <p:strVal val="#ppt_x"/>
                                          </p:val>
                                        </p:tav>
                                        <p:tav tm="100000">
                                          <p:val>
                                            <p:strVal val="#ppt_x"/>
                                          </p:val>
                                        </p:tav>
                                      </p:tavLst>
                                    </p:anim>
                                    <p:anim calcmode="lin" valueType="num">
                                      <p:cBhvr>
                                        <p:cTn id="28" dur="1000" fill="hold"/>
                                        <p:tgtEl>
                                          <p:spTgt spid="7171">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756000" y="576000"/>
            <a:ext cx="9036000" cy="1080000"/>
          </a:xfrm>
        </p:spPr>
        <p:txBody>
          <a:bodyPr anchor="t">
            <a:normAutofit/>
          </a:bodyPr>
          <a:lstStyle/>
          <a:p>
            <a:pPr eaLnBrk="1" hangingPunct="1"/>
            <a:r>
              <a:rPr lang="nl-NL" altLang="nl-NL" b="1" dirty="0"/>
              <a:t>Strekking en vertakking </a:t>
            </a:r>
          </a:p>
        </p:txBody>
      </p:sp>
      <p:sp>
        <p:nvSpPr>
          <p:cNvPr id="4" name="Tijdelijke aanduiding voor inhoud 3">
            <a:extLst>
              <a:ext uri="{FF2B5EF4-FFF2-40B4-BE49-F238E27FC236}">
                <a16:creationId xmlns:a16="http://schemas.microsoft.com/office/drawing/2014/main" id="{330B07F8-683C-4464-ADBA-6155E907C122}"/>
              </a:ext>
            </a:extLst>
          </p:cNvPr>
          <p:cNvSpPr>
            <a:spLocks noGrp="1"/>
          </p:cNvSpPr>
          <p:nvPr>
            <p:ph idx="1"/>
          </p:nvPr>
        </p:nvSpPr>
        <p:spPr>
          <a:xfrm>
            <a:off x="756000" y="1656000"/>
            <a:ext cx="4527200" cy="4351338"/>
          </a:xfrm>
        </p:spPr>
        <p:txBody>
          <a:bodyPr>
            <a:noAutofit/>
          </a:bodyPr>
          <a:lstStyle/>
          <a:p>
            <a:pPr indent="0">
              <a:spcAft>
                <a:spcPts val="600"/>
              </a:spcAft>
              <a:buNone/>
            </a:pPr>
            <a:r>
              <a:rPr lang="nl-NL" dirty="0"/>
              <a:t>Telers van een </a:t>
            </a:r>
            <a:r>
              <a:rPr lang="nl-NL" dirty="0" err="1"/>
              <a:t>bossige</a:t>
            </a:r>
            <a:r>
              <a:rPr lang="nl-NL" dirty="0"/>
              <a:t> potplant of vaste plant hebben baat bij een plant die goed vertakt.</a:t>
            </a:r>
          </a:p>
          <a:p>
            <a:pPr indent="0">
              <a:spcAft>
                <a:spcPts val="600"/>
              </a:spcAft>
              <a:buNone/>
            </a:pPr>
            <a:endParaRPr lang="nl-NL" dirty="0"/>
          </a:p>
          <a:p>
            <a:pPr indent="0">
              <a:spcAft>
                <a:spcPts val="600"/>
              </a:spcAft>
              <a:buNone/>
            </a:pPr>
            <a:r>
              <a:rPr lang="nl-NL" dirty="0"/>
              <a:t>Voor de tomatenteler, komkommerteler of paprikateler  die moet dieven, is dat echter een gruwel</a:t>
            </a:r>
          </a:p>
        </p:txBody>
      </p:sp>
      <p:pic>
        <p:nvPicPr>
          <p:cNvPr id="2" name="Afbeelding 1">
            <a:extLst>
              <a:ext uri="{FF2B5EF4-FFF2-40B4-BE49-F238E27FC236}">
                <a16:creationId xmlns:a16="http://schemas.microsoft.com/office/drawing/2014/main" id="{15062DEF-EDFE-1751-D831-CA91832EB1F5}"/>
              </a:ext>
            </a:extLst>
          </p:cNvPr>
          <p:cNvPicPr>
            <a:picLocks noChangeAspect="1"/>
          </p:cNvPicPr>
          <p:nvPr/>
        </p:nvPicPr>
        <p:blipFill rotWithShape="1">
          <a:blip r:embed="rId3"/>
          <a:srcRect l="21102" r="20992" b="-1"/>
          <a:stretch/>
        </p:blipFill>
        <p:spPr>
          <a:xfrm>
            <a:off x="6017250" y="1728000"/>
            <a:ext cx="3774750" cy="4351338"/>
          </a:xfrm>
          <a:prstGeom prst="rect">
            <a:avLst/>
          </a:prstGeom>
          <a:noFill/>
        </p:spPr>
      </p:pic>
    </p:spTree>
    <p:extLst>
      <p:ext uri="{BB962C8B-B14F-4D97-AF65-F5344CB8AC3E}">
        <p14:creationId xmlns:p14="http://schemas.microsoft.com/office/powerpoint/2010/main" val="3985291533"/>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1000"/>
                                        <p:tgtEl>
                                          <p:spTgt spid="4">
                                            <p:txEl>
                                              <p:pRg st="2" end="2"/>
                                            </p:txEl>
                                          </p:spTgt>
                                        </p:tgtEl>
                                      </p:cBhvr>
                                    </p:animEffect>
                                    <p:anim calcmode="lin" valueType="num">
                                      <p:cBhvr>
                                        <p:cTn id="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Apica</a:t>
            </a:r>
            <a:r>
              <a:rPr lang="nl-NL" altLang="nl-NL" dirty="0"/>
              <a:t>le dominantie</a:t>
            </a:r>
            <a:endParaRPr lang="nl-NL" altLang="nl-NL" b="1" dirty="0"/>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6651494" cy="4738260"/>
          </a:xfrm>
        </p:spPr>
        <p:txBody>
          <a:bodyPr>
            <a:normAutofit/>
          </a:bodyPr>
          <a:lstStyle/>
          <a:p>
            <a:pPr indent="0">
              <a:buNone/>
              <a:defRPr/>
            </a:pPr>
            <a:r>
              <a:rPr lang="nl-NL" dirty="0"/>
              <a:t>De hele plant is overdekt met knoppen in rust.</a:t>
            </a:r>
          </a:p>
          <a:p>
            <a:pPr indent="0">
              <a:buNone/>
              <a:defRPr/>
            </a:pPr>
            <a:r>
              <a:rPr lang="nl-NL" b="1" i="1" dirty="0">
                <a:solidFill>
                  <a:srgbClr val="0070C0"/>
                </a:solidFill>
              </a:rPr>
              <a:t>Knoppen</a:t>
            </a:r>
            <a:r>
              <a:rPr lang="nl-NL" dirty="0"/>
              <a:t> zijn het groeibeginsel van planten</a:t>
            </a:r>
          </a:p>
          <a:p>
            <a:pPr indent="0">
              <a:buNone/>
              <a:defRPr/>
            </a:pPr>
            <a:endParaRPr lang="nl-NL" dirty="0"/>
          </a:p>
          <a:p>
            <a:pPr indent="0">
              <a:buNone/>
              <a:defRPr/>
            </a:pPr>
            <a:r>
              <a:rPr lang="nl-NL" dirty="0"/>
              <a:t>Steeds als er in het groeipunt een nieuw blad wordt afgesplitst, komt er tegelijkertijd in het </a:t>
            </a:r>
            <a:r>
              <a:rPr lang="nl-NL" b="1" i="1" dirty="0">
                <a:solidFill>
                  <a:srgbClr val="0070C0"/>
                </a:solidFill>
              </a:rPr>
              <a:t>bladoksel</a:t>
            </a:r>
            <a:r>
              <a:rPr lang="nl-NL" dirty="0"/>
              <a:t> een </a:t>
            </a:r>
            <a:r>
              <a:rPr lang="nl-NL" b="1" i="1" dirty="0">
                <a:solidFill>
                  <a:srgbClr val="0070C0"/>
                </a:solidFill>
              </a:rPr>
              <a:t>knop</a:t>
            </a:r>
            <a:r>
              <a:rPr lang="nl-NL" dirty="0"/>
              <a:t>.</a:t>
            </a:r>
          </a:p>
          <a:p>
            <a:pPr indent="0">
              <a:buNone/>
              <a:defRPr/>
            </a:pPr>
            <a:endParaRPr lang="nl-NL" dirty="0"/>
          </a:p>
          <a:p>
            <a:pPr indent="0">
              <a:buNone/>
              <a:defRPr/>
            </a:pPr>
            <a:r>
              <a:rPr lang="nl-NL" dirty="0"/>
              <a:t>Dat die knoppen niet allemaal uitlopen komt door de </a:t>
            </a:r>
            <a:r>
              <a:rPr lang="nl-NL" b="1" i="1" dirty="0">
                <a:solidFill>
                  <a:srgbClr val="0070C0"/>
                </a:solidFill>
              </a:rPr>
              <a:t>apicale</a:t>
            </a:r>
            <a:r>
              <a:rPr lang="nl-NL" b="1" i="1" dirty="0"/>
              <a:t> </a:t>
            </a:r>
            <a:r>
              <a:rPr lang="nl-NL" b="1" i="1" dirty="0">
                <a:solidFill>
                  <a:srgbClr val="0070C0"/>
                </a:solidFill>
              </a:rPr>
              <a:t>dominantie</a:t>
            </a:r>
          </a:p>
          <a:p>
            <a:pPr indent="0">
              <a:buNone/>
              <a:defRPr/>
            </a:pPr>
            <a:endParaRPr lang="nl-NL" dirty="0"/>
          </a:p>
          <a:p>
            <a:pPr indent="0">
              <a:buNone/>
              <a:defRPr/>
            </a:pPr>
            <a:endParaRPr lang="nl-NL" dirty="0"/>
          </a:p>
        </p:txBody>
      </p:sp>
      <p:pic>
        <p:nvPicPr>
          <p:cNvPr id="4" name="Afbeelding 3">
            <a:extLst>
              <a:ext uri="{FF2B5EF4-FFF2-40B4-BE49-F238E27FC236}">
                <a16:creationId xmlns:a16="http://schemas.microsoft.com/office/drawing/2014/main" id="{E9331B2C-7B85-0E75-DF27-1DAD09735A86}"/>
              </a:ext>
            </a:extLst>
          </p:cNvPr>
          <p:cNvPicPr>
            <a:picLocks noChangeAspect="1"/>
          </p:cNvPicPr>
          <p:nvPr/>
        </p:nvPicPr>
        <p:blipFill>
          <a:blip r:embed="rId3"/>
          <a:stretch>
            <a:fillRect/>
          </a:stretch>
        </p:blipFill>
        <p:spPr>
          <a:xfrm>
            <a:off x="9386304" y="4628857"/>
            <a:ext cx="2619375" cy="1743075"/>
          </a:xfrm>
          <a:prstGeom prst="rect">
            <a:avLst/>
          </a:prstGeom>
        </p:spPr>
      </p:pic>
    </p:spTree>
    <p:extLst>
      <p:ext uri="{BB962C8B-B14F-4D97-AF65-F5344CB8AC3E}">
        <p14:creationId xmlns:p14="http://schemas.microsoft.com/office/powerpoint/2010/main" val="3728083005"/>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3" end="3"/>
                                            </p:txEl>
                                          </p:spTgt>
                                        </p:tgtEl>
                                        <p:attrNameLst>
                                          <p:attrName>style.visibility</p:attrName>
                                        </p:attrNameLst>
                                      </p:cBhvr>
                                      <p:to>
                                        <p:strVal val="visible"/>
                                      </p:to>
                                    </p:set>
                                    <p:animEffect transition="in" filter="fade">
                                      <p:cBhvr>
                                        <p:cTn id="7" dur="1000"/>
                                        <p:tgtEl>
                                          <p:spTgt spid="7171">
                                            <p:txEl>
                                              <p:pRg st="3" end="3"/>
                                            </p:txEl>
                                          </p:spTgt>
                                        </p:tgtEl>
                                      </p:cBhvr>
                                    </p:animEffect>
                                    <p:anim calcmode="lin" valueType="num">
                                      <p:cBhvr>
                                        <p:cTn id="8" dur="1000" fill="hold"/>
                                        <p:tgtEl>
                                          <p:spTgt spid="7171">
                                            <p:txEl>
                                              <p:pRg st="3" end="3"/>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5" end="5"/>
                                            </p:txEl>
                                          </p:spTgt>
                                        </p:tgtEl>
                                        <p:attrNameLst>
                                          <p:attrName>style.visibility</p:attrName>
                                        </p:attrNameLst>
                                      </p:cBhvr>
                                      <p:to>
                                        <p:strVal val="visible"/>
                                      </p:to>
                                    </p:set>
                                    <p:animEffect transition="in" filter="fade">
                                      <p:cBhvr>
                                        <p:cTn id="14" dur="1000"/>
                                        <p:tgtEl>
                                          <p:spTgt spid="7171">
                                            <p:txEl>
                                              <p:pRg st="5" end="5"/>
                                            </p:txEl>
                                          </p:spTgt>
                                        </p:tgtEl>
                                      </p:cBhvr>
                                    </p:animEffect>
                                    <p:anim calcmode="lin" valueType="num">
                                      <p:cBhvr>
                                        <p:cTn id="15" dur="1000" fill="hold"/>
                                        <p:tgtEl>
                                          <p:spTgt spid="7171">
                                            <p:txEl>
                                              <p:pRg st="5" end="5"/>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5742A1-D66F-33FA-729E-BDD0BC027D57}"/>
            </a:ext>
          </a:extLst>
        </p:cNvPr>
        <p:cNvGrpSpPr/>
        <p:nvPr/>
      </p:nvGrpSpPr>
      <p:grpSpPr>
        <a:xfrm>
          <a:off x="0" y="0"/>
          <a:ext cx="0" cy="0"/>
          <a:chOff x="0" y="0"/>
          <a:chExt cx="0" cy="0"/>
        </a:xfrm>
      </p:grpSpPr>
      <p:sp>
        <p:nvSpPr>
          <p:cNvPr id="5122" name="Titel 1">
            <a:extLst>
              <a:ext uri="{FF2B5EF4-FFF2-40B4-BE49-F238E27FC236}">
                <a16:creationId xmlns:a16="http://schemas.microsoft.com/office/drawing/2014/main" id="{1F70FB13-18FC-3192-7D05-6684F68097DC}"/>
              </a:ext>
            </a:extLst>
          </p:cNvPr>
          <p:cNvSpPr>
            <a:spLocks noGrp="1" noChangeArrowheads="1"/>
          </p:cNvSpPr>
          <p:nvPr>
            <p:ph type="title"/>
          </p:nvPr>
        </p:nvSpPr>
        <p:spPr>
          <a:xfrm>
            <a:off x="1079224" y="592001"/>
            <a:ext cx="7886700" cy="996950"/>
          </a:xfrm>
        </p:spPr>
        <p:txBody>
          <a:bodyPr/>
          <a:lstStyle/>
          <a:p>
            <a:pPr eaLnBrk="1" hangingPunct="1"/>
            <a:r>
              <a:rPr lang="nl-NL" altLang="nl-NL" b="1" dirty="0"/>
              <a:t>Apica</a:t>
            </a:r>
            <a:r>
              <a:rPr lang="nl-NL" altLang="nl-NL" dirty="0"/>
              <a:t>le dominantie</a:t>
            </a:r>
            <a:endParaRPr lang="nl-NL" altLang="nl-NL" b="1" dirty="0"/>
          </a:p>
        </p:txBody>
      </p:sp>
      <p:sp>
        <p:nvSpPr>
          <p:cNvPr id="7171" name="Tijdelijke aanduiding voor inhoud 2">
            <a:extLst>
              <a:ext uri="{FF2B5EF4-FFF2-40B4-BE49-F238E27FC236}">
                <a16:creationId xmlns:a16="http://schemas.microsoft.com/office/drawing/2014/main" id="{103EE8B3-0D2F-E189-00E1-57F25BA880F6}"/>
              </a:ext>
            </a:extLst>
          </p:cNvPr>
          <p:cNvSpPr>
            <a:spLocks noGrp="1" noChangeArrowheads="1"/>
          </p:cNvSpPr>
          <p:nvPr>
            <p:ph idx="1"/>
          </p:nvPr>
        </p:nvSpPr>
        <p:spPr>
          <a:xfrm>
            <a:off x="1079224" y="1910876"/>
            <a:ext cx="6651494" cy="4738260"/>
          </a:xfrm>
        </p:spPr>
        <p:txBody>
          <a:bodyPr>
            <a:normAutofit/>
          </a:bodyPr>
          <a:lstStyle/>
          <a:p>
            <a:pPr indent="0">
              <a:buNone/>
              <a:defRPr/>
            </a:pPr>
            <a:r>
              <a:rPr lang="nl-NL" dirty="0"/>
              <a:t>Het groeipunt van de plant produceert het planthormoon </a:t>
            </a:r>
            <a:r>
              <a:rPr lang="nl-NL" b="1" i="1" dirty="0">
                <a:solidFill>
                  <a:srgbClr val="0070C0"/>
                </a:solidFill>
              </a:rPr>
              <a:t>auxine</a:t>
            </a:r>
            <a:r>
              <a:rPr lang="nl-NL" b="1" i="1" dirty="0"/>
              <a:t>, </a:t>
            </a:r>
            <a:r>
              <a:rPr lang="nl-NL" dirty="0"/>
              <a:t>Dit remt de uitgroei van de onderliggende knoppen</a:t>
            </a:r>
          </a:p>
          <a:p>
            <a:pPr indent="0">
              <a:buNone/>
              <a:defRPr/>
            </a:pPr>
            <a:endParaRPr lang="nl-NL" dirty="0"/>
          </a:p>
          <a:p>
            <a:pPr indent="0">
              <a:buNone/>
              <a:defRPr/>
            </a:pPr>
            <a:r>
              <a:rPr lang="nl-NL" dirty="0"/>
              <a:t>De knoppen die dicht bij het groeipunt liggen worden zo het meest efficiëntst geremd.</a:t>
            </a:r>
          </a:p>
          <a:p>
            <a:pPr indent="0">
              <a:buNone/>
              <a:defRPr/>
            </a:pPr>
            <a:endParaRPr lang="nl-NL" dirty="0"/>
          </a:p>
          <a:p>
            <a:pPr indent="0">
              <a:buNone/>
              <a:defRPr/>
            </a:pPr>
            <a:r>
              <a:rPr lang="nl-NL" dirty="0"/>
              <a:t>Verder weg zwakt de </a:t>
            </a:r>
            <a:r>
              <a:rPr lang="nl-NL" b="1" i="1" dirty="0">
                <a:solidFill>
                  <a:srgbClr val="0070C0"/>
                </a:solidFill>
              </a:rPr>
              <a:t>apicale</a:t>
            </a:r>
            <a:r>
              <a:rPr lang="nl-NL" b="1" i="1" dirty="0"/>
              <a:t> </a:t>
            </a:r>
            <a:r>
              <a:rPr lang="nl-NL" b="1" i="1" dirty="0">
                <a:solidFill>
                  <a:srgbClr val="0070C0"/>
                </a:solidFill>
              </a:rPr>
              <a:t>dominantie</a:t>
            </a:r>
            <a:r>
              <a:rPr lang="nl-NL" b="1" i="1" dirty="0"/>
              <a:t> </a:t>
            </a:r>
            <a:r>
              <a:rPr lang="nl-NL" dirty="0"/>
              <a:t>af en kunnen daar de zijknoppen wel uitlopen</a:t>
            </a:r>
          </a:p>
          <a:p>
            <a:pPr indent="0">
              <a:buNone/>
              <a:defRPr/>
            </a:pPr>
            <a:endParaRPr lang="nl-NL" dirty="0"/>
          </a:p>
        </p:txBody>
      </p:sp>
      <p:pic>
        <p:nvPicPr>
          <p:cNvPr id="2" name="Afbeelding 1">
            <a:extLst>
              <a:ext uri="{FF2B5EF4-FFF2-40B4-BE49-F238E27FC236}">
                <a16:creationId xmlns:a16="http://schemas.microsoft.com/office/drawing/2014/main" id="{378CF098-CB2B-A518-7E9E-0A4C91916578}"/>
              </a:ext>
            </a:extLst>
          </p:cNvPr>
          <p:cNvPicPr>
            <a:picLocks noChangeAspect="1"/>
          </p:cNvPicPr>
          <p:nvPr/>
        </p:nvPicPr>
        <p:blipFill>
          <a:blip r:embed="rId3"/>
          <a:srcRect b="12992"/>
          <a:stretch/>
        </p:blipFill>
        <p:spPr>
          <a:xfrm>
            <a:off x="8006396" y="245444"/>
            <a:ext cx="3785944" cy="2471877"/>
          </a:xfrm>
          <a:prstGeom prst="rect">
            <a:avLst/>
          </a:prstGeom>
        </p:spPr>
      </p:pic>
    </p:spTree>
    <p:extLst>
      <p:ext uri="{BB962C8B-B14F-4D97-AF65-F5344CB8AC3E}">
        <p14:creationId xmlns:p14="http://schemas.microsoft.com/office/powerpoint/2010/main" val="77205120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4" end="4"/>
                                            </p:txEl>
                                          </p:spTgt>
                                        </p:tgtEl>
                                        <p:attrNameLst>
                                          <p:attrName>style.visibility</p:attrName>
                                        </p:attrNameLst>
                                      </p:cBhvr>
                                      <p:to>
                                        <p:strVal val="visible"/>
                                      </p:to>
                                    </p:set>
                                    <p:animEffect transition="in" filter="fade">
                                      <p:cBhvr>
                                        <p:cTn id="14" dur="1000"/>
                                        <p:tgtEl>
                                          <p:spTgt spid="7171">
                                            <p:txEl>
                                              <p:pRg st="4" end="4"/>
                                            </p:txEl>
                                          </p:spTgt>
                                        </p:tgtEl>
                                      </p:cBhvr>
                                    </p:animEffect>
                                    <p:anim calcmode="lin" valueType="num">
                                      <p:cBhvr>
                                        <p:cTn id="15"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7FB33D-AF02-5149-4B04-62CCB1FC5025}"/>
            </a:ext>
          </a:extLst>
        </p:cNvPr>
        <p:cNvGrpSpPr/>
        <p:nvPr/>
      </p:nvGrpSpPr>
      <p:grpSpPr>
        <a:xfrm>
          <a:off x="0" y="0"/>
          <a:ext cx="0" cy="0"/>
          <a:chOff x="0" y="0"/>
          <a:chExt cx="0" cy="0"/>
        </a:xfrm>
      </p:grpSpPr>
      <p:sp>
        <p:nvSpPr>
          <p:cNvPr id="5122" name="Titel 1">
            <a:extLst>
              <a:ext uri="{FF2B5EF4-FFF2-40B4-BE49-F238E27FC236}">
                <a16:creationId xmlns:a16="http://schemas.microsoft.com/office/drawing/2014/main" id="{E5822CEB-E29A-01A2-0098-6620C51C698B}"/>
              </a:ext>
            </a:extLst>
          </p:cNvPr>
          <p:cNvSpPr>
            <a:spLocks noGrp="1" noChangeArrowheads="1"/>
          </p:cNvSpPr>
          <p:nvPr>
            <p:ph type="title"/>
          </p:nvPr>
        </p:nvSpPr>
        <p:spPr>
          <a:xfrm>
            <a:off x="1079224" y="592001"/>
            <a:ext cx="7886700" cy="996950"/>
          </a:xfrm>
        </p:spPr>
        <p:txBody>
          <a:bodyPr/>
          <a:lstStyle/>
          <a:p>
            <a:pPr eaLnBrk="1" hangingPunct="1"/>
            <a:r>
              <a:rPr lang="nl-NL" altLang="nl-NL" b="1" dirty="0"/>
              <a:t>Apica</a:t>
            </a:r>
            <a:r>
              <a:rPr lang="nl-NL" altLang="nl-NL" dirty="0"/>
              <a:t>le dominantie</a:t>
            </a:r>
            <a:endParaRPr lang="nl-NL" altLang="nl-NL" b="1" dirty="0"/>
          </a:p>
        </p:txBody>
      </p:sp>
      <p:sp>
        <p:nvSpPr>
          <p:cNvPr id="7171" name="Tijdelijke aanduiding voor inhoud 2">
            <a:extLst>
              <a:ext uri="{FF2B5EF4-FFF2-40B4-BE49-F238E27FC236}">
                <a16:creationId xmlns:a16="http://schemas.microsoft.com/office/drawing/2014/main" id="{C322C9D1-0476-B633-5E9B-442D213C0577}"/>
              </a:ext>
            </a:extLst>
          </p:cNvPr>
          <p:cNvSpPr>
            <a:spLocks noGrp="1" noChangeArrowheads="1"/>
          </p:cNvSpPr>
          <p:nvPr>
            <p:ph idx="1"/>
          </p:nvPr>
        </p:nvSpPr>
        <p:spPr>
          <a:xfrm>
            <a:off x="1079224" y="1910876"/>
            <a:ext cx="6651494" cy="4738260"/>
          </a:xfrm>
        </p:spPr>
        <p:txBody>
          <a:bodyPr>
            <a:normAutofit/>
          </a:bodyPr>
          <a:lstStyle/>
          <a:p>
            <a:pPr indent="0">
              <a:buNone/>
              <a:defRPr/>
            </a:pPr>
            <a:r>
              <a:rPr lang="nl-NL" dirty="0"/>
              <a:t>Als de </a:t>
            </a:r>
            <a:r>
              <a:rPr lang="nl-NL" b="1" i="1" dirty="0">
                <a:solidFill>
                  <a:srgbClr val="0070C0"/>
                </a:solidFill>
              </a:rPr>
              <a:t>apicale</a:t>
            </a:r>
            <a:r>
              <a:rPr lang="nl-NL" dirty="0"/>
              <a:t> </a:t>
            </a:r>
            <a:r>
              <a:rPr lang="nl-NL" b="1" i="1" dirty="0">
                <a:solidFill>
                  <a:srgbClr val="0070C0"/>
                </a:solidFill>
              </a:rPr>
              <a:t>dominantie</a:t>
            </a:r>
            <a:r>
              <a:rPr lang="nl-NL" dirty="0"/>
              <a:t> wordt opgeheven (bv omdat de kop uit de plant is gebroken), lopen de dicht bij het groeipunt gelegen knoppen wel uit.</a:t>
            </a:r>
          </a:p>
          <a:p>
            <a:pPr indent="0">
              <a:buNone/>
              <a:defRPr/>
            </a:pPr>
            <a:endParaRPr lang="nl-NL" dirty="0"/>
          </a:p>
          <a:p>
            <a:pPr indent="0">
              <a:buNone/>
              <a:defRPr/>
            </a:pPr>
            <a:r>
              <a:rPr lang="nl-NL" dirty="0"/>
              <a:t>Deze gaan dan weer </a:t>
            </a:r>
            <a:r>
              <a:rPr lang="nl-NL" b="1" i="1" dirty="0">
                <a:solidFill>
                  <a:srgbClr val="0070C0"/>
                </a:solidFill>
              </a:rPr>
              <a:t>Auxine</a:t>
            </a:r>
            <a:r>
              <a:rPr lang="nl-NL" dirty="0"/>
              <a:t> produceren en onderdrukken de knopuitloop lager op het overgebleven stuk</a:t>
            </a:r>
          </a:p>
          <a:p>
            <a:pPr indent="0">
              <a:buNone/>
              <a:defRPr/>
            </a:pPr>
            <a:endParaRPr lang="nl-NL" dirty="0"/>
          </a:p>
          <a:p>
            <a:pPr indent="0">
              <a:buNone/>
              <a:defRPr/>
            </a:pPr>
            <a:r>
              <a:rPr lang="nl-NL" dirty="0"/>
              <a:t>Ze nemen dus de </a:t>
            </a:r>
            <a:r>
              <a:rPr lang="nl-NL" b="1" i="1" dirty="0">
                <a:solidFill>
                  <a:srgbClr val="0070C0"/>
                </a:solidFill>
              </a:rPr>
              <a:t>apicale</a:t>
            </a:r>
            <a:r>
              <a:rPr lang="nl-NL" dirty="0"/>
              <a:t> </a:t>
            </a:r>
            <a:r>
              <a:rPr lang="nl-NL" b="1" i="1" dirty="0">
                <a:solidFill>
                  <a:srgbClr val="0070C0"/>
                </a:solidFill>
              </a:rPr>
              <a:t>dominantie</a:t>
            </a:r>
            <a:r>
              <a:rPr lang="nl-NL" dirty="0"/>
              <a:t> over</a:t>
            </a:r>
          </a:p>
          <a:p>
            <a:pPr indent="0">
              <a:buNone/>
              <a:defRPr/>
            </a:pPr>
            <a:endParaRPr lang="nl-NL" dirty="0"/>
          </a:p>
        </p:txBody>
      </p:sp>
      <p:pic>
        <p:nvPicPr>
          <p:cNvPr id="2" name="Afbeelding 1">
            <a:extLst>
              <a:ext uri="{FF2B5EF4-FFF2-40B4-BE49-F238E27FC236}">
                <a16:creationId xmlns:a16="http://schemas.microsoft.com/office/drawing/2014/main" id="{3D1D1727-8E5A-253D-6CC7-965D5A5F0AE6}"/>
              </a:ext>
            </a:extLst>
          </p:cNvPr>
          <p:cNvPicPr>
            <a:picLocks noChangeAspect="1"/>
          </p:cNvPicPr>
          <p:nvPr/>
        </p:nvPicPr>
        <p:blipFill>
          <a:blip r:embed="rId3"/>
          <a:srcRect b="12707"/>
          <a:stretch/>
        </p:blipFill>
        <p:spPr>
          <a:xfrm>
            <a:off x="7965440" y="3803048"/>
            <a:ext cx="4069427" cy="2666763"/>
          </a:xfrm>
          <a:prstGeom prst="rect">
            <a:avLst/>
          </a:prstGeom>
        </p:spPr>
      </p:pic>
    </p:spTree>
    <p:extLst>
      <p:ext uri="{BB962C8B-B14F-4D97-AF65-F5344CB8AC3E}">
        <p14:creationId xmlns:p14="http://schemas.microsoft.com/office/powerpoint/2010/main" val="133902562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4" end="4"/>
                                            </p:txEl>
                                          </p:spTgt>
                                        </p:tgtEl>
                                        <p:attrNameLst>
                                          <p:attrName>style.visibility</p:attrName>
                                        </p:attrNameLst>
                                      </p:cBhvr>
                                      <p:to>
                                        <p:strVal val="visible"/>
                                      </p:to>
                                    </p:set>
                                    <p:animEffect transition="in" filter="fade">
                                      <p:cBhvr>
                                        <p:cTn id="14" dur="1000"/>
                                        <p:tgtEl>
                                          <p:spTgt spid="7171">
                                            <p:txEl>
                                              <p:pRg st="4" end="4"/>
                                            </p:txEl>
                                          </p:spTgt>
                                        </p:tgtEl>
                                      </p:cBhvr>
                                    </p:animEffect>
                                    <p:anim calcmode="lin" valueType="num">
                                      <p:cBhvr>
                                        <p:cTn id="15"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Apicale dominantie</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8401206" cy="4738260"/>
          </a:xfrm>
        </p:spPr>
        <p:txBody>
          <a:bodyPr>
            <a:normAutofit lnSpcReduction="10000"/>
          </a:bodyPr>
          <a:lstStyle/>
          <a:p>
            <a:pPr indent="0">
              <a:buNone/>
              <a:defRPr/>
            </a:pPr>
            <a:r>
              <a:rPr lang="nl-NL" dirty="0"/>
              <a:t>In het kort:</a:t>
            </a:r>
          </a:p>
          <a:p>
            <a:pPr indent="0">
              <a:buNone/>
              <a:defRPr/>
            </a:pPr>
            <a:endParaRPr lang="nl-NL" dirty="0"/>
          </a:p>
          <a:p>
            <a:pPr marL="342900" indent="-342900">
              <a:defRPr/>
            </a:pPr>
            <a:r>
              <a:rPr lang="nl-NL" b="1" i="1" dirty="0">
                <a:solidFill>
                  <a:srgbClr val="0070C0"/>
                </a:solidFill>
              </a:rPr>
              <a:t>Knoppen</a:t>
            </a:r>
            <a:r>
              <a:rPr lang="nl-NL" dirty="0"/>
              <a:t> op een plant blijven in rust door </a:t>
            </a:r>
            <a:r>
              <a:rPr lang="nl-NL" b="1" i="1" dirty="0">
                <a:solidFill>
                  <a:srgbClr val="0070C0"/>
                </a:solidFill>
              </a:rPr>
              <a:t>apicale</a:t>
            </a:r>
            <a:r>
              <a:rPr lang="nl-NL" dirty="0"/>
              <a:t> </a:t>
            </a:r>
            <a:r>
              <a:rPr lang="nl-NL" b="1" i="1" dirty="0">
                <a:solidFill>
                  <a:srgbClr val="0070C0"/>
                </a:solidFill>
              </a:rPr>
              <a:t>dominantie</a:t>
            </a:r>
            <a:r>
              <a:rPr lang="nl-NL" dirty="0"/>
              <a:t>.</a:t>
            </a:r>
          </a:p>
          <a:p>
            <a:pPr marL="342900" indent="-342900">
              <a:defRPr/>
            </a:pPr>
            <a:endParaRPr lang="nl-NL" dirty="0"/>
          </a:p>
          <a:p>
            <a:pPr marL="342900" indent="-342900">
              <a:defRPr/>
            </a:pPr>
            <a:r>
              <a:rPr lang="nl-NL" dirty="0"/>
              <a:t>Het groeipunt in de top produceert </a:t>
            </a:r>
            <a:r>
              <a:rPr lang="nl-NL" b="1" i="1" dirty="0">
                <a:solidFill>
                  <a:srgbClr val="0070C0"/>
                </a:solidFill>
              </a:rPr>
              <a:t>auxine</a:t>
            </a:r>
            <a:r>
              <a:rPr lang="nl-NL" dirty="0"/>
              <a:t>, dat knopgroei </a:t>
            </a:r>
            <a:r>
              <a:rPr lang="nl-NL" b="1" i="1" dirty="0">
                <a:solidFill>
                  <a:srgbClr val="0070C0"/>
                </a:solidFill>
              </a:rPr>
              <a:t>remt</a:t>
            </a:r>
            <a:r>
              <a:rPr lang="nl-NL" dirty="0"/>
              <a:t>.</a:t>
            </a:r>
          </a:p>
          <a:p>
            <a:pPr marL="342900" indent="-342900">
              <a:defRPr/>
            </a:pPr>
            <a:endParaRPr lang="nl-NL" dirty="0"/>
          </a:p>
          <a:p>
            <a:pPr marL="342900" indent="-342900">
              <a:defRPr/>
            </a:pPr>
            <a:r>
              <a:rPr lang="nl-NL" dirty="0"/>
              <a:t>Knoppen dicht bij de top worden sterker geremd dan knoppen verder weg.</a:t>
            </a:r>
          </a:p>
          <a:p>
            <a:pPr marL="342900" indent="-342900">
              <a:defRPr/>
            </a:pPr>
            <a:endParaRPr lang="nl-NL" dirty="0"/>
          </a:p>
          <a:p>
            <a:pPr marL="342900" indent="-342900">
              <a:defRPr/>
            </a:pPr>
            <a:r>
              <a:rPr lang="nl-NL" dirty="0"/>
              <a:t>Het verwijderen van de top kan </a:t>
            </a:r>
            <a:r>
              <a:rPr lang="nl-NL" b="1" i="1" dirty="0">
                <a:solidFill>
                  <a:srgbClr val="0070C0"/>
                </a:solidFill>
              </a:rPr>
              <a:t>apicale</a:t>
            </a:r>
            <a:r>
              <a:rPr lang="nl-NL" dirty="0"/>
              <a:t> </a:t>
            </a:r>
            <a:r>
              <a:rPr lang="nl-NL" b="1" i="1" dirty="0">
                <a:solidFill>
                  <a:srgbClr val="0070C0"/>
                </a:solidFill>
              </a:rPr>
              <a:t>dominantie</a:t>
            </a:r>
            <a:r>
              <a:rPr lang="nl-NL" dirty="0"/>
              <a:t> opheffen en zijknoppen laten uitlopen, zoals na de oogst van een roos. </a:t>
            </a:r>
          </a:p>
        </p:txBody>
      </p:sp>
      <p:pic>
        <p:nvPicPr>
          <p:cNvPr id="2" name="Afbeelding 1">
            <a:extLst>
              <a:ext uri="{FF2B5EF4-FFF2-40B4-BE49-F238E27FC236}">
                <a16:creationId xmlns:a16="http://schemas.microsoft.com/office/drawing/2014/main" id="{420BACBC-9E99-98D9-6F5A-A6F6E24FF7ED}"/>
              </a:ext>
            </a:extLst>
          </p:cNvPr>
          <p:cNvPicPr>
            <a:picLocks noChangeAspect="1"/>
          </p:cNvPicPr>
          <p:nvPr/>
        </p:nvPicPr>
        <p:blipFill>
          <a:blip r:embed="rId3"/>
          <a:stretch>
            <a:fillRect/>
          </a:stretch>
        </p:blipFill>
        <p:spPr>
          <a:xfrm>
            <a:off x="8171560" y="86953"/>
            <a:ext cx="3856772" cy="2526851"/>
          </a:xfrm>
          <a:prstGeom prst="rect">
            <a:avLst/>
          </a:prstGeom>
        </p:spPr>
      </p:pic>
    </p:spTree>
    <p:extLst>
      <p:ext uri="{BB962C8B-B14F-4D97-AF65-F5344CB8AC3E}">
        <p14:creationId xmlns:p14="http://schemas.microsoft.com/office/powerpoint/2010/main" val="2020396417"/>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4" end="4"/>
                                            </p:txEl>
                                          </p:spTgt>
                                        </p:tgtEl>
                                        <p:attrNameLst>
                                          <p:attrName>style.visibility</p:attrName>
                                        </p:attrNameLst>
                                      </p:cBhvr>
                                      <p:to>
                                        <p:strVal val="visible"/>
                                      </p:to>
                                    </p:set>
                                    <p:animEffect transition="in" filter="fade">
                                      <p:cBhvr>
                                        <p:cTn id="14" dur="1000"/>
                                        <p:tgtEl>
                                          <p:spTgt spid="7171">
                                            <p:txEl>
                                              <p:pRg st="4" end="4"/>
                                            </p:txEl>
                                          </p:spTgt>
                                        </p:tgtEl>
                                      </p:cBhvr>
                                    </p:animEffect>
                                    <p:anim calcmode="lin" valueType="num">
                                      <p:cBhvr>
                                        <p:cTn id="15"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171">
                                            <p:txEl>
                                              <p:pRg st="6" end="6"/>
                                            </p:txEl>
                                          </p:spTgt>
                                        </p:tgtEl>
                                        <p:attrNameLst>
                                          <p:attrName>style.visibility</p:attrName>
                                        </p:attrNameLst>
                                      </p:cBhvr>
                                      <p:to>
                                        <p:strVal val="visible"/>
                                      </p:to>
                                    </p:set>
                                    <p:animEffect transition="in" filter="fade">
                                      <p:cBhvr>
                                        <p:cTn id="21" dur="1000"/>
                                        <p:tgtEl>
                                          <p:spTgt spid="7171">
                                            <p:txEl>
                                              <p:pRg st="6" end="6"/>
                                            </p:txEl>
                                          </p:spTgt>
                                        </p:tgtEl>
                                      </p:cBhvr>
                                    </p:animEffect>
                                    <p:anim calcmode="lin" valueType="num">
                                      <p:cBhvr>
                                        <p:cTn id="22" dur="1000" fill="hold"/>
                                        <p:tgtEl>
                                          <p:spTgt spid="7171">
                                            <p:txEl>
                                              <p:pRg st="6" end="6"/>
                                            </p:txEl>
                                          </p:spTgt>
                                        </p:tgtEl>
                                        <p:attrNameLst>
                                          <p:attrName>ppt_x</p:attrName>
                                        </p:attrNameLst>
                                      </p:cBhvr>
                                      <p:tavLst>
                                        <p:tav tm="0">
                                          <p:val>
                                            <p:strVal val="#ppt_x"/>
                                          </p:val>
                                        </p:tav>
                                        <p:tav tm="100000">
                                          <p:val>
                                            <p:strVal val="#ppt_x"/>
                                          </p:val>
                                        </p:tav>
                                      </p:tavLst>
                                    </p:anim>
                                    <p:anim calcmode="lin" valueType="num">
                                      <p:cBhvr>
                                        <p:cTn id="23" dur="1000" fill="hold"/>
                                        <p:tgtEl>
                                          <p:spTgt spid="7171">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7171">
                                            <p:txEl>
                                              <p:pRg st="8" end="8"/>
                                            </p:txEl>
                                          </p:spTgt>
                                        </p:tgtEl>
                                        <p:attrNameLst>
                                          <p:attrName>style.visibility</p:attrName>
                                        </p:attrNameLst>
                                      </p:cBhvr>
                                      <p:to>
                                        <p:strVal val="visible"/>
                                      </p:to>
                                    </p:set>
                                    <p:animEffect transition="in" filter="fade">
                                      <p:cBhvr>
                                        <p:cTn id="28" dur="1000"/>
                                        <p:tgtEl>
                                          <p:spTgt spid="7171">
                                            <p:txEl>
                                              <p:pRg st="8" end="8"/>
                                            </p:txEl>
                                          </p:spTgt>
                                        </p:tgtEl>
                                      </p:cBhvr>
                                    </p:animEffect>
                                    <p:anim calcmode="lin" valueType="num">
                                      <p:cBhvr>
                                        <p:cTn id="29" dur="1000" fill="hold"/>
                                        <p:tgtEl>
                                          <p:spTgt spid="7171">
                                            <p:txEl>
                                              <p:pRg st="8" end="8"/>
                                            </p:txEl>
                                          </p:spTgt>
                                        </p:tgtEl>
                                        <p:attrNameLst>
                                          <p:attrName>ppt_x</p:attrName>
                                        </p:attrNameLst>
                                      </p:cBhvr>
                                      <p:tavLst>
                                        <p:tav tm="0">
                                          <p:val>
                                            <p:strVal val="#ppt_x"/>
                                          </p:val>
                                        </p:tav>
                                        <p:tav tm="100000">
                                          <p:val>
                                            <p:strVal val="#ppt_x"/>
                                          </p:val>
                                        </p:tav>
                                      </p:tavLst>
                                    </p:anim>
                                    <p:anim calcmode="lin" valueType="num">
                                      <p:cBhvr>
                                        <p:cTn id="30" dur="1000" fill="hold"/>
                                        <p:tgtEl>
                                          <p:spTgt spid="7171">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Uitloop van knoppen</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6651494" cy="4738260"/>
          </a:xfrm>
        </p:spPr>
        <p:txBody>
          <a:bodyPr>
            <a:normAutofit/>
          </a:bodyPr>
          <a:lstStyle/>
          <a:p>
            <a:pPr indent="0">
              <a:buNone/>
              <a:defRPr/>
            </a:pPr>
            <a:r>
              <a:rPr lang="nl-NL" dirty="0"/>
              <a:t>Een verhoging van het CO2 niveau stimuleert ook de mate van vertakking.</a:t>
            </a:r>
          </a:p>
          <a:p>
            <a:pPr indent="0">
              <a:buNone/>
              <a:defRPr/>
            </a:pPr>
            <a:endParaRPr lang="nl-NL" dirty="0"/>
          </a:p>
          <a:p>
            <a:pPr indent="0">
              <a:buNone/>
              <a:defRPr/>
            </a:pPr>
            <a:r>
              <a:rPr lang="nl-NL" dirty="0"/>
              <a:t>Door het verhogen dan CO2 van 400 </a:t>
            </a:r>
            <a:r>
              <a:rPr lang="nl-NL" dirty="0" err="1"/>
              <a:t>ppm</a:t>
            </a:r>
            <a:r>
              <a:rPr lang="nl-NL" dirty="0"/>
              <a:t> naar 1000 </a:t>
            </a:r>
            <a:r>
              <a:rPr lang="nl-NL" dirty="0" err="1"/>
              <a:t>ppm</a:t>
            </a:r>
            <a:r>
              <a:rPr lang="nl-NL" dirty="0"/>
              <a:t> produceert de plant wel 20 tot 30 % meer suikers.</a:t>
            </a:r>
          </a:p>
          <a:p>
            <a:pPr indent="0">
              <a:buNone/>
              <a:defRPr/>
            </a:pPr>
            <a:endParaRPr lang="nl-NL" dirty="0"/>
          </a:p>
          <a:p>
            <a:pPr indent="0">
              <a:buNone/>
              <a:defRPr/>
            </a:pPr>
            <a:r>
              <a:rPr lang="nl-NL" b="1" i="1" dirty="0">
                <a:solidFill>
                  <a:srgbClr val="0070C0"/>
                </a:solidFill>
              </a:rPr>
              <a:t>Veel</a:t>
            </a:r>
            <a:r>
              <a:rPr lang="nl-NL" dirty="0"/>
              <a:t> suikers laten zijknoppen uitlopen </a:t>
            </a:r>
          </a:p>
          <a:p>
            <a:pPr indent="0">
              <a:buNone/>
              <a:defRPr/>
            </a:pPr>
            <a:endParaRPr lang="nl-NL" dirty="0"/>
          </a:p>
          <a:p>
            <a:pPr indent="0">
              <a:buNone/>
              <a:defRPr/>
            </a:pPr>
            <a:endParaRPr lang="nl-NL" dirty="0"/>
          </a:p>
        </p:txBody>
      </p:sp>
      <p:pic>
        <p:nvPicPr>
          <p:cNvPr id="2" name="Afbeelding 1">
            <a:extLst>
              <a:ext uri="{FF2B5EF4-FFF2-40B4-BE49-F238E27FC236}">
                <a16:creationId xmlns:a16="http://schemas.microsoft.com/office/drawing/2014/main" id="{E0BDFB3F-3488-290B-C2FF-EA66F5483A39}"/>
              </a:ext>
            </a:extLst>
          </p:cNvPr>
          <p:cNvPicPr>
            <a:picLocks noChangeAspect="1"/>
          </p:cNvPicPr>
          <p:nvPr/>
        </p:nvPicPr>
        <p:blipFill>
          <a:blip r:embed="rId3"/>
          <a:stretch>
            <a:fillRect/>
          </a:stretch>
        </p:blipFill>
        <p:spPr>
          <a:xfrm>
            <a:off x="9331584" y="3914677"/>
            <a:ext cx="2038350" cy="2238375"/>
          </a:xfrm>
          <a:prstGeom prst="rect">
            <a:avLst/>
          </a:prstGeom>
        </p:spPr>
      </p:pic>
    </p:spTree>
    <p:extLst>
      <p:ext uri="{BB962C8B-B14F-4D97-AF65-F5344CB8AC3E}">
        <p14:creationId xmlns:p14="http://schemas.microsoft.com/office/powerpoint/2010/main" val="2990189503"/>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4" end="4"/>
                                            </p:txEl>
                                          </p:spTgt>
                                        </p:tgtEl>
                                        <p:attrNameLst>
                                          <p:attrName>style.visibility</p:attrName>
                                        </p:attrNameLst>
                                      </p:cBhvr>
                                      <p:to>
                                        <p:strVal val="visible"/>
                                      </p:to>
                                    </p:set>
                                    <p:animEffect transition="in" filter="fade">
                                      <p:cBhvr>
                                        <p:cTn id="14" dur="1000"/>
                                        <p:tgtEl>
                                          <p:spTgt spid="7171">
                                            <p:txEl>
                                              <p:pRg st="4" end="4"/>
                                            </p:txEl>
                                          </p:spTgt>
                                        </p:tgtEl>
                                      </p:cBhvr>
                                    </p:animEffect>
                                    <p:anim calcmode="lin" valueType="num">
                                      <p:cBhvr>
                                        <p:cTn id="15"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el 1">
            <a:extLst>
              <a:ext uri="{FF2B5EF4-FFF2-40B4-BE49-F238E27FC236}">
                <a16:creationId xmlns:a16="http://schemas.microsoft.com/office/drawing/2014/main" id="{5BF33C1D-068A-4FDD-AE17-E6B3983E6155}"/>
              </a:ext>
            </a:extLst>
          </p:cNvPr>
          <p:cNvSpPr>
            <a:spLocks noGrp="1" noChangeArrowheads="1"/>
          </p:cNvSpPr>
          <p:nvPr>
            <p:ph type="title"/>
          </p:nvPr>
        </p:nvSpPr>
        <p:spPr/>
        <p:txBody>
          <a:bodyPr/>
          <a:lstStyle/>
          <a:p>
            <a:pPr eaLnBrk="1" hangingPunct="1"/>
            <a:r>
              <a:rPr lang="nl-NL" altLang="nl-NL" b="1"/>
              <a:t>Aftrap</a:t>
            </a:r>
          </a:p>
        </p:txBody>
      </p:sp>
      <p:pic>
        <p:nvPicPr>
          <p:cNvPr id="4099" name="Afbeelding 6">
            <a:extLst>
              <a:ext uri="{FF2B5EF4-FFF2-40B4-BE49-F238E27FC236}">
                <a16:creationId xmlns:a16="http://schemas.microsoft.com/office/drawing/2014/main" id="{75FAD6AD-3C9B-492F-9EB2-0AAC95823A6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51764" y="330201"/>
            <a:ext cx="2555875" cy="56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0" name="Afbeelding 3">
            <a:extLst>
              <a:ext uri="{FF2B5EF4-FFF2-40B4-BE49-F238E27FC236}">
                <a16:creationId xmlns:a16="http://schemas.microsoft.com/office/drawing/2014/main" id="{08AD22CF-237A-4C8F-AAD3-DEDB1747062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1404938"/>
            <a:ext cx="9144000" cy="5135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Uitloop van knoppen</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6651494" cy="4738260"/>
          </a:xfrm>
        </p:spPr>
        <p:txBody>
          <a:bodyPr>
            <a:normAutofit/>
          </a:bodyPr>
          <a:lstStyle/>
          <a:p>
            <a:pPr indent="0">
              <a:buNone/>
              <a:defRPr/>
            </a:pPr>
            <a:r>
              <a:rPr lang="nl-NL" dirty="0"/>
              <a:t>Een </a:t>
            </a:r>
            <a:r>
              <a:rPr lang="nl-NL" b="1" i="1" dirty="0">
                <a:solidFill>
                  <a:srgbClr val="0070C0"/>
                </a:solidFill>
              </a:rPr>
              <a:t>hogere</a:t>
            </a:r>
            <a:r>
              <a:rPr lang="nl-NL" dirty="0"/>
              <a:t> luchtvochtigheid heeft ook een positief effect op de uitgroei van vertakkingen</a:t>
            </a:r>
          </a:p>
          <a:p>
            <a:pPr indent="0">
              <a:buNone/>
              <a:defRPr/>
            </a:pPr>
            <a:endParaRPr lang="nl-NL" dirty="0"/>
          </a:p>
          <a:p>
            <a:pPr indent="0">
              <a:buNone/>
              <a:defRPr/>
            </a:pPr>
            <a:r>
              <a:rPr lang="nl-NL" dirty="0"/>
              <a:t>Als de vochtbalans in de plant goed is wordt knopuitloop minder geremd</a:t>
            </a:r>
          </a:p>
        </p:txBody>
      </p:sp>
      <p:pic>
        <p:nvPicPr>
          <p:cNvPr id="2" name="Afbeelding 1">
            <a:extLst>
              <a:ext uri="{FF2B5EF4-FFF2-40B4-BE49-F238E27FC236}">
                <a16:creationId xmlns:a16="http://schemas.microsoft.com/office/drawing/2014/main" id="{6461711A-F512-68BC-216D-CE595F9E9AE7}"/>
              </a:ext>
            </a:extLst>
          </p:cNvPr>
          <p:cNvPicPr>
            <a:picLocks noChangeAspect="1"/>
          </p:cNvPicPr>
          <p:nvPr/>
        </p:nvPicPr>
        <p:blipFill>
          <a:blip r:embed="rId3"/>
          <a:stretch>
            <a:fillRect/>
          </a:stretch>
        </p:blipFill>
        <p:spPr>
          <a:xfrm>
            <a:off x="8879050" y="4280006"/>
            <a:ext cx="2495550" cy="1828800"/>
          </a:xfrm>
          <a:prstGeom prst="rect">
            <a:avLst/>
          </a:prstGeom>
        </p:spPr>
      </p:pic>
    </p:spTree>
    <p:extLst>
      <p:ext uri="{BB962C8B-B14F-4D97-AF65-F5344CB8AC3E}">
        <p14:creationId xmlns:p14="http://schemas.microsoft.com/office/powerpoint/2010/main" val="1483295999"/>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668536" cy="996950"/>
          </a:xfrm>
        </p:spPr>
        <p:txBody>
          <a:bodyPr>
            <a:normAutofit fontScale="90000"/>
          </a:bodyPr>
          <a:lstStyle/>
          <a:p>
            <a:pPr eaLnBrk="1" hangingPunct="1"/>
            <a:r>
              <a:rPr lang="nl-NL" altLang="nl-NL" b="1" dirty="0"/>
              <a:t>Maatregelen om vertakking te bevorderen</a:t>
            </a:r>
            <a:br>
              <a:rPr lang="nl-NL" altLang="nl-NL" b="1" dirty="0"/>
            </a:br>
            <a:endParaRPr lang="nl-NL" altLang="nl-NL" b="1" dirty="0"/>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6651494" cy="4738260"/>
          </a:xfrm>
        </p:spPr>
        <p:txBody>
          <a:bodyPr>
            <a:normAutofit/>
          </a:bodyPr>
          <a:lstStyle/>
          <a:p>
            <a:pPr marL="342900" indent="-342900">
              <a:defRPr/>
            </a:pPr>
            <a:r>
              <a:rPr lang="nl-NL" dirty="0"/>
              <a:t>Zorgen voor een goed lichtniveau.</a:t>
            </a:r>
          </a:p>
          <a:p>
            <a:pPr marL="342900" indent="-342900">
              <a:defRPr/>
            </a:pPr>
            <a:endParaRPr lang="nl-NL" dirty="0"/>
          </a:p>
          <a:p>
            <a:pPr marL="342900" indent="-342900">
              <a:defRPr/>
            </a:pPr>
            <a:r>
              <a:rPr lang="nl-NL" dirty="0"/>
              <a:t>Zorgen voor een goed CO2-niveau.</a:t>
            </a:r>
          </a:p>
          <a:p>
            <a:pPr marL="342900" indent="-342900">
              <a:defRPr/>
            </a:pPr>
            <a:endParaRPr lang="nl-NL" dirty="0"/>
          </a:p>
          <a:p>
            <a:pPr marL="342900" indent="-342900">
              <a:defRPr/>
            </a:pPr>
            <a:r>
              <a:rPr lang="nl-NL" dirty="0"/>
              <a:t>Zorgen voor een plantafstand waarbij de planten niet de hoogte inschieten.</a:t>
            </a:r>
          </a:p>
          <a:p>
            <a:pPr marL="342900" indent="-342900">
              <a:defRPr/>
            </a:pPr>
            <a:endParaRPr lang="nl-NL" dirty="0"/>
          </a:p>
          <a:p>
            <a:pPr marL="342900" indent="-342900">
              <a:defRPr/>
            </a:pPr>
            <a:r>
              <a:rPr lang="nl-NL" dirty="0"/>
              <a:t>Sturen met de worteltemperatuur. </a:t>
            </a:r>
          </a:p>
          <a:p>
            <a:pPr marL="342900" indent="-342900">
              <a:defRPr/>
            </a:pPr>
            <a:endParaRPr lang="nl-NL" dirty="0"/>
          </a:p>
          <a:p>
            <a:pPr marL="342900" indent="-342900">
              <a:defRPr/>
            </a:pPr>
            <a:r>
              <a:rPr lang="nl-NL" dirty="0"/>
              <a:t>Sturen met de luchtvochtigheid. </a:t>
            </a:r>
          </a:p>
          <a:p>
            <a:pPr marL="342900" indent="-342900">
              <a:defRPr/>
            </a:pPr>
            <a:endParaRPr lang="nl-NL" dirty="0"/>
          </a:p>
          <a:p>
            <a:pPr marL="342900" indent="-342900">
              <a:defRPr/>
            </a:pPr>
            <a:r>
              <a:rPr lang="nl-NL" dirty="0"/>
              <a:t>Toppen om </a:t>
            </a:r>
            <a:r>
              <a:rPr lang="nl-NL" b="1" i="1" dirty="0">
                <a:solidFill>
                  <a:srgbClr val="0070C0"/>
                </a:solidFill>
              </a:rPr>
              <a:t>apicale</a:t>
            </a:r>
            <a:r>
              <a:rPr lang="nl-NL" dirty="0"/>
              <a:t> </a:t>
            </a:r>
            <a:r>
              <a:rPr lang="nl-NL" b="1" i="1" dirty="0">
                <a:solidFill>
                  <a:srgbClr val="0070C0"/>
                </a:solidFill>
              </a:rPr>
              <a:t>dominantie</a:t>
            </a:r>
            <a:r>
              <a:rPr lang="nl-NL" dirty="0"/>
              <a:t> op te heffen. </a:t>
            </a:r>
          </a:p>
          <a:p>
            <a:pPr indent="0">
              <a:buNone/>
              <a:defRPr/>
            </a:pPr>
            <a:endParaRPr lang="nl-NL" dirty="0"/>
          </a:p>
        </p:txBody>
      </p:sp>
    </p:spTree>
    <p:extLst>
      <p:ext uri="{BB962C8B-B14F-4D97-AF65-F5344CB8AC3E}">
        <p14:creationId xmlns:p14="http://schemas.microsoft.com/office/powerpoint/2010/main" val="3105034433"/>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4" end="4"/>
                                            </p:txEl>
                                          </p:spTgt>
                                        </p:tgtEl>
                                        <p:attrNameLst>
                                          <p:attrName>style.visibility</p:attrName>
                                        </p:attrNameLst>
                                      </p:cBhvr>
                                      <p:to>
                                        <p:strVal val="visible"/>
                                      </p:to>
                                    </p:set>
                                    <p:animEffect transition="in" filter="fade">
                                      <p:cBhvr>
                                        <p:cTn id="14" dur="1000"/>
                                        <p:tgtEl>
                                          <p:spTgt spid="7171">
                                            <p:txEl>
                                              <p:pRg st="4" end="4"/>
                                            </p:txEl>
                                          </p:spTgt>
                                        </p:tgtEl>
                                      </p:cBhvr>
                                    </p:animEffect>
                                    <p:anim calcmode="lin" valueType="num">
                                      <p:cBhvr>
                                        <p:cTn id="15"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171">
                                            <p:txEl>
                                              <p:pRg st="6" end="6"/>
                                            </p:txEl>
                                          </p:spTgt>
                                        </p:tgtEl>
                                        <p:attrNameLst>
                                          <p:attrName>style.visibility</p:attrName>
                                        </p:attrNameLst>
                                      </p:cBhvr>
                                      <p:to>
                                        <p:strVal val="visible"/>
                                      </p:to>
                                    </p:set>
                                    <p:animEffect transition="in" filter="fade">
                                      <p:cBhvr>
                                        <p:cTn id="21" dur="1000"/>
                                        <p:tgtEl>
                                          <p:spTgt spid="7171">
                                            <p:txEl>
                                              <p:pRg st="6" end="6"/>
                                            </p:txEl>
                                          </p:spTgt>
                                        </p:tgtEl>
                                      </p:cBhvr>
                                    </p:animEffect>
                                    <p:anim calcmode="lin" valueType="num">
                                      <p:cBhvr>
                                        <p:cTn id="22" dur="1000" fill="hold"/>
                                        <p:tgtEl>
                                          <p:spTgt spid="7171">
                                            <p:txEl>
                                              <p:pRg st="6" end="6"/>
                                            </p:txEl>
                                          </p:spTgt>
                                        </p:tgtEl>
                                        <p:attrNameLst>
                                          <p:attrName>ppt_x</p:attrName>
                                        </p:attrNameLst>
                                      </p:cBhvr>
                                      <p:tavLst>
                                        <p:tav tm="0">
                                          <p:val>
                                            <p:strVal val="#ppt_x"/>
                                          </p:val>
                                        </p:tav>
                                        <p:tav tm="100000">
                                          <p:val>
                                            <p:strVal val="#ppt_x"/>
                                          </p:val>
                                        </p:tav>
                                      </p:tavLst>
                                    </p:anim>
                                    <p:anim calcmode="lin" valueType="num">
                                      <p:cBhvr>
                                        <p:cTn id="23" dur="1000" fill="hold"/>
                                        <p:tgtEl>
                                          <p:spTgt spid="7171">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7171">
                                            <p:txEl>
                                              <p:pRg st="8" end="8"/>
                                            </p:txEl>
                                          </p:spTgt>
                                        </p:tgtEl>
                                        <p:attrNameLst>
                                          <p:attrName>style.visibility</p:attrName>
                                        </p:attrNameLst>
                                      </p:cBhvr>
                                      <p:to>
                                        <p:strVal val="visible"/>
                                      </p:to>
                                    </p:set>
                                    <p:animEffect transition="in" filter="fade">
                                      <p:cBhvr>
                                        <p:cTn id="28" dur="1000"/>
                                        <p:tgtEl>
                                          <p:spTgt spid="7171">
                                            <p:txEl>
                                              <p:pRg st="8" end="8"/>
                                            </p:txEl>
                                          </p:spTgt>
                                        </p:tgtEl>
                                      </p:cBhvr>
                                    </p:animEffect>
                                    <p:anim calcmode="lin" valueType="num">
                                      <p:cBhvr>
                                        <p:cTn id="29" dur="1000" fill="hold"/>
                                        <p:tgtEl>
                                          <p:spTgt spid="7171">
                                            <p:txEl>
                                              <p:pRg st="8" end="8"/>
                                            </p:txEl>
                                          </p:spTgt>
                                        </p:tgtEl>
                                        <p:attrNameLst>
                                          <p:attrName>ppt_x</p:attrName>
                                        </p:attrNameLst>
                                      </p:cBhvr>
                                      <p:tavLst>
                                        <p:tav tm="0">
                                          <p:val>
                                            <p:strVal val="#ppt_x"/>
                                          </p:val>
                                        </p:tav>
                                        <p:tav tm="100000">
                                          <p:val>
                                            <p:strVal val="#ppt_x"/>
                                          </p:val>
                                        </p:tav>
                                      </p:tavLst>
                                    </p:anim>
                                    <p:anim calcmode="lin" valueType="num">
                                      <p:cBhvr>
                                        <p:cTn id="30" dur="1000" fill="hold"/>
                                        <p:tgtEl>
                                          <p:spTgt spid="7171">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7171">
                                            <p:txEl>
                                              <p:pRg st="10" end="10"/>
                                            </p:txEl>
                                          </p:spTgt>
                                        </p:tgtEl>
                                        <p:attrNameLst>
                                          <p:attrName>style.visibility</p:attrName>
                                        </p:attrNameLst>
                                      </p:cBhvr>
                                      <p:to>
                                        <p:strVal val="visible"/>
                                      </p:to>
                                    </p:set>
                                    <p:animEffect transition="in" filter="fade">
                                      <p:cBhvr>
                                        <p:cTn id="35" dur="1000"/>
                                        <p:tgtEl>
                                          <p:spTgt spid="7171">
                                            <p:txEl>
                                              <p:pRg st="10" end="10"/>
                                            </p:txEl>
                                          </p:spTgt>
                                        </p:tgtEl>
                                      </p:cBhvr>
                                    </p:animEffect>
                                    <p:anim calcmode="lin" valueType="num">
                                      <p:cBhvr>
                                        <p:cTn id="36" dur="1000" fill="hold"/>
                                        <p:tgtEl>
                                          <p:spTgt spid="7171">
                                            <p:txEl>
                                              <p:pRg st="10" end="10"/>
                                            </p:txEl>
                                          </p:spTgt>
                                        </p:tgtEl>
                                        <p:attrNameLst>
                                          <p:attrName>ppt_x</p:attrName>
                                        </p:attrNameLst>
                                      </p:cBhvr>
                                      <p:tavLst>
                                        <p:tav tm="0">
                                          <p:val>
                                            <p:strVal val="#ppt_x"/>
                                          </p:val>
                                        </p:tav>
                                        <p:tav tm="100000">
                                          <p:val>
                                            <p:strVal val="#ppt_x"/>
                                          </p:val>
                                        </p:tav>
                                      </p:tavLst>
                                    </p:anim>
                                    <p:anim calcmode="lin" valueType="num">
                                      <p:cBhvr>
                                        <p:cTn id="37" dur="1000" fill="hold"/>
                                        <p:tgtEl>
                                          <p:spTgt spid="7171">
                                            <p:txEl>
                                              <p:pRg st="10" end="1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Vertakking sturen</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6651494" cy="4738260"/>
          </a:xfrm>
        </p:spPr>
        <p:txBody>
          <a:bodyPr>
            <a:normAutofit/>
          </a:bodyPr>
          <a:lstStyle/>
          <a:p>
            <a:pPr indent="0">
              <a:buNone/>
              <a:defRPr/>
            </a:pPr>
            <a:r>
              <a:rPr lang="nl-NL" dirty="0"/>
              <a:t>Met </a:t>
            </a:r>
            <a:r>
              <a:rPr lang="nl-NL" b="1" i="1" dirty="0">
                <a:solidFill>
                  <a:srgbClr val="0070C0"/>
                </a:solidFill>
              </a:rPr>
              <a:t>rode</a:t>
            </a:r>
            <a:r>
              <a:rPr lang="nl-NL" dirty="0"/>
              <a:t> en </a:t>
            </a:r>
            <a:r>
              <a:rPr lang="nl-NL" b="1" i="1" dirty="0">
                <a:solidFill>
                  <a:srgbClr val="0070C0"/>
                </a:solidFill>
              </a:rPr>
              <a:t>blauwe</a:t>
            </a:r>
            <a:r>
              <a:rPr lang="nl-NL" dirty="0"/>
              <a:t> led verlichting kunnen we de vertakking sturen bij potplanten.</a:t>
            </a:r>
          </a:p>
          <a:p>
            <a:pPr indent="0">
              <a:buNone/>
              <a:defRPr/>
            </a:pPr>
            <a:endParaRPr lang="nl-NL" dirty="0"/>
          </a:p>
          <a:p>
            <a:pPr indent="0">
              <a:buNone/>
              <a:defRPr/>
            </a:pPr>
            <a:r>
              <a:rPr lang="nl-NL" dirty="0"/>
              <a:t>Een hoger lichtniveau zorgt in het algemeen voor een </a:t>
            </a:r>
            <a:r>
              <a:rPr lang="nl-NL" dirty="0" err="1"/>
              <a:t>bossiger</a:t>
            </a:r>
            <a:r>
              <a:rPr lang="nl-NL" dirty="0"/>
              <a:t> plant.</a:t>
            </a:r>
          </a:p>
          <a:p>
            <a:pPr indent="0">
              <a:buNone/>
              <a:defRPr/>
            </a:pPr>
            <a:endParaRPr lang="nl-NL" dirty="0"/>
          </a:p>
          <a:p>
            <a:pPr indent="0">
              <a:buNone/>
              <a:defRPr/>
            </a:pPr>
            <a:r>
              <a:rPr lang="nl-NL" dirty="0"/>
              <a:t>Dit komt omdat een plant bij een veel licht meer assimilaten (suikers) vormt. </a:t>
            </a:r>
          </a:p>
          <a:p>
            <a:pPr indent="0">
              <a:buNone/>
              <a:defRPr/>
            </a:pPr>
            <a:endParaRPr lang="nl-NL" dirty="0"/>
          </a:p>
          <a:p>
            <a:pPr indent="0">
              <a:buNone/>
              <a:defRPr/>
            </a:pPr>
            <a:r>
              <a:rPr lang="nl-NL" dirty="0"/>
              <a:t>Veel suikers laten zijknoppen uitlopen </a:t>
            </a:r>
          </a:p>
        </p:txBody>
      </p:sp>
      <p:pic>
        <p:nvPicPr>
          <p:cNvPr id="2" name="Afbeelding 1">
            <a:extLst>
              <a:ext uri="{FF2B5EF4-FFF2-40B4-BE49-F238E27FC236}">
                <a16:creationId xmlns:a16="http://schemas.microsoft.com/office/drawing/2014/main" id="{8D53375F-BD3C-A8DE-941C-C5CA4FA17976}"/>
              </a:ext>
            </a:extLst>
          </p:cNvPr>
          <p:cNvPicPr>
            <a:picLocks noChangeAspect="1"/>
          </p:cNvPicPr>
          <p:nvPr/>
        </p:nvPicPr>
        <p:blipFill>
          <a:blip r:embed="rId3"/>
          <a:stretch>
            <a:fillRect/>
          </a:stretch>
        </p:blipFill>
        <p:spPr>
          <a:xfrm>
            <a:off x="8798476" y="4280006"/>
            <a:ext cx="2619375" cy="1743075"/>
          </a:xfrm>
          <a:prstGeom prst="rect">
            <a:avLst/>
          </a:prstGeom>
        </p:spPr>
      </p:pic>
    </p:spTree>
    <p:extLst>
      <p:ext uri="{BB962C8B-B14F-4D97-AF65-F5344CB8AC3E}">
        <p14:creationId xmlns:p14="http://schemas.microsoft.com/office/powerpoint/2010/main" val="3710185648"/>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4" end="4"/>
                                            </p:txEl>
                                          </p:spTgt>
                                        </p:tgtEl>
                                        <p:attrNameLst>
                                          <p:attrName>style.visibility</p:attrName>
                                        </p:attrNameLst>
                                      </p:cBhvr>
                                      <p:to>
                                        <p:strVal val="visible"/>
                                      </p:to>
                                    </p:set>
                                    <p:animEffect transition="in" filter="fade">
                                      <p:cBhvr>
                                        <p:cTn id="14" dur="1000"/>
                                        <p:tgtEl>
                                          <p:spTgt spid="7171">
                                            <p:txEl>
                                              <p:pRg st="4" end="4"/>
                                            </p:txEl>
                                          </p:spTgt>
                                        </p:tgtEl>
                                      </p:cBhvr>
                                    </p:animEffect>
                                    <p:anim calcmode="lin" valueType="num">
                                      <p:cBhvr>
                                        <p:cTn id="15"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171">
                                            <p:txEl>
                                              <p:pRg st="6" end="6"/>
                                            </p:txEl>
                                          </p:spTgt>
                                        </p:tgtEl>
                                        <p:attrNameLst>
                                          <p:attrName>style.visibility</p:attrName>
                                        </p:attrNameLst>
                                      </p:cBhvr>
                                      <p:to>
                                        <p:strVal val="visible"/>
                                      </p:to>
                                    </p:set>
                                    <p:animEffect transition="in" filter="fade">
                                      <p:cBhvr>
                                        <p:cTn id="21" dur="1000"/>
                                        <p:tgtEl>
                                          <p:spTgt spid="7171">
                                            <p:txEl>
                                              <p:pRg st="6" end="6"/>
                                            </p:txEl>
                                          </p:spTgt>
                                        </p:tgtEl>
                                      </p:cBhvr>
                                    </p:animEffect>
                                    <p:anim calcmode="lin" valueType="num">
                                      <p:cBhvr>
                                        <p:cTn id="22" dur="1000" fill="hold"/>
                                        <p:tgtEl>
                                          <p:spTgt spid="7171">
                                            <p:txEl>
                                              <p:pRg st="6" end="6"/>
                                            </p:txEl>
                                          </p:spTgt>
                                        </p:tgtEl>
                                        <p:attrNameLst>
                                          <p:attrName>ppt_x</p:attrName>
                                        </p:attrNameLst>
                                      </p:cBhvr>
                                      <p:tavLst>
                                        <p:tav tm="0">
                                          <p:val>
                                            <p:strVal val="#ppt_x"/>
                                          </p:val>
                                        </p:tav>
                                        <p:tav tm="100000">
                                          <p:val>
                                            <p:strVal val="#ppt_x"/>
                                          </p:val>
                                        </p:tav>
                                      </p:tavLst>
                                    </p:anim>
                                    <p:anim calcmode="lin" valueType="num">
                                      <p:cBhvr>
                                        <p:cTn id="23" dur="1000" fill="hold"/>
                                        <p:tgtEl>
                                          <p:spTgt spid="7171">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Rood licht in de kas</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6651494" cy="4738260"/>
          </a:xfrm>
        </p:spPr>
        <p:txBody>
          <a:bodyPr>
            <a:normAutofit lnSpcReduction="10000"/>
          </a:bodyPr>
          <a:lstStyle/>
          <a:p>
            <a:pPr indent="0">
              <a:buNone/>
              <a:defRPr/>
            </a:pPr>
            <a:r>
              <a:rPr lang="nl-NL" dirty="0"/>
              <a:t>Onderzoek heeft uitgewezen dat </a:t>
            </a:r>
            <a:r>
              <a:rPr lang="nl-NL" b="1" i="1" dirty="0">
                <a:solidFill>
                  <a:srgbClr val="0070C0"/>
                </a:solidFill>
              </a:rPr>
              <a:t>juiste</a:t>
            </a:r>
            <a:r>
              <a:rPr lang="nl-NL" dirty="0"/>
              <a:t> belichting op het </a:t>
            </a:r>
            <a:r>
              <a:rPr lang="nl-NL" b="1" i="1" dirty="0">
                <a:solidFill>
                  <a:srgbClr val="0070C0"/>
                </a:solidFill>
              </a:rPr>
              <a:t>juiste</a:t>
            </a:r>
            <a:r>
              <a:rPr lang="nl-NL" dirty="0"/>
              <a:t> moment van grote invloed kan zijn op de strekkingsgroei.</a:t>
            </a:r>
          </a:p>
          <a:p>
            <a:pPr indent="0">
              <a:buNone/>
              <a:defRPr/>
            </a:pPr>
            <a:endParaRPr lang="nl-NL" dirty="0"/>
          </a:p>
          <a:p>
            <a:pPr indent="0">
              <a:buNone/>
              <a:defRPr/>
            </a:pPr>
            <a:r>
              <a:rPr lang="nl-NL" dirty="0"/>
              <a:t>Door 10 a 15 minuten voor het invallen van de nacht met rood licht te belichten was al een duidelijk zichtbaar mindere strekkingsgroei te behalen.</a:t>
            </a:r>
          </a:p>
          <a:p>
            <a:pPr indent="0">
              <a:buNone/>
              <a:defRPr/>
            </a:pPr>
            <a:endParaRPr lang="nl-NL" dirty="0"/>
          </a:p>
          <a:p>
            <a:pPr indent="0">
              <a:buNone/>
              <a:defRPr/>
            </a:pPr>
            <a:r>
              <a:rPr lang="nl-NL" dirty="0"/>
              <a:t>SON T lampen hebben een relatief hoge </a:t>
            </a:r>
            <a:r>
              <a:rPr lang="nl-NL" b="1" i="1" dirty="0">
                <a:solidFill>
                  <a:srgbClr val="0070C0"/>
                </a:solidFill>
              </a:rPr>
              <a:t>rood</a:t>
            </a:r>
            <a:r>
              <a:rPr lang="nl-NL" dirty="0"/>
              <a:t> verhouding</a:t>
            </a:r>
          </a:p>
          <a:p>
            <a:pPr indent="0">
              <a:buNone/>
              <a:defRPr/>
            </a:pPr>
            <a:endParaRPr lang="nl-NL" dirty="0"/>
          </a:p>
          <a:p>
            <a:pPr indent="0">
              <a:buNone/>
              <a:defRPr/>
            </a:pPr>
            <a:r>
              <a:rPr lang="nl-NL" dirty="0"/>
              <a:t>Wel is het oppassen dat je geen </a:t>
            </a:r>
            <a:r>
              <a:rPr lang="nl-NL" b="1" i="1" dirty="0" err="1">
                <a:solidFill>
                  <a:srgbClr val="0070C0"/>
                </a:solidFill>
              </a:rPr>
              <a:t>verrood</a:t>
            </a:r>
            <a:r>
              <a:rPr lang="nl-NL" dirty="0"/>
              <a:t> </a:t>
            </a:r>
            <a:r>
              <a:rPr lang="nl-NL" dirty="0" err="1"/>
              <a:t>bijbelicht</a:t>
            </a:r>
            <a:r>
              <a:rPr lang="nl-NL" dirty="0"/>
              <a:t> want </a:t>
            </a:r>
            <a:r>
              <a:rPr lang="nl-NL" b="1" i="1" dirty="0" err="1">
                <a:solidFill>
                  <a:srgbClr val="0070C0"/>
                </a:solidFill>
              </a:rPr>
              <a:t>verrood</a:t>
            </a:r>
            <a:r>
              <a:rPr lang="nl-NL" dirty="0"/>
              <a:t> geeft juist strekking</a:t>
            </a:r>
          </a:p>
        </p:txBody>
      </p:sp>
      <p:pic>
        <p:nvPicPr>
          <p:cNvPr id="2" name="Afbeelding 1">
            <a:extLst>
              <a:ext uri="{FF2B5EF4-FFF2-40B4-BE49-F238E27FC236}">
                <a16:creationId xmlns:a16="http://schemas.microsoft.com/office/drawing/2014/main" id="{F942F9F5-0E10-914F-4E2A-4FC22B57810A}"/>
              </a:ext>
            </a:extLst>
          </p:cNvPr>
          <p:cNvPicPr>
            <a:picLocks noChangeAspect="1"/>
          </p:cNvPicPr>
          <p:nvPr/>
        </p:nvPicPr>
        <p:blipFill>
          <a:blip r:embed="rId3"/>
          <a:stretch>
            <a:fillRect/>
          </a:stretch>
        </p:blipFill>
        <p:spPr>
          <a:xfrm>
            <a:off x="8514415" y="3979312"/>
            <a:ext cx="3564353" cy="2669824"/>
          </a:xfrm>
          <a:prstGeom prst="rect">
            <a:avLst/>
          </a:prstGeom>
        </p:spPr>
      </p:pic>
      <p:pic>
        <p:nvPicPr>
          <p:cNvPr id="5" name="Afbeelding 4">
            <a:extLst>
              <a:ext uri="{FF2B5EF4-FFF2-40B4-BE49-F238E27FC236}">
                <a16:creationId xmlns:a16="http://schemas.microsoft.com/office/drawing/2014/main" id="{EDAEB9A0-D190-5542-EA8A-A4FE95F56E9A}"/>
              </a:ext>
            </a:extLst>
          </p:cNvPr>
          <p:cNvPicPr>
            <a:picLocks noChangeAspect="1"/>
          </p:cNvPicPr>
          <p:nvPr/>
        </p:nvPicPr>
        <p:blipFill>
          <a:blip r:embed="rId4"/>
          <a:stretch>
            <a:fillRect/>
          </a:stretch>
        </p:blipFill>
        <p:spPr>
          <a:xfrm>
            <a:off x="8469525" y="107882"/>
            <a:ext cx="3609243" cy="1699477"/>
          </a:xfrm>
          <a:prstGeom prst="rect">
            <a:avLst/>
          </a:prstGeom>
        </p:spPr>
      </p:pic>
    </p:spTree>
    <p:extLst>
      <p:ext uri="{BB962C8B-B14F-4D97-AF65-F5344CB8AC3E}">
        <p14:creationId xmlns:p14="http://schemas.microsoft.com/office/powerpoint/2010/main" val="3256699461"/>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4" end="4"/>
                                            </p:txEl>
                                          </p:spTgt>
                                        </p:tgtEl>
                                        <p:attrNameLst>
                                          <p:attrName>style.visibility</p:attrName>
                                        </p:attrNameLst>
                                      </p:cBhvr>
                                      <p:to>
                                        <p:strVal val="visible"/>
                                      </p:to>
                                    </p:set>
                                    <p:animEffect transition="in" filter="fade">
                                      <p:cBhvr>
                                        <p:cTn id="14" dur="1000"/>
                                        <p:tgtEl>
                                          <p:spTgt spid="7171">
                                            <p:txEl>
                                              <p:pRg st="4" end="4"/>
                                            </p:txEl>
                                          </p:spTgt>
                                        </p:tgtEl>
                                      </p:cBhvr>
                                    </p:animEffect>
                                    <p:anim calcmode="lin" valueType="num">
                                      <p:cBhvr>
                                        <p:cTn id="15"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171">
                                            <p:txEl>
                                              <p:pRg st="6" end="6"/>
                                            </p:txEl>
                                          </p:spTgt>
                                        </p:tgtEl>
                                        <p:attrNameLst>
                                          <p:attrName>style.visibility</p:attrName>
                                        </p:attrNameLst>
                                      </p:cBhvr>
                                      <p:to>
                                        <p:strVal val="visible"/>
                                      </p:to>
                                    </p:set>
                                    <p:animEffect transition="in" filter="fade">
                                      <p:cBhvr>
                                        <p:cTn id="21" dur="1000"/>
                                        <p:tgtEl>
                                          <p:spTgt spid="7171">
                                            <p:txEl>
                                              <p:pRg st="6" end="6"/>
                                            </p:txEl>
                                          </p:spTgt>
                                        </p:tgtEl>
                                      </p:cBhvr>
                                    </p:animEffect>
                                    <p:anim calcmode="lin" valueType="num">
                                      <p:cBhvr>
                                        <p:cTn id="22" dur="1000" fill="hold"/>
                                        <p:tgtEl>
                                          <p:spTgt spid="7171">
                                            <p:txEl>
                                              <p:pRg st="6" end="6"/>
                                            </p:txEl>
                                          </p:spTgt>
                                        </p:tgtEl>
                                        <p:attrNameLst>
                                          <p:attrName>ppt_x</p:attrName>
                                        </p:attrNameLst>
                                      </p:cBhvr>
                                      <p:tavLst>
                                        <p:tav tm="0">
                                          <p:val>
                                            <p:strVal val="#ppt_x"/>
                                          </p:val>
                                        </p:tav>
                                        <p:tav tm="100000">
                                          <p:val>
                                            <p:strVal val="#ppt_x"/>
                                          </p:val>
                                        </p:tav>
                                      </p:tavLst>
                                    </p:anim>
                                    <p:anim calcmode="lin" valueType="num">
                                      <p:cBhvr>
                                        <p:cTn id="23" dur="1000" fill="hold"/>
                                        <p:tgtEl>
                                          <p:spTgt spid="7171">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7353BA-8E80-A633-2052-45F9D1E3C68E}"/>
            </a:ext>
          </a:extLst>
        </p:cNvPr>
        <p:cNvGrpSpPr/>
        <p:nvPr/>
      </p:nvGrpSpPr>
      <p:grpSpPr>
        <a:xfrm>
          <a:off x="0" y="0"/>
          <a:ext cx="0" cy="0"/>
          <a:chOff x="0" y="0"/>
          <a:chExt cx="0" cy="0"/>
        </a:xfrm>
      </p:grpSpPr>
      <p:sp>
        <p:nvSpPr>
          <p:cNvPr id="5122" name="Titel 1">
            <a:extLst>
              <a:ext uri="{FF2B5EF4-FFF2-40B4-BE49-F238E27FC236}">
                <a16:creationId xmlns:a16="http://schemas.microsoft.com/office/drawing/2014/main" id="{22C070B3-2FF8-CEA2-7A10-D29BF4833924}"/>
              </a:ext>
            </a:extLst>
          </p:cNvPr>
          <p:cNvSpPr>
            <a:spLocks noGrp="1" noChangeArrowheads="1"/>
          </p:cNvSpPr>
          <p:nvPr>
            <p:ph type="title"/>
          </p:nvPr>
        </p:nvSpPr>
        <p:spPr>
          <a:xfrm>
            <a:off x="1079224" y="592001"/>
            <a:ext cx="7886700" cy="996950"/>
          </a:xfrm>
        </p:spPr>
        <p:txBody>
          <a:bodyPr/>
          <a:lstStyle/>
          <a:p>
            <a:pPr eaLnBrk="1" hangingPunct="1"/>
            <a:r>
              <a:rPr lang="nl-NL" altLang="nl-NL" b="1" dirty="0"/>
              <a:t>Blauw licht in de kas</a:t>
            </a:r>
          </a:p>
        </p:txBody>
      </p:sp>
      <p:sp>
        <p:nvSpPr>
          <p:cNvPr id="7171" name="Tijdelijke aanduiding voor inhoud 2">
            <a:extLst>
              <a:ext uri="{FF2B5EF4-FFF2-40B4-BE49-F238E27FC236}">
                <a16:creationId xmlns:a16="http://schemas.microsoft.com/office/drawing/2014/main" id="{DE9F124A-769E-11AA-D610-FD47F4A99C35}"/>
              </a:ext>
            </a:extLst>
          </p:cNvPr>
          <p:cNvSpPr>
            <a:spLocks noGrp="1" noChangeArrowheads="1"/>
          </p:cNvSpPr>
          <p:nvPr>
            <p:ph idx="1"/>
          </p:nvPr>
        </p:nvSpPr>
        <p:spPr>
          <a:xfrm>
            <a:off x="1079224" y="1910876"/>
            <a:ext cx="6651494" cy="4738260"/>
          </a:xfrm>
        </p:spPr>
        <p:txBody>
          <a:bodyPr>
            <a:normAutofit/>
          </a:bodyPr>
          <a:lstStyle/>
          <a:p>
            <a:pPr indent="0">
              <a:buNone/>
            </a:pPr>
            <a:r>
              <a:rPr lang="nl-NL" b="1" i="1" dirty="0">
                <a:solidFill>
                  <a:srgbClr val="0070C0"/>
                </a:solidFill>
              </a:rPr>
              <a:t>Blauw</a:t>
            </a:r>
            <a:r>
              <a:rPr lang="nl-NL" dirty="0"/>
              <a:t> licht beïnvloedt de groei van planten sterk. </a:t>
            </a:r>
            <a:r>
              <a:rPr lang="nl-NL" b="1" i="1" dirty="0">
                <a:solidFill>
                  <a:srgbClr val="0070C0"/>
                </a:solidFill>
              </a:rPr>
              <a:t>Compacte</a:t>
            </a:r>
            <a:r>
              <a:rPr lang="nl-NL" b="1" dirty="0"/>
              <a:t> </a:t>
            </a:r>
            <a:r>
              <a:rPr lang="nl-NL" b="1" i="1" dirty="0">
                <a:solidFill>
                  <a:srgbClr val="0070C0"/>
                </a:solidFill>
              </a:rPr>
              <a:t>groei</a:t>
            </a:r>
            <a:r>
              <a:rPr lang="nl-NL" dirty="0"/>
              <a:t>:</a:t>
            </a:r>
          </a:p>
          <a:p>
            <a:pPr lvl="1"/>
            <a:endParaRPr lang="nl-NL" dirty="0"/>
          </a:p>
          <a:p>
            <a:pPr lvl="1"/>
            <a:r>
              <a:rPr lang="nl-NL" dirty="0"/>
              <a:t>Het </a:t>
            </a:r>
            <a:r>
              <a:rPr lang="nl-NL" b="1" i="1" dirty="0">
                <a:solidFill>
                  <a:srgbClr val="0070C0"/>
                </a:solidFill>
              </a:rPr>
              <a:t>remt</a:t>
            </a:r>
            <a:r>
              <a:rPr lang="nl-NL" dirty="0"/>
              <a:t> de </a:t>
            </a:r>
            <a:r>
              <a:rPr lang="nl-NL" b="1" i="1" dirty="0">
                <a:solidFill>
                  <a:srgbClr val="0070C0"/>
                </a:solidFill>
              </a:rPr>
              <a:t>strekking</a:t>
            </a:r>
            <a:r>
              <a:rPr lang="nl-NL" dirty="0"/>
              <a:t> van stengels en internodiën, wat resulteert in </a:t>
            </a:r>
            <a:r>
              <a:rPr lang="nl-NL" b="1" i="1" dirty="0">
                <a:solidFill>
                  <a:srgbClr val="0070C0"/>
                </a:solidFill>
              </a:rPr>
              <a:t>kortere</a:t>
            </a:r>
            <a:r>
              <a:rPr lang="nl-NL" b="1" dirty="0"/>
              <a:t>, </a:t>
            </a:r>
            <a:r>
              <a:rPr lang="nl-NL" b="1" i="1" dirty="0">
                <a:solidFill>
                  <a:srgbClr val="0070C0"/>
                </a:solidFill>
              </a:rPr>
              <a:t>compactere</a:t>
            </a:r>
            <a:r>
              <a:rPr lang="nl-NL" b="1" dirty="0"/>
              <a:t> </a:t>
            </a:r>
            <a:r>
              <a:rPr lang="nl-NL" b="1" i="1" dirty="0">
                <a:solidFill>
                  <a:srgbClr val="0070C0"/>
                </a:solidFill>
              </a:rPr>
              <a:t>planten</a:t>
            </a:r>
            <a:r>
              <a:rPr lang="nl-NL" dirty="0"/>
              <a:t>. </a:t>
            </a:r>
          </a:p>
          <a:p>
            <a:pPr lvl="1"/>
            <a:endParaRPr lang="nl-NL" dirty="0"/>
          </a:p>
          <a:p>
            <a:pPr lvl="1"/>
            <a:r>
              <a:rPr lang="nl-NL" dirty="0"/>
              <a:t>Dit effect wordt versterkt als blauw licht wordt gecombineerd met weinig rood licht.</a:t>
            </a:r>
          </a:p>
        </p:txBody>
      </p:sp>
      <p:pic>
        <p:nvPicPr>
          <p:cNvPr id="3" name="Afbeelding 2">
            <a:extLst>
              <a:ext uri="{FF2B5EF4-FFF2-40B4-BE49-F238E27FC236}">
                <a16:creationId xmlns:a16="http://schemas.microsoft.com/office/drawing/2014/main" id="{B87F418B-45DD-2E39-888A-64B6315C8023}"/>
              </a:ext>
            </a:extLst>
          </p:cNvPr>
          <p:cNvPicPr>
            <a:picLocks noChangeAspect="1"/>
          </p:cNvPicPr>
          <p:nvPr/>
        </p:nvPicPr>
        <p:blipFill>
          <a:blip r:embed="rId3"/>
          <a:stretch>
            <a:fillRect/>
          </a:stretch>
        </p:blipFill>
        <p:spPr>
          <a:xfrm>
            <a:off x="6763109" y="80685"/>
            <a:ext cx="5428891" cy="1009791"/>
          </a:xfrm>
          <a:prstGeom prst="rect">
            <a:avLst/>
          </a:prstGeom>
        </p:spPr>
      </p:pic>
      <p:pic>
        <p:nvPicPr>
          <p:cNvPr id="6" name="Afbeelding 5">
            <a:extLst>
              <a:ext uri="{FF2B5EF4-FFF2-40B4-BE49-F238E27FC236}">
                <a16:creationId xmlns:a16="http://schemas.microsoft.com/office/drawing/2014/main" id="{06172684-C16B-4D57-2599-E74CFE5178E0}"/>
              </a:ext>
            </a:extLst>
          </p:cNvPr>
          <p:cNvPicPr>
            <a:picLocks noChangeAspect="1"/>
          </p:cNvPicPr>
          <p:nvPr/>
        </p:nvPicPr>
        <p:blipFill>
          <a:blip r:embed="rId4"/>
          <a:stretch>
            <a:fillRect/>
          </a:stretch>
        </p:blipFill>
        <p:spPr>
          <a:xfrm>
            <a:off x="7518084" y="4413643"/>
            <a:ext cx="4381949" cy="2048703"/>
          </a:xfrm>
          <a:prstGeom prst="rect">
            <a:avLst/>
          </a:prstGeom>
        </p:spPr>
      </p:pic>
    </p:spTree>
    <p:extLst>
      <p:ext uri="{BB962C8B-B14F-4D97-AF65-F5344CB8AC3E}">
        <p14:creationId xmlns:p14="http://schemas.microsoft.com/office/powerpoint/2010/main" val="64452402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4" end="4"/>
                                            </p:txEl>
                                          </p:spTgt>
                                        </p:tgtEl>
                                        <p:attrNameLst>
                                          <p:attrName>style.visibility</p:attrName>
                                        </p:attrNameLst>
                                      </p:cBhvr>
                                      <p:to>
                                        <p:strVal val="visible"/>
                                      </p:to>
                                    </p:set>
                                    <p:animEffect transition="in" filter="fade">
                                      <p:cBhvr>
                                        <p:cTn id="14" dur="1000"/>
                                        <p:tgtEl>
                                          <p:spTgt spid="7171">
                                            <p:txEl>
                                              <p:pRg st="4" end="4"/>
                                            </p:txEl>
                                          </p:spTgt>
                                        </p:tgtEl>
                                      </p:cBhvr>
                                    </p:animEffect>
                                    <p:anim calcmode="lin" valueType="num">
                                      <p:cBhvr>
                                        <p:cTn id="15"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Droog telen/hogere EC</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6651494" cy="4738260"/>
          </a:xfrm>
        </p:spPr>
        <p:txBody>
          <a:bodyPr>
            <a:normAutofit/>
          </a:bodyPr>
          <a:lstStyle/>
          <a:p>
            <a:pPr indent="0">
              <a:buNone/>
              <a:defRPr/>
            </a:pPr>
            <a:r>
              <a:rPr lang="nl-NL" dirty="0"/>
              <a:t>Door planten </a:t>
            </a:r>
            <a:r>
              <a:rPr lang="nl-NL" b="1" i="1" dirty="0">
                <a:solidFill>
                  <a:srgbClr val="0070C0"/>
                </a:solidFill>
              </a:rPr>
              <a:t>droger</a:t>
            </a:r>
            <a:r>
              <a:rPr lang="nl-NL" dirty="0"/>
              <a:t> te telen kan je de </a:t>
            </a:r>
            <a:r>
              <a:rPr lang="nl-NL" b="1" i="1" dirty="0" err="1">
                <a:solidFill>
                  <a:srgbClr val="0070C0"/>
                </a:solidFill>
              </a:rPr>
              <a:t>celstrekking</a:t>
            </a:r>
            <a:r>
              <a:rPr lang="nl-NL" dirty="0"/>
              <a:t> ook tegen gaan. Bij sommige perkplanten wordt dit al gedaan. Niet alle perkplanten zijn hiervoor geschikt.</a:t>
            </a:r>
          </a:p>
          <a:p>
            <a:pPr indent="0">
              <a:buNone/>
              <a:defRPr/>
            </a:pPr>
            <a:endParaRPr lang="nl-NL" dirty="0"/>
          </a:p>
          <a:p>
            <a:pPr indent="0">
              <a:buNone/>
              <a:defRPr/>
            </a:pPr>
            <a:r>
              <a:rPr lang="nl-NL" dirty="0"/>
              <a:t>Sommige perkplanten geven verbranding als ze je “op het randje” teelt.</a:t>
            </a:r>
          </a:p>
          <a:p>
            <a:pPr indent="0">
              <a:buNone/>
              <a:defRPr/>
            </a:pPr>
            <a:endParaRPr lang="nl-NL" dirty="0"/>
          </a:p>
          <a:p>
            <a:pPr indent="0">
              <a:buNone/>
              <a:defRPr/>
            </a:pPr>
            <a:r>
              <a:rPr lang="nl-NL" dirty="0"/>
              <a:t>Een hogere EC geeft hierbij hetzelfde effect</a:t>
            </a:r>
          </a:p>
          <a:p>
            <a:pPr indent="0">
              <a:buNone/>
              <a:defRPr/>
            </a:pPr>
            <a:endParaRPr lang="nl-NL" dirty="0"/>
          </a:p>
          <a:p>
            <a:pPr indent="0">
              <a:buNone/>
              <a:defRPr/>
            </a:pPr>
            <a:r>
              <a:rPr lang="nl-NL" dirty="0"/>
              <a:t>Pas op: Gebruik niet deze mogelijkheden tegelijk i.v.m. wortelverbranding.</a:t>
            </a:r>
          </a:p>
          <a:p>
            <a:pPr indent="0">
              <a:buNone/>
              <a:defRPr/>
            </a:pPr>
            <a:endParaRPr lang="nl-NL" dirty="0"/>
          </a:p>
        </p:txBody>
      </p:sp>
      <p:pic>
        <p:nvPicPr>
          <p:cNvPr id="3" name="Afbeelding 2">
            <a:extLst>
              <a:ext uri="{FF2B5EF4-FFF2-40B4-BE49-F238E27FC236}">
                <a16:creationId xmlns:a16="http://schemas.microsoft.com/office/drawing/2014/main" id="{A985AD5F-CFA8-74DB-C01C-172FC933A3E7}"/>
              </a:ext>
            </a:extLst>
          </p:cNvPr>
          <p:cNvPicPr>
            <a:picLocks noChangeAspect="1"/>
          </p:cNvPicPr>
          <p:nvPr/>
        </p:nvPicPr>
        <p:blipFill>
          <a:blip r:embed="rId3"/>
          <a:stretch>
            <a:fillRect/>
          </a:stretch>
        </p:blipFill>
        <p:spPr>
          <a:xfrm>
            <a:off x="8051515" y="4280006"/>
            <a:ext cx="3941003" cy="2287848"/>
          </a:xfrm>
          <a:prstGeom prst="rect">
            <a:avLst/>
          </a:prstGeom>
        </p:spPr>
      </p:pic>
    </p:spTree>
    <p:extLst>
      <p:ext uri="{BB962C8B-B14F-4D97-AF65-F5344CB8AC3E}">
        <p14:creationId xmlns:p14="http://schemas.microsoft.com/office/powerpoint/2010/main" val="66220277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4" end="4"/>
                                            </p:txEl>
                                          </p:spTgt>
                                        </p:tgtEl>
                                        <p:attrNameLst>
                                          <p:attrName>style.visibility</p:attrName>
                                        </p:attrNameLst>
                                      </p:cBhvr>
                                      <p:to>
                                        <p:strVal val="visible"/>
                                      </p:to>
                                    </p:set>
                                    <p:animEffect transition="in" filter="fade">
                                      <p:cBhvr>
                                        <p:cTn id="14" dur="1000"/>
                                        <p:tgtEl>
                                          <p:spTgt spid="7171">
                                            <p:txEl>
                                              <p:pRg st="4" end="4"/>
                                            </p:txEl>
                                          </p:spTgt>
                                        </p:tgtEl>
                                      </p:cBhvr>
                                    </p:animEffect>
                                    <p:anim calcmode="lin" valueType="num">
                                      <p:cBhvr>
                                        <p:cTn id="15"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171">
                                            <p:txEl>
                                              <p:pRg st="6" end="6"/>
                                            </p:txEl>
                                          </p:spTgt>
                                        </p:tgtEl>
                                        <p:attrNameLst>
                                          <p:attrName>style.visibility</p:attrName>
                                        </p:attrNameLst>
                                      </p:cBhvr>
                                      <p:to>
                                        <p:strVal val="visible"/>
                                      </p:to>
                                    </p:set>
                                    <p:animEffect transition="in" filter="fade">
                                      <p:cBhvr>
                                        <p:cTn id="21" dur="1000"/>
                                        <p:tgtEl>
                                          <p:spTgt spid="7171">
                                            <p:txEl>
                                              <p:pRg st="6" end="6"/>
                                            </p:txEl>
                                          </p:spTgt>
                                        </p:tgtEl>
                                      </p:cBhvr>
                                    </p:animEffect>
                                    <p:anim calcmode="lin" valueType="num">
                                      <p:cBhvr>
                                        <p:cTn id="22" dur="1000" fill="hold"/>
                                        <p:tgtEl>
                                          <p:spTgt spid="7171">
                                            <p:txEl>
                                              <p:pRg st="6" end="6"/>
                                            </p:txEl>
                                          </p:spTgt>
                                        </p:tgtEl>
                                        <p:attrNameLst>
                                          <p:attrName>ppt_x</p:attrName>
                                        </p:attrNameLst>
                                      </p:cBhvr>
                                      <p:tavLst>
                                        <p:tav tm="0">
                                          <p:val>
                                            <p:strVal val="#ppt_x"/>
                                          </p:val>
                                        </p:tav>
                                        <p:tav tm="100000">
                                          <p:val>
                                            <p:strVal val="#ppt_x"/>
                                          </p:val>
                                        </p:tav>
                                      </p:tavLst>
                                    </p:anim>
                                    <p:anim calcmode="lin" valueType="num">
                                      <p:cBhvr>
                                        <p:cTn id="23" dur="1000" fill="hold"/>
                                        <p:tgtEl>
                                          <p:spTgt spid="7171">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normAutofit fontScale="90000"/>
          </a:bodyPr>
          <a:lstStyle/>
          <a:p>
            <a:pPr eaLnBrk="1" hangingPunct="1"/>
            <a:r>
              <a:rPr lang="nl-NL" altLang="nl-NL" b="1" dirty="0"/>
              <a:t>Remming van de groei door aanraken en trillen</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124305" y="1910876"/>
            <a:ext cx="6651494" cy="4738260"/>
          </a:xfrm>
        </p:spPr>
        <p:txBody>
          <a:bodyPr>
            <a:normAutofit/>
          </a:bodyPr>
          <a:lstStyle/>
          <a:p>
            <a:pPr indent="0">
              <a:buNone/>
              <a:defRPr/>
            </a:pPr>
            <a:r>
              <a:rPr lang="nl-NL" dirty="0"/>
              <a:t>Perkplantentelers gebruiken soms </a:t>
            </a:r>
            <a:r>
              <a:rPr lang="nl-NL" b="1" i="1" dirty="0">
                <a:solidFill>
                  <a:srgbClr val="0070C0"/>
                </a:solidFill>
              </a:rPr>
              <a:t>aanraking</a:t>
            </a:r>
            <a:r>
              <a:rPr lang="nl-NL" dirty="0"/>
              <a:t> of beweging om plantengroei te remmen.</a:t>
            </a:r>
          </a:p>
          <a:p>
            <a:pPr indent="0">
              <a:buNone/>
              <a:defRPr/>
            </a:pPr>
            <a:endParaRPr lang="nl-NL" dirty="0"/>
          </a:p>
          <a:p>
            <a:pPr indent="0">
              <a:buNone/>
              <a:defRPr/>
            </a:pPr>
            <a:r>
              <a:rPr lang="nl-NL" dirty="0"/>
              <a:t>Onderzoek toonde verschillende resultaten: Salvia </a:t>
            </a:r>
            <a:r>
              <a:rPr lang="nl-NL" dirty="0" err="1"/>
              <a:t>splendens</a:t>
            </a:r>
            <a:r>
              <a:rPr lang="nl-NL" dirty="0"/>
              <a:t> en viooltjes konden worden verkleind door borstelen, terwijl potchrysanten en </a:t>
            </a:r>
            <a:r>
              <a:rPr lang="nl-NL" dirty="0" err="1"/>
              <a:t>hydrangea</a:t>
            </a:r>
            <a:r>
              <a:rPr lang="nl-NL" dirty="0"/>
              <a:t> minder reageerden.</a:t>
            </a:r>
          </a:p>
          <a:p>
            <a:pPr indent="0">
              <a:buNone/>
              <a:defRPr/>
            </a:pPr>
            <a:endParaRPr lang="nl-NL" dirty="0"/>
          </a:p>
          <a:p>
            <a:pPr indent="0">
              <a:buNone/>
              <a:defRPr/>
            </a:pPr>
            <a:r>
              <a:rPr lang="nl-NL" dirty="0"/>
              <a:t>Schudden had verschillende effecten, zoals groeiremming bij </a:t>
            </a:r>
            <a:r>
              <a:rPr lang="nl-NL" dirty="0" err="1"/>
              <a:t>osteospermum</a:t>
            </a:r>
            <a:r>
              <a:rPr lang="nl-NL" dirty="0"/>
              <a:t> en </a:t>
            </a:r>
            <a:r>
              <a:rPr lang="nl-NL" dirty="0" err="1"/>
              <a:t>hydrangea</a:t>
            </a:r>
            <a:r>
              <a:rPr lang="nl-NL" dirty="0"/>
              <a:t>, maar bloeivertraging bij pelargonium en </a:t>
            </a:r>
            <a:r>
              <a:rPr lang="nl-NL" dirty="0" err="1"/>
              <a:t>impatiens</a:t>
            </a:r>
            <a:r>
              <a:rPr lang="nl-NL" dirty="0"/>
              <a:t>.</a:t>
            </a:r>
          </a:p>
          <a:p>
            <a:pPr indent="0">
              <a:buNone/>
              <a:defRPr/>
            </a:pPr>
            <a:endParaRPr lang="nl-NL" dirty="0"/>
          </a:p>
        </p:txBody>
      </p:sp>
      <p:pic>
        <p:nvPicPr>
          <p:cNvPr id="2" name="Afbeelding 1">
            <a:extLst>
              <a:ext uri="{FF2B5EF4-FFF2-40B4-BE49-F238E27FC236}">
                <a16:creationId xmlns:a16="http://schemas.microsoft.com/office/drawing/2014/main" id="{0B8A942A-0709-8C6D-24A2-A5098A7B7DDE}"/>
              </a:ext>
            </a:extLst>
          </p:cNvPr>
          <p:cNvPicPr>
            <a:picLocks noChangeAspect="1"/>
          </p:cNvPicPr>
          <p:nvPr/>
        </p:nvPicPr>
        <p:blipFill>
          <a:blip r:embed="rId3"/>
          <a:stretch>
            <a:fillRect/>
          </a:stretch>
        </p:blipFill>
        <p:spPr>
          <a:xfrm>
            <a:off x="7968343" y="4526059"/>
            <a:ext cx="4134318" cy="2331941"/>
          </a:xfrm>
          <a:prstGeom prst="rect">
            <a:avLst/>
          </a:prstGeom>
        </p:spPr>
      </p:pic>
    </p:spTree>
    <p:extLst>
      <p:ext uri="{BB962C8B-B14F-4D97-AF65-F5344CB8AC3E}">
        <p14:creationId xmlns:p14="http://schemas.microsoft.com/office/powerpoint/2010/main" val="3116696551"/>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4" end="4"/>
                                            </p:txEl>
                                          </p:spTgt>
                                        </p:tgtEl>
                                        <p:attrNameLst>
                                          <p:attrName>style.visibility</p:attrName>
                                        </p:attrNameLst>
                                      </p:cBhvr>
                                      <p:to>
                                        <p:strVal val="visible"/>
                                      </p:to>
                                    </p:set>
                                    <p:animEffect transition="in" filter="fade">
                                      <p:cBhvr>
                                        <p:cTn id="14" dur="1000"/>
                                        <p:tgtEl>
                                          <p:spTgt spid="7171">
                                            <p:txEl>
                                              <p:pRg st="4" end="4"/>
                                            </p:txEl>
                                          </p:spTgt>
                                        </p:tgtEl>
                                      </p:cBhvr>
                                    </p:animEffect>
                                    <p:anim calcmode="lin" valueType="num">
                                      <p:cBhvr>
                                        <p:cTn id="15"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1FF3CD8-D9FA-9AC1-5B08-51F88E6EDBB5}"/>
              </a:ext>
            </a:extLst>
          </p:cNvPr>
          <p:cNvSpPr>
            <a:spLocks noGrp="1"/>
          </p:cNvSpPr>
          <p:nvPr>
            <p:ph type="title"/>
          </p:nvPr>
        </p:nvSpPr>
        <p:spPr>
          <a:xfrm>
            <a:off x="650492" y="328125"/>
            <a:ext cx="9036000" cy="1080000"/>
          </a:xfrm>
        </p:spPr>
        <p:txBody>
          <a:bodyPr/>
          <a:lstStyle/>
          <a:p>
            <a:r>
              <a:rPr lang="nl-NL" dirty="0"/>
              <a:t>Planten ‘strijken’ </a:t>
            </a:r>
          </a:p>
        </p:txBody>
      </p:sp>
      <p:pic>
        <p:nvPicPr>
          <p:cNvPr id="5" name="Afbeelding 4" descr="Afbeelding met gebouw, gras, plant, stadion&#10;&#10;Automatisch gegenereerde beschrijving">
            <a:extLst>
              <a:ext uri="{FF2B5EF4-FFF2-40B4-BE49-F238E27FC236}">
                <a16:creationId xmlns:a16="http://schemas.microsoft.com/office/drawing/2014/main" id="{9A12A3D5-EC53-7590-14B3-5A9BCD4DD95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1443" y="1656000"/>
            <a:ext cx="8972550" cy="4333875"/>
          </a:xfrm>
          <a:prstGeom prst="rect">
            <a:avLst/>
          </a:prstGeom>
        </p:spPr>
      </p:pic>
    </p:spTree>
    <p:extLst>
      <p:ext uri="{BB962C8B-B14F-4D97-AF65-F5344CB8AC3E}">
        <p14:creationId xmlns:p14="http://schemas.microsoft.com/office/powerpoint/2010/main" val="142737039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normAutofit fontScale="90000"/>
          </a:bodyPr>
          <a:lstStyle/>
          <a:p>
            <a:pPr eaLnBrk="1" hangingPunct="1"/>
            <a:r>
              <a:rPr lang="nl-NL" altLang="nl-NL" b="1" dirty="0"/>
              <a:t>Vervorming van cellen door beweging</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8008792" cy="4738260"/>
          </a:xfrm>
        </p:spPr>
        <p:txBody>
          <a:bodyPr>
            <a:normAutofit/>
          </a:bodyPr>
          <a:lstStyle/>
          <a:p>
            <a:pPr indent="0">
              <a:buNone/>
              <a:defRPr/>
            </a:pPr>
            <a:r>
              <a:rPr lang="nl-NL" dirty="0"/>
              <a:t>Planten in de kas groeien vaak </a:t>
            </a:r>
            <a:r>
              <a:rPr lang="nl-NL" b="1" i="1" dirty="0">
                <a:solidFill>
                  <a:srgbClr val="0070C0"/>
                </a:solidFill>
              </a:rPr>
              <a:t>beter</a:t>
            </a:r>
            <a:r>
              <a:rPr lang="nl-NL" dirty="0"/>
              <a:t> dan buiten vanwege </a:t>
            </a:r>
            <a:r>
              <a:rPr lang="nl-NL" b="1" i="1" dirty="0">
                <a:solidFill>
                  <a:srgbClr val="0070C0"/>
                </a:solidFill>
              </a:rPr>
              <a:t>beperkte</a:t>
            </a:r>
            <a:r>
              <a:rPr lang="nl-NL" dirty="0"/>
              <a:t> beweging en </a:t>
            </a:r>
            <a:r>
              <a:rPr lang="nl-NL" b="1" i="1" dirty="0">
                <a:solidFill>
                  <a:srgbClr val="0070C0"/>
                </a:solidFill>
              </a:rPr>
              <a:t>betere</a:t>
            </a:r>
            <a:r>
              <a:rPr lang="nl-NL" dirty="0"/>
              <a:t> teeltomstandigheden.</a:t>
            </a:r>
          </a:p>
          <a:p>
            <a:pPr indent="0">
              <a:buNone/>
              <a:defRPr/>
            </a:pPr>
            <a:endParaRPr lang="nl-NL" dirty="0"/>
          </a:p>
          <a:p>
            <a:pPr indent="0">
              <a:buNone/>
              <a:defRPr/>
            </a:pPr>
            <a:r>
              <a:rPr lang="nl-NL" b="1" i="1" dirty="0">
                <a:solidFill>
                  <a:srgbClr val="0070C0"/>
                </a:solidFill>
              </a:rPr>
              <a:t>Kort</a:t>
            </a:r>
            <a:r>
              <a:rPr lang="nl-NL" dirty="0"/>
              <a:t> blijven is een reactie van planten in de </a:t>
            </a:r>
            <a:r>
              <a:rPr lang="nl-NL" b="1" i="1" dirty="0">
                <a:solidFill>
                  <a:srgbClr val="0070C0"/>
                </a:solidFill>
              </a:rPr>
              <a:t>natuur</a:t>
            </a:r>
            <a:r>
              <a:rPr lang="nl-NL" dirty="0"/>
              <a:t> om minder vatbaar te zijn voor wind en regen.</a:t>
            </a:r>
          </a:p>
          <a:p>
            <a:pPr indent="0">
              <a:buNone/>
              <a:defRPr/>
            </a:pPr>
            <a:endParaRPr lang="nl-NL" dirty="0"/>
          </a:p>
          <a:p>
            <a:pPr indent="0">
              <a:buNone/>
              <a:defRPr/>
            </a:pPr>
            <a:r>
              <a:rPr lang="nl-NL" dirty="0"/>
              <a:t>Beweging of aanraking vervormt de celwand, activeert calciumkanalen en beïnvloedt genen die groei reguleren.</a:t>
            </a:r>
          </a:p>
          <a:p>
            <a:pPr indent="0">
              <a:buNone/>
              <a:defRPr/>
            </a:pPr>
            <a:endParaRPr lang="nl-NL" dirty="0"/>
          </a:p>
          <a:p>
            <a:pPr indent="0">
              <a:buNone/>
              <a:defRPr/>
            </a:pPr>
            <a:r>
              <a:rPr lang="nl-NL" dirty="0"/>
              <a:t>Dit leidt tot kortere cellen met dikkere celwanden in nieuwe of zich ontwikkelende cellen.</a:t>
            </a:r>
          </a:p>
          <a:p>
            <a:pPr indent="0">
              <a:buNone/>
              <a:defRPr/>
            </a:pPr>
            <a:endParaRPr lang="nl-NL" dirty="0"/>
          </a:p>
        </p:txBody>
      </p:sp>
    </p:spTree>
    <p:extLst>
      <p:ext uri="{BB962C8B-B14F-4D97-AF65-F5344CB8AC3E}">
        <p14:creationId xmlns:p14="http://schemas.microsoft.com/office/powerpoint/2010/main" val="53527164"/>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4" end="4"/>
                                            </p:txEl>
                                          </p:spTgt>
                                        </p:tgtEl>
                                        <p:attrNameLst>
                                          <p:attrName>style.visibility</p:attrName>
                                        </p:attrNameLst>
                                      </p:cBhvr>
                                      <p:to>
                                        <p:strVal val="visible"/>
                                      </p:to>
                                    </p:set>
                                    <p:animEffect transition="in" filter="fade">
                                      <p:cBhvr>
                                        <p:cTn id="14" dur="1000"/>
                                        <p:tgtEl>
                                          <p:spTgt spid="7171">
                                            <p:txEl>
                                              <p:pRg st="4" end="4"/>
                                            </p:txEl>
                                          </p:spTgt>
                                        </p:tgtEl>
                                      </p:cBhvr>
                                    </p:animEffect>
                                    <p:anim calcmode="lin" valueType="num">
                                      <p:cBhvr>
                                        <p:cTn id="15"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171">
                                            <p:txEl>
                                              <p:pRg st="6" end="6"/>
                                            </p:txEl>
                                          </p:spTgt>
                                        </p:tgtEl>
                                        <p:attrNameLst>
                                          <p:attrName>style.visibility</p:attrName>
                                        </p:attrNameLst>
                                      </p:cBhvr>
                                      <p:to>
                                        <p:strVal val="visible"/>
                                      </p:to>
                                    </p:set>
                                    <p:animEffect transition="in" filter="fade">
                                      <p:cBhvr>
                                        <p:cTn id="21" dur="1000"/>
                                        <p:tgtEl>
                                          <p:spTgt spid="7171">
                                            <p:txEl>
                                              <p:pRg st="6" end="6"/>
                                            </p:txEl>
                                          </p:spTgt>
                                        </p:tgtEl>
                                      </p:cBhvr>
                                    </p:animEffect>
                                    <p:anim calcmode="lin" valueType="num">
                                      <p:cBhvr>
                                        <p:cTn id="22" dur="1000" fill="hold"/>
                                        <p:tgtEl>
                                          <p:spTgt spid="7171">
                                            <p:txEl>
                                              <p:pRg st="6" end="6"/>
                                            </p:txEl>
                                          </p:spTgt>
                                        </p:tgtEl>
                                        <p:attrNameLst>
                                          <p:attrName>ppt_x</p:attrName>
                                        </p:attrNameLst>
                                      </p:cBhvr>
                                      <p:tavLst>
                                        <p:tav tm="0">
                                          <p:val>
                                            <p:strVal val="#ppt_x"/>
                                          </p:val>
                                        </p:tav>
                                        <p:tav tm="100000">
                                          <p:val>
                                            <p:strVal val="#ppt_x"/>
                                          </p:val>
                                        </p:tav>
                                      </p:tavLst>
                                    </p:anim>
                                    <p:anim calcmode="lin" valueType="num">
                                      <p:cBhvr>
                                        <p:cTn id="23" dur="1000" fill="hold"/>
                                        <p:tgtEl>
                                          <p:spTgt spid="7171">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E170CBD-6252-C21A-9018-DB4A0A39595B}"/>
              </a:ext>
            </a:extLst>
          </p:cNvPr>
          <p:cNvSpPr>
            <a:spLocks noGrp="1"/>
          </p:cNvSpPr>
          <p:nvPr>
            <p:ph type="title"/>
          </p:nvPr>
        </p:nvSpPr>
        <p:spPr>
          <a:xfrm>
            <a:off x="756000" y="576000"/>
            <a:ext cx="9552566" cy="1080000"/>
          </a:xfrm>
        </p:spPr>
        <p:txBody>
          <a:bodyPr>
            <a:normAutofit fontScale="90000"/>
          </a:bodyPr>
          <a:lstStyle/>
          <a:p>
            <a:r>
              <a:rPr lang="nl-NL" dirty="0"/>
              <a:t>Strekken van boomkwekerijgewassen</a:t>
            </a:r>
          </a:p>
        </p:txBody>
      </p:sp>
      <p:sp>
        <p:nvSpPr>
          <p:cNvPr id="3" name="Tijdelijke aanduiding voor inhoud 2">
            <a:extLst>
              <a:ext uri="{FF2B5EF4-FFF2-40B4-BE49-F238E27FC236}">
                <a16:creationId xmlns:a16="http://schemas.microsoft.com/office/drawing/2014/main" id="{986B963A-47DD-9F61-AF47-4104075C8A8D}"/>
              </a:ext>
            </a:extLst>
          </p:cNvPr>
          <p:cNvSpPr>
            <a:spLocks noGrp="1"/>
          </p:cNvSpPr>
          <p:nvPr>
            <p:ph idx="1"/>
          </p:nvPr>
        </p:nvSpPr>
        <p:spPr>
          <a:xfrm>
            <a:off x="756000" y="1728000"/>
            <a:ext cx="9036000" cy="4351338"/>
          </a:xfrm>
        </p:spPr>
        <p:txBody>
          <a:bodyPr/>
          <a:lstStyle/>
          <a:p>
            <a:pPr indent="0">
              <a:buNone/>
            </a:pPr>
            <a:r>
              <a:rPr lang="nl-NL" dirty="0"/>
              <a:t>Om in een boomkwekerij buiten te zorgen dat planten minder strekken in de groei, zijn er verschillende strategieën die je kunt toepassen. </a:t>
            </a:r>
          </a:p>
          <a:p>
            <a:pPr indent="0">
              <a:buNone/>
            </a:pPr>
            <a:endParaRPr lang="nl-NL" dirty="0"/>
          </a:p>
          <a:p>
            <a:pPr indent="0">
              <a:buNone/>
            </a:pPr>
            <a:r>
              <a:rPr lang="nl-NL" b="1" i="1" dirty="0">
                <a:solidFill>
                  <a:srgbClr val="0070C0"/>
                </a:solidFill>
              </a:rPr>
              <a:t>Strekken</a:t>
            </a:r>
            <a:r>
              <a:rPr lang="nl-NL" dirty="0"/>
              <a:t> wordt vaak veroorzaakt door een </a:t>
            </a:r>
            <a:r>
              <a:rPr lang="nl-NL" b="1" i="1" dirty="0">
                <a:solidFill>
                  <a:srgbClr val="0070C0"/>
                </a:solidFill>
              </a:rPr>
              <a:t>gebrek</a:t>
            </a:r>
            <a:r>
              <a:rPr lang="nl-NL" dirty="0"/>
              <a:t> aan licht, </a:t>
            </a:r>
            <a:r>
              <a:rPr lang="nl-NL" b="1" i="1" dirty="0">
                <a:solidFill>
                  <a:srgbClr val="0070C0"/>
                </a:solidFill>
              </a:rPr>
              <a:t>onjuiste</a:t>
            </a:r>
            <a:r>
              <a:rPr lang="nl-NL" dirty="0"/>
              <a:t> bemesting of verkeerde weersomstandigheden. </a:t>
            </a:r>
          </a:p>
          <a:p>
            <a:pPr indent="0">
              <a:buNone/>
            </a:pPr>
            <a:endParaRPr lang="nl-NL" dirty="0"/>
          </a:p>
          <a:p>
            <a:pPr indent="0">
              <a:buNone/>
            </a:pPr>
            <a:r>
              <a:rPr lang="nl-NL" dirty="0"/>
              <a:t>Hier zijn specifieke maatregelen die je buiten kunt nemen om strekken te verminderen:</a:t>
            </a:r>
          </a:p>
        </p:txBody>
      </p:sp>
      <p:pic>
        <p:nvPicPr>
          <p:cNvPr id="5" name="Afbeelding 4">
            <a:extLst>
              <a:ext uri="{FF2B5EF4-FFF2-40B4-BE49-F238E27FC236}">
                <a16:creationId xmlns:a16="http://schemas.microsoft.com/office/drawing/2014/main" id="{E1181BC6-200C-9808-D2FB-3C510C05D9B0}"/>
              </a:ext>
            </a:extLst>
          </p:cNvPr>
          <p:cNvPicPr>
            <a:picLocks noChangeAspect="1"/>
          </p:cNvPicPr>
          <p:nvPr/>
        </p:nvPicPr>
        <p:blipFill>
          <a:blip r:embed="rId2"/>
          <a:stretch>
            <a:fillRect/>
          </a:stretch>
        </p:blipFill>
        <p:spPr>
          <a:xfrm>
            <a:off x="9187963" y="4590941"/>
            <a:ext cx="3004038" cy="2151364"/>
          </a:xfrm>
          <a:prstGeom prst="rect">
            <a:avLst/>
          </a:prstGeom>
        </p:spPr>
      </p:pic>
    </p:spTree>
    <p:extLst>
      <p:ext uri="{BB962C8B-B14F-4D97-AF65-F5344CB8AC3E}">
        <p14:creationId xmlns:p14="http://schemas.microsoft.com/office/powerpoint/2010/main" val="2191243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4" end="4"/>
                                            </p:txEl>
                                          </p:spTgt>
                                        </p:tgtEl>
                                        <p:attrNameLst>
                                          <p:attrName>style.visibility</p:attrName>
                                        </p:attrNameLst>
                                      </p:cBhvr>
                                      <p:to>
                                        <p:strVal val="visible"/>
                                      </p:to>
                                    </p:set>
                                    <p:animEffect transition="in" filter="fade">
                                      <p:cBhvr>
                                        <p:cTn id="14" dur="1000"/>
                                        <p:tgtEl>
                                          <p:spTgt spid="3">
                                            <p:txEl>
                                              <p:pRg st="4" end="4"/>
                                            </p:txEl>
                                          </p:spTgt>
                                        </p:tgtEl>
                                      </p:cBhvr>
                                    </p:animEffect>
                                    <p:anim calcmode="lin" valueType="num">
                                      <p:cBhvr>
                                        <p:cTn id="1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2226300" y="685233"/>
            <a:ext cx="5597893" cy="553998"/>
          </a:xfrm>
          <a:prstGeom prst="rect">
            <a:avLst/>
          </a:prstGeom>
          <a:noFill/>
        </p:spPr>
        <p:txBody>
          <a:bodyPr wrap="square" rtlCol="0">
            <a:spAutoFit/>
          </a:bodyPr>
          <a:lstStyle/>
          <a:p>
            <a:r>
              <a:rPr lang="nl-NL" sz="3000" b="1" dirty="0">
                <a:latin typeface="Arial" panose="020B0604020202020204" pitchFamily="34" charset="0"/>
                <a:cs typeface="Arial" panose="020B0604020202020204" pitchFamily="34" charset="0"/>
              </a:rPr>
              <a:t>Lesprogramma dit blok</a:t>
            </a:r>
          </a:p>
        </p:txBody>
      </p:sp>
      <p:sp>
        <p:nvSpPr>
          <p:cNvPr id="4" name="Tekstvak 3">
            <a:extLst>
              <a:ext uri="{FF2B5EF4-FFF2-40B4-BE49-F238E27FC236}">
                <a16:creationId xmlns:a16="http://schemas.microsoft.com/office/drawing/2014/main" id="{BE5E9AAC-8AFC-4CA9-B89F-13D11A0216BE}"/>
              </a:ext>
            </a:extLst>
          </p:cNvPr>
          <p:cNvSpPr txBox="1"/>
          <p:nvPr/>
        </p:nvSpPr>
        <p:spPr>
          <a:xfrm>
            <a:off x="1631077" y="2044841"/>
            <a:ext cx="5813917" cy="3416320"/>
          </a:xfrm>
          <a:prstGeom prst="rect">
            <a:avLst/>
          </a:prstGeom>
          <a:noFill/>
        </p:spPr>
        <p:txBody>
          <a:bodyPr wrap="square" rtlCol="0">
            <a:spAutoFit/>
          </a:bodyPr>
          <a:lstStyle/>
          <a:p>
            <a:pPr marL="160735" indent="-160735">
              <a:buFont typeface="Arial" panose="020B0604020202020204" pitchFamily="34" charset="0"/>
              <a:buChar char="•"/>
            </a:pPr>
            <a:r>
              <a:rPr lang="nl-NL" sz="2400" dirty="0">
                <a:solidFill>
                  <a:srgbClr val="1E201F"/>
                </a:solidFill>
                <a:latin typeface="Arial" panose="020B0604020202020204" pitchFamily="34" charset="0"/>
                <a:cs typeface="Arial" panose="020B0604020202020204" pitchFamily="34" charset="0"/>
              </a:rPr>
              <a:t>Les 1: Huidmondjes</a:t>
            </a:r>
          </a:p>
          <a:p>
            <a:pPr marL="160735" indent="-160735">
              <a:buFont typeface="Arial" panose="020B0604020202020204" pitchFamily="34" charset="0"/>
              <a:buChar char="•"/>
            </a:pPr>
            <a:r>
              <a:rPr lang="nl-NL" sz="2400" dirty="0">
                <a:solidFill>
                  <a:srgbClr val="1E201F"/>
                </a:solidFill>
                <a:latin typeface="Arial" panose="020B0604020202020204" pitchFamily="34" charset="0"/>
                <a:cs typeface="Arial" panose="020B0604020202020204" pitchFamily="34" charset="0"/>
              </a:rPr>
              <a:t>Les 2: Ademhaling</a:t>
            </a:r>
          </a:p>
          <a:p>
            <a:pPr marL="160735" indent="-160735">
              <a:buFont typeface="Arial" panose="020B0604020202020204" pitchFamily="34" charset="0"/>
              <a:buChar char="•"/>
            </a:pPr>
            <a:r>
              <a:rPr lang="nl-NL" sz="2400" dirty="0">
                <a:solidFill>
                  <a:srgbClr val="1E201F"/>
                </a:solidFill>
                <a:latin typeface="Arial" panose="020B0604020202020204" pitchFamily="34" charset="0"/>
                <a:cs typeface="Arial" panose="020B0604020202020204" pitchFamily="34" charset="0"/>
              </a:rPr>
              <a:t>Les 3: Vegetatieve en generatieve groei</a:t>
            </a:r>
          </a:p>
          <a:p>
            <a:pPr marL="160735" indent="-160735">
              <a:buFont typeface="Arial" panose="020B0604020202020204" pitchFamily="34" charset="0"/>
              <a:buChar char="•"/>
            </a:pPr>
            <a:r>
              <a:rPr lang="nl-NL" sz="2400" dirty="0">
                <a:solidFill>
                  <a:srgbClr val="1E201F"/>
                </a:solidFill>
                <a:latin typeface="Arial" panose="020B0604020202020204" pitchFamily="34" charset="0"/>
                <a:cs typeface="Arial" panose="020B0604020202020204" pitchFamily="34" charset="0"/>
              </a:rPr>
              <a:t>Les 4: strekking en vertakking</a:t>
            </a:r>
          </a:p>
          <a:p>
            <a:pPr marL="160735" indent="-160735">
              <a:buFont typeface="Arial" panose="020B0604020202020204" pitchFamily="34" charset="0"/>
              <a:buChar char="•"/>
            </a:pPr>
            <a:r>
              <a:rPr lang="nl-NL" sz="2400" dirty="0">
                <a:solidFill>
                  <a:srgbClr val="1E201F"/>
                </a:solidFill>
                <a:latin typeface="Arial" panose="020B0604020202020204" pitchFamily="34" charset="0"/>
                <a:cs typeface="Arial" panose="020B0604020202020204" pitchFamily="34" charset="0"/>
              </a:rPr>
              <a:t>Les 5: Osmose</a:t>
            </a:r>
          </a:p>
          <a:p>
            <a:pPr marL="160735" indent="-160735">
              <a:buFont typeface="Arial" panose="020B0604020202020204" pitchFamily="34" charset="0"/>
              <a:buChar char="•"/>
            </a:pPr>
            <a:r>
              <a:rPr lang="nl-NL" sz="2400" dirty="0">
                <a:solidFill>
                  <a:srgbClr val="1E201F"/>
                </a:solidFill>
                <a:latin typeface="Arial" panose="020B0604020202020204" pitchFamily="34" charset="0"/>
                <a:cs typeface="Arial" panose="020B0604020202020204" pitchFamily="34" charset="0"/>
              </a:rPr>
              <a:t>Les 6: Gewasgroei analyse</a:t>
            </a:r>
          </a:p>
          <a:p>
            <a:pPr marL="160735" indent="-160735">
              <a:buFont typeface="Arial" panose="020B0604020202020204" pitchFamily="34" charset="0"/>
              <a:buChar char="•"/>
            </a:pPr>
            <a:r>
              <a:rPr lang="nl-NL" sz="2400" dirty="0">
                <a:solidFill>
                  <a:srgbClr val="1E201F"/>
                </a:solidFill>
                <a:latin typeface="Arial" panose="020B0604020202020204" pitchFamily="34" charset="0"/>
                <a:cs typeface="Arial" panose="020B0604020202020204" pitchFamily="34" charset="0"/>
              </a:rPr>
              <a:t>Les 7: Herhaling</a:t>
            </a:r>
          </a:p>
          <a:p>
            <a:pPr marL="160735" indent="-160735">
              <a:buFont typeface="Arial" panose="020B0604020202020204" pitchFamily="34" charset="0"/>
              <a:buChar char="•"/>
            </a:pPr>
            <a:r>
              <a:rPr lang="nl-NL" sz="2400" dirty="0">
                <a:solidFill>
                  <a:srgbClr val="1E201F"/>
                </a:solidFill>
                <a:latin typeface="Arial" panose="020B0604020202020204" pitchFamily="34" charset="0"/>
                <a:cs typeface="Arial" panose="020B0604020202020204" pitchFamily="34" charset="0"/>
              </a:rPr>
              <a:t>Kerstvakantie</a:t>
            </a:r>
          </a:p>
          <a:p>
            <a:pPr marL="160735" indent="-160735">
              <a:buFont typeface="Arial" panose="020B0604020202020204" pitchFamily="34" charset="0"/>
              <a:buChar char="•"/>
            </a:pPr>
            <a:r>
              <a:rPr lang="nl-NL" sz="2400" dirty="0">
                <a:solidFill>
                  <a:srgbClr val="1E201F"/>
                </a:solidFill>
                <a:latin typeface="Arial" panose="020B0604020202020204" pitchFamily="34" charset="0"/>
                <a:cs typeface="Arial" panose="020B0604020202020204" pitchFamily="34" charset="0"/>
              </a:rPr>
              <a:t>Les 8: Toets</a:t>
            </a:r>
          </a:p>
        </p:txBody>
      </p:sp>
      <p:pic>
        <p:nvPicPr>
          <p:cNvPr id="2" name="Afbeelding 1">
            <a:extLst>
              <a:ext uri="{FF2B5EF4-FFF2-40B4-BE49-F238E27FC236}">
                <a16:creationId xmlns:a16="http://schemas.microsoft.com/office/drawing/2014/main" id="{7090F0AB-3877-490C-9DB3-C9E28FC060F0}"/>
              </a:ext>
            </a:extLst>
          </p:cNvPr>
          <p:cNvPicPr>
            <a:picLocks noChangeAspect="1"/>
          </p:cNvPicPr>
          <p:nvPr/>
        </p:nvPicPr>
        <p:blipFill>
          <a:blip r:embed="rId2"/>
          <a:stretch>
            <a:fillRect/>
          </a:stretch>
        </p:blipFill>
        <p:spPr>
          <a:xfrm>
            <a:off x="6444297" y="4401108"/>
            <a:ext cx="2135981" cy="1200150"/>
          </a:xfrm>
          <a:prstGeom prst="rect">
            <a:avLst/>
          </a:prstGeom>
        </p:spPr>
      </p:pic>
    </p:spTree>
    <p:extLst>
      <p:ext uri="{BB962C8B-B14F-4D97-AF65-F5344CB8AC3E}">
        <p14:creationId xmlns:p14="http://schemas.microsoft.com/office/powerpoint/2010/main" val="349281287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6548D2-B698-ADF7-E7A7-57163A200D48}"/>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75F086FC-17A8-1DA5-DB84-BFE02D005C00}"/>
              </a:ext>
            </a:extLst>
          </p:cNvPr>
          <p:cNvSpPr>
            <a:spLocks noGrp="1"/>
          </p:cNvSpPr>
          <p:nvPr>
            <p:ph type="title"/>
          </p:nvPr>
        </p:nvSpPr>
        <p:spPr>
          <a:xfrm>
            <a:off x="756000" y="576000"/>
            <a:ext cx="9552566" cy="1080000"/>
          </a:xfrm>
        </p:spPr>
        <p:txBody>
          <a:bodyPr>
            <a:normAutofit fontScale="90000"/>
          </a:bodyPr>
          <a:lstStyle/>
          <a:p>
            <a:r>
              <a:rPr lang="nl-NL" dirty="0"/>
              <a:t>Strekken van boomkwekerijgewassen</a:t>
            </a:r>
          </a:p>
        </p:txBody>
      </p:sp>
      <p:sp>
        <p:nvSpPr>
          <p:cNvPr id="3" name="Tijdelijke aanduiding voor inhoud 2">
            <a:extLst>
              <a:ext uri="{FF2B5EF4-FFF2-40B4-BE49-F238E27FC236}">
                <a16:creationId xmlns:a16="http://schemas.microsoft.com/office/drawing/2014/main" id="{FABCABD6-5EF2-FAC5-EA12-804808FED29C}"/>
              </a:ext>
            </a:extLst>
          </p:cNvPr>
          <p:cNvSpPr>
            <a:spLocks noGrp="1"/>
          </p:cNvSpPr>
          <p:nvPr>
            <p:ph idx="1"/>
          </p:nvPr>
        </p:nvSpPr>
        <p:spPr>
          <a:xfrm>
            <a:off x="756000" y="1728000"/>
            <a:ext cx="9036000" cy="4351338"/>
          </a:xfrm>
        </p:spPr>
        <p:txBody>
          <a:bodyPr/>
          <a:lstStyle/>
          <a:p>
            <a:pPr indent="0">
              <a:buNone/>
            </a:pPr>
            <a:r>
              <a:rPr lang="nl-NL" b="1" i="1" dirty="0">
                <a:solidFill>
                  <a:srgbClr val="0070C0"/>
                </a:solidFill>
              </a:rPr>
              <a:t>Optimaliseer</a:t>
            </a:r>
            <a:r>
              <a:rPr lang="nl-NL" b="1" dirty="0"/>
              <a:t> de plantafstand</a:t>
            </a:r>
          </a:p>
          <a:p>
            <a:pPr indent="0">
              <a:buNone/>
            </a:pPr>
            <a:endParaRPr lang="nl-NL" b="1" dirty="0"/>
          </a:p>
          <a:p>
            <a:pPr marL="342900" indent="-342900"/>
            <a:r>
              <a:rPr lang="nl-NL" dirty="0"/>
              <a:t>Zorg ervoor dat de </a:t>
            </a:r>
            <a:r>
              <a:rPr lang="nl-NL" b="1" i="1" dirty="0">
                <a:solidFill>
                  <a:srgbClr val="0070C0"/>
                </a:solidFill>
              </a:rPr>
              <a:t>planten</a:t>
            </a:r>
            <a:r>
              <a:rPr lang="nl-NL" b="1" dirty="0"/>
              <a:t> </a:t>
            </a:r>
            <a:r>
              <a:rPr lang="nl-NL" b="1" i="1" dirty="0">
                <a:solidFill>
                  <a:srgbClr val="0070C0"/>
                </a:solidFill>
              </a:rPr>
              <a:t>voldoende</a:t>
            </a:r>
            <a:r>
              <a:rPr lang="nl-NL" b="1" dirty="0"/>
              <a:t> </a:t>
            </a:r>
            <a:r>
              <a:rPr lang="nl-NL" b="1" i="1" dirty="0">
                <a:solidFill>
                  <a:srgbClr val="0070C0"/>
                </a:solidFill>
              </a:rPr>
              <a:t>ruimte</a:t>
            </a:r>
            <a:r>
              <a:rPr lang="nl-NL" dirty="0"/>
              <a:t> hebben om goed te groeien. Wanneer planten te dicht bij elkaar staan, kunnen ze naar elkaar toe groeien in plaats van krachtig omhoog, wat leidt tot strekken. Door ze op de juiste afstand van elkaar te planten, kunnen ze zich meer vertakken en steviger groeien.</a:t>
            </a:r>
          </a:p>
          <a:p>
            <a:pPr marL="342900" indent="-342900"/>
            <a:endParaRPr lang="nl-NL" dirty="0"/>
          </a:p>
          <a:p>
            <a:pPr marL="342900" indent="-342900"/>
            <a:r>
              <a:rPr lang="nl-NL" dirty="0"/>
              <a:t>Zorg ervoor dat de </a:t>
            </a:r>
            <a:r>
              <a:rPr lang="nl-NL" b="1" i="1" dirty="0">
                <a:solidFill>
                  <a:srgbClr val="0070C0"/>
                </a:solidFill>
              </a:rPr>
              <a:t>plantdichtheid</a:t>
            </a:r>
            <a:r>
              <a:rPr lang="nl-NL" dirty="0"/>
              <a:t> in de boomkwekerij is afgestemd op het type plant dat je kweekt, zodat ze voldoende licht krijgen.</a:t>
            </a:r>
          </a:p>
          <a:p>
            <a:pPr indent="0">
              <a:buNone/>
            </a:pPr>
            <a:endParaRPr lang="nl-NL" dirty="0"/>
          </a:p>
        </p:txBody>
      </p:sp>
      <p:pic>
        <p:nvPicPr>
          <p:cNvPr id="5" name="Afbeelding 4">
            <a:extLst>
              <a:ext uri="{FF2B5EF4-FFF2-40B4-BE49-F238E27FC236}">
                <a16:creationId xmlns:a16="http://schemas.microsoft.com/office/drawing/2014/main" id="{755A5032-4ADE-3F61-85D7-4A57727F71C1}"/>
              </a:ext>
            </a:extLst>
          </p:cNvPr>
          <p:cNvPicPr>
            <a:picLocks noChangeAspect="1"/>
          </p:cNvPicPr>
          <p:nvPr/>
        </p:nvPicPr>
        <p:blipFill>
          <a:blip r:embed="rId2"/>
          <a:stretch>
            <a:fillRect/>
          </a:stretch>
        </p:blipFill>
        <p:spPr>
          <a:xfrm>
            <a:off x="9792000" y="5041910"/>
            <a:ext cx="2396378" cy="1816090"/>
          </a:xfrm>
          <a:prstGeom prst="rect">
            <a:avLst/>
          </a:prstGeom>
        </p:spPr>
      </p:pic>
    </p:spTree>
    <p:extLst>
      <p:ext uri="{BB962C8B-B14F-4D97-AF65-F5344CB8AC3E}">
        <p14:creationId xmlns:p14="http://schemas.microsoft.com/office/powerpoint/2010/main" val="40079389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4" end="4"/>
                                            </p:txEl>
                                          </p:spTgt>
                                        </p:tgtEl>
                                        <p:attrNameLst>
                                          <p:attrName>style.visibility</p:attrName>
                                        </p:attrNameLst>
                                      </p:cBhvr>
                                      <p:to>
                                        <p:strVal val="visible"/>
                                      </p:to>
                                    </p:set>
                                    <p:animEffect transition="in" filter="fade">
                                      <p:cBhvr>
                                        <p:cTn id="14" dur="1000"/>
                                        <p:tgtEl>
                                          <p:spTgt spid="3">
                                            <p:txEl>
                                              <p:pRg st="4" end="4"/>
                                            </p:txEl>
                                          </p:spTgt>
                                        </p:tgtEl>
                                      </p:cBhvr>
                                    </p:animEffect>
                                    <p:anim calcmode="lin" valueType="num">
                                      <p:cBhvr>
                                        <p:cTn id="1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D14C96-237E-E144-D3A5-B3B4E415A762}"/>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E0FB39F7-3E14-0C7C-F7DB-B1DA98E89551}"/>
              </a:ext>
            </a:extLst>
          </p:cNvPr>
          <p:cNvSpPr>
            <a:spLocks noGrp="1"/>
          </p:cNvSpPr>
          <p:nvPr>
            <p:ph type="title"/>
          </p:nvPr>
        </p:nvSpPr>
        <p:spPr>
          <a:xfrm>
            <a:off x="756000" y="576000"/>
            <a:ext cx="9552566" cy="1080000"/>
          </a:xfrm>
        </p:spPr>
        <p:txBody>
          <a:bodyPr>
            <a:normAutofit fontScale="90000"/>
          </a:bodyPr>
          <a:lstStyle/>
          <a:p>
            <a:r>
              <a:rPr lang="nl-NL" dirty="0"/>
              <a:t>Strekken van boomkwekerijgewassen</a:t>
            </a:r>
          </a:p>
        </p:txBody>
      </p:sp>
      <p:sp>
        <p:nvSpPr>
          <p:cNvPr id="3" name="Tijdelijke aanduiding voor inhoud 2">
            <a:extLst>
              <a:ext uri="{FF2B5EF4-FFF2-40B4-BE49-F238E27FC236}">
                <a16:creationId xmlns:a16="http://schemas.microsoft.com/office/drawing/2014/main" id="{659DCAC5-1445-57A7-FD91-BEA3AEE8D407}"/>
              </a:ext>
            </a:extLst>
          </p:cNvPr>
          <p:cNvSpPr>
            <a:spLocks noGrp="1"/>
          </p:cNvSpPr>
          <p:nvPr>
            <p:ph idx="1"/>
          </p:nvPr>
        </p:nvSpPr>
        <p:spPr>
          <a:xfrm>
            <a:off x="756000" y="1728000"/>
            <a:ext cx="9036000" cy="4351338"/>
          </a:xfrm>
        </p:spPr>
        <p:txBody>
          <a:bodyPr>
            <a:normAutofit lnSpcReduction="10000"/>
          </a:bodyPr>
          <a:lstStyle/>
          <a:p>
            <a:pPr indent="0">
              <a:buNone/>
            </a:pPr>
            <a:r>
              <a:rPr lang="nl-NL" b="1" i="1" dirty="0">
                <a:solidFill>
                  <a:srgbClr val="0070C0"/>
                </a:solidFill>
              </a:rPr>
              <a:t>Zorg</a:t>
            </a:r>
            <a:r>
              <a:rPr lang="nl-NL" b="1" dirty="0"/>
              <a:t> </a:t>
            </a:r>
            <a:r>
              <a:rPr lang="nl-NL" b="1" i="1" dirty="0">
                <a:solidFill>
                  <a:srgbClr val="0070C0"/>
                </a:solidFill>
              </a:rPr>
              <a:t>voor</a:t>
            </a:r>
            <a:r>
              <a:rPr lang="nl-NL" b="1" dirty="0"/>
              <a:t> </a:t>
            </a:r>
            <a:r>
              <a:rPr lang="nl-NL" b="1" i="1" dirty="0">
                <a:solidFill>
                  <a:srgbClr val="0070C0"/>
                </a:solidFill>
              </a:rPr>
              <a:t>voldoende</a:t>
            </a:r>
            <a:r>
              <a:rPr lang="nl-NL" b="1" dirty="0"/>
              <a:t> </a:t>
            </a:r>
            <a:r>
              <a:rPr lang="nl-NL" b="1" i="1" dirty="0">
                <a:solidFill>
                  <a:srgbClr val="0070C0"/>
                </a:solidFill>
              </a:rPr>
              <a:t>zonlicht</a:t>
            </a:r>
          </a:p>
          <a:p>
            <a:pPr indent="0">
              <a:buNone/>
            </a:pPr>
            <a:endParaRPr lang="nl-NL" b="1" dirty="0"/>
          </a:p>
          <a:p>
            <a:pPr marL="342900" indent="-342900"/>
            <a:r>
              <a:rPr lang="nl-NL" b="1" i="1" dirty="0">
                <a:solidFill>
                  <a:srgbClr val="0070C0"/>
                </a:solidFill>
              </a:rPr>
              <a:t>Licht</a:t>
            </a:r>
            <a:r>
              <a:rPr lang="nl-NL" b="1" dirty="0"/>
              <a:t> </a:t>
            </a:r>
            <a:r>
              <a:rPr lang="nl-NL" b="1" i="1" dirty="0">
                <a:solidFill>
                  <a:srgbClr val="0070C0"/>
                </a:solidFill>
              </a:rPr>
              <a:t>is</a:t>
            </a:r>
            <a:r>
              <a:rPr lang="nl-NL" b="1" dirty="0"/>
              <a:t> </a:t>
            </a:r>
            <a:r>
              <a:rPr lang="nl-NL" b="1" i="1" dirty="0">
                <a:solidFill>
                  <a:srgbClr val="0070C0"/>
                </a:solidFill>
              </a:rPr>
              <a:t>essentieel</a:t>
            </a:r>
            <a:r>
              <a:rPr lang="nl-NL" dirty="0"/>
              <a:t> voor de gezondheid van planten. Als de planten te veel schaduw ervaren, zullen ze sneller strekken in hun poging om naar het licht toe te groeien. Dit kan vooral een probleem zijn bij het kweken van planten onder bomen of in omgevingen met hoge muren die schaduw werpen.</a:t>
            </a:r>
          </a:p>
          <a:p>
            <a:pPr marL="342900" indent="-342900"/>
            <a:endParaRPr lang="nl-NL" dirty="0"/>
          </a:p>
          <a:p>
            <a:pPr marL="342900" indent="-342900"/>
            <a:r>
              <a:rPr lang="nl-NL" b="1" i="1" dirty="0">
                <a:solidFill>
                  <a:srgbClr val="0070C0"/>
                </a:solidFill>
              </a:rPr>
              <a:t>Verwijder</a:t>
            </a:r>
            <a:r>
              <a:rPr lang="nl-NL" b="1" dirty="0"/>
              <a:t> </a:t>
            </a:r>
            <a:r>
              <a:rPr lang="nl-NL" b="1" i="1" dirty="0">
                <a:solidFill>
                  <a:srgbClr val="0070C0"/>
                </a:solidFill>
              </a:rPr>
              <a:t>overbodige</a:t>
            </a:r>
            <a:r>
              <a:rPr lang="nl-NL" b="1" dirty="0"/>
              <a:t> </a:t>
            </a:r>
            <a:r>
              <a:rPr lang="nl-NL" b="1" i="1" dirty="0">
                <a:solidFill>
                  <a:srgbClr val="0070C0"/>
                </a:solidFill>
              </a:rPr>
              <a:t>schaduw</a:t>
            </a:r>
            <a:r>
              <a:rPr lang="nl-NL" dirty="0"/>
              <a:t> door bomen of andere belemmeringen te snoeien, zodat de planten meer direct zonlicht krijgen. Als dat niet mogelijk is, overweeg dan om de plantbedden zo in te richten dat de planten zoveel mogelijk licht krijgen, bijvoorbeeld door ze aan de zuidkant te planten.</a:t>
            </a:r>
          </a:p>
          <a:p>
            <a:pPr indent="0">
              <a:buNone/>
            </a:pPr>
            <a:endParaRPr lang="nl-NL" dirty="0"/>
          </a:p>
        </p:txBody>
      </p:sp>
      <p:pic>
        <p:nvPicPr>
          <p:cNvPr id="5" name="Afbeelding 4">
            <a:extLst>
              <a:ext uri="{FF2B5EF4-FFF2-40B4-BE49-F238E27FC236}">
                <a16:creationId xmlns:a16="http://schemas.microsoft.com/office/drawing/2014/main" id="{AAA27314-1388-94BF-0627-E775AEC63445}"/>
              </a:ext>
            </a:extLst>
          </p:cNvPr>
          <p:cNvPicPr>
            <a:picLocks noChangeAspect="1"/>
          </p:cNvPicPr>
          <p:nvPr/>
        </p:nvPicPr>
        <p:blipFill>
          <a:blip r:embed="rId2"/>
          <a:stretch>
            <a:fillRect/>
          </a:stretch>
        </p:blipFill>
        <p:spPr>
          <a:xfrm>
            <a:off x="9792000" y="5276629"/>
            <a:ext cx="2400000" cy="1581371"/>
          </a:xfrm>
          <a:prstGeom prst="rect">
            <a:avLst/>
          </a:prstGeom>
        </p:spPr>
      </p:pic>
    </p:spTree>
    <p:extLst>
      <p:ext uri="{BB962C8B-B14F-4D97-AF65-F5344CB8AC3E}">
        <p14:creationId xmlns:p14="http://schemas.microsoft.com/office/powerpoint/2010/main" val="41418309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4" end="4"/>
                                            </p:txEl>
                                          </p:spTgt>
                                        </p:tgtEl>
                                        <p:attrNameLst>
                                          <p:attrName>style.visibility</p:attrName>
                                        </p:attrNameLst>
                                      </p:cBhvr>
                                      <p:to>
                                        <p:strVal val="visible"/>
                                      </p:to>
                                    </p:set>
                                    <p:animEffect transition="in" filter="fade">
                                      <p:cBhvr>
                                        <p:cTn id="14" dur="1000"/>
                                        <p:tgtEl>
                                          <p:spTgt spid="3">
                                            <p:txEl>
                                              <p:pRg st="4" end="4"/>
                                            </p:txEl>
                                          </p:spTgt>
                                        </p:tgtEl>
                                      </p:cBhvr>
                                    </p:animEffect>
                                    <p:anim calcmode="lin" valueType="num">
                                      <p:cBhvr>
                                        <p:cTn id="1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1DCB4E-13B2-ADE3-DE36-FBE0228446E7}"/>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86A69A35-5F4F-BD51-1534-B6208A00DFC1}"/>
              </a:ext>
            </a:extLst>
          </p:cNvPr>
          <p:cNvSpPr>
            <a:spLocks noGrp="1"/>
          </p:cNvSpPr>
          <p:nvPr>
            <p:ph type="title"/>
          </p:nvPr>
        </p:nvSpPr>
        <p:spPr>
          <a:xfrm>
            <a:off x="756000" y="576000"/>
            <a:ext cx="9552566" cy="1080000"/>
          </a:xfrm>
        </p:spPr>
        <p:txBody>
          <a:bodyPr>
            <a:normAutofit fontScale="90000"/>
          </a:bodyPr>
          <a:lstStyle/>
          <a:p>
            <a:r>
              <a:rPr lang="nl-NL" dirty="0"/>
              <a:t>Strekken van boomkwekerijgewassen</a:t>
            </a:r>
          </a:p>
        </p:txBody>
      </p:sp>
      <p:sp>
        <p:nvSpPr>
          <p:cNvPr id="3" name="Tijdelijke aanduiding voor inhoud 2">
            <a:extLst>
              <a:ext uri="{FF2B5EF4-FFF2-40B4-BE49-F238E27FC236}">
                <a16:creationId xmlns:a16="http://schemas.microsoft.com/office/drawing/2014/main" id="{3003BA51-1587-AD86-DF8E-9141D036EFC9}"/>
              </a:ext>
            </a:extLst>
          </p:cNvPr>
          <p:cNvSpPr>
            <a:spLocks noGrp="1"/>
          </p:cNvSpPr>
          <p:nvPr>
            <p:ph idx="1"/>
          </p:nvPr>
        </p:nvSpPr>
        <p:spPr>
          <a:xfrm>
            <a:off x="756000" y="1728000"/>
            <a:ext cx="9036000" cy="4351338"/>
          </a:xfrm>
        </p:spPr>
        <p:txBody>
          <a:bodyPr/>
          <a:lstStyle/>
          <a:p>
            <a:pPr indent="0">
              <a:buNone/>
            </a:pPr>
            <a:r>
              <a:rPr lang="nl-NL" b="1" i="1" dirty="0">
                <a:solidFill>
                  <a:srgbClr val="0070C0"/>
                </a:solidFill>
              </a:rPr>
              <a:t>Beperk</a:t>
            </a:r>
            <a:r>
              <a:rPr lang="nl-NL" b="1" dirty="0"/>
              <a:t> </a:t>
            </a:r>
            <a:r>
              <a:rPr lang="nl-NL" b="1" i="1" dirty="0">
                <a:solidFill>
                  <a:srgbClr val="0070C0"/>
                </a:solidFill>
              </a:rPr>
              <a:t>stikstofbemesting</a:t>
            </a:r>
          </a:p>
          <a:p>
            <a:pPr indent="0">
              <a:buNone/>
            </a:pPr>
            <a:endParaRPr lang="nl-NL" b="1" dirty="0"/>
          </a:p>
          <a:p>
            <a:pPr marL="342900" indent="-342900"/>
            <a:r>
              <a:rPr lang="nl-NL" b="1" i="1" dirty="0">
                <a:solidFill>
                  <a:srgbClr val="0070C0"/>
                </a:solidFill>
              </a:rPr>
              <a:t>Te</a:t>
            </a:r>
            <a:r>
              <a:rPr lang="nl-NL" b="1" dirty="0"/>
              <a:t> </a:t>
            </a:r>
            <a:r>
              <a:rPr lang="nl-NL" b="1" i="1" dirty="0">
                <a:solidFill>
                  <a:srgbClr val="0070C0"/>
                </a:solidFill>
              </a:rPr>
              <a:t>veel</a:t>
            </a:r>
            <a:r>
              <a:rPr lang="nl-NL" b="1" dirty="0"/>
              <a:t> </a:t>
            </a:r>
            <a:r>
              <a:rPr lang="nl-NL" b="1" i="1" dirty="0">
                <a:solidFill>
                  <a:srgbClr val="0070C0"/>
                </a:solidFill>
              </a:rPr>
              <a:t>stikstof</a:t>
            </a:r>
            <a:r>
              <a:rPr lang="nl-NL" dirty="0"/>
              <a:t> kan de groeisnelheid van planten verhogen, wat vaak resulteert in zwakke, langgerekte groei. Zorg ervoor dat je bemesting goed gebalanceerd is, met een focus op een </a:t>
            </a:r>
            <a:r>
              <a:rPr lang="nl-NL" b="1" i="1" dirty="0">
                <a:solidFill>
                  <a:srgbClr val="0070C0"/>
                </a:solidFill>
              </a:rPr>
              <a:t>lager</a:t>
            </a:r>
            <a:r>
              <a:rPr lang="nl-NL" b="1" dirty="0"/>
              <a:t> </a:t>
            </a:r>
            <a:r>
              <a:rPr lang="nl-NL" b="1" i="1" dirty="0">
                <a:solidFill>
                  <a:srgbClr val="0070C0"/>
                </a:solidFill>
              </a:rPr>
              <a:t>stikstofgehalte</a:t>
            </a:r>
            <a:r>
              <a:rPr lang="nl-NL" dirty="0"/>
              <a:t> in de beginfasen van de groei.</a:t>
            </a:r>
          </a:p>
          <a:p>
            <a:pPr marL="342900" indent="-342900"/>
            <a:endParaRPr lang="nl-NL" dirty="0"/>
          </a:p>
          <a:p>
            <a:pPr marL="342900" indent="-342900"/>
            <a:r>
              <a:rPr lang="nl-NL" dirty="0"/>
              <a:t>Gebruik in plaats daarvan een meer </a:t>
            </a:r>
            <a:r>
              <a:rPr lang="nl-NL" b="1" i="1" dirty="0">
                <a:solidFill>
                  <a:srgbClr val="0070C0"/>
                </a:solidFill>
              </a:rPr>
              <a:t>evenwichtige</a:t>
            </a:r>
            <a:r>
              <a:rPr lang="nl-NL" b="1" dirty="0"/>
              <a:t> </a:t>
            </a:r>
            <a:r>
              <a:rPr lang="nl-NL" b="1" i="1" dirty="0">
                <a:solidFill>
                  <a:srgbClr val="0070C0"/>
                </a:solidFill>
              </a:rPr>
              <a:t>meststof</a:t>
            </a:r>
            <a:r>
              <a:rPr lang="nl-NL" dirty="0"/>
              <a:t> die ook voldoende fosfor (voor wortelgroei) en kalium (voor stevige groei) bevat. Dit bevordert een gezonde en stevige plantengroei.</a:t>
            </a:r>
          </a:p>
          <a:p>
            <a:pPr indent="0">
              <a:buNone/>
            </a:pPr>
            <a:endParaRPr lang="nl-NL" dirty="0"/>
          </a:p>
        </p:txBody>
      </p:sp>
      <p:pic>
        <p:nvPicPr>
          <p:cNvPr id="5" name="Afbeelding 4">
            <a:extLst>
              <a:ext uri="{FF2B5EF4-FFF2-40B4-BE49-F238E27FC236}">
                <a16:creationId xmlns:a16="http://schemas.microsoft.com/office/drawing/2014/main" id="{86CD20CE-DBC9-D32F-6FAC-FEF9FF386C45}"/>
              </a:ext>
            </a:extLst>
          </p:cNvPr>
          <p:cNvPicPr>
            <a:picLocks noChangeAspect="1"/>
          </p:cNvPicPr>
          <p:nvPr/>
        </p:nvPicPr>
        <p:blipFill>
          <a:blip r:embed="rId2"/>
          <a:stretch>
            <a:fillRect/>
          </a:stretch>
        </p:blipFill>
        <p:spPr>
          <a:xfrm>
            <a:off x="9553246" y="4691103"/>
            <a:ext cx="2525322" cy="2087766"/>
          </a:xfrm>
          <a:prstGeom prst="rect">
            <a:avLst/>
          </a:prstGeom>
        </p:spPr>
      </p:pic>
    </p:spTree>
    <p:extLst>
      <p:ext uri="{BB962C8B-B14F-4D97-AF65-F5344CB8AC3E}">
        <p14:creationId xmlns:p14="http://schemas.microsoft.com/office/powerpoint/2010/main" val="5658774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4" end="4"/>
                                            </p:txEl>
                                          </p:spTgt>
                                        </p:tgtEl>
                                        <p:attrNameLst>
                                          <p:attrName>style.visibility</p:attrName>
                                        </p:attrNameLst>
                                      </p:cBhvr>
                                      <p:to>
                                        <p:strVal val="visible"/>
                                      </p:to>
                                    </p:set>
                                    <p:animEffect transition="in" filter="fade">
                                      <p:cBhvr>
                                        <p:cTn id="14" dur="1000"/>
                                        <p:tgtEl>
                                          <p:spTgt spid="3">
                                            <p:txEl>
                                              <p:pRg st="4" end="4"/>
                                            </p:txEl>
                                          </p:spTgt>
                                        </p:tgtEl>
                                      </p:cBhvr>
                                    </p:animEffect>
                                    <p:anim calcmode="lin" valueType="num">
                                      <p:cBhvr>
                                        <p:cTn id="1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84762B-9F2E-BD6B-9D1D-7181878F7709}"/>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4CF26AC2-4AEF-CB1E-7F23-AC24F34BFF1F}"/>
              </a:ext>
            </a:extLst>
          </p:cNvPr>
          <p:cNvSpPr>
            <a:spLocks noGrp="1"/>
          </p:cNvSpPr>
          <p:nvPr>
            <p:ph type="title"/>
          </p:nvPr>
        </p:nvSpPr>
        <p:spPr>
          <a:xfrm>
            <a:off x="756000" y="576000"/>
            <a:ext cx="9552566" cy="1080000"/>
          </a:xfrm>
        </p:spPr>
        <p:txBody>
          <a:bodyPr>
            <a:normAutofit fontScale="90000"/>
          </a:bodyPr>
          <a:lstStyle/>
          <a:p>
            <a:r>
              <a:rPr lang="nl-NL" dirty="0"/>
              <a:t>Strekken van boomkwekerijgewassen</a:t>
            </a:r>
          </a:p>
        </p:txBody>
      </p:sp>
      <p:sp>
        <p:nvSpPr>
          <p:cNvPr id="3" name="Tijdelijke aanduiding voor inhoud 2">
            <a:extLst>
              <a:ext uri="{FF2B5EF4-FFF2-40B4-BE49-F238E27FC236}">
                <a16:creationId xmlns:a16="http://schemas.microsoft.com/office/drawing/2014/main" id="{4FC5651E-24F9-46A6-2815-A3E339EF67EF}"/>
              </a:ext>
            </a:extLst>
          </p:cNvPr>
          <p:cNvSpPr>
            <a:spLocks noGrp="1"/>
          </p:cNvSpPr>
          <p:nvPr>
            <p:ph idx="1"/>
          </p:nvPr>
        </p:nvSpPr>
        <p:spPr>
          <a:xfrm>
            <a:off x="756000" y="1728000"/>
            <a:ext cx="9036000" cy="4351338"/>
          </a:xfrm>
        </p:spPr>
        <p:txBody>
          <a:bodyPr/>
          <a:lstStyle/>
          <a:p>
            <a:pPr indent="0">
              <a:buNone/>
            </a:pPr>
            <a:r>
              <a:rPr lang="nl-NL" b="1" i="1" dirty="0">
                <a:solidFill>
                  <a:srgbClr val="0070C0"/>
                </a:solidFill>
              </a:rPr>
              <a:t>Controleer</a:t>
            </a:r>
            <a:r>
              <a:rPr lang="nl-NL" b="1" dirty="0"/>
              <a:t> </a:t>
            </a:r>
            <a:r>
              <a:rPr lang="nl-NL" b="1" i="1" dirty="0">
                <a:solidFill>
                  <a:srgbClr val="0070C0"/>
                </a:solidFill>
              </a:rPr>
              <a:t>de</a:t>
            </a:r>
            <a:r>
              <a:rPr lang="nl-NL" b="1" dirty="0"/>
              <a:t> </a:t>
            </a:r>
            <a:r>
              <a:rPr lang="nl-NL" b="1" i="1" dirty="0">
                <a:solidFill>
                  <a:srgbClr val="0070C0"/>
                </a:solidFill>
              </a:rPr>
              <a:t>watergift</a:t>
            </a:r>
          </a:p>
          <a:p>
            <a:pPr indent="0">
              <a:buNone/>
            </a:pPr>
            <a:endParaRPr lang="nl-NL" b="1" dirty="0"/>
          </a:p>
          <a:p>
            <a:pPr marL="342900" indent="-342900"/>
            <a:r>
              <a:rPr lang="nl-NL" b="1" i="1" dirty="0">
                <a:solidFill>
                  <a:srgbClr val="0070C0"/>
                </a:solidFill>
              </a:rPr>
              <a:t>Te</a:t>
            </a:r>
            <a:r>
              <a:rPr lang="nl-NL" b="1" dirty="0"/>
              <a:t> </a:t>
            </a:r>
            <a:r>
              <a:rPr lang="nl-NL" b="1" i="1" dirty="0">
                <a:solidFill>
                  <a:srgbClr val="0070C0"/>
                </a:solidFill>
              </a:rPr>
              <a:t>veel</a:t>
            </a:r>
            <a:r>
              <a:rPr lang="nl-NL" b="1" dirty="0"/>
              <a:t> </a:t>
            </a:r>
            <a:r>
              <a:rPr lang="nl-NL" b="1" i="1" dirty="0">
                <a:solidFill>
                  <a:srgbClr val="0070C0"/>
                </a:solidFill>
              </a:rPr>
              <a:t>water</a:t>
            </a:r>
            <a:r>
              <a:rPr lang="nl-NL" dirty="0"/>
              <a:t> kan zorgen voor overmatige groei, wat kan leiden tot strekking. Zorg ervoor dat de bodem goed doorlatend is en dat je alleen water geeft wanneer dat nodig is.</a:t>
            </a:r>
          </a:p>
          <a:p>
            <a:pPr marL="342900" indent="-342900"/>
            <a:endParaRPr lang="nl-NL" dirty="0"/>
          </a:p>
          <a:p>
            <a:pPr marL="342900" indent="-342900"/>
            <a:r>
              <a:rPr lang="nl-NL" dirty="0"/>
              <a:t>Het is belangrijk om </a:t>
            </a:r>
            <a:r>
              <a:rPr lang="nl-NL" b="1" i="1" dirty="0" err="1">
                <a:solidFill>
                  <a:srgbClr val="0070C0"/>
                </a:solidFill>
              </a:rPr>
              <a:t>overbewatering</a:t>
            </a:r>
            <a:r>
              <a:rPr lang="nl-NL" dirty="0"/>
              <a:t> te vermijden, vooral als de planten in een regenseizoen terechtkomen. Zorg voor een goed drainagesysteem om waterstilstand te voorkomen.</a:t>
            </a:r>
          </a:p>
          <a:p>
            <a:pPr indent="0">
              <a:buNone/>
            </a:pPr>
            <a:endParaRPr lang="nl-NL" dirty="0"/>
          </a:p>
        </p:txBody>
      </p:sp>
      <p:pic>
        <p:nvPicPr>
          <p:cNvPr id="5" name="Afbeelding 4">
            <a:extLst>
              <a:ext uri="{FF2B5EF4-FFF2-40B4-BE49-F238E27FC236}">
                <a16:creationId xmlns:a16="http://schemas.microsoft.com/office/drawing/2014/main" id="{9B9C4118-B77C-23C3-6A3A-115755FC09D2}"/>
              </a:ext>
            </a:extLst>
          </p:cNvPr>
          <p:cNvPicPr>
            <a:picLocks noChangeAspect="1"/>
          </p:cNvPicPr>
          <p:nvPr/>
        </p:nvPicPr>
        <p:blipFill>
          <a:blip r:embed="rId2"/>
          <a:stretch>
            <a:fillRect/>
          </a:stretch>
        </p:blipFill>
        <p:spPr>
          <a:xfrm>
            <a:off x="9574823" y="4624419"/>
            <a:ext cx="2498980" cy="2163296"/>
          </a:xfrm>
          <a:prstGeom prst="rect">
            <a:avLst/>
          </a:prstGeom>
        </p:spPr>
      </p:pic>
    </p:spTree>
    <p:extLst>
      <p:ext uri="{BB962C8B-B14F-4D97-AF65-F5344CB8AC3E}">
        <p14:creationId xmlns:p14="http://schemas.microsoft.com/office/powerpoint/2010/main" val="13193259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4" end="4"/>
                                            </p:txEl>
                                          </p:spTgt>
                                        </p:tgtEl>
                                        <p:attrNameLst>
                                          <p:attrName>style.visibility</p:attrName>
                                        </p:attrNameLst>
                                      </p:cBhvr>
                                      <p:to>
                                        <p:strVal val="visible"/>
                                      </p:to>
                                    </p:set>
                                    <p:animEffect transition="in" filter="fade">
                                      <p:cBhvr>
                                        <p:cTn id="14" dur="1000"/>
                                        <p:tgtEl>
                                          <p:spTgt spid="3">
                                            <p:txEl>
                                              <p:pRg st="4" end="4"/>
                                            </p:txEl>
                                          </p:spTgt>
                                        </p:tgtEl>
                                      </p:cBhvr>
                                    </p:animEffect>
                                    <p:anim calcmode="lin" valueType="num">
                                      <p:cBhvr>
                                        <p:cTn id="1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520B4C-6364-9DEA-B32D-0C58C41BF860}"/>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9E834937-3FF8-C927-6366-AD112BA95130}"/>
              </a:ext>
            </a:extLst>
          </p:cNvPr>
          <p:cNvSpPr>
            <a:spLocks noGrp="1"/>
          </p:cNvSpPr>
          <p:nvPr>
            <p:ph type="title"/>
          </p:nvPr>
        </p:nvSpPr>
        <p:spPr>
          <a:xfrm>
            <a:off x="756000" y="576000"/>
            <a:ext cx="9552566" cy="1080000"/>
          </a:xfrm>
        </p:spPr>
        <p:txBody>
          <a:bodyPr>
            <a:normAutofit fontScale="90000"/>
          </a:bodyPr>
          <a:lstStyle/>
          <a:p>
            <a:r>
              <a:rPr lang="nl-NL" dirty="0"/>
              <a:t>Strekken van boomkwekerijgewassen</a:t>
            </a:r>
          </a:p>
        </p:txBody>
      </p:sp>
      <p:sp>
        <p:nvSpPr>
          <p:cNvPr id="3" name="Tijdelijke aanduiding voor inhoud 2">
            <a:extLst>
              <a:ext uri="{FF2B5EF4-FFF2-40B4-BE49-F238E27FC236}">
                <a16:creationId xmlns:a16="http://schemas.microsoft.com/office/drawing/2014/main" id="{333F01FA-F13A-38B0-A8B6-18933A9EDE01}"/>
              </a:ext>
            </a:extLst>
          </p:cNvPr>
          <p:cNvSpPr>
            <a:spLocks noGrp="1"/>
          </p:cNvSpPr>
          <p:nvPr>
            <p:ph idx="1"/>
          </p:nvPr>
        </p:nvSpPr>
        <p:spPr>
          <a:xfrm>
            <a:off x="756000" y="1728000"/>
            <a:ext cx="9036000" cy="4351338"/>
          </a:xfrm>
        </p:spPr>
        <p:txBody>
          <a:bodyPr>
            <a:normAutofit lnSpcReduction="10000"/>
          </a:bodyPr>
          <a:lstStyle/>
          <a:p>
            <a:pPr indent="0">
              <a:buNone/>
            </a:pPr>
            <a:r>
              <a:rPr lang="nl-NL" b="1" i="1" dirty="0">
                <a:solidFill>
                  <a:srgbClr val="0070C0"/>
                </a:solidFill>
              </a:rPr>
              <a:t>Gebruik</a:t>
            </a:r>
            <a:r>
              <a:rPr lang="nl-NL" b="1" dirty="0"/>
              <a:t> </a:t>
            </a:r>
            <a:r>
              <a:rPr lang="nl-NL" b="1" i="1" dirty="0">
                <a:solidFill>
                  <a:srgbClr val="0070C0"/>
                </a:solidFill>
              </a:rPr>
              <a:t>windbescherming</a:t>
            </a:r>
          </a:p>
          <a:p>
            <a:pPr indent="0">
              <a:buNone/>
            </a:pPr>
            <a:endParaRPr lang="nl-NL" b="1" dirty="0"/>
          </a:p>
          <a:p>
            <a:pPr marL="342900" indent="-342900"/>
            <a:r>
              <a:rPr lang="nl-NL" b="1" i="1" dirty="0">
                <a:solidFill>
                  <a:srgbClr val="0070C0"/>
                </a:solidFill>
              </a:rPr>
              <a:t>Wind</a:t>
            </a:r>
            <a:r>
              <a:rPr lang="nl-NL" dirty="0"/>
              <a:t> kan helpen om de stevigheid van planten te bevorderen doordat het de celwanden versterkt. In een boomkwekerij is het belangrijk om planten </a:t>
            </a:r>
            <a:r>
              <a:rPr lang="nl-NL" b="1" i="1" dirty="0">
                <a:solidFill>
                  <a:srgbClr val="0070C0"/>
                </a:solidFill>
              </a:rPr>
              <a:t>matig</a:t>
            </a:r>
            <a:r>
              <a:rPr lang="nl-NL" b="1" dirty="0"/>
              <a:t> bloot te stellen aan de wind</a:t>
            </a:r>
            <a:r>
              <a:rPr lang="nl-NL" dirty="0"/>
              <a:t>, zodat ze stevig genoeg worden om niet te strekken.</a:t>
            </a:r>
          </a:p>
          <a:p>
            <a:pPr marL="342900" indent="-342900"/>
            <a:endParaRPr lang="nl-NL" dirty="0"/>
          </a:p>
          <a:p>
            <a:pPr marL="342900" indent="-342900"/>
            <a:r>
              <a:rPr lang="nl-NL" dirty="0"/>
              <a:t>Als je kwekerij zich in een winderig gebied bevindt, kun je ook overwegen om een </a:t>
            </a:r>
            <a:r>
              <a:rPr lang="nl-NL" b="1" i="1" dirty="0">
                <a:solidFill>
                  <a:srgbClr val="0070C0"/>
                </a:solidFill>
              </a:rPr>
              <a:t>windscherm</a:t>
            </a:r>
            <a:r>
              <a:rPr lang="nl-NL" dirty="0"/>
              <a:t> of </a:t>
            </a:r>
            <a:r>
              <a:rPr lang="nl-NL" b="1" i="1" dirty="0">
                <a:solidFill>
                  <a:srgbClr val="0070C0"/>
                </a:solidFill>
              </a:rPr>
              <a:t>hekken</a:t>
            </a:r>
            <a:r>
              <a:rPr lang="nl-NL" dirty="0"/>
              <a:t> te plaatsen die de wind geleiden maar niet blokkeren, zodat de planten de voordelen van de wind ervaren, zonder dat ze te veel worden verzwakt door te harde wind.</a:t>
            </a:r>
          </a:p>
          <a:p>
            <a:pPr indent="0">
              <a:buNone/>
            </a:pPr>
            <a:endParaRPr lang="nl-NL" b="1" dirty="0"/>
          </a:p>
          <a:p>
            <a:pPr indent="0">
              <a:buNone/>
            </a:pPr>
            <a:endParaRPr lang="nl-NL" dirty="0"/>
          </a:p>
        </p:txBody>
      </p:sp>
      <p:pic>
        <p:nvPicPr>
          <p:cNvPr id="5" name="Afbeelding 4">
            <a:extLst>
              <a:ext uri="{FF2B5EF4-FFF2-40B4-BE49-F238E27FC236}">
                <a16:creationId xmlns:a16="http://schemas.microsoft.com/office/drawing/2014/main" id="{360B67BC-8A56-D1A9-B7F3-954060BCCFE0}"/>
              </a:ext>
            </a:extLst>
          </p:cNvPr>
          <p:cNvPicPr>
            <a:picLocks noChangeAspect="1"/>
          </p:cNvPicPr>
          <p:nvPr/>
        </p:nvPicPr>
        <p:blipFill>
          <a:blip r:embed="rId2"/>
          <a:stretch>
            <a:fillRect/>
          </a:stretch>
        </p:blipFill>
        <p:spPr>
          <a:xfrm>
            <a:off x="9482764" y="4874497"/>
            <a:ext cx="2615231" cy="1886788"/>
          </a:xfrm>
          <a:prstGeom prst="rect">
            <a:avLst/>
          </a:prstGeom>
        </p:spPr>
      </p:pic>
    </p:spTree>
    <p:extLst>
      <p:ext uri="{BB962C8B-B14F-4D97-AF65-F5344CB8AC3E}">
        <p14:creationId xmlns:p14="http://schemas.microsoft.com/office/powerpoint/2010/main" val="6564887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4" end="4"/>
                                            </p:txEl>
                                          </p:spTgt>
                                        </p:tgtEl>
                                        <p:attrNameLst>
                                          <p:attrName>style.visibility</p:attrName>
                                        </p:attrNameLst>
                                      </p:cBhvr>
                                      <p:to>
                                        <p:strVal val="visible"/>
                                      </p:to>
                                    </p:set>
                                    <p:animEffect transition="in" filter="fade">
                                      <p:cBhvr>
                                        <p:cTn id="14" dur="1000"/>
                                        <p:tgtEl>
                                          <p:spTgt spid="3">
                                            <p:txEl>
                                              <p:pRg st="4" end="4"/>
                                            </p:txEl>
                                          </p:spTgt>
                                        </p:tgtEl>
                                      </p:cBhvr>
                                    </p:animEffect>
                                    <p:anim calcmode="lin" valueType="num">
                                      <p:cBhvr>
                                        <p:cTn id="1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049813-CA18-BC24-FA43-F0F50FA52D41}"/>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FF36AD01-53C4-B947-9230-94C2E170B488}"/>
              </a:ext>
            </a:extLst>
          </p:cNvPr>
          <p:cNvSpPr>
            <a:spLocks noGrp="1"/>
          </p:cNvSpPr>
          <p:nvPr>
            <p:ph type="title"/>
          </p:nvPr>
        </p:nvSpPr>
        <p:spPr>
          <a:xfrm>
            <a:off x="756000" y="576000"/>
            <a:ext cx="9552566" cy="1080000"/>
          </a:xfrm>
        </p:spPr>
        <p:txBody>
          <a:bodyPr>
            <a:normAutofit fontScale="90000"/>
          </a:bodyPr>
          <a:lstStyle/>
          <a:p>
            <a:r>
              <a:rPr lang="nl-NL" dirty="0"/>
              <a:t>Strekken van boomkwekerijgewassen</a:t>
            </a:r>
          </a:p>
        </p:txBody>
      </p:sp>
      <p:sp>
        <p:nvSpPr>
          <p:cNvPr id="3" name="Tijdelijke aanduiding voor inhoud 2">
            <a:extLst>
              <a:ext uri="{FF2B5EF4-FFF2-40B4-BE49-F238E27FC236}">
                <a16:creationId xmlns:a16="http://schemas.microsoft.com/office/drawing/2014/main" id="{C0DF1A43-32A4-DFA6-25F5-80E745FE378C}"/>
              </a:ext>
            </a:extLst>
          </p:cNvPr>
          <p:cNvSpPr>
            <a:spLocks noGrp="1"/>
          </p:cNvSpPr>
          <p:nvPr>
            <p:ph idx="1"/>
          </p:nvPr>
        </p:nvSpPr>
        <p:spPr>
          <a:xfrm>
            <a:off x="755999" y="1728000"/>
            <a:ext cx="9449049" cy="4351338"/>
          </a:xfrm>
        </p:spPr>
        <p:txBody>
          <a:bodyPr/>
          <a:lstStyle/>
          <a:p>
            <a:pPr indent="0">
              <a:buNone/>
            </a:pPr>
            <a:r>
              <a:rPr lang="nl-NL" b="1" i="1" dirty="0">
                <a:solidFill>
                  <a:srgbClr val="0070C0"/>
                </a:solidFill>
              </a:rPr>
              <a:t>Zorg</a:t>
            </a:r>
            <a:r>
              <a:rPr lang="nl-NL" b="1" dirty="0"/>
              <a:t> </a:t>
            </a:r>
            <a:r>
              <a:rPr lang="nl-NL" b="1" i="1" dirty="0">
                <a:solidFill>
                  <a:srgbClr val="0070C0"/>
                </a:solidFill>
              </a:rPr>
              <a:t>voor</a:t>
            </a:r>
            <a:r>
              <a:rPr lang="nl-NL" b="1" dirty="0"/>
              <a:t> </a:t>
            </a:r>
            <a:r>
              <a:rPr lang="nl-NL" b="1" i="1" dirty="0">
                <a:solidFill>
                  <a:srgbClr val="0070C0"/>
                </a:solidFill>
              </a:rPr>
              <a:t>goede</a:t>
            </a:r>
            <a:r>
              <a:rPr lang="nl-NL" b="1" dirty="0"/>
              <a:t> </a:t>
            </a:r>
            <a:r>
              <a:rPr lang="nl-NL" b="1" i="1" dirty="0">
                <a:solidFill>
                  <a:srgbClr val="0070C0"/>
                </a:solidFill>
              </a:rPr>
              <a:t>bodemstructuur</a:t>
            </a:r>
          </a:p>
          <a:p>
            <a:pPr indent="0">
              <a:buNone/>
            </a:pPr>
            <a:endParaRPr lang="nl-NL" b="1" dirty="0"/>
          </a:p>
          <a:p>
            <a:pPr marL="342900" indent="-342900"/>
            <a:r>
              <a:rPr lang="nl-NL" dirty="0"/>
              <a:t>Zorg ervoor dat de bodem goed doorlatend is, maar ook voldoende voedingsstoffen bevat. </a:t>
            </a:r>
            <a:r>
              <a:rPr lang="nl-NL" b="1" i="1" dirty="0">
                <a:solidFill>
                  <a:srgbClr val="0070C0"/>
                </a:solidFill>
              </a:rPr>
              <a:t>Compacte</a:t>
            </a:r>
            <a:r>
              <a:rPr lang="nl-NL" b="1" dirty="0"/>
              <a:t> of </a:t>
            </a:r>
            <a:r>
              <a:rPr lang="nl-NL" b="1" i="1" dirty="0">
                <a:solidFill>
                  <a:srgbClr val="0070C0"/>
                </a:solidFill>
              </a:rPr>
              <a:t>slecht</a:t>
            </a:r>
            <a:r>
              <a:rPr lang="nl-NL" b="1" dirty="0"/>
              <a:t> doorlatende bodems</a:t>
            </a:r>
            <a:r>
              <a:rPr lang="nl-NL" dirty="0"/>
              <a:t> kunnen de wortels </a:t>
            </a:r>
            <a:r>
              <a:rPr lang="nl-NL" b="1" i="1" dirty="0">
                <a:solidFill>
                  <a:srgbClr val="0070C0"/>
                </a:solidFill>
              </a:rPr>
              <a:t>belemmeren</a:t>
            </a:r>
            <a:r>
              <a:rPr lang="nl-NL" dirty="0"/>
              <a:t>, waardoor de planten minder stevig groeien en meer gaan strekken.</a:t>
            </a:r>
          </a:p>
          <a:p>
            <a:pPr marL="342900" indent="-342900"/>
            <a:endParaRPr lang="nl-NL" dirty="0"/>
          </a:p>
          <a:p>
            <a:pPr marL="342900" indent="-342900"/>
            <a:r>
              <a:rPr lang="nl-NL" b="1" i="1" dirty="0">
                <a:solidFill>
                  <a:srgbClr val="0070C0"/>
                </a:solidFill>
              </a:rPr>
              <a:t>Vermijd</a:t>
            </a:r>
            <a:r>
              <a:rPr lang="nl-NL" b="1" dirty="0"/>
              <a:t> </a:t>
            </a:r>
            <a:r>
              <a:rPr lang="nl-NL" b="1" i="1" dirty="0">
                <a:solidFill>
                  <a:srgbClr val="0070C0"/>
                </a:solidFill>
              </a:rPr>
              <a:t>zware</a:t>
            </a:r>
            <a:r>
              <a:rPr lang="nl-NL" b="1" dirty="0"/>
              <a:t> </a:t>
            </a:r>
            <a:r>
              <a:rPr lang="nl-NL" b="1" i="1" dirty="0">
                <a:solidFill>
                  <a:srgbClr val="0070C0"/>
                </a:solidFill>
              </a:rPr>
              <a:t>kleigronden</a:t>
            </a:r>
            <a:r>
              <a:rPr lang="nl-NL" dirty="0"/>
              <a:t> die snel opdrogen of water vasthouden. Meng organisch materiaal zoals compost door de bodem om de structuur te verbeteren en de wortelontwikkeling te bevorderen.</a:t>
            </a:r>
          </a:p>
          <a:p>
            <a:pPr indent="0">
              <a:buNone/>
            </a:pPr>
            <a:endParaRPr lang="nl-NL" b="1" dirty="0"/>
          </a:p>
          <a:p>
            <a:pPr indent="0">
              <a:buNone/>
            </a:pPr>
            <a:endParaRPr lang="nl-NL" dirty="0"/>
          </a:p>
        </p:txBody>
      </p:sp>
      <p:pic>
        <p:nvPicPr>
          <p:cNvPr id="5" name="Afbeelding 4">
            <a:extLst>
              <a:ext uri="{FF2B5EF4-FFF2-40B4-BE49-F238E27FC236}">
                <a16:creationId xmlns:a16="http://schemas.microsoft.com/office/drawing/2014/main" id="{FF2A283B-4D0A-B175-8D2C-194A5891E338}"/>
              </a:ext>
            </a:extLst>
          </p:cNvPr>
          <p:cNvPicPr>
            <a:picLocks noChangeAspect="1"/>
          </p:cNvPicPr>
          <p:nvPr/>
        </p:nvPicPr>
        <p:blipFill>
          <a:blip r:embed="rId2"/>
          <a:stretch>
            <a:fillRect/>
          </a:stretch>
        </p:blipFill>
        <p:spPr>
          <a:xfrm>
            <a:off x="10004708" y="5416062"/>
            <a:ext cx="2118945" cy="1441938"/>
          </a:xfrm>
          <a:prstGeom prst="rect">
            <a:avLst/>
          </a:prstGeom>
        </p:spPr>
      </p:pic>
    </p:spTree>
    <p:extLst>
      <p:ext uri="{BB962C8B-B14F-4D97-AF65-F5344CB8AC3E}">
        <p14:creationId xmlns:p14="http://schemas.microsoft.com/office/powerpoint/2010/main" val="4718499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4" end="4"/>
                                            </p:txEl>
                                          </p:spTgt>
                                        </p:tgtEl>
                                        <p:attrNameLst>
                                          <p:attrName>style.visibility</p:attrName>
                                        </p:attrNameLst>
                                      </p:cBhvr>
                                      <p:to>
                                        <p:strVal val="visible"/>
                                      </p:to>
                                    </p:set>
                                    <p:animEffect transition="in" filter="fade">
                                      <p:cBhvr>
                                        <p:cTn id="14" dur="1000"/>
                                        <p:tgtEl>
                                          <p:spTgt spid="3">
                                            <p:txEl>
                                              <p:pRg st="4" end="4"/>
                                            </p:txEl>
                                          </p:spTgt>
                                        </p:tgtEl>
                                      </p:cBhvr>
                                    </p:animEffect>
                                    <p:anim calcmode="lin" valueType="num">
                                      <p:cBhvr>
                                        <p:cTn id="1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B44459-F8B9-2D34-EECC-EA959A08A340}"/>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416E2389-14DD-49B1-DB66-874BE4A1BD83}"/>
              </a:ext>
            </a:extLst>
          </p:cNvPr>
          <p:cNvSpPr>
            <a:spLocks noGrp="1"/>
          </p:cNvSpPr>
          <p:nvPr>
            <p:ph type="title"/>
          </p:nvPr>
        </p:nvSpPr>
        <p:spPr>
          <a:xfrm>
            <a:off x="756000" y="576000"/>
            <a:ext cx="9552566" cy="1080000"/>
          </a:xfrm>
        </p:spPr>
        <p:txBody>
          <a:bodyPr>
            <a:normAutofit fontScale="90000"/>
          </a:bodyPr>
          <a:lstStyle/>
          <a:p>
            <a:r>
              <a:rPr lang="nl-NL" dirty="0"/>
              <a:t>Strekken van boomkwekerijgewassen</a:t>
            </a:r>
          </a:p>
        </p:txBody>
      </p:sp>
      <p:sp>
        <p:nvSpPr>
          <p:cNvPr id="3" name="Tijdelijke aanduiding voor inhoud 2">
            <a:extLst>
              <a:ext uri="{FF2B5EF4-FFF2-40B4-BE49-F238E27FC236}">
                <a16:creationId xmlns:a16="http://schemas.microsoft.com/office/drawing/2014/main" id="{BF886AAF-3F3F-0351-AFAE-69309ECF6DA9}"/>
              </a:ext>
            </a:extLst>
          </p:cNvPr>
          <p:cNvSpPr>
            <a:spLocks noGrp="1"/>
          </p:cNvSpPr>
          <p:nvPr>
            <p:ph idx="1"/>
          </p:nvPr>
        </p:nvSpPr>
        <p:spPr>
          <a:xfrm>
            <a:off x="756000" y="1728000"/>
            <a:ext cx="9036000" cy="4351338"/>
          </a:xfrm>
        </p:spPr>
        <p:txBody>
          <a:bodyPr/>
          <a:lstStyle/>
          <a:p>
            <a:pPr indent="0">
              <a:buNone/>
            </a:pPr>
            <a:r>
              <a:rPr lang="nl-NL" b="1" i="1" dirty="0">
                <a:solidFill>
                  <a:srgbClr val="0070C0"/>
                </a:solidFill>
              </a:rPr>
              <a:t>Snoei</a:t>
            </a:r>
            <a:r>
              <a:rPr lang="nl-NL" b="1" dirty="0"/>
              <a:t> </a:t>
            </a:r>
            <a:r>
              <a:rPr lang="nl-NL" b="1" i="1" dirty="0">
                <a:solidFill>
                  <a:srgbClr val="0070C0"/>
                </a:solidFill>
              </a:rPr>
              <a:t>en</a:t>
            </a:r>
            <a:r>
              <a:rPr lang="nl-NL" b="1" dirty="0"/>
              <a:t> </a:t>
            </a:r>
            <a:r>
              <a:rPr lang="nl-NL" b="1" i="1" dirty="0">
                <a:solidFill>
                  <a:srgbClr val="0070C0"/>
                </a:solidFill>
              </a:rPr>
              <a:t>vorm</a:t>
            </a:r>
            <a:r>
              <a:rPr lang="nl-NL" b="1" dirty="0"/>
              <a:t> </a:t>
            </a:r>
            <a:r>
              <a:rPr lang="nl-NL" b="1" i="1" dirty="0">
                <a:solidFill>
                  <a:srgbClr val="0070C0"/>
                </a:solidFill>
              </a:rPr>
              <a:t>de</a:t>
            </a:r>
            <a:r>
              <a:rPr lang="nl-NL" b="1" dirty="0"/>
              <a:t> </a:t>
            </a:r>
            <a:r>
              <a:rPr lang="nl-NL" b="1" i="1" dirty="0">
                <a:solidFill>
                  <a:srgbClr val="0070C0"/>
                </a:solidFill>
              </a:rPr>
              <a:t>planten</a:t>
            </a:r>
          </a:p>
          <a:p>
            <a:pPr indent="0">
              <a:buNone/>
            </a:pPr>
            <a:endParaRPr lang="nl-NL" b="1" dirty="0"/>
          </a:p>
          <a:p>
            <a:pPr marL="342900" indent="-342900"/>
            <a:r>
              <a:rPr lang="nl-NL" dirty="0"/>
              <a:t>Regelmatig </a:t>
            </a:r>
            <a:r>
              <a:rPr lang="nl-NL" b="1" i="1" dirty="0">
                <a:solidFill>
                  <a:srgbClr val="0070C0"/>
                </a:solidFill>
              </a:rPr>
              <a:t>snoeien</a:t>
            </a:r>
            <a:r>
              <a:rPr lang="nl-NL" dirty="0"/>
              <a:t> kan helpen om de </a:t>
            </a:r>
            <a:r>
              <a:rPr lang="nl-NL" b="1" i="1" dirty="0">
                <a:solidFill>
                  <a:srgbClr val="0070C0"/>
                </a:solidFill>
              </a:rPr>
              <a:t>groei</a:t>
            </a:r>
            <a:r>
              <a:rPr lang="nl-NL" dirty="0"/>
              <a:t> </a:t>
            </a:r>
            <a:r>
              <a:rPr lang="nl-NL" b="1" i="1" dirty="0">
                <a:solidFill>
                  <a:srgbClr val="0070C0"/>
                </a:solidFill>
              </a:rPr>
              <a:t>te</a:t>
            </a:r>
            <a:r>
              <a:rPr lang="nl-NL" dirty="0"/>
              <a:t> </a:t>
            </a:r>
            <a:r>
              <a:rPr lang="nl-NL" b="1" i="1" dirty="0">
                <a:solidFill>
                  <a:srgbClr val="0070C0"/>
                </a:solidFill>
              </a:rPr>
              <a:t>sturen</a:t>
            </a:r>
            <a:r>
              <a:rPr lang="nl-NL" dirty="0"/>
              <a:t> en de planten compacter te houden. Door de top van de plant te snoeien, stimuleer je vaak de groei van zijtakken, wat zorgt voor een </a:t>
            </a:r>
            <a:r>
              <a:rPr lang="nl-NL" dirty="0" err="1"/>
              <a:t>bushy</a:t>
            </a:r>
            <a:r>
              <a:rPr lang="nl-NL" dirty="0"/>
              <a:t> (vertakte) vorm in plaats van lange, stijve stammen.</a:t>
            </a:r>
          </a:p>
          <a:p>
            <a:pPr marL="342900" indent="-342900"/>
            <a:endParaRPr lang="nl-NL" dirty="0"/>
          </a:p>
          <a:p>
            <a:pPr marL="342900" indent="-342900"/>
            <a:r>
              <a:rPr lang="nl-NL" dirty="0"/>
              <a:t>Snoei de planten vroeg in het seizoen of wanneer ze nog jong zijn, zodat de energie naar de zijtakken gaat in plaats van in de lengtegroei.</a:t>
            </a:r>
          </a:p>
          <a:p>
            <a:pPr indent="0">
              <a:buNone/>
            </a:pPr>
            <a:endParaRPr lang="nl-NL" b="1" dirty="0"/>
          </a:p>
          <a:p>
            <a:pPr indent="0">
              <a:buNone/>
            </a:pPr>
            <a:endParaRPr lang="nl-NL" dirty="0"/>
          </a:p>
        </p:txBody>
      </p:sp>
      <p:pic>
        <p:nvPicPr>
          <p:cNvPr id="5" name="Afbeelding 4">
            <a:extLst>
              <a:ext uri="{FF2B5EF4-FFF2-40B4-BE49-F238E27FC236}">
                <a16:creationId xmlns:a16="http://schemas.microsoft.com/office/drawing/2014/main" id="{BCF6AC0B-9C24-77FF-8E3A-928EC3575650}"/>
              </a:ext>
            </a:extLst>
          </p:cNvPr>
          <p:cNvPicPr>
            <a:picLocks noChangeAspect="1"/>
          </p:cNvPicPr>
          <p:nvPr/>
        </p:nvPicPr>
        <p:blipFill>
          <a:blip r:embed="rId2"/>
          <a:stretch>
            <a:fillRect/>
          </a:stretch>
        </p:blipFill>
        <p:spPr>
          <a:xfrm>
            <a:off x="9362517" y="5383916"/>
            <a:ext cx="2734057" cy="1390844"/>
          </a:xfrm>
          <a:prstGeom prst="rect">
            <a:avLst/>
          </a:prstGeom>
        </p:spPr>
      </p:pic>
    </p:spTree>
    <p:extLst>
      <p:ext uri="{BB962C8B-B14F-4D97-AF65-F5344CB8AC3E}">
        <p14:creationId xmlns:p14="http://schemas.microsoft.com/office/powerpoint/2010/main" val="14771783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4" end="4"/>
                                            </p:txEl>
                                          </p:spTgt>
                                        </p:tgtEl>
                                        <p:attrNameLst>
                                          <p:attrName>style.visibility</p:attrName>
                                        </p:attrNameLst>
                                      </p:cBhvr>
                                      <p:to>
                                        <p:strVal val="visible"/>
                                      </p:to>
                                    </p:set>
                                    <p:animEffect transition="in" filter="fade">
                                      <p:cBhvr>
                                        <p:cTn id="14" dur="1000"/>
                                        <p:tgtEl>
                                          <p:spTgt spid="3">
                                            <p:txEl>
                                              <p:pRg st="4" end="4"/>
                                            </p:txEl>
                                          </p:spTgt>
                                        </p:tgtEl>
                                      </p:cBhvr>
                                    </p:animEffect>
                                    <p:anim calcmode="lin" valueType="num">
                                      <p:cBhvr>
                                        <p:cTn id="1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B061F3-BD2D-7631-CFA3-EF6FAC773C9E}"/>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29ED6FBC-9F8F-0A0E-04C2-4E8227C6E06D}"/>
              </a:ext>
            </a:extLst>
          </p:cNvPr>
          <p:cNvSpPr>
            <a:spLocks noGrp="1"/>
          </p:cNvSpPr>
          <p:nvPr>
            <p:ph type="title"/>
          </p:nvPr>
        </p:nvSpPr>
        <p:spPr/>
        <p:txBody>
          <a:bodyPr/>
          <a:lstStyle/>
          <a:p>
            <a:r>
              <a:rPr lang="nl-NL" dirty="0"/>
              <a:t>Vragen niveau 2, 3 en 4</a:t>
            </a:r>
          </a:p>
        </p:txBody>
      </p:sp>
      <p:sp>
        <p:nvSpPr>
          <p:cNvPr id="3" name="Tijdelijke aanduiding voor inhoud 2">
            <a:extLst>
              <a:ext uri="{FF2B5EF4-FFF2-40B4-BE49-F238E27FC236}">
                <a16:creationId xmlns:a16="http://schemas.microsoft.com/office/drawing/2014/main" id="{8356DF56-8B09-60EF-09C5-3188418EA567}"/>
              </a:ext>
            </a:extLst>
          </p:cNvPr>
          <p:cNvSpPr>
            <a:spLocks noGrp="1"/>
          </p:cNvSpPr>
          <p:nvPr>
            <p:ph idx="1"/>
          </p:nvPr>
        </p:nvSpPr>
        <p:spPr>
          <a:xfrm>
            <a:off x="755999" y="1888491"/>
            <a:ext cx="9036000" cy="4351338"/>
          </a:xfrm>
        </p:spPr>
        <p:txBody>
          <a:bodyPr>
            <a:normAutofit/>
          </a:bodyPr>
          <a:lstStyle/>
          <a:p>
            <a:pPr marL="457200" indent="-457200">
              <a:buFont typeface="+mj-lt"/>
              <a:buAutoNum type="arabicPeriod"/>
            </a:pPr>
            <a:r>
              <a:rPr lang="nl-NL" dirty="0"/>
              <a:t>Wat betekent strekking bij planten?</a:t>
            </a:r>
          </a:p>
          <a:p>
            <a:pPr marL="457200" indent="-457200">
              <a:buFont typeface="+mj-lt"/>
              <a:buAutoNum type="arabicPeriod"/>
            </a:pPr>
            <a:r>
              <a:rPr lang="nl-NL" dirty="0"/>
              <a:t>Waarom groeien planten vaak langer in het donker?</a:t>
            </a:r>
          </a:p>
          <a:p>
            <a:pPr marL="457200" indent="-457200">
              <a:buFont typeface="+mj-lt"/>
              <a:buAutoNum type="arabicPeriod"/>
            </a:pPr>
            <a:r>
              <a:rPr lang="nl-NL" dirty="0"/>
              <a:t>Welke hormonen zijn belangrijk voor de strekking van planten?</a:t>
            </a:r>
          </a:p>
          <a:p>
            <a:pPr marL="457200" indent="-457200">
              <a:buFont typeface="+mj-lt"/>
              <a:buAutoNum type="arabicPeriod"/>
            </a:pPr>
            <a:r>
              <a:rPr lang="nl-NL" dirty="0"/>
              <a:t>Wat doet blauw licht met de strekking van planten?</a:t>
            </a:r>
          </a:p>
          <a:p>
            <a:pPr marL="457200" indent="-457200">
              <a:buFont typeface="+mj-lt"/>
              <a:buAutoNum type="arabicPeriod"/>
            </a:pPr>
            <a:r>
              <a:rPr lang="nl-NL" dirty="0"/>
              <a:t>Wat zijn internodiën, en waar vind je ze in een plant?</a:t>
            </a:r>
          </a:p>
          <a:p>
            <a:pPr>
              <a:buFont typeface="+mj-lt"/>
              <a:buAutoNum type="arabicPeriod"/>
            </a:pPr>
            <a:r>
              <a:rPr lang="nl-NL" dirty="0"/>
              <a:t>Wat wordt bedoeld met vertakking bij planten?</a:t>
            </a:r>
          </a:p>
          <a:p>
            <a:pPr>
              <a:buFont typeface="+mj-lt"/>
              <a:buAutoNum type="arabicPeriod"/>
            </a:pPr>
            <a:r>
              <a:rPr lang="nl-NL" dirty="0"/>
              <a:t>Hoe kun je de vertakking van een plant stimuleren?</a:t>
            </a:r>
          </a:p>
          <a:p>
            <a:pPr>
              <a:buFont typeface="+mj-lt"/>
              <a:buAutoNum type="arabicPeriod"/>
            </a:pPr>
            <a:r>
              <a:rPr lang="nl-NL" dirty="0"/>
              <a:t>Welke hormonen remmen de groei van zijtakken?</a:t>
            </a:r>
          </a:p>
          <a:p>
            <a:pPr>
              <a:buFont typeface="+mj-lt"/>
              <a:buAutoNum type="arabicPeriod"/>
            </a:pPr>
            <a:r>
              <a:rPr lang="nl-NL" dirty="0"/>
              <a:t>Waarom is vertakking belangrijk voor een plant?</a:t>
            </a:r>
          </a:p>
          <a:p>
            <a:pPr>
              <a:buFont typeface="+mj-lt"/>
              <a:buAutoNum type="arabicPeriod"/>
            </a:pPr>
            <a:r>
              <a:rPr lang="nl-NL" dirty="0"/>
              <a:t>Hoe kun je met licht de vertakking van een plant beïnvloeden?</a:t>
            </a:r>
          </a:p>
          <a:p>
            <a:pPr marL="457200" indent="-457200">
              <a:buFont typeface="+mj-lt"/>
              <a:buAutoNum type="arabicPeriod"/>
            </a:pPr>
            <a:endParaRPr lang="nl-NL" dirty="0"/>
          </a:p>
          <a:p>
            <a:pPr marL="457200" indent="-457200">
              <a:buFont typeface="+mj-lt"/>
              <a:buAutoNum type="arabicPeriod"/>
            </a:pPr>
            <a:endParaRPr lang="nl-NL" dirty="0"/>
          </a:p>
          <a:p>
            <a:endParaRPr lang="nl-NL" dirty="0"/>
          </a:p>
        </p:txBody>
      </p:sp>
    </p:spTree>
    <p:extLst>
      <p:ext uri="{BB962C8B-B14F-4D97-AF65-F5344CB8AC3E}">
        <p14:creationId xmlns:p14="http://schemas.microsoft.com/office/powerpoint/2010/main" val="102190376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59AB3B-3838-C5DC-5748-6B0EB8B65C77}"/>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E30E00AA-543D-789D-EE51-BCB2B99CA586}"/>
              </a:ext>
            </a:extLst>
          </p:cNvPr>
          <p:cNvSpPr>
            <a:spLocks noGrp="1"/>
          </p:cNvSpPr>
          <p:nvPr>
            <p:ph type="title"/>
          </p:nvPr>
        </p:nvSpPr>
        <p:spPr/>
        <p:txBody>
          <a:bodyPr/>
          <a:lstStyle/>
          <a:p>
            <a:r>
              <a:rPr lang="nl-NL" dirty="0"/>
              <a:t>Vragen niveau 2, 3 en 4</a:t>
            </a:r>
          </a:p>
        </p:txBody>
      </p:sp>
      <p:sp>
        <p:nvSpPr>
          <p:cNvPr id="3" name="Tijdelijke aanduiding voor inhoud 2">
            <a:extLst>
              <a:ext uri="{FF2B5EF4-FFF2-40B4-BE49-F238E27FC236}">
                <a16:creationId xmlns:a16="http://schemas.microsoft.com/office/drawing/2014/main" id="{B0E3CE5F-9C41-2AA1-1AE7-3943D932117D}"/>
              </a:ext>
            </a:extLst>
          </p:cNvPr>
          <p:cNvSpPr>
            <a:spLocks noGrp="1"/>
          </p:cNvSpPr>
          <p:nvPr>
            <p:ph idx="1"/>
          </p:nvPr>
        </p:nvSpPr>
        <p:spPr>
          <a:xfrm>
            <a:off x="756000" y="1888491"/>
            <a:ext cx="7740000" cy="4351338"/>
          </a:xfrm>
        </p:spPr>
        <p:txBody>
          <a:bodyPr>
            <a:normAutofit/>
          </a:bodyPr>
          <a:lstStyle/>
          <a:p>
            <a:pPr marL="457200" indent="-457200">
              <a:buFont typeface="+mj-lt"/>
              <a:buAutoNum type="arabicPeriod" startAt="11"/>
            </a:pPr>
            <a:r>
              <a:rPr lang="nl-NL" dirty="0"/>
              <a:t>Waarom willen kwekers soms dat planten compact blijven?</a:t>
            </a:r>
          </a:p>
          <a:p>
            <a:pPr marL="457200" indent="-457200">
              <a:buFont typeface="+mj-lt"/>
              <a:buAutoNum type="arabicPeriod" startAt="11"/>
            </a:pPr>
            <a:r>
              <a:rPr lang="nl-NL" dirty="0"/>
              <a:t>Hoe kun je zorgen voor minder strekking zonder chemische middelen?</a:t>
            </a:r>
          </a:p>
          <a:p>
            <a:pPr marL="457200" indent="-457200">
              <a:buFont typeface="+mj-lt"/>
              <a:buAutoNum type="arabicPeriod" startAt="11"/>
            </a:pPr>
            <a:r>
              <a:rPr lang="nl-NL" dirty="0"/>
              <a:t>Wat gebeurt er met een plant als je de top weghaalt?</a:t>
            </a:r>
          </a:p>
          <a:p>
            <a:pPr marL="457200" indent="-457200">
              <a:buFont typeface="+mj-lt"/>
              <a:buAutoNum type="arabicPeriod" startAt="11"/>
            </a:pPr>
            <a:r>
              <a:rPr lang="nl-NL" dirty="0"/>
              <a:t>Hoe helpt vertakking een plant om meer energie te produceren?</a:t>
            </a:r>
          </a:p>
          <a:p>
            <a:pPr marL="457200" indent="-457200">
              <a:buFont typeface="+mj-lt"/>
              <a:buAutoNum type="arabicPeriod" startAt="11"/>
            </a:pPr>
            <a:r>
              <a:rPr lang="nl-NL" dirty="0"/>
              <a:t>Wat zijn praktische manieren om strekking en vertakking te beïnvloeden in een kas?</a:t>
            </a:r>
          </a:p>
        </p:txBody>
      </p:sp>
    </p:spTree>
    <p:extLst>
      <p:ext uri="{BB962C8B-B14F-4D97-AF65-F5344CB8AC3E}">
        <p14:creationId xmlns:p14="http://schemas.microsoft.com/office/powerpoint/2010/main" val="706486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0C35CF-AE15-6A6E-AF7D-D91EB3EFB291}"/>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91A2BEA1-1178-DDA9-2A52-ABB58927303D}"/>
              </a:ext>
            </a:extLst>
          </p:cNvPr>
          <p:cNvSpPr>
            <a:spLocks noGrp="1"/>
          </p:cNvSpPr>
          <p:nvPr>
            <p:ph type="title"/>
          </p:nvPr>
        </p:nvSpPr>
        <p:spPr/>
        <p:txBody>
          <a:bodyPr/>
          <a:lstStyle/>
          <a:p>
            <a:r>
              <a:rPr lang="nl-NL" dirty="0"/>
              <a:t>Vragen niveau 3 en 4 </a:t>
            </a:r>
          </a:p>
        </p:txBody>
      </p:sp>
      <p:sp>
        <p:nvSpPr>
          <p:cNvPr id="3" name="Tijdelijke aanduiding voor inhoud 2">
            <a:extLst>
              <a:ext uri="{FF2B5EF4-FFF2-40B4-BE49-F238E27FC236}">
                <a16:creationId xmlns:a16="http://schemas.microsoft.com/office/drawing/2014/main" id="{EBCC44BC-C66C-51D5-BBDE-418523CF981E}"/>
              </a:ext>
            </a:extLst>
          </p:cNvPr>
          <p:cNvSpPr>
            <a:spLocks noGrp="1"/>
          </p:cNvSpPr>
          <p:nvPr>
            <p:ph idx="1"/>
          </p:nvPr>
        </p:nvSpPr>
        <p:spPr>
          <a:xfrm>
            <a:off x="755999" y="1888491"/>
            <a:ext cx="8414377" cy="4351338"/>
          </a:xfrm>
        </p:spPr>
        <p:txBody>
          <a:bodyPr>
            <a:normAutofit fontScale="92500" lnSpcReduction="10000"/>
          </a:bodyPr>
          <a:lstStyle/>
          <a:p>
            <a:pPr marL="457200" indent="-457200">
              <a:buFont typeface="+mj-lt"/>
              <a:buAutoNum type="arabicPeriod" startAt="16"/>
            </a:pPr>
            <a:r>
              <a:rPr lang="nl-NL" dirty="0"/>
              <a:t>Hoe beïnvloedt de verhouding tussen rood en </a:t>
            </a:r>
            <a:r>
              <a:rPr lang="nl-NL" dirty="0" err="1"/>
              <a:t>verrood</a:t>
            </a:r>
            <a:r>
              <a:rPr lang="nl-NL" dirty="0"/>
              <a:t> licht de strekking van planten?</a:t>
            </a:r>
          </a:p>
          <a:p>
            <a:pPr marL="457200" indent="-457200">
              <a:buFont typeface="+mj-lt"/>
              <a:buAutoNum type="arabicPeriod" startAt="16"/>
            </a:pPr>
            <a:r>
              <a:rPr lang="nl-NL" dirty="0"/>
              <a:t>Welke rol speelt auxine bij de strekking van cellen in de stengel?</a:t>
            </a:r>
          </a:p>
          <a:p>
            <a:pPr marL="457200" indent="-457200">
              <a:buFont typeface="+mj-lt"/>
              <a:buAutoNum type="arabicPeriod" startAt="16"/>
            </a:pPr>
            <a:r>
              <a:rPr lang="nl-NL" dirty="0"/>
              <a:t>Hoe beïnvloeden gibberellinen de </a:t>
            </a:r>
            <a:r>
              <a:rPr lang="nl-NL" dirty="0" err="1"/>
              <a:t>celstrekking</a:t>
            </a:r>
            <a:r>
              <a:rPr lang="nl-NL" dirty="0"/>
              <a:t> tijdens de groei van planten?</a:t>
            </a:r>
          </a:p>
          <a:p>
            <a:pPr marL="457200" indent="-457200">
              <a:buFont typeface="+mj-lt"/>
              <a:buAutoNum type="arabicPeriod" startAt="16"/>
            </a:pPr>
            <a:r>
              <a:rPr lang="nl-NL" dirty="0"/>
              <a:t>Waarom strekken planten meer in een omgeving met een hoge plantdichtheid?</a:t>
            </a:r>
          </a:p>
          <a:p>
            <a:pPr marL="457200" indent="-457200">
              <a:buFont typeface="+mj-lt"/>
              <a:buAutoNum type="arabicPeriod" startAt="16"/>
            </a:pPr>
            <a:r>
              <a:rPr lang="nl-NL" dirty="0"/>
              <a:t>Wat is apicale dominantie, en hoe beïnvloedt dit de vertakking van planten?</a:t>
            </a:r>
          </a:p>
          <a:p>
            <a:pPr marL="457200" indent="-457200">
              <a:buFont typeface="+mj-lt"/>
              <a:buAutoNum type="arabicPeriod" startAt="16"/>
            </a:pPr>
            <a:r>
              <a:rPr lang="nl-NL" dirty="0"/>
              <a:t>Waarom ontwikkelen sommige planten van nature weinig zijtakken, zelfs onder optimale omstandigheden?</a:t>
            </a:r>
          </a:p>
          <a:p>
            <a:pPr marL="457200" indent="-457200">
              <a:buFont typeface="+mj-lt"/>
              <a:buAutoNum type="arabicPeriod" startAt="16"/>
            </a:pPr>
            <a:r>
              <a:rPr lang="nl-NL" dirty="0"/>
              <a:t>Hoe beïnvloeden externe factoren zoals lichtintensiteit en voedingsstoffen de vertakking van planten?</a:t>
            </a:r>
          </a:p>
          <a:p>
            <a:pPr marL="457200" indent="-457200">
              <a:buFont typeface="+mj-lt"/>
              <a:buAutoNum type="arabicPeriod" startAt="16"/>
            </a:pPr>
            <a:endParaRPr lang="nl-NL" dirty="0"/>
          </a:p>
          <a:p>
            <a:pPr marL="457200" indent="-457200">
              <a:buFont typeface="+mj-lt"/>
              <a:buAutoNum type="arabicPeriod" startAt="16"/>
            </a:pPr>
            <a:endParaRPr lang="nl-NL" dirty="0"/>
          </a:p>
          <a:p>
            <a:pPr marL="457200" indent="-457200">
              <a:buFont typeface="+mj-lt"/>
              <a:buAutoNum type="arabicPeriod" startAt="16"/>
            </a:pPr>
            <a:endParaRPr lang="nl-NL" dirty="0"/>
          </a:p>
          <a:p>
            <a:pPr indent="0">
              <a:buNone/>
            </a:pPr>
            <a:endParaRPr lang="nl-NL" dirty="0"/>
          </a:p>
          <a:p>
            <a:pPr indent="0">
              <a:buNone/>
            </a:pPr>
            <a:endParaRPr lang="nl-NL" dirty="0"/>
          </a:p>
          <a:p>
            <a:endParaRPr lang="nl-NL" dirty="0"/>
          </a:p>
        </p:txBody>
      </p:sp>
    </p:spTree>
    <p:extLst>
      <p:ext uri="{BB962C8B-B14F-4D97-AF65-F5344CB8AC3E}">
        <p14:creationId xmlns:p14="http://schemas.microsoft.com/office/powerpoint/2010/main" val="39588265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1225576" y="758710"/>
            <a:ext cx="5741582" cy="553998"/>
          </a:xfrm>
          <a:prstGeom prst="rect">
            <a:avLst/>
          </a:prstGeom>
          <a:noFill/>
        </p:spPr>
        <p:txBody>
          <a:bodyPr wrap="square" rtlCol="0">
            <a:spAutoFit/>
          </a:bodyPr>
          <a:lstStyle/>
          <a:p>
            <a:pPr>
              <a:defRPr/>
            </a:pPr>
            <a:r>
              <a:rPr lang="nl-NL" sz="3000" b="1" dirty="0">
                <a:solidFill>
                  <a:prstClr val="black"/>
                </a:solidFill>
                <a:latin typeface="Arial" panose="020B0604020202020204" pitchFamily="34" charset="0"/>
                <a:cs typeface="Arial" panose="020B0604020202020204" pitchFamily="34" charset="0"/>
              </a:rPr>
              <a:t>Lesprogramma vandaag</a:t>
            </a:r>
          </a:p>
        </p:txBody>
      </p:sp>
      <p:sp>
        <p:nvSpPr>
          <p:cNvPr id="4" name="Tekstvak 3">
            <a:extLst>
              <a:ext uri="{FF2B5EF4-FFF2-40B4-BE49-F238E27FC236}">
                <a16:creationId xmlns:a16="http://schemas.microsoft.com/office/drawing/2014/main" id="{BE5E9AAC-8AFC-4CA9-B89F-13D11A0216BE}"/>
              </a:ext>
            </a:extLst>
          </p:cNvPr>
          <p:cNvSpPr txBox="1"/>
          <p:nvPr/>
        </p:nvSpPr>
        <p:spPr>
          <a:xfrm>
            <a:off x="1225576" y="2083730"/>
            <a:ext cx="6263640" cy="3462486"/>
          </a:xfrm>
          <a:prstGeom prst="rect">
            <a:avLst/>
          </a:prstGeom>
          <a:noFill/>
        </p:spPr>
        <p:txBody>
          <a:bodyPr wrap="square" rtlCol="0">
            <a:spAutoFit/>
          </a:bodyPr>
          <a:lstStyle/>
          <a:p>
            <a:pPr marL="214313" indent="-214313">
              <a:buFont typeface="Arial" panose="020B0604020202020204" pitchFamily="34" charset="0"/>
              <a:buChar char="•"/>
              <a:defRPr/>
            </a:pPr>
            <a:r>
              <a:rPr lang="nl-NL" sz="2400" dirty="0">
                <a:solidFill>
                  <a:prstClr val="black"/>
                </a:solidFill>
                <a:latin typeface="Arial" panose="020B0604020202020204" pitchFamily="34" charset="0"/>
                <a:cs typeface="Arial" panose="020B0604020202020204" pitchFamily="34" charset="0"/>
              </a:rPr>
              <a:t>Herhaling</a:t>
            </a:r>
          </a:p>
          <a:p>
            <a:pPr marL="214313" indent="-214313">
              <a:buFont typeface="Arial" panose="020B0604020202020204" pitchFamily="34" charset="0"/>
              <a:buChar char="•"/>
              <a:defRPr/>
            </a:pPr>
            <a:r>
              <a:rPr lang="nl-NL" sz="2400" dirty="0">
                <a:solidFill>
                  <a:prstClr val="black"/>
                </a:solidFill>
                <a:latin typeface="Arial" panose="020B0604020202020204" pitchFamily="34" charset="0"/>
                <a:cs typeface="Arial" panose="020B0604020202020204" pitchFamily="34" charset="0"/>
              </a:rPr>
              <a:t>Waarom strekken planten</a:t>
            </a:r>
          </a:p>
          <a:p>
            <a:pPr marL="214313" indent="-214313">
              <a:buFont typeface="Arial" panose="020B0604020202020204" pitchFamily="34" charset="0"/>
              <a:buChar char="•"/>
              <a:defRPr/>
            </a:pPr>
            <a:r>
              <a:rPr lang="nl-NL" sz="2400" dirty="0">
                <a:solidFill>
                  <a:prstClr val="black"/>
                </a:solidFill>
                <a:latin typeface="Arial" panose="020B0604020202020204" pitchFamily="34" charset="0"/>
                <a:cs typeface="Arial" panose="020B0604020202020204" pitchFamily="34" charset="0"/>
              </a:rPr>
              <a:t>Apicale dominantie</a:t>
            </a:r>
          </a:p>
          <a:p>
            <a:pPr marL="214313" indent="-214313">
              <a:buFont typeface="Arial" panose="020B0604020202020204" pitchFamily="34" charset="0"/>
              <a:buChar char="•"/>
              <a:defRPr/>
            </a:pPr>
            <a:r>
              <a:rPr lang="nl-NL" sz="2400" dirty="0">
                <a:solidFill>
                  <a:prstClr val="black"/>
                </a:solidFill>
                <a:latin typeface="Arial" panose="020B0604020202020204" pitchFamily="34" charset="0"/>
                <a:cs typeface="Arial" panose="020B0604020202020204" pitchFamily="34" charset="0"/>
              </a:rPr>
              <a:t>Uitloop van knoppen</a:t>
            </a:r>
          </a:p>
          <a:p>
            <a:pPr marL="214313" indent="-214313">
              <a:buFont typeface="Arial" panose="020B0604020202020204" pitchFamily="34" charset="0"/>
              <a:buChar char="•"/>
              <a:defRPr/>
            </a:pPr>
            <a:r>
              <a:rPr lang="nl-NL" sz="2400" dirty="0">
                <a:solidFill>
                  <a:prstClr val="black"/>
                </a:solidFill>
                <a:latin typeface="Arial" panose="020B0604020202020204" pitchFamily="34" charset="0"/>
                <a:cs typeface="Arial" panose="020B0604020202020204" pitchFamily="34" charset="0"/>
              </a:rPr>
              <a:t>Strekken van boomkwekerijgewassen</a:t>
            </a:r>
          </a:p>
          <a:p>
            <a:pPr marL="214313" indent="-214313">
              <a:buFont typeface="Arial" panose="020B0604020202020204" pitchFamily="34" charset="0"/>
              <a:buChar char="•"/>
              <a:defRPr/>
            </a:pPr>
            <a:r>
              <a:rPr lang="nl-NL" sz="2400" dirty="0">
                <a:solidFill>
                  <a:prstClr val="black"/>
                </a:solidFill>
                <a:latin typeface="Arial" panose="020B0604020202020204" pitchFamily="34" charset="0"/>
                <a:cs typeface="Arial" panose="020B0604020202020204" pitchFamily="34" charset="0"/>
              </a:rPr>
              <a:t>Gibberellinen</a:t>
            </a:r>
          </a:p>
          <a:p>
            <a:pPr marL="214313" indent="-214313">
              <a:buFont typeface="Arial" panose="020B0604020202020204" pitchFamily="34" charset="0"/>
              <a:buChar char="•"/>
              <a:defRPr/>
            </a:pPr>
            <a:r>
              <a:rPr lang="nl-NL" sz="2400" dirty="0">
                <a:solidFill>
                  <a:prstClr val="black"/>
                </a:solidFill>
                <a:latin typeface="Arial" panose="020B0604020202020204" pitchFamily="34" charset="0"/>
                <a:cs typeface="Arial" panose="020B0604020202020204" pitchFamily="34" charset="0"/>
              </a:rPr>
              <a:t>Groei remmen/sturen</a:t>
            </a:r>
          </a:p>
          <a:p>
            <a:pPr marL="214313" indent="-214313">
              <a:buFont typeface="Arial" panose="020B0604020202020204" pitchFamily="34" charset="0"/>
              <a:buChar char="•"/>
              <a:defRPr/>
            </a:pPr>
            <a:r>
              <a:rPr lang="nl-NL" sz="2400" dirty="0">
                <a:solidFill>
                  <a:prstClr val="black"/>
                </a:solidFill>
                <a:latin typeface="Arial" panose="020B0604020202020204" pitchFamily="34" charset="0"/>
                <a:cs typeface="Arial" panose="020B0604020202020204" pitchFamily="34" charset="0"/>
              </a:rPr>
              <a:t>Afsluiting</a:t>
            </a:r>
          </a:p>
          <a:p>
            <a:pPr marL="214313" indent="-214313">
              <a:buFont typeface="Arial" panose="020B0604020202020204" pitchFamily="34" charset="0"/>
              <a:buChar char="•"/>
              <a:defRPr/>
            </a:pPr>
            <a:endParaRPr lang="nl-NL" sz="1350" dirty="0">
              <a:solidFill>
                <a:prstClr val="black"/>
              </a:solidFill>
              <a:latin typeface="Calibri"/>
            </a:endParaRPr>
          </a:p>
          <a:p>
            <a:pPr marL="214313" indent="-214313">
              <a:buFont typeface="Arial" panose="020B0604020202020204" pitchFamily="34" charset="0"/>
              <a:buChar char="•"/>
              <a:defRPr/>
            </a:pPr>
            <a:endParaRPr lang="nl-NL" sz="1350" dirty="0">
              <a:solidFill>
                <a:prstClr val="black"/>
              </a:solidFill>
              <a:latin typeface="Calibri"/>
            </a:endParaRPr>
          </a:p>
        </p:txBody>
      </p:sp>
    </p:spTree>
    <p:extLst>
      <p:ext uri="{BB962C8B-B14F-4D97-AF65-F5344CB8AC3E}">
        <p14:creationId xmlns:p14="http://schemas.microsoft.com/office/powerpoint/2010/main" val="276650104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558761" y="1102151"/>
            <a:ext cx="7886700" cy="996950"/>
          </a:xfrm>
        </p:spPr>
        <p:txBody>
          <a:bodyPr>
            <a:normAutofit/>
          </a:bodyPr>
          <a:lstStyle/>
          <a:p>
            <a:pPr eaLnBrk="1" hangingPunct="1"/>
            <a:endParaRPr lang="nl-NL" altLang="nl-NL" b="1" dirty="0"/>
          </a:p>
        </p:txBody>
      </p:sp>
      <p:pic>
        <p:nvPicPr>
          <p:cNvPr id="5124" name="Afbeelding 6">
            <a:extLst>
              <a:ext uri="{FF2B5EF4-FFF2-40B4-BE49-F238E27FC236}">
                <a16:creationId xmlns:a16="http://schemas.microsoft.com/office/drawing/2014/main" id="{CD798D11-19D8-4507-99B0-33217548E83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51764" y="330201"/>
            <a:ext cx="2555875" cy="56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Tijdelijke aanduiding voor inhoud 4">
            <a:extLst>
              <a:ext uri="{FF2B5EF4-FFF2-40B4-BE49-F238E27FC236}">
                <a16:creationId xmlns:a16="http://schemas.microsoft.com/office/drawing/2014/main" id="{5659B081-B505-4881-BC89-DBFD945D393D}"/>
              </a:ext>
            </a:extLst>
          </p:cNvPr>
          <p:cNvPicPr>
            <a:picLocks noGrp="1" noChangeAspect="1"/>
          </p:cNvPicPr>
          <p:nvPr>
            <p:ph idx="1"/>
          </p:nvPr>
        </p:nvPicPr>
        <p:blipFill>
          <a:blip r:embed="rId4"/>
          <a:stretch>
            <a:fillRect/>
          </a:stretch>
        </p:blipFill>
        <p:spPr>
          <a:xfrm>
            <a:off x="1405825" y="1403809"/>
            <a:ext cx="8192571" cy="4214567"/>
          </a:xfrm>
          <a:prstGeom prst="rect">
            <a:avLst/>
          </a:prstGeom>
        </p:spPr>
      </p:pic>
    </p:spTree>
    <p:extLst>
      <p:ext uri="{BB962C8B-B14F-4D97-AF65-F5344CB8AC3E}">
        <p14:creationId xmlns:p14="http://schemas.microsoft.com/office/powerpoint/2010/main" val="2707980406"/>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Afbeelding 9">
            <a:extLst>
              <a:ext uri="{FF2B5EF4-FFF2-40B4-BE49-F238E27FC236}">
                <a16:creationId xmlns:a16="http://schemas.microsoft.com/office/drawing/2014/main" id="{E7E452EB-520E-4E2E-51C6-7F291659C820}"/>
              </a:ext>
            </a:extLst>
          </p:cNvPr>
          <p:cNvPicPr>
            <a:picLocks noChangeAspect="1"/>
          </p:cNvPicPr>
          <p:nvPr/>
        </p:nvPicPr>
        <p:blipFill>
          <a:blip r:embed="rId2"/>
          <a:stretch>
            <a:fillRect/>
          </a:stretch>
        </p:blipFill>
        <p:spPr>
          <a:xfrm>
            <a:off x="348904" y="636396"/>
            <a:ext cx="11271596" cy="5697730"/>
          </a:xfrm>
          <a:prstGeom prst="rect">
            <a:avLst/>
          </a:prstGeom>
        </p:spPr>
      </p:pic>
    </p:spTree>
    <p:extLst>
      <p:ext uri="{BB962C8B-B14F-4D97-AF65-F5344CB8AC3E}">
        <p14:creationId xmlns:p14="http://schemas.microsoft.com/office/powerpoint/2010/main" val="29124477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Waarom strekken planten?</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7516136" cy="4738260"/>
          </a:xfrm>
        </p:spPr>
        <p:txBody>
          <a:bodyPr>
            <a:normAutofit/>
          </a:bodyPr>
          <a:lstStyle/>
          <a:p>
            <a:pPr indent="0">
              <a:buNone/>
              <a:defRPr/>
            </a:pPr>
            <a:r>
              <a:rPr lang="nl-NL" dirty="0"/>
              <a:t>Planten streven naar </a:t>
            </a:r>
            <a:r>
              <a:rPr lang="nl-NL" b="1" i="1" dirty="0">
                <a:solidFill>
                  <a:srgbClr val="0070C0"/>
                </a:solidFill>
              </a:rPr>
              <a:t>licht</a:t>
            </a:r>
            <a:r>
              <a:rPr lang="nl-NL" dirty="0"/>
              <a:t> en strekken zich om </a:t>
            </a:r>
            <a:r>
              <a:rPr lang="nl-NL" b="1" i="1" dirty="0">
                <a:solidFill>
                  <a:srgbClr val="0070C0"/>
                </a:solidFill>
              </a:rPr>
              <a:t>boven</a:t>
            </a:r>
            <a:r>
              <a:rPr lang="nl-NL" dirty="0"/>
              <a:t> hun buren uit te komen, wat wordt beïnvloed door </a:t>
            </a:r>
            <a:r>
              <a:rPr lang="nl-NL" b="1" i="1" dirty="0">
                <a:solidFill>
                  <a:srgbClr val="0070C0"/>
                </a:solidFill>
              </a:rPr>
              <a:t>lichtniveau</a:t>
            </a:r>
            <a:r>
              <a:rPr lang="nl-NL" dirty="0"/>
              <a:t> en </a:t>
            </a:r>
            <a:r>
              <a:rPr lang="nl-NL" b="1" i="1" dirty="0">
                <a:solidFill>
                  <a:srgbClr val="0070C0"/>
                </a:solidFill>
              </a:rPr>
              <a:t>lichtkleur</a:t>
            </a:r>
            <a:r>
              <a:rPr lang="nl-NL" dirty="0"/>
              <a:t>.</a:t>
            </a:r>
          </a:p>
          <a:p>
            <a:pPr indent="0">
              <a:buNone/>
              <a:defRPr/>
            </a:pPr>
            <a:endParaRPr lang="nl-NL" dirty="0"/>
          </a:p>
          <a:p>
            <a:pPr indent="0">
              <a:buNone/>
              <a:defRPr/>
            </a:pPr>
            <a:r>
              <a:rPr lang="nl-NL" dirty="0"/>
              <a:t>Om dit laatste te begrijpen, moeten we even terug naar de plant in de natuur.</a:t>
            </a:r>
          </a:p>
          <a:p>
            <a:pPr indent="0">
              <a:buNone/>
              <a:defRPr/>
            </a:pPr>
            <a:endParaRPr lang="nl-NL" dirty="0"/>
          </a:p>
          <a:p>
            <a:pPr indent="0">
              <a:buNone/>
              <a:defRPr/>
            </a:pPr>
            <a:r>
              <a:rPr lang="nl-NL" dirty="0"/>
              <a:t>Om zo snel mogelijk </a:t>
            </a:r>
            <a:r>
              <a:rPr lang="nl-NL" b="1" i="1" dirty="0">
                <a:solidFill>
                  <a:srgbClr val="0070C0"/>
                </a:solidFill>
              </a:rPr>
              <a:t>uit</a:t>
            </a:r>
            <a:r>
              <a:rPr lang="nl-NL" dirty="0"/>
              <a:t> de </a:t>
            </a:r>
            <a:r>
              <a:rPr lang="nl-NL" b="1" i="1" dirty="0">
                <a:solidFill>
                  <a:srgbClr val="0070C0"/>
                </a:solidFill>
              </a:rPr>
              <a:t>schaduw</a:t>
            </a:r>
            <a:r>
              <a:rPr lang="nl-NL" dirty="0"/>
              <a:t> van andere planten te komen, moet hij juist </a:t>
            </a:r>
            <a:r>
              <a:rPr lang="nl-NL" b="1" i="1" dirty="0">
                <a:solidFill>
                  <a:srgbClr val="0070C0"/>
                </a:solidFill>
              </a:rPr>
              <a:t>niet</a:t>
            </a:r>
            <a:r>
              <a:rPr lang="nl-NL" dirty="0"/>
              <a:t> vertakken maar alle energie stoppen in het </a:t>
            </a:r>
            <a:r>
              <a:rPr lang="nl-NL" b="1" i="1" dirty="0">
                <a:solidFill>
                  <a:srgbClr val="0070C0"/>
                </a:solidFill>
              </a:rPr>
              <a:t>verlengen</a:t>
            </a:r>
            <a:r>
              <a:rPr lang="nl-NL" dirty="0"/>
              <a:t> van de hoofdstengel</a:t>
            </a:r>
          </a:p>
        </p:txBody>
      </p:sp>
      <p:pic>
        <p:nvPicPr>
          <p:cNvPr id="5" name="Afbeelding 4">
            <a:extLst>
              <a:ext uri="{FF2B5EF4-FFF2-40B4-BE49-F238E27FC236}">
                <a16:creationId xmlns:a16="http://schemas.microsoft.com/office/drawing/2014/main" id="{C51292AE-F3A0-8529-9104-2028C075129C}"/>
              </a:ext>
            </a:extLst>
          </p:cNvPr>
          <p:cNvPicPr>
            <a:picLocks noChangeAspect="1"/>
          </p:cNvPicPr>
          <p:nvPr/>
        </p:nvPicPr>
        <p:blipFill>
          <a:blip r:embed="rId3"/>
          <a:stretch>
            <a:fillRect/>
          </a:stretch>
        </p:blipFill>
        <p:spPr>
          <a:xfrm>
            <a:off x="8826467" y="4628858"/>
            <a:ext cx="2619375" cy="1743075"/>
          </a:xfrm>
          <a:prstGeom prst="rect">
            <a:avLst/>
          </a:prstGeom>
        </p:spPr>
      </p:pic>
    </p:spTree>
    <p:extLst>
      <p:ext uri="{BB962C8B-B14F-4D97-AF65-F5344CB8AC3E}">
        <p14:creationId xmlns:p14="http://schemas.microsoft.com/office/powerpoint/2010/main" val="1275218087"/>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4" end="4"/>
                                            </p:txEl>
                                          </p:spTgt>
                                        </p:tgtEl>
                                        <p:attrNameLst>
                                          <p:attrName>style.visibility</p:attrName>
                                        </p:attrNameLst>
                                      </p:cBhvr>
                                      <p:to>
                                        <p:strVal val="visible"/>
                                      </p:to>
                                    </p:set>
                                    <p:animEffect transition="in" filter="fade">
                                      <p:cBhvr>
                                        <p:cTn id="14" dur="1000"/>
                                        <p:tgtEl>
                                          <p:spTgt spid="7171">
                                            <p:txEl>
                                              <p:pRg st="4" end="4"/>
                                            </p:txEl>
                                          </p:spTgt>
                                        </p:tgtEl>
                                      </p:cBhvr>
                                    </p:animEffect>
                                    <p:anim calcmode="lin" valueType="num">
                                      <p:cBhvr>
                                        <p:cTn id="15"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5B5EBA-5F68-DC81-972A-0B7DEB4FD6AE}"/>
            </a:ext>
          </a:extLst>
        </p:cNvPr>
        <p:cNvGrpSpPr/>
        <p:nvPr/>
      </p:nvGrpSpPr>
      <p:grpSpPr>
        <a:xfrm>
          <a:off x="0" y="0"/>
          <a:ext cx="0" cy="0"/>
          <a:chOff x="0" y="0"/>
          <a:chExt cx="0" cy="0"/>
        </a:xfrm>
      </p:grpSpPr>
      <p:sp>
        <p:nvSpPr>
          <p:cNvPr id="5122" name="Titel 1">
            <a:extLst>
              <a:ext uri="{FF2B5EF4-FFF2-40B4-BE49-F238E27FC236}">
                <a16:creationId xmlns:a16="http://schemas.microsoft.com/office/drawing/2014/main" id="{97CFB1B6-929B-C08D-DBD6-F81F0360EF5F}"/>
              </a:ext>
            </a:extLst>
          </p:cNvPr>
          <p:cNvSpPr>
            <a:spLocks noGrp="1" noChangeArrowheads="1"/>
          </p:cNvSpPr>
          <p:nvPr>
            <p:ph type="title"/>
          </p:nvPr>
        </p:nvSpPr>
        <p:spPr>
          <a:xfrm>
            <a:off x="1079224" y="592001"/>
            <a:ext cx="7886700" cy="996950"/>
          </a:xfrm>
        </p:spPr>
        <p:txBody>
          <a:bodyPr/>
          <a:lstStyle/>
          <a:p>
            <a:pPr eaLnBrk="1" hangingPunct="1"/>
            <a:r>
              <a:rPr lang="nl-NL" altLang="nl-NL" b="1" dirty="0"/>
              <a:t>Waarom strekken planten?</a:t>
            </a:r>
          </a:p>
        </p:txBody>
      </p:sp>
      <p:sp>
        <p:nvSpPr>
          <p:cNvPr id="7171" name="Tijdelijke aanduiding voor inhoud 2">
            <a:extLst>
              <a:ext uri="{FF2B5EF4-FFF2-40B4-BE49-F238E27FC236}">
                <a16:creationId xmlns:a16="http://schemas.microsoft.com/office/drawing/2014/main" id="{5610C50F-20C6-7B31-DDCD-8221A36FA138}"/>
              </a:ext>
            </a:extLst>
          </p:cNvPr>
          <p:cNvSpPr>
            <a:spLocks noGrp="1" noChangeArrowheads="1"/>
          </p:cNvSpPr>
          <p:nvPr>
            <p:ph idx="1"/>
          </p:nvPr>
        </p:nvSpPr>
        <p:spPr>
          <a:xfrm>
            <a:off x="1066766" y="1882885"/>
            <a:ext cx="6651494" cy="4738260"/>
          </a:xfrm>
        </p:spPr>
        <p:txBody>
          <a:bodyPr>
            <a:normAutofit/>
          </a:bodyPr>
          <a:lstStyle/>
          <a:p>
            <a:pPr indent="0">
              <a:buNone/>
              <a:defRPr/>
            </a:pPr>
            <a:r>
              <a:rPr lang="nl-NL" dirty="0"/>
              <a:t>Een plant neem met het pigment </a:t>
            </a:r>
            <a:r>
              <a:rPr lang="nl-NL" b="1" i="1" dirty="0">
                <a:solidFill>
                  <a:srgbClr val="0070C0"/>
                </a:solidFill>
              </a:rPr>
              <a:t>Fytochroom</a:t>
            </a:r>
            <a:r>
              <a:rPr lang="nl-NL" b="1" i="1" dirty="0"/>
              <a:t> </a:t>
            </a:r>
            <a:r>
              <a:rPr lang="nl-NL" dirty="0"/>
              <a:t>het licht waar.</a:t>
            </a:r>
          </a:p>
          <a:p>
            <a:pPr indent="0">
              <a:buNone/>
              <a:defRPr/>
            </a:pPr>
            <a:r>
              <a:rPr lang="nl-NL" i="1" dirty="0"/>
              <a:t> </a:t>
            </a:r>
          </a:p>
          <a:p>
            <a:pPr indent="0">
              <a:buNone/>
              <a:defRPr/>
            </a:pPr>
            <a:r>
              <a:rPr lang="nl-NL" b="1" i="1" dirty="0">
                <a:solidFill>
                  <a:srgbClr val="0070C0"/>
                </a:solidFill>
              </a:rPr>
              <a:t>Fytochroom</a:t>
            </a:r>
            <a:r>
              <a:rPr lang="nl-NL" b="1" i="1" dirty="0"/>
              <a:t> </a:t>
            </a:r>
            <a:r>
              <a:rPr lang="nl-NL" dirty="0"/>
              <a:t>zit in het cytoplasma van de cel</a:t>
            </a:r>
            <a:endParaRPr lang="nl-NL" b="1" i="1" dirty="0"/>
          </a:p>
          <a:p>
            <a:pPr indent="0">
              <a:buNone/>
              <a:defRPr/>
            </a:pPr>
            <a:endParaRPr lang="nl-NL" b="1" i="1" dirty="0"/>
          </a:p>
          <a:p>
            <a:pPr indent="0">
              <a:buNone/>
              <a:defRPr/>
            </a:pPr>
            <a:r>
              <a:rPr lang="nl-NL" b="1" i="1" dirty="0">
                <a:solidFill>
                  <a:srgbClr val="0070C0"/>
                </a:solidFill>
              </a:rPr>
              <a:t>Fytochromen</a:t>
            </a:r>
            <a:r>
              <a:rPr lang="nl-NL" dirty="0"/>
              <a:t> zijn als het ware lichtsensoren die de verhouding van </a:t>
            </a:r>
            <a:r>
              <a:rPr lang="nl-NL" b="1" i="1" dirty="0">
                <a:solidFill>
                  <a:srgbClr val="0070C0"/>
                </a:solidFill>
              </a:rPr>
              <a:t>rood</a:t>
            </a:r>
            <a:r>
              <a:rPr lang="nl-NL" dirty="0"/>
              <a:t> tot </a:t>
            </a:r>
            <a:r>
              <a:rPr lang="nl-NL" b="1" i="1" dirty="0" err="1">
                <a:solidFill>
                  <a:srgbClr val="0070C0"/>
                </a:solidFill>
              </a:rPr>
              <a:t>verrood</a:t>
            </a:r>
            <a:r>
              <a:rPr lang="nl-NL" dirty="0"/>
              <a:t> licht in de omgeving meet en past op basis daarvan de groei van de plant aan. </a:t>
            </a:r>
          </a:p>
          <a:p>
            <a:pPr indent="0">
              <a:buNone/>
              <a:defRPr/>
            </a:pPr>
            <a:endParaRPr lang="nl-NL" dirty="0"/>
          </a:p>
          <a:p>
            <a:pPr indent="0">
              <a:buNone/>
              <a:defRPr/>
            </a:pPr>
            <a:r>
              <a:rPr lang="nl-NL" dirty="0"/>
              <a:t>Rood licht 620-700 nm</a:t>
            </a:r>
            <a:br>
              <a:rPr lang="nl-NL" dirty="0"/>
            </a:br>
            <a:r>
              <a:rPr lang="nl-NL" dirty="0" err="1"/>
              <a:t>Verrood</a:t>
            </a:r>
            <a:r>
              <a:rPr lang="nl-NL" dirty="0"/>
              <a:t> licht 700-780 nm</a:t>
            </a:r>
          </a:p>
        </p:txBody>
      </p:sp>
      <p:pic>
        <p:nvPicPr>
          <p:cNvPr id="4" name="Afbeelding 3">
            <a:extLst>
              <a:ext uri="{FF2B5EF4-FFF2-40B4-BE49-F238E27FC236}">
                <a16:creationId xmlns:a16="http://schemas.microsoft.com/office/drawing/2014/main" id="{9BA1362A-AFEB-4112-733D-FE18C8512FE6}"/>
              </a:ext>
            </a:extLst>
          </p:cNvPr>
          <p:cNvPicPr>
            <a:picLocks noChangeAspect="1"/>
          </p:cNvPicPr>
          <p:nvPr/>
        </p:nvPicPr>
        <p:blipFill>
          <a:blip r:embed="rId3"/>
          <a:stretch>
            <a:fillRect/>
          </a:stretch>
        </p:blipFill>
        <p:spPr>
          <a:xfrm>
            <a:off x="4941358" y="5675931"/>
            <a:ext cx="6782747" cy="1009791"/>
          </a:xfrm>
          <a:prstGeom prst="rect">
            <a:avLst/>
          </a:prstGeom>
        </p:spPr>
      </p:pic>
      <p:pic>
        <p:nvPicPr>
          <p:cNvPr id="3" name="Afbeelding 2">
            <a:extLst>
              <a:ext uri="{FF2B5EF4-FFF2-40B4-BE49-F238E27FC236}">
                <a16:creationId xmlns:a16="http://schemas.microsoft.com/office/drawing/2014/main" id="{219A86BD-7E05-700B-F4B3-ACBCFA96DCAB}"/>
              </a:ext>
            </a:extLst>
          </p:cNvPr>
          <p:cNvPicPr>
            <a:picLocks noChangeAspect="1"/>
          </p:cNvPicPr>
          <p:nvPr/>
        </p:nvPicPr>
        <p:blipFill>
          <a:blip r:embed="rId4"/>
          <a:stretch>
            <a:fillRect/>
          </a:stretch>
        </p:blipFill>
        <p:spPr>
          <a:xfrm>
            <a:off x="8212347" y="172278"/>
            <a:ext cx="3855996" cy="2657186"/>
          </a:xfrm>
          <a:prstGeom prst="rect">
            <a:avLst/>
          </a:prstGeom>
        </p:spPr>
      </p:pic>
    </p:spTree>
    <p:extLst>
      <p:ext uri="{BB962C8B-B14F-4D97-AF65-F5344CB8AC3E}">
        <p14:creationId xmlns:p14="http://schemas.microsoft.com/office/powerpoint/2010/main" val="2368131163"/>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4" end="4"/>
                                            </p:txEl>
                                          </p:spTgt>
                                        </p:tgtEl>
                                        <p:attrNameLst>
                                          <p:attrName>style.visibility</p:attrName>
                                        </p:attrNameLst>
                                      </p:cBhvr>
                                      <p:to>
                                        <p:strVal val="visible"/>
                                      </p:to>
                                    </p:set>
                                    <p:animEffect transition="in" filter="fade">
                                      <p:cBhvr>
                                        <p:cTn id="14" dur="1000"/>
                                        <p:tgtEl>
                                          <p:spTgt spid="7171">
                                            <p:txEl>
                                              <p:pRg st="4" end="4"/>
                                            </p:txEl>
                                          </p:spTgt>
                                        </p:tgtEl>
                                      </p:cBhvr>
                                    </p:animEffect>
                                    <p:anim calcmode="lin" valueType="num">
                                      <p:cBhvr>
                                        <p:cTn id="15"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171">
                                            <p:txEl>
                                              <p:pRg st="6" end="6"/>
                                            </p:txEl>
                                          </p:spTgt>
                                        </p:tgtEl>
                                        <p:attrNameLst>
                                          <p:attrName>style.visibility</p:attrName>
                                        </p:attrNameLst>
                                      </p:cBhvr>
                                      <p:to>
                                        <p:strVal val="visible"/>
                                      </p:to>
                                    </p:set>
                                    <p:animEffect transition="in" filter="fade">
                                      <p:cBhvr>
                                        <p:cTn id="21" dur="1000"/>
                                        <p:tgtEl>
                                          <p:spTgt spid="7171">
                                            <p:txEl>
                                              <p:pRg st="6" end="6"/>
                                            </p:txEl>
                                          </p:spTgt>
                                        </p:tgtEl>
                                      </p:cBhvr>
                                    </p:animEffect>
                                    <p:anim calcmode="lin" valueType="num">
                                      <p:cBhvr>
                                        <p:cTn id="22" dur="1000" fill="hold"/>
                                        <p:tgtEl>
                                          <p:spTgt spid="7171">
                                            <p:txEl>
                                              <p:pRg st="6" end="6"/>
                                            </p:txEl>
                                          </p:spTgt>
                                        </p:tgtEl>
                                        <p:attrNameLst>
                                          <p:attrName>ppt_x</p:attrName>
                                        </p:attrNameLst>
                                      </p:cBhvr>
                                      <p:tavLst>
                                        <p:tav tm="0">
                                          <p:val>
                                            <p:strVal val="#ppt_x"/>
                                          </p:val>
                                        </p:tav>
                                        <p:tav tm="100000">
                                          <p:val>
                                            <p:strVal val="#ppt_x"/>
                                          </p:val>
                                        </p:tav>
                                      </p:tavLst>
                                    </p:anim>
                                    <p:anim calcmode="lin" valueType="num">
                                      <p:cBhvr>
                                        <p:cTn id="23" dur="1000" fill="hold"/>
                                        <p:tgtEl>
                                          <p:spTgt spid="7171">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Waarom strekken planten?</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66766" y="1882885"/>
            <a:ext cx="7706298" cy="4738260"/>
          </a:xfrm>
        </p:spPr>
        <p:txBody>
          <a:bodyPr>
            <a:normAutofit/>
          </a:bodyPr>
          <a:lstStyle/>
          <a:p>
            <a:pPr indent="0">
              <a:buNone/>
              <a:defRPr/>
            </a:pPr>
            <a:r>
              <a:rPr lang="nl-NL" dirty="0"/>
              <a:t>Een plant in de schaduw krijgt relatief veel </a:t>
            </a:r>
            <a:r>
              <a:rPr lang="nl-NL" b="1" i="1" dirty="0" err="1">
                <a:solidFill>
                  <a:srgbClr val="0070C0"/>
                </a:solidFill>
              </a:rPr>
              <a:t>verrood</a:t>
            </a:r>
            <a:r>
              <a:rPr lang="nl-NL" dirty="0"/>
              <a:t> (tussen 700-780 NM). </a:t>
            </a:r>
          </a:p>
          <a:p>
            <a:pPr indent="0">
              <a:buNone/>
              <a:defRPr/>
            </a:pPr>
            <a:endParaRPr lang="nl-NL" dirty="0"/>
          </a:p>
          <a:p>
            <a:pPr indent="0">
              <a:buNone/>
              <a:defRPr/>
            </a:pPr>
            <a:r>
              <a:rPr lang="nl-NL" dirty="0"/>
              <a:t>Als de planten dit d.m.v. </a:t>
            </a:r>
            <a:r>
              <a:rPr lang="nl-NL" b="1" i="1" dirty="0">
                <a:solidFill>
                  <a:srgbClr val="0070C0"/>
                </a:solidFill>
              </a:rPr>
              <a:t>Fytochromen</a:t>
            </a:r>
            <a:r>
              <a:rPr lang="nl-NL" dirty="0"/>
              <a:t> dit meten, geven de </a:t>
            </a:r>
            <a:r>
              <a:rPr lang="nl-NL" b="1" i="1" dirty="0">
                <a:solidFill>
                  <a:srgbClr val="0070C0"/>
                </a:solidFill>
              </a:rPr>
              <a:t>Fytochromen</a:t>
            </a:r>
            <a:r>
              <a:rPr lang="nl-NL" dirty="0"/>
              <a:t> een seintje aan de cel. Als reactie hierop verlengt (of strekt) de cel.</a:t>
            </a:r>
            <a:br>
              <a:rPr lang="nl-NL" dirty="0"/>
            </a:br>
            <a:r>
              <a:rPr lang="nl-NL" dirty="0"/>
              <a:t>De plant krijgt hierdoor langere </a:t>
            </a:r>
            <a:r>
              <a:rPr lang="nl-NL" b="1" i="1" dirty="0">
                <a:solidFill>
                  <a:srgbClr val="0070C0"/>
                </a:solidFill>
              </a:rPr>
              <a:t>internodiën</a:t>
            </a:r>
            <a:r>
              <a:rPr lang="nl-NL" dirty="0"/>
              <a:t> en strekt dus meer.</a:t>
            </a:r>
          </a:p>
          <a:p>
            <a:pPr indent="0">
              <a:buNone/>
              <a:defRPr/>
            </a:pPr>
            <a:endParaRPr lang="nl-NL" dirty="0"/>
          </a:p>
          <a:p>
            <a:pPr indent="0">
              <a:buNone/>
              <a:defRPr/>
            </a:pPr>
            <a:r>
              <a:rPr lang="nl-NL" b="1" i="1" dirty="0">
                <a:solidFill>
                  <a:srgbClr val="0070C0"/>
                </a:solidFill>
              </a:rPr>
              <a:t>Fytochroom</a:t>
            </a:r>
            <a:r>
              <a:rPr lang="nl-NL" dirty="0"/>
              <a:t> is dus essentieel voor een plant om efficiënt met licht en schaduw om te gaan.</a:t>
            </a:r>
          </a:p>
          <a:p>
            <a:pPr indent="0">
              <a:buNone/>
              <a:defRPr/>
            </a:pPr>
            <a:endParaRPr lang="nl-NL" i="1" dirty="0"/>
          </a:p>
          <a:p>
            <a:pPr indent="0">
              <a:buNone/>
              <a:defRPr/>
            </a:pPr>
            <a:endParaRPr lang="nl-NL" dirty="0"/>
          </a:p>
        </p:txBody>
      </p:sp>
      <p:pic>
        <p:nvPicPr>
          <p:cNvPr id="6" name="Afbeelding 5">
            <a:extLst>
              <a:ext uri="{FF2B5EF4-FFF2-40B4-BE49-F238E27FC236}">
                <a16:creationId xmlns:a16="http://schemas.microsoft.com/office/drawing/2014/main" id="{87BCF25A-1467-103C-B1D7-F5DF143DA6E5}"/>
              </a:ext>
            </a:extLst>
          </p:cNvPr>
          <p:cNvPicPr>
            <a:picLocks noChangeAspect="1"/>
          </p:cNvPicPr>
          <p:nvPr/>
        </p:nvPicPr>
        <p:blipFill>
          <a:blip r:embed="rId3"/>
          <a:stretch>
            <a:fillRect/>
          </a:stretch>
        </p:blipFill>
        <p:spPr>
          <a:xfrm>
            <a:off x="5473705" y="5905288"/>
            <a:ext cx="6782747" cy="1009791"/>
          </a:xfrm>
          <a:prstGeom prst="rect">
            <a:avLst/>
          </a:prstGeom>
        </p:spPr>
      </p:pic>
      <p:pic>
        <p:nvPicPr>
          <p:cNvPr id="3" name="Afbeelding 2">
            <a:extLst>
              <a:ext uri="{FF2B5EF4-FFF2-40B4-BE49-F238E27FC236}">
                <a16:creationId xmlns:a16="http://schemas.microsoft.com/office/drawing/2014/main" id="{20DC4E6F-7CE6-A400-DE42-13DF3EBE6579}"/>
              </a:ext>
            </a:extLst>
          </p:cNvPr>
          <p:cNvPicPr>
            <a:picLocks noChangeAspect="1"/>
          </p:cNvPicPr>
          <p:nvPr/>
        </p:nvPicPr>
        <p:blipFill>
          <a:blip r:embed="rId4"/>
          <a:stretch>
            <a:fillRect/>
          </a:stretch>
        </p:blipFill>
        <p:spPr>
          <a:xfrm>
            <a:off x="8522898" y="111402"/>
            <a:ext cx="3519577" cy="2616573"/>
          </a:xfrm>
          <a:prstGeom prst="rect">
            <a:avLst/>
          </a:prstGeom>
        </p:spPr>
      </p:pic>
    </p:spTree>
    <p:extLst>
      <p:ext uri="{BB962C8B-B14F-4D97-AF65-F5344CB8AC3E}">
        <p14:creationId xmlns:p14="http://schemas.microsoft.com/office/powerpoint/2010/main" val="8216413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4" end="4"/>
                                            </p:txEl>
                                          </p:spTgt>
                                        </p:tgtEl>
                                        <p:attrNameLst>
                                          <p:attrName>style.visibility</p:attrName>
                                        </p:attrNameLst>
                                      </p:cBhvr>
                                      <p:to>
                                        <p:strVal val="visible"/>
                                      </p:to>
                                    </p:set>
                                    <p:animEffect transition="in" filter="fade">
                                      <p:cBhvr>
                                        <p:cTn id="14" dur="1000"/>
                                        <p:tgtEl>
                                          <p:spTgt spid="7171">
                                            <p:txEl>
                                              <p:pRg st="4" end="4"/>
                                            </p:txEl>
                                          </p:spTgt>
                                        </p:tgtEl>
                                      </p:cBhvr>
                                    </p:animEffect>
                                    <p:anim calcmode="lin" valueType="num">
                                      <p:cBhvr>
                                        <p:cTn id="15"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Gibberellinen</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6786482" cy="4738260"/>
          </a:xfrm>
        </p:spPr>
        <p:txBody>
          <a:bodyPr>
            <a:normAutofit/>
          </a:bodyPr>
          <a:lstStyle/>
          <a:p>
            <a:pPr indent="0">
              <a:buNone/>
            </a:pPr>
            <a:r>
              <a:rPr lang="nl-NL" b="1" i="1" dirty="0">
                <a:solidFill>
                  <a:srgbClr val="0070C0"/>
                </a:solidFill>
              </a:rPr>
              <a:t>Gibberellinen</a:t>
            </a:r>
            <a:r>
              <a:rPr lang="nl-NL" dirty="0"/>
              <a:t> zijn </a:t>
            </a:r>
            <a:r>
              <a:rPr lang="nl-NL" b="1" i="1" dirty="0" err="1">
                <a:solidFill>
                  <a:srgbClr val="0070C0"/>
                </a:solidFill>
              </a:rPr>
              <a:t>planten-hormonen</a:t>
            </a:r>
            <a:r>
              <a:rPr lang="nl-NL" dirty="0"/>
              <a:t> die een cruciale rol spelen bij de van groei van planten.</a:t>
            </a:r>
          </a:p>
          <a:p>
            <a:pPr indent="0">
              <a:buNone/>
            </a:pPr>
            <a:endParaRPr lang="nl-NL" dirty="0"/>
          </a:p>
          <a:p>
            <a:pPr indent="0">
              <a:buNone/>
            </a:pPr>
            <a:r>
              <a:rPr lang="nl-NL" dirty="0"/>
              <a:t>Ze zijn vooral bekend om hun vermogen om </a:t>
            </a:r>
            <a:r>
              <a:rPr lang="nl-NL" b="1" i="1" dirty="0" err="1">
                <a:solidFill>
                  <a:srgbClr val="0070C0"/>
                </a:solidFill>
              </a:rPr>
              <a:t>celstrekking</a:t>
            </a:r>
            <a:r>
              <a:rPr lang="nl-NL" dirty="0"/>
              <a:t> te bevorderen.</a:t>
            </a:r>
          </a:p>
          <a:p>
            <a:pPr indent="0">
              <a:buNone/>
            </a:pPr>
            <a:endParaRPr lang="nl-NL" dirty="0"/>
          </a:p>
          <a:p>
            <a:pPr indent="0">
              <a:buNone/>
            </a:pPr>
            <a:r>
              <a:rPr lang="nl-NL" b="1" dirty="0"/>
              <a:t>Belangrijke functies van gibberellinen:</a:t>
            </a:r>
          </a:p>
          <a:p>
            <a:pPr lvl="1"/>
            <a:r>
              <a:rPr lang="nl-NL" dirty="0"/>
              <a:t>Ze </a:t>
            </a:r>
            <a:r>
              <a:rPr lang="nl-NL" b="1" i="1" dirty="0">
                <a:solidFill>
                  <a:srgbClr val="0070C0"/>
                </a:solidFill>
              </a:rPr>
              <a:t>bevorderen</a:t>
            </a:r>
            <a:r>
              <a:rPr lang="nl-NL" dirty="0"/>
              <a:t> de </a:t>
            </a:r>
            <a:r>
              <a:rPr lang="nl-NL" b="1" i="1" dirty="0">
                <a:solidFill>
                  <a:srgbClr val="0070C0"/>
                </a:solidFill>
              </a:rPr>
              <a:t>lengtegroei</a:t>
            </a:r>
            <a:r>
              <a:rPr lang="nl-NL" dirty="0"/>
              <a:t> van stengels en </a:t>
            </a:r>
            <a:r>
              <a:rPr lang="nl-NL" b="1" i="1" dirty="0">
                <a:solidFill>
                  <a:srgbClr val="0070C0"/>
                </a:solidFill>
              </a:rPr>
              <a:t>internodiën</a:t>
            </a:r>
            <a:r>
              <a:rPr lang="nl-NL" dirty="0"/>
              <a:t> (de stukken stengel tussen de bladeren), waardoor planten hoger worden.</a:t>
            </a:r>
          </a:p>
          <a:p>
            <a:pPr indent="0">
              <a:buNone/>
              <a:defRPr/>
            </a:pPr>
            <a:endParaRPr lang="nl-NL" dirty="0"/>
          </a:p>
        </p:txBody>
      </p:sp>
      <p:pic>
        <p:nvPicPr>
          <p:cNvPr id="2" name="Afbeelding 1">
            <a:extLst>
              <a:ext uri="{FF2B5EF4-FFF2-40B4-BE49-F238E27FC236}">
                <a16:creationId xmlns:a16="http://schemas.microsoft.com/office/drawing/2014/main" id="{ECE674EC-BE4A-9055-828E-BE2B7853D487}"/>
              </a:ext>
            </a:extLst>
          </p:cNvPr>
          <p:cNvPicPr>
            <a:picLocks noChangeAspect="1"/>
          </p:cNvPicPr>
          <p:nvPr/>
        </p:nvPicPr>
        <p:blipFill>
          <a:blip r:embed="rId3"/>
          <a:stretch>
            <a:fillRect/>
          </a:stretch>
        </p:blipFill>
        <p:spPr>
          <a:xfrm>
            <a:off x="7853613" y="4065815"/>
            <a:ext cx="4338387" cy="2437622"/>
          </a:xfrm>
          <a:prstGeom prst="rect">
            <a:avLst/>
          </a:prstGeom>
        </p:spPr>
      </p:pic>
    </p:spTree>
    <p:extLst>
      <p:ext uri="{BB962C8B-B14F-4D97-AF65-F5344CB8AC3E}">
        <p14:creationId xmlns:p14="http://schemas.microsoft.com/office/powerpoint/2010/main" val="175369884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4" end="4"/>
                                            </p:txEl>
                                          </p:spTgt>
                                        </p:tgtEl>
                                        <p:attrNameLst>
                                          <p:attrName>style.visibility</p:attrName>
                                        </p:attrNameLst>
                                      </p:cBhvr>
                                      <p:to>
                                        <p:strVal val="visible"/>
                                      </p:to>
                                    </p:set>
                                    <p:animEffect transition="in" filter="fade">
                                      <p:cBhvr>
                                        <p:cTn id="14" dur="1000"/>
                                        <p:tgtEl>
                                          <p:spTgt spid="7171">
                                            <p:txEl>
                                              <p:pRg st="4" end="4"/>
                                            </p:txEl>
                                          </p:spTgt>
                                        </p:tgtEl>
                                      </p:cBhvr>
                                    </p:animEffect>
                                    <p:anim calcmode="lin" valueType="num">
                                      <p:cBhvr>
                                        <p:cTn id="15"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171">
                                            <p:txEl>
                                              <p:pRg st="5" end="5"/>
                                            </p:txEl>
                                          </p:spTgt>
                                        </p:tgtEl>
                                        <p:attrNameLst>
                                          <p:attrName>style.visibility</p:attrName>
                                        </p:attrNameLst>
                                      </p:cBhvr>
                                      <p:to>
                                        <p:strVal val="visible"/>
                                      </p:to>
                                    </p:set>
                                    <p:animEffect transition="in" filter="fade">
                                      <p:cBhvr>
                                        <p:cTn id="21" dur="1000"/>
                                        <p:tgtEl>
                                          <p:spTgt spid="7171">
                                            <p:txEl>
                                              <p:pRg st="5" end="5"/>
                                            </p:txEl>
                                          </p:spTgt>
                                        </p:tgtEl>
                                      </p:cBhvr>
                                    </p:animEffect>
                                    <p:anim calcmode="lin" valueType="num">
                                      <p:cBhvr>
                                        <p:cTn id="22" dur="1000" fill="hold"/>
                                        <p:tgtEl>
                                          <p:spTgt spid="7171">
                                            <p:txEl>
                                              <p:pRg st="5" end="5"/>
                                            </p:txEl>
                                          </p:spTgt>
                                        </p:tgtEl>
                                        <p:attrNameLst>
                                          <p:attrName>ppt_x</p:attrName>
                                        </p:attrNameLst>
                                      </p:cBhvr>
                                      <p:tavLst>
                                        <p:tav tm="0">
                                          <p:val>
                                            <p:strVal val="#ppt_x"/>
                                          </p:val>
                                        </p:tav>
                                        <p:tav tm="100000">
                                          <p:val>
                                            <p:strVal val="#ppt_x"/>
                                          </p:val>
                                        </p:tav>
                                      </p:tavLst>
                                    </p:anim>
                                    <p:anim calcmode="lin" valueType="num">
                                      <p:cBhvr>
                                        <p:cTn id="23" dur="1000" fill="hold"/>
                                        <p:tgtEl>
                                          <p:spTgt spid="7171">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GroeneWelle">
      <a:majorFont>
        <a:latin typeface="Arial"/>
        <a:ea typeface=""/>
        <a:cs typeface=""/>
      </a:majorFont>
      <a:minorFont>
        <a:latin typeface="Arial"/>
        <a:ea typeface=""/>
        <a:cs typeface=""/>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e zone college.potx" id="{289ACBD9-B65D-4D7B-8071-B2DBE1A5FCCC}" vid="{1C56739D-5687-4AE6-9ABE-B211D9D18700}"/>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toor">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CF1D3699BCA81B46AD60454B87AB9121" ma:contentTypeVersion="14" ma:contentTypeDescription="Een nieuw document maken." ma:contentTypeScope="" ma:versionID="0a34a757d3835aa962b5ea0e60445053">
  <xsd:schema xmlns:xsd="http://www.w3.org/2001/XMLSchema" xmlns:xs="http://www.w3.org/2001/XMLSchema" xmlns:p="http://schemas.microsoft.com/office/2006/metadata/properties" xmlns:ns3="88fa185b-b6f4-4426-890a-edc6532e8d4f" xmlns:ns4="521c7c86-cc27-4cef-8605-4ebb03422227" targetNamespace="http://schemas.microsoft.com/office/2006/metadata/properties" ma:root="true" ma:fieldsID="386822e88eac53b09937f43d73668aaf" ns3:_="" ns4:_="">
    <xsd:import namespace="88fa185b-b6f4-4426-890a-edc6532e8d4f"/>
    <xsd:import namespace="521c7c86-cc27-4cef-8605-4ebb03422227"/>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4:SharedWithUsers" minOccurs="0"/>
                <xsd:element ref="ns4:SharedWithDetails" minOccurs="0"/>
                <xsd:element ref="ns4:SharingHintHash"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8fa185b-b6f4-4426-890a-edc6532e8d4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MediaLengthInSeconds" ma:index="21"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521c7c86-cc27-4cef-8605-4ebb03422227" elementFormDefault="qualified">
    <xsd:import namespace="http://schemas.microsoft.com/office/2006/documentManagement/types"/>
    <xsd:import namespace="http://schemas.microsoft.com/office/infopath/2007/PartnerControls"/>
    <xsd:element name="SharedWithUsers" ma:index="18"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Gedeeld met details" ma:internalName="SharedWithDetails" ma:readOnly="true">
      <xsd:simpleType>
        <xsd:restriction base="dms:Note">
          <xsd:maxLength value="255"/>
        </xsd:restriction>
      </xsd:simpleType>
    </xsd:element>
    <xsd:element name="SharingHintHash" ma:index="20" nillable="true" ma:displayName="Hint-hash delen"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CCA19EB-BADE-474A-91BD-35E5F319F469}">
  <ds:schemaRefs>
    <ds:schemaRef ds:uri="http://purl.org/dc/elements/1.1/"/>
    <ds:schemaRef ds:uri="http://schemas.microsoft.com/office/2006/metadata/properties"/>
    <ds:schemaRef ds:uri="88fa185b-b6f4-4426-890a-edc6532e8d4f"/>
    <ds:schemaRef ds:uri="521c7c86-cc27-4cef-8605-4ebb03422227"/>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www.w3.org/XML/1998/namespace"/>
    <ds:schemaRef ds:uri="http://purl.org/dc/dcmitype/"/>
  </ds:schemaRefs>
</ds:datastoreItem>
</file>

<file path=customXml/itemProps2.xml><?xml version="1.0" encoding="utf-8"?>
<ds:datastoreItem xmlns:ds="http://schemas.openxmlformats.org/officeDocument/2006/customXml" ds:itemID="{D692FF59-610F-42AF-BAD8-C269284BDEE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8fa185b-b6f4-4426-890a-edc6532e8d4f"/>
    <ds:schemaRef ds:uri="521c7c86-cc27-4cef-8605-4ebb0342222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1411434F-F084-4432-98AC-FC021F046F6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Presentatie zone college</Template>
  <TotalTime>971</TotalTime>
  <Words>2315</Words>
  <Application>Microsoft Office PowerPoint</Application>
  <PresentationFormat>Breedbeeld</PresentationFormat>
  <Paragraphs>273</Paragraphs>
  <Slides>40</Slides>
  <Notes>22</Notes>
  <HiddenSlides>0</HiddenSlides>
  <MMClips>0</MMClips>
  <ScaleCrop>false</ScaleCrop>
  <HeadingPairs>
    <vt:vector size="6" baseType="variant">
      <vt:variant>
        <vt:lpstr>Gebruikte lettertypen</vt:lpstr>
      </vt:variant>
      <vt:variant>
        <vt:i4>2</vt:i4>
      </vt:variant>
      <vt:variant>
        <vt:lpstr>Thema</vt:lpstr>
      </vt:variant>
      <vt:variant>
        <vt:i4>1</vt:i4>
      </vt:variant>
      <vt:variant>
        <vt:lpstr>Diatitels</vt:lpstr>
      </vt:variant>
      <vt:variant>
        <vt:i4>40</vt:i4>
      </vt:variant>
    </vt:vector>
  </HeadingPairs>
  <TitlesOfParts>
    <vt:vector size="43" baseType="lpstr">
      <vt:lpstr>Arial</vt:lpstr>
      <vt:lpstr>Calibri</vt:lpstr>
      <vt:lpstr>Kantoorthema</vt:lpstr>
      <vt:lpstr>PowerPoint-presentatie</vt:lpstr>
      <vt:lpstr>Aftrap</vt:lpstr>
      <vt:lpstr>PowerPoint-presentatie</vt:lpstr>
      <vt:lpstr>PowerPoint-presentatie</vt:lpstr>
      <vt:lpstr>PowerPoint-presentatie</vt:lpstr>
      <vt:lpstr>Waarom strekken planten?</vt:lpstr>
      <vt:lpstr>Waarom strekken planten?</vt:lpstr>
      <vt:lpstr>Waarom strekken planten?</vt:lpstr>
      <vt:lpstr>Gibberellinen</vt:lpstr>
      <vt:lpstr>Gibberellinen</vt:lpstr>
      <vt:lpstr>Gebruik van groeiremmers</vt:lpstr>
      <vt:lpstr>DIF en DROP regelt lengtegroei in de kas</vt:lpstr>
      <vt:lpstr>Gibberellinen en DROP in de kas</vt:lpstr>
      <vt:lpstr>Strekking en vertakking </vt:lpstr>
      <vt:lpstr>Apicale dominantie</vt:lpstr>
      <vt:lpstr>Apicale dominantie</vt:lpstr>
      <vt:lpstr>Apicale dominantie</vt:lpstr>
      <vt:lpstr>Apicale dominantie</vt:lpstr>
      <vt:lpstr>Uitloop van knoppen</vt:lpstr>
      <vt:lpstr>Uitloop van knoppen</vt:lpstr>
      <vt:lpstr>Maatregelen om vertakking te bevorderen </vt:lpstr>
      <vt:lpstr>Vertakking sturen</vt:lpstr>
      <vt:lpstr>Rood licht in de kas</vt:lpstr>
      <vt:lpstr>Blauw licht in de kas</vt:lpstr>
      <vt:lpstr>Droog telen/hogere EC</vt:lpstr>
      <vt:lpstr>Remming van de groei door aanraken en trillen</vt:lpstr>
      <vt:lpstr>Planten ‘strijken’ </vt:lpstr>
      <vt:lpstr>Vervorming van cellen door beweging</vt:lpstr>
      <vt:lpstr>Strekken van boomkwekerijgewassen</vt:lpstr>
      <vt:lpstr>Strekken van boomkwekerijgewassen</vt:lpstr>
      <vt:lpstr>Strekken van boomkwekerijgewassen</vt:lpstr>
      <vt:lpstr>Strekken van boomkwekerijgewassen</vt:lpstr>
      <vt:lpstr>Strekken van boomkwekerijgewassen</vt:lpstr>
      <vt:lpstr>Strekken van boomkwekerijgewassen</vt:lpstr>
      <vt:lpstr>Strekken van boomkwekerijgewassen</vt:lpstr>
      <vt:lpstr>Strekken van boomkwekerijgewassen</vt:lpstr>
      <vt:lpstr>Vragen niveau 2, 3 en 4</vt:lpstr>
      <vt:lpstr>Vragen niveau 2, 3 en 4</vt:lpstr>
      <vt:lpstr>Vragen niveau 3 en 4 </vt:lpstr>
      <vt:lpstr>PowerPoint-presentatie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Gé Verbeek</dc:creator>
  <cp:lastModifiedBy>Gé Verbeek</cp:lastModifiedBy>
  <cp:revision>51</cp:revision>
  <dcterms:created xsi:type="dcterms:W3CDTF">2020-11-10T08:38:03Z</dcterms:created>
  <dcterms:modified xsi:type="dcterms:W3CDTF">2025-11-27T19:11:29Z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0x010100CF1D3699BCA81B46AD60454B87AB9121</vt:lpwstr>
  </property>
</Properties>
</file>