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handoutMasterIdLst>
    <p:handoutMasterId r:id="rId42"/>
  </p:handoutMasterIdLst>
  <p:sldIdLst>
    <p:sldId id="256" r:id="rId5"/>
    <p:sldId id="274" r:id="rId6"/>
    <p:sldId id="389" r:id="rId7"/>
    <p:sldId id="423" r:id="rId8"/>
    <p:sldId id="492" r:id="rId9"/>
    <p:sldId id="476" r:id="rId10"/>
    <p:sldId id="447" r:id="rId11"/>
    <p:sldId id="477" r:id="rId12"/>
    <p:sldId id="478" r:id="rId13"/>
    <p:sldId id="479" r:id="rId14"/>
    <p:sldId id="475" r:id="rId15"/>
    <p:sldId id="493" r:id="rId16"/>
    <p:sldId id="486" r:id="rId17"/>
    <p:sldId id="450" r:id="rId18"/>
    <p:sldId id="485" r:id="rId19"/>
    <p:sldId id="451" r:id="rId20"/>
    <p:sldId id="487" r:id="rId21"/>
    <p:sldId id="452" r:id="rId22"/>
    <p:sldId id="453" r:id="rId23"/>
    <p:sldId id="454" r:id="rId24"/>
    <p:sldId id="456" r:id="rId25"/>
    <p:sldId id="484" r:id="rId26"/>
    <p:sldId id="483" r:id="rId27"/>
    <p:sldId id="482" r:id="rId28"/>
    <p:sldId id="488" r:id="rId29"/>
    <p:sldId id="457" r:id="rId30"/>
    <p:sldId id="489" r:id="rId31"/>
    <p:sldId id="491" r:id="rId32"/>
    <p:sldId id="490" r:id="rId33"/>
    <p:sldId id="462" r:id="rId34"/>
    <p:sldId id="470" r:id="rId35"/>
    <p:sldId id="471" r:id="rId36"/>
    <p:sldId id="474" r:id="rId37"/>
    <p:sldId id="480" r:id="rId38"/>
    <p:sldId id="481" r:id="rId39"/>
    <p:sldId id="383" r:id="rId4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CB857-C4B6-4210-AD04-9690EF5E9236}" v="349" dt="2025-11-11T19:24:11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9:34:48.17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107 4420 24341,'-107'-4419'0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9:35:08.57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288 4649 24356,'-287'-4648'0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10:20:31.33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customXml" Target="../ink/ink2.xml"/><Relationship Id="rId4" Type="http://schemas.openxmlformats.org/officeDocument/2006/relationships/image" Target="../media/image1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NRXpmpCizgY?feature=oembed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2D173-210D-F9FA-00E8-02204D1B3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2DEE7-9077-FC0D-0287-3529499EF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werkt 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99E32F-552B-E0C4-35E9-0F0470E54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665566"/>
            <a:ext cx="520792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Celademhaling:</a:t>
            </a:r>
            <a:r>
              <a:rPr lang="nl-NL" dirty="0"/>
              <a:t>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afbraak van suikers gebeurt in de </a:t>
            </a:r>
            <a:r>
              <a:rPr lang="nl-NL" b="1" i="1" dirty="0">
                <a:solidFill>
                  <a:srgbClr val="0070C0"/>
                </a:solidFill>
              </a:rPr>
              <a:t>mitochondriën</a:t>
            </a:r>
            <a:r>
              <a:rPr lang="nl-NL" dirty="0"/>
              <a:t> van de plantencellen, waarbij </a:t>
            </a:r>
            <a:r>
              <a:rPr lang="nl-NL" b="1" i="1" dirty="0">
                <a:solidFill>
                  <a:srgbClr val="0070C0"/>
                </a:solidFill>
              </a:rPr>
              <a:t>zuurstof</a:t>
            </a:r>
            <a:r>
              <a:rPr lang="nl-NL" dirty="0"/>
              <a:t> nodig is en </a:t>
            </a:r>
            <a:r>
              <a:rPr lang="nl-NL" b="1" i="1" dirty="0">
                <a:solidFill>
                  <a:srgbClr val="0070C0"/>
                </a:solidFill>
              </a:rPr>
              <a:t>CO</a:t>
            </a:r>
            <a:r>
              <a:rPr lang="nl-NL" dirty="0"/>
              <a:t>₂ vrijkomt.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proces zorgt ervoor dat suikers efficiënt worden afgebroken en zoveel mogelijk </a:t>
            </a:r>
            <a:r>
              <a:rPr lang="nl-NL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vrijkomt voor de plant.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1A54B80-A7B8-B565-AD3A-70BF3BDE9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837" y="95809"/>
            <a:ext cx="2527883" cy="168219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6617C4A-9758-DF18-17A1-A3025DF9F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36190"/>
            <a:ext cx="6038904" cy="447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0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633218-55BE-4972-AF1E-F4CAEC8E8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E57F32-3BF9-4BE7-A7B8-FA3AB8ABB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's nachts is er </a:t>
            </a:r>
            <a:r>
              <a:rPr lang="nl-NL" b="1" i="1" dirty="0">
                <a:solidFill>
                  <a:srgbClr val="0070C0"/>
                </a:solidFill>
              </a:rPr>
              <a:t>geen</a:t>
            </a:r>
            <a:r>
              <a:rPr lang="nl-NL" dirty="0"/>
              <a:t> fotosynthese. De plant haalt dan alleen adem en hiermee staat de plant </a:t>
            </a:r>
            <a:r>
              <a:rPr lang="nl-NL" b="1" i="1" dirty="0">
                <a:solidFill>
                  <a:srgbClr val="0070C0"/>
                </a:solidFill>
              </a:rPr>
              <a:t>CO2</a:t>
            </a:r>
            <a:r>
              <a:rPr lang="nl-NL" dirty="0"/>
              <a:t>  </a:t>
            </a:r>
            <a:r>
              <a:rPr lang="nl-NL" b="1" i="1" dirty="0">
                <a:solidFill>
                  <a:srgbClr val="0070C0"/>
                </a:solidFill>
              </a:rPr>
              <a:t>af</a:t>
            </a:r>
            <a:r>
              <a:rPr lang="nl-NL" dirty="0"/>
              <a:t> aan de omgeving. De </a:t>
            </a:r>
            <a:r>
              <a:rPr lang="nl-NL" b="1" i="1" dirty="0">
                <a:solidFill>
                  <a:srgbClr val="0070C0"/>
                </a:solidFill>
              </a:rPr>
              <a:t>CO2</a:t>
            </a:r>
            <a:r>
              <a:rPr lang="nl-NL" dirty="0"/>
              <a:t> -</a:t>
            </a:r>
            <a:r>
              <a:rPr lang="nl-NL" b="1" i="1" dirty="0">
                <a:solidFill>
                  <a:srgbClr val="0070C0"/>
                </a:solidFill>
              </a:rPr>
              <a:t>concentratie</a:t>
            </a:r>
            <a:r>
              <a:rPr lang="nl-NL" dirty="0"/>
              <a:t> in de lucht </a:t>
            </a:r>
            <a:r>
              <a:rPr lang="nl-NL" b="1" i="1" dirty="0">
                <a:solidFill>
                  <a:srgbClr val="0070C0"/>
                </a:solidFill>
              </a:rPr>
              <a:t>stijgt</a:t>
            </a:r>
            <a:r>
              <a:rPr lang="nl-NL" dirty="0"/>
              <a:t>. 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C330688-89B6-CC3A-83F0-37A3E72E3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153959"/>
            <a:ext cx="10267950" cy="299737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7DDD7D37-471F-68D5-F189-A018BB4FB00F}"/>
                  </a:ext>
                </a:extLst>
              </p14:cNvPr>
              <p14:cNvContentPartPr/>
              <p14:nvPr/>
            </p14:nvContentPartPr>
            <p14:xfrm>
              <a:off x="4847865" y="3552735"/>
              <a:ext cx="38520" cy="159120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7DDD7D37-471F-68D5-F189-A018BB4FB00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41802" y="3546615"/>
                <a:ext cx="50647" cy="160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AA87582-9D9A-1E45-5A50-96A1722F40D0}"/>
                  </a:ext>
                </a:extLst>
              </p14:cNvPr>
              <p14:cNvContentPartPr/>
              <p14:nvPr/>
            </p14:nvContentPartPr>
            <p14:xfrm>
              <a:off x="9393772" y="3467377"/>
              <a:ext cx="103680" cy="167364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AA87582-9D9A-1E45-5A50-96A1722F40D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87652" y="3461257"/>
                <a:ext cx="115920" cy="1685880"/>
              </a:xfrm>
              <a:prstGeom prst="rect">
                <a:avLst/>
              </a:prstGeom>
            </p:spPr>
          </p:pic>
        </mc:Fallback>
      </mc:AlternateContent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439F2C7C-66F9-CA5B-36C4-F856F5F06323}"/>
              </a:ext>
            </a:extLst>
          </p:cNvPr>
          <p:cNvCxnSpPr/>
          <p:nvPr/>
        </p:nvCxnSpPr>
        <p:spPr>
          <a:xfrm>
            <a:off x="9445612" y="3552735"/>
            <a:ext cx="150130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01D21807-4864-1723-B9EC-878A3DA72209}"/>
              </a:ext>
            </a:extLst>
          </p:cNvPr>
          <p:cNvCxnSpPr/>
          <p:nvPr/>
        </p:nvCxnSpPr>
        <p:spPr>
          <a:xfrm flipH="1">
            <a:off x="1492370" y="3552735"/>
            <a:ext cx="335549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977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FB618F-A480-038B-8866-BCF091305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 title="Fotosynthese en dissimilatie in een plant">
            <a:hlinkClick r:id="" action="ppaction://media"/>
            <a:extLst>
              <a:ext uri="{FF2B5EF4-FFF2-40B4-BE49-F238E27FC236}">
                <a16:creationId xmlns:a16="http://schemas.microsoft.com/office/drawing/2014/main" id="{CB886F8A-1A06-27E9-512C-3809A6AEAAE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9125" y="439802"/>
            <a:ext cx="10816875" cy="611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9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BC4FB-3AFA-C7F2-57E8-6D1479F3E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0B725-188E-3125-573A-993C56673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A4058B3-83FB-D858-A68C-AF3B75CC9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snelheid van processen in de plant </a:t>
            </a:r>
            <a:r>
              <a:rPr lang="nl-NL" b="1" i="1" dirty="0">
                <a:solidFill>
                  <a:srgbClr val="0070C0"/>
                </a:solidFill>
              </a:rPr>
              <a:t>stijgt</a:t>
            </a:r>
            <a:r>
              <a:rPr lang="nl-NL" dirty="0"/>
              <a:t> met de </a:t>
            </a:r>
            <a:r>
              <a:rPr lang="nl-NL" b="1" i="1" dirty="0">
                <a:solidFill>
                  <a:srgbClr val="0070C0"/>
                </a:solidFill>
              </a:rPr>
              <a:t>temperatuur</a:t>
            </a:r>
            <a:r>
              <a:rPr lang="nl-NL" dirty="0"/>
              <a:t>. Als er veel fotosynthese is (bij veel licht en CO2) dan is een </a:t>
            </a:r>
            <a:r>
              <a:rPr lang="nl-NL" b="1" i="1" dirty="0">
                <a:solidFill>
                  <a:srgbClr val="0070C0"/>
                </a:solidFill>
              </a:rPr>
              <a:t>hogere</a:t>
            </a:r>
            <a:r>
              <a:rPr lang="nl-NL" dirty="0"/>
              <a:t> temperatuur nodig om alle aangemaakte suikers te verwerken.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Hiermee stijgt echter ook de </a:t>
            </a:r>
            <a:r>
              <a:rPr lang="nl-NL" b="1" i="1" dirty="0">
                <a:solidFill>
                  <a:srgbClr val="0070C0"/>
                </a:solidFill>
              </a:rPr>
              <a:t>ademhaling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/>
              <a:t>Bij een </a:t>
            </a:r>
            <a:r>
              <a:rPr lang="nl-NL" b="1" i="1" dirty="0">
                <a:solidFill>
                  <a:srgbClr val="0070C0"/>
                </a:solidFill>
              </a:rPr>
              <a:t>te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hoge</a:t>
            </a:r>
            <a:r>
              <a:rPr lang="nl-NL" dirty="0"/>
              <a:t> temperatuur gaan er suikers verloren door een te </a:t>
            </a:r>
            <a:r>
              <a:rPr lang="nl-NL" b="1" i="1" dirty="0">
                <a:solidFill>
                  <a:srgbClr val="0070C0"/>
                </a:solidFill>
              </a:rPr>
              <a:t>grote</a:t>
            </a:r>
            <a:r>
              <a:rPr lang="nl-NL" dirty="0"/>
              <a:t> ademhaling.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42D77D5-318A-D189-29FE-35EC34A56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950" y="5786700"/>
            <a:ext cx="45910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2 soorten ademhaling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DE1967D-D9C6-467A-9B42-661B8C80BE83}"/>
              </a:ext>
            </a:extLst>
          </p:cNvPr>
          <p:cNvSpPr txBox="1"/>
          <p:nvPr/>
        </p:nvSpPr>
        <p:spPr>
          <a:xfrm>
            <a:off x="867266" y="1656000"/>
            <a:ext cx="75296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Ademhaling bestaat uit 2 delen:</a:t>
            </a:r>
          </a:p>
          <a:p>
            <a:endParaRPr lang="nl-NL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i="1" dirty="0">
                <a:solidFill>
                  <a:srgbClr val="0070C0"/>
                </a:solidFill>
              </a:rPr>
              <a:t>Onderhoudsademhaling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i="1" dirty="0">
                <a:solidFill>
                  <a:srgbClr val="0070C0"/>
                </a:solidFill>
              </a:rPr>
              <a:t>Groei</a:t>
            </a:r>
            <a:r>
              <a:rPr lang="nl-NL" sz="2400" dirty="0"/>
              <a:t> </a:t>
            </a:r>
            <a:r>
              <a:rPr lang="nl-NL" sz="2400" b="1" i="1" dirty="0">
                <a:solidFill>
                  <a:srgbClr val="0070C0"/>
                </a:solidFill>
              </a:rPr>
              <a:t>ademhaling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/>
          </a:p>
          <a:p>
            <a:r>
              <a:rPr lang="nl-NL" sz="2400" dirty="0"/>
              <a:t>Om groei (dus productie) te bereiken, is altijd ademhaling nodig!</a:t>
            </a:r>
          </a:p>
          <a:p>
            <a:endParaRPr lang="nl-NL" sz="2400" dirty="0"/>
          </a:p>
          <a:p>
            <a:r>
              <a:rPr lang="nl-NL" sz="2400" dirty="0"/>
              <a:t>Dit betekent dus dat een deel van de suikers die de plant produceert in de fotosynthese gebruikt wordt voor de groei!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43E71E9-D198-D579-D2D1-DF8DB699D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823" y="162806"/>
            <a:ext cx="3158002" cy="298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7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CFBBD-C3FF-3A17-1751-2B1FDE83A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33D7D1-F885-F664-D3C5-9E39696A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Onderhouds</a:t>
            </a:r>
            <a:r>
              <a:rPr lang="nl-NL" dirty="0"/>
              <a:t> ademhaling-</a:t>
            </a:r>
            <a:br>
              <a:rPr lang="nl-NL" dirty="0"/>
            </a:br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9DAC275-A87C-71C0-ABBE-E7059FB51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dirty="0"/>
              <a:t>, is gericht is op het </a:t>
            </a:r>
            <a:r>
              <a:rPr lang="nl-NL" b="1" i="1" dirty="0">
                <a:solidFill>
                  <a:srgbClr val="0070C0"/>
                </a:solidFill>
              </a:rPr>
              <a:t>onderhouden</a:t>
            </a:r>
            <a:r>
              <a:rPr lang="nl-NL" dirty="0"/>
              <a:t> van de bestaande cel en het functioneren van de plant.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Groei-ademhaling</a:t>
            </a:r>
            <a:r>
              <a:rPr lang="nl-NL" dirty="0"/>
              <a:t> is de energie vooral gericht op de uitbreiding (</a:t>
            </a:r>
            <a:r>
              <a:rPr lang="nl-NL" b="1" i="1" dirty="0">
                <a:solidFill>
                  <a:srgbClr val="0070C0"/>
                </a:solidFill>
              </a:rPr>
              <a:t>groei</a:t>
            </a:r>
            <a:r>
              <a:rPr lang="nl-NL" dirty="0"/>
              <a:t>) van de plant.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9D24AD9-152F-1B4A-F80B-182F49513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255733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B4CFB32-5692-FB2C-F224-FB02F8B6B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5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128" y="1900470"/>
            <a:ext cx="700227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onderhoudsademhaling dient om de plant in </a:t>
            </a:r>
            <a:r>
              <a:rPr lang="nl-NL" b="1" i="1" dirty="0">
                <a:solidFill>
                  <a:srgbClr val="0070C0"/>
                </a:solidFill>
              </a:rPr>
              <a:t>leven</a:t>
            </a:r>
            <a:r>
              <a:rPr lang="nl-NL" dirty="0"/>
              <a:t> te houden, ook als hij </a:t>
            </a:r>
            <a:r>
              <a:rPr lang="nl-NL" b="1" i="1" dirty="0">
                <a:solidFill>
                  <a:srgbClr val="0070C0"/>
                </a:solidFill>
              </a:rPr>
              <a:t>niet groeit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Er zijn veel processen, die </a:t>
            </a:r>
            <a:r>
              <a:rPr lang="nl-NL" b="1" i="1" dirty="0">
                <a:solidFill>
                  <a:srgbClr val="0070C0"/>
                </a:solidFill>
              </a:rPr>
              <a:t>energie kosten</a:t>
            </a:r>
            <a:r>
              <a:rPr lang="nl-NL" dirty="0"/>
              <a:t>, die </a:t>
            </a:r>
            <a:r>
              <a:rPr lang="nl-NL" b="1" i="1" dirty="0">
                <a:solidFill>
                  <a:srgbClr val="0070C0"/>
                </a:solidFill>
              </a:rPr>
              <a:t>continu</a:t>
            </a:r>
            <a:r>
              <a:rPr lang="nl-NL" dirty="0"/>
              <a:t> op gang gehouden moeten worden.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Ook moet de plant geregeld iets vervangen. Enzymen gaan bijvoorbeeld niet eindeloos mee. Als er nieuwe enzymen moeten komen kost dit energie.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energie komt uit de </a:t>
            </a:r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136C115-8C95-88D6-FBC0-297CAAAAC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6686" y="1115999"/>
            <a:ext cx="4115241" cy="495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D1023-0594-33C1-402D-71E3BD801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9AD5ED-9416-7AC8-CECC-017FDD7A8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Onderhoudsademhaling kort gezegd: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B82628-9EE1-387F-AB5D-956A92317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127" y="1318846"/>
            <a:ext cx="8434257" cy="4932962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nl-NL" dirty="0"/>
              <a:t>De plant neemt zuurstof (O₂) op en verbrandt suikers (glucose) die eerder zijn gemaakt bij de fotosynthese.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Daarbij ontstaat:</a:t>
            </a:r>
          </a:p>
          <a:p>
            <a:r>
              <a:rPr lang="nl-NL" sz="2600" b="1" i="1" dirty="0">
                <a:solidFill>
                  <a:srgbClr val="0070C0"/>
                </a:solidFill>
              </a:rPr>
              <a:t>Koolstofdioxide (CO₂)</a:t>
            </a:r>
          </a:p>
          <a:p>
            <a:r>
              <a:rPr lang="nl-NL" sz="2600" b="1" i="1" dirty="0">
                <a:solidFill>
                  <a:srgbClr val="0070C0"/>
                </a:solidFill>
              </a:rPr>
              <a:t>Water (H₂O)</a:t>
            </a:r>
          </a:p>
          <a:p>
            <a:r>
              <a:rPr lang="nl-NL" sz="2600" b="1" i="1" dirty="0">
                <a:solidFill>
                  <a:srgbClr val="0070C0"/>
                </a:solidFill>
              </a:rPr>
              <a:t>Energie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De </a:t>
            </a:r>
            <a:r>
              <a:rPr lang="nl-NL" sz="2600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die vrijkomt, gebruikt de plant voor:</a:t>
            </a:r>
          </a:p>
          <a:p>
            <a:r>
              <a:rPr lang="nl-NL" dirty="0"/>
              <a:t>Het </a:t>
            </a:r>
            <a:r>
              <a:rPr lang="nl-NL" sz="2600" b="1" i="1" dirty="0">
                <a:solidFill>
                  <a:srgbClr val="0070C0"/>
                </a:solidFill>
              </a:rPr>
              <a:t>repareren van cellen</a:t>
            </a:r>
          </a:p>
          <a:p>
            <a:r>
              <a:rPr lang="nl-NL" dirty="0"/>
              <a:t>Het </a:t>
            </a:r>
            <a:r>
              <a:rPr lang="nl-NL" sz="2600" b="1" i="1" dirty="0">
                <a:solidFill>
                  <a:srgbClr val="0070C0"/>
                </a:solidFill>
              </a:rPr>
              <a:t>op peil houden van de </a:t>
            </a:r>
            <a:r>
              <a:rPr lang="nl-NL" sz="2600" b="1" i="1" dirty="0" err="1">
                <a:solidFill>
                  <a:srgbClr val="0070C0"/>
                </a:solidFill>
              </a:rPr>
              <a:t>celwerking</a:t>
            </a:r>
            <a:endParaRPr lang="nl-NL" sz="2600" b="1" i="1" dirty="0">
              <a:solidFill>
                <a:srgbClr val="0070C0"/>
              </a:solidFill>
            </a:endParaRPr>
          </a:p>
          <a:p>
            <a:r>
              <a:rPr lang="nl-NL" dirty="0"/>
              <a:t>Het </a:t>
            </a:r>
            <a:r>
              <a:rPr lang="nl-NL" sz="2600" b="1" i="1" dirty="0">
                <a:solidFill>
                  <a:srgbClr val="0070C0"/>
                </a:solidFill>
              </a:rPr>
              <a:t>opnemen en vervoeren van </a:t>
            </a:r>
            <a:r>
              <a:rPr lang="nl-NL" dirty="0"/>
              <a:t>stoffen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dirty="0"/>
              <a:t>Wanneer gebeurt dit?</a:t>
            </a:r>
            <a:br>
              <a:rPr lang="nl-NL" dirty="0"/>
            </a:br>
            <a:r>
              <a:rPr lang="nl-NL" dirty="0"/>
              <a:t>Onderhoudsademhaling gaat </a:t>
            </a:r>
            <a:r>
              <a:rPr lang="nl-NL" sz="2600" b="1" i="1" dirty="0">
                <a:solidFill>
                  <a:srgbClr val="0070C0"/>
                </a:solidFill>
              </a:rPr>
              <a:t>altijd door</a:t>
            </a:r>
            <a:r>
              <a:rPr lang="nl-NL" dirty="0"/>
              <a:t>, ook ’s nachts of als er geen licht is.</a:t>
            </a:r>
            <a:br>
              <a:rPr lang="nl-NL" dirty="0"/>
            </a:br>
            <a:r>
              <a:rPr lang="nl-NL" dirty="0"/>
              <a:t>Zonder onderhoudsademhaling zou de plant afsterven, want cellen hebben </a:t>
            </a:r>
            <a:r>
              <a:rPr lang="nl-NL" sz="2600" b="1" i="1" dirty="0">
                <a:solidFill>
                  <a:srgbClr val="0070C0"/>
                </a:solidFill>
              </a:rPr>
              <a:t>voortdurend energie </a:t>
            </a:r>
            <a:r>
              <a:rPr lang="nl-NL" dirty="0"/>
              <a:t>nodig.</a:t>
            </a:r>
          </a:p>
        </p:txBody>
      </p:sp>
    </p:spTree>
    <p:extLst>
      <p:ext uri="{BB962C8B-B14F-4D97-AF65-F5344CB8AC3E}">
        <p14:creationId xmlns:p14="http://schemas.microsoft.com/office/powerpoint/2010/main" val="316674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930662"/>
            <a:ext cx="6492293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De onderhoudsademhaling gaat altijd door en stijgt sterk met de temperatuur..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Hieruit kan je concluderen dat je de onderhoudsademhaling kan sturen door de temperatuur aan te passen.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In het algemeen </a:t>
            </a:r>
            <a:r>
              <a:rPr lang="nl-NL" sz="2200" b="1" i="1" dirty="0">
                <a:solidFill>
                  <a:srgbClr val="0070C0"/>
                </a:solidFill>
              </a:rPr>
              <a:t>verdubbelt</a:t>
            </a:r>
            <a:r>
              <a:rPr lang="nl-NL" dirty="0"/>
              <a:t> de onderhoudsademhaling bij </a:t>
            </a:r>
            <a:r>
              <a:rPr lang="nl-NL" sz="2200" b="1" i="1" dirty="0">
                <a:solidFill>
                  <a:srgbClr val="0070C0"/>
                </a:solidFill>
              </a:rPr>
              <a:t>10 graden temperatuursverhoging.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45008E1-CAE7-4B9E-80E5-E368009F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512" y="691073"/>
            <a:ext cx="3820976" cy="559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4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.</a:t>
            </a:r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46483587-4BFD-4CFA-9053-8B5241B40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5882" y="576000"/>
            <a:ext cx="4328200" cy="60317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15868F3-EFF6-4CD9-B235-30BA1C59F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95" y="448886"/>
            <a:ext cx="3785920" cy="6234718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B36AB165-9820-4CF4-BBA4-10EAD01AE99A}"/>
              </a:ext>
            </a:extLst>
          </p:cNvPr>
          <p:cNvSpPr/>
          <p:nvPr/>
        </p:nvSpPr>
        <p:spPr>
          <a:xfrm>
            <a:off x="3318235" y="4807670"/>
            <a:ext cx="688157" cy="3582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5448FF79-27FA-4DDB-BFA1-E710B568339A}"/>
              </a:ext>
            </a:extLst>
          </p:cNvPr>
          <p:cNvSpPr/>
          <p:nvPr/>
        </p:nvSpPr>
        <p:spPr>
          <a:xfrm>
            <a:off x="3770722" y="2554664"/>
            <a:ext cx="966588" cy="3582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893ACE9B-2C64-4E00-B539-37FF0EC08FF4}"/>
              </a:ext>
            </a:extLst>
          </p:cNvPr>
          <p:cNvSpPr/>
          <p:nvPr/>
        </p:nvSpPr>
        <p:spPr>
          <a:xfrm>
            <a:off x="8785781" y="2714920"/>
            <a:ext cx="641023" cy="3110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B71800D7-5489-4516-96B2-34B69FAEBA34}"/>
              </a:ext>
            </a:extLst>
          </p:cNvPr>
          <p:cNvSpPr/>
          <p:nvPr/>
        </p:nvSpPr>
        <p:spPr>
          <a:xfrm>
            <a:off x="8201320" y="4911365"/>
            <a:ext cx="1027521" cy="2545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897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7"/>
            <a:ext cx="9036000" cy="4466329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zwaarder gewas heeft meer te onderhouden en dus een grotere ademhaling.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013D552-81F6-6B0C-4446-9E4926DD1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789" y="3562190"/>
            <a:ext cx="2376333" cy="290551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E947DC3-2A64-49B9-37CA-A75BCA532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431" y="4164269"/>
            <a:ext cx="1727579" cy="230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20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2027755"/>
            <a:ext cx="8296560" cy="4351338"/>
          </a:xfrm>
        </p:spPr>
        <p:txBody>
          <a:bodyPr/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Groei-ademhaling</a:t>
            </a:r>
            <a:r>
              <a:rPr lang="nl-NL" b="1" dirty="0"/>
              <a:t> </a:t>
            </a:r>
            <a:r>
              <a:rPr lang="nl-NL" dirty="0"/>
              <a:t>bij planten betekent dat een plant energie gebruikt om te groeien en nieuwe cellen te maken.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Net als mensen en dieren hebben planten energie nodig om te leven. Bij groei-ademhaling gebruikt de plant extra energie om groter te worden en zich te ontwikkelen.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8C70405-0761-4FAB-84D3-DCBB87DD1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937" y="4905995"/>
            <a:ext cx="3499870" cy="17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7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5044F-027D-B734-30A2-0D5A94CD2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58B06B-98C1-60D2-5A4A-7DAD218D0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27D917F-F7DB-C9ED-C2BA-D90D7A7D9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2027755"/>
            <a:ext cx="8296560" cy="2878240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Voor de opbouw van nieuwe cellen, zoals wortelcellen, stengels, bladeren en bloemen, is </a:t>
            </a:r>
            <a:r>
              <a:rPr lang="nl-NL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nodig.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de </a:t>
            </a:r>
            <a:r>
              <a:rPr lang="nl-NL" b="1" i="1" dirty="0">
                <a:solidFill>
                  <a:srgbClr val="0070C0"/>
                </a:solidFill>
              </a:rPr>
              <a:t>groei-ademhaling</a:t>
            </a:r>
            <a:r>
              <a:rPr lang="nl-NL" dirty="0"/>
              <a:t> breken planten de geproduceerde </a:t>
            </a:r>
            <a:r>
              <a:rPr lang="nl-NL" b="1" i="1" dirty="0">
                <a:solidFill>
                  <a:srgbClr val="0070C0"/>
                </a:solidFill>
              </a:rPr>
              <a:t>suikers</a:t>
            </a:r>
            <a:r>
              <a:rPr lang="nl-NL" dirty="0"/>
              <a:t> af in een proces dat </a:t>
            </a:r>
            <a:r>
              <a:rPr lang="nl-NL" b="1" i="1" dirty="0">
                <a:solidFill>
                  <a:srgbClr val="0070C0"/>
                </a:solidFill>
              </a:rPr>
              <a:t>zuurstof</a:t>
            </a:r>
            <a:r>
              <a:rPr lang="nl-NL" dirty="0"/>
              <a:t> nodig heeft. Hierbij komen </a:t>
            </a:r>
            <a:r>
              <a:rPr lang="nl-NL" b="1" i="1" dirty="0">
                <a:solidFill>
                  <a:srgbClr val="0070C0"/>
                </a:solidFill>
              </a:rPr>
              <a:t>kooldioxide</a:t>
            </a:r>
            <a:r>
              <a:rPr lang="nl-NL" dirty="0"/>
              <a:t> (CO₂), </a:t>
            </a:r>
            <a:r>
              <a:rPr lang="nl-NL" b="1" i="1" dirty="0">
                <a:solidFill>
                  <a:srgbClr val="0070C0"/>
                </a:solidFill>
              </a:rPr>
              <a:t>water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vrij.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E3AF14F-596E-9E25-8EE7-51CE7A9D5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937" y="4905995"/>
            <a:ext cx="3499870" cy="17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7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0ACA0-9ED1-FEA0-D9D4-0DF0FC81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B93B70-5B76-8925-35B2-76BB3FFC9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C530174-4988-68AB-FD79-B6243FA46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57" y="1656000"/>
            <a:ext cx="829656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De vrijgekomen </a:t>
            </a:r>
            <a:r>
              <a:rPr lang="nl-NL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wordt gebruikt voor:</a:t>
            </a:r>
            <a:br>
              <a:rPr lang="nl-NL" dirty="0"/>
            </a:br>
            <a:endParaRPr lang="nl-NL" dirty="0"/>
          </a:p>
          <a:p>
            <a:pPr marL="342900" indent="-342900"/>
            <a:r>
              <a:rPr lang="nl-NL" dirty="0"/>
              <a:t>Het </a:t>
            </a:r>
            <a:r>
              <a:rPr lang="nl-NL" b="1" i="1" dirty="0">
                <a:solidFill>
                  <a:srgbClr val="0070C0"/>
                </a:solidFill>
              </a:rPr>
              <a:t>maken</a:t>
            </a:r>
            <a:r>
              <a:rPr lang="nl-NL" dirty="0"/>
              <a:t> van nieuwe </a:t>
            </a:r>
            <a:r>
              <a:rPr lang="nl-NL" b="1" i="1" dirty="0">
                <a:solidFill>
                  <a:srgbClr val="0070C0"/>
                </a:solidFill>
              </a:rPr>
              <a:t>bladeren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wortels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bloemen</a:t>
            </a:r>
          </a:p>
          <a:p>
            <a:pPr marL="342900" indent="-342900"/>
            <a:r>
              <a:rPr lang="nl-NL" dirty="0"/>
              <a:t>Het aanmaken van </a:t>
            </a:r>
            <a:r>
              <a:rPr lang="nl-NL" b="1" i="1" dirty="0">
                <a:solidFill>
                  <a:srgbClr val="0070C0"/>
                </a:solidFill>
              </a:rPr>
              <a:t>celwanden</a:t>
            </a:r>
          </a:p>
          <a:p>
            <a:pPr marL="342900" indent="-342900"/>
            <a:r>
              <a:rPr lang="nl-NL" dirty="0"/>
              <a:t>Het </a:t>
            </a:r>
            <a:r>
              <a:rPr lang="nl-NL" b="1" i="1" dirty="0">
                <a:solidFill>
                  <a:srgbClr val="0070C0"/>
                </a:solidFill>
              </a:rPr>
              <a:t>vergroten</a:t>
            </a:r>
            <a:r>
              <a:rPr lang="nl-NL" dirty="0"/>
              <a:t> van de plant</a:t>
            </a:r>
          </a:p>
          <a:p>
            <a:pPr indent="0">
              <a:buNone/>
            </a:pPr>
            <a:endParaRPr lang="nl-NL" sz="2200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b="1" dirty="0"/>
              <a:t>Wanneer gebeurt dit</a:t>
            </a:r>
            <a:r>
              <a:rPr lang="nl-NL" sz="2800" dirty="0"/>
              <a:t>?</a:t>
            </a:r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Groeiademhaling</a:t>
            </a:r>
            <a:r>
              <a:rPr lang="nl-NL" dirty="0"/>
              <a:t> gebeurt vooral als de plant </a:t>
            </a:r>
            <a:r>
              <a:rPr lang="nl-NL" b="1" i="1" dirty="0">
                <a:solidFill>
                  <a:srgbClr val="0070C0"/>
                </a:solidFill>
              </a:rPr>
              <a:t>actief</a:t>
            </a:r>
            <a:r>
              <a:rPr lang="nl-NL" dirty="0"/>
              <a:t> groeit, dus bij genoeg </a:t>
            </a:r>
            <a:r>
              <a:rPr lang="nl-NL" b="1" i="1" dirty="0">
                <a:solidFill>
                  <a:srgbClr val="0070C0"/>
                </a:solidFill>
              </a:rPr>
              <a:t>water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voedingsstoffen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warmte</a:t>
            </a:r>
            <a:r>
              <a:rPr lang="nl-NL" dirty="0"/>
              <a:t>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C68741A-EE2B-0CEF-24D7-FAFF1C897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937" y="4905995"/>
            <a:ext cx="3499870" cy="17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87AA2-65B2-8B48-2665-42F1ED1D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78B70A-A796-C318-7641-D9A77877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B84A69A-C8FC-CD38-ED9A-45C99090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2027755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Terwijl het verstandig kan zijn om de </a:t>
            </a:r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dirty="0"/>
              <a:t> af te </a:t>
            </a:r>
            <a:r>
              <a:rPr lang="nl-NL" b="1" i="1" dirty="0">
                <a:solidFill>
                  <a:srgbClr val="0070C0"/>
                </a:solidFill>
              </a:rPr>
              <a:t>remmen</a:t>
            </a:r>
            <a:r>
              <a:rPr lang="nl-NL" dirty="0"/>
              <a:t> (door de temperatuur aan te passen aan de hoeveelheid licht)</a:t>
            </a:r>
          </a:p>
          <a:p>
            <a:pPr indent="0">
              <a:buNone/>
            </a:pPr>
            <a:r>
              <a:rPr lang="nl-NL" dirty="0"/>
              <a:t>Kan je van </a:t>
            </a:r>
            <a:r>
              <a:rPr lang="nl-NL" b="1" i="1" dirty="0">
                <a:solidFill>
                  <a:srgbClr val="0070C0"/>
                </a:solidFill>
              </a:rPr>
              <a:t>groei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ademhaling</a:t>
            </a:r>
            <a:r>
              <a:rPr lang="nl-NL" dirty="0"/>
              <a:t> in principe bijna </a:t>
            </a:r>
            <a:r>
              <a:rPr lang="nl-NL" b="1" i="1" dirty="0">
                <a:solidFill>
                  <a:srgbClr val="0070C0"/>
                </a:solidFill>
              </a:rPr>
              <a:t>niet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genoeg</a:t>
            </a:r>
            <a:r>
              <a:rPr lang="nl-NL" dirty="0"/>
              <a:t> hebben.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is immers de ademhaling die nodig is om groei (dus productie) te bereiken.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B483F77-F32D-37D9-8B7E-212770211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937" y="4905995"/>
            <a:ext cx="3499870" cy="17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E7642-43C0-B875-7DFC-FC98F4452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419" y="205411"/>
            <a:ext cx="10735472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Groei ademhaling - onderhoudsademhaling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E975B3-7BD8-CDF0-2AE3-E403D735D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419" y="1960854"/>
            <a:ext cx="7740000" cy="4351338"/>
          </a:xfrm>
        </p:spPr>
        <p:txBody>
          <a:bodyPr>
            <a:normAutofit lnSpcReduction="10000"/>
          </a:bodyPr>
          <a:lstStyle/>
          <a:p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indent="0">
              <a:buNone/>
            </a:pPr>
            <a:r>
              <a:rPr lang="nl-NL" b="1" dirty="0"/>
              <a:t>Kort gezegd:</a:t>
            </a:r>
            <a:endParaRPr lang="nl-NL" dirty="0"/>
          </a:p>
          <a:p>
            <a:br>
              <a:rPr lang="nl-NL" dirty="0"/>
            </a:b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dirty="0"/>
              <a:t> = energie om </a:t>
            </a:r>
            <a:r>
              <a:rPr lang="nl-NL" b="1" i="1" dirty="0">
                <a:solidFill>
                  <a:srgbClr val="0070C0"/>
                </a:solidFill>
              </a:rPr>
              <a:t>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overleven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Groeiademhaling</a:t>
            </a:r>
            <a:r>
              <a:rPr lang="nl-NL" dirty="0"/>
              <a:t> = energie om </a:t>
            </a:r>
            <a:r>
              <a:rPr lang="nl-NL" b="1" i="1" dirty="0">
                <a:solidFill>
                  <a:srgbClr val="0070C0"/>
                </a:solidFill>
              </a:rPr>
              <a:t>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groeien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6B4EA91-EDC9-64F1-CAE0-633EBAE4A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25" y="1266530"/>
            <a:ext cx="11747856" cy="39845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A3033C00-5E1E-479F-1A21-453D0273CCBD}"/>
                  </a:ext>
                </a:extLst>
              </p14:cNvPr>
              <p14:cNvContentPartPr/>
              <p14:nvPr/>
            </p14:nvContentPartPr>
            <p14:xfrm>
              <a:off x="2743132" y="1259137"/>
              <a:ext cx="360" cy="360"/>
            </p14:xfrm>
          </p:contentPart>
        </mc:Choice>
        <mc:Fallback xmlns=""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A3033C00-5E1E-479F-1A21-453D0273CCB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4132" y="1250497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A26A193C-3520-2973-0560-1F6FBCDBAAC5}"/>
              </a:ext>
            </a:extLst>
          </p:cNvPr>
          <p:cNvCxnSpPr/>
          <p:nvPr/>
        </p:nvCxnSpPr>
        <p:spPr>
          <a:xfrm>
            <a:off x="2743132" y="1266530"/>
            <a:ext cx="0" cy="4150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3E5E325A-0E6C-31B7-9366-A412E4D67859}"/>
              </a:ext>
            </a:extLst>
          </p:cNvPr>
          <p:cNvCxnSpPr/>
          <p:nvPr/>
        </p:nvCxnSpPr>
        <p:spPr>
          <a:xfrm>
            <a:off x="5009004" y="1285411"/>
            <a:ext cx="0" cy="4150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36484FB7-F37F-513E-B1A4-C5884FD7EDF2}"/>
              </a:ext>
            </a:extLst>
          </p:cNvPr>
          <p:cNvCxnSpPr/>
          <p:nvPr/>
        </p:nvCxnSpPr>
        <p:spPr>
          <a:xfrm>
            <a:off x="7300755" y="1259137"/>
            <a:ext cx="0" cy="4150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562D7493-F70D-1CD2-0656-338720B87F8C}"/>
              </a:ext>
            </a:extLst>
          </p:cNvPr>
          <p:cNvCxnSpPr/>
          <p:nvPr/>
        </p:nvCxnSpPr>
        <p:spPr>
          <a:xfrm>
            <a:off x="9647140" y="1285411"/>
            <a:ext cx="0" cy="4150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7D88CAEE-044E-2CA2-C323-812ACCD5F419}"/>
              </a:ext>
            </a:extLst>
          </p:cNvPr>
          <p:cNvCxnSpPr/>
          <p:nvPr/>
        </p:nvCxnSpPr>
        <p:spPr>
          <a:xfrm>
            <a:off x="655608" y="1840085"/>
            <a:ext cx="113178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571C7492-0E47-5187-8BA8-FD6E7EBC6F23}"/>
              </a:ext>
            </a:extLst>
          </p:cNvPr>
          <p:cNvCxnSpPr/>
          <p:nvPr/>
        </p:nvCxnSpPr>
        <p:spPr>
          <a:xfrm>
            <a:off x="655608" y="3429000"/>
            <a:ext cx="113178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200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1053563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Groei ademhaling - 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1518249"/>
            <a:ext cx="7740000" cy="4834467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verdeling tussen groeiademhaling en onderhoudsademhaling hangt af van hoe oud de plant is en hoe snel ze groeit.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Maar er zijn gemiddelde richtlijnen die vaak worden gebruikt in de teelt en plantkunde.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jonge, snelgroeiende planten in de zomer: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Groeiademhaling</a:t>
            </a:r>
            <a:r>
              <a:rPr lang="nl-NL" b="1" dirty="0"/>
              <a:t>:</a:t>
            </a:r>
            <a:r>
              <a:rPr lang="nl-NL" dirty="0"/>
              <a:t> ongeveer </a:t>
            </a:r>
            <a:r>
              <a:rPr lang="nl-NL" b="1" dirty="0"/>
              <a:t>60–70%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b="1" dirty="0"/>
              <a:t>:</a:t>
            </a:r>
            <a:r>
              <a:rPr lang="nl-NL" dirty="0"/>
              <a:t> ongeveer </a:t>
            </a:r>
            <a:r>
              <a:rPr lang="nl-NL" b="1" dirty="0"/>
              <a:t>30–40%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gebruikt dus het meeste van haar energie om te </a:t>
            </a:r>
            <a:r>
              <a:rPr lang="nl-NL" b="1" i="1" dirty="0">
                <a:solidFill>
                  <a:srgbClr val="0070C0"/>
                </a:solidFill>
              </a:rPr>
              <a:t>groeien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10C26C8-2952-4665-8024-A71A3381B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1592827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B6E609-87FE-4C5B-AF21-08BE4C0E6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2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872C-736F-020B-99EA-C482041AF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7CBBB-BDA6-06D9-470E-1DA473659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604989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Groei ademhaling - 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6E69217-A20B-9C59-4B7A-99191F0D9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1828800"/>
            <a:ext cx="7740000" cy="45239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Bij oudere of langzaam groeiende planten:</a:t>
            </a:r>
          </a:p>
          <a:p>
            <a:pPr indent="0">
              <a:buNone/>
            </a:pP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Groeiademhaling</a:t>
            </a:r>
            <a:r>
              <a:rPr lang="nl-NL" b="1" dirty="0"/>
              <a:t>:</a:t>
            </a:r>
            <a:r>
              <a:rPr lang="nl-NL" dirty="0"/>
              <a:t> ongeveer </a:t>
            </a:r>
            <a:r>
              <a:rPr lang="nl-NL" b="1" dirty="0"/>
              <a:t>20–30%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b="1" dirty="0"/>
              <a:t>:</a:t>
            </a:r>
            <a:r>
              <a:rPr lang="nl-NL" dirty="0"/>
              <a:t> ongeveer </a:t>
            </a:r>
            <a:r>
              <a:rPr lang="nl-NL" b="1" dirty="0"/>
              <a:t>70–80%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gebruikt dan vooral energie om </a:t>
            </a:r>
            <a:r>
              <a:rPr lang="nl-NL" b="1" i="1" dirty="0">
                <a:solidFill>
                  <a:srgbClr val="0070C0"/>
                </a:solidFill>
              </a:rPr>
              <a:t>in leven te blijven, </a:t>
            </a:r>
            <a:r>
              <a:rPr lang="nl-NL" dirty="0"/>
              <a:t>niet meer om te groeien.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605EED2-9D04-061E-0C57-6A95D79A9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050" y="1495667"/>
            <a:ext cx="4087701" cy="485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27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vuistregel is dat een plant ongeveer </a:t>
            </a:r>
            <a:r>
              <a:rPr lang="nl-NL" b="1" i="1" dirty="0">
                <a:solidFill>
                  <a:srgbClr val="0070C0"/>
                </a:solidFill>
              </a:rPr>
              <a:t>één derde van de energie</a:t>
            </a:r>
            <a:r>
              <a:rPr lang="nl-NL" dirty="0"/>
              <a:t> gebruikt voor de groei-ademhaling.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betekent dat als een plant </a:t>
            </a:r>
            <a:r>
              <a:rPr lang="nl-NL" b="1" i="1" dirty="0">
                <a:solidFill>
                  <a:srgbClr val="0070C0"/>
                </a:solidFill>
              </a:rPr>
              <a:t>100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gram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suikers</a:t>
            </a:r>
            <a:r>
              <a:rPr lang="nl-NL" dirty="0"/>
              <a:t> maakt, ze daarvan ongeveer </a:t>
            </a:r>
            <a:r>
              <a:rPr lang="nl-NL" b="1" i="1" dirty="0">
                <a:solidFill>
                  <a:srgbClr val="0070C0"/>
                </a:solidFill>
              </a:rPr>
              <a:t>70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gram</a:t>
            </a:r>
            <a:r>
              <a:rPr lang="nl-NL" b="1" dirty="0"/>
              <a:t> </a:t>
            </a:r>
            <a:r>
              <a:rPr lang="nl-NL" dirty="0"/>
              <a:t>gebruikt om </a:t>
            </a:r>
            <a:r>
              <a:rPr lang="nl-NL" b="1" i="1" dirty="0">
                <a:solidFill>
                  <a:srgbClr val="0070C0"/>
                </a:solidFill>
              </a:rPr>
              <a:t>nieuwe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bladeren</a:t>
            </a:r>
            <a:r>
              <a:rPr lang="nl-NL" b="1" dirty="0"/>
              <a:t> </a:t>
            </a:r>
            <a:r>
              <a:rPr lang="nl-NL" dirty="0"/>
              <a:t>te maken.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overige </a:t>
            </a:r>
            <a:r>
              <a:rPr lang="nl-NL" b="1" i="1" dirty="0">
                <a:solidFill>
                  <a:srgbClr val="0070C0"/>
                </a:solidFill>
              </a:rPr>
              <a:t>30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gram</a:t>
            </a:r>
            <a:r>
              <a:rPr lang="nl-NL" dirty="0"/>
              <a:t> heeft de plant nodig om dit voor elkaar te maken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10C26C8-2952-4665-8024-A71A3381B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255733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B6E609-87FE-4C5B-AF21-08BE4C0E6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65925-5747-4FCE-E04B-B024AC8D2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ED502-AC7D-D455-38FB-7E6EE6877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604989" cy="1080000"/>
          </a:xfrm>
        </p:spPr>
        <p:txBody>
          <a:bodyPr>
            <a:normAutofit/>
          </a:bodyPr>
          <a:lstStyle/>
          <a:p>
            <a:r>
              <a:rPr lang="nl-NL" dirty="0"/>
              <a:t>Ademhaling onder water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D617DA9-16CB-9CB6-A104-8885D998A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1828800"/>
            <a:ext cx="7740000" cy="4523916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nl-NL" sz="3100" b="1" i="1" dirty="0">
                <a:solidFill>
                  <a:srgbClr val="0070C0"/>
                </a:solidFill>
              </a:rPr>
              <a:t>Hoe nemen planten zuurstof op?</a:t>
            </a:r>
          </a:p>
          <a:p>
            <a:pPr marL="342900" indent="-342900"/>
            <a:r>
              <a:rPr lang="nl-NL" dirty="0"/>
              <a:t>In water zit altijd een beetje opgeloste zuurstof (van de lucht of van fotosynthese).</a:t>
            </a:r>
          </a:p>
          <a:p>
            <a:pPr marL="342900" indent="-342900"/>
            <a:r>
              <a:rPr lang="nl-NL" dirty="0"/>
              <a:t>De plant neemt die zuurstof op via haar bladeren en stengels.</a:t>
            </a:r>
          </a:p>
          <a:p>
            <a:pPr marL="342900" indent="-342900"/>
            <a:r>
              <a:rPr lang="nl-NL" dirty="0"/>
              <a:t>De zuurstof vloeit vanzelf door het dunne celmembraan naar binnen.</a:t>
            </a:r>
          </a:p>
          <a:p>
            <a:pPr marL="342900" indent="-342900"/>
            <a:r>
              <a:rPr lang="nl-NL" dirty="0"/>
              <a:t>In de cellen wordt die zuurstof gebruikt om suikers te verbranden → zo ontstaat energie, CO₂ en water.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b="1" dirty="0"/>
              <a:t> </a:t>
            </a:r>
            <a:r>
              <a:rPr lang="nl-NL" sz="3100" b="1" i="1" dirty="0">
                <a:solidFill>
                  <a:srgbClr val="0070C0"/>
                </a:solidFill>
              </a:rPr>
              <a:t>Overdag en ’s nachts</a:t>
            </a:r>
          </a:p>
          <a:p>
            <a:pPr marL="342900" indent="-342900"/>
            <a:r>
              <a:rPr lang="nl-NL" b="1" dirty="0"/>
              <a:t>Overdag:</a:t>
            </a:r>
            <a:r>
              <a:rPr lang="nl-NL" dirty="0"/>
              <a:t> de plant maakt zelf zuurstof bij via fotosynthese, dus er is meestal genoeg.</a:t>
            </a:r>
          </a:p>
          <a:p>
            <a:pPr marL="342900" indent="-342900"/>
            <a:r>
              <a:rPr lang="nl-NL" b="1" dirty="0"/>
              <a:t>’s Nachts</a:t>
            </a:r>
            <a:r>
              <a:rPr lang="nl-NL" dirty="0"/>
              <a:t>: fotosynthese stopt, maar de plant ademt gewoon door.</a:t>
            </a:r>
            <a:br>
              <a:rPr lang="nl-NL" dirty="0"/>
            </a:br>
            <a:r>
              <a:rPr lang="nl-NL" dirty="0"/>
              <a:t>Dan gebruikt ze de zuurstof die nog in het water zit.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sz="3100" b="1" i="1" dirty="0">
                <a:solidFill>
                  <a:srgbClr val="0070C0"/>
                </a:solidFill>
              </a:rPr>
              <a:t>Als er te weinig zuurstof is in het water</a:t>
            </a:r>
            <a:endParaRPr lang="nl-NL" sz="3400" b="1" i="1" dirty="0">
              <a:solidFill>
                <a:srgbClr val="0070C0"/>
              </a:solidFill>
            </a:endParaRPr>
          </a:p>
          <a:p>
            <a:r>
              <a:rPr lang="nl-NL" dirty="0"/>
              <a:t>Krijgt de plant moeite met ademhalen.</a:t>
            </a:r>
          </a:p>
          <a:p>
            <a:r>
              <a:rPr lang="nl-NL" dirty="0"/>
              <a:t>Dan kan de plant langzamer groeien of zelfs afsterven.</a:t>
            </a:r>
          </a:p>
          <a:p>
            <a:pPr indent="0">
              <a:buNone/>
            </a:pPr>
            <a:endParaRPr lang="nl-NL" sz="3400" b="1" i="1" dirty="0">
              <a:solidFill>
                <a:srgbClr val="0070C0"/>
              </a:solidFill>
            </a:endParaRP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72C5217-8B2E-A1AE-DA29-EEE7CFD57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258" y="266609"/>
            <a:ext cx="3423035" cy="182596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2A3B218-5E0A-4069-FE90-3E17EF617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258" y="4281854"/>
            <a:ext cx="3494822" cy="239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3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Huidmondjes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Ademhaling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Vegetatieve en generatieve groei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strekking en vertakking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Osmose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</a:t>
            </a:r>
            <a:r>
              <a:rPr lang="nl-NL" sz="2400">
                <a:solidFill>
                  <a:srgbClr val="1E201F"/>
                </a:solidFill>
              </a:rPr>
              <a:t>Gewasgroei analyse</a:t>
            </a:r>
            <a:endParaRPr lang="nl-NL" sz="2400" dirty="0">
              <a:solidFill>
                <a:srgbClr val="1E201F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Kerstvakantie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8: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Rekenvoorbeeld groei en onderhoudsademhaling.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6466552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In dit rekenvoorbeeld wordt er vanuit gegaan dat een volgroeit tomaten of rozen gewas in de zomer 4 keer zoveel assimilatie heeft als in de winter. (20 gram suikers per m2 in de zomer; 5 gram in de winter.)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 de onderhoudsademhaling heeft de plant altijd 3 gram nodig, in de zomer en in de winter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groeisnelheid is dan 70 % van 17 is 12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6FEC0D2-E21A-4C7F-84F4-F950CBC13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936" y="1269913"/>
            <a:ext cx="5051566" cy="373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597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Rekenvoorbeeld groei en onderhoudsademhaling.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Maar zoals uit de berekeningen blijkt, is de groeisnelheid in de zomer bijna 10 keer zo hoog als in de winter (12 t.o.v. 1,4)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6FEC0D2-E21A-4C7F-84F4-F950CBC13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007" y="3760920"/>
            <a:ext cx="5886753" cy="25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16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Rekenvoorbeeld groei en onderhoudsademhaling.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Dat grote verschil komt door het hoge aandeel onderhoudsademhaling in de winter.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onderhoudsademhaling is niet afhankelijk van de mate van fotosynthese, maar alleen van de temperatuur en hoeveelheid gewas.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6FEC0D2-E21A-4C7F-84F4-F950CBC13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594" y="4062924"/>
            <a:ext cx="5886753" cy="25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8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Rekenvoorbeeld groei en onderhoudsademhaling.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Uit de tabel blijkt: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In de zomer neemt de onderhoudsademhaling maar </a:t>
            </a:r>
          </a:p>
          <a:p>
            <a:pPr indent="0">
              <a:buNone/>
            </a:pPr>
            <a:r>
              <a:rPr lang="nl-NL" dirty="0"/>
              <a:t>15 % van de bruto fotosynthese  (3 van de 20 gram) terwijl dat in de winter maar liefst 60 % is (3 van de </a:t>
            </a:r>
            <a:r>
              <a:rPr lang="nl-NL"/>
              <a:t>5 gram).</a:t>
            </a: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6FEC0D2-E21A-4C7F-84F4-F950CBC13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620" y="4020979"/>
            <a:ext cx="5886753" cy="25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222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6769F-98F4-851C-7D2B-B64A92820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1545B-BEDA-B52B-375F-A186AC7C5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Vragen niveau 2,3 en 4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D93FBB3-DD48-361C-38C0-CBEC4E691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9417936" cy="469406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900" dirty="0"/>
              <a:t>Wat betekent ademhaling bij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Waarom hebben planten ademhaling nodig?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Welke gassen zijn betrokken bij de ademhaling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Wat is het verschil tussen ademhaling en fotosynthese in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In welk deel van de plant vindt ademhaling plaats?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Wanneer ademen planten in en uit?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Wat gebeurt er tijdens de ademhaling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Waarom hebben planten zuurstof nodig voor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Wat gebeurt er met de energie die vrijkomt bij de ademhaling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Hoe verschilt de ademhaling van een plant overdag en ’s nachts?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Welke invloed heeft temperatuur op de ademhaling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Welke rol spelen de bladeren bij de ademhaling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900" dirty="0"/>
              <a:t>Hoe werkt de ademhaling van een plant onder water? en dieren</a:t>
            </a:r>
            <a:r>
              <a:rPr lang="nl-NL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480154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4EDDC-3662-F427-A97B-E8AEAA394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70D5A6-277F-B28B-E98F-E7381965D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Vragen niveau 3 en 4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DD9AB3F-63AC-EE6F-6EB2-5E0A91E43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 startAt="14"/>
            </a:pPr>
            <a:r>
              <a:rPr lang="nl-NL" dirty="0"/>
              <a:t>Hoe beïnvloedt de concentratie van koolstofdioxide en zuurstof in de lucht de ademhalingssnelheid van een plant?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Wat is de rol van mitochondriën in de ademhaling van plantencellen?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Wat is de chemische vergelijking van de ademhaling in planten, en hoe verschilt deze van de fotosynthesevergelijking?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Waarom blijft de ademhaling in een plant continu doorgaan, zelfs in volledige duisternis?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Wat gebeurt er met de ademhalingssnelheid van planten bij extreme temperaturen, zoals vorst of hittegolven?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Hoe beïnvloedt de beschikbaarheid van water de ademhaling in plantenweefsels? 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Waarom is er een toename van CO₂-productie in de bodem door plantwortels tijdens de ademhaling?</a:t>
            </a:r>
          </a:p>
        </p:txBody>
      </p:sp>
    </p:spTree>
    <p:extLst>
      <p:ext uri="{BB962C8B-B14F-4D97-AF65-F5344CB8AC3E}">
        <p14:creationId xmlns:p14="http://schemas.microsoft.com/office/powerpoint/2010/main" val="4382843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1109" y="1949112"/>
            <a:ext cx="626364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Herhaling/mentimeter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Wat is ademhaling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Hoe werkt ademhaling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Onderhoudsademhaling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Groei ademhaling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Rekenvoorbeeld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waterplanten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99667E0-E757-5743-6347-A8D6FF784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70" y="630936"/>
            <a:ext cx="3056403" cy="227732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AC8124E-9F49-EA9F-404E-20DF3AF21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9540" y="4226432"/>
            <a:ext cx="3056403" cy="241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>
            <a:extLst>
              <a:ext uri="{FF2B5EF4-FFF2-40B4-BE49-F238E27FC236}">
                <a16:creationId xmlns:a16="http://schemas.microsoft.com/office/drawing/2014/main" id="{97566045-33C6-44D1-6A79-58E32EAA3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28" y="223390"/>
            <a:ext cx="11593543" cy="64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7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633218-55BE-4972-AF1E-F4CAEC8E8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E57F32-3BF9-4BE7-A7B8-FA3AB8ABB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480" y="1682221"/>
            <a:ext cx="9036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plant haalt, net als de mens, ook continu adem, dit wordt ook wel </a:t>
            </a:r>
            <a:r>
              <a:rPr lang="nl-NL" b="1" i="1" dirty="0">
                <a:solidFill>
                  <a:srgbClr val="0070C0"/>
                </a:solidFill>
              </a:rPr>
              <a:t>respiratie</a:t>
            </a:r>
            <a:r>
              <a:rPr lang="nl-NL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dissimilatie</a:t>
            </a:r>
            <a:r>
              <a:rPr lang="nl-NL" dirty="0"/>
              <a:t> genoemd.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Hierbij verbruikt de plant suikers en komt er energie vrij die nodig is om in leven te blijven (</a:t>
            </a:r>
            <a:r>
              <a:rPr lang="nl-NL" b="1" i="1" dirty="0">
                <a:solidFill>
                  <a:srgbClr val="0070C0"/>
                </a:solidFill>
              </a:rPr>
              <a:t>onderhoudsademhaling</a:t>
            </a:r>
            <a:r>
              <a:rPr lang="nl-NL" dirty="0"/>
              <a:t>) en om te groeien (</a:t>
            </a:r>
            <a:r>
              <a:rPr lang="nl-NL" b="1" i="1" dirty="0">
                <a:solidFill>
                  <a:srgbClr val="0070C0"/>
                </a:solidFill>
              </a:rPr>
              <a:t>groeiademhaling</a:t>
            </a:r>
            <a:r>
              <a:rPr lang="nl-NL" dirty="0"/>
              <a:t>). </a:t>
            </a:r>
            <a:br>
              <a:rPr lang="nl-NL" dirty="0"/>
            </a:br>
            <a:r>
              <a:rPr lang="nl-NL" dirty="0"/>
              <a:t>Het is dezelfde reactie als bij de fotosynthese, maar nu andersom.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Overdag merk je gewoonlijk niet dat de plant ook ademhaalt omdat de fotosynthese groter is dan de ademhaling. Netto neemt de plant dus CO</a:t>
            </a:r>
            <a:r>
              <a:rPr lang="nl-NL" baseline="-25000" dirty="0"/>
              <a:t>2</a:t>
            </a:r>
            <a:r>
              <a:rPr lang="nl-NL" dirty="0"/>
              <a:t> op.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8E70E3B-AE83-4B57-BD6C-7BEBD05BA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117" y="5175809"/>
            <a:ext cx="2527883" cy="168219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70E3048-631F-4A0C-BFE3-ECDF193FB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025" y="89045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8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ademhaling?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3" y="2001378"/>
            <a:ext cx="8013971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plant maakt bij de </a:t>
            </a:r>
            <a:r>
              <a:rPr lang="nl-NL" b="1" i="1" dirty="0">
                <a:solidFill>
                  <a:srgbClr val="0070C0"/>
                </a:solidFill>
              </a:rPr>
              <a:t>fotosynthese</a:t>
            </a:r>
            <a:r>
              <a:rPr lang="nl-NL" dirty="0"/>
              <a:t> (=</a:t>
            </a:r>
            <a:r>
              <a:rPr lang="nl-NL" b="1" i="1" dirty="0">
                <a:solidFill>
                  <a:srgbClr val="0070C0"/>
                </a:solidFill>
              </a:rPr>
              <a:t>assimilatie</a:t>
            </a:r>
            <a:r>
              <a:rPr lang="nl-NL" dirty="0"/>
              <a:t>) </a:t>
            </a:r>
            <a:r>
              <a:rPr lang="nl-NL" b="1" i="1" dirty="0">
                <a:solidFill>
                  <a:srgbClr val="0070C0"/>
                </a:solidFill>
              </a:rPr>
              <a:t>suikers</a:t>
            </a:r>
            <a:r>
              <a:rPr lang="nl-NL" dirty="0"/>
              <a:t> uit </a:t>
            </a:r>
            <a:r>
              <a:rPr lang="nl-NL" b="1" i="1" dirty="0">
                <a:solidFill>
                  <a:srgbClr val="0070C0"/>
                </a:solidFill>
              </a:rPr>
              <a:t>CO2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water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Bij de </a:t>
            </a:r>
            <a:r>
              <a:rPr lang="nl-NL" b="1" i="1" dirty="0">
                <a:solidFill>
                  <a:srgbClr val="0070C0"/>
                </a:solidFill>
              </a:rPr>
              <a:t>ademhaling</a:t>
            </a:r>
            <a:r>
              <a:rPr lang="nl-NL" dirty="0"/>
              <a:t> wordt een deel van die suikers </a:t>
            </a:r>
            <a:r>
              <a:rPr lang="nl-NL" b="1" i="1" dirty="0">
                <a:solidFill>
                  <a:srgbClr val="0070C0"/>
                </a:solidFill>
              </a:rPr>
              <a:t>verbrand</a:t>
            </a:r>
            <a:r>
              <a:rPr lang="nl-NL" dirty="0"/>
              <a:t>  om </a:t>
            </a:r>
            <a:r>
              <a:rPr lang="nl-NL" b="1" i="1" dirty="0">
                <a:solidFill>
                  <a:srgbClr val="0070C0"/>
                </a:solidFill>
              </a:rPr>
              <a:t>energie</a:t>
            </a:r>
            <a:r>
              <a:rPr lang="nl-NL" dirty="0"/>
              <a:t> voor de plant beschikbaar te krijgen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Daarbij komt </a:t>
            </a:r>
            <a:r>
              <a:rPr lang="nl-NL" b="1" i="1" dirty="0">
                <a:solidFill>
                  <a:srgbClr val="0070C0"/>
                </a:solidFill>
              </a:rPr>
              <a:t>CO2</a:t>
            </a:r>
            <a:r>
              <a:rPr lang="nl-NL" dirty="0"/>
              <a:t> vrij, ademhaling is dus eigenlijk het </a:t>
            </a:r>
            <a:r>
              <a:rPr lang="nl-NL" b="1" i="1" dirty="0">
                <a:solidFill>
                  <a:srgbClr val="0070C0"/>
                </a:solidFill>
              </a:rPr>
              <a:t>omgekeerde</a:t>
            </a:r>
            <a:r>
              <a:rPr lang="nl-NL" dirty="0"/>
              <a:t> van fotosynthese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0A59FFF-1E39-4D0E-86FE-FC754D336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6355" y="4496958"/>
            <a:ext cx="3267076" cy="224234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510168F-AE6B-9A34-76BB-9DD73651E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250" y="228067"/>
            <a:ext cx="4804455" cy="142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9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884DF-9AD0-C685-3BB6-3B728386A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84A04A-32E0-5E17-E105-DFBB5FACF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werkt 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7492AD-24C6-F2DF-E3A5-7C67D0A3D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84159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Energieproductie</a:t>
            </a:r>
            <a:r>
              <a:rPr lang="nl-NL" dirty="0"/>
              <a:t>: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Tijdens de ademhaling worden </a:t>
            </a:r>
            <a:r>
              <a:rPr lang="nl-NL" b="1" i="1" dirty="0">
                <a:solidFill>
                  <a:srgbClr val="0070C0"/>
                </a:solidFill>
              </a:rPr>
              <a:t>suikers</a:t>
            </a:r>
            <a:r>
              <a:rPr lang="nl-NL" dirty="0"/>
              <a:t> die zijn opgeslagen in de plantencellen afgebroken.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proces levert energie op die de plant gebruikt voor allerlei activiteiten, zoals </a:t>
            </a:r>
            <a:r>
              <a:rPr lang="nl-NL" b="1" i="1" dirty="0">
                <a:solidFill>
                  <a:srgbClr val="0070C0"/>
                </a:solidFill>
              </a:rPr>
              <a:t>groei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herstel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voortplanting</a:t>
            </a:r>
            <a:r>
              <a:rPr lang="nl-NL" dirty="0"/>
              <a:t>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34F178D-E5E6-E7EC-FA11-3CB9A71E1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117" y="5175809"/>
            <a:ext cx="2527883" cy="168219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DB6B4C6-7B32-4246-D982-7AE2EA0CB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025" y="89045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82376-0FA7-3EFE-AF69-58C20C97D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BD36C5-5D19-BA13-606A-C6F8C0944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werkt ademhaling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6E2E25-2FDA-288A-CAFA-0D04BE191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36" y="1671024"/>
            <a:ext cx="84159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Gasuitwisseling</a:t>
            </a:r>
            <a:r>
              <a:rPr lang="nl-NL" dirty="0"/>
              <a:t>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 de ademhaling nemen planten </a:t>
            </a:r>
            <a:r>
              <a:rPr lang="nl-NL" b="1" i="1" dirty="0">
                <a:solidFill>
                  <a:srgbClr val="0070C0"/>
                </a:solidFill>
              </a:rPr>
              <a:t>zuurstof</a:t>
            </a:r>
            <a:r>
              <a:rPr lang="nl-NL" dirty="0"/>
              <a:t> op via </a:t>
            </a:r>
            <a:r>
              <a:rPr lang="nl-NL" b="1" i="1" dirty="0">
                <a:solidFill>
                  <a:srgbClr val="0070C0"/>
                </a:solidFill>
              </a:rPr>
              <a:t>huidmondjes</a:t>
            </a:r>
            <a:r>
              <a:rPr lang="nl-NL" dirty="0"/>
              <a:t> en geven ze </a:t>
            </a:r>
            <a:r>
              <a:rPr lang="nl-NL" b="1" i="1" dirty="0">
                <a:solidFill>
                  <a:srgbClr val="0070C0"/>
                </a:solidFill>
              </a:rPr>
              <a:t>CO</a:t>
            </a:r>
            <a:r>
              <a:rPr lang="nl-NL" dirty="0"/>
              <a:t>₂ af als bijproduct.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is het </a:t>
            </a:r>
            <a:r>
              <a:rPr lang="nl-NL" b="1" i="1" dirty="0">
                <a:solidFill>
                  <a:srgbClr val="0070C0"/>
                </a:solidFill>
              </a:rPr>
              <a:t>tegenovergestelde</a:t>
            </a:r>
            <a:r>
              <a:rPr lang="nl-NL" dirty="0"/>
              <a:t> van wat er gebeurt tijdens fotosynthese.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EF172CE-EF3E-8AC3-ED6C-8BE9898DE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117" y="5175809"/>
            <a:ext cx="2527883" cy="168219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AE67D05-7F0B-03C9-1D4B-28B2BC668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025" y="89045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11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CA19EB-BADE-474A-91BD-35E5F319F469}">
  <ds:schemaRefs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1531</TotalTime>
  <Words>1722</Words>
  <Application>Microsoft Office PowerPoint</Application>
  <PresentationFormat>Breedbeeld</PresentationFormat>
  <Paragraphs>216</Paragraphs>
  <Slides>36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36</vt:i4>
      </vt:variant>
    </vt:vector>
  </HeadingPairs>
  <TitlesOfParts>
    <vt:vector size="39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Ademhaling</vt:lpstr>
      <vt:lpstr>Wat is ademhaling?</vt:lpstr>
      <vt:lpstr>Hoe werkt ademhaling</vt:lpstr>
      <vt:lpstr>Hoe werkt ademhaling</vt:lpstr>
      <vt:lpstr>Hoe werkt ademhaling</vt:lpstr>
      <vt:lpstr>Ademhaling</vt:lpstr>
      <vt:lpstr>PowerPoint-presentatie</vt:lpstr>
      <vt:lpstr>Ademhaling</vt:lpstr>
      <vt:lpstr>2 soorten ademhaling</vt:lpstr>
      <vt:lpstr>Onderhouds ademhaling- Groei ademhaling</vt:lpstr>
      <vt:lpstr>Onderhoudsademhaling</vt:lpstr>
      <vt:lpstr>Onderhoudsademhaling kort gezegd:</vt:lpstr>
      <vt:lpstr>Onderhoudsademhaling</vt:lpstr>
      <vt:lpstr>.</vt:lpstr>
      <vt:lpstr>Onderhoudsademhaling</vt:lpstr>
      <vt:lpstr>Groei ademhaling</vt:lpstr>
      <vt:lpstr>Groei ademhaling</vt:lpstr>
      <vt:lpstr>Groei ademhaling</vt:lpstr>
      <vt:lpstr>Groei ademhaling</vt:lpstr>
      <vt:lpstr>Groei ademhaling - onderhoudsademhaling</vt:lpstr>
      <vt:lpstr>Groei ademhaling - onderhoudsademhaling</vt:lpstr>
      <vt:lpstr>Groei ademhaling - onderhoudsademhaling</vt:lpstr>
      <vt:lpstr>Groei ademhaling</vt:lpstr>
      <vt:lpstr>Ademhaling onder water</vt:lpstr>
      <vt:lpstr>Rekenvoorbeeld groei en onderhoudsademhaling.</vt:lpstr>
      <vt:lpstr>Rekenvoorbeeld groei en onderhoudsademhaling.</vt:lpstr>
      <vt:lpstr>Rekenvoorbeeld groei en onderhoudsademhaling.</vt:lpstr>
      <vt:lpstr>Rekenvoorbeeld groei en onderhoudsademhaling.</vt:lpstr>
      <vt:lpstr>Vragen niveau 2,3 en 4</vt:lpstr>
      <vt:lpstr>Vragen niveau 3 en 4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144</cp:revision>
  <dcterms:created xsi:type="dcterms:W3CDTF">2020-11-10T08:38:03Z</dcterms:created>
  <dcterms:modified xsi:type="dcterms:W3CDTF">2025-11-13T19:38:22Z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