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0"/>
  </p:notesMasterIdLst>
  <p:handoutMasterIdLst>
    <p:handoutMasterId r:id="rId71"/>
  </p:handoutMasterIdLst>
  <p:sldIdLst>
    <p:sldId id="256" r:id="rId5"/>
    <p:sldId id="274" r:id="rId6"/>
    <p:sldId id="393" r:id="rId7"/>
    <p:sldId id="437" r:id="rId8"/>
    <p:sldId id="301" r:id="rId9"/>
    <p:sldId id="424" r:id="rId10"/>
    <p:sldId id="425" r:id="rId11"/>
    <p:sldId id="476" r:id="rId12"/>
    <p:sldId id="447" r:id="rId13"/>
    <p:sldId id="477" r:id="rId14"/>
    <p:sldId id="478" r:id="rId15"/>
    <p:sldId id="479" r:id="rId16"/>
    <p:sldId id="450" r:id="rId17"/>
    <p:sldId id="485" r:id="rId18"/>
    <p:sldId id="486" r:id="rId19"/>
    <p:sldId id="501" r:id="rId20"/>
    <p:sldId id="278" r:id="rId21"/>
    <p:sldId id="502" r:id="rId22"/>
    <p:sldId id="503" r:id="rId23"/>
    <p:sldId id="504" r:id="rId24"/>
    <p:sldId id="505" r:id="rId25"/>
    <p:sldId id="493" r:id="rId26"/>
    <p:sldId id="339" r:id="rId27"/>
    <p:sldId id="506" r:id="rId28"/>
    <p:sldId id="385" r:id="rId29"/>
    <p:sldId id="419" r:id="rId30"/>
    <p:sldId id="386" r:id="rId31"/>
    <p:sldId id="388" r:id="rId32"/>
    <p:sldId id="507" r:id="rId33"/>
    <p:sldId id="389" r:id="rId34"/>
    <p:sldId id="509" r:id="rId35"/>
    <p:sldId id="445" r:id="rId36"/>
    <p:sldId id="511" r:id="rId37"/>
    <p:sldId id="512" r:id="rId38"/>
    <p:sldId id="427" r:id="rId39"/>
    <p:sldId id="428" r:id="rId40"/>
    <p:sldId id="513" r:id="rId41"/>
    <p:sldId id="431" r:id="rId42"/>
    <p:sldId id="514" r:id="rId43"/>
    <p:sldId id="436" r:id="rId44"/>
    <p:sldId id="516" r:id="rId45"/>
    <p:sldId id="517" r:id="rId46"/>
    <p:sldId id="395" r:id="rId47"/>
    <p:sldId id="415" r:id="rId48"/>
    <p:sldId id="518" r:id="rId49"/>
    <p:sldId id="519" r:id="rId50"/>
    <p:sldId id="531" r:id="rId51"/>
    <p:sldId id="448" r:id="rId52"/>
    <p:sldId id="480" r:id="rId53"/>
    <p:sldId id="481" r:id="rId54"/>
    <p:sldId id="528" r:id="rId55"/>
    <p:sldId id="529" r:id="rId56"/>
    <p:sldId id="530" r:id="rId57"/>
    <p:sldId id="525" r:id="rId58"/>
    <p:sldId id="526" r:id="rId59"/>
    <p:sldId id="527" r:id="rId60"/>
    <p:sldId id="522" r:id="rId61"/>
    <p:sldId id="523" r:id="rId62"/>
    <p:sldId id="524" r:id="rId63"/>
    <p:sldId id="520" r:id="rId64"/>
    <p:sldId id="521" r:id="rId65"/>
    <p:sldId id="446" r:id="rId66"/>
    <p:sldId id="407" r:id="rId67"/>
    <p:sldId id="408" r:id="rId68"/>
    <p:sldId id="383" r:id="rId6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546C94-7E24-46DD-8BED-2AB910C14A28}" v="135" dt="2024-12-20T07:38:46.571"/>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34" autoAdjust="0"/>
    <p:restoredTop sz="94660"/>
  </p:normalViewPr>
  <p:slideViewPr>
    <p:cSldViewPr snapToGrid="0">
      <p:cViewPr varScale="1">
        <p:scale>
          <a:sx n="63" d="100"/>
          <a:sy n="63" d="100"/>
        </p:scale>
        <p:origin x="252" y="56"/>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handoutMaster" Target="handoutMasters/handoutMaster1.xml"/><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18546C94-7E24-46DD-8BED-2AB910C14A28}"/>
    <pc:docChg chg="custSel delSld modSld">
      <pc:chgData name="Gé Verbeek" userId="20d2065d-8055-4a68-a463-00777506795f" providerId="ADAL" clId="{18546C94-7E24-46DD-8BED-2AB910C14A28}" dt="2024-12-20T07:38:46.571" v="343"/>
      <pc:docMkLst>
        <pc:docMk/>
      </pc:docMkLst>
      <pc:sldChg chg="del">
        <pc:chgData name="Gé Verbeek" userId="20d2065d-8055-4a68-a463-00777506795f" providerId="ADAL" clId="{18546C94-7E24-46DD-8BED-2AB910C14A28}" dt="2024-12-16T18:58:17.147" v="326" actId="47"/>
        <pc:sldMkLst>
          <pc:docMk/>
          <pc:sldMk cId="0" sldId="277"/>
        </pc:sldMkLst>
      </pc:sldChg>
      <pc:sldChg chg="modAnim">
        <pc:chgData name="Gé Verbeek" userId="20d2065d-8055-4a68-a463-00777506795f" providerId="ADAL" clId="{18546C94-7E24-46DD-8BED-2AB910C14A28}" dt="2024-12-20T07:37:08" v="338"/>
        <pc:sldMkLst>
          <pc:docMk/>
          <pc:sldMk cId="0" sldId="278"/>
        </pc:sldMkLst>
      </pc:sldChg>
      <pc:sldChg chg="addSp modSp mod modAnim">
        <pc:chgData name="Gé Verbeek" userId="20d2065d-8055-4a68-a463-00777506795f" providerId="ADAL" clId="{18546C94-7E24-46DD-8BED-2AB910C14A28}" dt="2024-12-16T18:25:41.506" v="83" actId="20577"/>
        <pc:sldMkLst>
          <pc:docMk/>
          <pc:sldMk cId="0" sldId="339"/>
        </pc:sldMkLst>
        <pc:spChg chg="mod">
          <ac:chgData name="Gé Verbeek" userId="20d2065d-8055-4a68-a463-00777506795f" providerId="ADAL" clId="{18546C94-7E24-46DD-8BED-2AB910C14A28}" dt="2024-12-16T18:25:41.506" v="83" actId="20577"/>
          <ac:spMkLst>
            <pc:docMk/>
            <pc:sldMk cId="0" sldId="339"/>
            <ac:spMk id="24579" creationId="{D6F2752D-C43F-4EF0-B515-8D03945D700A}"/>
          </ac:spMkLst>
        </pc:spChg>
        <pc:spChg chg="mod">
          <ac:chgData name="Gé Verbeek" userId="20d2065d-8055-4a68-a463-00777506795f" providerId="ADAL" clId="{18546C94-7E24-46DD-8BED-2AB910C14A28}" dt="2024-12-16T18:23:29.213" v="34" actId="20577"/>
          <ac:spMkLst>
            <pc:docMk/>
            <pc:sldMk cId="0" sldId="339"/>
            <ac:spMk id="47106" creationId="{0369A3F0-15EB-46F6-8FC5-DEF8CADC9F04}"/>
          </ac:spMkLst>
        </pc:spChg>
        <pc:picChg chg="add mod">
          <ac:chgData name="Gé Verbeek" userId="20d2065d-8055-4a68-a463-00777506795f" providerId="ADAL" clId="{18546C94-7E24-46DD-8BED-2AB910C14A28}" dt="2024-12-16T18:24:54.852" v="42" actId="1076"/>
          <ac:picMkLst>
            <pc:docMk/>
            <pc:sldMk cId="0" sldId="339"/>
            <ac:picMk id="2" creationId="{F5BACE88-ACB3-F03F-DDEE-804B8053A9C8}"/>
          </ac:picMkLst>
        </pc:picChg>
        <pc:picChg chg="mod">
          <ac:chgData name="Gé Verbeek" userId="20d2065d-8055-4a68-a463-00777506795f" providerId="ADAL" clId="{18546C94-7E24-46DD-8BED-2AB910C14A28}" dt="2024-12-16T18:24:57.520" v="43" actId="1076"/>
          <ac:picMkLst>
            <pc:docMk/>
            <pc:sldMk cId="0" sldId="339"/>
            <ac:picMk id="47109" creationId="{07C5FC23-FCEA-421E-B6C4-F57B178B3F68}"/>
          </ac:picMkLst>
        </pc:picChg>
      </pc:sldChg>
      <pc:sldChg chg="addSp delSp modSp mod delAnim">
        <pc:chgData name="Gé Verbeek" userId="20d2065d-8055-4a68-a463-00777506795f" providerId="ADAL" clId="{18546C94-7E24-46DD-8BED-2AB910C14A28}" dt="2024-12-16T18:54:54.581" v="314" actId="14100"/>
        <pc:sldMkLst>
          <pc:docMk/>
          <pc:sldMk cId="3105034433" sldId="393"/>
        </pc:sldMkLst>
        <pc:spChg chg="mod">
          <ac:chgData name="Gé Verbeek" userId="20d2065d-8055-4a68-a463-00777506795f" providerId="ADAL" clId="{18546C94-7E24-46DD-8BED-2AB910C14A28}" dt="2024-12-16T18:53:35.987" v="309" actId="20577"/>
          <ac:spMkLst>
            <pc:docMk/>
            <pc:sldMk cId="3105034433" sldId="393"/>
            <ac:spMk id="5122" creationId="{80899F95-2E30-4511-922B-B88C19CF0D84}"/>
          </ac:spMkLst>
        </pc:spChg>
        <pc:picChg chg="add mod ord">
          <ac:chgData name="Gé Verbeek" userId="20d2065d-8055-4a68-a463-00777506795f" providerId="ADAL" clId="{18546C94-7E24-46DD-8BED-2AB910C14A28}" dt="2024-12-16T18:54:54.581" v="314" actId="14100"/>
          <ac:picMkLst>
            <pc:docMk/>
            <pc:sldMk cId="3105034433" sldId="393"/>
            <ac:picMk id="3" creationId="{1407EB48-424B-11B3-6D27-FC29009ADCD6}"/>
          </ac:picMkLst>
        </pc:picChg>
      </pc:sldChg>
      <pc:sldChg chg="del">
        <pc:chgData name="Gé Verbeek" userId="20d2065d-8055-4a68-a463-00777506795f" providerId="ADAL" clId="{18546C94-7E24-46DD-8BED-2AB910C14A28}" dt="2024-12-16T18:55:20.510" v="315" actId="47"/>
        <pc:sldMkLst>
          <pc:docMk/>
          <pc:sldMk cId="1753698846" sldId="394"/>
        </pc:sldMkLst>
      </pc:sldChg>
      <pc:sldChg chg="del">
        <pc:chgData name="Gé Verbeek" userId="20d2065d-8055-4a68-a463-00777506795f" providerId="ADAL" clId="{18546C94-7E24-46DD-8BED-2AB910C14A28}" dt="2024-12-16T18:15:55.016" v="14" actId="47"/>
        <pc:sldMkLst>
          <pc:docMk/>
          <pc:sldMk cId="3256699461" sldId="395"/>
        </pc:sldMkLst>
      </pc:sldChg>
      <pc:sldChg chg="del">
        <pc:chgData name="Gé Verbeek" userId="20d2065d-8055-4a68-a463-00777506795f" providerId="ADAL" clId="{18546C94-7E24-46DD-8BED-2AB910C14A28}" dt="2024-12-16T18:57:01.106" v="317" actId="47"/>
        <pc:sldMkLst>
          <pc:docMk/>
          <pc:sldMk cId="2225114770" sldId="396"/>
        </pc:sldMkLst>
      </pc:sldChg>
      <pc:sldChg chg="del">
        <pc:chgData name="Gé Verbeek" userId="20d2065d-8055-4a68-a463-00777506795f" providerId="ADAL" clId="{18546C94-7E24-46DD-8BED-2AB910C14A28}" dt="2024-12-16T18:57:02.376" v="318" actId="47"/>
        <pc:sldMkLst>
          <pc:docMk/>
          <pc:sldMk cId="3944922893" sldId="397"/>
        </pc:sldMkLst>
      </pc:sldChg>
      <pc:sldChg chg="del">
        <pc:chgData name="Gé Verbeek" userId="20d2065d-8055-4a68-a463-00777506795f" providerId="ADAL" clId="{18546C94-7E24-46DD-8BED-2AB910C14A28}" dt="2024-12-16T18:23:00.894" v="17" actId="47"/>
        <pc:sldMkLst>
          <pc:docMk/>
          <pc:sldMk cId="662202770" sldId="398"/>
        </pc:sldMkLst>
      </pc:sldChg>
      <pc:sldChg chg="del">
        <pc:chgData name="Gé Verbeek" userId="20d2065d-8055-4a68-a463-00777506795f" providerId="ADAL" clId="{18546C94-7E24-46DD-8BED-2AB910C14A28}" dt="2024-12-16T18:59:02.098" v="327" actId="47"/>
        <pc:sldMkLst>
          <pc:docMk/>
          <pc:sldMk cId="3116696551" sldId="399"/>
        </pc:sldMkLst>
      </pc:sldChg>
      <pc:sldChg chg="del">
        <pc:chgData name="Gé Verbeek" userId="20d2065d-8055-4a68-a463-00777506795f" providerId="ADAL" clId="{18546C94-7E24-46DD-8BED-2AB910C14A28}" dt="2024-12-16T18:59:10.710" v="329" actId="47"/>
        <pc:sldMkLst>
          <pc:docMk/>
          <pc:sldMk cId="53527164" sldId="400"/>
        </pc:sldMkLst>
      </pc:sldChg>
      <pc:sldChg chg="del">
        <pc:chgData name="Gé Verbeek" userId="20d2065d-8055-4a68-a463-00777506795f" providerId="ADAL" clId="{18546C94-7E24-46DD-8BED-2AB910C14A28}" dt="2024-12-16T19:00:29.488" v="331" actId="47"/>
        <pc:sldMkLst>
          <pc:docMk/>
          <pc:sldMk cId="3140618427" sldId="401"/>
        </pc:sldMkLst>
      </pc:sldChg>
      <pc:sldChg chg="del">
        <pc:chgData name="Gé Verbeek" userId="20d2065d-8055-4a68-a463-00777506795f" providerId="ADAL" clId="{18546C94-7E24-46DD-8BED-2AB910C14A28}" dt="2024-12-16T19:00:30.297" v="332" actId="47"/>
        <pc:sldMkLst>
          <pc:docMk/>
          <pc:sldMk cId="948736589" sldId="402"/>
        </pc:sldMkLst>
      </pc:sldChg>
      <pc:sldChg chg="del">
        <pc:chgData name="Gé Verbeek" userId="20d2065d-8055-4a68-a463-00777506795f" providerId="ADAL" clId="{18546C94-7E24-46DD-8BED-2AB910C14A28}" dt="2024-12-16T19:00:31.294" v="333" actId="47"/>
        <pc:sldMkLst>
          <pc:docMk/>
          <pc:sldMk cId="4266843613" sldId="403"/>
        </pc:sldMkLst>
      </pc:sldChg>
      <pc:sldChg chg="del">
        <pc:chgData name="Gé Verbeek" userId="20d2065d-8055-4a68-a463-00777506795f" providerId="ADAL" clId="{18546C94-7E24-46DD-8BED-2AB910C14A28}" dt="2024-12-16T18:49:52.645" v="257" actId="47"/>
        <pc:sldMkLst>
          <pc:docMk/>
          <pc:sldMk cId="1405571845" sldId="404"/>
        </pc:sldMkLst>
      </pc:sldChg>
      <pc:sldChg chg="del">
        <pc:chgData name="Gé Verbeek" userId="20d2065d-8055-4a68-a463-00777506795f" providerId="ADAL" clId="{18546C94-7E24-46DD-8BED-2AB910C14A28}" dt="2024-12-16T18:49:54.300" v="258" actId="47"/>
        <pc:sldMkLst>
          <pc:docMk/>
          <pc:sldMk cId="4036548618" sldId="405"/>
        </pc:sldMkLst>
      </pc:sldChg>
      <pc:sldChg chg="del">
        <pc:chgData name="Gé Verbeek" userId="20d2065d-8055-4a68-a463-00777506795f" providerId="ADAL" clId="{18546C94-7E24-46DD-8BED-2AB910C14A28}" dt="2024-12-16T18:49:55.317" v="259" actId="47"/>
        <pc:sldMkLst>
          <pc:docMk/>
          <pc:sldMk cId="3284773710" sldId="406"/>
        </pc:sldMkLst>
      </pc:sldChg>
      <pc:sldChg chg="del">
        <pc:chgData name="Gé Verbeek" userId="20d2065d-8055-4a68-a463-00777506795f" providerId="ADAL" clId="{18546C94-7E24-46DD-8BED-2AB910C14A28}" dt="2024-12-16T18:38:58.468" v="134" actId="47"/>
        <pc:sldMkLst>
          <pc:docMk/>
          <pc:sldMk cId="2058816098" sldId="410"/>
        </pc:sldMkLst>
      </pc:sldChg>
      <pc:sldChg chg="modAnim">
        <pc:chgData name="Gé Verbeek" userId="20d2065d-8055-4a68-a463-00777506795f" providerId="ADAL" clId="{18546C94-7E24-46DD-8BED-2AB910C14A28}" dt="2024-12-20T07:38:40.831" v="342"/>
        <pc:sldMkLst>
          <pc:docMk/>
          <pc:sldMk cId="2947062323" sldId="427"/>
        </pc:sldMkLst>
      </pc:sldChg>
      <pc:sldChg chg="modAnim">
        <pc:chgData name="Gé Verbeek" userId="20d2065d-8055-4a68-a463-00777506795f" providerId="ADAL" clId="{18546C94-7E24-46DD-8BED-2AB910C14A28}" dt="2024-12-20T07:38:46.571" v="343"/>
        <pc:sldMkLst>
          <pc:docMk/>
          <pc:sldMk cId="2193280143" sldId="428"/>
        </pc:sldMkLst>
      </pc:sldChg>
      <pc:sldChg chg="modSp">
        <pc:chgData name="Gé Verbeek" userId="20d2065d-8055-4a68-a463-00777506795f" providerId="ADAL" clId="{18546C94-7E24-46DD-8BED-2AB910C14A28}" dt="2024-12-16T18:35:13.232" v="133" actId="20577"/>
        <pc:sldMkLst>
          <pc:docMk/>
          <pc:sldMk cId="3339944328" sldId="436"/>
        </pc:sldMkLst>
        <pc:spChg chg="mod">
          <ac:chgData name="Gé Verbeek" userId="20d2065d-8055-4a68-a463-00777506795f" providerId="ADAL" clId="{18546C94-7E24-46DD-8BED-2AB910C14A28}" dt="2024-12-16T18:35:13.232" v="133" actId="20577"/>
          <ac:spMkLst>
            <pc:docMk/>
            <pc:sldMk cId="3339944328" sldId="436"/>
            <ac:spMk id="7171" creationId="{89ADD95E-CDDA-91E9-A821-DA46250D0483}"/>
          </ac:spMkLst>
        </pc:spChg>
      </pc:sldChg>
      <pc:sldChg chg="modSp mod">
        <pc:chgData name="Gé Verbeek" userId="20d2065d-8055-4a68-a463-00777506795f" providerId="ADAL" clId="{18546C94-7E24-46DD-8BED-2AB910C14A28}" dt="2024-12-16T18:42:41.548" v="170" actId="20577"/>
        <pc:sldMkLst>
          <pc:docMk/>
          <pc:sldMk cId="1984030502" sldId="446"/>
        </pc:sldMkLst>
        <pc:spChg chg="mod">
          <ac:chgData name="Gé Verbeek" userId="20d2065d-8055-4a68-a463-00777506795f" providerId="ADAL" clId="{18546C94-7E24-46DD-8BED-2AB910C14A28}" dt="2024-12-16T18:42:41.548" v="170" actId="20577"/>
          <ac:spMkLst>
            <pc:docMk/>
            <pc:sldMk cId="1984030502" sldId="446"/>
            <ac:spMk id="5122" creationId="{2C3C1F30-2ADF-6AA4-2ABC-A57DDC52455C}"/>
          </ac:spMkLst>
        </pc:spChg>
      </pc:sldChg>
      <pc:sldChg chg="modSp mod">
        <pc:chgData name="Gé Verbeek" userId="20d2065d-8055-4a68-a463-00777506795f" providerId="ADAL" clId="{18546C94-7E24-46DD-8BED-2AB910C14A28}" dt="2024-12-16T18:51:27.473" v="275" actId="20577"/>
        <pc:sldMkLst>
          <pc:docMk/>
          <pc:sldMk cId="1975858144" sldId="448"/>
        </pc:sldMkLst>
        <pc:spChg chg="mod">
          <ac:chgData name="Gé Verbeek" userId="20d2065d-8055-4a68-a463-00777506795f" providerId="ADAL" clId="{18546C94-7E24-46DD-8BED-2AB910C14A28}" dt="2024-12-16T18:51:27.473" v="275" actId="20577"/>
          <ac:spMkLst>
            <pc:docMk/>
            <pc:sldMk cId="1975858144" sldId="448"/>
            <ac:spMk id="3" creationId="{C48DAF31-B581-51FF-1263-8A32E983ACD4}"/>
          </ac:spMkLst>
        </pc:spChg>
      </pc:sldChg>
      <pc:sldChg chg="del">
        <pc:chgData name="Gé Verbeek" userId="20d2065d-8055-4a68-a463-00777506795f" providerId="ADAL" clId="{18546C94-7E24-46DD-8BED-2AB910C14A28}" dt="2024-12-18T14:51:38.520" v="334" actId="47"/>
        <pc:sldMkLst>
          <pc:docMk/>
          <pc:sldMk cId="3985770867" sldId="456"/>
        </pc:sldMkLst>
      </pc:sldChg>
      <pc:sldChg chg="del">
        <pc:chgData name="Gé Verbeek" userId="20d2065d-8055-4a68-a463-00777506795f" providerId="ADAL" clId="{18546C94-7E24-46DD-8BED-2AB910C14A28}" dt="2024-12-16T18:56:15.971" v="316" actId="47"/>
        <pc:sldMkLst>
          <pc:docMk/>
          <pc:sldMk cId="1060977964" sldId="475"/>
        </pc:sldMkLst>
      </pc:sldChg>
      <pc:sldChg chg="modSp mod">
        <pc:chgData name="Gé Verbeek" userId="20d2065d-8055-4a68-a463-00777506795f" providerId="ADAL" clId="{18546C94-7E24-46DD-8BED-2AB910C14A28}" dt="2024-12-16T15:26:58.022" v="6" actId="20577"/>
        <pc:sldMkLst>
          <pc:docMk/>
          <pc:sldMk cId="2648015462" sldId="480"/>
        </pc:sldMkLst>
        <pc:spChg chg="mod">
          <ac:chgData name="Gé Verbeek" userId="20d2065d-8055-4a68-a463-00777506795f" providerId="ADAL" clId="{18546C94-7E24-46DD-8BED-2AB910C14A28}" dt="2024-12-16T15:26:58.022" v="6" actId="20577"/>
          <ac:spMkLst>
            <pc:docMk/>
            <pc:sldMk cId="2648015462" sldId="480"/>
            <ac:spMk id="2" creationId="{A901545B-BEDA-B52B-375F-A186AC7C5150}"/>
          </ac:spMkLst>
        </pc:spChg>
      </pc:sldChg>
      <pc:sldChg chg="modSp mod">
        <pc:chgData name="Gé Verbeek" userId="20d2065d-8055-4a68-a463-00777506795f" providerId="ADAL" clId="{18546C94-7E24-46DD-8BED-2AB910C14A28}" dt="2024-12-16T18:52:58.736" v="277" actId="6549"/>
        <pc:sldMkLst>
          <pc:docMk/>
          <pc:sldMk cId="438284340" sldId="481"/>
        </pc:sldMkLst>
        <pc:spChg chg="mod">
          <ac:chgData name="Gé Verbeek" userId="20d2065d-8055-4a68-a463-00777506795f" providerId="ADAL" clId="{18546C94-7E24-46DD-8BED-2AB910C14A28}" dt="2024-12-16T18:52:58.736" v="277" actId="6549"/>
          <ac:spMkLst>
            <pc:docMk/>
            <pc:sldMk cId="438284340" sldId="481"/>
            <ac:spMk id="2" creationId="{1470D5A6-277F-B28B-E98F-E7381965D8D7}"/>
          </ac:spMkLst>
        </pc:spChg>
      </pc:sldChg>
      <pc:sldChg chg="del">
        <pc:chgData name="Gé Verbeek" userId="20d2065d-8055-4a68-a463-00777506795f" providerId="ADAL" clId="{18546C94-7E24-46DD-8BED-2AB910C14A28}" dt="2024-12-18T14:51:43.805" v="336" actId="47"/>
        <pc:sldMkLst>
          <pc:docMk/>
          <pc:sldMk cId="2264074396" sldId="483"/>
        </pc:sldMkLst>
      </pc:sldChg>
      <pc:sldChg chg="del">
        <pc:chgData name="Gé Verbeek" userId="20d2065d-8055-4a68-a463-00777506795f" providerId="ADAL" clId="{18546C94-7E24-46DD-8BED-2AB910C14A28}" dt="2024-12-18T14:51:41.937" v="335" actId="47"/>
        <pc:sldMkLst>
          <pc:docMk/>
          <pc:sldMk cId="3688073098" sldId="484"/>
        </pc:sldMkLst>
      </pc:sldChg>
      <pc:sldChg chg="modSp mod">
        <pc:chgData name="Gé Verbeek" userId="20d2065d-8055-4a68-a463-00777506795f" providerId="ADAL" clId="{18546C94-7E24-46DD-8BED-2AB910C14A28}" dt="2024-12-16T18:57:17.036" v="320" actId="1076"/>
        <pc:sldMkLst>
          <pc:docMk/>
          <pc:sldMk cId="0" sldId="486"/>
        </pc:sldMkLst>
        <pc:spChg chg="mod">
          <ac:chgData name="Gé Verbeek" userId="20d2065d-8055-4a68-a463-00777506795f" providerId="ADAL" clId="{18546C94-7E24-46DD-8BED-2AB910C14A28}" dt="2024-12-16T18:57:17.036" v="320" actId="1076"/>
          <ac:spMkLst>
            <pc:docMk/>
            <pc:sldMk cId="0" sldId="486"/>
            <ac:spMk id="6146" creationId="{1132D880-4897-45BD-8F80-5A4FA497D02F}"/>
          </ac:spMkLst>
        </pc:spChg>
        <pc:spChg chg="mod">
          <ac:chgData name="Gé Verbeek" userId="20d2065d-8055-4a68-a463-00777506795f" providerId="ADAL" clId="{18546C94-7E24-46DD-8BED-2AB910C14A28}" dt="2024-12-16T18:57:12.619" v="319" actId="14100"/>
          <ac:spMkLst>
            <pc:docMk/>
            <pc:sldMk cId="0" sldId="486"/>
            <ac:spMk id="6147" creationId="{D50E2F6A-9787-40F0-80CF-CD7E9E4D2308}"/>
          </ac:spMkLst>
        </pc:spChg>
      </pc:sldChg>
      <pc:sldChg chg="del">
        <pc:chgData name="Gé Verbeek" userId="20d2065d-8055-4a68-a463-00777506795f" providerId="ADAL" clId="{18546C94-7E24-46DD-8BED-2AB910C14A28}" dt="2024-12-16T18:19:17.970" v="15" actId="47"/>
        <pc:sldMkLst>
          <pc:docMk/>
          <pc:sldMk cId="451238270" sldId="487"/>
        </pc:sldMkLst>
      </pc:sldChg>
      <pc:sldChg chg="modAnim">
        <pc:chgData name="Gé Verbeek" userId="20d2065d-8055-4a68-a463-00777506795f" providerId="ADAL" clId="{18546C94-7E24-46DD-8BED-2AB910C14A28}" dt="2024-12-20T07:37:52.951" v="340"/>
        <pc:sldMkLst>
          <pc:docMk/>
          <pc:sldMk cId="3825970706" sldId="493"/>
        </pc:sldMkLst>
      </pc:sldChg>
      <pc:sldChg chg="modSp mod">
        <pc:chgData name="Gé Verbeek" userId="20d2065d-8055-4a68-a463-00777506795f" providerId="ADAL" clId="{18546C94-7E24-46DD-8BED-2AB910C14A28}" dt="2024-12-16T18:57:44.057" v="322" actId="14100"/>
        <pc:sldMkLst>
          <pc:docMk/>
          <pc:sldMk cId="2881427266" sldId="502"/>
        </pc:sldMkLst>
        <pc:spChg chg="mod">
          <ac:chgData name="Gé Verbeek" userId="20d2065d-8055-4a68-a463-00777506795f" providerId="ADAL" clId="{18546C94-7E24-46DD-8BED-2AB910C14A28}" dt="2024-12-16T18:57:44.057" v="322" actId="14100"/>
          <ac:spMkLst>
            <pc:docMk/>
            <pc:sldMk cId="2881427266" sldId="502"/>
            <ac:spMk id="6146" creationId="{64B964CC-225A-8FE3-D365-292DD102A60D}"/>
          </ac:spMkLst>
        </pc:spChg>
        <pc:spChg chg="mod">
          <ac:chgData name="Gé Verbeek" userId="20d2065d-8055-4a68-a463-00777506795f" providerId="ADAL" clId="{18546C94-7E24-46DD-8BED-2AB910C14A28}" dt="2024-12-16T18:57:41.252" v="321" actId="14100"/>
          <ac:spMkLst>
            <pc:docMk/>
            <pc:sldMk cId="2881427266" sldId="502"/>
            <ac:spMk id="6147" creationId="{F919CC21-0573-1D95-2478-8281FFC15A17}"/>
          </ac:spMkLst>
        </pc:spChg>
      </pc:sldChg>
      <pc:sldChg chg="modSp mod">
        <pc:chgData name="Gé Verbeek" userId="20d2065d-8055-4a68-a463-00777506795f" providerId="ADAL" clId="{18546C94-7E24-46DD-8BED-2AB910C14A28}" dt="2024-12-16T18:57:59.720" v="325" actId="14100"/>
        <pc:sldMkLst>
          <pc:docMk/>
          <pc:sldMk cId="1019517462" sldId="503"/>
        </pc:sldMkLst>
        <pc:spChg chg="mod">
          <ac:chgData name="Gé Verbeek" userId="20d2065d-8055-4a68-a463-00777506795f" providerId="ADAL" clId="{18546C94-7E24-46DD-8BED-2AB910C14A28}" dt="2024-12-16T18:57:59.720" v="325" actId="14100"/>
          <ac:spMkLst>
            <pc:docMk/>
            <pc:sldMk cId="1019517462" sldId="503"/>
            <ac:spMk id="6146" creationId="{284622A2-F738-7575-85A7-CDFBD2E8B55D}"/>
          </ac:spMkLst>
        </pc:spChg>
        <pc:spChg chg="mod">
          <ac:chgData name="Gé Verbeek" userId="20d2065d-8055-4a68-a463-00777506795f" providerId="ADAL" clId="{18546C94-7E24-46DD-8BED-2AB910C14A28}" dt="2024-12-16T18:57:56.184" v="323" actId="14100"/>
          <ac:spMkLst>
            <pc:docMk/>
            <pc:sldMk cId="1019517462" sldId="503"/>
            <ac:spMk id="6147" creationId="{FC9FA33C-DED3-8207-D677-70923DEFE185}"/>
          </ac:spMkLst>
        </pc:spChg>
      </pc:sldChg>
      <pc:sldChg chg="modAnim">
        <pc:chgData name="Gé Verbeek" userId="20d2065d-8055-4a68-a463-00777506795f" providerId="ADAL" clId="{18546C94-7E24-46DD-8BED-2AB910C14A28}" dt="2024-12-20T07:37:45.623" v="339"/>
        <pc:sldMkLst>
          <pc:docMk/>
          <pc:sldMk cId="2161233663" sldId="505"/>
        </pc:sldMkLst>
      </pc:sldChg>
      <pc:sldChg chg="del">
        <pc:chgData name="Gé Verbeek" userId="20d2065d-8055-4a68-a463-00777506795f" providerId="ADAL" clId="{18546C94-7E24-46DD-8BED-2AB910C14A28}" dt="2024-12-18T14:52:33.608" v="337" actId="47"/>
        <pc:sldMkLst>
          <pc:docMk/>
          <pc:sldMk cId="1339025626" sldId="508"/>
        </pc:sldMkLst>
      </pc:sldChg>
      <pc:sldChg chg="del">
        <pc:chgData name="Gé Verbeek" userId="20d2065d-8055-4a68-a463-00777506795f" providerId="ADAL" clId="{18546C94-7E24-46DD-8BED-2AB910C14A28}" dt="2024-12-16T18:59:07.657" v="328" actId="47"/>
        <pc:sldMkLst>
          <pc:docMk/>
          <pc:sldMk cId="3411030025" sldId="510"/>
        </pc:sldMkLst>
      </pc:sldChg>
      <pc:sldChg chg="modAnim">
        <pc:chgData name="Gé Verbeek" userId="20d2065d-8055-4a68-a463-00777506795f" providerId="ADAL" clId="{18546C94-7E24-46DD-8BED-2AB910C14A28}" dt="2024-12-20T07:38:32.717" v="341"/>
        <pc:sldMkLst>
          <pc:docMk/>
          <pc:sldMk cId="3840177948" sldId="512"/>
        </pc:sldMkLst>
      </pc:sldChg>
      <pc:sldChg chg="del">
        <pc:chgData name="Gé Verbeek" userId="20d2065d-8055-4a68-a463-00777506795f" providerId="ADAL" clId="{18546C94-7E24-46DD-8BED-2AB910C14A28}" dt="2024-12-16T19:00:07.237" v="330" actId="47"/>
        <pc:sldMkLst>
          <pc:docMk/>
          <pc:sldMk cId="2436552318" sldId="515"/>
        </pc:sldMkLst>
      </pc:sldChg>
      <pc:sldChg chg="modSp mod">
        <pc:chgData name="Gé Verbeek" userId="20d2065d-8055-4a68-a463-00777506795f" providerId="ADAL" clId="{18546C94-7E24-46DD-8BED-2AB910C14A28}" dt="2024-12-16T18:42:50.724" v="174" actId="27636"/>
        <pc:sldMkLst>
          <pc:docMk/>
          <pc:sldMk cId="2901564980" sldId="520"/>
        </pc:sldMkLst>
        <pc:spChg chg="mod">
          <ac:chgData name="Gé Verbeek" userId="20d2065d-8055-4a68-a463-00777506795f" providerId="ADAL" clId="{18546C94-7E24-46DD-8BED-2AB910C14A28}" dt="2024-12-16T18:42:50.724" v="174" actId="27636"/>
          <ac:spMkLst>
            <pc:docMk/>
            <pc:sldMk cId="2901564980" sldId="520"/>
            <ac:spMk id="5122" creationId="{049299FA-9C6B-EB94-D923-69E134957B3F}"/>
          </ac:spMkLst>
        </pc:spChg>
      </pc:sldChg>
      <pc:sldChg chg="modSp mod">
        <pc:chgData name="Gé Verbeek" userId="20d2065d-8055-4a68-a463-00777506795f" providerId="ADAL" clId="{18546C94-7E24-46DD-8BED-2AB910C14A28}" dt="2024-12-16T18:42:32.927" v="167" actId="20577"/>
        <pc:sldMkLst>
          <pc:docMk/>
          <pc:sldMk cId="3763930532" sldId="521"/>
        </pc:sldMkLst>
        <pc:spChg chg="mod">
          <ac:chgData name="Gé Verbeek" userId="20d2065d-8055-4a68-a463-00777506795f" providerId="ADAL" clId="{18546C94-7E24-46DD-8BED-2AB910C14A28}" dt="2024-12-16T18:42:32.927" v="167" actId="20577"/>
          <ac:spMkLst>
            <pc:docMk/>
            <pc:sldMk cId="3763930532" sldId="521"/>
            <ac:spMk id="5122" creationId="{80899F95-2E30-4511-922B-B88C19CF0D84}"/>
          </ac:spMkLst>
        </pc:spChg>
      </pc:sldChg>
      <pc:sldChg chg="modSp mod">
        <pc:chgData name="Gé Verbeek" userId="20d2065d-8055-4a68-a463-00777506795f" providerId="ADAL" clId="{18546C94-7E24-46DD-8BED-2AB910C14A28}" dt="2024-12-16T18:44:34.338" v="187" actId="27636"/>
        <pc:sldMkLst>
          <pc:docMk/>
          <pc:sldMk cId="185966563" sldId="522"/>
        </pc:sldMkLst>
        <pc:spChg chg="mod">
          <ac:chgData name="Gé Verbeek" userId="20d2065d-8055-4a68-a463-00777506795f" providerId="ADAL" clId="{18546C94-7E24-46DD-8BED-2AB910C14A28}" dt="2024-12-16T18:44:34.338" v="187" actId="27636"/>
          <ac:spMkLst>
            <pc:docMk/>
            <pc:sldMk cId="185966563" sldId="522"/>
            <ac:spMk id="5122" creationId="{80899F95-2E30-4511-922B-B88C19CF0D84}"/>
          </ac:spMkLst>
        </pc:spChg>
      </pc:sldChg>
      <pc:sldChg chg="modSp mod">
        <pc:chgData name="Gé Verbeek" userId="20d2065d-8055-4a68-a463-00777506795f" providerId="ADAL" clId="{18546C94-7E24-46DD-8BED-2AB910C14A28}" dt="2024-12-16T18:44:49.325" v="198" actId="27636"/>
        <pc:sldMkLst>
          <pc:docMk/>
          <pc:sldMk cId="4276523011" sldId="523"/>
        </pc:sldMkLst>
        <pc:spChg chg="mod">
          <ac:chgData name="Gé Verbeek" userId="20d2065d-8055-4a68-a463-00777506795f" providerId="ADAL" clId="{18546C94-7E24-46DD-8BED-2AB910C14A28}" dt="2024-12-16T18:44:49.325" v="198" actId="27636"/>
          <ac:spMkLst>
            <pc:docMk/>
            <pc:sldMk cId="4276523011" sldId="523"/>
            <ac:spMk id="5122" creationId="{80899F95-2E30-4511-922B-B88C19CF0D84}"/>
          </ac:spMkLst>
        </pc:spChg>
      </pc:sldChg>
      <pc:sldChg chg="modSp mod">
        <pc:chgData name="Gé Verbeek" userId="20d2065d-8055-4a68-a463-00777506795f" providerId="ADAL" clId="{18546C94-7E24-46DD-8BED-2AB910C14A28}" dt="2024-12-16T18:45:02.750" v="206" actId="20577"/>
        <pc:sldMkLst>
          <pc:docMk/>
          <pc:sldMk cId="4039159638" sldId="524"/>
        </pc:sldMkLst>
        <pc:spChg chg="mod">
          <ac:chgData name="Gé Verbeek" userId="20d2065d-8055-4a68-a463-00777506795f" providerId="ADAL" clId="{18546C94-7E24-46DD-8BED-2AB910C14A28}" dt="2024-12-16T18:45:02.750" v="206" actId="20577"/>
          <ac:spMkLst>
            <pc:docMk/>
            <pc:sldMk cId="4039159638" sldId="524"/>
            <ac:spMk id="5122" creationId="{80899F95-2E30-4511-922B-B88C19CF0D84}"/>
          </ac:spMkLst>
        </pc:spChg>
      </pc:sldChg>
      <pc:sldChg chg="modSp mod">
        <pc:chgData name="Gé Verbeek" userId="20d2065d-8055-4a68-a463-00777506795f" providerId="ADAL" clId="{18546C94-7E24-46DD-8BED-2AB910C14A28}" dt="2024-12-16T18:46:36.856" v="214" actId="20577"/>
        <pc:sldMkLst>
          <pc:docMk/>
          <pc:sldMk cId="1021903761" sldId="525"/>
        </pc:sldMkLst>
        <pc:spChg chg="mod">
          <ac:chgData name="Gé Verbeek" userId="20d2065d-8055-4a68-a463-00777506795f" providerId="ADAL" clId="{18546C94-7E24-46DD-8BED-2AB910C14A28}" dt="2024-12-16T18:46:36.856" v="214" actId="20577"/>
          <ac:spMkLst>
            <pc:docMk/>
            <pc:sldMk cId="1021903761" sldId="525"/>
            <ac:spMk id="2" creationId="{29ED6FBC-9F8F-0A0E-04C2-4E8227C6E06D}"/>
          </ac:spMkLst>
        </pc:spChg>
      </pc:sldChg>
      <pc:sldChg chg="modSp mod">
        <pc:chgData name="Gé Verbeek" userId="20d2065d-8055-4a68-a463-00777506795f" providerId="ADAL" clId="{18546C94-7E24-46DD-8BED-2AB910C14A28}" dt="2024-12-16T18:46:49.779" v="222" actId="20577"/>
        <pc:sldMkLst>
          <pc:docMk/>
          <pc:sldMk cId="7064869" sldId="526"/>
        </pc:sldMkLst>
        <pc:spChg chg="mod">
          <ac:chgData name="Gé Verbeek" userId="20d2065d-8055-4a68-a463-00777506795f" providerId="ADAL" clId="{18546C94-7E24-46DD-8BED-2AB910C14A28}" dt="2024-12-16T18:46:49.779" v="222" actId="20577"/>
          <ac:spMkLst>
            <pc:docMk/>
            <pc:sldMk cId="7064869" sldId="526"/>
            <ac:spMk id="2" creationId="{E30E00AA-543D-789D-EE51-BCB2B99CA586}"/>
          </ac:spMkLst>
        </pc:spChg>
      </pc:sldChg>
      <pc:sldChg chg="modSp mod">
        <pc:chgData name="Gé Verbeek" userId="20d2065d-8055-4a68-a463-00777506795f" providerId="ADAL" clId="{18546C94-7E24-46DD-8BED-2AB910C14A28}" dt="2024-12-16T18:47:01.273" v="230" actId="20577"/>
        <pc:sldMkLst>
          <pc:docMk/>
          <pc:sldMk cId="3958826512" sldId="527"/>
        </pc:sldMkLst>
        <pc:spChg chg="mod">
          <ac:chgData name="Gé Verbeek" userId="20d2065d-8055-4a68-a463-00777506795f" providerId="ADAL" clId="{18546C94-7E24-46DD-8BED-2AB910C14A28}" dt="2024-12-16T18:47:01.273" v="230" actId="20577"/>
          <ac:spMkLst>
            <pc:docMk/>
            <pc:sldMk cId="3958826512" sldId="527"/>
            <ac:spMk id="2" creationId="{91A2BEA1-1178-DDA9-2A52-ABB58927303D}"/>
          </ac:spMkLst>
        </pc:spChg>
      </pc:sldChg>
      <pc:sldChg chg="modSp mod">
        <pc:chgData name="Gé Verbeek" userId="20d2065d-8055-4a68-a463-00777506795f" providerId="ADAL" clId="{18546C94-7E24-46DD-8BED-2AB910C14A28}" dt="2024-12-16T18:47:57.735" v="238" actId="20577"/>
        <pc:sldMkLst>
          <pc:docMk/>
          <pc:sldMk cId="2736499647" sldId="528"/>
        </pc:sldMkLst>
        <pc:spChg chg="mod">
          <ac:chgData name="Gé Verbeek" userId="20d2065d-8055-4a68-a463-00777506795f" providerId="ADAL" clId="{18546C94-7E24-46DD-8BED-2AB910C14A28}" dt="2024-12-16T18:47:57.735" v="238" actId="20577"/>
          <ac:spMkLst>
            <pc:docMk/>
            <pc:sldMk cId="2736499647" sldId="528"/>
            <ac:spMk id="3" creationId="{07580AB5-C4B8-A431-D423-06FE2871DB9A}"/>
          </ac:spMkLst>
        </pc:spChg>
      </pc:sldChg>
      <pc:sldChg chg="modSp mod">
        <pc:chgData name="Gé Verbeek" userId="20d2065d-8055-4a68-a463-00777506795f" providerId="ADAL" clId="{18546C94-7E24-46DD-8BED-2AB910C14A28}" dt="2024-12-16T18:48:12.871" v="247" actId="14100"/>
        <pc:sldMkLst>
          <pc:docMk/>
          <pc:sldMk cId="4080684346" sldId="529"/>
        </pc:sldMkLst>
        <pc:spChg chg="mod">
          <ac:chgData name="Gé Verbeek" userId="20d2065d-8055-4a68-a463-00777506795f" providerId="ADAL" clId="{18546C94-7E24-46DD-8BED-2AB910C14A28}" dt="2024-12-16T18:48:12.871" v="247" actId="14100"/>
          <ac:spMkLst>
            <pc:docMk/>
            <pc:sldMk cId="4080684346" sldId="529"/>
            <ac:spMk id="3" creationId="{356889DA-41A2-4552-A79A-4F80576CFD40}"/>
          </ac:spMkLst>
        </pc:spChg>
      </pc:sldChg>
      <pc:sldChg chg="modSp mod">
        <pc:chgData name="Gé Verbeek" userId="20d2065d-8055-4a68-a463-00777506795f" providerId="ADAL" clId="{18546C94-7E24-46DD-8BED-2AB910C14A28}" dt="2024-12-16T18:48:26.823" v="256" actId="14100"/>
        <pc:sldMkLst>
          <pc:docMk/>
          <pc:sldMk cId="3180144115" sldId="530"/>
        </pc:sldMkLst>
        <pc:spChg chg="mod">
          <ac:chgData name="Gé Verbeek" userId="20d2065d-8055-4a68-a463-00777506795f" providerId="ADAL" clId="{18546C94-7E24-46DD-8BED-2AB910C14A28}" dt="2024-12-16T18:48:26.823" v="256" actId="14100"/>
          <ac:spMkLst>
            <pc:docMk/>
            <pc:sldMk cId="3180144115" sldId="530"/>
            <ac:spMk id="3" creationId="{9E1E21B3-7DDA-5C70-81C6-F3FFB2031B0D}"/>
          </ac:spMkLst>
        </pc:spChg>
      </pc:sldChg>
      <pc:sldChg chg="modSp mod">
        <pc:chgData name="Gé Verbeek" userId="20d2065d-8055-4a68-a463-00777506795f" providerId="ADAL" clId="{18546C94-7E24-46DD-8BED-2AB910C14A28}" dt="2024-12-16T18:51:14.483" v="267" actId="20577"/>
        <pc:sldMkLst>
          <pc:docMk/>
          <pc:sldMk cId="1778631849" sldId="531"/>
        </pc:sldMkLst>
        <pc:spChg chg="mod">
          <ac:chgData name="Gé Verbeek" userId="20d2065d-8055-4a68-a463-00777506795f" providerId="ADAL" clId="{18546C94-7E24-46DD-8BED-2AB910C14A28}" dt="2024-12-16T18:51:14.483" v="267" actId="20577"/>
          <ac:spMkLst>
            <pc:docMk/>
            <pc:sldMk cId="1778631849" sldId="531"/>
            <ac:spMk id="3" creationId="{A69B7FDE-1588-B749-B97F-5345AFC5F9B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20-12-2024</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20-12-2024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a:t>
            </a:fld>
            <a:endParaRPr lang="nl-NL" altLang="nl-NL"/>
          </a:p>
        </p:txBody>
      </p:sp>
    </p:spTree>
    <p:extLst>
      <p:ext uri="{BB962C8B-B14F-4D97-AF65-F5344CB8AC3E}">
        <p14:creationId xmlns:p14="http://schemas.microsoft.com/office/powerpoint/2010/main" val="1743171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25</a:t>
            </a:fld>
            <a:endParaRPr lang="nl-NL" altLang="nl-NL"/>
          </a:p>
        </p:txBody>
      </p:sp>
    </p:spTree>
    <p:extLst>
      <p:ext uri="{BB962C8B-B14F-4D97-AF65-F5344CB8AC3E}">
        <p14:creationId xmlns:p14="http://schemas.microsoft.com/office/powerpoint/2010/main" val="34580781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5670D-1DF2-77ED-9B0A-3A7E13B8C401}"/>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7A31FEF7-1E01-223C-F95D-A04D60C7C2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3E115C27-9AA1-B363-A187-51C42A7A19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BB19A7D0-C1AA-B308-4686-D2DFDBEEA8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26</a:t>
            </a:fld>
            <a:endParaRPr lang="nl-NL" altLang="nl-NL"/>
          </a:p>
        </p:txBody>
      </p:sp>
    </p:spTree>
    <p:extLst>
      <p:ext uri="{BB962C8B-B14F-4D97-AF65-F5344CB8AC3E}">
        <p14:creationId xmlns:p14="http://schemas.microsoft.com/office/powerpoint/2010/main" val="30719815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27</a:t>
            </a:fld>
            <a:endParaRPr lang="nl-NL" altLang="nl-NL"/>
          </a:p>
        </p:txBody>
      </p:sp>
    </p:spTree>
    <p:extLst>
      <p:ext uri="{BB962C8B-B14F-4D97-AF65-F5344CB8AC3E}">
        <p14:creationId xmlns:p14="http://schemas.microsoft.com/office/powerpoint/2010/main" val="3522349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28</a:t>
            </a:fld>
            <a:endParaRPr lang="nl-NL" altLang="nl-NL"/>
          </a:p>
        </p:txBody>
      </p:sp>
    </p:spTree>
    <p:extLst>
      <p:ext uri="{BB962C8B-B14F-4D97-AF65-F5344CB8AC3E}">
        <p14:creationId xmlns:p14="http://schemas.microsoft.com/office/powerpoint/2010/main" val="13259665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3376E-73CC-6651-7D20-4675242F6853}"/>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BC9195B0-DA41-9836-B185-D71E4E56F27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3773A637-D02B-676E-0800-F2E1311BA71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DF02AFCD-2CEF-D27E-40E5-CF90D9700F3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29</a:t>
            </a:fld>
            <a:endParaRPr lang="nl-NL" altLang="nl-NL"/>
          </a:p>
        </p:txBody>
      </p:sp>
    </p:spTree>
    <p:extLst>
      <p:ext uri="{BB962C8B-B14F-4D97-AF65-F5344CB8AC3E}">
        <p14:creationId xmlns:p14="http://schemas.microsoft.com/office/powerpoint/2010/main" val="3696869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30</a:t>
            </a:fld>
            <a:endParaRPr lang="nl-NL" altLang="nl-NL"/>
          </a:p>
        </p:txBody>
      </p:sp>
    </p:spTree>
    <p:extLst>
      <p:ext uri="{BB962C8B-B14F-4D97-AF65-F5344CB8AC3E}">
        <p14:creationId xmlns:p14="http://schemas.microsoft.com/office/powerpoint/2010/main" val="25412925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31</a:t>
            </a:fld>
            <a:endParaRPr lang="nl-NL" altLang="nl-NL"/>
          </a:p>
        </p:txBody>
      </p:sp>
    </p:spTree>
    <p:extLst>
      <p:ext uri="{BB962C8B-B14F-4D97-AF65-F5344CB8AC3E}">
        <p14:creationId xmlns:p14="http://schemas.microsoft.com/office/powerpoint/2010/main" val="6395989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AE5AA5-AC9E-8CE2-E2F2-1E1E0243B25B}"/>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7AA94626-576E-5484-B353-8F2C1B2B98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66D31840-F317-F9BF-6C85-AC889FF149E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451848C1-5D37-8BD0-C557-9029B3323D4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32</a:t>
            </a:fld>
            <a:endParaRPr lang="nl-NL" altLang="nl-NL"/>
          </a:p>
        </p:txBody>
      </p:sp>
    </p:spTree>
    <p:extLst>
      <p:ext uri="{BB962C8B-B14F-4D97-AF65-F5344CB8AC3E}">
        <p14:creationId xmlns:p14="http://schemas.microsoft.com/office/powerpoint/2010/main" val="34709219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33</a:t>
            </a:fld>
            <a:endParaRPr lang="nl-NL" altLang="nl-NL"/>
          </a:p>
        </p:txBody>
      </p:sp>
    </p:spTree>
    <p:extLst>
      <p:ext uri="{BB962C8B-B14F-4D97-AF65-F5344CB8AC3E}">
        <p14:creationId xmlns:p14="http://schemas.microsoft.com/office/powerpoint/2010/main" val="26311549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34</a:t>
            </a:fld>
            <a:endParaRPr lang="nl-NL" altLang="nl-NL"/>
          </a:p>
        </p:txBody>
      </p:sp>
    </p:spTree>
    <p:extLst>
      <p:ext uri="{BB962C8B-B14F-4D97-AF65-F5344CB8AC3E}">
        <p14:creationId xmlns:p14="http://schemas.microsoft.com/office/powerpoint/2010/main" val="371548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a:t>
            </a:fld>
            <a:endParaRPr lang="nl-NL" altLang="nl-NL"/>
          </a:p>
        </p:txBody>
      </p:sp>
    </p:spTree>
    <p:extLst>
      <p:ext uri="{BB962C8B-B14F-4D97-AF65-F5344CB8AC3E}">
        <p14:creationId xmlns:p14="http://schemas.microsoft.com/office/powerpoint/2010/main" val="21582653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C3637-D462-947E-E2CD-1E76BFE13D89}"/>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32395796-3243-018E-3747-54F1FC5ECD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AC3456EB-FEC6-AE7D-7B71-9CEC33E32F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7B2C650B-CF76-557E-F30C-122E8B8478F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35</a:t>
            </a:fld>
            <a:endParaRPr lang="nl-NL" altLang="nl-NL"/>
          </a:p>
        </p:txBody>
      </p:sp>
    </p:spTree>
    <p:extLst>
      <p:ext uri="{BB962C8B-B14F-4D97-AF65-F5344CB8AC3E}">
        <p14:creationId xmlns:p14="http://schemas.microsoft.com/office/powerpoint/2010/main" val="31059016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BE2F4-9EC3-D4AA-85CE-1E7258CA8C2D}"/>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0F7F9A05-131F-C8AC-4FA2-6E2535456D9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CE66D2C6-BD8C-8204-C107-D1C94D8E9C5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F7F436B1-C477-3903-5527-4ADD37B66C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36</a:t>
            </a:fld>
            <a:endParaRPr lang="nl-NL" altLang="nl-NL"/>
          </a:p>
        </p:txBody>
      </p:sp>
    </p:spTree>
    <p:extLst>
      <p:ext uri="{BB962C8B-B14F-4D97-AF65-F5344CB8AC3E}">
        <p14:creationId xmlns:p14="http://schemas.microsoft.com/office/powerpoint/2010/main" val="17135305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37</a:t>
            </a:fld>
            <a:endParaRPr lang="nl-NL" altLang="nl-NL"/>
          </a:p>
        </p:txBody>
      </p:sp>
    </p:spTree>
    <p:extLst>
      <p:ext uri="{BB962C8B-B14F-4D97-AF65-F5344CB8AC3E}">
        <p14:creationId xmlns:p14="http://schemas.microsoft.com/office/powerpoint/2010/main" val="19726235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84886-7DB2-C480-D2FF-4BADFB487189}"/>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0D371785-4BF6-7C20-4E3B-391E3D62BB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7DE3805F-B2B4-8806-CA64-66555B72CD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6D6177FE-B4FB-5F88-8A55-C76F3DA1214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38</a:t>
            </a:fld>
            <a:endParaRPr lang="nl-NL" altLang="nl-NL"/>
          </a:p>
        </p:txBody>
      </p:sp>
    </p:spTree>
    <p:extLst>
      <p:ext uri="{BB962C8B-B14F-4D97-AF65-F5344CB8AC3E}">
        <p14:creationId xmlns:p14="http://schemas.microsoft.com/office/powerpoint/2010/main" val="11235471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E5BF9-792E-9EAD-A685-BB8DBADC966B}"/>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C104E700-FFE3-B8E0-11E5-1ABCBA822BB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957DAC85-E8A4-6705-62E8-A64A0BA462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148018CE-B97A-1AB7-C4B8-49ECE45081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39</a:t>
            </a:fld>
            <a:endParaRPr lang="nl-NL" altLang="nl-NL"/>
          </a:p>
        </p:txBody>
      </p:sp>
    </p:spTree>
    <p:extLst>
      <p:ext uri="{BB962C8B-B14F-4D97-AF65-F5344CB8AC3E}">
        <p14:creationId xmlns:p14="http://schemas.microsoft.com/office/powerpoint/2010/main" val="714644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F3294-F4D0-8534-B7EB-21C65216DC82}"/>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186CD1A-B33A-6B5A-C4F8-B23AA1AE947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7246CF40-652B-DBEB-E796-57DD0A9907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3597B2C0-4C61-2A80-E4A0-3BED2BC9E11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40</a:t>
            </a:fld>
            <a:endParaRPr lang="nl-NL" altLang="nl-NL"/>
          </a:p>
        </p:txBody>
      </p:sp>
    </p:spTree>
    <p:extLst>
      <p:ext uri="{BB962C8B-B14F-4D97-AF65-F5344CB8AC3E}">
        <p14:creationId xmlns:p14="http://schemas.microsoft.com/office/powerpoint/2010/main" val="25377492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41</a:t>
            </a:fld>
            <a:endParaRPr lang="nl-NL" altLang="nl-NL"/>
          </a:p>
        </p:txBody>
      </p:sp>
    </p:spTree>
    <p:extLst>
      <p:ext uri="{BB962C8B-B14F-4D97-AF65-F5344CB8AC3E}">
        <p14:creationId xmlns:p14="http://schemas.microsoft.com/office/powerpoint/2010/main" val="17431716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42</a:t>
            </a:fld>
            <a:endParaRPr lang="nl-NL" altLang="nl-NL"/>
          </a:p>
        </p:txBody>
      </p:sp>
    </p:spTree>
    <p:extLst>
      <p:ext uri="{BB962C8B-B14F-4D97-AF65-F5344CB8AC3E}">
        <p14:creationId xmlns:p14="http://schemas.microsoft.com/office/powerpoint/2010/main" val="6395989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43</a:t>
            </a:fld>
            <a:endParaRPr lang="nl-NL" altLang="nl-NL"/>
          </a:p>
        </p:txBody>
      </p:sp>
    </p:spTree>
    <p:extLst>
      <p:ext uri="{BB962C8B-B14F-4D97-AF65-F5344CB8AC3E}">
        <p14:creationId xmlns:p14="http://schemas.microsoft.com/office/powerpoint/2010/main" val="11140995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18F66-FE8F-FF66-12CC-DF57A117F76A}"/>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BB7BE586-2A2C-77DF-DACF-40EFA444C53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21D4B656-170E-1A99-981A-8D0336E8398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2F39576F-2318-5105-3BA0-82AD4AE061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44</a:t>
            </a:fld>
            <a:endParaRPr lang="nl-NL" altLang="nl-NL"/>
          </a:p>
        </p:txBody>
      </p:sp>
    </p:spTree>
    <p:extLst>
      <p:ext uri="{BB962C8B-B14F-4D97-AF65-F5344CB8AC3E}">
        <p14:creationId xmlns:p14="http://schemas.microsoft.com/office/powerpoint/2010/main" val="807457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https://youtu.be/9h21d6mu8A4</a:t>
            </a:r>
          </a:p>
        </p:txBody>
      </p:sp>
      <p:sp>
        <p:nvSpPr>
          <p:cNvPr id="4" name="Tijdelijke aanduiding voor dianummer 3"/>
          <p:cNvSpPr>
            <a:spLocks noGrp="1"/>
          </p:cNvSpPr>
          <p:nvPr>
            <p:ph type="sldNum" sz="quarter" idx="5"/>
          </p:nvPr>
        </p:nvSpPr>
        <p:spPr/>
        <p:txBody>
          <a:bodyPr/>
          <a:lstStyle/>
          <a:p>
            <a:fld id="{4CF2AE81-861B-4764-8A92-10FE93FC7A5B}" type="slidenum">
              <a:rPr lang="nl-NL" smtClean="0"/>
              <a:t>6</a:t>
            </a:fld>
            <a:endParaRPr lang="nl-NL"/>
          </a:p>
        </p:txBody>
      </p:sp>
    </p:spTree>
    <p:extLst>
      <p:ext uri="{BB962C8B-B14F-4D97-AF65-F5344CB8AC3E}">
        <p14:creationId xmlns:p14="http://schemas.microsoft.com/office/powerpoint/2010/main" val="20876281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45</a:t>
            </a:fld>
            <a:endParaRPr lang="nl-NL" altLang="nl-NL"/>
          </a:p>
        </p:txBody>
      </p:sp>
    </p:spTree>
    <p:extLst>
      <p:ext uri="{BB962C8B-B14F-4D97-AF65-F5344CB8AC3E}">
        <p14:creationId xmlns:p14="http://schemas.microsoft.com/office/powerpoint/2010/main" val="26311549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46</a:t>
            </a:fld>
            <a:endParaRPr lang="nl-NL" altLang="nl-NL"/>
          </a:p>
        </p:txBody>
      </p:sp>
    </p:spTree>
    <p:extLst>
      <p:ext uri="{BB962C8B-B14F-4D97-AF65-F5344CB8AC3E}">
        <p14:creationId xmlns:p14="http://schemas.microsoft.com/office/powerpoint/2010/main" val="6767558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CF11E-CBD8-1D9C-0797-4C4BACAF74A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383A9BA-936C-4A14-29D6-FF44464304B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02877C9-6B66-BE7B-4957-A302E76F01CE}"/>
              </a:ext>
            </a:extLst>
          </p:cNvPr>
          <p:cNvSpPr>
            <a:spLocks noGrp="1"/>
          </p:cNvSpPr>
          <p:nvPr>
            <p:ph type="body" idx="1"/>
          </p:nvPr>
        </p:nvSpPr>
        <p:spPr/>
        <p:txBody>
          <a:bodyPr/>
          <a:lstStyle/>
          <a:p>
            <a:r>
              <a:rPr lang="nl-NL" dirty="0"/>
              <a:t>https://www.30mhz.com/nl/nieuws/monitor-vpd-in-je-kas/</a:t>
            </a:r>
          </a:p>
        </p:txBody>
      </p:sp>
      <p:sp>
        <p:nvSpPr>
          <p:cNvPr id="4" name="Tijdelijke aanduiding voor dianummer 3">
            <a:extLst>
              <a:ext uri="{FF2B5EF4-FFF2-40B4-BE49-F238E27FC236}">
                <a16:creationId xmlns:a16="http://schemas.microsoft.com/office/drawing/2014/main" id="{1B0F15DE-4C89-3F8F-82FA-0F03AC839209}"/>
              </a:ext>
            </a:extLst>
          </p:cNvPr>
          <p:cNvSpPr>
            <a:spLocks noGrp="1"/>
          </p:cNvSpPr>
          <p:nvPr>
            <p:ph type="sldNum" sz="quarter" idx="5"/>
          </p:nvPr>
        </p:nvSpPr>
        <p:spPr/>
        <p:txBody>
          <a:bodyPr/>
          <a:lstStyle/>
          <a:p>
            <a:fld id="{4CF2AE81-861B-4764-8A92-10FE93FC7A5B}" type="slidenum">
              <a:rPr lang="nl-NL" smtClean="0"/>
              <a:t>47</a:t>
            </a:fld>
            <a:endParaRPr lang="nl-NL"/>
          </a:p>
        </p:txBody>
      </p:sp>
    </p:spTree>
    <p:extLst>
      <p:ext uri="{BB962C8B-B14F-4D97-AF65-F5344CB8AC3E}">
        <p14:creationId xmlns:p14="http://schemas.microsoft.com/office/powerpoint/2010/main" val="15898936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796CB4-F5B4-DEBE-9B09-DE81C7832A5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5CAEB6F-EED7-ED3E-88B9-3DEBE0457A52}"/>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BE16899-5551-3215-6E46-ECBF81E9524E}"/>
              </a:ext>
            </a:extLst>
          </p:cNvPr>
          <p:cNvSpPr>
            <a:spLocks noGrp="1"/>
          </p:cNvSpPr>
          <p:nvPr>
            <p:ph type="body" idx="1"/>
          </p:nvPr>
        </p:nvSpPr>
        <p:spPr/>
        <p:txBody>
          <a:bodyPr/>
          <a:lstStyle/>
          <a:p>
            <a:r>
              <a:rPr lang="nl-NL" dirty="0"/>
              <a:t>https://www.30mhz.com/nl/nieuws/monitor-vpd-in-je-kas/</a:t>
            </a:r>
          </a:p>
        </p:txBody>
      </p:sp>
      <p:sp>
        <p:nvSpPr>
          <p:cNvPr id="4" name="Tijdelijke aanduiding voor dianummer 3">
            <a:extLst>
              <a:ext uri="{FF2B5EF4-FFF2-40B4-BE49-F238E27FC236}">
                <a16:creationId xmlns:a16="http://schemas.microsoft.com/office/drawing/2014/main" id="{BA75FB94-0902-7393-70D6-EC9CD919E3D6}"/>
              </a:ext>
            </a:extLst>
          </p:cNvPr>
          <p:cNvSpPr>
            <a:spLocks noGrp="1"/>
          </p:cNvSpPr>
          <p:nvPr>
            <p:ph type="sldNum" sz="quarter" idx="5"/>
          </p:nvPr>
        </p:nvSpPr>
        <p:spPr/>
        <p:txBody>
          <a:bodyPr/>
          <a:lstStyle/>
          <a:p>
            <a:fld id="{4CF2AE81-861B-4764-8A92-10FE93FC7A5B}" type="slidenum">
              <a:rPr lang="nl-NL" smtClean="0"/>
              <a:t>48</a:t>
            </a:fld>
            <a:endParaRPr lang="nl-NL"/>
          </a:p>
        </p:txBody>
      </p:sp>
    </p:spTree>
    <p:extLst>
      <p:ext uri="{BB962C8B-B14F-4D97-AF65-F5344CB8AC3E}">
        <p14:creationId xmlns:p14="http://schemas.microsoft.com/office/powerpoint/2010/main" val="36124770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57</a:t>
            </a:fld>
            <a:endParaRPr lang="nl-NL" altLang="nl-NL"/>
          </a:p>
        </p:txBody>
      </p:sp>
    </p:spTree>
    <p:extLst>
      <p:ext uri="{BB962C8B-B14F-4D97-AF65-F5344CB8AC3E}">
        <p14:creationId xmlns:p14="http://schemas.microsoft.com/office/powerpoint/2010/main" val="20796683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58</a:t>
            </a:fld>
            <a:endParaRPr lang="nl-NL" altLang="nl-NL"/>
          </a:p>
        </p:txBody>
      </p:sp>
    </p:spTree>
    <p:extLst>
      <p:ext uri="{BB962C8B-B14F-4D97-AF65-F5344CB8AC3E}">
        <p14:creationId xmlns:p14="http://schemas.microsoft.com/office/powerpoint/2010/main" val="33561734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59</a:t>
            </a:fld>
            <a:endParaRPr lang="nl-NL" altLang="nl-NL"/>
          </a:p>
        </p:txBody>
      </p:sp>
    </p:spTree>
    <p:extLst>
      <p:ext uri="{BB962C8B-B14F-4D97-AF65-F5344CB8AC3E}">
        <p14:creationId xmlns:p14="http://schemas.microsoft.com/office/powerpoint/2010/main" val="22649079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3D08C-C8B9-1A21-936A-A26CC3E143C0}"/>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8B799D40-1DF6-A11E-EA4B-659CB47583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BBC8B62B-3878-E977-5344-121119C31CE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DFA0D1CA-7D97-608A-A2DF-91989FF833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60</a:t>
            </a:fld>
            <a:endParaRPr lang="nl-NL" altLang="nl-NL"/>
          </a:p>
        </p:txBody>
      </p:sp>
    </p:spTree>
    <p:extLst>
      <p:ext uri="{BB962C8B-B14F-4D97-AF65-F5344CB8AC3E}">
        <p14:creationId xmlns:p14="http://schemas.microsoft.com/office/powerpoint/2010/main" val="22245933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61</a:t>
            </a:fld>
            <a:endParaRPr lang="nl-NL" altLang="nl-NL"/>
          </a:p>
        </p:txBody>
      </p:sp>
    </p:spTree>
    <p:extLst>
      <p:ext uri="{BB962C8B-B14F-4D97-AF65-F5344CB8AC3E}">
        <p14:creationId xmlns:p14="http://schemas.microsoft.com/office/powerpoint/2010/main" val="22649079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29A4D-0C11-35F1-E2CE-7189EFF7D132}"/>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A0D2C5AB-EC8A-4C6E-EE68-31E292A8C7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2C4A8158-1879-4E23-E679-3B92211418E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BBFEED51-35BE-E9C3-5916-4C472F69B14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62</a:t>
            </a:fld>
            <a:endParaRPr lang="nl-NL" altLang="nl-NL"/>
          </a:p>
        </p:txBody>
      </p:sp>
    </p:spTree>
    <p:extLst>
      <p:ext uri="{BB962C8B-B14F-4D97-AF65-F5344CB8AC3E}">
        <p14:creationId xmlns:p14="http://schemas.microsoft.com/office/powerpoint/2010/main" val="11762770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jdelijke aanduiding voor dia-afbeelding 1">
            <a:extLst>
              <a:ext uri="{FF2B5EF4-FFF2-40B4-BE49-F238E27FC236}">
                <a16:creationId xmlns:a16="http://schemas.microsoft.com/office/drawing/2014/main" id="{6782A010-0EDE-48F8-968B-B094F3AB511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Tijdelijke aanduiding voor notities 2">
            <a:extLst>
              <a:ext uri="{FF2B5EF4-FFF2-40B4-BE49-F238E27FC236}">
                <a16:creationId xmlns:a16="http://schemas.microsoft.com/office/drawing/2014/main" id="{38490A59-E541-458B-84BA-836B38C0987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7172" name="Tijdelijke aanduiding voor dianummer 3">
            <a:extLst>
              <a:ext uri="{FF2B5EF4-FFF2-40B4-BE49-F238E27FC236}">
                <a16:creationId xmlns:a16="http://schemas.microsoft.com/office/drawing/2014/main" id="{88FEEB23-2C09-45CC-A383-17574BC627C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91682BE1-E8F9-4AE9-B792-04C8EA8E6D3F}" type="slidenum">
              <a:rPr lang="nl-NL" altLang="nl-NL" smtClean="0"/>
              <a:pPr/>
              <a:t>15</a:t>
            </a:fld>
            <a:endParaRPr lang="nl-NL" altLang="nl-NL"/>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63</a:t>
            </a:fld>
            <a:endParaRPr lang="nl-NL" altLang="nl-NL"/>
          </a:p>
        </p:txBody>
      </p:sp>
    </p:spTree>
    <p:extLst>
      <p:ext uri="{BB962C8B-B14F-4D97-AF65-F5344CB8AC3E}">
        <p14:creationId xmlns:p14="http://schemas.microsoft.com/office/powerpoint/2010/main" val="33561734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64</a:t>
            </a:fld>
            <a:endParaRPr lang="nl-NL" altLang="nl-NL"/>
          </a:p>
        </p:txBody>
      </p:sp>
    </p:spTree>
    <p:extLst>
      <p:ext uri="{BB962C8B-B14F-4D97-AF65-F5344CB8AC3E}">
        <p14:creationId xmlns:p14="http://schemas.microsoft.com/office/powerpoint/2010/main" val="22649079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65</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3E11A-ABA2-CBBD-F0D6-69173346EE2F}"/>
            </a:ext>
          </a:extLst>
        </p:cNvPr>
        <p:cNvGrpSpPr/>
        <p:nvPr/>
      </p:nvGrpSpPr>
      <p:grpSpPr>
        <a:xfrm>
          <a:off x="0" y="0"/>
          <a:ext cx="0" cy="0"/>
          <a:chOff x="0" y="0"/>
          <a:chExt cx="0" cy="0"/>
        </a:xfrm>
      </p:grpSpPr>
      <p:sp>
        <p:nvSpPr>
          <p:cNvPr id="7170" name="Tijdelijke aanduiding voor dia-afbeelding 1">
            <a:extLst>
              <a:ext uri="{FF2B5EF4-FFF2-40B4-BE49-F238E27FC236}">
                <a16:creationId xmlns:a16="http://schemas.microsoft.com/office/drawing/2014/main" id="{92188880-8C98-98B3-C019-D2C0A19469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Tijdelijke aanduiding voor notities 2">
            <a:extLst>
              <a:ext uri="{FF2B5EF4-FFF2-40B4-BE49-F238E27FC236}">
                <a16:creationId xmlns:a16="http://schemas.microsoft.com/office/drawing/2014/main" id="{D7B5412E-BC5A-176F-67CC-8270462CA0A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7172" name="Tijdelijke aanduiding voor dianummer 3">
            <a:extLst>
              <a:ext uri="{FF2B5EF4-FFF2-40B4-BE49-F238E27FC236}">
                <a16:creationId xmlns:a16="http://schemas.microsoft.com/office/drawing/2014/main" id="{6C6F78AC-5254-ABC2-70AA-D375D4F39E3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91682BE1-E8F9-4AE9-B792-04C8EA8E6D3F}" type="slidenum">
              <a:rPr lang="nl-NL" altLang="nl-NL" smtClean="0"/>
              <a:pPr/>
              <a:t>16</a:t>
            </a:fld>
            <a:endParaRPr lang="nl-NL" altLang="nl-NL"/>
          </a:p>
        </p:txBody>
      </p:sp>
    </p:spTree>
    <p:extLst>
      <p:ext uri="{BB962C8B-B14F-4D97-AF65-F5344CB8AC3E}">
        <p14:creationId xmlns:p14="http://schemas.microsoft.com/office/powerpoint/2010/main" val="868178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D1963-1409-4627-A4A3-72515D851F80}"/>
            </a:ext>
          </a:extLst>
        </p:cNvPr>
        <p:cNvGrpSpPr/>
        <p:nvPr/>
      </p:nvGrpSpPr>
      <p:grpSpPr>
        <a:xfrm>
          <a:off x="0" y="0"/>
          <a:ext cx="0" cy="0"/>
          <a:chOff x="0" y="0"/>
          <a:chExt cx="0" cy="0"/>
        </a:xfrm>
      </p:grpSpPr>
      <p:sp>
        <p:nvSpPr>
          <p:cNvPr id="7170" name="Tijdelijke aanduiding voor dia-afbeelding 1">
            <a:extLst>
              <a:ext uri="{FF2B5EF4-FFF2-40B4-BE49-F238E27FC236}">
                <a16:creationId xmlns:a16="http://schemas.microsoft.com/office/drawing/2014/main" id="{B610DEA2-96CB-826A-5581-B018C298CCD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Tijdelijke aanduiding voor notities 2">
            <a:extLst>
              <a:ext uri="{FF2B5EF4-FFF2-40B4-BE49-F238E27FC236}">
                <a16:creationId xmlns:a16="http://schemas.microsoft.com/office/drawing/2014/main" id="{598FC47A-1BF4-E628-1CDF-AE437F7390B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7172" name="Tijdelijke aanduiding voor dianummer 3">
            <a:extLst>
              <a:ext uri="{FF2B5EF4-FFF2-40B4-BE49-F238E27FC236}">
                <a16:creationId xmlns:a16="http://schemas.microsoft.com/office/drawing/2014/main" id="{B4C228C3-23DA-1A34-737A-C68C3514B8B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91682BE1-E8F9-4AE9-B792-04C8EA8E6D3F}" type="slidenum">
              <a:rPr lang="nl-NL" altLang="nl-NL" smtClean="0"/>
              <a:pPr/>
              <a:t>18</a:t>
            </a:fld>
            <a:endParaRPr lang="nl-NL" altLang="nl-NL"/>
          </a:p>
        </p:txBody>
      </p:sp>
    </p:spTree>
    <p:extLst>
      <p:ext uri="{BB962C8B-B14F-4D97-AF65-F5344CB8AC3E}">
        <p14:creationId xmlns:p14="http://schemas.microsoft.com/office/powerpoint/2010/main" val="35992969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3B1A26-2C23-F7FA-15B3-A65D7C33C3C9}"/>
            </a:ext>
          </a:extLst>
        </p:cNvPr>
        <p:cNvGrpSpPr/>
        <p:nvPr/>
      </p:nvGrpSpPr>
      <p:grpSpPr>
        <a:xfrm>
          <a:off x="0" y="0"/>
          <a:ext cx="0" cy="0"/>
          <a:chOff x="0" y="0"/>
          <a:chExt cx="0" cy="0"/>
        </a:xfrm>
      </p:grpSpPr>
      <p:sp>
        <p:nvSpPr>
          <p:cNvPr id="7170" name="Tijdelijke aanduiding voor dia-afbeelding 1">
            <a:extLst>
              <a:ext uri="{FF2B5EF4-FFF2-40B4-BE49-F238E27FC236}">
                <a16:creationId xmlns:a16="http://schemas.microsoft.com/office/drawing/2014/main" id="{1B8C4E6F-864B-4414-D88E-F0ADE67C08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Tijdelijke aanduiding voor notities 2">
            <a:extLst>
              <a:ext uri="{FF2B5EF4-FFF2-40B4-BE49-F238E27FC236}">
                <a16:creationId xmlns:a16="http://schemas.microsoft.com/office/drawing/2014/main" id="{5A4E9F22-B3EF-3BB9-E960-9C647C84D48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7172" name="Tijdelijke aanduiding voor dianummer 3">
            <a:extLst>
              <a:ext uri="{FF2B5EF4-FFF2-40B4-BE49-F238E27FC236}">
                <a16:creationId xmlns:a16="http://schemas.microsoft.com/office/drawing/2014/main" id="{DE6F65FA-84A4-ACCC-F948-0D02D7B3E61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91682BE1-E8F9-4AE9-B792-04C8EA8E6D3F}" type="slidenum">
              <a:rPr lang="nl-NL" altLang="nl-NL" smtClean="0"/>
              <a:pPr/>
              <a:t>19</a:t>
            </a:fld>
            <a:endParaRPr lang="nl-NL" altLang="nl-NL"/>
          </a:p>
        </p:txBody>
      </p:sp>
    </p:spTree>
    <p:extLst>
      <p:ext uri="{BB962C8B-B14F-4D97-AF65-F5344CB8AC3E}">
        <p14:creationId xmlns:p14="http://schemas.microsoft.com/office/powerpoint/2010/main" val="57337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jdelijke aanduiding voor dia-afbeelding 1">
            <a:extLst>
              <a:ext uri="{FF2B5EF4-FFF2-40B4-BE49-F238E27FC236}">
                <a16:creationId xmlns:a16="http://schemas.microsoft.com/office/drawing/2014/main" id="{5B92CCEC-F74D-401C-8110-0F16AA18F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Tijdelijke aanduiding voor notities 2">
            <a:extLst>
              <a:ext uri="{FF2B5EF4-FFF2-40B4-BE49-F238E27FC236}">
                <a16:creationId xmlns:a16="http://schemas.microsoft.com/office/drawing/2014/main" id="{4263430D-4BA0-409F-8A39-6D807AAADCF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nl-NL" altLang="nl-NL"/>
              <a:t>Dit geld ook voor potplanten ect.</a:t>
            </a:r>
          </a:p>
        </p:txBody>
      </p:sp>
      <p:sp>
        <p:nvSpPr>
          <p:cNvPr id="9220" name="Tijdelijke aanduiding voor dianummer 3">
            <a:extLst>
              <a:ext uri="{FF2B5EF4-FFF2-40B4-BE49-F238E27FC236}">
                <a16:creationId xmlns:a16="http://schemas.microsoft.com/office/drawing/2014/main" id="{3920B0D2-AE82-4F5A-9040-A501C767EB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F0AF7C2-D0C1-4D13-8A9D-2122470FB69C}" type="slidenum">
              <a:rPr lang="nl-NL" altLang="nl-NL" smtClean="0"/>
              <a:pPr/>
              <a:t>20</a:t>
            </a:fld>
            <a:endParaRPr lang="nl-NL" altLang="nl-NL"/>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24</a:t>
            </a:fld>
            <a:endParaRPr lang="nl-NL" altLang="nl-NL"/>
          </a:p>
        </p:txBody>
      </p:sp>
    </p:spTree>
    <p:extLst>
      <p:ext uri="{BB962C8B-B14F-4D97-AF65-F5344CB8AC3E}">
        <p14:creationId xmlns:p14="http://schemas.microsoft.com/office/powerpoint/2010/main" val="3584747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884DF-9AD0-C685-3BB6-3B728386A51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B84A04A-32E0-5E17-E105-DFBB5FACFA06}"/>
              </a:ext>
            </a:extLst>
          </p:cNvPr>
          <p:cNvSpPr>
            <a:spLocks noGrp="1"/>
          </p:cNvSpPr>
          <p:nvPr>
            <p:ph type="title"/>
          </p:nvPr>
        </p:nvSpPr>
        <p:spPr/>
        <p:txBody>
          <a:bodyPr/>
          <a:lstStyle/>
          <a:p>
            <a:r>
              <a:rPr lang="nl-NL" dirty="0"/>
              <a:t>Hoe werkt ademhaling</a:t>
            </a:r>
          </a:p>
        </p:txBody>
      </p:sp>
      <p:sp>
        <p:nvSpPr>
          <p:cNvPr id="3" name="Tijdelijke aanduiding voor inhoud 2">
            <a:extLst>
              <a:ext uri="{FF2B5EF4-FFF2-40B4-BE49-F238E27FC236}">
                <a16:creationId xmlns:a16="http://schemas.microsoft.com/office/drawing/2014/main" id="{B77492AD-24C6-F2DF-E3A5-7C67D0A3D291}"/>
              </a:ext>
            </a:extLst>
          </p:cNvPr>
          <p:cNvSpPr>
            <a:spLocks noGrp="1"/>
          </p:cNvSpPr>
          <p:nvPr>
            <p:ph idx="1"/>
          </p:nvPr>
        </p:nvSpPr>
        <p:spPr>
          <a:xfrm>
            <a:off x="756000" y="1728000"/>
            <a:ext cx="8415992" cy="4351338"/>
          </a:xfrm>
        </p:spPr>
        <p:txBody>
          <a:bodyPr>
            <a:normAutofit/>
          </a:bodyPr>
          <a:lstStyle/>
          <a:p>
            <a:pPr indent="0">
              <a:buNone/>
            </a:pPr>
            <a:r>
              <a:rPr lang="nl-NL" b="1" dirty="0"/>
              <a:t>Energieproductie</a:t>
            </a:r>
            <a:r>
              <a:rPr lang="nl-NL" dirty="0"/>
              <a:t>: </a:t>
            </a:r>
          </a:p>
          <a:p>
            <a:pPr indent="0">
              <a:buNone/>
            </a:pPr>
            <a:endParaRPr lang="nl-NL" dirty="0"/>
          </a:p>
          <a:p>
            <a:pPr indent="0">
              <a:buNone/>
            </a:pPr>
            <a:r>
              <a:rPr lang="nl-NL" dirty="0"/>
              <a:t>Tijdens de ademhaling worden suikers die zijn opgeslagen in de plantencellen afgebroken. </a:t>
            </a:r>
          </a:p>
          <a:p>
            <a:pPr indent="0">
              <a:buNone/>
            </a:pPr>
            <a:endParaRPr lang="nl-NL" dirty="0"/>
          </a:p>
          <a:p>
            <a:pPr indent="0">
              <a:buNone/>
            </a:pPr>
            <a:r>
              <a:rPr lang="nl-NL" dirty="0"/>
              <a:t>Dit proces levert energie op die de plant gebruikt voor allerlei activiteiten, zoals groei, herstel en voortplanting.</a:t>
            </a:r>
          </a:p>
        </p:txBody>
      </p:sp>
      <p:pic>
        <p:nvPicPr>
          <p:cNvPr id="4" name="Afbeelding 3">
            <a:extLst>
              <a:ext uri="{FF2B5EF4-FFF2-40B4-BE49-F238E27FC236}">
                <a16:creationId xmlns:a16="http://schemas.microsoft.com/office/drawing/2014/main" id="{634F178D-E5E6-E7EC-FA11-3CB9A71E1C48}"/>
              </a:ext>
            </a:extLst>
          </p:cNvPr>
          <p:cNvPicPr>
            <a:picLocks noChangeAspect="1"/>
          </p:cNvPicPr>
          <p:nvPr/>
        </p:nvPicPr>
        <p:blipFill>
          <a:blip r:embed="rId2"/>
          <a:stretch>
            <a:fillRect/>
          </a:stretch>
        </p:blipFill>
        <p:spPr>
          <a:xfrm>
            <a:off x="9664117" y="5175809"/>
            <a:ext cx="2527883" cy="1682191"/>
          </a:xfrm>
          <a:prstGeom prst="rect">
            <a:avLst/>
          </a:prstGeom>
        </p:spPr>
      </p:pic>
      <p:pic>
        <p:nvPicPr>
          <p:cNvPr id="5" name="Afbeelding 4">
            <a:extLst>
              <a:ext uri="{FF2B5EF4-FFF2-40B4-BE49-F238E27FC236}">
                <a16:creationId xmlns:a16="http://schemas.microsoft.com/office/drawing/2014/main" id="{2DB6B4C6-7B32-4246-D982-7AE2EA0CB775}"/>
              </a:ext>
            </a:extLst>
          </p:cNvPr>
          <p:cNvPicPr>
            <a:picLocks noChangeAspect="1"/>
          </p:cNvPicPr>
          <p:nvPr/>
        </p:nvPicPr>
        <p:blipFill>
          <a:blip r:embed="rId3"/>
          <a:stretch>
            <a:fillRect/>
          </a:stretch>
        </p:blipFill>
        <p:spPr>
          <a:xfrm>
            <a:off x="9725025" y="89045"/>
            <a:ext cx="2466975" cy="1847850"/>
          </a:xfrm>
          <a:prstGeom prst="rect">
            <a:avLst/>
          </a:prstGeom>
        </p:spPr>
      </p:pic>
    </p:spTree>
    <p:extLst>
      <p:ext uri="{BB962C8B-B14F-4D97-AF65-F5344CB8AC3E}">
        <p14:creationId xmlns:p14="http://schemas.microsoft.com/office/powerpoint/2010/main" val="3905124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282376-0FA7-3EFE-AF69-58C20C97D3C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CBD36C5-5D19-BA13-606A-C6F8C0944A16}"/>
              </a:ext>
            </a:extLst>
          </p:cNvPr>
          <p:cNvSpPr>
            <a:spLocks noGrp="1"/>
          </p:cNvSpPr>
          <p:nvPr>
            <p:ph type="title"/>
          </p:nvPr>
        </p:nvSpPr>
        <p:spPr/>
        <p:txBody>
          <a:bodyPr/>
          <a:lstStyle/>
          <a:p>
            <a:r>
              <a:rPr lang="nl-NL" dirty="0"/>
              <a:t>Hoe werkt ademhaling</a:t>
            </a:r>
          </a:p>
        </p:txBody>
      </p:sp>
      <p:sp>
        <p:nvSpPr>
          <p:cNvPr id="3" name="Tijdelijke aanduiding voor inhoud 2">
            <a:extLst>
              <a:ext uri="{FF2B5EF4-FFF2-40B4-BE49-F238E27FC236}">
                <a16:creationId xmlns:a16="http://schemas.microsoft.com/office/drawing/2014/main" id="{156E2E25-2FDA-288A-CAFA-0D04BE191117}"/>
              </a:ext>
            </a:extLst>
          </p:cNvPr>
          <p:cNvSpPr>
            <a:spLocks noGrp="1"/>
          </p:cNvSpPr>
          <p:nvPr>
            <p:ph idx="1"/>
          </p:nvPr>
        </p:nvSpPr>
        <p:spPr>
          <a:xfrm>
            <a:off x="858636" y="1671024"/>
            <a:ext cx="8415992" cy="4351338"/>
          </a:xfrm>
        </p:spPr>
        <p:txBody>
          <a:bodyPr>
            <a:normAutofit/>
          </a:bodyPr>
          <a:lstStyle/>
          <a:p>
            <a:pPr indent="0">
              <a:buNone/>
            </a:pPr>
            <a:r>
              <a:rPr lang="nl-NL" b="1" dirty="0"/>
              <a:t>Gasuitwisseling</a:t>
            </a:r>
            <a:r>
              <a:rPr lang="nl-NL" dirty="0"/>
              <a:t>:</a:t>
            </a:r>
          </a:p>
          <a:p>
            <a:pPr indent="0">
              <a:buNone/>
            </a:pPr>
            <a:endParaRPr lang="nl-NL" dirty="0"/>
          </a:p>
          <a:p>
            <a:pPr indent="0">
              <a:buNone/>
            </a:pPr>
            <a:r>
              <a:rPr lang="nl-NL" dirty="0"/>
              <a:t>Voor de ademhaling nemen planten zuurstof op via huidmondjes en geven ze CO₂ af als bijproduct. </a:t>
            </a:r>
          </a:p>
          <a:p>
            <a:pPr indent="0">
              <a:buNone/>
            </a:pPr>
            <a:endParaRPr lang="nl-NL" dirty="0"/>
          </a:p>
          <a:p>
            <a:pPr indent="0">
              <a:buNone/>
            </a:pPr>
            <a:r>
              <a:rPr lang="nl-NL" dirty="0"/>
              <a:t>Dit is het tegenovergestelde van wat er gebeurt tijdens fotosynthese.</a:t>
            </a:r>
          </a:p>
        </p:txBody>
      </p:sp>
      <p:pic>
        <p:nvPicPr>
          <p:cNvPr id="4" name="Afbeelding 3">
            <a:extLst>
              <a:ext uri="{FF2B5EF4-FFF2-40B4-BE49-F238E27FC236}">
                <a16:creationId xmlns:a16="http://schemas.microsoft.com/office/drawing/2014/main" id="{BEF172CE-EF3E-8AC3-ED6C-8BE9898DED9D}"/>
              </a:ext>
            </a:extLst>
          </p:cNvPr>
          <p:cNvPicPr>
            <a:picLocks noChangeAspect="1"/>
          </p:cNvPicPr>
          <p:nvPr/>
        </p:nvPicPr>
        <p:blipFill>
          <a:blip r:embed="rId2"/>
          <a:stretch>
            <a:fillRect/>
          </a:stretch>
        </p:blipFill>
        <p:spPr>
          <a:xfrm>
            <a:off x="9664117" y="5175809"/>
            <a:ext cx="2527883" cy="1682191"/>
          </a:xfrm>
          <a:prstGeom prst="rect">
            <a:avLst/>
          </a:prstGeom>
        </p:spPr>
      </p:pic>
      <p:pic>
        <p:nvPicPr>
          <p:cNvPr id="5" name="Afbeelding 4">
            <a:extLst>
              <a:ext uri="{FF2B5EF4-FFF2-40B4-BE49-F238E27FC236}">
                <a16:creationId xmlns:a16="http://schemas.microsoft.com/office/drawing/2014/main" id="{2AE67D05-7F0B-03C9-1D4B-28B2BC668F58}"/>
              </a:ext>
            </a:extLst>
          </p:cNvPr>
          <p:cNvPicPr>
            <a:picLocks noChangeAspect="1"/>
          </p:cNvPicPr>
          <p:nvPr/>
        </p:nvPicPr>
        <p:blipFill>
          <a:blip r:embed="rId3"/>
          <a:stretch>
            <a:fillRect/>
          </a:stretch>
        </p:blipFill>
        <p:spPr>
          <a:xfrm>
            <a:off x="9725025" y="89045"/>
            <a:ext cx="2466975" cy="1847850"/>
          </a:xfrm>
          <a:prstGeom prst="rect">
            <a:avLst/>
          </a:prstGeom>
        </p:spPr>
      </p:pic>
    </p:spTree>
    <p:extLst>
      <p:ext uri="{BB962C8B-B14F-4D97-AF65-F5344CB8AC3E}">
        <p14:creationId xmlns:p14="http://schemas.microsoft.com/office/powerpoint/2010/main" val="916112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2D173-210D-F9FA-00E8-02204D1B348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C12DEE7-9077-FC0D-0287-3529499EF7F3}"/>
              </a:ext>
            </a:extLst>
          </p:cNvPr>
          <p:cNvSpPr>
            <a:spLocks noGrp="1"/>
          </p:cNvSpPr>
          <p:nvPr>
            <p:ph type="title"/>
          </p:nvPr>
        </p:nvSpPr>
        <p:spPr/>
        <p:txBody>
          <a:bodyPr/>
          <a:lstStyle/>
          <a:p>
            <a:r>
              <a:rPr lang="nl-NL" dirty="0"/>
              <a:t>Hoe werkt ademhaling</a:t>
            </a:r>
          </a:p>
        </p:txBody>
      </p:sp>
      <p:sp>
        <p:nvSpPr>
          <p:cNvPr id="3" name="Tijdelijke aanduiding voor inhoud 2">
            <a:extLst>
              <a:ext uri="{FF2B5EF4-FFF2-40B4-BE49-F238E27FC236}">
                <a16:creationId xmlns:a16="http://schemas.microsoft.com/office/drawing/2014/main" id="{2699E32F-552B-E0C4-35E9-0F0470E54555}"/>
              </a:ext>
            </a:extLst>
          </p:cNvPr>
          <p:cNvSpPr>
            <a:spLocks noGrp="1"/>
          </p:cNvSpPr>
          <p:nvPr>
            <p:ph idx="1"/>
          </p:nvPr>
        </p:nvSpPr>
        <p:spPr>
          <a:xfrm>
            <a:off x="756000" y="1665566"/>
            <a:ext cx="5207920" cy="4351338"/>
          </a:xfrm>
        </p:spPr>
        <p:txBody>
          <a:bodyPr>
            <a:normAutofit/>
          </a:bodyPr>
          <a:lstStyle/>
          <a:p>
            <a:pPr indent="0">
              <a:buNone/>
            </a:pPr>
            <a:r>
              <a:rPr lang="nl-NL" b="1" dirty="0"/>
              <a:t>Celademhaling:</a:t>
            </a:r>
            <a:r>
              <a:rPr lang="nl-NL" dirty="0"/>
              <a:t> </a:t>
            </a:r>
          </a:p>
          <a:p>
            <a:pPr indent="0">
              <a:buNone/>
            </a:pPr>
            <a:endParaRPr lang="nl-NL" dirty="0"/>
          </a:p>
          <a:p>
            <a:pPr indent="0">
              <a:buNone/>
            </a:pPr>
            <a:r>
              <a:rPr lang="nl-NL" dirty="0"/>
              <a:t>De afbraak van suikers gebeurt in de mitochondriën van de plantencellen, waarbij zuurstof nodig is en CO₂ vrijkomt.</a:t>
            </a:r>
          </a:p>
          <a:p>
            <a:pPr indent="0">
              <a:buNone/>
            </a:pPr>
            <a:endParaRPr lang="nl-NL" dirty="0"/>
          </a:p>
          <a:p>
            <a:pPr indent="0">
              <a:buNone/>
            </a:pPr>
            <a:r>
              <a:rPr lang="nl-NL" dirty="0"/>
              <a:t>Dit proces zorgt ervoor dat suikers efficiënt worden afgebroken en zoveel mogelijk energie vrijkomt voor de plant.</a:t>
            </a:r>
          </a:p>
        </p:txBody>
      </p:sp>
      <p:pic>
        <p:nvPicPr>
          <p:cNvPr id="4" name="Afbeelding 3">
            <a:extLst>
              <a:ext uri="{FF2B5EF4-FFF2-40B4-BE49-F238E27FC236}">
                <a16:creationId xmlns:a16="http://schemas.microsoft.com/office/drawing/2014/main" id="{F1A54B80-A7B8-B565-AD3A-70BF3BDE9E3C}"/>
              </a:ext>
            </a:extLst>
          </p:cNvPr>
          <p:cNvPicPr>
            <a:picLocks noChangeAspect="1"/>
          </p:cNvPicPr>
          <p:nvPr/>
        </p:nvPicPr>
        <p:blipFill>
          <a:blip r:embed="rId2"/>
          <a:stretch>
            <a:fillRect/>
          </a:stretch>
        </p:blipFill>
        <p:spPr>
          <a:xfrm>
            <a:off x="9582837" y="95809"/>
            <a:ext cx="2527883" cy="1682191"/>
          </a:xfrm>
          <a:prstGeom prst="rect">
            <a:avLst/>
          </a:prstGeom>
        </p:spPr>
      </p:pic>
      <p:pic>
        <p:nvPicPr>
          <p:cNvPr id="7" name="Afbeelding 6">
            <a:extLst>
              <a:ext uri="{FF2B5EF4-FFF2-40B4-BE49-F238E27FC236}">
                <a16:creationId xmlns:a16="http://schemas.microsoft.com/office/drawing/2014/main" id="{46617C4A-9758-DF18-17A1-A3025DF9F8E1}"/>
              </a:ext>
            </a:extLst>
          </p:cNvPr>
          <p:cNvPicPr>
            <a:picLocks noChangeAspect="1"/>
          </p:cNvPicPr>
          <p:nvPr/>
        </p:nvPicPr>
        <p:blipFill>
          <a:blip r:embed="rId3"/>
          <a:stretch>
            <a:fillRect/>
          </a:stretch>
        </p:blipFill>
        <p:spPr>
          <a:xfrm>
            <a:off x="6096000" y="2136190"/>
            <a:ext cx="6038904" cy="4477969"/>
          </a:xfrm>
          <a:prstGeom prst="rect">
            <a:avLst/>
          </a:prstGeom>
        </p:spPr>
      </p:pic>
    </p:spTree>
    <p:extLst>
      <p:ext uri="{BB962C8B-B14F-4D97-AF65-F5344CB8AC3E}">
        <p14:creationId xmlns:p14="http://schemas.microsoft.com/office/powerpoint/2010/main" val="1892509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lstStyle/>
          <a:p>
            <a:r>
              <a:rPr lang="nl-NL"/>
              <a:t>2 soorten ademhaling</a:t>
            </a:r>
            <a:endParaRPr lang="nl-NL" dirty="0"/>
          </a:p>
        </p:txBody>
      </p:sp>
      <p:sp>
        <p:nvSpPr>
          <p:cNvPr id="5" name="Tekstvak 4">
            <a:extLst>
              <a:ext uri="{FF2B5EF4-FFF2-40B4-BE49-F238E27FC236}">
                <a16:creationId xmlns:a16="http://schemas.microsoft.com/office/drawing/2014/main" id="{EDE1967D-D9C6-467A-9B42-661B8C80BE83}"/>
              </a:ext>
            </a:extLst>
          </p:cNvPr>
          <p:cNvSpPr txBox="1"/>
          <p:nvPr/>
        </p:nvSpPr>
        <p:spPr>
          <a:xfrm>
            <a:off x="867266" y="1656000"/>
            <a:ext cx="7529602" cy="4154984"/>
          </a:xfrm>
          <a:prstGeom prst="rect">
            <a:avLst/>
          </a:prstGeom>
          <a:noFill/>
        </p:spPr>
        <p:txBody>
          <a:bodyPr wrap="square" rtlCol="0">
            <a:spAutoFit/>
          </a:bodyPr>
          <a:lstStyle/>
          <a:p>
            <a:r>
              <a:rPr lang="nl-NL" sz="2400" dirty="0"/>
              <a:t>Ademhaling bestaat uit 2 delen:</a:t>
            </a:r>
          </a:p>
          <a:p>
            <a:endParaRPr lang="nl-NL" sz="2400" dirty="0"/>
          </a:p>
          <a:p>
            <a:pPr marL="342900" indent="-342900">
              <a:buFont typeface="Arial" panose="020B0604020202020204" pitchFamily="34" charset="0"/>
              <a:buChar char="•"/>
            </a:pPr>
            <a:r>
              <a:rPr lang="nl-NL" sz="2400" dirty="0"/>
              <a:t>Onderhoudsademhaling</a:t>
            </a:r>
          </a:p>
          <a:p>
            <a:pPr marL="342900" indent="-342900">
              <a:buFont typeface="Arial" panose="020B0604020202020204" pitchFamily="34" charset="0"/>
              <a:buChar char="•"/>
            </a:pPr>
            <a:r>
              <a:rPr lang="nl-NL" sz="2400" dirty="0"/>
              <a:t>Groei ademhaling</a:t>
            </a:r>
          </a:p>
          <a:p>
            <a:pPr marL="342900" indent="-342900">
              <a:buFont typeface="Arial" panose="020B0604020202020204" pitchFamily="34" charset="0"/>
              <a:buChar char="•"/>
            </a:pPr>
            <a:endParaRPr lang="nl-NL" sz="2400" dirty="0"/>
          </a:p>
          <a:p>
            <a:r>
              <a:rPr lang="nl-NL" sz="2400" dirty="0"/>
              <a:t>Om groei (dus productie) te bereiken, is altijd ademhaling nodig!</a:t>
            </a:r>
          </a:p>
          <a:p>
            <a:endParaRPr lang="nl-NL" sz="2400" dirty="0"/>
          </a:p>
          <a:p>
            <a:r>
              <a:rPr lang="nl-NL" sz="2400" dirty="0"/>
              <a:t>Dit betekent dus dat een deel van de suikers die de plant produceert in de fotosynthese gebruikt wordt voor de groei!</a:t>
            </a:r>
          </a:p>
        </p:txBody>
      </p:sp>
      <p:pic>
        <p:nvPicPr>
          <p:cNvPr id="3" name="Afbeelding 2">
            <a:extLst>
              <a:ext uri="{FF2B5EF4-FFF2-40B4-BE49-F238E27FC236}">
                <a16:creationId xmlns:a16="http://schemas.microsoft.com/office/drawing/2014/main" id="{143E71E9-D198-D579-D2D1-DF8DB699D58F}"/>
              </a:ext>
            </a:extLst>
          </p:cNvPr>
          <p:cNvPicPr>
            <a:picLocks noChangeAspect="1"/>
          </p:cNvPicPr>
          <p:nvPr/>
        </p:nvPicPr>
        <p:blipFill>
          <a:blip r:embed="rId2"/>
          <a:stretch>
            <a:fillRect/>
          </a:stretch>
        </p:blipFill>
        <p:spPr>
          <a:xfrm>
            <a:off x="8854823" y="162806"/>
            <a:ext cx="3158002" cy="2986387"/>
          </a:xfrm>
          <a:prstGeom prst="rect">
            <a:avLst/>
          </a:prstGeom>
        </p:spPr>
      </p:pic>
    </p:spTree>
    <p:extLst>
      <p:ext uri="{BB962C8B-B14F-4D97-AF65-F5344CB8AC3E}">
        <p14:creationId xmlns:p14="http://schemas.microsoft.com/office/powerpoint/2010/main" val="57207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Effect transition="in" filter="fade">
                                      <p:cBhvr>
                                        <p:cTn id="14" dur="1000"/>
                                        <p:tgtEl>
                                          <p:spTgt spid="5">
                                            <p:txEl>
                                              <p:pRg st="3" end="3"/>
                                            </p:txEl>
                                          </p:spTgt>
                                        </p:tgtEl>
                                      </p:cBhvr>
                                    </p:animEffect>
                                    <p:anim calcmode="lin" valueType="num">
                                      <p:cBhvr>
                                        <p:cTn id="1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1000"/>
                                        <p:tgtEl>
                                          <p:spTgt spid="5">
                                            <p:txEl>
                                              <p:pRg st="5" end="5"/>
                                            </p:txEl>
                                          </p:spTgt>
                                        </p:tgtEl>
                                      </p:cBhvr>
                                    </p:animEffect>
                                    <p:anim calcmode="lin" valueType="num">
                                      <p:cBhvr>
                                        <p:cTn id="22"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fade">
                                      <p:cBhvr>
                                        <p:cTn id="28" dur="1000"/>
                                        <p:tgtEl>
                                          <p:spTgt spid="5">
                                            <p:txEl>
                                              <p:pRg st="7" end="7"/>
                                            </p:txEl>
                                          </p:spTgt>
                                        </p:tgtEl>
                                      </p:cBhvr>
                                    </p:animEffect>
                                    <p:anim calcmode="lin" valueType="num">
                                      <p:cBhvr>
                                        <p:cTn id="29"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CFBBD-C3FF-3A17-1751-2B1FDE83A3A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D33D7D1-F885-F664-D3C5-9E39696A647C}"/>
              </a:ext>
            </a:extLst>
          </p:cNvPr>
          <p:cNvSpPr>
            <a:spLocks noGrp="1"/>
          </p:cNvSpPr>
          <p:nvPr>
            <p:ph type="title"/>
          </p:nvPr>
        </p:nvSpPr>
        <p:spPr/>
        <p:txBody>
          <a:bodyPr>
            <a:normAutofit fontScale="90000"/>
          </a:bodyPr>
          <a:lstStyle/>
          <a:p>
            <a:r>
              <a:rPr lang="nl-NL" dirty="0" err="1"/>
              <a:t>Onderhouds</a:t>
            </a:r>
            <a:r>
              <a:rPr lang="nl-NL" dirty="0"/>
              <a:t> ademhaling-</a:t>
            </a:r>
            <a:br>
              <a:rPr lang="nl-NL" dirty="0"/>
            </a:br>
            <a:r>
              <a:rPr lang="nl-NL" dirty="0"/>
              <a:t>Groei ademhaling</a:t>
            </a:r>
          </a:p>
        </p:txBody>
      </p:sp>
      <p:sp>
        <p:nvSpPr>
          <p:cNvPr id="4" name="Tijdelijke aanduiding voor inhoud 3">
            <a:extLst>
              <a:ext uri="{FF2B5EF4-FFF2-40B4-BE49-F238E27FC236}">
                <a16:creationId xmlns:a16="http://schemas.microsoft.com/office/drawing/2014/main" id="{99DAC275-A87C-71C0-ABBE-E7059FB51A27}"/>
              </a:ext>
            </a:extLst>
          </p:cNvPr>
          <p:cNvSpPr>
            <a:spLocks noGrp="1"/>
          </p:cNvSpPr>
          <p:nvPr>
            <p:ph idx="1"/>
          </p:nvPr>
        </p:nvSpPr>
        <p:spPr>
          <a:xfrm>
            <a:off x="762384" y="2001378"/>
            <a:ext cx="7740000" cy="4351338"/>
          </a:xfrm>
        </p:spPr>
        <p:txBody>
          <a:bodyPr/>
          <a:lstStyle/>
          <a:p>
            <a:pPr indent="0">
              <a:buNone/>
            </a:pPr>
            <a:r>
              <a:rPr lang="nl-NL" dirty="0"/>
              <a:t>Onderhoudsademhaling, is gericht is op het onderhouden van de bestaande cel en het functioneren van de plant. </a:t>
            </a:r>
          </a:p>
          <a:p>
            <a:pPr indent="0">
              <a:buNone/>
            </a:pPr>
            <a:endParaRPr lang="nl-NL" dirty="0"/>
          </a:p>
          <a:p>
            <a:pPr indent="0">
              <a:buNone/>
            </a:pPr>
            <a:r>
              <a:rPr lang="nl-NL" dirty="0"/>
              <a:t>Groei-ademhaling is de energie vooral gericht op de uitbreiding (groei) van de plant.</a:t>
            </a:r>
          </a:p>
        </p:txBody>
      </p:sp>
      <p:pic>
        <p:nvPicPr>
          <p:cNvPr id="3" name="Afbeelding 2">
            <a:extLst>
              <a:ext uri="{FF2B5EF4-FFF2-40B4-BE49-F238E27FC236}">
                <a16:creationId xmlns:a16="http://schemas.microsoft.com/office/drawing/2014/main" id="{49D24AD9-152F-1B4A-F80B-182F49513FBD}"/>
              </a:ext>
            </a:extLst>
          </p:cNvPr>
          <p:cNvPicPr>
            <a:picLocks noChangeAspect="1"/>
          </p:cNvPicPr>
          <p:nvPr/>
        </p:nvPicPr>
        <p:blipFill>
          <a:blip r:embed="rId2"/>
          <a:stretch>
            <a:fillRect/>
          </a:stretch>
        </p:blipFill>
        <p:spPr>
          <a:xfrm>
            <a:off x="9057619" y="255733"/>
            <a:ext cx="3019425" cy="1514475"/>
          </a:xfrm>
          <a:prstGeom prst="rect">
            <a:avLst/>
          </a:prstGeom>
        </p:spPr>
      </p:pic>
      <p:pic>
        <p:nvPicPr>
          <p:cNvPr id="5" name="Afbeelding 4">
            <a:extLst>
              <a:ext uri="{FF2B5EF4-FFF2-40B4-BE49-F238E27FC236}">
                <a16:creationId xmlns:a16="http://schemas.microsoft.com/office/drawing/2014/main" id="{6B4CFB32-5692-FB2C-F224-FB02F8B6B034}"/>
              </a:ext>
            </a:extLst>
          </p:cNvPr>
          <p:cNvPicPr>
            <a:picLocks noChangeAspect="1"/>
          </p:cNvPicPr>
          <p:nvPr/>
        </p:nvPicPr>
        <p:blipFill>
          <a:blip r:embed="rId3"/>
          <a:stretch>
            <a:fillRect/>
          </a:stretch>
        </p:blipFill>
        <p:spPr>
          <a:xfrm>
            <a:off x="9057619" y="4931109"/>
            <a:ext cx="2828925" cy="1609725"/>
          </a:xfrm>
          <a:prstGeom prst="rect">
            <a:avLst/>
          </a:prstGeom>
        </p:spPr>
      </p:pic>
    </p:spTree>
    <p:extLst>
      <p:ext uri="{BB962C8B-B14F-4D97-AF65-F5344CB8AC3E}">
        <p14:creationId xmlns:p14="http://schemas.microsoft.com/office/powerpoint/2010/main" val="2369957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1132D880-4897-45BD-8F80-5A4FA497D02F}"/>
              </a:ext>
            </a:extLst>
          </p:cNvPr>
          <p:cNvSpPr>
            <a:spLocks noGrp="1" noChangeArrowheads="1"/>
          </p:cNvSpPr>
          <p:nvPr>
            <p:ph type="title"/>
          </p:nvPr>
        </p:nvSpPr>
        <p:spPr>
          <a:xfrm>
            <a:off x="1788160" y="693584"/>
            <a:ext cx="6410747" cy="810000"/>
          </a:xfrm>
        </p:spPr>
        <p:txBody>
          <a:bodyPr>
            <a:normAutofit/>
          </a:bodyPr>
          <a:lstStyle/>
          <a:p>
            <a:pPr eaLnBrk="1" hangingPunct="1"/>
            <a:r>
              <a:rPr lang="nl-NL" altLang="nl-NL" sz="3000" dirty="0"/>
              <a:t>Kweken van gewassen</a:t>
            </a:r>
          </a:p>
        </p:txBody>
      </p:sp>
      <p:sp>
        <p:nvSpPr>
          <p:cNvPr id="6147" name="Tijdelijke aanduiding voor inhoud 2">
            <a:extLst>
              <a:ext uri="{FF2B5EF4-FFF2-40B4-BE49-F238E27FC236}">
                <a16:creationId xmlns:a16="http://schemas.microsoft.com/office/drawing/2014/main" id="{D50E2F6A-9787-40F0-80CF-CD7E9E4D2308}"/>
              </a:ext>
            </a:extLst>
          </p:cNvPr>
          <p:cNvSpPr>
            <a:spLocks noGrp="1" noChangeArrowheads="1"/>
          </p:cNvSpPr>
          <p:nvPr>
            <p:ph idx="1"/>
          </p:nvPr>
        </p:nvSpPr>
        <p:spPr>
          <a:xfrm>
            <a:off x="1788160" y="1574704"/>
            <a:ext cx="7108385" cy="2757488"/>
          </a:xfrm>
        </p:spPr>
        <p:txBody>
          <a:bodyPr>
            <a:noAutofit/>
          </a:bodyPr>
          <a:lstStyle/>
          <a:p>
            <a:pPr indent="0">
              <a:buNone/>
            </a:pPr>
            <a:r>
              <a:rPr lang="nl-NL" altLang="nl-NL" dirty="0"/>
              <a:t>Het kweken van planten en telen van gewassen is van oudsher gebaseerd op plantkundige kennis en - waar deze kennis tekortschiet - op gevoel en ervaring, ook wel aangeduid met ‘groene vingers’.</a:t>
            </a:r>
          </a:p>
          <a:p>
            <a:pPr indent="0">
              <a:buNone/>
            </a:pPr>
            <a:endParaRPr lang="nl-NL" altLang="nl-NL" dirty="0"/>
          </a:p>
          <a:p>
            <a:pPr indent="0">
              <a:buNone/>
            </a:pPr>
            <a:r>
              <a:rPr lang="nl-NL" altLang="nl-NL" dirty="0"/>
              <a:t>Daarbij wordt bij de groente teelt voornamelijk uitgegaan met het generatief en het vegetatief kweken.</a:t>
            </a:r>
          </a:p>
        </p:txBody>
      </p:sp>
      <p:pic>
        <p:nvPicPr>
          <p:cNvPr id="6149" name="Afbeelding 1">
            <a:extLst>
              <a:ext uri="{FF2B5EF4-FFF2-40B4-BE49-F238E27FC236}">
                <a16:creationId xmlns:a16="http://schemas.microsoft.com/office/drawing/2014/main" id="{9F81D8A2-2295-433B-B9D8-021353FA17C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91544" y="4959028"/>
            <a:ext cx="2331244" cy="17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9" descr="Image result for nieuwe kas">
            <a:extLst>
              <a:ext uri="{FF2B5EF4-FFF2-40B4-BE49-F238E27FC236}">
                <a16:creationId xmlns:a16="http://schemas.microsoft.com/office/drawing/2014/main" id="{96ED1BEF-D975-461B-8155-80A1DFB1CFC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35167" y="4967958"/>
            <a:ext cx="3074194" cy="172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1000"/>
                                        <p:tgtEl>
                                          <p:spTgt spid="6147">
                                            <p:txEl>
                                              <p:pRg st="0" end="0"/>
                                            </p:txEl>
                                          </p:spTgt>
                                        </p:tgtEl>
                                      </p:cBhvr>
                                    </p:animEffect>
                                    <p:anim calcmode="lin" valueType="num">
                                      <p:cBhvr>
                                        <p:cTn id="8" dur="1000" fill="hold"/>
                                        <p:tgtEl>
                                          <p:spTgt spid="614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14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149"/>
                                        </p:tgtEl>
                                        <p:attrNameLst>
                                          <p:attrName>style.visibility</p:attrName>
                                        </p:attrNameLst>
                                      </p:cBhvr>
                                      <p:to>
                                        <p:strVal val="visible"/>
                                      </p:to>
                                    </p:set>
                                    <p:animEffect transition="in" filter="fade">
                                      <p:cBhvr>
                                        <p:cTn id="12" dur="1000"/>
                                        <p:tgtEl>
                                          <p:spTgt spid="6149"/>
                                        </p:tgtEl>
                                      </p:cBhvr>
                                    </p:animEffect>
                                    <p:anim calcmode="lin" valueType="num">
                                      <p:cBhvr>
                                        <p:cTn id="13" dur="1000" fill="hold"/>
                                        <p:tgtEl>
                                          <p:spTgt spid="6149"/>
                                        </p:tgtEl>
                                        <p:attrNameLst>
                                          <p:attrName>ppt_x</p:attrName>
                                        </p:attrNameLst>
                                      </p:cBhvr>
                                      <p:tavLst>
                                        <p:tav tm="0">
                                          <p:val>
                                            <p:strVal val="#ppt_x"/>
                                          </p:val>
                                        </p:tav>
                                        <p:tav tm="100000">
                                          <p:val>
                                            <p:strVal val="#ppt_x"/>
                                          </p:val>
                                        </p:tav>
                                      </p:tavLst>
                                    </p:anim>
                                    <p:anim calcmode="lin" valueType="num">
                                      <p:cBhvr>
                                        <p:cTn id="14" dur="1000" fill="hold"/>
                                        <p:tgtEl>
                                          <p:spTgt spid="614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150"/>
                                        </p:tgtEl>
                                        <p:attrNameLst>
                                          <p:attrName>style.visibility</p:attrName>
                                        </p:attrNameLst>
                                      </p:cBhvr>
                                      <p:to>
                                        <p:strVal val="visible"/>
                                      </p:to>
                                    </p:set>
                                    <p:animEffect transition="in" filter="fade">
                                      <p:cBhvr>
                                        <p:cTn id="17" dur="1000"/>
                                        <p:tgtEl>
                                          <p:spTgt spid="6150"/>
                                        </p:tgtEl>
                                      </p:cBhvr>
                                    </p:animEffect>
                                    <p:anim calcmode="lin" valueType="num">
                                      <p:cBhvr>
                                        <p:cTn id="18" dur="1000" fill="hold"/>
                                        <p:tgtEl>
                                          <p:spTgt spid="6150"/>
                                        </p:tgtEl>
                                        <p:attrNameLst>
                                          <p:attrName>ppt_x</p:attrName>
                                        </p:attrNameLst>
                                      </p:cBhvr>
                                      <p:tavLst>
                                        <p:tav tm="0">
                                          <p:val>
                                            <p:strVal val="#ppt_x"/>
                                          </p:val>
                                        </p:tav>
                                        <p:tav tm="100000">
                                          <p:val>
                                            <p:strVal val="#ppt_x"/>
                                          </p:val>
                                        </p:tav>
                                      </p:tavLst>
                                    </p:anim>
                                    <p:anim calcmode="lin" valueType="num">
                                      <p:cBhvr>
                                        <p:cTn id="19" dur="1000" fill="hold"/>
                                        <p:tgtEl>
                                          <p:spTgt spid="615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147">
                                            <p:txEl>
                                              <p:pRg st="2" end="2"/>
                                            </p:txEl>
                                          </p:spTgt>
                                        </p:tgtEl>
                                        <p:attrNameLst>
                                          <p:attrName>style.visibility</p:attrName>
                                        </p:attrNameLst>
                                      </p:cBhvr>
                                      <p:to>
                                        <p:strVal val="visible"/>
                                      </p:to>
                                    </p:set>
                                    <p:animEffect transition="in" filter="fade">
                                      <p:cBhvr>
                                        <p:cTn id="24" dur="1000"/>
                                        <p:tgtEl>
                                          <p:spTgt spid="6147">
                                            <p:txEl>
                                              <p:pRg st="2" end="2"/>
                                            </p:txEl>
                                          </p:spTgt>
                                        </p:tgtEl>
                                      </p:cBhvr>
                                    </p:animEffect>
                                    <p:anim calcmode="lin" valueType="num">
                                      <p:cBhvr>
                                        <p:cTn id="25" dur="1000" fill="hold"/>
                                        <p:tgtEl>
                                          <p:spTgt spid="6147">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614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840AD-A92E-98E2-AD6C-5BE873C9BD5D}"/>
            </a:ext>
          </a:extLst>
        </p:cNvPr>
        <p:cNvGrpSpPr/>
        <p:nvPr/>
      </p:nvGrpSpPr>
      <p:grpSpPr>
        <a:xfrm>
          <a:off x="0" y="0"/>
          <a:ext cx="0" cy="0"/>
          <a:chOff x="0" y="0"/>
          <a:chExt cx="0" cy="0"/>
        </a:xfrm>
      </p:grpSpPr>
      <p:sp>
        <p:nvSpPr>
          <p:cNvPr id="6146" name="Titel 1">
            <a:extLst>
              <a:ext uri="{FF2B5EF4-FFF2-40B4-BE49-F238E27FC236}">
                <a16:creationId xmlns:a16="http://schemas.microsoft.com/office/drawing/2014/main" id="{5E998115-3060-99F2-49B7-71F2822DDC6A}"/>
              </a:ext>
            </a:extLst>
          </p:cNvPr>
          <p:cNvSpPr>
            <a:spLocks noGrp="1" noChangeArrowheads="1"/>
          </p:cNvSpPr>
          <p:nvPr>
            <p:ph type="title"/>
          </p:nvPr>
        </p:nvSpPr>
        <p:spPr>
          <a:xfrm>
            <a:off x="2279577" y="764704"/>
            <a:ext cx="6410747" cy="810000"/>
          </a:xfrm>
        </p:spPr>
        <p:txBody>
          <a:bodyPr>
            <a:normAutofit/>
          </a:bodyPr>
          <a:lstStyle/>
          <a:p>
            <a:pPr eaLnBrk="1" hangingPunct="1"/>
            <a:r>
              <a:rPr lang="nl-NL" altLang="nl-NL" sz="3000" dirty="0"/>
              <a:t>Generatief </a:t>
            </a:r>
          </a:p>
        </p:txBody>
      </p:sp>
      <p:sp>
        <p:nvSpPr>
          <p:cNvPr id="6147" name="Tijdelijke aanduiding voor inhoud 2">
            <a:extLst>
              <a:ext uri="{FF2B5EF4-FFF2-40B4-BE49-F238E27FC236}">
                <a16:creationId xmlns:a16="http://schemas.microsoft.com/office/drawing/2014/main" id="{94DFCE7C-AF1F-0C43-2617-6B03A6458BBE}"/>
              </a:ext>
            </a:extLst>
          </p:cNvPr>
          <p:cNvSpPr>
            <a:spLocks noGrp="1" noChangeArrowheads="1"/>
          </p:cNvSpPr>
          <p:nvPr>
            <p:ph idx="1"/>
          </p:nvPr>
        </p:nvSpPr>
        <p:spPr>
          <a:xfrm>
            <a:off x="2303857" y="1574704"/>
            <a:ext cx="6592688" cy="4878632"/>
          </a:xfrm>
        </p:spPr>
        <p:txBody>
          <a:bodyPr>
            <a:noAutofit/>
          </a:bodyPr>
          <a:lstStyle/>
          <a:p>
            <a:pPr indent="0">
              <a:buNone/>
            </a:pPr>
            <a:r>
              <a:rPr lang="nl-NL" dirty="0"/>
              <a:t>Het woord </a:t>
            </a:r>
            <a:r>
              <a:rPr lang="nl-NL" b="1" dirty="0"/>
              <a:t>generatief</a:t>
            </a:r>
            <a:r>
              <a:rPr lang="nl-NL" dirty="0"/>
              <a:t> bij planten verwijst naar de fase of kenmerken die te maken hebben met de </a:t>
            </a:r>
            <a:r>
              <a:rPr lang="nl-NL" b="1" dirty="0"/>
              <a:t>voortplanting en reproductie</a:t>
            </a:r>
            <a:r>
              <a:rPr lang="nl-NL" dirty="0"/>
              <a:t> van een plant</a:t>
            </a:r>
          </a:p>
          <a:p>
            <a:pPr indent="0">
              <a:buNone/>
            </a:pPr>
            <a:endParaRPr lang="nl-NL" dirty="0"/>
          </a:p>
          <a:p>
            <a:pPr indent="0">
              <a:buNone/>
            </a:pPr>
            <a:r>
              <a:rPr lang="nl-NL" b="1" dirty="0"/>
              <a:t>Kenmerken van generatief bij planten:</a:t>
            </a:r>
          </a:p>
          <a:p>
            <a:pPr marL="342900" indent="-342900"/>
            <a:r>
              <a:rPr lang="nl-NL" b="1" dirty="0"/>
              <a:t>Bloei</a:t>
            </a:r>
            <a:r>
              <a:rPr lang="nl-NL" dirty="0"/>
              <a:t>: De plant ontwikkelt bloemen, die nodig zijn voor voortplanting.</a:t>
            </a:r>
          </a:p>
          <a:p>
            <a:pPr marL="342900" indent="-342900"/>
            <a:r>
              <a:rPr lang="nl-NL" b="1" dirty="0"/>
              <a:t>Vruchtvorming</a:t>
            </a:r>
            <a:r>
              <a:rPr lang="nl-NL" dirty="0"/>
              <a:t>: Na de bloei ontstaan vruchten en zaden.</a:t>
            </a:r>
          </a:p>
          <a:p>
            <a:pPr marL="342900" indent="-342900"/>
            <a:r>
              <a:rPr lang="nl-NL" b="1" dirty="0"/>
              <a:t>Reproductie</a:t>
            </a:r>
            <a:r>
              <a:rPr lang="nl-NL" dirty="0"/>
              <a:t>: De plant investeert energie in het maken van nakomelingen via zaden of vruchten.</a:t>
            </a:r>
          </a:p>
        </p:txBody>
      </p:sp>
      <p:pic>
        <p:nvPicPr>
          <p:cNvPr id="6149" name="Afbeelding 1">
            <a:extLst>
              <a:ext uri="{FF2B5EF4-FFF2-40B4-BE49-F238E27FC236}">
                <a16:creationId xmlns:a16="http://schemas.microsoft.com/office/drawing/2014/main" id="{C51A8CD1-BF4C-4E3A-EA96-07A91AD279C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14592" y="-25558"/>
            <a:ext cx="1853409" cy="138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91217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6149"/>
                                        </p:tgtEl>
                                        <p:attrNameLst>
                                          <p:attrName>style.visibility</p:attrName>
                                        </p:attrNameLst>
                                      </p:cBhvr>
                                      <p:to>
                                        <p:strVal val="visible"/>
                                      </p:to>
                                    </p:set>
                                    <p:animEffect transition="in" filter="fade">
                                      <p:cBhvr>
                                        <p:cTn id="7" dur="1000"/>
                                        <p:tgtEl>
                                          <p:spTgt spid="6149"/>
                                        </p:tgtEl>
                                      </p:cBhvr>
                                    </p:animEffect>
                                    <p:anim calcmode="lin" valueType="num">
                                      <p:cBhvr>
                                        <p:cTn id="8" dur="1000" fill="hold"/>
                                        <p:tgtEl>
                                          <p:spTgt spid="6149"/>
                                        </p:tgtEl>
                                        <p:attrNameLst>
                                          <p:attrName>ppt_x</p:attrName>
                                        </p:attrNameLst>
                                      </p:cBhvr>
                                      <p:tavLst>
                                        <p:tav tm="0">
                                          <p:val>
                                            <p:strVal val="#ppt_x"/>
                                          </p:val>
                                        </p:tav>
                                        <p:tav tm="100000">
                                          <p:val>
                                            <p:strVal val="#ppt_x"/>
                                          </p:val>
                                        </p:tav>
                                      </p:tavLst>
                                    </p:anim>
                                    <p:anim calcmode="lin" valueType="num">
                                      <p:cBhvr>
                                        <p:cTn id="9" dur="1000" fill="hold"/>
                                        <p:tgtEl>
                                          <p:spTgt spid="614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147">
                                            <p:txEl>
                                              <p:pRg st="2" end="2"/>
                                            </p:txEl>
                                          </p:spTgt>
                                        </p:tgtEl>
                                        <p:attrNameLst>
                                          <p:attrName>style.visibility</p:attrName>
                                        </p:attrNameLst>
                                      </p:cBhvr>
                                      <p:to>
                                        <p:strVal val="visible"/>
                                      </p:to>
                                    </p:set>
                                    <p:animEffect transition="in" filter="fade">
                                      <p:cBhvr>
                                        <p:cTn id="14" dur="1000"/>
                                        <p:tgtEl>
                                          <p:spTgt spid="6147">
                                            <p:txEl>
                                              <p:pRg st="2" end="2"/>
                                            </p:txEl>
                                          </p:spTgt>
                                        </p:tgtEl>
                                      </p:cBhvr>
                                    </p:animEffect>
                                    <p:anim calcmode="lin" valueType="num">
                                      <p:cBhvr>
                                        <p:cTn id="15" dur="1000" fill="hold"/>
                                        <p:tgtEl>
                                          <p:spTgt spid="6147">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614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147">
                                            <p:txEl>
                                              <p:pRg st="3" end="3"/>
                                            </p:txEl>
                                          </p:spTgt>
                                        </p:tgtEl>
                                        <p:attrNameLst>
                                          <p:attrName>style.visibility</p:attrName>
                                        </p:attrNameLst>
                                      </p:cBhvr>
                                      <p:to>
                                        <p:strVal val="visible"/>
                                      </p:to>
                                    </p:set>
                                    <p:animEffect transition="in" filter="fade">
                                      <p:cBhvr>
                                        <p:cTn id="21" dur="1000"/>
                                        <p:tgtEl>
                                          <p:spTgt spid="6147">
                                            <p:txEl>
                                              <p:pRg st="3" end="3"/>
                                            </p:txEl>
                                          </p:spTgt>
                                        </p:tgtEl>
                                      </p:cBhvr>
                                    </p:animEffect>
                                    <p:anim calcmode="lin" valueType="num">
                                      <p:cBhvr>
                                        <p:cTn id="22" dur="1000" fill="hold"/>
                                        <p:tgtEl>
                                          <p:spTgt spid="6147">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614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147">
                                            <p:txEl>
                                              <p:pRg st="4" end="4"/>
                                            </p:txEl>
                                          </p:spTgt>
                                        </p:tgtEl>
                                        <p:attrNameLst>
                                          <p:attrName>style.visibility</p:attrName>
                                        </p:attrNameLst>
                                      </p:cBhvr>
                                      <p:to>
                                        <p:strVal val="visible"/>
                                      </p:to>
                                    </p:set>
                                    <p:animEffect transition="in" filter="fade">
                                      <p:cBhvr>
                                        <p:cTn id="28" dur="1000"/>
                                        <p:tgtEl>
                                          <p:spTgt spid="6147">
                                            <p:txEl>
                                              <p:pRg st="4" end="4"/>
                                            </p:txEl>
                                          </p:spTgt>
                                        </p:tgtEl>
                                      </p:cBhvr>
                                    </p:animEffect>
                                    <p:anim calcmode="lin" valueType="num">
                                      <p:cBhvr>
                                        <p:cTn id="29" dur="1000" fill="hold"/>
                                        <p:tgtEl>
                                          <p:spTgt spid="6147">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614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147">
                                            <p:txEl>
                                              <p:pRg st="5" end="5"/>
                                            </p:txEl>
                                          </p:spTgt>
                                        </p:tgtEl>
                                        <p:attrNameLst>
                                          <p:attrName>style.visibility</p:attrName>
                                        </p:attrNameLst>
                                      </p:cBhvr>
                                      <p:to>
                                        <p:strVal val="visible"/>
                                      </p:to>
                                    </p:set>
                                    <p:animEffect transition="in" filter="fade">
                                      <p:cBhvr>
                                        <p:cTn id="35" dur="1000"/>
                                        <p:tgtEl>
                                          <p:spTgt spid="6147">
                                            <p:txEl>
                                              <p:pRg st="5" end="5"/>
                                            </p:txEl>
                                          </p:spTgt>
                                        </p:tgtEl>
                                      </p:cBhvr>
                                    </p:animEffect>
                                    <p:anim calcmode="lin" valueType="num">
                                      <p:cBhvr>
                                        <p:cTn id="36" dur="1000" fill="hold"/>
                                        <p:tgtEl>
                                          <p:spTgt spid="6147">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614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2279577" y="585688"/>
            <a:ext cx="6782905" cy="699069"/>
          </a:xfrm>
        </p:spPr>
        <p:txBody>
          <a:bodyPr>
            <a:normAutofit/>
          </a:bodyPr>
          <a:lstStyle/>
          <a:p>
            <a:pPr eaLnBrk="1" hangingPunct="1"/>
            <a:r>
              <a:rPr lang="nl-NL" altLang="nl-NL" sz="3000" dirty="0"/>
              <a:t>Generatief gewas</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2337284" y="2125268"/>
            <a:ext cx="6782905" cy="3968029"/>
          </a:xfrm>
        </p:spPr>
        <p:txBody>
          <a:bodyPr>
            <a:normAutofit lnSpcReduction="10000"/>
          </a:bodyPr>
          <a:lstStyle/>
          <a:p>
            <a:pPr>
              <a:buFont typeface="Wingdings" panose="05000000000000000000" pitchFamily="2" charset="2"/>
              <a:buChar char="Ø"/>
              <a:defRPr/>
            </a:pPr>
            <a:r>
              <a:rPr lang="nl-NL" altLang="nl-NL" dirty="0"/>
              <a:t>Dunnere kop</a:t>
            </a:r>
          </a:p>
          <a:p>
            <a:pPr indent="0">
              <a:buNone/>
              <a:defRPr/>
            </a:pPr>
            <a:endParaRPr lang="nl-NL" altLang="nl-NL" dirty="0"/>
          </a:p>
          <a:p>
            <a:pPr>
              <a:buFont typeface="Wingdings" panose="05000000000000000000" pitchFamily="2" charset="2"/>
              <a:buChar char="Ø"/>
              <a:defRPr/>
            </a:pPr>
            <a:r>
              <a:rPr lang="nl-NL" altLang="nl-NL" dirty="0"/>
              <a:t>Kleine afstand tussen kop en 1</a:t>
            </a:r>
            <a:r>
              <a:rPr lang="nl-NL" altLang="nl-NL" baseline="30000" dirty="0"/>
              <a:t>e</a:t>
            </a:r>
            <a:r>
              <a:rPr lang="nl-NL" altLang="nl-NL" dirty="0"/>
              <a:t> bloem</a:t>
            </a:r>
          </a:p>
          <a:p>
            <a:pPr indent="0">
              <a:buNone/>
              <a:defRPr/>
            </a:pPr>
            <a:endParaRPr lang="nl-NL" altLang="nl-NL" dirty="0"/>
          </a:p>
          <a:p>
            <a:pPr>
              <a:buFont typeface="Wingdings" panose="05000000000000000000" pitchFamily="2" charset="2"/>
              <a:buChar char="Ø"/>
              <a:defRPr/>
            </a:pPr>
            <a:r>
              <a:rPr lang="nl-NL" altLang="nl-NL" dirty="0"/>
              <a:t>Dunnere trossteel</a:t>
            </a:r>
          </a:p>
          <a:p>
            <a:pPr indent="0">
              <a:buNone/>
              <a:defRPr/>
            </a:pPr>
            <a:endParaRPr lang="nl-NL" altLang="nl-NL" dirty="0"/>
          </a:p>
          <a:p>
            <a:pPr>
              <a:buFont typeface="Wingdings" panose="05000000000000000000" pitchFamily="2" charset="2"/>
              <a:buChar char="Ø"/>
              <a:defRPr/>
            </a:pPr>
            <a:r>
              <a:rPr lang="nl-NL" altLang="nl-NL" dirty="0"/>
              <a:t>Opener gewas met minder blad</a:t>
            </a:r>
          </a:p>
          <a:p>
            <a:pPr indent="0">
              <a:buNone/>
              <a:defRPr/>
            </a:pPr>
            <a:endParaRPr lang="nl-NL" altLang="nl-NL" dirty="0"/>
          </a:p>
          <a:p>
            <a:pPr>
              <a:buFont typeface="Wingdings" panose="05000000000000000000" pitchFamily="2" charset="2"/>
              <a:buChar char="Ø"/>
              <a:defRPr/>
            </a:pPr>
            <a:r>
              <a:rPr lang="nl-NL" altLang="nl-NL" dirty="0"/>
              <a:t>Minder vruchten (lage plantbelasting)</a:t>
            </a:r>
          </a:p>
          <a:p>
            <a:pPr indent="0">
              <a:buNone/>
              <a:defRPr/>
            </a:pPr>
            <a:endParaRPr lang="nl-NL" altLang="nl-NL" dirty="0"/>
          </a:p>
          <a:p>
            <a:pPr>
              <a:buFont typeface="Wingdings" panose="05000000000000000000" pitchFamily="2" charset="2"/>
              <a:buChar char="Ø"/>
              <a:defRPr/>
            </a:pPr>
            <a:r>
              <a:rPr lang="nl-NL" altLang="nl-NL" dirty="0"/>
              <a:t>Veel lengtegroei</a:t>
            </a:r>
          </a:p>
          <a:p>
            <a:pPr>
              <a:defRPr/>
            </a:pPr>
            <a:endParaRPr lang="nl-NL" altLang="nl-NL" dirty="0"/>
          </a:p>
          <a:p>
            <a:pPr>
              <a:defRPr/>
            </a:pPr>
            <a:endParaRPr lang="nl-NL" altLang="nl-NL" dirty="0"/>
          </a:p>
          <a:p>
            <a:pPr>
              <a:defRPr/>
            </a:pPr>
            <a:endParaRPr lang="nl-NL" altLang="nl-NL" dirty="0"/>
          </a:p>
          <a:p>
            <a:pPr>
              <a:defRPr/>
            </a:pPr>
            <a:endParaRPr lang="nl-NL" altLang="nl-NL" dirty="0"/>
          </a:p>
        </p:txBody>
      </p:sp>
      <p:pic>
        <p:nvPicPr>
          <p:cNvPr id="10245" name="Afbeelding 1">
            <a:extLst>
              <a:ext uri="{FF2B5EF4-FFF2-40B4-BE49-F238E27FC236}">
                <a16:creationId xmlns:a16="http://schemas.microsoft.com/office/drawing/2014/main" id="{7C5D6633-2E58-42A2-B77D-B228FECD3DA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00934" y="3740412"/>
            <a:ext cx="1637042" cy="2182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5">
                                            <p:txEl>
                                              <p:pRg st="2" end="2"/>
                                            </p:txEl>
                                          </p:spTgt>
                                        </p:tgtEl>
                                        <p:attrNameLst>
                                          <p:attrName>style.visibility</p:attrName>
                                        </p:attrNameLst>
                                      </p:cBhvr>
                                      <p:to>
                                        <p:strVal val="visible"/>
                                      </p:to>
                                    </p:set>
                                    <p:animEffect transition="in" filter="fade">
                                      <p:cBhvr>
                                        <p:cTn id="7" dur="1000"/>
                                        <p:tgtEl>
                                          <p:spTgt spid="8195">
                                            <p:txEl>
                                              <p:pRg st="2" end="2"/>
                                            </p:txEl>
                                          </p:spTgt>
                                        </p:tgtEl>
                                      </p:cBhvr>
                                    </p:animEffect>
                                    <p:anim calcmode="lin" valueType="num">
                                      <p:cBhvr>
                                        <p:cTn id="8"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195">
                                            <p:txEl>
                                              <p:pRg st="4" end="4"/>
                                            </p:txEl>
                                          </p:spTgt>
                                        </p:tgtEl>
                                        <p:attrNameLst>
                                          <p:attrName>style.visibility</p:attrName>
                                        </p:attrNameLst>
                                      </p:cBhvr>
                                      <p:to>
                                        <p:strVal val="visible"/>
                                      </p:to>
                                    </p:set>
                                    <p:animEffect transition="in" filter="fade">
                                      <p:cBhvr>
                                        <p:cTn id="14" dur="1000"/>
                                        <p:tgtEl>
                                          <p:spTgt spid="8195">
                                            <p:txEl>
                                              <p:pRg st="4" end="4"/>
                                            </p:txEl>
                                          </p:spTgt>
                                        </p:tgtEl>
                                      </p:cBhvr>
                                    </p:animEffect>
                                    <p:anim calcmode="lin" valueType="num">
                                      <p:cBhvr>
                                        <p:cTn id="15" dur="10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195">
                                            <p:txEl>
                                              <p:pRg st="6" end="6"/>
                                            </p:txEl>
                                          </p:spTgt>
                                        </p:tgtEl>
                                        <p:attrNameLst>
                                          <p:attrName>style.visibility</p:attrName>
                                        </p:attrNameLst>
                                      </p:cBhvr>
                                      <p:to>
                                        <p:strVal val="visible"/>
                                      </p:to>
                                    </p:set>
                                    <p:animEffect transition="in" filter="fade">
                                      <p:cBhvr>
                                        <p:cTn id="21" dur="1000"/>
                                        <p:tgtEl>
                                          <p:spTgt spid="8195">
                                            <p:txEl>
                                              <p:pRg st="6" end="6"/>
                                            </p:txEl>
                                          </p:spTgt>
                                        </p:tgtEl>
                                      </p:cBhvr>
                                    </p:animEffect>
                                    <p:anim calcmode="lin" valueType="num">
                                      <p:cBhvr>
                                        <p:cTn id="22" dur="1000" fill="hold"/>
                                        <p:tgtEl>
                                          <p:spTgt spid="8195">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195">
                                            <p:txEl>
                                              <p:pRg st="8" end="8"/>
                                            </p:txEl>
                                          </p:spTgt>
                                        </p:tgtEl>
                                        <p:attrNameLst>
                                          <p:attrName>style.visibility</p:attrName>
                                        </p:attrNameLst>
                                      </p:cBhvr>
                                      <p:to>
                                        <p:strVal val="visible"/>
                                      </p:to>
                                    </p:set>
                                    <p:animEffect transition="in" filter="fade">
                                      <p:cBhvr>
                                        <p:cTn id="28" dur="1000"/>
                                        <p:tgtEl>
                                          <p:spTgt spid="8195">
                                            <p:txEl>
                                              <p:pRg st="8" end="8"/>
                                            </p:txEl>
                                          </p:spTgt>
                                        </p:tgtEl>
                                      </p:cBhvr>
                                    </p:animEffect>
                                    <p:anim calcmode="lin" valueType="num">
                                      <p:cBhvr>
                                        <p:cTn id="29" dur="1000" fill="hold"/>
                                        <p:tgtEl>
                                          <p:spTgt spid="8195">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8195">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195">
                                            <p:txEl>
                                              <p:pRg st="10" end="10"/>
                                            </p:txEl>
                                          </p:spTgt>
                                        </p:tgtEl>
                                        <p:attrNameLst>
                                          <p:attrName>style.visibility</p:attrName>
                                        </p:attrNameLst>
                                      </p:cBhvr>
                                      <p:to>
                                        <p:strVal val="visible"/>
                                      </p:to>
                                    </p:set>
                                    <p:animEffect transition="in" filter="fade">
                                      <p:cBhvr>
                                        <p:cTn id="35" dur="1000"/>
                                        <p:tgtEl>
                                          <p:spTgt spid="8195">
                                            <p:txEl>
                                              <p:pRg st="10" end="10"/>
                                            </p:txEl>
                                          </p:spTgt>
                                        </p:tgtEl>
                                      </p:cBhvr>
                                    </p:animEffect>
                                    <p:anim calcmode="lin" valueType="num">
                                      <p:cBhvr>
                                        <p:cTn id="36" dur="1000" fill="hold"/>
                                        <p:tgtEl>
                                          <p:spTgt spid="8195">
                                            <p:txEl>
                                              <p:pRg st="10" end="10"/>
                                            </p:txEl>
                                          </p:spTgt>
                                        </p:tgtEl>
                                        <p:attrNameLst>
                                          <p:attrName>ppt_x</p:attrName>
                                        </p:attrNameLst>
                                      </p:cBhvr>
                                      <p:tavLst>
                                        <p:tav tm="0">
                                          <p:val>
                                            <p:strVal val="#ppt_x"/>
                                          </p:val>
                                        </p:tav>
                                        <p:tav tm="100000">
                                          <p:val>
                                            <p:strVal val="#ppt_x"/>
                                          </p:val>
                                        </p:tav>
                                      </p:tavLst>
                                    </p:anim>
                                    <p:anim calcmode="lin" valueType="num">
                                      <p:cBhvr>
                                        <p:cTn id="37" dur="1000" fill="hold"/>
                                        <p:tgtEl>
                                          <p:spTgt spid="8195">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447E9-B4E2-69E3-D09E-6C432E3A10E9}"/>
            </a:ext>
          </a:extLst>
        </p:cNvPr>
        <p:cNvGrpSpPr/>
        <p:nvPr/>
      </p:nvGrpSpPr>
      <p:grpSpPr>
        <a:xfrm>
          <a:off x="0" y="0"/>
          <a:ext cx="0" cy="0"/>
          <a:chOff x="0" y="0"/>
          <a:chExt cx="0" cy="0"/>
        </a:xfrm>
      </p:grpSpPr>
      <p:sp>
        <p:nvSpPr>
          <p:cNvPr id="6146" name="Titel 1">
            <a:extLst>
              <a:ext uri="{FF2B5EF4-FFF2-40B4-BE49-F238E27FC236}">
                <a16:creationId xmlns:a16="http://schemas.microsoft.com/office/drawing/2014/main" id="{64B964CC-225A-8FE3-D365-292DD102A60D}"/>
              </a:ext>
            </a:extLst>
          </p:cNvPr>
          <p:cNvSpPr>
            <a:spLocks noGrp="1" noChangeArrowheads="1"/>
          </p:cNvSpPr>
          <p:nvPr>
            <p:ph type="title"/>
          </p:nvPr>
        </p:nvSpPr>
        <p:spPr>
          <a:xfrm>
            <a:off x="1631505" y="764704"/>
            <a:ext cx="7058820" cy="810000"/>
          </a:xfrm>
        </p:spPr>
        <p:txBody>
          <a:bodyPr>
            <a:normAutofit/>
          </a:bodyPr>
          <a:lstStyle/>
          <a:p>
            <a:pPr eaLnBrk="1" hangingPunct="1"/>
            <a:r>
              <a:rPr lang="nl-NL" altLang="nl-NL" sz="3000" dirty="0"/>
              <a:t>Vegetatief </a:t>
            </a:r>
          </a:p>
        </p:txBody>
      </p:sp>
      <p:sp>
        <p:nvSpPr>
          <p:cNvPr id="6147" name="Tijdelijke aanduiding voor inhoud 2">
            <a:extLst>
              <a:ext uri="{FF2B5EF4-FFF2-40B4-BE49-F238E27FC236}">
                <a16:creationId xmlns:a16="http://schemas.microsoft.com/office/drawing/2014/main" id="{F919CC21-0573-1D95-2478-8281FFC15A17}"/>
              </a:ext>
            </a:extLst>
          </p:cNvPr>
          <p:cNvSpPr>
            <a:spLocks noGrp="1" noChangeArrowheads="1"/>
          </p:cNvSpPr>
          <p:nvPr>
            <p:ph idx="1"/>
          </p:nvPr>
        </p:nvSpPr>
        <p:spPr>
          <a:xfrm>
            <a:off x="1631504" y="1574704"/>
            <a:ext cx="7265041" cy="4878632"/>
          </a:xfrm>
        </p:spPr>
        <p:txBody>
          <a:bodyPr>
            <a:noAutofit/>
          </a:bodyPr>
          <a:lstStyle/>
          <a:p>
            <a:pPr indent="0">
              <a:buNone/>
            </a:pPr>
            <a:r>
              <a:rPr lang="nl-NL" dirty="0"/>
              <a:t>Het woord </a:t>
            </a:r>
            <a:r>
              <a:rPr lang="nl-NL" b="1" dirty="0"/>
              <a:t>vegetatief</a:t>
            </a:r>
            <a:r>
              <a:rPr lang="nl-NL" dirty="0"/>
              <a:t> bij planten verwijst naar de fase of eigenschappen die gericht zijn op de </a:t>
            </a:r>
            <a:r>
              <a:rPr lang="nl-NL" b="1" dirty="0"/>
              <a:t>groei en ontwikkeling van niet-reproductieve delen</a:t>
            </a:r>
            <a:r>
              <a:rPr lang="nl-NL" dirty="0"/>
              <a:t> van een plant. </a:t>
            </a:r>
          </a:p>
          <a:p>
            <a:pPr indent="0">
              <a:buNone/>
            </a:pPr>
            <a:endParaRPr lang="nl-NL" dirty="0"/>
          </a:p>
          <a:p>
            <a:pPr indent="0">
              <a:buNone/>
            </a:pPr>
            <a:r>
              <a:rPr lang="nl-NL" dirty="0"/>
              <a:t>Dit omvat bladeren, stengels en wortels, die nodig zijn voor fotosynthese, wateropname en het opslaan van energie</a:t>
            </a:r>
          </a:p>
          <a:p>
            <a:pPr indent="0">
              <a:buNone/>
            </a:pPr>
            <a:endParaRPr lang="nl-NL" altLang="nl-NL" dirty="0"/>
          </a:p>
        </p:txBody>
      </p:sp>
      <p:pic>
        <p:nvPicPr>
          <p:cNvPr id="6149" name="Afbeelding 1">
            <a:extLst>
              <a:ext uri="{FF2B5EF4-FFF2-40B4-BE49-F238E27FC236}">
                <a16:creationId xmlns:a16="http://schemas.microsoft.com/office/drawing/2014/main" id="{722BA434-D2F8-9F51-D422-BCEDA68F947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1504" y="4941168"/>
            <a:ext cx="2331244" cy="17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9" descr="Image result for nieuwe kas">
            <a:extLst>
              <a:ext uri="{FF2B5EF4-FFF2-40B4-BE49-F238E27FC236}">
                <a16:creationId xmlns:a16="http://schemas.microsoft.com/office/drawing/2014/main" id="{6D662B7F-55F0-6599-293D-4F261B49AB0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59448" y="4941168"/>
            <a:ext cx="3074194" cy="172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1427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47">
                                            <p:txEl>
                                              <p:pRg st="2" end="2"/>
                                            </p:txEl>
                                          </p:spTgt>
                                        </p:tgtEl>
                                        <p:attrNameLst>
                                          <p:attrName>style.visibility</p:attrName>
                                        </p:attrNameLst>
                                      </p:cBhvr>
                                      <p:to>
                                        <p:strVal val="visible"/>
                                      </p:to>
                                    </p:set>
                                    <p:animEffect transition="in" filter="fade">
                                      <p:cBhvr>
                                        <p:cTn id="7" dur="1000"/>
                                        <p:tgtEl>
                                          <p:spTgt spid="6147">
                                            <p:txEl>
                                              <p:pRg st="2" end="2"/>
                                            </p:txEl>
                                          </p:spTgt>
                                        </p:tgtEl>
                                      </p:cBhvr>
                                    </p:animEffect>
                                    <p:anim calcmode="lin" valueType="num">
                                      <p:cBhvr>
                                        <p:cTn id="8" dur="1000" fill="hold"/>
                                        <p:tgtEl>
                                          <p:spTgt spid="6147">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614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C2933B-F518-BEE8-7484-588FC0BB5F0D}"/>
            </a:ext>
          </a:extLst>
        </p:cNvPr>
        <p:cNvGrpSpPr/>
        <p:nvPr/>
      </p:nvGrpSpPr>
      <p:grpSpPr>
        <a:xfrm>
          <a:off x="0" y="0"/>
          <a:ext cx="0" cy="0"/>
          <a:chOff x="0" y="0"/>
          <a:chExt cx="0" cy="0"/>
        </a:xfrm>
      </p:grpSpPr>
      <p:sp>
        <p:nvSpPr>
          <p:cNvPr id="6146" name="Titel 1">
            <a:extLst>
              <a:ext uri="{FF2B5EF4-FFF2-40B4-BE49-F238E27FC236}">
                <a16:creationId xmlns:a16="http://schemas.microsoft.com/office/drawing/2014/main" id="{284622A2-F738-7575-85A7-CDFBD2E8B55D}"/>
              </a:ext>
            </a:extLst>
          </p:cNvPr>
          <p:cNvSpPr>
            <a:spLocks noGrp="1" noChangeArrowheads="1"/>
          </p:cNvSpPr>
          <p:nvPr>
            <p:ph type="title"/>
          </p:nvPr>
        </p:nvSpPr>
        <p:spPr>
          <a:xfrm>
            <a:off x="1617361" y="828368"/>
            <a:ext cx="6991684" cy="810000"/>
          </a:xfrm>
        </p:spPr>
        <p:txBody>
          <a:bodyPr>
            <a:normAutofit/>
          </a:bodyPr>
          <a:lstStyle/>
          <a:p>
            <a:pPr eaLnBrk="1" hangingPunct="1"/>
            <a:r>
              <a:rPr lang="nl-NL" altLang="nl-NL" sz="3000" dirty="0"/>
              <a:t>Vegetatief </a:t>
            </a:r>
          </a:p>
        </p:txBody>
      </p:sp>
      <p:sp>
        <p:nvSpPr>
          <p:cNvPr id="6147" name="Tijdelijke aanduiding voor inhoud 2">
            <a:extLst>
              <a:ext uri="{FF2B5EF4-FFF2-40B4-BE49-F238E27FC236}">
                <a16:creationId xmlns:a16="http://schemas.microsoft.com/office/drawing/2014/main" id="{FC9FA33C-DED3-8207-D677-70923DEFE185}"/>
              </a:ext>
            </a:extLst>
          </p:cNvPr>
          <p:cNvSpPr>
            <a:spLocks noGrp="1" noChangeArrowheads="1"/>
          </p:cNvSpPr>
          <p:nvPr>
            <p:ph idx="1"/>
          </p:nvPr>
        </p:nvSpPr>
        <p:spPr>
          <a:xfrm>
            <a:off x="1617360" y="1574704"/>
            <a:ext cx="7279185" cy="4878632"/>
          </a:xfrm>
        </p:spPr>
        <p:txBody>
          <a:bodyPr>
            <a:noAutofit/>
          </a:bodyPr>
          <a:lstStyle/>
          <a:p>
            <a:pPr indent="0">
              <a:buNone/>
            </a:pPr>
            <a:r>
              <a:rPr lang="nl-NL" b="1" dirty="0"/>
              <a:t>Kenmerken van vegetatieve groei:</a:t>
            </a:r>
          </a:p>
          <a:p>
            <a:pPr marL="457200" indent="-457200">
              <a:buFont typeface="+mj-lt"/>
              <a:buAutoNum type="arabicPeriod"/>
            </a:pPr>
            <a:r>
              <a:rPr lang="nl-NL" b="1" dirty="0"/>
              <a:t>Bladeren</a:t>
            </a:r>
            <a:r>
              <a:rPr lang="nl-NL" dirty="0"/>
              <a:t>: Groei van nieuwe bladeren voor fotosynthese, waardoor de plant energie kan opwekken.</a:t>
            </a:r>
          </a:p>
          <a:p>
            <a:pPr marL="457200" indent="-457200">
              <a:buFont typeface="+mj-lt"/>
              <a:buAutoNum type="arabicPeriod"/>
            </a:pPr>
            <a:r>
              <a:rPr lang="nl-NL" b="1" dirty="0"/>
              <a:t>Stengels</a:t>
            </a:r>
            <a:r>
              <a:rPr lang="nl-NL" dirty="0"/>
              <a:t>: Uitbreiding en vertakking van de stengel om de plant te ondersteunen en voedingsstoffen door te geven.</a:t>
            </a:r>
          </a:p>
          <a:p>
            <a:pPr marL="457200" indent="-457200">
              <a:buFont typeface="+mj-lt"/>
              <a:buAutoNum type="arabicPeriod"/>
            </a:pPr>
            <a:r>
              <a:rPr lang="nl-NL" b="1" dirty="0"/>
              <a:t>Wortels</a:t>
            </a:r>
            <a:r>
              <a:rPr lang="nl-NL" dirty="0"/>
              <a:t>: Groei van het wortelstelsel om water en voedingsstoffen uit de bodem op te nemen.</a:t>
            </a:r>
          </a:p>
          <a:p>
            <a:pPr marL="457200" indent="-457200">
              <a:buFont typeface="+mj-lt"/>
              <a:buAutoNum type="arabicPeriod"/>
            </a:pPr>
            <a:r>
              <a:rPr lang="nl-NL" b="1" dirty="0"/>
              <a:t>Geen bloei of vruchten</a:t>
            </a:r>
            <a:r>
              <a:rPr lang="nl-NL" dirty="0"/>
              <a:t>: Tijdens deze fase richt de plant zich niet op voortplanting.</a:t>
            </a:r>
          </a:p>
          <a:p>
            <a:pPr indent="0">
              <a:buNone/>
            </a:pPr>
            <a:endParaRPr lang="nl-NL" altLang="nl-NL" dirty="0"/>
          </a:p>
        </p:txBody>
      </p:sp>
      <p:pic>
        <p:nvPicPr>
          <p:cNvPr id="6149" name="Afbeelding 1">
            <a:extLst>
              <a:ext uri="{FF2B5EF4-FFF2-40B4-BE49-F238E27FC236}">
                <a16:creationId xmlns:a16="http://schemas.microsoft.com/office/drawing/2014/main" id="{40979A75-CE8D-BFCF-3DC9-22F496009C0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01646" y="5661249"/>
            <a:ext cx="1372994" cy="102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95174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6149"/>
                                        </p:tgtEl>
                                        <p:attrNameLst>
                                          <p:attrName>style.visibility</p:attrName>
                                        </p:attrNameLst>
                                      </p:cBhvr>
                                      <p:to>
                                        <p:strVal val="visible"/>
                                      </p:to>
                                    </p:set>
                                    <p:animEffect transition="in" filter="fade">
                                      <p:cBhvr>
                                        <p:cTn id="7" dur="1000"/>
                                        <p:tgtEl>
                                          <p:spTgt spid="6149"/>
                                        </p:tgtEl>
                                      </p:cBhvr>
                                    </p:animEffect>
                                    <p:anim calcmode="lin" valueType="num">
                                      <p:cBhvr>
                                        <p:cTn id="8" dur="1000" fill="hold"/>
                                        <p:tgtEl>
                                          <p:spTgt spid="6149"/>
                                        </p:tgtEl>
                                        <p:attrNameLst>
                                          <p:attrName>ppt_x</p:attrName>
                                        </p:attrNameLst>
                                      </p:cBhvr>
                                      <p:tavLst>
                                        <p:tav tm="0">
                                          <p:val>
                                            <p:strVal val="#ppt_x"/>
                                          </p:val>
                                        </p:tav>
                                        <p:tav tm="100000">
                                          <p:val>
                                            <p:strVal val="#ppt_x"/>
                                          </p:val>
                                        </p:tav>
                                      </p:tavLst>
                                    </p:anim>
                                    <p:anim calcmode="lin" valueType="num">
                                      <p:cBhvr>
                                        <p:cTn id="9" dur="1000" fill="hold"/>
                                        <p:tgtEl>
                                          <p:spTgt spid="614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147">
                                            <p:txEl>
                                              <p:pRg st="1" end="1"/>
                                            </p:txEl>
                                          </p:spTgt>
                                        </p:tgtEl>
                                        <p:attrNameLst>
                                          <p:attrName>style.visibility</p:attrName>
                                        </p:attrNameLst>
                                      </p:cBhvr>
                                      <p:to>
                                        <p:strVal val="visible"/>
                                      </p:to>
                                    </p:set>
                                    <p:animEffect transition="in" filter="fade">
                                      <p:cBhvr>
                                        <p:cTn id="14" dur="1000"/>
                                        <p:tgtEl>
                                          <p:spTgt spid="6147">
                                            <p:txEl>
                                              <p:pRg st="1" end="1"/>
                                            </p:txEl>
                                          </p:spTgt>
                                        </p:tgtEl>
                                      </p:cBhvr>
                                    </p:animEffect>
                                    <p:anim calcmode="lin" valueType="num">
                                      <p:cBhvr>
                                        <p:cTn id="15" dur="1000" fill="hold"/>
                                        <p:tgtEl>
                                          <p:spTgt spid="614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14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147">
                                            <p:txEl>
                                              <p:pRg st="2" end="2"/>
                                            </p:txEl>
                                          </p:spTgt>
                                        </p:tgtEl>
                                        <p:attrNameLst>
                                          <p:attrName>style.visibility</p:attrName>
                                        </p:attrNameLst>
                                      </p:cBhvr>
                                      <p:to>
                                        <p:strVal val="visible"/>
                                      </p:to>
                                    </p:set>
                                    <p:animEffect transition="in" filter="fade">
                                      <p:cBhvr>
                                        <p:cTn id="21" dur="1000"/>
                                        <p:tgtEl>
                                          <p:spTgt spid="6147">
                                            <p:txEl>
                                              <p:pRg st="2" end="2"/>
                                            </p:txEl>
                                          </p:spTgt>
                                        </p:tgtEl>
                                      </p:cBhvr>
                                    </p:animEffect>
                                    <p:anim calcmode="lin" valueType="num">
                                      <p:cBhvr>
                                        <p:cTn id="22" dur="1000" fill="hold"/>
                                        <p:tgtEl>
                                          <p:spTgt spid="614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14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147">
                                            <p:txEl>
                                              <p:pRg st="3" end="3"/>
                                            </p:txEl>
                                          </p:spTgt>
                                        </p:tgtEl>
                                        <p:attrNameLst>
                                          <p:attrName>style.visibility</p:attrName>
                                        </p:attrNameLst>
                                      </p:cBhvr>
                                      <p:to>
                                        <p:strVal val="visible"/>
                                      </p:to>
                                    </p:set>
                                    <p:animEffect transition="in" filter="fade">
                                      <p:cBhvr>
                                        <p:cTn id="28" dur="1000"/>
                                        <p:tgtEl>
                                          <p:spTgt spid="6147">
                                            <p:txEl>
                                              <p:pRg st="3" end="3"/>
                                            </p:txEl>
                                          </p:spTgt>
                                        </p:tgtEl>
                                      </p:cBhvr>
                                    </p:animEffect>
                                    <p:anim calcmode="lin" valueType="num">
                                      <p:cBhvr>
                                        <p:cTn id="29" dur="1000" fill="hold"/>
                                        <p:tgtEl>
                                          <p:spTgt spid="614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14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147">
                                            <p:txEl>
                                              <p:pRg st="4" end="4"/>
                                            </p:txEl>
                                          </p:spTgt>
                                        </p:tgtEl>
                                        <p:attrNameLst>
                                          <p:attrName>style.visibility</p:attrName>
                                        </p:attrNameLst>
                                      </p:cBhvr>
                                      <p:to>
                                        <p:strVal val="visible"/>
                                      </p:to>
                                    </p:set>
                                    <p:animEffect transition="in" filter="fade">
                                      <p:cBhvr>
                                        <p:cTn id="35" dur="1000"/>
                                        <p:tgtEl>
                                          <p:spTgt spid="6147">
                                            <p:txEl>
                                              <p:pRg st="4" end="4"/>
                                            </p:txEl>
                                          </p:spTgt>
                                        </p:tgtEl>
                                      </p:cBhvr>
                                    </p:animEffect>
                                    <p:anim calcmode="lin" valueType="num">
                                      <p:cBhvr>
                                        <p:cTn id="36" dur="1000" fill="hold"/>
                                        <p:tgtEl>
                                          <p:spTgt spid="6147">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14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el 1">
            <a:extLst>
              <a:ext uri="{FF2B5EF4-FFF2-40B4-BE49-F238E27FC236}">
                <a16:creationId xmlns:a16="http://schemas.microsoft.com/office/drawing/2014/main" id="{1B38614D-FBFF-4AF1-9957-AB1931E6E98C}"/>
              </a:ext>
            </a:extLst>
          </p:cNvPr>
          <p:cNvSpPr>
            <a:spLocks noGrp="1" noChangeArrowheads="1"/>
          </p:cNvSpPr>
          <p:nvPr>
            <p:ph type="title"/>
          </p:nvPr>
        </p:nvSpPr>
        <p:spPr>
          <a:xfrm>
            <a:off x="2351585" y="836712"/>
            <a:ext cx="6439027" cy="810000"/>
          </a:xfrm>
        </p:spPr>
        <p:txBody>
          <a:bodyPr>
            <a:normAutofit/>
          </a:bodyPr>
          <a:lstStyle/>
          <a:p>
            <a:pPr eaLnBrk="1" hangingPunct="1"/>
            <a:r>
              <a:rPr lang="nl-NL" altLang="nl-NL" sz="3000" dirty="0"/>
              <a:t>Vegetatief gewas</a:t>
            </a:r>
          </a:p>
        </p:txBody>
      </p:sp>
      <p:sp>
        <p:nvSpPr>
          <p:cNvPr id="7171" name="Tijdelijke aanduiding voor inhoud 2">
            <a:extLst>
              <a:ext uri="{FF2B5EF4-FFF2-40B4-BE49-F238E27FC236}">
                <a16:creationId xmlns:a16="http://schemas.microsoft.com/office/drawing/2014/main" id="{BD8394ED-A720-4959-8E14-F932EAF56C20}"/>
              </a:ext>
            </a:extLst>
          </p:cNvPr>
          <p:cNvSpPr>
            <a:spLocks noGrp="1" noChangeArrowheads="1"/>
          </p:cNvSpPr>
          <p:nvPr>
            <p:ph idx="1"/>
          </p:nvPr>
        </p:nvSpPr>
        <p:spPr>
          <a:xfrm>
            <a:off x="2387284" y="1772817"/>
            <a:ext cx="6613443" cy="4370883"/>
          </a:xfrm>
        </p:spPr>
        <p:txBody>
          <a:bodyPr>
            <a:noAutofit/>
          </a:bodyPr>
          <a:lstStyle/>
          <a:p>
            <a:pPr>
              <a:buFont typeface="Wingdings" panose="05000000000000000000" pitchFamily="2" charset="2"/>
              <a:buChar char="Ø"/>
              <a:defRPr/>
            </a:pPr>
            <a:r>
              <a:rPr lang="nl-NL" altLang="nl-NL" dirty="0"/>
              <a:t>Dikke kop</a:t>
            </a:r>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Veel afstand tussen kop en 1</a:t>
            </a:r>
            <a:r>
              <a:rPr lang="nl-NL" altLang="nl-NL" baseline="30000" dirty="0"/>
              <a:t>e</a:t>
            </a:r>
            <a:r>
              <a:rPr lang="nl-NL" altLang="nl-NL" dirty="0"/>
              <a:t> bloem</a:t>
            </a:r>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Stevige trossteel</a:t>
            </a:r>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Veel en groot blad</a:t>
            </a:r>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Veel vruchten(hoge plantbelasting)</a:t>
            </a:r>
          </a:p>
          <a:p>
            <a:pPr indent="0">
              <a:buNone/>
              <a:defRPr/>
            </a:pPr>
            <a:r>
              <a:rPr lang="nl-NL" altLang="nl-NL" dirty="0"/>
              <a:t> </a:t>
            </a:r>
          </a:p>
          <a:p>
            <a:pPr>
              <a:buFont typeface="Wingdings" panose="05000000000000000000" pitchFamily="2" charset="2"/>
              <a:buChar char="Ø"/>
              <a:defRPr/>
            </a:pPr>
            <a:r>
              <a:rPr lang="nl-NL" altLang="nl-NL" dirty="0"/>
              <a:t>Minder lengte groei</a:t>
            </a:r>
          </a:p>
        </p:txBody>
      </p:sp>
      <p:pic>
        <p:nvPicPr>
          <p:cNvPr id="8197" name="Afbeelding 1">
            <a:extLst>
              <a:ext uri="{FF2B5EF4-FFF2-40B4-BE49-F238E27FC236}">
                <a16:creationId xmlns:a16="http://schemas.microsoft.com/office/drawing/2014/main" id="{0B724FC3-F1ED-47CF-9BEC-C6BFBE27879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67818" y="4221088"/>
            <a:ext cx="1567726" cy="2090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8" end="8"/>
                                            </p:txEl>
                                          </p:spTgt>
                                        </p:tgtEl>
                                        <p:attrNameLst>
                                          <p:attrName>style.visibility</p:attrName>
                                        </p:attrNameLst>
                                      </p:cBhvr>
                                      <p:to>
                                        <p:strVal val="visible"/>
                                      </p:to>
                                    </p:set>
                                    <p:animEffect transition="in" filter="fade">
                                      <p:cBhvr>
                                        <p:cTn id="35" dur="1000"/>
                                        <p:tgtEl>
                                          <p:spTgt spid="7171">
                                            <p:txEl>
                                              <p:pRg st="8" end="8"/>
                                            </p:txEl>
                                          </p:spTgt>
                                        </p:tgtEl>
                                      </p:cBhvr>
                                    </p:animEffect>
                                    <p:anim calcmode="lin" valueType="num">
                                      <p:cBhvr>
                                        <p:cTn id="36"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171">
                                            <p:txEl>
                                              <p:pRg st="10" end="10"/>
                                            </p:txEl>
                                          </p:spTgt>
                                        </p:tgtEl>
                                        <p:attrNameLst>
                                          <p:attrName>style.visibility</p:attrName>
                                        </p:attrNameLst>
                                      </p:cBhvr>
                                      <p:to>
                                        <p:strVal val="visible"/>
                                      </p:to>
                                    </p:set>
                                    <p:animEffect transition="in" filter="fade">
                                      <p:cBhvr>
                                        <p:cTn id="42" dur="1000"/>
                                        <p:tgtEl>
                                          <p:spTgt spid="7171">
                                            <p:txEl>
                                              <p:pRg st="10" end="10"/>
                                            </p:txEl>
                                          </p:spTgt>
                                        </p:tgtEl>
                                      </p:cBhvr>
                                    </p:animEffect>
                                    <p:anim calcmode="lin" valueType="num">
                                      <p:cBhvr>
                                        <p:cTn id="43" dur="1000" fill="hold"/>
                                        <p:tgtEl>
                                          <p:spTgt spid="7171">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7171">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2310354" y="618627"/>
            <a:ext cx="6782905" cy="699069"/>
          </a:xfrm>
        </p:spPr>
        <p:txBody>
          <a:bodyPr>
            <a:normAutofit fontScale="90000"/>
          </a:bodyPr>
          <a:lstStyle/>
          <a:p>
            <a:pPr eaLnBrk="1" hangingPunct="1"/>
            <a:r>
              <a:rPr lang="nl-NL" altLang="nl-NL" sz="3000" dirty="0"/>
              <a:t>Hoe kun je een plant van vegetatief naar generatief sturen?</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2314346" y="1988840"/>
            <a:ext cx="7454063" cy="3744416"/>
          </a:xfrm>
        </p:spPr>
        <p:txBody>
          <a:bodyPr>
            <a:normAutofit fontScale="77500" lnSpcReduction="20000"/>
          </a:bodyPr>
          <a:lstStyle/>
          <a:p>
            <a:pPr>
              <a:defRPr/>
            </a:pPr>
            <a:endParaRPr lang="nl-NL" altLang="nl-NL" dirty="0"/>
          </a:p>
          <a:p>
            <a:pPr>
              <a:defRPr/>
            </a:pPr>
            <a:r>
              <a:rPr lang="nl-NL" altLang="nl-NL" sz="2800" dirty="0"/>
              <a:t>Verhoog de etmaal temperatuur</a:t>
            </a:r>
          </a:p>
          <a:p>
            <a:pPr>
              <a:defRPr/>
            </a:pPr>
            <a:endParaRPr lang="nl-NL" altLang="nl-NL" sz="2800" dirty="0"/>
          </a:p>
          <a:p>
            <a:pPr>
              <a:defRPr/>
            </a:pPr>
            <a:r>
              <a:rPr lang="nl-NL" altLang="nl-NL" sz="2800" dirty="0"/>
              <a:t>Maak veel verschil tussen de dag en nacht temperatuur</a:t>
            </a:r>
          </a:p>
          <a:p>
            <a:pPr>
              <a:defRPr/>
            </a:pPr>
            <a:endParaRPr lang="nl-NL" altLang="nl-NL" sz="2800" dirty="0"/>
          </a:p>
          <a:p>
            <a:pPr>
              <a:defRPr/>
            </a:pPr>
            <a:r>
              <a:rPr lang="nl-NL" altLang="nl-NL" sz="2800" dirty="0"/>
              <a:t>Droger telen</a:t>
            </a:r>
          </a:p>
          <a:p>
            <a:pPr>
              <a:defRPr/>
            </a:pPr>
            <a:endParaRPr lang="nl-NL" altLang="nl-NL" sz="2800" dirty="0"/>
          </a:p>
          <a:p>
            <a:pPr>
              <a:defRPr/>
            </a:pPr>
            <a:r>
              <a:rPr lang="nl-NL" altLang="nl-NL" sz="2800" dirty="0"/>
              <a:t>Verlaag het stikstof niveau van het gietwater</a:t>
            </a:r>
          </a:p>
          <a:p>
            <a:pPr>
              <a:defRPr/>
            </a:pPr>
            <a:endParaRPr lang="nl-NL" altLang="nl-NL" sz="2800" dirty="0"/>
          </a:p>
          <a:p>
            <a:pPr>
              <a:defRPr/>
            </a:pPr>
            <a:r>
              <a:rPr lang="nl-NL" altLang="nl-NL" sz="2800" dirty="0"/>
              <a:t>Verhoog de EC van het gietwater</a:t>
            </a:r>
          </a:p>
          <a:p>
            <a:pPr>
              <a:defRPr/>
            </a:pPr>
            <a:endParaRPr lang="nl-NL" altLang="nl-NL" sz="2800" dirty="0"/>
          </a:p>
          <a:p>
            <a:pPr>
              <a:defRPr/>
            </a:pPr>
            <a:r>
              <a:rPr lang="nl-NL" altLang="nl-NL" sz="2800" dirty="0"/>
              <a:t>Ga naar een lager RV niveau in de kas</a:t>
            </a:r>
          </a:p>
          <a:p>
            <a:pPr>
              <a:defRPr/>
            </a:pPr>
            <a:endParaRPr lang="nl-NL" altLang="nl-NL" sz="2800" dirty="0"/>
          </a:p>
          <a:p>
            <a:pPr>
              <a:defRPr/>
            </a:pPr>
            <a:endParaRPr lang="nl-NL" altLang="nl-NL" dirty="0"/>
          </a:p>
          <a:p>
            <a:pPr>
              <a:defRPr/>
            </a:pPr>
            <a:endParaRPr lang="nl-NL" altLang="nl-NL" dirty="0"/>
          </a:p>
          <a:p>
            <a:pPr>
              <a:defRPr/>
            </a:pPr>
            <a:endParaRPr lang="nl-NL" altLang="nl-NL" dirty="0"/>
          </a:p>
        </p:txBody>
      </p:sp>
      <p:pic>
        <p:nvPicPr>
          <p:cNvPr id="10245" name="Afbeelding 1">
            <a:extLst>
              <a:ext uri="{FF2B5EF4-FFF2-40B4-BE49-F238E27FC236}">
                <a16:creationId xmlns:a16="http://schemas.microsoft.com/office/drawing/2014/main" id="{7C5D6633-2E58-42A2-B77D-B228FECD3DA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88288" y="4293097"/>
            <a:ext cx="1637042" cy="2182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1233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5">
                                            <p:txEl>
                                              <p:pRg st="3" end="3"/>
                                            </p:txEl>
                                          </p:spTgt>
                                        </p:tgtEl>
                                        <p:attrNameLst>
                                          <p:attrName>style.visibility</p:attrName>
                                        </p:attrNameLst>
                                      </p:cBhvr>
                                      <p:to>
                                        <p:strVal val="visible"/>
                                      </p:to>
                                    </p:set>
                                    <p:animEffect transition="in" filter="fade">
                                      <p:cBhvr>
                                        <p:cTn id="7" dur="1000"/>
                                        <p:tgtEl>
                                          <p:spTgt spid="8195">
                                            <p:txEl>
                                              <p:pRg st="3" end="3"/>
                                            </p:txEl>
                                          </p:spTgt>
                                        </p:tgtEl>
                                      </p:cBhvr>
                                    </p:animEffect>
                                    <p:anim calcmode="lin" valueType="num">
                                      <p:cBhvr>
                                        <p:cTn id="8" dur="1000" fill="hold"/>
                                        <p:tgtEl>
                                          <p:spTgt spid="8195">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195">
                                            <p:txEl>
                                              <p:pRg st="5" end="5"/>
                                            </p:txEl>
                                          </p:spTgt>
                                        </p:tgtEl>
                                        <p:attrNameLst>
                                          <p:attrName>style.visibility</p:attrName>
                                        </p:attrNameLst>
                                      </p:cBhvr>
                                      <p:to>
                                        <p:strVal val="visible"/>
                                      </p:to>
                                    </p:set>
                                    <p:animEffect transition="in" filter="fade">
                                      <p:cBhvr>
                                        <p:cTn id="14" dur="1000"/>
                                        <p:tgtEl>
                                          <p:spTgt spid="8195">
                                            <p:txEl>
                                              <p:pRg st="5" end="5"/>
                                            </p:txEl>
                                          </p:spTgt>
                                        </p:tgtEl>
                                      </p:cBhvr>
                                    </p:animEffect>
                                    <p:anim calcmode="lin" valueType="num">
                                      <p:cBhvr>
                                        <p:cTn id="15" dur="1000" fill="hold"/>
                                        <p:tgtEl>
                                          <p:spTgt spid="8195">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195">
                                            <p:txEl>
                                              <p:pRg st="7" end="7"/>
                                            </p:txEl>
                                          </p:spTgt>
                                        </p:tgtEl>
                                        <p:attrNameLst>
                                          <p:attrName>style.visibility</p:attrName>
                                        </p:attrNameLst>
                                      </p:cBhvr>
                                      <p:to>
                                        <p:strVal val="visible"/>
                                      </p:to>
                                    </p:set>
                                    <p:animEffect transition="in" filter="fade">
                                      <p:cBhvr>
                                        <p:cTn id="21" dur="1000"/>
                                        <p:tgtEl>
                                          <p:spTgt spid="8195">
                                            <p:txEl>
                                              <p:pRg st="7" end="7"/>
                                            </p:txEl>
                                          </p:spTgt>
                                        </p:tgtEl>
                                      </p:cBhvr>
                                    </p:animEffect>
                                    <p:anim calcmode="lin" valueType="num">
                                      <p:cBhvr>
                                        <p:cTn id="22" dur="1000" fill="hold"/>
                                        <p:tgtEl>
                                          <p:spTgt spid="8195">
                                            <p:txEl>
                                              <p:pRg st="7" end="7"/>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195">
                                            <p:txEl>
                                              <p:pRg st="9" end="9"/>
                                            </p:txEl>
                                          </p:spTgt>
                                        </p:tgtEl>
                                        <p:attrNameLst>
                                          <p:attrName>style.visibility</p:attrName>
                                        </p:attrNameLst>
                                      </p:cBhvr>
                                      <p:to>
                                        <p:strVal val="visible"/>
                                      </p:to>
                                    </p:set>
                                    <p:animEffect transition="in" filter="fade">
                                      <p:cBhvr>
                                        <p:cTn id="28" dur="1000"/>
                                        <p:tgtEl>
                                          <p:spTgt spid="8195">
                                            <p:txEl>
                                              <p:pRg st="9" end="9"/>
                                            </p:txEl>
                                          </p:spTgt>
                                        </p:tgtEl>
                                      </p:cBhvr>
                                    </p:animEffect>
                                    <p:anim calcmode="lin" valueType="num">
                                      <p:cBhvr>
                                        <p:cTn id="29" dur="1000" fill="hold"/>
                                        <p:tgtEl>
                                          <p:spTgt spid="8195">
                                            <p:txEl>
                                              <p:pRg st="9" end="9"/>
                                            </p:txEl>
                                          </p:spTgt>
                                        </p:tgtEl>
                                        <p:attrNameLst>
                                          <p:attrName>ppt_x</p:attrName>
                                        </p:attrNameLst>
                                      </p:cBhvr>
                                      <p:tavLst>
                                        <p:tav tm="0">
                                          <p:val>
                                            <p:strVal val="#ppt_x"/>
                                          </p:val>
                                        </p:tav>
                                        <p:tav tm="100000">
                                          <p:val>
                                            <p:strVal val="#ppt_x"/>
                                          </p:val>
                                        </p:tav>
                                      </p:tavLst>
                                    </p:anim>
                                    <p:anim calcmode="lin" valueType="num">
                                      <p:cBhvr>
                                        <p:cTn id="30" dur="1000" fill="hold"/>
                                        <p:tgtEl>
                                          <p:spTgt spid="8195">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195">
                                            <p:txEl>
                                              <p:pRg st="11" end="11"/>
                                            </p:txEl>
                                          </p:spTgt>
                                        </p:tgtEl>
                                        <p:attrNameLst>
                                          <p:attrName>style.visibility</p:attrName>
                                        </p:attrNameLst>
                                      </p:cBhvr>
                                      <p:to>
                                        <p:strVal val="visible"/>
                                      </p:to>
                                    </p:set>
                                    <p:animEffect transition="in" filter="fade">
                                      <p:cBhvr>
                                        <p:cTn id="35" dur="1000"/>
                                        <p:tgtEl>
                                          <p:spTgt spid="8195">
                                            <p:txEl>
                                              <p:pRg st="11" end="11"/>
                                            </p:txEl>
                                          </p:spTgt>
                                        </p:tgtEl>
                                      </p:cBhvr>
                                    </p:animEffect>
                                    <p:anim calcmode="lin" valueType="num">
                                      <p:cBhvr>
                                        <p:cTn id="36" dur="1000" fill="hold"/>
                                        <p:tgtEl>
                                          <p:spTgt spid="8195">
                                            <p:txEl>
                                              <p:pRg st="11" end="11"/>
                                            </p:txEl>
                                          </p:spTgt>
                                        </p:tgtEl>
                                        <p:attrNameLst>
                                          <p:attrName>ppt_x</p:attrName>
                                        </p:attrNameLst>
                                      </p:cBhvr>
                                      <p:tavLst>
                                        <p:tav tm="0">
                                          <p:val>
                                            <p:strVal val="#ppt_x"/>
                                          </p:val>
                                        </p:tav>
                                        <p:tav tm="100000">
                                          <p:val>
                                            <p:strVal val="#ppt_x"/>
                                          </p:val>
                                        </p:tav>
                                      </p:tavLst>
                                    </p:anim>
                                    <p:anim calcmode="lin" valueType="num">
                                      <p:cBhvr>
                                        <p:cTn id="37" dur="1000" fill="hold"/>
                                        <p:tgtEl>
                                          <p:spTgt spid="8195">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2310354" y="618627"/>
            <a:ext cx="6782905" cy="699069"/>
          </a:xfrm>
        </p:spPr>
        <p:txBody>
          <a:bodyPr>
            <a:normAutofit fontScale="90000"/>
          </a:bodyPr>
          <a:lstStyle/>
          <a:p>
            <a:pPr eaLnBrk="1" hangingPunct="1"/>
            <a:r>
              <a:rPr lang="nl-NL" altLang="nl-NL" sz="3000" dirty="0"/>
              <a:t>Hoe kun je een plant van generatief naar vegetatief sturen?</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2337284" y="2125268"/>
            <a:ext cx="7143093" cy="4114107"/>
          </a:xfrm>
        </p:spPr>
        <p:txBody>
          <a:bodyPr>
            <a:normAutofit fontScale="92500" lnSpcReduction="20000"/>
          </a:bodyPr>
          <a:lstStyle/>
          <a:p>
            <a:pPr>
              <a:defRPr/>
            </a:pPr>
            <a:r>
              <a:rPr lang="nl-NL" altLang="nl-NL" dirty="0"/>
              <a:t>Verhoog het stikstof niveau van het gietwater</a:t>
            </a:r>
          </a:p>
          <a:p>
            <a:pPr>
              <a:defRPr/>
            </a:pPr>
            <a:endParaRPr lang="nl-NL" altLang="nl-NL" dirty="0"/>
          </a:p>
          <a:p>
            <a:pPr>
              <a:defRPr/>
            </a:pPr>
            <a:r>
              <a:rPr lang="nl-NL" altLang="nl-NL" dirty="0"/>
              <a:t>Verlaag de EC van het gietwater</a:t>
            </a:r>
          </a:p>
          <a:p>
            <a:pPr>
              <a:defRPr/>
            </a:pPr>
            <a:endParaRPr lang="nl-NL" altLang="nl-NL" dirty="0"/>
          </a:p>
          <a:p>
            <a:pPr>
              <a:defRPr/>
            </a:pPr>
            <a:r>
              <a:rPr lang="nl-NL" altLang="nl-NL" dirty="0"/>
              <a:t>Ga naar een hoger RV niveau in de kas</a:t>
            </a:r>
          </a:p>
          <a:p>
            <a:pPr>
              <a:defRPr/>
            </a:pPr>
            <a:endParaRPr lang="nl-NL" altLang="nl-NL" dirty="0"/>
          </a:p>
          <a:p>
            <a:pPr>
              <a:defRPr/>
            </a:pPr>
            <a:r>
              <a:rPr lang="nl-NL" altLang="nl-NL" dirty="0"/>
              <a:t>Verlaag de etmaal temperatuur</a:t>
            </a:r>
          </a:p>
          <a:p>
            <a:pPr>
              <a:defRPr/>
            </a:pPr>
            <a:endParaRPr lang="nl-NL" altLang="nl-NL" dirty="0"/>
          </a:p>
          <a:p>
            <a:pPr marL="285750" indent="-285750">
              <a:defRPr/>
            </a:pPr>
            <a:r>
              <a:rPr lang="nl-NL" altLang="nl-NL" dirty="0"/>
              <a:t>Maak weinig tot geen verschil tussen de dag en nacht temperatuur (extreem is omgekeerd gaan stoken, d.w.z. een hogere nacht temperatuur dan dag temperatuur)</a:t>
            </a:r>
          </a:p>
          <a:p>
            <a:pPr>
              <a:defRPr/>
            </a:pPr>
            <a:endParaRPr lang="nl-NL" altLang="nl-NL" dirty="0"/>
          </a:p>
          <a:p>
            <a:pPr>
              <a:defRPr/>
            </a:pPr>
            <a:r>
              <a:rPr lang="nl-NL" altLang="nl-NL" dirty="0"/>
              <a:t>Natter telen</a:t>
            </a:r>
          </a:p>
          <a:p>
            <a:pPr>
              <a:defRPr/>
            </a:pPr>
            <a:endParaRPr lang="nl-NL" altLang="nl-NL" dirty="0"/>
          </a:p>
          <a:p>
            <a:pPr>
              <a:defRPr/>
            </a:pPr>
            <a:endParaRPr lang="nl-NL" altLang="nl-NL" dirty="0"/>
          </a:p>
          <a:p>
            <a:pPr>
              <a:defRPr/>
            </a:pPr>
            <a:endParaRPr lang="nl-NL" altLang="nl-NL" dirty="0"/>
          </a:p>
        </p:txBody>
      </p:sp>
    </p:spTree>
    <p:extLst>
      <p:ext uri="{BB962C8B-B14F-4D97-AF65-F5344CB8AC3E}">
        <p14:creationId xmlns:p14="http://schemas.microsoft.com/office/powerpoint/2010/main" val="3825970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5">
                                            <p:txEl>
                                              <p:pRg st="2" end="2"/>
                                            </p:txEl>
                                          </p:spTgt>
                                        </p:tgtEl>
                                        <p:attrNameLst>
                                          <p:attrName>style.visibility</p:attrName>
                                        </p:attrNameLst>
                                      </p:cBhvr>
                                      <p:to>
                                        <p:strVal val="visible"/>
                                      </p:to>
                                    </p:set>
                                    <p:animEffect transition="in" filter="fade">
                                      <p:cBhvr>
                                        <p:cTn id="7" dur="1000"/>
                                        <p:tgtEl>
                                          <p:spTgt spid="8195">
                                            <p:txEl>
                                              <p:pRg st="2" end="2"/>
                                            </p:txEl>
                                          </p:spTgt>
                                        </p:tgtEl>
                                      </p:cBhvr>
                                    </p:animEffect>
                                    <p:anim calcmode="lin" valueType="num">
                                      <p:cBhvr>
                                        <p:cTn id="8"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195">
                                            <p:txEl>
                                              <p:pRg st="4" end="4"/>
                                            </p:txEl>
                                          </p:spTgt>
                                        </p:tgtEl>
                                        <p:attrNameLst>
                                          <p:attrName>style.visibility</p:attrName>
                                        </p:attrNameLst>
                                      </p:cBhvr>
                                      <p:to>
                                        <p:strVal val="visible"/>
                                      </p:to>
                                    </p:set>
                                    <p:animEffect transition="in" filter="fade">
                                      <p:cBhvr>
                                        <p:cTn id="14" dur="1000"/>
                                        <p:tgtEl>
                                          <p:spTgt spid="8195">
                                            <p:txEl>
                                              <p:pRg st="4" end="4"/>
                                            </p:txEl>
                                          </p:spTgt>
                                        </p:tgtEl>
                                      </p:cBhvr>
                                    </p:animEffect>
                                    <p:anim calcmode="lin" valueType="num">
                                      <p:cBhvr>
                                        <p:cTn id="15" dur="10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195">
                                            <p:txEl>
                                              <p:pRg st="6" end="6"/>
                                            </p:txEl>
                                          </p:spTgt>
                                        </p:tgtEl>
                                        <p:attrNameLst>
                                          <p:attrName>style.visibility</p:attrName>
                                        </p:attrNameLst>
                                      </p:cBhvr>
                                      <p:to>
                                        <p:strVal val="visible"/>
                                      </p:to>
                                    </p:set>
                                    <p:animEffect transition="in" filter="fade">
                                      <p:cBhvr>
                                        <p:cTn id="21" dur="1000"/>
                                        <p:tgtEl>
                                          <p:spTgt spid="8195">
                                            <p:txEl>
                                              <p:pRg st="6" end="6"/>
                                            </p:txEl>
                                          </p:spTgt>
                                        </p:tgtEl>
                                      </p:cBhvr>
                                    </p:animEffect>
                                    <p:anim calcmode="lin" valueType="num">
                                      <p:cBhvr>
                                        <p:cTn id="22" dur="1000" fill="hold"/>
                                        <p:tgtEl>
                                          <p:spTgt spid="8195">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195">
                                            <p:txEl>
                                              <p:pRg st="8" end="8"/>
                                            </p:txEl>
                                          </p:spTgt>
                                        </p:tgtEl>
                                        <p:attrNameLst>
                                          <p:attrName>style.visibility</p:attrName>
                                        </p:attrNameLst>
                                      </p:cBhvr>
                                      <p:to>
                                        <p:strVal val="visible"/>
                                      </p:to>
                                    </p:set>
                                    <p:animEffect transition="in" filter="fade">
                                      <p:cBhvr>
                                        <p:cTn id="28" dur="1000"/>
                                        <p:tgtEl>
                                          <p:spTgt spid="8195">
                                            <p:txEl>
                                              <p:pRg st="8" end="8"/>
                                            </p:txEl>
                                          </p:spTgt>
                                        </p:tgtEl>
                                      </p:cBhvr>
                                    </p:animEffect>
                                    <p:anim calcmode="lin" valueType="num">
                                      <p:cBhvr>
                                        <p:cTn id="29" dur="1000" fill="hold"/>
                                        <p:tgtEl>
                                          <p:spTgt spid="8195">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8195">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195">
                                            <p:txEl>
                                              <p:pRg st="10" end="10"/>
                                            </p:txEl>
                                          </p:spTgt>
                                        </p:tgtEl>
                                        <p:attrNameLst>
                                          <p:attrName>style.visibility</p:attrName>
                                        </p:attrNameLst>
                                      </p:cBhvr>
                                      <p:to>
                                        <p:strVal val="visible"/>
                                      </p:to>
                                    </p:set>
                                    <p:animEffect transition="in" filter="fade">
                                      <p:cBhvr>
                                        <p:cTn id="35" dur="1000"/>
                                        <p:tgtEl>
                                          <p:spTgt spid="8195">
                                            <p:txEl>
                                              <p:pRg st="10" end="10"/>
                                            </p:txEl>
                                          </p:spTgt>
                                        </p:tgtEl>
                                      </p:cBhvr>
                                    </p:animEffect>
                                    <p:anim calcmode="lin" valueType="num">
                                      <p:cBhvr>
                                        <p:cTn id="36" dur="1000" fill="hold"/>
                                        <p:tgtEl>
                                          <p:spTgt spid="8195">
                                            <p:txEl>
                                              <p:pRg st="10" end="10"/>
                                            </p:txEl>
                                          </p:spTgt>
                                        </p:tgtEl>
                                        <p:attrNameLst>
                                          <p:attrName>ppt_x</p:attrName>
                                        </p:attrNameLst>
                                      </p:cBhvr>
                                      <p:tavLst>
                                        <p:tav tm="0">
                                          <p:val>
                                            <p:strVal val="#ppt_x"/>
                                          </p:val>
                                        </p:tav>
                                        <p:tav tm="100000">
                                          <p:val>
                                            <p:strVal val="#ppt_x"/>
                                          </p:val>
                                        </p:tav>
                                      </p:tavLst>
                                    </p:anim>
                                    <p:anim calcmode="lin" valueType="num">
                                      <p:cBhvr>
                                        <p:cTn id="37" dur="1000" fill="hold"/>
                                        <p:tgtEl>
                                          <p:spTgt spid="8195">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el 1">
            <a:extLst>
              <a:ext uri="{FF2B5EF4-FFF2-40B4-BE49-F238E27FC236}">
                <a16:creationId xmlns:a16="http://schemas.microsoft.com/office/drawing/2014/main" id="{0369A3F0-15EB-46F6-8FC5-DEF8CADC9F04}"/>
              </a:ext>
            </a:extLst>
          </p:cNvPr>
          <p:cNvSpPr>
            <a:spLocks noGrp="1" noChangeArrowheads="1"/>
          </p:cNvSpPr>
          <p:nvPr>
            <p:ph type="title"/>
          </p:nvPr>
        </p:nvSpPr>
        <p:spPr>
          <a:xfrm>
            <a:off x="2330192" y="560980"/>
            <a:ext cx="8963450" cy="785813"/>
          </a:xfrm>
        </p:spPr>
        <p:txBody>
          <a:bodyPr>
            <a:normAutofit fontScale="90000"/>
          </a:bodyPr>
          <a:lstStyle/>
          <a:p>
            <a:pPr eaLnBrk="1" hangingPunct="1"/>
            <a:r>
              <a:rPr lang="nl-NL" altLang="nl-NL" b="1" dirty="0">
                <a:latin typeface="Calibri" panose="020F0502020204030204" pitchFamily="34" charset="0"/>
                <a:cs typeface="Calibri" panose="020F0502020204030204" pitchFamily="34" charset="0"/>
              </a:rPr>
              <a:t>Overdag en bij belichting = aanmaak van assimilaten (source</a:t>
            </a:r>
            <a:r>
              <a:rPr lang="nl-NL" altLang="nl-NL" b="1" dirty="0"/>
              <a:t>)</a:t>
            </a:r>
          </a:p>
        </p:txBody>
      </p:sp>
      <p:sp>
        <p:nvSpPr>
          <p:cNvPr id="24579" name="Tijdelijke aanduiding voor inhoud 2">
            <a:extLst>
              <a:ext uri="{FF2B5EF4-FFF2-40B4-BE49-F238E27FC236}">
                <a16:creationId xmlns:a16="http://schemas.microsoft.com/office/drawing/2014/main" id="{D6F2752D-C43F-4EF0-B515-8D03945D700A}"/>
              </a:ext>
            </a:extLst>
          </p:cNvPr>
          <p:cNvSpPr>
            <a:spLocks noGrp="1" noChangeArrowheads="1"/>
          </p:cNvSpPr>
          <p:nvPr>
            <p:ph idx="1"/>
          </p:nvPr>
        </p:nvSpPr>
        <p:spPr>
          <a:xfrm>
            <a:off x="2353928" y="1268761"/>
            <a:ext cx="5981700" cy="4238485"/>
          </a:xfrm>
        </p:spPr>
        <p:txBody>
          <a:bodyPr>
            <a:normAutofit/>
          </a:bodyPr>
          <a:lstStyle/>
          <a:p>
            <a:pPr indent="0">
              <a:buNone/>
              <a:defRPr/>
            </a:pPr>
            <a:r>
              <a:rPr lang="nl-NL" altLang="nl-NL" dirty="0"/>
              <a:t> </a:t>
            </a:r>
          </a:p>
          <a:p>
            <a:pPr indent="0">
              <a:buNone/>
              <a:defRPr/>
            </a:pPr>
            <a:r>
              <a:rPr lang="nl-NL" altLang="nl-NL" dirty="0"/>
              <a:t> </a:t>
            </a:r>
          </a:p>
          <a:p>
            <a:pPr indent="0">
              <a:buNone/>
              <a:defRPr/>
            </a:pPr>
            <a:r>
              <a:rPr lang="nl-NL" altLang="nl-NL" b="1" dirty="0">
                <a:latin typeface="Calibri" panose="020F0502020204030204" pitchFamily="34" charset="0"/>
                <a:cs typeface="Calibri" panose="020F0502020204030204" pitchFamily="34" charset="0"/>
              </a:rPr>
              <a:t>In groene gedeelte van de plant</a:t>
            </a:r>
          </a:p>
          <a:p>
            <a:pPr indent="0">
              <a:buNone/>
              <a:defRPr/>
            </a:pPr>
            <a:endParaRPr lang="nl-NL" altLang="nl-NL" b="1" dirty="0">
              <a:latin typeface="Calibri" panose="020F0502020204030204" pitchFamily="34" charset="0"/>
              <a:cs typeface="Calibri" panose="020F0502020204030204" pitchFamily="34" charset="0"/>
            </a:endParaRPr>
          </a:p>
          <a:p>
            <a:pPr indent="0">
              <a:buNone/>
              <a:defRPr/>
            </a:pPr>
            <a:endParaRPr lang="nl-NL" altLang="nl-NL" b="1" dirty="0">
              <a:latin typeface="Calibri" panose="020F0502020204030204" pitchFamily="34" charset="0"/>
              <a:cs typeface="Calibri" panose="020F0502020204030204" pitchFamily="34" charset="0"/>
            </a:endParaRPr>
          </a:p>
          <a:p>
            <a:pPr indent="0">
              <a:buNone/>
              <a:defRPr/>
            </a:pPr>
            <a:endParaRPr lang="nl-NL" altLang="nl-NL" b="1" dirty="0">
              <a:latin typeface="Calibri" panose="020F0502020204030204" pitchFamily="34" charset="0"/>
              <a:cs typeface="Calibri" panose="020F0502020204030204" pitchFamily="34" charset="0"/>
            </a:endParaRPr>
          </a:p>
          <a:p>
            <a:pPr indent="0">
              <a:buNone/>
              <a:defRPr/>
            </a:pPr>
            <a:endParaRPr lang="nl-NL" altLang="nl-NL" b="1" dirty="0">
              <a:latin typeface="Calibri" panose="020F0502020204030204" pitchFamily="34" charset="0"/>
              <a:cs typeface="Calibri" panose="020F0502020204030204" pitchFamily="34" charset="0"/>
            </a:endParaRPr>
          </a:p>
          <a:p>
            <a:pPr indent="0">
              <a:buNone/>
              <a:defRPr/>
            </a:pPr>
            <a:r>
              <a:rPr lang="nl-NL" altLang="nl-NL" b="1" dirty="0">
                <a:latin typeface="Calibri" panose="020F0502020204030204" pitchFamily="34" charset="0"/>
                <a:cs typeface="Calibri" panose="020F0502020204030204" pitchFamily="34" charset="0"/>
              </a:rPr>
              <a:t>FOTOSYNTHESE</a:t>
            </a:r>
          </a:p>
          <a:p>
            <a:pPr indent="0">
              <a:buNone/>
              <a:defRPr/>
            </a:pPr>
            <a:endParaRPr lang="nl-NL" altLang="nl-NL" dirty="0">
              <a:latin typeface="Calibri" panose="020F0502020204030204" pitchFamily="34" charset="0"/>
              <a:cs typeface="Calibri" panose="020F0502020204030204" pitchFamily="34" charset="0"/>
            </a:endParaRPr>
          </a:p>
        </p:txBody>
      </p:sp>
      <p:pic>
        <p:nvPicPr>
          <p:cNvPr id="47109" name="Afbeelding 3">
            <a:extLst>
              <a:ext uri="{FF2B5EF4-FFF2-40B4-BE49-F238E27FC236}">
                <a16:creationId xmlns:a16="http://schemas.microsoft.com/office/drawing/2014/main" id="{07C5FC23-FCEA-421E-B6C4-F57B178B3F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32226" y="3454662"/>
            <a:ext cx="1327547" cy="1263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fbeelding 1">
            <a:extLst>
              <a:ext uri="{FF2B5EF4-FFF2-40B4-BE49-F238E27FC236}">
                <a16:creationId xmlns:a16="http://schemas.microsoft.com/office/drawing/2014/main" id="{F5BACE88-ACB3-F03F-DDEE-804B8053A9C8}"/>
              </a:ext>
            </a:extLst>
          </p:cNvPr>
          <p:cNvPicPr>
            <a:picLocks noChangeAspect="1"/>
          </p:cNvPicPr>
          <p:nvPr/>
        </p:nvPicPr>
        <p:blipFill>
          <a:blip r:embed="rId3"/>
          <a:stretch>
            <a:fillRect/>
          </a:stretch>
        </p:blipFill>
        <p:spPr>
          <a:xfrm>
            <a:off x="2715202" y="4870980"/>
            <a:ext cx="6468417" cy="1030313"/>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2275935" y="620689"/>
            <a:ext cx="5915025" cy="747713"/>
          </a:xfrm>
        </p:spPr>
        <p:txBody>
          <a:bodyPr>
            <a:normAutofit/>
          </a:bodyPr>
          <a:lstStyle/>
          <a:p>
            <a:pPr eaLnBrk="1" hangingPunct="1"/>
            <a:r>
              <a:rPr lang="nl-NL" altLang="nl-NL" sz="3000" dirty="0">
                <a:latin typeface="Calibri" panose="020F0502020204030204" pitchFamily="34" charset="0"/>
                <a:cs typeface="Calibri" panose="020F0502020204030204" pitchFamily="34" charset="0"/>
              </a:rPr>
              <a:t>Verbruik assimilaten (</a:t>
            </a:r>
            <a:r>
              <a:rPr lang="nl-NL" altLang="nl-NL" sz="3000" dirty="0" err="1">
                <a:latin typeface="Calibri" panose="020F0502020204030204" pitchFamily="34" charset="0"/>
                <a:cs typeface="Calibri" panose="020F0502020204030204" pitchFamily="34" charset="0"/>
              </a:rPr>
              <a:t>Sink</a:t>
            </a:r>
            <a:r>
              <a:rPr lang="nl-NL" altLang="nl-NL" sz="3000" dirty="0">
                <a:latin typeface="Calibri" panose="020F0502020204030204" pitchFamily="34" charset="0"/>
                <a:cs typeface="Calibri" panose="020F0502020204030204" pitchFamily="34" charset="0"/>
              </a:rPr>
              <a: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2258260" y="1556793"/>
            <a:ext cx="6208435" cy="3553695"/>
          </a:xfrm>
        </p:spPr>
        <p:txBody>
          <a:bodyPr>
            <a:noAutofit/>
          </a:bodyPr>
          <a:lstStyle/>
          <a:p>
            <a:pPr indent="0">
              <a:buNone/>
              <a:defRPr/>
            </a:pPr>
            <a:r>
              <a:rPr lang="nl-NL" dirty="0">
                <a:latin typeface="Calibri" panose="020F0502020204030204" pitchFamily="34" charset="0"/>
                <a:cs typeface="Calibri" panose="020F0502020204030204" pitchFamily="34" charset="0"/>
              </a:rPr>
              <a:t>Alle delen van het gewas waar assimilaten worden verbruikt worden de </a:t>
            </a:r>
            <a:r>
              <a:rPr lang="nl-NL" b="1" dirty="0" err="1">
                <a:latin typeface="Calibri" panose="020F0502020204030204" pitchFamily="34" charset="0"/>
                <a:cs typeface="Calibri" panose="020F0502020204030204" pitchFamily="34" charset="0"/>
              </a:rPr>
              <a:t>Sink</a:t>
            </a:r>
            <a:r>
              <a:rPr lang="nl-NL" dirty="0">
                <a:latin typeface="Calibri" panose="020F0502020204030204" pitchFamily="34" charset="0"/>
                <a:cs typeface="Calibri" panose="020F0502020204030204" pitchFamily="34" charset="0"/>
              </a:rPr>
              <a:t> genoemd.</a:t>
            </a:r>
          </a:p>
          <a:p>
            <a:pPr indent="0">
              <a:buNone/>
              <a:defRPr/>
            </a:pPr>
            <a:endParaRPr lang="nl-NL" dirty="0">
              <a:latin typeface="Calibri" panose="020F0502020204030204" pitchFamily="34" charset="0"/>
              <a:cs typeface="Calibri" panose="020F0502020204030204" pitchFamily="34" charset="0"/>
            </a:endParaRPr>
          </a:p>
          <a:p>
            <a:pPr indent="0">
              <a:buNone/>
              <a:defRPr/>
            </a:pPr>
            <a:r>
              <a:rPr lang="nl-NL" dirty="0">
                <a:latin typeface="Calibri" panose="020F0502020204030204" pitchFamily="34" charset="0"/>
                <a:cs typeface="Calibri" panose="020F0502020204030204" pitchFamily="34" charset="0"/>
              </a:rPr>
              <a:t>Jong blad, vruchten, bloemen en wortels behoren tot de </a:t>
            </a:r>
            <a:r>
              <a:rPr lang="nl-NL" b="1" dirty="0" err="1">
                <a:latin typeface="Calibri" panose="020F0502020204030204" pitchFamily="34" charset="0"/>
                <a:cs typeface="Calibri" panose="020F0502020204030204" pitchFamily="34" charset="0"/>
              </a:rPr>
              <a:t>sink</a:t>
            </a:r>
            <a:r>
              <a:rPr lang="nl-NL" b="1" dirty="0">
                <a:latin typeface="Calibri" panose="020F0502020204030204" pitchFamily="34" charset="0"/>
                <a:cs typeface="Calibri" panose="020F0502020204030204" pitchFamily="34" charset="0"/>
              </a:rPr>
              <a:t>. </a:t>
            </a:r>
            <a:br>
              <a:rPr lang="nl-NL" b="1" dirty="0">
                <a:latin typeface="Calibri" panose="020F0502020204030204" pitchFamily="34" charset="0"/>
                <a:cs typeface="Calibri" panose="020F0502020204030204" pitchFamily="34" charset="0"/>
              </a:rPr>
            </a:br>
            <a:endParaRPr lang="nl-NL" b="1" dirty="0">
              <a:latin typeface="Calibri" panose="020F0502020204030204" pitchFamily="34" charset="0"/>
              <a:cs typeface="Calibri" panose="020F0502020204030204" pitchFamily="34" charset="0"/>
            </a:endParaRPr>
          </a:p>
          <a:p>
            <a:pPr indent="0">
              <a:buNone/>
              <a:defRPr/>
            </a:pPr>
            <a:r>
              <a:rPr lang="nl-NL" dirty="0">
                <a:latin typeface="Calibri" panose="020F0502020204030204" pitchFamily="34" charset="0"/>
                <a:cs typeface="Calibri" panose="020F0502020204030204" pitchFamily="34" charset="0"/>
              </a:rPr>
              <a:t>Ook bladeren onder in het gewas die zo weinig licht opvangen dat het verbruik groter is dan de aanmaak van assimilaten  behoren tot de </a:t>
            </a:r>
            <a:r>
              <a:rPr lang="nl-NL" b="1" dirty="0" err="1">
                <a:latin typeface="Calibri" panose="020F0502020204030204" pitchFamily="34" charset="0"/>
                <a:cs typeface="Calibri" panose="020F0502020204030204" pitchFamily="34" charset="0"/>
              </a:rPr>
              <a:t>sink</a:t>
            </a:r>
            <a:r>
              <a:rPr lang="nl-NL" dirty="0">
                <a:latin typeface="Calibri" panose="020F0502020204030204" pitchFamily="34" charset="0"/>
                <a:cs typeface="Calibri" panose="020F0502020204030204" pitchFamily="34" charset="0"/>
              </a:rPr>
              <a:t> en concurreren dus met vruchten en bloemen</a:t>
            </a:r>
            <a:endParaRPr lang="nl-NL" b="1" dirty="0">
              <a:latin typeface="Calibri" panose="020F0502020204030204" pitchFamily="34" charset="0"/>
              <a:cs typeface="Calibri" panose="020F0502020204030204" pitchFamily="34" charset="0"/>
            </a:endParaRPr>
          </a:p>
        </p:txBody>
      </p:sp>
      <p:pic>
        <p:nvPicPr>
          <p:cNvPr id="4" name="Afbeelding 3">
            <a:extLst>
              <a:ext uri="{FF2B5EF4-FFF2-40B4-BE49-F238E27FC236}">
                <a16:creationId xmlns:a16="http://schemas.microsoft.com/office/drawing/2014/main" id="{8DDB4C3D-83B1-4DC2-9448-F9574108EDAB}"/>
              </a:ext>
            </a:extLst>
          </p:cNvPr>
          <p:cNvPicPr>
            <a:picLocks noChangeAspect="1"/>
          </p:cNvPicPr>
          <p:nvPr/>
        </p:nvPicPr>
        <p:blipFill rotWithShape="1">
          <a:blip r:embed="rId3"/>
          <a:srcRect b="4981"/>
          <a:stretch/>
        </p:blipFill>
        <p:spPr>
          <a:xfrm>
            <a:off x="8544272" y="4869161"/>
            <a:ext cx="1828800" cy="1348807"/>
          </a:xfrm>
          <a:prstGeom prst="rect">
            <a:avLst/>
          </a:prstGeom>
        </p:spPr>
      </p:pic>
    </p:spTree>
    <p:extLst>
      <p:ext uri="{BB962C8B-B14F-4D97-AF65-F5344CB8AC3E}">
        <p14:creationId xmlns:p14="http://schemas.microsoft.com/office/powerpoint/2010/main" val="113927132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Waarom strekken planten?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516136" cy="4738260"/>
          </a:xfrm>
        </p:spPr>
        <p:txBody>
          <a:bodyPr>
            <a:normAutofit/>
          </a:bodyPr>
          <a:lstStyle/>
          <a:p>
            <a:pPr indent="0">
              <a:buNone/>
              <a:defRPr/>
            </a:pPr>
            <a:r>
              <a:rPr lang="nl-NL" dirty="0"/>
              <a:t>Planten streven naar licht en strekken zich om boven hun buren uit te komen, wat wordt beïnvloed door lichtniveau en lichtkleur.</a:t>
            </a:r>
          </a:p>
          <a:p>
            <a:pPr indent="0">
              <a:buNone/>
              <a:defRPr/>
            </a:pPr>
            <a:endParaRPr lang="nl-NL" dirty="0"/>
          </a:p>
          <a:p>
            <a:pPr indent="0">
              <a:buNone/>
              <a:defRPr/>
            </a:pPr>
            <a:r>
              <a:rPr lang="nl-NL" dirty="0"/>
              <a:t>Om dit laatste te begrijpen, moeten we even terug naar de plant in de natuur.</a:t>
            </a:r>
          </a:p>
          <a:p>
            <a:pPr indent="0">
              <a:buNone/>
              <a:defRPr/>
            </a:pPr>
            <a:endParaRPr lang="nl-NL" dirty="0"/>
          </a:p>
          <a:p>
            <a:pPr indent="0">
              <a:buNone/>
              <a:defRPr/>
            </a:pPr>
            <a:r>
              <a:rPr lang="nl-NL" dirty="0"/>
              <a:t>Om zo snel mogelijk uit de schaduw van andere planten te komen, moet hij juist niet vertakken maar alle energie stoppen in het verlengen van de hoofdstengel</a:t>
            </a:r>
          </a:p>
        </p:txBody>
      </p:sp>
      <p:pic>
        <p:nvPicPr>
          <p:cNvPr id="5" name="Afbeelding 4">
            <a:extLst>
              <a:ext uri="{FF2B5EF4-FFF2-40B4-BE49-F238E27FC236}">
                <a16:creationId xmlns:a16="http://schemas.microsoft.com/office/drawing/2014/main" id="{C51292AE-F3A0-8529-9104-2028C075129C}"/>
              </a:ext>
            </a:extLst>
          </p:cNvPr>
          <p:cNvPicPr>
            <a:picLocks noChangeAspect="1"/>
          </p:cNvPicPr>
          <p:nvPr/>
        </p:nvPicPr>
        <p:blipFill>
          <a:blip r:embed="rId3"/>
          <a:stretch>
            <a:fillRect/>
          </a:stretch>
        </p:blipFill>
        <p:spPr>
          <a:xfrm>
            <a:off x="8826467" y="4628858"/>
            <a:ext cx="2619375" cy="1743075"/>
          </a:xfrm>
          <a:prstGeom prst="rect">
            <a:avLst/>
          </a:prstGeom>
        </p:spPr>
      </p:pic>
    </p:spTree>
    <p:extLst>
      <p:ext uri="{BB962C8B-B14F-4D97-AF65-F5344CB8AC3E}">
        <p14:creationId xmlns:p14="http://schemas.microsoft.com/office/powerpoint/2010/main" val="127521808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5B5EBA-5F68-DC81-972A-0B7DEB4FD6A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97CFB1B6-929B-C08D-DBD6-F81F0360EF5F}"/>
              </a:ext>
            </a:extLst>
          </p:cNvPr>
          <p:cNvSpPr>
            <a:spLocks noGrp="1" noChangeArrowheads="1"/>
          </p:cNvSpPr>
          <p:nvPr>
            <p:ph type="title"/>
          </p:nvPr>
        </p:nvSpPr>
        <p:spPr>
          <a:xfrm>
            <a:off x="1079224" y="592001"/>
            <a:ext cx="7886700" cy="996950"/>
          </a:xfrm>
        </p:spPr>
        <p:txBody>
          <a:bodyPr/>
          <a:lstStyle/>
          <a:p>
            <a:pPr eaLnBrk="1" hangingPunct="1"/>
            <a:r>
              <a:rPr lang="nl-NL" altLang="nl-NL" b="1" dirty="0"/>
              <a:t>Waarom strekken planten?</a:t>
            </a:r>
          </a:p>
        </p:txBody>
      </p:sp>
      <p:sp>
        <p:nvSpPr>
          <p:cNvPr id="7171" name="Tijdelijke aanduiding voor inhoud 2">
            <a:extLst>
              <a:ext uri="{FF2B5EF4-FFF2-40B4-BE49-F238E27FC236}">
                <a16:creationId xmlns:a16="http://schemas.microsoft.com/office/drawing/2014/main" id="{5610C50F-20C6-7B31-DDCD-8221A36FA138}"/>
              </a:ext>
            </a:extLst>
          </p:cNvPr>
          <p:cNvSpPr>
            <a:spLocks noGrp="1" noChangeArrowheads="1"/>
          </p:cNvSpPr>
          <p:nvPr>
            <p:ph idx="1"/>
          </p:nvPr>
        </p:nvSpPr>
        <p:spPr>
          <a:xfrm>
            <a:off x="1066766" y="1882885"/>
            <a:ext cx="6651494" cy="4738260"/>
          </a:xfrm>
        </p:spPr>
        <p:txBody>
          <a:bodyPr>
            <a:normAutofit/>
          </a:bodyPr>
          <a:lstStyle/>
          <a:p>
            <a:pPr indent="0">
              <a:buNone/>
              <a:defRPr/>
            </a:pPr>
            <a:r>
              <a:rPr lang="nl-NL" dirty="0"/>
              <a:t>Een plant neem met het pigment </a:t>
            </a:r>
            <a:r>
              <a:rPr lang="nl-NL" b="1" i="1" dirty="0"/>
              <a:t>Fytochroom </a:t>
            </a:r>
            <a:r>
              <a:rPr lang="nl-NL" dirty="0"/>
              <a:t>het licht waar.</a:t>
            </a:r>
          </a:p>
          <a:p>
            <a:pPr indent="0">
              <a:buNone/>
              <a:defRPr/>
            </a:pPr>
            <a:r>
              <a:rPr lang="nl-NL" i="1" dirty="0"/>
              <a:t> </a:t>
            </a:r>
          </a:p>
          <a:p>
            <a:pPr indent="0">
              <a:buNone/>
              <a:defRPr/>
            </a:pPr>
            <a:r>
              <a:rPr lang="nl-NL" b="1" i="1" dirty="0"/>
              <a:t>Fytochroom </a:t>
            </a:r>
            <a:r>
              <a:rPr lang="nl-NL" dirty="0"/>
              <a:t>zit in het cytoplasma van de cel</a:t>
            </a:r>
            <a:endParaRPr lang="nl-NL" b="1" i="1" dirty="0"/>
          </a:p>
          <a:p>
            <a:pPr indent="0">
              <a:buNone/>
              <a:defRPr/>
            </a:pPr>
            <a:endParaRPr lang="nl-NL" b="1" i="1" dirty="0"/>
          </a:p>
          <a:p>
            <a:pPr indent="0">
              <a:buNone/>
              <a:defRPr/>
            </a:pPr>
            <a:r>
              <a:rPr lang="nl-NL" b="1" i="1" dirty="0"/>
              <a:t>Fytochromen</a:t>
            </a:r>
            <a:r>
              <a:rPr lang="nl-NL" dirty="0"/>
              <a:t> zijn als het ware lichtsensoren die de verhouding van rood tot </a:t>
            </a:r>
            <a:r>
              <a:rPr lang="nl-NL" dirty="0" err="1"/>
              <a:t>verrood</a:t>
            </a:r>
            <a:r>
              <a:rPr lang="nl-NL" dirty="0"/>
              <a:t> licht in de omgeving meet en past op basis daarvan de groei van de plant aan. </a:t>
            </a:r>
          </a:p>
        </p:txBody>
      </p:sp>
      <p:pic>
        <p:nvPicPr>
          <p:cNvPr id="4" name="Afbeelding 3">
            <a:extLst>
              <a:ext uri="{FF2B5EF4-FFF2-40B4-BE49-F238E27FC236}">
                <a16:creationId xmlns:a16="http://schemas.microsoft.com/office/drawing/2014/main" id="{9BA1362A-AFEB-4112-733D-FE18C8512FE6}"/>
              </a:ext>
            </a:extLst>
          </p:cNvPr>
          <p:cNvPicPr>
            <a:picLocks noChangeAspect="1"/>
          </p:cNvPicPr>
          <p:nvPr/>
        </p:nvPicPr>
        <p:blipFill>
          <a:blip r:embed="rId3"/>
          <a:stretch>
            <a:fillRect/>
          </a:stretch>
        </p:blipFill>
        <p:spPr>
          <a:xfrm>
            <a:off x="4941358" y="5675931"/>
            <a:ext cx="6782747" cy="1009791"/>
          </a:xfrm>
          <a:prstGeom prst="rect">
            <a:avLst/>
          </a:prstGeom>
        </p:spPr>
      </p:pic>
    </p:spTree>
    <p:extLst>
      <p:ext uri="{BB962C8B-B14F-4D97-AF65-F5344CB8AC3E}">
        <p14:creationId xmlns:p14="http://schemas.microsoft.com/office/powerpoint/2010/main" val="236813116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Waarom strekken planten?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66766" y="1882885"/>
            <a:ext cx="7706298" cy="4738260"/>
          </a:xfrm>
        </p:spPr>
        <p:txBody>
          <a:bodyPr>
            <a:normAutofit/>
          </a:bodyPr>
          <a:lstStyle/>
          <a:p>
            <a:pPr indent="0">
              <a:buNone/>
              <a:defRPr/>
            </a:pPr>
            <a:r>
              <a:rPr lang="nl-NL" dirty="0"/>
              <a:t>Een plant in de schaduw krijgt relatief veel </a:t>
            </a:r>
            <a:r>
              <a:rPr lang="nl-NL" dirty="0" err="1"/>
              <a:t>verrood</a:t>
            </a:r>
            <a:r>
              <a:rPr lang="nl-NL" dirty="0"/>
              <a:t> (tussen 700-750 NM). </a:t>
            </a:r>
          </a:p>
          <a:p>
            <a:pPr indent="0">
              <a:buNone/>
              <a:defRPr/>
            </a:pPr>
            <a:endParaRPr lang="nl-NL" dirty="0"/>
          </a:p>
          <a:p>
            <a:pPr indent="0">
              <a:buNone/>
              <a:defRPr/>
            </a:pPr>
            <a:r>
              <a:rPr lang="nl-NL" dirty="0"/>
              <a:t>Als de planten dit d.m.v. </a:t>
            </a:r>
            <a:r>
              <a:rPr lang="nl-NL" b="1" i="1" dirty="0"/>
              <a:t>Fytochromen</a:t>
            </a:r>
            <a:r>
              <a:rPr lang="nl-NL" dirty="0"/>
              <a:t> dit meten, geven de </a:t>
            </a:r>
            <a:r>
              <a:rPr lang="nl-NL" b="1" i="1" dirty="0"/>
              <a:t>Fytochromen</a:t>
            </a:r>
            <a:r>
              <a:rPr lang="nl-NL" dirty="0"/>
              <a:t> een seintje aan de cel. Als reactie hierop verlengt (of strekt) de cel.</a:t>
            </a:r>
            <a:br>
              <a:rPr lang="nl-NL" dirty="0"/>
            </a:br>
            <a:r>
              <a:rPr lang="nl-NL" dirty="0"/>
              <a:t>De plant krijgt hierdoor langere internodiën en strekt dus meer.</a:t>
            </a:r>
          </a:p>
          <a:p>
            <a:pPr indent="0">
              <a:buNone/>
              <a:defRPr/>
            </a:pPr>
            <a:endParaRPr lang="nl-NL" dirty="0"/>
          </a:p>
          <a:p>
            <a:pPr indent="0">
              <a:buNone/>
              <a:defRPr/>
            </a:pPr>
            <a:r>
              <a:rPr lang="nl-NL" b="1" i="1" dirty="0"/>
              <a:t>Fytochroom</a:t>
            </a:r>
            <a:r>
              <a:rPr lang="nl-NL" dirty="0"/>
              <a:t> is dus essentieel voor een plant om efficiënt met licht en schaduw om te gaan.</a:t>
            </a:r>
          </a:p>
          <a:p>
            <a:pPr indent="0">
              <a:buNone/>
              <a:defRPr/>
            </a:pPr>
            <a:endParaRPr lang="nl-NL" i="1" dirty="0"/>
          </a:p>
          <a:p>
            <a:pPr indent="0">
              <a:buNone/>
              <a:defRPr/>
            </a:pPr>
            <a:endParaRPr lang="nl-NL" dirty="0"/>
          </a:p>
        </p:txBody>
      </p:sp>
      <p:pic>
        <p:nvPicPr>
          <p:cNvPr id="6" name="Afbeelding 5">
            <a:extLst>
              <a:ext uri="{FF2B5EF4-FFF2-40B4-BE49-F238E27FC236}">
                <a16:creationId xmlns:a16="http://schemas.microsoft.com/office/drawing/2014/main" id="{87BCF25A-1467-103C-B1D7-F5DF143DA6E5}"/>
              </a:ext>
            </a:extLst>
          </p:cNvPr>
          <p:cNvPicPr>
            <a:picLocks noChangeAspect="1"/>
          </p:cNvPicPr>
          <p:nvPr/>
        </p:nvPicPr>
        <p:blipFill>
          <a:blip r:embed="rId3"/>
          <a:stretch>
            <a:fillRect/>
          </a:stretch>
        </p:blipFill>
        <p:spPr>
          <a:xfrm>
            <a:off x="5473705" y="5905288"/>
            <a:ext cx="6782747" cy="1009791"/>
          </a:xfrm>
          <a:prstGeom prst="rect">
            <a:avLst/>
          </a:prstGeom>
        </p:spPr>
      </p:pic>
    </p:spTree>
    <p:extLst>
      <p:ext uri="{BB962C8B-B14F-4D97-AF65-F5344CB8AC3E}">
        <p14:creationId xmlns:p14="http://schemas.microsoft.com/office/powerpoint/2010/main" val="821641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Apica</a:t>
            </a:r>
            <a:r>
              <a:rPr lang="nl-NL" altLang="nl-NL" dirty="0"/>
              <a:t>le dominantie</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De hele plant is overdekt met knoppen in rust.</a:t>
            </a:r>
          </a:p>
          <a:p>
            <a:pPr indent="0">
              <a:buNone/>
              <a:defRPr/>
            </a:pPr>
            <a:r>
              <a:rPr lang="nl-NL" dirty="0"/>
              <a:t>Knoppen zijn het groeibeginsel van planten</a:t>
            </a:r>
          </a:p>
          <a:p>
            <a:pPr indent="0">
              <a:buNone/>
              <a:defRPr/>
            </a:pPr>
            <a:endParaRPr lang="nl-NL" dirty="0"/>
          </a:p>
          <a:p>
            <a:pPr indent="0">
              <a:buNone/>
              <a:defRPr/>
            </a:pPr>
            <a:r>
              <a:rPr lang="nl-NL" dirty="0"/>
              <a:t>Steeds als er in het groeipunt een nieuw blad wordt afgesplitst, komt er tegelijkertijd in het bladoksel een knop.</a:t>
            </a:r>
          </a:p>
          <a:p>
            <a:pPr indent="0">
              <a:buNone/>
              <a:defRPr/>
            </a:pPr>
            <a:endParaRPr lang="nl-NL" dirty="0"/>
          </a:p>
          <a:p>
            <a:pPr indent="0">
              <a:buNone/>
              <a:defRPr/>
            </a:pPr>
            <a:r>
              <a:rPr lang="nl-NL" dirty="0"/>
              <a:t>Dat die knoppen niet allemaal uitlopen komt door de </a:t>
            </a:r>
            <a:r>
              <a:rPr lang="nl-NL" b="1" i="1" dirty="0"/>
              <a:t>apicale dominantie</a:t>
            </a:r>
          </a:p>
          <a:p>
            <a:pPr indent="0">
              <a:buNone/>
              <a:defRPr/>
            </a:pPr>
            <a:endParaRPr lang="nl-NL" dirty="0"/>
          </a:p>
          <a:p>
            <a:pPr indent="0">
              <a:buNone/>
              <a:defRPr/>
            </a:pPr>
            <a:endParaRPr lang="nl-NL" dirty="0"/>
          </a:p>
        </p:txBody>
      </p:sp>
      <p:pic>
        <p:nvPicPr>
          <p:cNvPr id="4" name="Afbeelding 3">
            <a:extLst>
              <a:ext uri="{FF2B5EF4-FFF2-40B4-BE49-F238E27FC236}">
                <a16:creationId xmlns:a16="http://schemas.microsoft.com/office/drawing/2014/main" id="{E9331B2C-7B85-0E75-DF27-1DAD09735A86}"/>
              </a:ext>
            </a:extLst>
          </p:cNvPr>
          <p:cNvPicPr>
            <a:picLocks noChangeAspect="1"/>
          </p:cNvPicPr>
          <p:nvPr/>
        </p:nvPicPr>
        <p:blipFill>
          <a:blip r:embed="rId3"/>
          <a:stretch>
            <a:fillRect/>
          </a:stretch>
        </p:blipFill>
        <p:spPr>
          <a:xfrm>
            <a:off x="9386304" y="4628857"/>
            <a:ext cx="2619375" cy="1743075"/>
          </a:xfrm>
          <a:prstGeom prst="rect">
            <a:avLst/>
          </a:prstGeom>
        </p:spPr>
      </p:pic>
    </p:spTree>
    <p:extLst>
      <p:ext uri="{BB962C8B-B14F-4D97-AF65-F5344CB8AC3E}">
        <p14:creationId xmlns:p14="http://schemas.microsoft.com/office/powerpoint/2010/main" val="372808300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5" end="5"/>
                                            </p:txEl>
                                          </p:spTgt>
                                        </p:tgtEl>
                                        <p:attrNameLst>
                                          <p:attrName>style.visibility</p:attrName>
                                        </p:attrNameLst>
                                      </p:cBhvr>
                                      <p:to>
                                        <p:strVal val="visible"/>
                                      </p:to>
                                    </p:set>
                                    <p:animEffect transition="in" filter="fade">
                                      <p:cBhvr>
                                        <p:cTn id="14" dur="1000"/>
                                        <p:tgtEl>
                                          <p:spTgt spid="7171">
                                            <p:txEl>
                                              <p:pRg st="5" end="5"/>
                                            </p:txEl>
                                          </p:spTgt>
                                        </p:tgtEl>
                                      </p:cBhvr>
                                    </p:animEffect>
                                    <p:anim calcmode="lin" valueType="num">
                                      <p:cBhvr>
                                        <p:cTn id="1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742A1-D66F-33FA-729E-BDD0BC027D57}"/>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1F70FB13-18FC-3192-7D05-6684F68097DC}"/>
              </a:ext>
            </a:extLst>
          </p:cNvPr>
          <p:cNvSpPr>
            <a:spLocks noGrp="1" noChangeArrowheads="1"/>
          </p:cNvSpPr>
          <p:nvPr>
            <p:ph type="title"/>
          </p:nvPr>
        </p:nvSpPr>
        <p:spPr>
          <a:xfrm>
            <a:off x="1079224" y="592001"/>
            <a:ext cx="7886700" cy="996950"/>
          </a:xfrm>
        </p:spPr>
        <p:txBody>
          <a:bodyPr/>
          <a:lstStyle/>
          <a:p>
            <a:pPr eaLnBrk="1" hangingPunct="1"/>
            <a:r>
              <a:rPr lang="nl-NL" altLang="nl-NL" b="1" dirty="0"/>
              <a:t>Apica</a:t>
            </a:r>
            <a:r>
              <a:rPr lang="nl-NL" altLang="nl-NL" dirty="0"/>
              <a:t>le dominantie</a:t>
            </a:r>
            <a:endParaRPr lang="nl-NL" altLang="nl-NL" b="1" dirty="0"/>
          </a:p>
        </p:txBody>
      </p:sp>
      <p:sp>
        <p:nvSpPr>
          <p:cNvPr id="7171" name="Tijdelijke aanduiding voor inhoud 2">
            <a:extLst>
              <a:ext uri="{FF2B5EF4-FFF2-40B4-BE49-F238E27FC236}">
                <a16:creationId xmlns:a16="http://schemas.microsoft.com/office/drawing/2014/main" id="{103EE8B3-0D2F-E189-00E1-57F25BA880F6}"/>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Het groeipunt van de plant produceert het planthormoon </a:t>
            </a:r>
            <a:r>
              <a:rPr lang="nl-NL" b="1" i="1" dirty="0"/>
              <a:t>auxine, </a:t>
            </a:r>
            <a:r>
              <a:rPr lang="nl-NL" dirty="0"/>
              <a:t>Dit remt de uitgroei van de onderliggende knoppen</a:t>
            </a:r>
          </a:p>
          <a:p>
            <a:pPr indent="0">
              <a:buNone/>
              <a:defRPr/>
            </a:pPr>
            <a:endParaRPr lang="nl-NL" dirty="0"/>
          </a:p>
          <a:p>
            <a:pPr indent="0">
              <a:buNone/>
              <a:defRPr/>
            </a:pPr>
            <a:r>
              <a:rPr lang="nl-NL" dirty="0"/>
              <a:t>De knoppen die dicht bij het groeipunt liggen worden zo het meest efficiëntst geremd.</a:t>
            </a:r>
          </a:p>
          <a:p>
            <a:pPr indent="0">
              <a:buNone/>
              <a:defRPr/>
            </a:pPr>
            <a:endParaRPr lang="nl-NL" dirty="0"/>
          </a:p>
          <a:p>
            <a:pPr indent="0">
              <a:buNone/>
              <a:defRPr/>
            </a:pPr>
            <a:r>
              <a:rPr lang="nl-NL" dirty="0"/>
              <a:t>Verder weg zwakt de </a:t>
            </a:r>
            <a:r>
              <a:rPr lang="nl-NL" b="1" i="1" dirty="0"/>
              <a:t>apicale dominantie </a:t>
            </a:r>
            <a:r>
              <a:rPr lang="nl-NL" dirty="0"/>
              <a:t>af en kunnen daar de zijknoppen wel uitlopen</a:t>
            </a:r>
          </a:p>
          <a:p>
            <a:pPr indent="0">
              <a:buNone/>
              <a:defRPr/>
            </a:pPr>
            <a:endParaRPr lang="nl-NL" dirty="0"/>
          </a:p>
        </p:txBody>
      </p:sp>
      <p:pic>
        <p:nvPicPr>
          <p:cNvPr id="2" name="Afbeelding 1">
            <a:extLst>
              <a:ext uri="{FF2B5EF4-FFF2-40B4-BE49-F238E27FC236}">
                <a16:creationId xmlns:a16="http://schemas.microsoft.com/office/drawing/2014/main" id="{378CF098-CB2B-A518-7E9E-0A4C91916578}"/>
              </a:ext>
            </a:extLst>
          </p:cNvPr>
          <p:cNvPicPr>
            <a:picLocks noChangeAspect="1"/>
          </p:cNvPicPr>
          <p:nvPr/>
        </p:nvPicPr>
        <p:blipFill>
          <a:blip r:embed="rId3"/>
          <a:srcRect b="12992"/>
          <a:stretch/>
        </p:blipFill>
        <p:spPr>
          <a:xfrm>
            <a:off x="8006396" y="245444"/>
            <a:ext cx="3785944" cy="2471877"/>
          </a:xfrm>
          <a:prstGeom prst="rect">
            <a:avLst/>
          </a:prstGeom>
        </p:spPr>
      </p:pic>
    </p:spTree>
    <p:extLst>
      <p:ext uri="{BB962C8B-B14F-4D97-AF65-F5344CB8AC3E}">
        <p14:creationId xmlns:p14="http://schemas.microsoft.com/office/powerpoint/2010/main" val="7720512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Herhaling periode 2: Groei</a:t>
            </a:r>
          </a:p>
        </p:txBody>
      </p:sp>
      <p:pic>
        <p:nvPicPr>
          <p:cNvPr id="3" name="Tijdelijke aanduiding voor inhoud 2">
            <a:extLst>
              <a:ext uri="{FF2B5EF4-FFF2-40B4-BE49-F238E27FC236}">
                <a16:creationId xmlns:a16="http://schemas.microsoft.com/office/drawing/2014/main" id="{1407EB48-424B-11B3-6D27-FC29009ADCD6}"/>
              </a:ext>
            </a:extLst>
          </p:cNvPr>
          <p:cNvPicPr>
            <a:picLocks noGrp="1" noChangeAspect="1"/>
          </p:cNvPicPr>
          <p:nvPr>
            <p:ph idx="1"/>
          </p:nvPr>
        </p:nvPicPr>
        <p:blipFill>
          <a:blip r:embed="rId3"/>
          <a:stretch>
            <a:fillRect/>
          </a:stretch>
        </p:blipFill>
        <p:spPr>
          <a:xfrm>
            <a:off x="905193" y="1355405"/>
            <a:ext cx="8660171" cy="4994595"/>
          </a:xfrm>
        </p:spPr>
      </p:pic>
    </p:spTree>
    <p:extLst>
      <p:ext uri="{BB962C8B-B14F-4D97-AF65-F5344CB8AC3E}">
        <p14:creationId xmlns:p14="http://schemas.microsoft.com/office/powerpoint/2010/main" val="3105034433"/>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Apicale dominantie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401206" cy="4738260"/>
          </a:xfrm>
        </p:spPr>
        <p:txBody>
          <a:bodyPr>
            <a:normAutofit lnSpcReduction="10000"/>
          </a:bodyPr>
          <a:lstStyle/>
          <a:p>
            <a:pPr indent="0">
              <a:buNone/>
              <a:defRPr/>
            </a:pPr>
            <a:r>
              <a:rPr lang="nl-NL" dirty="0"/>
              <a:t>In het kort:</a:t>
            </a:r>
          </a:p>
          <a:p>
            <a:pPr indent="0">
              <a:buNone/>
              <a:defRPr/>
            </a:pPr>
            <a:endParaRPr lang="nl-NL" dirty="0"/>
          </a:p>
          <a:p>
            <a:pPr marL="342900" indent="-342900">
              <a:defRPr/>
            </a:pPr>
            <a:r>
              <a:rPr lang="nl-NL" dirty="0"/>
              <a:t>Knoppen op een plant blijven in rust door apicale dominantie.</a:t>
            </a:r>
          </a:p>
          <a:p>
            <a:pPr marL="342900" indent="-342900">
              <a:defRPr/>
            </a:pPr>
            <a:endParaRPr lang="nl-NL" dirty="0"/>
          </a:p>
          <a:p>
            <a:pPr marL="342900" indent="-342900">
              <a:defRPr/>
            </a:pPr>
            <a:r>
              <a:rPr lang="nl-NL" dirty="0"/>
              <a:t>Het groeipunt in de top produceert auxine, dat knopgroei remt.</a:t>
            </a:r>
          </a:p>
          <a:p>
            <a:pPr marL="342900" indent="-342900">
              <a:defRPr/>
            </a:pPr>
            <a:endParaRPr lang="nl-NL" dirty="0"/>
          </a:p>
          <a:p>
            <a:pPr marL="342900" indent="-342900">
              <a:defRPr/>
            </a:pPr>
            <a:r>
              <a:rPr lang="nl-NL" dirty="0"/>
              <a:t>Knoppen dicht bij de top worden sterker geremd dan knoppen verder weg.</a:t>
            </a:r>
          </a:p>
          <a:p>
            <a:pPr marL="342900" indent="-342900">
              <a:defRPr/>
            </a:pPr>
            <a:endParaRPr lang="nl-NL" dirty="0"/>
          </a:p>
          <a:p>
            <a:pPr marL="342900" indent="-342900">
              <a:defRPr/>
            </a:pPr>
            <a:r>
              <a:rPr lang="nl-NL" dirty="0"/>
              <a:t>Het verwijderen van de top kan apicale dominantie opheffen en zijknoppen laten uitlopen, zoals na de oogst van een roos. </a:t>
            </a:r>
          </a:p>
        </p:txBody>
      </p:sp>
      <p:pic>
        <p:nvPicPr>
          <p:cNvPr id="2" name="Afbeelding 1">
            <a:extLst>
              <a:ext uri="{FF2B5EF4-FFF2-40B4-BE49-F238E27FC236}">
                <a16:creationId xmlns:a16="http://schemas.microsoft.com/office/drawing/2014/main" id="{420BACBC-9E99-98D9-6F5A-A6F6E24FF7ED}"/>
              </a:ext>
            </a:extLst>
          </p:cNvPr>
          <p:cNvPicPr>
            <a:picLocks noChangeAspect="1"/>
          </p:cNvPicPr>
          <p:nvPr/>
        </p:nvPicPr>
        <p:blipFill>
          <a:blip r:embed="rId3"/>
          <a:stretch>
            <a:fillRect/>
          </a:stretch>
        </p:blipFill>
        <p:spPr>
          <a:xfrm>
            <a:off x="8171560" y="86953"/>
            <a:ext cx="3856772" cy="2526851"/>
          </a:xfrm>
          <a:prstGeom prst="rect">
            <a:avLst/>
          </a:prstGeom>
        </p:spPr>
      </p:pic>
    </p:spTree>
    <p:extLst>
      <p:ext uri="{BB962C8B-B14F-4D97-AF65-F5344CB8AC3E}">
        <p14:creationId xmlns:p14="http://schemas.microsoft.com/office/powerpoint/2010/main" val="202039641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8" end="8"/>
                                            </p:txEl>
                                          </p:spTgt>
                                        </p:tgtEl>
                                        <p:attrNameLst>
                                          <p:attrName>style.visibility</p:attrName>
                                        </p:attrNameLst>
                                      </p:cBhvr>
                                      <p:to>
                                        <p:strVal val="visible"/>
                                      </p:to>
                                    </p:set>
                                    <p:animEffect transition="in" filter="fade">
                                      <p:cBhvr>
                                        <p:cTn id="28" dur="1000"/>
                                        <p:tgtEl>
                                          <p:spTgt spid="7171">
                                            <p:txEl>
                                              <p:pRg st="8" end="8"/>
                                            </p:txEl>
                                          </p:spTgt>
                                        </p:tgtEl>
                                      </p:cBhvr>
                                    </p:animEffect>
                                    <p:anim calcmode="lin" valueType="num">
                                      <p:cBhvr>
                                        <p:cTn id="29"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Gibberellinen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786482" cy="4738260"/>
          </a:xfrm>
        </p:spPr>
        <p:txBody>
          <a:bodyPr>
            <a:normAutofit/>
          </a:bodyPr>
          <a:lstStyle/>
          <a:p>
            <a:pPr indent="0">
              <a:buNone/>
            </a:pPr>
            <a:r>
              <a:rPr lang="nl-NL" dirty="0"/>
              <a:t>Gibberellinen zijn </a:t>
            </a:r>
            <a:r>
              <a:rPr lang="nl-NL" dirty="0" err="1"/>
              <a:t>planten-hormonen</a:t>
            </a:r>
            <a:r>
              <a:rPr lang="nl-NL" dirty="0"/>
              <a:t> die een cruciale rol spelen bij de van groei van planten.</a:t>
            </a:r>
          </a:p>
          <a:p>
            <a:pPr indent="0">
              <a:buNone/>
            </a:pPr>
            <a:endParaRPr lang="nl-NL" dirty="0"/>
          </a:p>
          <a:p>
            <a:pPr indent="0">
              <a:buNone/>
            </a:pPr>
            <a:r>
              <a:rPr lang="nl-NL" dirty="0"/>
              <a:t>Ze zijn vooral bekend om hun vermogen om </a:t>
            </a:r>
            <a:r>
              <a:rPr lang="nl-NL" dirty="0" err="1"/>
              <a:t>celstrekking</a:t>
            </a:r>
            <a:r>
              <a:rPr lang="nl-NL" dirty="0"/>
              <a:t> te bevorderen.</a:t>
            </a:r>
          </a:p>
          <a:p>
            <a:pPr indent="0">
              <a:buNone/>
            </a:pPr>
            <a:endParaRPr lang="nl-NL" dirty="0"/>
          </a:p>
          <a:p>
            <a:pPr indent="0">
              <a:buNone/>
            </a:pPr>
            <a:r>
              <a:rPr lang="nl-NL" b="1" dirty="0"/>
              <a:t>Belangrijke functies van gibberellinen:</a:t>
            </a:r>
          </a:p>
          <a:p>
            <a:pPr lvl="1"/>
            <a:r>
              <a:rPr lang="nl-NL" dirty="0"/>
              <a:t>Ze bevorderen de lengtegroei van stengels en internodiën (de stukken stengel tussen de bladeren), waardoor planten hoger worden.</a:t>
            </a:r>
          </a:p>
          <a:p>
            <a:pPr indent="0">
              <a:buNone/>
              <a:defRPr/>
            </a:pPr>
            <a:endParaRPr lang="nl-NL" dirty="0"/>
          </a:p>
        </p:txBody>
      </p:sp>
      <p:pic>
        <p:nvPicPr>
          <p:cNvPr id="2" name="Afbeelding 1">
            <a:extLst>
              <a:ext uri="{FF2B5EF4-FFF2-40B4-BE49-F238E27FC236}">
                <a16:creationId xmlns:a16="http://schemas.microsoft.com/office/drawing/2014/main" id="{ECE674EC-BE4A-9055-828E-BE2B7853D487}"/>
              </a:ext>
            </a:extLst>
          </p:cNvPr>
          <p:cNvPicPr>
            <a:picLocks noChangeAspect="1"/>
          </p:cNvPicPr>
          <p:nvPr/>
        </p:nvPicPr>
        <p:blipFill>
          <a:blip r:embed="rId3"/>
          <a:stretch>
            <a:fillRect/>
          </a:stretch>
        </p:blipFill>
        <p:spPr>
          <a:xfrm>
            <a:off x="7853613" y="4065815"/>
            <a:ext cx="4338387" cy="2437622"/>
          </a:xfrm>
          <a:prstGeom prst="rect">
            <a:avLst/>
          </a:prstGeom>
        </p:spPr>
      </p:pic>
    </p:spTree>
    <p:extLst>
      <p:ext uri="{BB962C8B-B14F-4D97-AF65-F5344CB8AC3E}">
        <p14:creationId xmlns:p14="http://schemas.microsoft.com/office/powerpoint/2010/main" val="420457646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BE20E-422A-4992-BEE9-1212EE5AAECB}"/>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58AE3E20-E23C-8EBA-18ED-D583CAE48895}"/>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a:t>
            </a:r>
          </a:p>
        </p:txBody>
      </p:sp>
      <p:sp>
        <p:nvSpPr>
          <p:cNvPr id="7171" name="Tijdelijke aanduiding voor inhoud 2">
            <a:extLst>
              <a:ext uri="{FF2B5EF4-FFF2-40B4-BE49-F238E27FC236}">
                <a16:creationId xmlns:a16="http://schemas.microsoft.com/office/drawing/2014/main" id="{7C0A525C-A73F-D34A-63E0-B7F012A64A1D}"/>
              </a:ext>
            </a:extLst>
          </p:cNvPr>
          <p:cNvSpPr>
            <a:spLocks noGrp="1" noChangeArrowheads="1"/>
          </p:cNvSpPr>
          <p:nvPr>
            <p:ph idx="1"/>
          </p:nvPr>
        </p:nvSpPr>
        <p:spPr>
          <a:xfrm>
            <a:off x="1079224" y="1910876"/>
            <a:ext cx="5958184" cy="4738260"/>
          </a:xfrm>
        </p:spPr>
        <p:txBody>
          <a:bodyPr>
            <a:normAutofit/>
          </a:bodyPr>
          <a:lstStyle/>
          <a:p>
            <a:pPr indent="0">
              <a:buNone/>
              <a:defRPr/>
            </a:pPr>
            <a:r>
              <a:rPr lang="nl-NL" dirty="0"/>
              <a:t>Osmose is een belangrijk proces voor de plant. </a:t>
            </a:r>
            <a:br>
              <a:rPr lang="nl-NL" dirty="0"/>
            </a:br>
            <a:endParaRPr lang="nl-NL" dirty="0"/>
          </a:p>
          <a:p>
            <a:pPr indent="0">
              <a:buNone/>
              <a:defRPr/>
            </a:pPr>
            <a:r>
              <a:rPr lang="nl-NL" dirty="0"/>
              <a:t>Het houdt de cellen op spanning, en houdt daarmee de plant overeind, de bladeren in de juiste stand en de bloemen en vruchten in optimale toestand</a:t>
            </a:r>
          </a:p>
        </p:txBody>
      </p:sp>
      <p:pic>
        <p:nvPicPr>
          <p:cNvPr id="5" name="Afbeelding 4">
            <a:extLst>
              <a:ext uri="{FF2B5EF4-FFF2-40B4-BE49-F238E27FC236}">
                <a16:creationId xmlns:a16="http://schemas.microsoft.com/office/drawing/2014/main" id="{C2BC40CE-E6DB-37B2-4755-6F12D2DC6687}"/>
              </a:ext>
            </a:extLst>
          </p:cNvPr>
          <p:cNvPicPr>
            <a:picLocks noChangeAspect="1"/>
          </p:cNvPicPr>
          <p:nvPr/>
        </p:nvPicPr>
        <p:blipFill>
          <a:blip r:embed="rId3"/>
          <a:stretch>
            <a:fillRect/>
          </a:stretch>
        </p:blipFill>
        <p:spPr>
          <a:xfrm>
            <a:off x="7265190" y="1588951"/>
            <a:ext cx="4664972" cy="3355605"/>
          </a:xfrm>
          <a:prstGeom prst="rect">
            <a:avLst/>
          </a:prstGeom>
        </p:spPr>
      </p:pic>
    </p:spTree>
    <p:extLst>
      <p:ext uri="{BB962C8B-B14F-4D97-AF65-F5344CB8AC3E}">
        <p14:creationId xmlns:p14="http://schemas.microsoft.com/office/powerpoint/2010/main" val="111560369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is osmose?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794744" y="1508445"/>
            <a:ext cx="7357410" cy="4738260"/>
          </a:xfrm>
        </p:spPr>
        <p:txBody>
          <a:bodyPr>
            <a:normAutofit fontScale="92500"/>
          </a:bodyPr>
          <a:lstStyle/>
          <a:p>
            <a:pPr indent="0">
              <a:buNone/>
              <a:defRPr/>
            </a:pPr>
            <a:r>
              <a:rPr lang="nl-NL" dirty="0"/>
              <a:t>Het principe kan gedemonstreerd worden met twee bakken water, gescheiden door een halfdoorlatende membraan. </a:t>
            </a:r>
          </a:p>
          <a:p>
            <a:pPr indent="0">
              <a:buNone/>
              <a:defRPr/>
            </a:pPr>
            <a:endParaRPr lang="nl-NL" dirty="0"/>
          </a:p>
          <a:p>
            <a:pPr indent="0">
              <a:buNone/>
              <a:defRPr/>
            </a:pPr>
            <a:r>
              <a:rPr lang="nl-NL" dirty="0"/>
              <a:t>Door dat membraan kan het water wel van de ene bak naar de andere, maar de opgeloste stoffen niet. </a:t>
            </a:r>
          </a:p>
          <a:p>
            <a:pPr indent="0">
              <a:buNone/>
              <a:defRPr/>
            </a:pPr>
            <a:endParaRPr lang="nl-NL" dirty="0"/>
          </a:p>
          <a:p>
            <a:pPr indent="0">
              <a:buNone/>
              <a:defRPr/>
            </a:pPr>
            <a:r>
              <a:rPr lang="nl-NL" dirty="0"/>
              <a:t>Als in de ene bak de concentratie aan opgeloste stoffen hoger is dan in de andere bak, gaan er watermoleculen door het membraan naar de bak met de hogere concentratie. </a:t>
            </a:r>
          </a:p>
          <a:p>
            <a:pPr indent="0">
              <a:buNone/>
              <a:defRPr/>
            </a:pPr>
            <a:endParaRPr lang="nl-NL" dirty="0"/>
          </a:p>
          <a:p>
            <a:pPr indent="0">
              <a:buNone/>
              <a:defRPr/>
            </a:pPr>
            <a:r>
              <a:rPr lang="nl-NL" dirty="0"/>
              <a:t>De bak met de hogere concentratie wordt hierdoor verdund. Net zolang tot een evenwicht is bereikt. Dit proces kost geen energie</a:t>
            </a:r>
          </a:p>
        </p:txBody>
      </p:sp>
      <p:pic>
        <p:nvPicPr>
          <p:cNvPr id="3" name="Afbeelding 2">
            <a:extLst>
              <a:ext uri="{FF2B5EF4-FFF2-40B4-BE49-F238E27FC236}">
                <a16:creationId xmlns:a16="http://schemas.microsoft.com/office/drawing/2014/main" id="{548FA46B-CEED-BF0F-6C27-E37BC578E0C1}"/>
              </a:ext>
            </a:extLst>
          </p:cNvPr>
          <p:cNvPicPr>
            <a:picLocks noChangeAspect="1"/>
          </p:cNvPicPr>
          <p:nvPr/>
        </p:nvPicPr>
        <p:blipFill>
          <a:blip r:embed="rId3"/>
          <a:stretch>
            <a:fillRect/>
          </a:stretch>
        </p:blipFill>
        <p:spPr>
          <a:xfrm>
            <a:off x="8539831" y="4044706"/>
            <a:ext cx="3652169" cy="2768112"/>
          </a:xfrm>
          <a:prstGeom prst="rect">
            <a:avLst/>
          </a:prstGeom>
        </p:spPr>
      </p:pic>
    </p:spTree>
    <p:extLst>
      <p:ext uri="{BB962C8B-B14F-4D97-AF65-F5344CB8AC3E}">
        <p14:creationId xmlns:p14="http://schemas.microsoft.com/office/powerpoint/2010/main" val="299603585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de wortel</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7538565" cy="4738260"/>
          </a:xfrm>
        </p:spPr>
        <p:txBody>
          <a:bodyPr>
            <a:normAutofit/>
          </a:bodyPr>
          <a:lstStyle/>
          <a:p>
            <a:pPr indent="0">
              <a:buNone/>
            </a:pPr>
            <a:r>
              <a:rPr lang="nl-NL" b="1" dirty="0"/>
              <a:t>De rol van de wortelharen</a:t>
            </a:r>
          </a:p>
          <a:p>
            <a:pPr indent="0">
              <a:buNone/>
            </a:pPr>
            <a:endParaRPr lang="nl-NL" b="1" dirty="0"/>
          </a:p>
          <a:p>
            <a:pPr marL="342900" indent="-342900"/>
            <a:r>
              <a:rPr lang="nl-NL" b="1" dirty="0"/>
              <a:t>Structuur:</a:t>
            </a:r>
            <a:r>
              <a:rPr lang="nl-NL" dirty="0"/>
              <a:t> </a:t>
            </a:r>
            <a:br>
              <a:rPr lang="nl-NL" dirty="0"/>
            </a:br>
            <a:r>
              <a:rPr lang="nl-NL" dirty="0"/>
              <a:t>Wortelharen zijn dunne uitgroeisels van de epidermiscellen van wortels, en ze vergroten het oppervlak waarmee water en voedingsstoffen uit de bodem kunnen worden opgenomen.</a:t>
            </a:r>
          </a:p>
          <a:p>
            <a:pPr marL="342900" indent="-342900"/>
            <a:endParaRPr lang="nl-NL" dirty="0"/>
          </a:p>
          <a:p>
            <a:pPr marL="342900" indent="-342900"/>
            <a:r>
              <a:rPr lang="nl-NL" b="1" dirty="0"/>
              <a:t>Contact met de bodem:</a:t>
            </a:r>
            <a:r>
              <a:rPr lang="nl-NL" dirty="0"/>
              <a:t> </a:t>
            </a:r>
            <a:br>
              <a:rPr lang="nl-NL" dirty="0"/>
            </a:br>
            <a:r>
              <a:rPr lang="nl-NL" dirty="0"/>
              <a:t>Wortelharen staan in direct contact met de vochtige bodem en de opgeloste mineralen daarin.</a:t>
            </a:r>
          </a:p>
          <a:p>
            <a:pPr indent="0">
              <a:buNone/>
              <a:defRPr/>
            </a:pPr>
            <a:endParaRPr lang="nl-NL" dirty="0"/>
          </a:p>
        </p:txBody>
      </p:sp>
      <p:pic>
        <p:nvPicPr>
          <p:cNvPr id="3" name="Afbeelding 2">
            <a:extLst>
              <a:ext uri="{FF2B5EF4-FFF2-40B4-BE49-F238E27FC236}">
                <a16:creationId xmlns:a16="http://schemas.microsoft.com/office/drawing/2014/main" id="{B59D20EC-082F-7C33-1C33-301ADC0CE9AF}"/>
              </a:ext>
            </a:extLst>
          </p:cNvPr>
          <p:cNvPicPr>
            <a:picLocks noChangeAspect="1"/>
          </p:cNvPicPr>
          <p:nvPr/>
        </p:nvPicPr>
        <p:blipFill>
          <a:blip r:embed="rId3"/>
          <a:stretch>
            <a:fillRect/>
          </a:stretch>
        </p:blipFill>
        <p:spPr>
          <a:xfrm>
            <a:off x="8088828" y="208864"/>
            <a:ext cx="3850131" cy="2761719"/>
          </a:xfrm>
          <a:prstGeom prst="rect">
            <a:avLst/>
          </a:prstGeom>
        </p:spPr>
      </p:pic>
    </p:spTree>
    <p:extLst>
      <p:ext uri="{BB962C8B-B14F-4D97-AF65-F5344CB8AC3E}">
        <p14:creationId xmlns:p14="http://schemas.microsoft.com/office/powerpoint/2010/main" val="384017794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D27C2-2610-BE4B-B81E-5E17D9C2565C}"/>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798E1593-40A1-500E-7DD2-5A779BF0E36D}"/>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de wortel</a:t>
            </a:r>
          </a:p>
        </p:txBody>
      </p:sp>
      <p:sp>
        <p:nvSpPr>
          <p:cNvPr id="7171" name="Tijdelijke aanduiding voor inhoud 2">
            <a:extLst>
              <a:ext uri="{FF2B5EF4-FFF2-40B4-BE49-F238E27FC236}">
                <a16:creationId xmlns:a16="http://schemas.microsoft.com/office/drawing/2014/main" id="{99E7DFBD-6162-8684-2571-E7E34B3F6024}"/>
              </a:ext>
            </a:extLst>
          </p:cNvPr>
          <p:cNvSpPr>
            <a:spLocks noGrp="1" noChangeArrowheads="1"/>
          </p:cNvSpPr>
          <p:nvPr>
            <p:ph idx="1"/>
          </p:nvPr>
        </p:nvSpPr>
        <p:spPr>
          <a:xfrm>
            <a:off x="1079223" y="1910876"/>
            <a:ext cx="8504724" cy="4738260"/>
          </a:xfrm>
        </p:spPr>
        <p:txBody>
          <a:bodyPr>
            <a:normAutofit/>
          </a:bodyPr>
          <a:lstStyle/>
          <a:p>
            <a:pPr indent="0">
              <a:buNone/>
            </a:pPr>
            <a:r>
              <a:rPr lang="nl-NL" b="1" dirty="0"/>
              <a:t>Concentratieverschil tussen bodem en wortelcellen</a:t>
            </a:r>
          </a:p>
          <a:p>
            <a:pPr indent="0">
              <a:buNone/>
            </a:pPr>
            <a:endParaRPr lang="nl-NL" b="1" dirty="0"/>
          </a:p>
          <a:p>
            <a:pPr marL="342900" indent="-342900"/>
            <a:r>
              <a:rPr lang="nl-NL" b="1" dirty="0"/>
              <a:t>Lagere concentratie opgeloste stoffen in de bodem:</a:t>
            </a:r>
            <a:r>
              <a:rPr lang="nl-NL" dirty="0"/>
              <a:t> Bodemwater bevat meestal een lage concentratie opgeloste stoffen (zoals mineralen en zouten).</a:t>
            </a:r>
          </a:p>
          <a:p>
            <a:pPr marL="342900" indent="-342900"/>
            <a:endParaRPr lang="nl-NL" dirty="0"/>
          </a:p>
          <a:p>
            <a:pPr marL="342900" indent="-342900"/>
            <a:r>
              <a:rPr lang="nl-NL" b="1" dirty="0"/>
              <a:t>Hogere concentratie opgeloste stoffen in wortelcellen:</a:t>
            </a:r>
            <a:r>
              <a:rPr lang="nl-NL" dirty="0"/>
              <a:t> De cellen van de wortelharen hebben een hogere concentratie opgeloste stoffen (suikers, ionen en andere moleculen) dan het bodemwater.</a:t>
            </a:r>
          </a:p>
          <a:p>
            <a:pPr marL="342900" indent="-342900"/>
            <a:endParaRPr lang="nl-NL" dirty="0"/>
          </a:p>
          <a:p>
            <a:pPr indent="0">
              <a:buNone/>
              <a:defRPr/>
            </a:pPr>
            <a:endParaRPr lang="nl-NL" dirty="0"/>
          </a:p>
        </p:txBody>
      </p:sp>
      <p:pic>
        <p:nvPicPr>
          <p:cNvPr id="3" name="Afbeelding 2">
            <a:extLst>
              <a:ext uri="{FF2B5EF4-FFF2-40B4-BE49-F238E27FC236}">
                <a16:creationId xmlns:a16="http://schemas.microsoft.com/office/drawing/2014/main" id="{9A856296-246C-F494-9191-DD4FCABB770F}"/>
              </a:ext>
            </a:extLst>
          </p:cNvPr>
          <p:cNvPicPr>
            <a:picLocks noChangeAspect="1"/>
          </p:cNvPicPr>
          <p:nvPr/>
        </p:nvPicPr>
        <p:blipFill>
          <a:blip r:embed="rId3"/>
          <a:stretch>
            <a:fillRect/>
          </a:stretch>
        </p:blipFill>
        <p:spPr>
          <a:xfrm>
            <a:off x="9386993" y="276806"/>
            <a:ext cx="2252607" cy="2385113"/>
          </a:xfrm>
          <a:prstGeom prst="rect">
            <a:avLst/>
          </a:prstGeom>
        </p:spPr>
      </p:pic>
    </p:spTree>
    <p:extLst>
      <p:ext uri="{BB962C8B-B14F-4D97-AF65-F5344CB8AC3E}">
        <p14:creationId xmlns:p14="http://schemas.microsoft.com/office/powerpoint/2010/main" val="294706232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8D144-0CA0-E13C-C543-E94D03518F85}"/>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646FA073-CD5F-7E69-B57D-DF3AED583B09}"/>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de wortel</a:t>
            </a:r>
          </a:p>
        </p:txBody>
      </p:sp>
      <p:sp>
        <p:nvSpPr>
          <p:cNvPr id="7171" name="Tijdelijke aanduiding voor inhoud 2">
            <a:extLst>
              <a:ext uri="{FF2B5EF4-FFF2-40B4-BE49-F238E27FC236}">
                <a16:creationId xmlns:a16="http://schemas.microsoft.com/office/drawing/2014/main" id="{034679E3-8923-EE08-DF01-49508E61048E}"/>
              </a:ext>
            </a:extLst>
          </p:cNvPr>
          <p:cNvSpPr>
            <a:spLocks noGrp="1" noChangeArrowheads="1"/>
          </p:cNvSpPr>
          <p:nvPr>
            <p:ph idx="1"/>
          </p:nvPr>
        </p:nvSpPr>
        <p:spPr>
          <a:xfrm>
            <a:off x="1079223" y="1910876"/>
            <a:ext cx="7745600" cy="4738260"/>
          </a:xfrm>
        </p:spPr>
        <p:txBody>
          <a:bodyPr>
            <a:normAutofit/>
          </a:bodyPr>
          <a:lstStyle/>
          <a:p>
            <a:pPr indent="0">
              <a:buNone/>
            </a:pPr>
            <a:r>
              <a:rPr lang="nl-NL" b="1" dirty="0"/>
              <a:t>Osmose door het celmembraan</a:t>
            </a:r>
          </a:p>
          <a:p>
            <a:pPr indent="0">
              <a:buNone/>
            </a:pPr>
            <a:endParaRPr lang="nl-NL" b="1" dirty="0"/>
          </a:p>
          <a:p>
            <a:pPr marL="342900" indent="-342900"/>
            <a:r>
              <a:rPr lang="nl-NL" b="1" dirty="0"/>
              <a:t>Semipermeabel membraan:</a:t>
            </a:r>
            <a:r>
              <a:rPr lang="nl-NL" dirty="0"/>
              <a:t> </a:t>
            </a:r>
            <a:br>
              <a:rPr lang="nl-NL" dirty="0"/>
            </a:br>
            <a:r>
              <a:rPr lang="nl-NL" dirty="0"/>
              <a:t>Het celmembraan van de wortelharen laat water door, maar beperkt de doorgang van opgeloste stoffen.</a:t>
            </a:r>
          </a:p>
          <a:p>
            <a:pPr marL="342900" indent="-342900"/>
            <a:endParaRPr lang="nl-NL" dirty="0"/>
          </a:p>
          <a:p>
            <a:pPr marL="342900" indent="-342900"/>
            <a:r>
              <a:rPr lang="nl-NL" b="1" dirty="0"/>
              <a:t>Waterbeweging:</a:t>
            </a:r>
            <a:r>
              <a:rPr lang="nl-NL" dirty="0"/>
              <a:t> </a:t>
            </a:r>
            <a:br>
              <a:rPr lang="nl-NL" dirty="0"/>
            </a:br>
            <a:r>
              <a:rPr lang="nl-NL" dirty="0"/>
              <a:t>Via osmose stroomt water van de bodem (lage concentratie opgeloste stoffen) naar de wortelhaarcellen (hogere concentratie opgeloste stoffen).</a:t>
            </a:r>
          </a:p>
          <a:p>
            <a:pPr indent="0">
              <a:buNone/>
              <a:defRPr/>
            </a:pPr>
            <a:endParaRPr lang="nl-NL" dirty="0"/>
          </a:p>
        </p:txBody>
      </p:sp>
      <p:pic>
        <p:nvPicPr>
          <p:cNvPr id="3" name="Afbeelding 2">
            <a:extLst>
              <a:ext uri="{FF2B5EF4-FFF2-40B4-BE49-F238E27FC236}">
                <a16:creationId xmlns:a16="http://schemas.microsoft.com/office/drawing/2014/main" id="{F23FD808-B584-2F97-EB70-060DA0BFED57}"/>
              </a:ext>
            </a:extLst>
          </p:cNvPr>
          <p:cNvPicPr>
            <a:picLocks noChangeAspect="1"/>
          </p:cNvPicPr>
          <p:nvPr/>
        </p:nvPicPr>
        <p:blipFill>
          <a:blip r:embed="rId3"/>
          <a:stretch>
            <a:fillRect/>
          </a:stretch>
        </p:blipFill>
        <p:spPr>
          <a:xfrm>
            <a:off x="9377680" y="327607"/>
            <a:ext cx="2394000" cy="2534824"/>
          </a:xfrm>
          <a:prstGeom prst="rect">
            <a:avLst/>
          </a:prstGeom>
        </p:spPr>
      </p:pic>
    </p:spTree>
    <p:extLst>
      <p:ext uri="{BB962C8B-B14F-4D97-AF65-F5344CB8AC3E}">
        <p14:creationId xmlns:p14="http://schemas.microsoft.com/office/powerpoint/2010/main" val="21932801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plantencel</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251976" cy="4738260"/>
          </a:xfrm>
        </p:spPr>
        <p:txBody>
          <a:bodyPr>
            <a:normAutofit/>
          </a:bodyPr>
          <a:lstStyle/>
          <a:p>
            <a:pPr indent="0">
              <a:buNone/>
            </a:pPr>
            <a:r>
              <a:rPr lang="nl-NL" dirty="0"/>
              <a:t>Water beweegt altijd naar een gebied met een  hogere concentratie opgeloste stoffen.</a:t>
            </a:r>
          </a:p>
          <a:p>
            <a:pPr indent="0">
              <a:buNone/>
            </a:pPr>
            <a:endParaRPr lang="nl-NL" dirty="0"/>
          </a:p>
          <a:p>
            <a:pPr indent="0">
              <a:buNone/>
            </a:pPr>
            <a:r>
              <a:rPr lang="nl-NL" dirty="0"/>
              <a:t>Plantencellen hebben vaak een hogere concentratie opgeloste stoffen dan het xyleem, waardoor water naar binnen stroomt.</a:t>
            </a:r>
          </a:p>
          <a:p>
            <a:pPr indent="0">
              <a:buNone/>
            </a:pPr>
            <a:endParaRPr lang="nl-NL" dirty="0"/>
          </a:p>
          <a:p>
            <a:pPr indent="0">
              <a:buNone/>
            </a:pPr>
            <a:r>
              <a:rPr lang="nl-NL" dirty="0"/>
              <a:t>Eenmaal binnen wordt water opgeslagen in de vacuole van de cel, wat bijdraagt aan de turgordruk (stevigheid).</a:t>
            </a:r>
          </a:p>
          <a:p>
            <a:pPr indent="0">
              <a:buNone/>
            </a:pPr>
            <a:endParaRPr lang="nl-NL" dirty="0"/>
          </a:p>
        </p:txBody>
      </p:sp>
      <p:pic>
        <p:nvPicPr>
          <p:cNvPr id="3" name="Afbeelding 2">
            <a:extLst>
              <a:ext uri="{FF2B5EF4-FFF2-40B4-BE49-F238E27FC236}">
                <a16:creationId xmlns:a16="http://schemas.microsoft.com/office/drawing/2014/main" id="{B761988A-EB0D-CB4D-7F50-547F7DA8744A}"/>
              </a:ext>
            </a:extLst>
          </p:cNvPr>
          <p:cNvPicPr>
            <a:picLocks noChangeAspect="1"/>
          </p:cNvPicPr>
          <p:nvPr/>
        </p:nvPicPr>
        <p:blipFill>
          <a:blip r:embed="rId3"/>
          <a:stretch>
            <a:fillRect/>
          </a:stretch>
        </p:blipFill>
        <p:spPr>
          <a:xfrm>
            <a:off x="8394035" y="431139"/>
            <a:ext cx="3089337" cy="2474621"/>
          </a:xfrm>
          <a:prstGeom prst="rect">
            <a:avLst/>
          </a:prstGeom>
        </p:spPr>
      </p:pic>
    </p:spTree>
    <p:extLst>
      <p:ext uri="{BB962C8B-B14F-4D97-AF65-F5344CB8AC3E}">
        <p14:creationId xmlns:p14="http://schemas.microsoft.com/office/powerpoint/2010/main" val="397619152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F92EE-78B0-6B2E-198D-60483FF6F281}"/>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5065AD68-BCB5-2495-0A22-ACF8C343A983}"/>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plantencel</a:t>
            </a:r>
          </a:p>
        </p:txBody>
      </p:sp>
      <p:sp>
        <p:nvSpPr>
          <p:cNvPr id="7171" name="Tijdelijke aanduiding voor inhoud 2">
            <a:extLst>
              <a:ext uri="{FF2B5EF4-FFF2-40B4-BE49-F238E27FC236}">
                <a16:creationId xmlns:a16="http://schemas.microsoft.com/office/drawing/2014/main" id="{D07EEBC5-2FC5-DC89-05CD-7E070A270D83}"/>
              </a:ext>
            </a:extLst>
          </p:cNvPr>
          <p:cNvSpPr>
            <a:spLocks noGrp="1" noChangeArrowheads="1"/>
          </p:cNvSpPr>
          <p:nvPr>
            <p:ph idx="1"/>
          </p:nvPr>
        </p:nvSpPr>
        <p:spPr>
          <a:xfrm>
            <a:off x="1079224" y="1910876"/>
            <a:ext cx="6651494" cy="4738260"/>
          </a:xfrm>
        </p:spPr>
        <p:txBody>
          <a:bodyPr>
            <a:normAutofit/>
          </a:bodyPr>
          <a:lstStyle/>
          <a:p>
            <a:pPr indent="0">
              <a:buNone/>
            </a:pPr>
            <a:r>
              <a:rPr lang="nl-NL" b="1" dirty="0"/>
              <a:t>Turgordruk:</a:t>
            </a:r>
          </a:p>
          <a:p>
            <a:pPr indent="0">
              <a:buNone/>
            </a:pPr>
            <a:endParaRPr lang="nl-NL" dirty="0"/>
          </a:p>
          <a:p>
            <a:pPr indent="0">
              <a:buNone/>
            </a:pPr>
            <a:r>
              <a:rPr lang="nl-NL" dirty="0"/>
              <a:t>Water dat door osmose de vacuole van een cel binnendringt, zorgt voor een interne druk, </a:t>
            </a:r>
            <a:r>
              <a:rPr lang="nl-NL" b="1" dirty="0"/>
              <a:t>turgordruk</a:t>
            </a:r>
            <a:r>
              <a:rPr lang="nl-NL" dirty="0"/>
              <a:t>, die de cel stevig houdt.</a:t>
            </a:r>
          </a:p>
          <a:p>
            <a:pPr indent="0">
              <a:buNone/>
            </a:pPr>
            <a:endParaRPr lang="nl-NL" dirty="0"/>
          </a:p>
          <a:p>
            <a:pPr indent="0">
              <a:buNone/>
            </a:pPr>
            <a:r>
              <a:rPr lang="nl-NL" dirty="0"/>
              <a:t>Deze druk is essentieel voor de stevigheid van niet-houtige delen van planten, zoals bladeren en jonge stengels.</a:t>
            </a:r>
          </a:p>
          <a:p>
            <a:pPr indent="0">
              <a:buNone/>
              <a:defRPr/>
            </a:pPr>
            <a:endParaRPr lang="nl-NL" dirty="0"/>
          </a:p>
        </p:txBody>
      </p:sp>
      <p:pic>
        <p:nvPicPr>
          <p:cNvPr id="3" name="Afbeelding 2">
            <a:extLst>
              <a:ext uri="{FF2B5EF4-FFF2-40B4-BE49-F238E27FC236}">
                <a16:creationId xmlns:a16="http://schemas.microsoft.com/office/drawing/2014/main" id="{42AC88E5-7B35-4AF9-33FD-644E23585102}"/>
              </a:ext>
            </a:extLst>
          </p:cNvPr>
          <p:cNvPicPr>
            <a:picLocks noChangeAspect="1"/>
          </p:cNvPicPr>
          <p:nvPr/>
        </p:nvPicPr>
        <p:blipFill>
          <a:blip r:embed="rId3"/>
          <a:stretch>
            <a:fillRect/>
          </a:stretch>
        </p:blipFill>
        <p:spPr>
          <a:xfrm>
            <a:off x="8257483" y="847902"/>
            <a:ext cx="3358203" cy="5162196"/>
          </a:xfrm>
          <a:prstGeom prst="rect">
            <a:avLst/>
          </a:prstGeom>
        </p:spPr>
      </p:pic>
    </p:spTree>
    <p:extLst>
      <p:ext uri="{BB962C8B-B14F-4D97-AF65-F5344CB8AC3E}">
        <p14:creationId xmlns:p14="http://schemas.microsoft.com/office/powerpoint/2010/main" val="102987903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BC83D-CD1A-6137-3F90-A2573175356D}"/>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B4BDD5CD-19CF-45B1-96AA-F1F7596AEAF8}"/>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plantencel</a:t>
            </a:r>
          </a:p>
        </p:txBody>
      </p:sp>
      <p:sp>
        <p:nvSpPr>
          <p:cNvPr id="7171" name="Tijdelijke aanduiding voor inhoud 2">
            <a:extLst>
              <a:ext uri="{FF2B5EF4-FFF2-40B4-BE49-F238E27FC236}">
                <a16:creationId xmlns:a16="http://schemas.microsoft.com/office/drawing/2014/main" id="{E6774C16-4F54-05C5-1541-6E9A086ECED4}"/>
              </a:ext>
            </a:extLst>
          </p:cNvPr>
          <p:cNvSpPr>
            <a:spLocks noGrp="1" noChangeArrowheads="1"/>
          </p:cNvSpPr>
          <p:nvPr>
            <p:ph idx="1"/>
          </p:nvPr>
        </p:nvSpPr>
        <p:spPr>
          <a:xfrm>
            <a:off x="1079224" y="1910876"/>
            <a:ext cx="8116534" cy="4738260"/>
          </a:xfrm>
        </p:spPr>
        <p:txBody>
          <a:bodyPr>
            <a:normAutofit/>
          </a:bodyPr>
          <a:lstStyle/>
          <a:p>
            <a:pPr indent="0">
              <a:buNone/>
              <a:defRPr/>
            </a:pPr>
            <a:r>
              <a:rPr lang="nl-NL" dirty="0"/>
              <a:t>Turgor wordt veroorzaakt doordat de cel water aantrekt via osmose uit naburige cellen of uit holtes tussen de cellen. </a:t>
            </a:r>
          </a:p>
          <a:p>
            <a:pPr indent="0">
              <a:buNone/>
              <a:defRPr/>
            </a:pPr>
            <a:endParaRPr lang="nl-NL" dirty="0"/>
          </a:p>
          <a:p>
            <a:pPr indent="0">
              <a:buNone/>
              <a:defRPr/>
            </a:pPr>
            <a:r>
              <a:rPr lang="nl-NL" dirty="0"/>
              <a:t>Bij een groeiende </a:t>
            </a:r>
            <a:r>
              <a:rPr lang="nl-NL" dirty="0" err="1"/>
              <a:t>celspanning</a:t>
            </a:r>
            <a:r>
              <a:rPr lang="nl-NL" dirty="0"/>
              <a:t> rekt de celmembraan uit, tot hij op de celwand stuit. Deze geeft tegendruk. Dit systeem is vergelijkbaar met een ballon die je opblaast in een doos. De doos geeft de tegendruk aan de ballon. </a:t>
            </a:r>
          </a:p>
          <a:p>
            <a:pPr indent="0">
              <a:buNone/>
              <a:defRPr/>
            </a:pPr>
            <a:endParaRPr lang="nl-NL" dirty="0"/>
          </a:p>
        </p:txBody>
      </p:sp>
      <p:pic>
        <p:nvPicPr>
          <p:cNvPr id="3" name="Afbeelding 2">
            <a:extLst>
              <a:ext uri="{FF2B5EF4-FFF2-40B4-BE49-F238E27FC236}">
                <a16:creationId xmlns:a16="http://schemas.microsoft.com/office/drawing/2014/main" id="{C9D8BF3F-5857-E3E3-FBE6-F900A2B89EAB}"/>
              </a:ext>
            </a:extLst>
          </p:cNvPr>
          <p:cNvPicPr>
            <a:picLocks noChangeAspect="1"/>
          </p:cNvPicPr>
          <p:nvPr/>
        </p:nvPicPr>
        <p:blipFill>
          <a:blip r:embed="rId3"/>
          <a:stretch>
            <a:fillRect/>
          </a:stretch>
        </p:blipFill>
        <p:spPr>
          <a:xfrm>
            <a:off x="7526749" y="4295246"/>
            <a:ext cx="4439287" cy="2196994"/>
          </a:xfrm>
          <a:prstGeom prst="rect">
            <a:avLst/>
          </a:prstGeom>
        </p:spPr>
      </p:pic>
    </p:spTree>
    <p:extLst>
      <p:ext uri="{BB962C8B-B14F-4D97-AF65-F5344CB8AC3E}">
        <p14:creationId xmlns:p14="http://schemas.microsoft.com/office/powerpoint/2010/main" val="18029064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Fotosynthese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115110" cy="4738260"/>
          </a:xfrm>
        </p:spPr>
        <p:txBody>
          <a:bodyPr>
            <a:normAutofit/>
          </a:bodyPr>
          <a:lstStyle/>
          <a:p>
            <a:pPr indent="0">
              <a:buNone/>
              <a:defRPr/>
            </a:pPr>
            <a:endParaRPr lang="nl-NL" dirty="0"/>
          </a:p>
          <a:p>
            <a:pPr indent="0">
              <a:buNone/>
              <a:defRPr/>
            </a:pPr>
            <a:endParaRPr lang="nl-NL" dirty="0"/>
          </a:p>
          <a:p>
            <a:pPr indent="0">
              <a:buNone/>
              <a:defRPr/>
            </a:pPr>
            <a:r>
              <a:rPr lang="nl-NL" dirty="0"/>
              <a:t>Een goed begrip van de fotosynthese is essentieel voor iedereen die met planten omgaat!</a:t>
            </a:r>
          </a:p>
          <a:p>
            <a:pPr indent="0">
              <a:buNone/>
              <a:defRPr/>
            </a:pPr>
            <a:endParaRPr lang="nl-NL" dirty="0"/>
          </a:p>
          <a:p>
            <a:pPr indent="0">
              <a:buNone/>
              <a:defRPr/>
            </a:pPr>
            <a:r>
              <a:rPr lang="nl-NL" dirty="0"/>
              <a:t>Het is namelijk de basis van alle productie</a:t>
            </a:r>
          </a:p>
          <a:p>
            <a:pPr indent="0">
              <a:buNone/>
              <a:defRPr/>
            </a:pPr>
            <a:endParaRPr lang="nl-NL" dirty="0"/>
          </a:p>
          <a:p>
            <a:pPr indent="0">
              <a:buNone/>
              <a:defRPr/>
            </a:pPr>
            <a:r>
              <a:rPr lang="nl-NL" dirty="0"/>
              <a:t>Als hier iets mis gaat, verlopen andere processen in de plant ook niet optimaal!</a:t>
            </a:r>
          </a:p>
        </p:txBody>
      </p:sp>
      <p:pic>
        <p:nvPicPr>
          <p:cNvPr id="5" name="Afbeelding 4">
            <a:extLst>
              <a:ext uri="{FF2B5EF4-FFF2-40B4-BE49-F238E27FC236}">
                <a16:creationId xmlns:a16="http://schemas.microsoft.com/office/drawing/2014/main" id="{666870C4-8FC5-4099-B650-79F8C8251D12}"/>
              </a:ext>
            </a:extLst>
          </p:cNvPr>
          <p:cNvPicPr>
            <a:picLocks noChangeAspect="1"/>
          </p:cNvPicPr>
          <p:nvPr/>
        </p:nvPicPr>
        <p:blipFill>
          <a:blip r:embed="rId3"/>
          <a:stretch>
            <a:fillRect/>
          </a:stretch>
        </p:blipFill>
        <p:spPr>
          <a:xfrm>
            <a:off x="917438" y="1393324"/>
            <a:ext cx="6464632" cy="1035103"/>
          </a:xfrm>
          <a:prstGeom prst="rect">
            <a:avLst/>
          </a:prstGeom>
        </p:spPr>
      </p:pic>
    </p:spTree>
    <p:extLst>
      <p:ext uri="{BB962C8B-B14F-4D97-AF65-F5344CB8AC3E}">
        <p14:creationId xmlns:p14="http://schemas.microsoft.com/office/powerpoint/2010/main" val="187344460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4" end="4"/>
                                            </p:txEl>
                                          </p:spTgt>
                                        </p:tgtEl>
                                        <p:attrNameLst>
                                          <p:attrName>style.visibility</p:attrName>
                                        </p:attrNameLst>
                                      </p:cBhvr>
                                      <p:to>
                                        <p:strVal val="visible"/>
                                      </p:to>
                                    </p:set>
                                    <p:animEffect transition="in" filter="fade">
                                      <p:cBhvr>
                                        <p:cTn id="7" dur="1000"/>
                                        <p:tgtEl>
                                          <p:spTgt spid="7171">
                                            <p:txEl>
                                              <p:pRg st="4" end="4"/>
                                            </p:txEl>
                                          </p:spTgt>
                                        </p:tgtEl>
                                      </p:cBhvr>
                                    </p:animEffect>
                                    <p:anim calcmode="lin" valueType="num">
                                      <p:cBhvr>
                                        <p:cTn id="8"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6" end="6"/>
                                            </p:txEl>
                                          </p:spTgt>
                                        </p:tgtEl>
                                        <p:attrNameLst>
                                          <p:attrName>style.visibility</p:attrName>
                                        </p:attrNameLst>
                                      </p:cBhvr>
                                      <p:to>
                                        <p:strVal val="visible"/>
                                      </p:to>
                                    </p:set>
                                    <p:animEffect transition="in" filter="fade">
                                      <p:cBhvr>
                                        <p:cTn id="14" dur="1000"/>
                                        <p:tgtEl>
                                          <p:spTgt spid="7171">
                                            <p:txEl>
                                              <p:pRg st="6" end="6"/>
                                            </p:txEl>
                                          </p:spTgt>
                                        </p:tgtEl>
                                      </p:cBhvr>
                                    </p:animEffect>
                                    <p:anim calcmode="lin" valueType="num">
                                      <p:cBhvr>
                                        <p:cTn id="15"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8CF62-628C-127F-48B8-A042EAC4E28C}"/>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037B8D12-6112-386D-DE99-5BFE53CA0AD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plantencel</a:t>
            </a:r>
          </a:p>
        </p:txBody>
      </p:sp>
      <p:sp>
        <p:nvSpPr>
          <p:cNvPr id="7171" name="Tijdelijke aanduiding voor inhoud 2">
            <a:extLst>
              <a:ext uri="{FF2B5EF4-FFF2-40B4-BE49-F238E27FC236}">
                <a16:creationId xmlns:a16="http://schemas.microsoft.com/office/drawing/2014/main" id="{89ADD95E-CDDA-91E9-A821-DA46250D0483}"/>
              </a:ext>
            </a:extLst>
          </p:cNvPr>
          <p:cNvSpPr>
            <a:spLocks noGrp="1" noChangeArrowheads="1"/>
          </p:cNvSpPr>
          <p:nvPr>
            <p:ph idx="1"/>
          </p:nvPr>
        </p:nvSpPr>
        <p:spPr>
          <a:xfrm>
            <a:off x="1079224" y="1910876"/>
            <a:ext cx="8116534" cy="4738260"/>
          </a:xfrm>
        </p:spPr>
        <p:txBody>
          <a:bodyPr>
            <a:normAutofit/>
          </a:bodyPr>
          <a:lstStyle/>
          <a:p>
            <a:pPr indent="0">
              <a:buNone/>
              <a:defRPr/>
            </a:pPr>
            <a:r>
              <a:rPr lang="nl-NL" dirty="0"/>
              <a:t>Turgor is verantwoordelijk voor de stevigheid van planten.</a:t>
            </a:r>
          </a:p>
          <a:p>
            <a:pPr indent="0">
              <a:buNone/>
              <a:defRPr/>
            </a:pPr>
            <a:endParaRPr lang="nl-NL" dirty="0"/>
          </a:p>
          <a:p>
            <a:pPr indent="0">
              <a:buNone/>
              <a:defRPr/>
            </a:pPr>
            <a:r>
              <a:rPr lang="nl-NL" dirty="0"/>
              <a:t>Als de cel water verliest doordat de osmotische waarde van de omgeving hoger is, neemt de turgor af. </a:t>
            </a:r>
          </a:p>
          <a:p>
            <a:pPr indent="0">
              <a:buNone/>
              <a:defRPr/>
            </a:pPr>
            <a:endParaRPr lang="nl-NL" dirty="0"/>
          </a:p>
          <a:p>
            <a:pPr indent="0">
              <a:buNone/>
              <a:defRPr/>
            </a:pPr>
            <a:r>
              <a:rPr lang="nl-NL" dirty="0"/>
              <a:t>Dat kan zover gaan, dat de celmembraan losraakt van de celwand. </a:t>
            </a:r>
          </a:p>
          <a:p>
            <a:pPr indent="0">
              <a:buNone/>
              <a:defRPr/>
            </a:pPr>
            <a:endParaRPr lang="nl-NL" dirty="0"/>
          </a:p>
          <a:p>
            <a:pPr indent="0">
              <a:buNone/>
              <a:defRPr/>
            </a:pPr>
            <a:r>
              <a:rPr lang="nl-NL" dirty="0"/>
              <a:t>Dit heet plasmolyse, wij noemen dit ook wel verbranding. Een cel die lang in deze toestand blijft, sterft af</a:t>
            </a:r>
          </a:p>
        </p:txBody>
      </p:sp>
      <p:pic>
        <p:nvPicPr>
          <p:cNvPr id="3" name="Afbeelding 2">
            <a:extLst>
              <a:ext uri="{FF2B5EF4-FFF2-40B4-BE49-F238E27FC236}">
                <a16:creationId xmlns:a16="http://schemas.microsoft.com/office/drawing/2014/main" id="{61777C7B-9AF0-EC55-74C8-8AF904E75966}"/>
              </a:ext>
            </a:extLst>
          </p:cNvPr>
          <p:cNvPicPr>
            <a:picLocks noChangeAspect="1"/>
          </p:cNvPicPr>
          <p:nvPr/>
        </p:nvPicPr>
        <p:blipFill>
          <a:blip r:embed="rId3"/>
          <a:stretch>
            <a:fillRect/>
          </a:stretch>
        </p:blipFill>
        <p:spPr>
          <a:xfrm>
            <a:off x="9898893" y="3858660"/>
            <a:ext cx="1453469" cy="2855213"/>
          </a:xfrm>
          <a:prstGeom prst="rect">
            <a:avLst/>
          </a:prstGeom>
        </p:spPr>
      </p:pic>
      <p:pic>
        <p:nvPicPr>
          <p:cNvPr id="4" name="Afbeelding 3">
            <a:extLst>
              <a:ext uri="{FF2B5EF4-FFF2-40B4-BE49-F238E27FC236}">
                <a16:creationId xmlns:a16="http://schemas.microsoft.com/office/drawing/2014/main" id="{C0F184A0-57AD-AD78-5828-58F43853313D}"/>
              </a:ext>
            </a:extLst>
          </p:cNvPr>
          <p:cNvPicPr>
            <a:picLocks noChangeAspect="1"/>
          </p:cNvPicPr>
          <p:nvPr/>
        </p:nvPicPr>
        <p:blipFill>
          <a:blip r:embed="rId4"/>
          <a:stretch>
            <a:fillRect/>
          </a:stretch>
        </p:blipFill>
        <p:spPr>
          <a:xfrm>
            <a:off x="9404797" y="420310"/>
            <a:ext cx="1857424" cy="2855213"/>
          </a:xfrm>
          <a:prstGeom prst="rect">
            <a:avLst/>
          </a:prstGeom>
        </p:spPr>
      </p:pic>
    </p:spTree>
    <p:extLst>
      <p:ext uri="{BB962C8B-B14F-4D97-AF65-F5344CB8AC3E}">
        <p14:creationId xmlns:p14="http://schemas.microsoft.com/office/powerpoint/2010/main" val="333994432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is gewasgroei analyse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Gewasgroei analyse betekent dat je kijkt hoe een plant groeit en waarom dat zo is. </a:t>
            </a:r>
          </a:p>
          <a:p>
            <a:pPr indent="0">
              <a:buNone/>
              <a:defRPr/>
            </a:pPr>
            <a:endParaRPr lang="nl-NL" dirty="0"/>
          </a:p>
          <a:p>
            <a:pPr indent="0">
              <a:buNone/>
              <a:defRPr/>
            </a:pPr>
            <a:r>
              <a:rPr lang="nl-NL" dirty="0"/>
              <a:t>Dit doe je om te begrijpen wat een plant nodig heeft om goed te kunnen groeien en wat je kunt doen om dit te verbeteren. </a:t>
            </a:r>
          </a:p>
          <a:p>
            <a:pPr indent="0">
              <a:buNone/>
              <a:defRPr/>
            </a:pPr>
            <a:endParaRPr lang="nl-NL" dirty="0"/>
          </a:p>
          <a:p>
            <a:pPr indent="0">
              <a:buNone/>
              <a:defRPr/>
            </a:pPr>
            <a:r>
              <a:rPr lang="nl-NL" dirty="0"/>
              <a:t>Het wordt veel gebruikt in de boomteelt en tuinbouw.</a:t>
            </a:r>
          </a:p>
        </p:txBody>
      </p:sp>
      <p:pic>
        <p:nvPicPr>
          <p:cNvPr id="3" name="Afbeelding 2">
            <a:extLst>
              <a:ext uri="{FF2B5EF4-FFF2-40B4-BE49-F238E27FC236}">
                <a16:creationId xmlns:a16="http://schemas.microsoft.com/office/drawing/2014/main" id="{0EC20DC2-205E-B90D-1A9A-3D83E56470B2}"/>
              </a:ext>
            </a:extLst>
          </p:cNvPr>
          <p:cNvPicPr>
            <a:picLocks noChangeAspect="1"/>
          </p:cNvPicPr>
          <p:nvPr/>
        </p:nvPicPr>
        <p:blipFill>
          <a:blip r:embed="rId3"/>
          <a:stretch>
            <a:fillRect/>
          </a:stretch>
        </p:blipFill>
        <p:spPr>
          <a:xfrm>
            <a:off x="8067760" y="4107774"/>
            <a:ext cx="3746481" cy="2262546"/>
          </a:xfrm>
          <a:prstGeom prst="rect">
            <a:avLst/>
          </a:prstGeom>
        </p:spPr>
      </p:pic>
    </p:spTree>
    <p:extLst>
      <p:ext uri="{BB962C8B-B14F-4D97-AF65-F5344CB8AC3E}">
        <p14:creationId xmlns:p14="http://schemas.microsoft.com/office/powerpoint/2010/main" val="333615123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Waarom gewasgroei analyse?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810776" cy="4738260"/>
          </a:xfrm>
        </p:spPr>
        <p:txBody>
          <a:bodyPr>
            <a:normAutofit/>
          </a:bodyPr>
          <a:lstStyle/>
          <a:p>
            <a:pPr marL="342900" indent="-342900">
              <a:buFont typeface="Wingdings" panose="05000000000000000000" pitchFamily="2" charset="2"/>
              <a:buChar char="Ø"/>
            </a:pPr>
            <a:r>
              <a:rPr lang="nl-NL" dirty="0"/>
              <a:t>Om ervoor te zorgen dat planten gezonder groeien en meer opbrengst geven</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dirty="0"/>
              <a:t>Om te kijken wat er misgaat, bijvoorbeeld bij droogte of ziektes.</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dirty="0"/>
              <a:t>Om te testen of een nieuwe manier van werken beter is dan de oude.</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dirty="0"/>
              <a:t>Om te vergelijken met vorige jaren (of weken)</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dirty="0"/>
              <a:t>Om te vergelijken met collega kwekers</a:t>
            </a:r>
          </a:p>
          <a:p>
            <a:pPr indent="0">
              <a:buNone/>
              <a:defRPr/>
            </a:pPr>
            <a:endParaRPr lang="nl-NL" dirty="0"/>
          </a:p>
        </p:txBody>
      </p:sp>
      <p:pic>
        <p:nvPicPr>
          <p:cNvPr id="3" name="Afbeelding 2">
            <a:extLst>
              <a:ext uri="{FF2B5EF4-FFF2-40B4-BE49-F238E27FC236}">
                <a16:creationId xmlns:a16="http://schemas.microsoft.com/office/drawing/2014/main" id="{634DDCC0-9D0F-4A0C-2C52-DE25B8EDC526}"/>
              </a:ext>
            </a:extLst>
          </p:cNvPr>
          <p:cNvPicPr>
            <a:picLocks noChangeAspect="1"/>
          </p:cNvPicPr>
          <p:nvPr/>
        </p:nvPicPr>
        <p:blipFill>
          <a:blip r:embed="rId3"/>
          <a:stretch>
            <a:fillRect/>
          </a:stretch>
        </p:blipFill>
        <p:spPr>
          <a:xfrm>
            <a:off x="8707120" y="4682588"/>
            <a:ext cx="3484880" cy="1966548"/>
          </a:xfrm>
          <a:prstGeom prst="rect">
            <a:avLst/>
          </a:prstGeom>
        </p:spPr>
      </p:pic>
    </p:spTree>
    <p:extLst>
      <p:ext uri="{BB962C8B-B14F-4D97-AF65-F5344CB8AC3E}">
        <p14:creationId xmlns:p14="http://schemas.microsoft.com/office/powerpoint/2010/main" val="294168569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8" end="8"/>
                                            </p:txEl>
                                          </p:spTgt>
                                        </p:tgtEl>
                                        <p:attrNameLst>
                                          <p:attrName>style.visibility</p:attrName>
                                        </p:attrNameLst>
                                      </p:cBhvr>
                                      <p:to>
                                        <p:strVal val="visible"/>
                                      </p:to>
                                    </p:set>
                                    <p:animEffect transition="in" filter="fade">
                                      <p:cBhvr>
                                        <p:cTn id="28" dur="1000"/>
                                        <p:tgtEl>
                                          <p:spTgt spid="7171">
                                            <p:txEl>
                                              <p:pRg st="8" end="8"/>
                                            </p:txEl>
                                          </p:spTgt>
                                        </p:tgtEl>
                                      </p:cBhvr>
                                    </p:animEffect>
                                    <p:anim calcmode="lin" valueType="num">
                                      <p:cBhvr>
                                        <p:cTn id="29"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Welke gegevens kan je allemaal registreren?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958856" cy="4738260"/>
          </a:xfrm>
        </p:spPr>
        <p:txBody>
          <a:bodyPr>
            <a:normAutofit fontScale="92500" lnSpcReduction="10000"/>
          </a:bodyPr>
          <a:lstStyle/>
          <a:p>
            <a:pPr indent="0">
              <a:buNone/>
            </a:pPr>
            <a:r>
              <a:rPr lang="nl-NL" b="1" dirty="0"/>
              <a:t>Klimaatgegevens intern</a:t>
            </a:r>
            <a:br>
              <a:rPr lang="nl-NL" b="1" dirty="0"/>
            </a:br>
            <a:endParaRPr lang="nl-NL" b="1" dirty="0"/>
          </a:p>
          <a:p>
            <a:pPr marL="342900" indent="-342900">
              <a:buFont typeface="Wingdings" panose="05000000000000000000" pitchFamily="2" charset="2"/>
              <a:buChar char="Ø"/>
            </a:pPr>
            <a:r>
              <a:rPr lang="nl-NL" b="1" dirty="0"/>
              <a:t>Temperatuur</a:t>
            </a:r>
            <a:br>
              <a:rPr lang="nl-NL" b="1" dirty="0"/>
            </a:br>
            <a:r>
              <a:rPr lang="nl-NL" dirty="0"/>
              <a:t>Lucht- en bodemtemperatuur beïnvloeden de fotosynthese en wortelgroei. Bij te hoge of lage temperaturen kan de plant in stress raken.</a:t>
            </a:r>
          </a:p>
          <a:p>
            <a:pPr marL="342900" indent="-342900">
              <a:buFont typeface="Wingdings" panose="05000000000000000000" pitchFamily="2" charset="2"/>
              <a:buChar char="Ø"/>
            </a:pPr>
            <a:r>
              <a:rPr lang="nl-NL" b="1" dirty="0"/>
              <a:t>Luchtvochtigheid (RV) </a:t>
            </a:r>
            <a:br>
              <a:rPr lang="nl-NL" b="1" dirty="0"/>
            </a:br>
            <a:r>
              <a:rPr lang="nl-NL" dirty="0"/>
              <a:t>Te lage luchtvochtigheid kan leiden tot uitdroging; te hoge luchtvochtigheid kan ziektes bevorderen.</a:t>
            </a:r>
          </a:p>
          <a:p>
            <a:pPr marL="342900" indent="-342900">
              <a:buFont typeface="Wingdings" panose="05000000000000000000" pitchFamily="2" charset="2"/>
              <a:buChar char="Ø"/>
            </a:pPr>
            <a:r>
              <a:rPr lang="nl-NL" b="1" dirty="0"/>
              <a:t>Licht </a:t>
            </a:r>
            <a:br>
              <a:rPr lang="nl-NL" b="1" dirty="0"/>
            </a:br>
            <a:r>
              <a:rPr lang="nl-NL" dirty="0"/>
              <a:t>Hoeveelheid en intensiteit van licht (PAR-licht, fotosynthetisch actieve straling) zijn essentieel voor fotosynthese.</a:t>
            </a:r>
          </a:p>
          <a:p>
            <a:pPr marL="342900" indent="-342900">
              <a:buFont typeface="Wingdings" panose="05000000000000000000" pitchFamily="2" charset="2"/>
              <a:buChar char="Ø"/>
            </a:pPr>
            <a:r>
              <a:rPr lang="nl-NL" b="1" dirty="0"/>
              <a:t>CO₂-gehalte </a:t>
            </a:r>
            <a:br>
              <a:rPr lang="nl-NL" b="1" dirty="0"/>
            </a:br>
            <a:r>
              <a:rPr lang="nl-NL" dirty="0"/>
              <a:t>CO₂ is nodig voor fotosynthese; een hoger CO₂-gehalte kan de groei versnellen.</a:t>
            </a:r>
          </a:p>
          <a:p>
            <a:pPr indent="0">
              <a:buNone/>
              <a:defRPr/>
            </a:pPr>
            <a:endParaRPr lang="nl-NL" dirty="0"/>
          </a:p>
        </p:txBody>
      </p:sp>
      <p:pic>
        <p:nvPicPr>
          <p:cNvPr id="3" name="Afbeelding 2">
            <a:extLst>
              <a:ext uri="{FF2B5EF4-FFF2-40B4-BE49-F238E27FC236}">
                <a16:creationId xmlns:a16="http://schemas.microsoft.com/office/drawing/2014/main" id="{16248197-B94A-373C-CB10-83BAB78EA796}"/>
              </a:ext>
            </a:extLst>
          </p:cNvPr>
          <p:cNvPicPr>
            <a:picLocks noChangeAspect="1"/>
          </p:cNvPicPr>
          <p:nvPr/>
        </p:nvPicPr>
        <p:blipFill>
          <a:blip r:embed="rId3"/>
          <a:stretch>
            <a:fillRect/>
          </a:stretch>
        </p:blipFill>
        <p:spPr>
          <a:xfrm>
            <a:off x="8888057" y="162332"/>
            <a:ext cx="3201132" cy="2235428"/>
          </a:xfrm>
          <a:prstGeom prst="rect">
            <a:avLst/>
          </a:prstGeom>
        </p:spPr>
      </p:pic>
    </p:spTree>
    <p:extLst>
      <p:ext uri="{BB962C8B-B14F-4D97-AF65-F5344CB8AC3E}">
        <p14:creationId xmlns:p14="http://schemas.microsoft.com/office/powerpoint/2010/main" val="32566994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3" end="3"/>
                                            </p:txEl>
                                          </p:spTgt>
                                        </p:tgtEl>
                                        <p:attrNameLst>
                                          <p:attrName>style.visibility</p:attrName>
                                        </p:attrNameLst>
                                      </p:cBhvr>
                                      <p:to>
                                        <p:strVal val="visible"/>
                                      </p:to>
                                    </p:set>
                                    <p:animEffect transition="in" filter="fade">
                                      <p:cBhvr>
                                        <p:cTn id="21" dur="1000"/>
                                        <p:tgtEl>
                                          <p:spTgt spid="7171">
                                            <p:txEl>
                                              <p:pRg st="3" end="3"/>
                                            </p:txEl>
                                          </p:spTgt>
                                        </p:tgtEl>
                                      </p:cBhvr>
                                    </p:animEffect>
                                    <p:anim calcmode="lin" valueType="num">
                                      <p:cBhvr>
                                        <p:cTn id="22"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4" end="4"/>
                                            </p:txEl>
                                          </p:spTgt>
                                        </p:tgtEl>
                                        <p:attrNameLst>
                                          <p:attrName>style.visibility</p:attrName>
                                        </p:attrNameLst>
                                      </p:cBhvr>
                                      <p:to>
                                        <p:strVal val="visible"/>
                                      </p:to>
                                    </p:set>
                                    <p:animEffect transition="in" filter="fade">
                                      <p:cBhvr>
                                        <p:cTn id="28" dur="1000"/>
                                        <p:tgtEl>
                                          <p:spTgt spid="7171">
                                            <p:txEl>
                                              <p:pRg st="4" end="4"/>
                                            </p:txEl>
                                          </p:spTgt>
                                        </p:tgtEl>
                                      </p:cBhvr>
                                    </p:animEffect>
                                    <p:anim calcmode="lin" valueType="num">
                                      <p:cBhvr>
                                        <p:cTn id="29"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1D927-5C0E-FBCF-F438-111DDAA6DF2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8E541FBD-6315-034F-2622-6864F7BBDBC9}"/>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Welke gegevens kan je allemaal registreren?</a:t>
            </a:r>
          </a:p>
        </p:txBody>
      </p:sp>
      <p:sp>
        <p:nvSpPr>
          <p:cNvPr id="7171" name="Tijdelijke aanduiding voor inhoud 2">
            <a:extLst>
              <a:ext uri="{FF2B5EF4-FFF2-40B4-BE49-F238E27FC236}">
                <a16:creationId xmlns:a16="http://schemas.microsoft.com/office/drawing/2014/main" id="{AD4BC1ED-209A-4FBB-4639-E90C1CD5A3A3}"/>
              </a:ext>
            </a:extLst>
          </p:cNvPr>
          <p:cNvSpPr>
            <a:spLocks noGrp="1" noChangeArrowheads="1"/>
          </p:cNvSpPr>
          <p:nvPr>
            <p:ph idx="1"/>
          </p:nvPr>
        </p:nvSpPr>
        <p:spPr>
          <a:xfrm>
            <a:off x="1079224" y="1910876"/>
            <a:ext cx="8958856" cy="4738260"/>
          </a:xfrm>
        </p:spPr>
        <p:txBody>
          <a:bodyPr>
            <a:normAutofit/>
          </a:bodyPr>
          <a:lstStyle/>
          <a:p>
            <a:pPr indent="0">
              <a:buNone/>
            </a:pPr>
            <a:r>
              <a:rPr lang="nl-NL" b="1" dirty="0"/>
              <a:t>Klimaatgegevens extern</a:t>
            </a:r>
            <a:br>
              <a:rPr lang="nl-NL" b="1" dirty="0"/>
            </a:br>
            <a:endParaRPr lang="nl-NL" b="1" dirty="0"/>
          </a:p>
          <a:p>
            <a:pPr marL="342900" indent="-342900">
              <a:buFont typeface="Wingdings" panose="05000000000000000000" pitchFamily="2" charset="2"/>
              <a:buChar char="Ø"/>
            </a:pPr>
            <a:r>
              <a:rPr lang="nl-NL" b="1" dirty="0"/>
              <a:t>Buiten temperatuur</a:t>
            </a:r>
            <a:br>
              <a:rPr lang="nl-NL" b="1" dirty="0"/>
            </a:br>
            <a:r>
              <a:rPr lang="nl-NL" dirty="0"/>
              <a:t>Als je met andere kwekers of andere jaren vergelijkt is het belangrijk om te weten met wat voor temperaturen je vergelijkt.</a:t>
            </a:r>
          </a:p>
          <a:p>
            <a:pPr marL="342900" indent="-342900">
              <a:buFont typeface="Wingdings" panose="05000000000000000000" pitchFamily="2" charset="2"/>
              <a:buChar char="Ø"/>
            </a:pPr>
            <a:r>
              <a:rPr lang="nl-NL" b="1" dirty="0"/>
              <a:t>Luchtvochtigheid (RV) </a:t>
            </a:r>
            <a:br>
              <a:rPr lang="nl-NL" b="1" dirty="0"/>
            </a:br>
            <a:r>
              <a:rPr lang="nl-NL" dirty="0"/>
              <a:t>Als je met andere kwekers of andere jaren vergelijkt is het belangrijk om te weten met wat voor luchtvochtigheid je vergelijkt.</a:t>
            </a:r>
          </a:p>
          <a:p>
            <a:pPr marL="342900" indent="-342900">
              <a:buFont typeface="Wingdings" panose="05000000000000000000" pitchFamily="2" charset="2"/>
              <a:buChar char="Ø"/>
            </a:pPr>
            <a:r>
              <a:rPr lang="nl-NL" b="1" dirty="0"/>
              <a:t>Licht </a:t>
            </a:r>
            <a:br>
              <a:rPr lang="nl-NL" b="1" dirty="0"/>
            </a:br>
            <a:r>
              <a:rPr lang="nl-NL" dirty="0"/>
              <a:t>Als je met andere kwekers of andere jaren vergelijkt is het belangrijk om te weten met wat voor instraling je vergelijkt.</a:t>
            </a:r>
          </a:p>
          <a:p>
            <a:pPr indent="0">
              <a:buNone/>
              <a:defRPr/>
            </a:pPr>
            <a:endParaRPr lang="nl-NL" dirty="0"/>
          </a:p>
        </p:txBody>
      </p:sp>
      <p:pic>
        <p:nvPicPr>
          <p:cNvPr id="3" name="Afbeelding 2">
            <a:extLst>
              <a:ext uri="{FF2B5EF4-FFF2-40B4-BE49-F238E27FC236}">
                <a16:creationId xmlns:a16="http://schemas.microsoft.com/office/drawing/2014/main" id="{63E37C9F-591A-D686-84C9-D4DC8D1F2AB8}"/>
              </a:ext>
            </a:extLst>
          </p:cNvPr>
          <p:cNvPicPr>
            <a:picLocks noChangeAspect="1"/>
          </p:cNvPicPr>
          <p:nvPr/>
        </p:nvPicPr>
        <p:blipFill>
          <a:blip r:embed="rId3"/>
          <a:stretch>
            <a:fillRect/>
          </a:stretch>
        </p:blipFill>
        <p:spPr>
          <a:xfrm>
            <a:off x="9443016" y="5295820"/>
            <a:ext cx="2673487" cy="1562180"/>
          </a:xfrm>
          <a:prstGeom prst="rect">
            <a:avLst/>
          </a:prstGeom>
        </p:spPr>
      </p:pic>
    </p:spTree>
    <p:extLst>
      <p:ext uri="{BB962C8B-B14F-4D97-AF65-F5344CB8AC3E}">
        <p14:creationId xmlns:p14="http://schemas.microsoft.com/office/powerpoint/2010/main" val="32810471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3" end="3"/>
                                            </p:txEl>
                                          </p:spTgt>
                                        </p:tgtEl>
                                        <p:attrNameLst>
                                          <p:attrName>style.visibility</p:attrName>
                                        </p:attrNameLst>
                                      </p:cBhvr>
                                      <p:to>
                                        <p:strVal val="visible"/>
                                      </p:to>
                                    </p:set>
                                    <p:animEffect transition="in" filter="fade">
                                      <p:cBhvr>
                                        <p:cTn id="21" dur="1000"/>
                                        <p:tgtEl>
                                          <p:spTgt spid="7171">
                                            <p:txEl>
                                              <p:pRg st="3" end="3"/>
                                            </p:txEl>
                                          </p:spTgt>
                                        </p:tgtEl>
                                      </p:cBhvr>
                                    </p:animEffect>
                                    <p:anim calcmode="lin" valueType="num">
                                      <p:cBhvr>
                                        <p:cTn id="22"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Welke gegevens kan je allemaal registreren?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765816" cy="4738260"/>
          </a:xfrm>
        </p:spPr>
        <p:txBody>
          <a:bodyPr>
            <a:normAutofit lnSpcReduction="10000"/>
          </a:bodyPr>
          <a:lstStyle/>
          <a:p>
            <a:pPr indent="0">
              <a:buNone/>
            </a:pPr>
            <a:r>
              <a:rPr lang="nl-NL" b="1" dirty="0"/>
              <a:t>Water- en voedingstoestand</a:t>
            </a:r>
          </a:p>
          <a:p>
            <a:pPr indent="0">
              <a:buNone/>
            </a:pPr>
            <a:endParaRPr lang="nl-NL" b="1" dirty="0"/>
          </a:p>
          <a:p>
            <a:pPr marL="342900" indent="-342900">
              <a:buFont typeface="Wingdings" panose="05000000000000000000" pitchFamily="2" charset="2"/>
              <a:buChar char="Ø"/>
            </a:pPr>
            <a:r>
              <a:rPr lang="nl-NL" b="1" dirty="0"/>
              <a:t>Watergehalte in de bodem of het substraat</a:t>
            </a:r>
            <a:br>
              <a:rPr lang="nl-NL" b="1" dirty="0"/>
            </a:br>
            <a:r>
              <a:rPr lang="nl-NL" dirty="0"/>
              <a:t>De plant heeft voldoende water nodig voor groei, maar </a:t>
            </a:r>
            <a:r>
              <a:rPr lang="nl-NL" dirty="0" err="1"/>
              <a:t>overbewatering</a:t>
            </a:r>
            <a:r>
              <a:rPr lang="nl-NL" dirty="0"/>
              <a:t> kan wortelrot veroorzaken.</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b="1" dirty="0"/>
              <a:t>EC waarde van de bodem of voedingsoplossing </a:t>
            </a:r>
            <a:br>
              <a:rPr lang="nl-NL" b="1" dirty="0"/>
            </a:br>
            <a:r>
              <a:rPr lang="nl-NL" dirty="0"/>
              <a:t>De EC (elektrische geleidbaarheid) geeft aan hoeveel voedingsstoffen in het water of substraat aanwezig zijn.</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b="1" dirty="0"/>
              <a:t>pH-waarde van de bodem of voedingsoplossing</a:t>
            </a:r>
            <a:br>
              <a:rPr lang="nl-NL" b="1" dirty="0"/>
            </a:br>
            <a:r>
              <a:rPr lang="nl-NL" dirty="0"/>
              <a:t>Dit beïnvloedt de opname van voedingsstoffen. Een ideale pH varieert per gewas.</a:t>
            </a:r>
          </a:p>
          <a:p>
            <a:pPr indent="0">
              <a:buNone/>
              <a:defRPr/>
            </a:pPr>
            <a:endParaRPr lang="nl-NL" dirty="0"/>
          </a:p>
        </p:txBody>
      </p:sp>
      <p:pic>
        <p:nvPicPr>
          <p:cNvPr id="3" name="Afbeelding 2">
            <a:extLst>
              <a:ext uri="{FF2B5EF4-FFF2-40B4-BE49-F238E27FC236}">
                <a16:creationId xmlns:a16="http://schemas.microsoft.com/office/drawing/2014/main" id="{5515E6A2-38E0-0DB4-FADF-E79DA3CDA849}"/>
              </a:ext>
            </a:extLst>
          </p:cNvPr>
          <p:cNvPicPr>
            <a:picLocks noChangeAspect="1"/>
          </p:cNvPicPr>
          <p:nvPr/>
        </p:nvPicPr>
        <p:blipFill>
          <a:blip r:embed="rId3"/>
          <a:stretch>
            <a:fillRect/>
          </a:stretch>
        </p:blipFill>
        <p:spPr>
          <a:xfrm>
            <a:off x="9511544" y="87586"/>
            <a:ext cx="2520476" cy="2706413"/>
          </a:xfrm>
          <a:prstGeom prst="rect">
            <a:avLst/>
          </a:prstGeom>
        </p:spPr>
      </p:pic>
    </p:spTree>
    <p:extLst>
      <p:ext uri="{BB962C8B-B14F-4D97-AF65-F5344CB8AC3E}">
        <p14:creationId xmlns:p14="http://schemas.microsoft.com/office/powerpoint/2010/main" val="37216560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Welke gegevens kan je allemaal registreren?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836936" cy="4738260"/>
          </a:xfrm>
        </p:spPr>
        <p:txBody>
          <a:bodyPr>
            <a:normAutofit/>
          </a:bodyPr>
          <a:lstStyle/>
          <a:p>
            <a:pPr indent="0">
              <a:buNone/>
            </a:pPr>
            <a:r>
              <a:rPr lang="nl-NL" b="1" dirty="0"/>
              <a:t>Gewasparameters</a:t>
            </a:r>
            <a:br>
              <a:rPr lang="nl-NL" b="1" dirty="0"/>
            </a:br>
            <a:endParaRPr lang="nl-NL" b="1" dirty="0"/>
          </a:p>
          <a:p>
            <a:pPr marL="342900" indent="-342900">
              <a:buFont typeface="Wingdings" panose="05000000000000000000" pitchFamily="2" charset="2"/>
              <a:buChar char="Ø"/>
            </a:pPr>
            <a:r>
              <a:rPr lang="nl-NL" b="1" dirty="0"/>
              <a:t>Bladoppervlakte per m2 (LAI)</a:t>
            </a:r>
          </a:p>
          <a:p>
            <a:pPr marL="342900" indent="-342900">
              <a:buFont typeface="Wingdings" panose="05000000000000000000" pitchFamily="2" charset="2"/>
              <a:buChar char="Ø"/>
            </a:pPr>
            <a:endParaRPr lang="nl-NL" b="1" dirty="0"/>
          </a:p>
          <a:p>
            <a:pPr marL="342900" indent="-342900">
              <a:buFont typeface="Wingdings" panose="05000000000000000000" pitchFamily="2" charset="2"/>
              <a:buChar char="Ø"/>
            </a:pPr>
            <a:r>
              <a:rPr lang="nl-NL" b="1" dirty="0"/>
              <a:t>Lengtegroei</a:t>
            </a:r>
          </a:p>
          <a:p>
            <a:pPr marL="342900" indent="-342900">
              <a:buFont typeface="Wingdings" panose="05000000000000000000" pitchFamily="2" charset="2"/>
              <a:buChar char="Ø"/>
            </a:pPr>
            <a:endParaRPr lang="nl-NL" b="1" dirty="0"/>
          </a:p>
          <a:p>
            <a:pPr marL="342900" indent="-342900">
              <a:buFont typeface="Wingdings" panose="05000000000000000000" pitchFamily="2" charset="2"/>
              <a:buChar char="Ø"/>
            </a:pPr>
            <a:r>
              <a:rPr lang="nl-NL" b="1" dirty="0"/>
              <a:t>Bloem- en vruchtvorming</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b="1" dirty="0"/>
              <a:t>Kopdikte</a:t>
            </a:r>
          </a:p>
          <a:p>
            <a:pPr marL="342900" indent="-342900">
              <a:buFont typeface="Wingdings" panose="05000000000000000000" pitchFamily="2" charset="2"/>
              <a:buChar char="Ø"/>
            </a:pPr>
            <a:endParaRPr lang="nl-NL" b="1" dirty="0"/>
          </a:p>
          <a:p>
            <a:pPr marL="342900" indent="-342900">
              <a:buFont typeface="Wingdings" panose="05000000000000000000" pitchFamily="2" charset="2"/>
              <a:buChar char="Ø"/>
            </a:pPr>
            <a:r>
              <a:rPr lang="nl-NL" b="1" dirty="0"/>
              <a:t>Gewicht registratie</a:t>
            </a:r>
            <a:br>
              <a:rPr lang="nl-NL" b="1" dirty="0"/>
            </a:br>
            <a:endParaRPr lang="nl-NL" dirty="0"/>
          </a:p>
        </p:txBody>
      </p:sp>
      <p:pic>
        <p:nvPicPr>
          <p:cNvPr id="3" name="Afbeelding 2">
            <a:extLst>
              <a:ext uri="{FF2B5EF4-FFF2-40B4-BE49-F238E27FC236}">
                <a16:creationId xmlns:a16="http://schemas.microsoft.com/office/drawing/2014/main" id="{7EB3EA1D-2975-5AAD-B5EB-5B603AC7D120}"/>
              </a:ext>
            </a:extLst>
          </p:cNvPr>
          <p:cNvPicPr>
            <a:picLocks noChangeAspect="1"/>
          </p:cNvPicPr>
          <p:nvPr/>
        </p:nvPicPr>
        <p:blipFill>
          <a:blip r:embed="rId3"/>
          <a:stretch>
            <a:fillRect/>
          </a:stretch>
        </p:blipFill>
        <p:spPr>
          <a:xfrm>
            <a:off x="8128001" y="3957277"/>
            <a:ext cx="3890068" cy="2781725"/>
          </a:xfrm>
          <a:prstGeom prst="rect">
            <a:avLst/>
          </a:prstGeom>
        </p:spPr>
      </p:pic>
    </p:spTree>
    <p:extLst>
      <p:ext uri="{BB962C8B-B14F-4D97-AF65-F5344CB8AC3E}">
        <p14:creationId xmlns:p14="http://schemas.microsoft.com/office/powerpoint/2010/main" val="128315843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7" end="7"/>
                                            </p:txEl>
                                          </p:spTgt>
                                        </p:tgtEl>
                                        <p:attrNameLst>
                                          <p:attrName>style.visibility</p:attrName>
                                        </p:attrNameLst>
                                      </p:cBhvr>
                                      <p:to>
                                        <p:strVal val="visible"/>
                                      </p:to>
                                    </p:set>
                                    <p:animEffect transition="in" filter="fade">
                                      <p:cBhvr>
                                        <p:cTn id="21" dur="1000"/>
                                        <p:tgtEl>
                                          <p:spTgt spid="7171">
                                            <p:txEl>
                                              <p:pRg st="7" end="7"/>
                                            </p:txEl>
                                          </p:spTgt>
                                        </p:tgtEl>
                                      </p:cBhvr>
                                    </p:animEffect>
                                    <p:anim calcmode="lin" valueType="num">
                                      <p:cBhvr>
                                        <p:cTn id="22"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9" end="9"/>
                                            </p:txEl>
                                          </p:spTgt>
                                        </p:tgtEl>
                                        <p:attrNameLst>
                                          <p:attrName>style.visibility</p:attrName>
                                        </p:attrNameLst>
                                      </p:cBhvr>
                                      <p:to>
                                        <p:strVal val="visible"/>
                                      </p:to>
                                    </p:set>
                                    <p:animEffect transition="in" filter="fade">
                                      <p:cBhvr>
                                        <p:cTn id="28" dur="1000"/>
                                        <p:tgtEl>
                                          <p:spTgt spid="7171">
                                            <p:txEl>
                                              <p:pRg st="9" end="9"/>
                                            </p:txEl>
                                          </p:spTgt>
                                        </p:tgtEl>
                                      </p:cBhvr>
                                    </p:animEffect>
                                    <p:anim calcmode="lin" valueType="num">
                                      <p:cBhvr>
                                        <p:cTn id="29" dur="1000" fill="hold"/>
                                        <p:tgtEl>
                                          <p:spTgt spid="7171">
                                            <p:txEl>
                                              <p:pRg st="9" end="9"/>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5" end="5"/>
                                            </p:txEl>
                                          </p:spTgt>
                                        </p:tgtEl>
                                        <p:attrNameLst>
                                          <p:attrName>style.visibility</p:attrName>
                                        </p:attrNameLst>
                                      </p:cBhvr>
                                      <p:to>
                                        <p:strVal val="visible"/>
                                      </p:to>
                                    </p:set>
                                    <p:animEffect transition="in" filter="fade">
                                      <p:cBhvr>
                                        <p:cTn id="35" dur="1000"/>
                                        <p:tgtEl>
                                          <p:spTgt spid="7171">
                                            <p:txEl>
                                              <p:pRg st="5" end="5"/>
                                            </p:txEl>
                                          </p:spTgt>
                                        </p:tgtEl>
                                      </p:cBhvr>
                                    </p:animEffect>
                                    <p:anim calcmode="lin" valueType="num">
                                      <p:cBhvr>
                                        <p:cTn id="36"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9C48C-A6C3-7831-D8FE-41B5E3BEEB9B}"/>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A69B7FDE-1588-B749-B97F-5345AFC5F9B1}"/>
              </a:ext>
            </a:extLst>
          </p:cNvPr>
          <p:cNvSpPr txBox="1"/>
          <p:nvPr/>
        </p:nvSpPr>
        <p:spPr>
          <a:xfrm>
            <a:off x="1099190" y="692130"/>
            <a:ext cx="5741582" cy="523220"/>
          </a:xfrm>
          <a:prstGeom prst="rect">
            <a:avLst/>
          </a:prstGeom>
          <a:noFill/>
        </p:spPr>
        <p:txBody>
          <a:bodyPr wrap="square" rtlCol="0">
            <a:spAutoFit/>
          </a:bodyPr>
          <a:lstStyle/>
          <a:p>
            <a:pPr>
              <a:defRPr/>
            </a:pPr>
            <a:r>
              <a:rPr lang="nl-NL" sz="2800" b="1" dirty="0">
                <a:solidFill>
                  <a:prstClr val="black"/>
                </a:solidFill>
                <a:latin typeface="Calibri"/>
              </a:rPr>
              <a:t>Les 1 vragen niveau 2, 3 en 4</a:t>
            </a:r>
          </a:p>
        </p:txBody>
      </p:sp>
      <p:sp>
        <p:nvSpPr>
          <p:cNvPr id="4" name="Tekstvak 3">
            <a:extLst>
              <a:ext uri="{FF2B5EF4-FFF2-40B4-BE49-F238E27FC236}">
                <a16:creationId xmlns:a16="http://schemas.microsoft.com/office/drawing/2014/main" id="{7B79586E-F0CA-25DC-7F4A-6C51B5760FEC}"/>
              </a:ext>
            </a:extLst>
          </p:cNvPr>
          <p:cNvSpPr txBox="1"/>
          <p:nvPr/>
        </p:nvSpPr>
        <p:spPr>
          <a:xfrm>
            <a:off x="1099189" y="1646219"/>
            <a:ext cx="8831391" cy="4093428"/>
          </a:xfrm>
          <a:prstGeom prst="rect">
            <a:avLst/>
          </a:prstGeom>
          <a:noFill/>
        </p:spPr>
        <p:txBody>
          <a:bodyPr wrap="square" rtlCol="0">
            <a:spAutoFit/>
          </a:bodyPr>
          <a:lstStyle/>
          <a:p>
            <a:pPr>
              <a:defRPr/>
            </a:pPr>
            <a:r>
              <a:rPr lang="nl-NL" sz="2000" dirty="0"/>
              <a:t>Gebruik voor de vragen ook internet</a:t>
            </a:r>
          </a:p>
          <a:p>
            <a:pPr>
              <a:defRPr/>
            </a:pPr>
            <a:endParaRPr lang="nl-NL" sz="2000" dirty="0"/>
          </a:p>
          <a:p>
            <a:pPr marL="457200" indent="-457200">
              <a:buFont typeface="+mj-lt"/>
              <a:buAutoNum type="arabicPeriod"/>
              <a:defRPr/>
            </a:pPr>
            <a:r>
              <a:rPr lang="nl-NL" sz="2000" dirty="0"/>
              <a:t>Wat zijn huidmondjes?</a:t>
            </a:r>
          </a:p>
          <a:p>
            <a:pPr marL="457200" indent="-457200">
              <a:buFont typeface="+mj-lt"/>
              <a:buAutoNum type="arabicPeriod"/>
              <a:defRPr/>
            </a:pPr>
            <a:r>
              <a:rPr lang="nl-NL" sz="2000" dirty="0"/>
              <a:t>Waar zitten de meeste huidmondjes op een blad?</a:t>
            </a:r>
          </a:p>
          <a:p>
            <a:pPr marL="457200" indent="-457200">
              <a:buFont typeface="+mj-lt"/>
              <a:buAutoNum type="arabicPeriod"/>
              <a:defRPr/>
            </a:pPr>
            <a:r>
              <a:rPr lang="nl-NL" sz="2000" dirty="0"/>
              <a:t>Waarom zijn huidmondjes belangrijk voor de plant?</a:t>
            </a:r>
          </a:p>
          <a:p>
            <a:pPr marL="457200" indent="-457200">
              <a:buFont typeface="+mj-lt"/>
              <a:buAutoNum type="arabicPeriod"/>
              <a:defRPr/>
            </a:pPr>
            <a:r>
              <a:rPr lang="nl-NL" sz="2000" dirty="0"/>
              <a:t>Wat gebeurt er met de huidmondjes als de plant droogte ervaart?</a:t>
            </a:r>
          </a:p>
          <a:p>
            <a:pPr marL="457200" indent="-457200">
              <a:buFont typeface="+mj-lt"/>
              <a:buAutoNum type="arabicPeriod"/>
              <a:defRPr/>
            </a:pPr>
            <a:r>
              <a:rPr lang="nl-NL" sz="2000" dirty="0"/>
              <a:t>Welke gassen worden uitgewisseld via de huidmondjes?</a:t>
            </a:r>
          </a:p>
          <a:p>
            <a:pPr marL="457200" indent="-457200">
              <a:buFont typeface="+mj-lt"/>
              <a:buAutoNum type="arabicPeriod"/>
              <a:defRPr/>
            </a:pPr>
            <a:r>
              <a:rPr lang="nl-NL" sz="2000" dirty="0"/>
              <a:t>Hoe helpen huidmondjes bij de fotosynthese? </a:t>
            </a:r>
          </a:p>
          <a:p>
            <a:pPr marL="457200" indent="-457200">
              <a:buFont typeface="+mj-lt"/>
              <a:buAutoNum type="arabicPeriod"/>
              <a:defRPr/>
            </a:pPr>
            <a:r>
              <a:rPr lang="nl-NL" sz="2000" dirty="0"/>
              <a:t>Wat kan er gebeuren met de huidmondjes als het klimaat verandert?</a:t>
            </a:r>
          </a:p>
          <a:p>
            <a:pPr marL="457200" indent="-457200">
              <a:buFont typeface="+mj-lt"/>
              <a:buAutoNum type="arabicPeriod"/>
              <a:defRPr/>
            </a:pPr>
            <a:r>
              <a:rPr lang="nl-NL" sz="2000" dirty="0"/>
              <a:t>Wat is het verschil tussen een open en een gesloten huidmondje? </a:t>
            </a:r>
          </a:p>
          <a:p>
            <a:pPr marL="457200" indent="-457200">
              <a:buFont typeface="+mj-lt"/>
              <a:buAutoNum type="arabicPeriod"/>
              <a:defRPr/>
            </a:pPr>
            <a:r>
              <a:rPr lang="nl-NL" sz="2000" dirty="0"/>
              <a:t>Hoe kan een plant zijn huidmondjes openen en sluiten?.</a:t>
            </a:r>
          </a:p>
          <a:p>
            <a:pPr marL="457200" indent="-457200">
              <a:buFont typeface="+mj-lt"/>
              <a:buAutoNum type="arabicPeriod"/>
              <a:defRPr/>
            </a:pPr>
            <a:r>
              <a:rPr lang="nl-NL" sz="2000" dirty="0"/>
              <a:t>Noem 3 planten met veel huidmondjes, 3 planten met gemiddeld huidmondjes en 3 planten met weinig huidmondjes</a:t>
            </a:r>
            <a:endParaRPr lang="nl-NL" sz="2000" dirty="0">
              <a:solidFill>
                <a:prstClr val="black"/>
              </a:solidFill>
              <a:latin typeface="Calibri"/>
            </a:endParaRPr>
          </a:p>
        </p:txBody>
      </p:sp>
    </p:spTree>
    <p:extLst>
      <p:ext uri="{BB962C8B-B14F-4D97-AF65-F5344CB8AC3E}">
        <p14:creationId xmlns:p14="http://schemas.microsoft.com/office/powerpoint/2010/main" val="17786318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6C3A4-81DD-155B-271E-54728AAF497E}"/>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C48DAF31-B581-51FF-1263-8A32E983ACD4}"/>
              </a:ext>
            </a:extLst>
          </p:cNvPr>
          <p:cNvSpPr txBox="1"/>
          <p:nvPr/>
        </p:nvSpPr>
        <p:spPr>
          <a:xfrm>
            <a:off x="1099190" y="692130"/>
            <a:ext cx="5741582" cy="523220"/>
          </a:xfrm>
          <a:prstGeom prst="rect">
            <a:avLst/>
          </a:prstGeom>
          <a:noFill/>
        </p:spPr>
        <p:txBody>
          <a:bodyPr wrap="square" rtlCol="0">
            <a:spAutoFit/>
          </a:bodyPr>
          <a:lstStyle/>
          <a:p>
            <a:pPr>
              <a:defRPr/>
            </a:pPr>
            <a:r>
              <a:rPr lang="nl-NL" sz="2800" b="1" dirty="0">
                <a:solidFill>
                  <a:prstClr val="black"/>
                </a:solidFill>
                <a:latin typeface="Calibri"/>
              </a:rPr>
              <a:t>Les 1 vragen niveau 3 en 4</a:t>
            </a:r>
          </a:p>
        </p:txBody>
      </p:sp>
      <p:sp>
        <p:nvSpPr>
          <p:cNvPr id="4" name="Tekstvak 3">
            <a:extLst>
              <a:ext uri="{FF2B5EF4-FFF2-40B4-BE49-F238E27FC236}">
                <a16:creationId xmlns:a16="http://schemas.microsoft.com/office/drawing/2014/main" id="{3568D6DB-FEB6-5290-FC9B-6BB7BB46999F}"/>
              </a:ext>
            </a:extLst>
          </p:cNvPr>
          <p:cNvSpPr txBox="1"/>
          <p:nvPr/>
        </p:nvSpPr>
        <p:spPr>
          <a:xfrm>
            <a:off x="1099190" y="1380748"/>
            <a:ext cx="8831391" cy="5324535"/>
          </a:xfrm>
          <a:prstGeom prst="rect">
            <a:avLst/>
          </a:prstGeom>
          <a:noFill/>
        </p:spPr>
        <p:txBody>
          <a:bodyPr wrap="square" rtlCol="0">
            <a:spAutoFit/>
          </a:bodyPr>
          <a:lstStyle/>
          <a:p>
            <a:pPr>
              <a:defRPr/>
            </a:pPr>
            <a:r>
              <a:rPr lang="nl-NL" sz="2000" dirty="0"/>
              <a:t>Gebruik voor de vragen ook internet</a:t>
            </a:r>
          </a:p>
          <a:p>
            <a:pPr>
              <a:defRPr/>
            </a:pPr>
            <a:endParaRPr lang="nl-NL" sz="2000" dirty="0"/>
          </a:p>
          <a:p>
            <a:pPr marL="457200" indent="-457200">
              <a:buFont typeface="+mj-lt"/>
              <a:buAutoNum type="arabicPeriod" startAt="11"/>
              <a:defRPr/>
            </a:pPr>
            <a:r>
              <a:rPr lang="nl-NL" sz="2000" dirty="0"/>
              <a:t>Hoe beïnvloedt de opening en sluiting van huidmondjes de waterbalans in de plant? </a:t>
            </a:r>
          </a:p>
          <a:p>
            <a:pPr marL="457200" indent="-457200">
              <a:buFont typeface="+mj-lt"/>
              <a:buAutoNum type="arabicPeriod" startAt="11"/>
              <a:defRPr/>
            </a:pPr>
            <a:r>
              <a:rPr lang="nl-NL" sz="2000" dirty="0"/>
              <a:t>Welke factoren (bijvoorbeeld licht, temperatuur, CO₂-concentratie) hebben invloed op het openen en sluiten van huidmondjes? </a:t>
            </a:r>
          </a:p>
          <a:p>
            <a:pPr marL="457200" indent="-457200">
              <a:buFont typeface="+mj-lt"/>
              <a:buAutoNum type="arabicPeriod" startAt="11"/>
              <a:defRPr/>
            </a:pPr>
            <a:r>
              <a:rPr lang="nl-NL" sz="2000" dirty="0"/>
              <a:t>Waarom is het openen van huidmondjes een risico voor de plant, vooral in droge omstandigheden?</a:t>
            </a:r>
          </a:p>
          <a:p>
            <a:pPr marL="457200" indent="-457200">
              <a:buFont typeface="+mj-lt"/>
              <a:buAutoNum type="arabicPeriod" startAt="11"/>
              <a:defRPr/>
            </a:pPr>
            <a:r>
              <a:rPr lang="nl-NL" sz="2000" dirty="0"/>
              <a:t>Hoe verschillen huidmondjes in hun reactie op licht en CO₂-concentratie overdag en 's nachts?</a:t>
            </a:r>
          </a:p>
          <a:p>
            <a:pPr marL="457200" indent="-457200">
              <a:buFont typeface="+mj-lt"/>
              <a:buAutoNum type="arabicPeriod" startAt="11"/>
              <a:defRPr/>
            </a:pPr>
            <a:r>
              <a:rPr lang="nl-NL" sz="2000" dirty="0"/>
              <a:t>Welke rol spelen huidmondjes bij het afkoelen van de plant?</a:t>
            </a:r>
          </a:p>
          <a:p>
            <a:pPr marL="457200" indent="-457200">
              <a:buFont typeface="+mj-lt"/>
              <a:buAutoNum type="arabicPeriod" startAt="11"/>
              <a:defRPr/>
            </a:pPr>
            <a:r>
              <a:rPr lang="nl-NL" sz="2000" dirty="0"/>
              <a:t>Vergelijk de werking van huidmondjes bij verschillende plantensoorten (bijvoorbeeld woestijnplanten versus waterplanten).</a:t>
            </a:r>
          </a:p>
          <a:p>
            <a:pPr marL="457200" indent="-457200">
              <a:buFont typeface="+mj-lt"/>
              <a:buAutoNum type="arabicPeriod" startAt="11"/>
              <a:defRPr/>
            </a:pPr>
            <a:r>
              <a:rPr lang="nl-NL" sz="2000" dirty="0"/>
              <a:t>Hoe werken sluitcellen bij het openen en sluiten van huidmondjes, en welke ionen spelen hierin een rol? </a:t>
            </a:r>
          </a:p>
          <a:p>
            <a:pPr marL="457200" indent="-457200">
              <a:buFont typeface="+mj-lt"/>
              <a:buAutoNum type="arabicPeriod" startAt="11"/>
              <a:defRPr/>
            </a:pPr>
            <a:r>
              <a:rPr lang="nl-NL" sz="2000" dirty="0"/>
              <a:t>Waarom hebben de meeste huidmondjes zich aan de onderkant van bladeren ontwikkeld, en wat zijn de uitzonderingen? </a:t>
            </a:r>
            <a:endParaRPr lang="nl-NL" sz="2000" dirty="0">
              <a:solidFill>
                <a:prstClr val="black"/>
              </a:solidFill>
              <a:latin typeface="Calibri"/>
            </a:endParaRPr>
          </a:p>
        </p:txBody>
      </p:sp>
    </p:spTree>
    <p:extLst>
      <p:ext uri="{BB962C8B-B14F-4D97-AF65-F5344CB8AC3E}">
        <p14:creationId xmlns:p14="http://schemas.microsoft.com/office/powerpoint/2010/main" val="19758581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46769F-98F4-851C-7D2B-B64A928206B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901545B-BEDA-B52B-375F-A186AC7C5150}"/>
              </a:ext>
            </a:extLst>
          </p:cNvPr>
          <p:cNvSpPr>
            <a:spLocks noGrp="1"/>
          </p:cNvSpPr>
          <p:nvPr>
            <p:ph type="title"/>
          </p:nvPr>
        </p:nvSpPr>
        <p:spPr/>
        <p:txBody>
          <a:bodyPr>
            <a:normAutofit/>
          </a:bodyPr>
          <a:lstStyle/>
          <a:p>
            <a:r>
              <a:rPr lang="nl-NL" dirty="0"/>
              <a:t>Les 2 Vragen niveau 2,3 en 4</a:t>
            </a:r>
          </a:p>
        </p:txBody>
      </p:sp>
      <p:sp>
        <p:nvSpPr>
          <p:cNvPr id="4" name="Tijdelijke aanduiding voor inhoud 3">
            <a:extLst>
              <a:ext uri="{FF2B5EF4-FFF2-40B4-BE49-F238E27FC236}">
                <a16:creationId xmlns:a16="http://schemas.microsoft.com/office/drawing/2014/main" id="{7D93FBB3-DD48-361C-38C0-CBEC4E691744}"/>
              </a:ext>
            </a:extLst>
          </p:cNvPr>
          <p:cNvSpPr>
            <a:spLocks noGrp="1"/>
          </p:cNvSpPr>
          <p:nvPr>
            <p:ph idx="1"/>
          </p:nvPr>
        </p:nvSpPr>
        <p:spPr>
          <a:xfrm>
            <a:off x="762384" y="2001378"/>
            <a:ext cx="9417936" cy="4694062"/>
          </a:xfrm>
        </p:spPr>
        <p:txBody>
          <a:bodyPr>
            <a:normAutofit fontScale="77500" lnSpcReduction="20000"/>
          </a:bodyPr>
          <a:lstStyle/>
          <a:p>
            <a:pPr marL="457200" indent="-457200">
              <a:buFont typeface="+mj-lt"/>
              <a:buAutoNum type="arabicPeriod"/>
            </a:pPr>
            <a:r>
              <a:rPr lang="nl-NL" sz="2900" dirty="0"/>
              <a:t>Wat betekent ademhaling bij een plant?</a:t>
            </a:r>
          </a:p>
          <a:p>
            <a:pPr marL="457200" indent="-457200">
              <a:buFont typeface="+mj-lt"/>
              <a:buAutoNum type="arabicPeriod"/>
            </a:pPr>
            <a:r>
              <a:rPr lang="nl-NL" sz="2900" dirty="0"/>
              <a:t>Waarom hebben planten ademhaling nodig?</a:t>
            </a:r>
          </a:p>
          <a:p>
            <a:pPr marL="457200" indent="-457200">
              <a:buFont typeface="+mj-lt"/>
              <a:buAutoNum type="arabicPeriod"/>
            </a:pPr>
            <a:r>
              <a:rPr lang="nl-NL" sz="2900" dirty="0"/>
              <a:t>Welke gassen zijn betrokken bij de ademhaling van een plant?</a:t>
            </a:r>
          </a:p>
          <a:p>
            <a:pPr marL="457200" indent="-457200">
              <a:buFont typeface="+mj-lt"/>
              <a:buAutoNum type="arabicPeriod"/>
            </a:pPr>
            <a:r>
              <a:rPr lang="nl-NL" sz="2900" dirty="0"/>
              <a:t>Wat is het verschil tussen ademhaling en fotosynthese in een plant?</a:t>
            </a:r>
          </a:p>
          <a:p>
            <a:pPr marL="457200" indent="-457200">
              <a:buFont typeface="+mj-lt"/>
              <a:buAutoNum type="arabicPeriod"/>
            </a:pPr>
            <a:r>
              <a:rPr lang="nl-NL" sz="2900" dirty="0"/>
              <a:t>In welk deel van de plant vindt ademhaling plaats?</a:t>
            </a:r>
          </a:p>
          <a:p>
            <a:pPr marL="457200" indent="-457200">
              <a:buFont typeface="+mj-lt"/>
              <a:buAutoNum type="arabicPeriod"/>
            </a:pPr>
            <a:r>
              <a:rPr lang="nl-NL" sz="2900" dirty="0"/>
              <a:t>Wanneer ademen planten in en uit?</a:t>
            </a:r>
          </a:p>
          <a:p>
            <a:pPr marL="457200" indent="-457200">
              <a:buFont typeface="+mj-lt"/>
              <a:buAutoNum type="arabicPeriod"/>
            </a:pPr>
            <a:r>
              <a:rPr lang="nl-NL" sz="2900" dirty="0"/>
              <a:t>Wat gebeurt er tijdens de ademhaling van een plant?</a:t>
            </a:r>
          </a:p>
          <a:p>
            <a:pPr marL="457200" indent="-457200">
              <a:buFont typeface="+mj-lt"/>
              <a:buAutoNum type="arabicPeriod"/>
            </a:pPr>
            <a:r>
              <a:rPr lang="nl-NL" sz="2900" dirty="0"/>
              <a:t>Waarom hebben planten zuurstof nodig voor ademhaling?</a:t>
            </a:r>
          </a:p>
          <a:p>
            <a:pPr marL="457200" indent="-457200">
              <a:buFont typeface="+mj-lt"/>
              <a:buAutoNum type="arabicPeriod"/>
            </a:pPr>
            <a:r>
              <a:rPr lang="nl-NL" sz="2900" dirty="0"/>
              <a:t>Wat gebeurt er met de energie die vrijkomt bij de ademhaling van een plant?</a:t>
            </a:r>
          </a:p>
          <a:p>
            <a:pPr marL="457200" indent="-457200">
              <a:buFont typeface="+mj-lt"/>
              <a:buAutoNum type="arabicPeriod"/>
            </a:pPr>
            <a:r>
              <a:rPr lang="nl-NL" sz="2900" dirty="0"/>
              <a:t>Hoe verschilt de ademhaling van een plant overdag en ’s nachts?</a:t>
            </a:r>
          </a:p>
          <a:p>
            <a:pPr marL="457200" indent="-457200">
              <a:buFont typeface="+mj-lt"/>
              <a:buAutoNum type="arabicPeriod"/>
            </a:pPr>
            <a:r>
              <a:rPr lang="nl-NL" sz="2900" dirty="0"/>
              <a:t>Welke invloed heeft temperatuur op de ademhaling van een plant?</a:t>
            </a:r>
          </a:p>
          <a:p>
            <a:pPr marL="457200" indent="-457200">
              <a:buFont typeface="+mj-lt"/>
              <a:buAutoNum type="arabicPeriod"/>
            </a:pPr>
            <a:r>
              <a:rPr lang="nl-NL" sz="2900" dirty="0"/>
              <a:t>Welke rol spelen de bladeren bij de ademhaling van een plant?</a:t>
            </a:r>
          </a:p>
          <a:p>
            <a:pPr marL="457200" indent="-457200">
              <a:buFont typeface="+mj-lt"/>
              <a:buAutoNum type="arabicPeriod"/>
            </a:pPr>
            <a:r>
              <a:rPr lang="nl-NL" sz="2900" dirty="0"/>
              <a:t>Hoe werkt de ademhaling van een plant onder water? en dieren</a:t>
            </a:r>
            <a:r>
              <a:rPr lang="nl-NL" dirty="0"/>
              <a:t>?</a:t>
            </a:r>
          </a:p>
        </p:txBody>
      </p:sp>
    </p:spTree>
    <p:extLst>
      <p:ext uri="{BB962C8B-B14F-4D97-AF65-F5344CB8AC3E}">
        <p14:creationId xmlns:p14="http://schemas.microsoft.com/office/powerpoint/2010/main" val="2648015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160287" y="654929"/>
            <a:ext cx="5741582" cy="523220"/>
          </a:xfrm>
          <a:prstGeom prst="rect">
            <a:avLst/>
          </a:prstGeom>
          <a:noFill/>
        </p:spPr>
        <p:txBody>
          <a:bodyPr wrap="square" rtlCol="0">
            <a:spAutoFit/>
          </a:bodyPr>
          <a:lstStyle/>
          <a:p>
            <a:pPr>
              <a:defRPr/>
            </a:pPr>
            <a:r>
              <a:rPr lang="nl-NL" sz="2800" b="1" dirty="0">
                <a:solidFill>
                  <a:prstClr val="black"/>
                </a:solidFill>
                <a:latin typeface="Calibri"/>
              </a:rPr>
              <a:t>Huidmondjes </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7" y="1948060"/>
            <a:ext cx="6263640" cy="3993401"/>
          </a:xfrm>
          <a:prstGeom prst="rect">
            <a:avLst/>
          </a:prstGeom>
          <a:noFill/>
        </p:spPr>
        <p:txBody>
          <a:bodyPr wrap="square" rtlCol="0">
            <a:spAutoFit/>
          </a:bodyPr>
          <a:lstStyle/>
          <a:p>
            <a:pPr>
              <a:defRPr/>
            </a:pPr>
            <a:r>
              <a:rPr lang="nl-NL" sz="2400" dirty="0"/>
              <a:t>Het </a:t>
            </a:r>
            <a:r>
              <a:rPr lang="nl-NL" sz="2400" b="1" dirty="0"/>
              <a:t>huidmondje</a:t>
            </a:r>
            <a:r>
              <a:rPr lang="nl-NL" sz="2400" dirty="0"/>
              <a:t> (stomata) is in feite de poort van de plant naar zijn omgeving. </a:t>
            </a:r>
          </a:p>
          <a:p>
            <a:pPr>
              <a:defRPr/>
            </a:pPr>
            <a:endParaRPr lang="nl-NL" sz="2400" dirty="0"/>
          </a:p>
          <a:p>
            <a:pPr>
              <a:defRPr/>
            </a:pPr>
            <a:r>
              <a:rPr lang="nl-NL" sz="2400" dirty="0"/>
              <a:t>Daar vindt uitwisseling plaats van waterdamp, zuurstof en CO2. </a:t>
            </a:r>
          </a:p>
          <a:p>
            <a:pPr>
              <a:defRPr/>
            </a:pPr>
            <a:endParaRPr lang="nl-NL" sz="2400" dirty="0"/>
          </a:p>
          <a:p>
            <a:pPr>
              <a:defRPr/>
            </a:pPr>
            <a:r>
              <a:rPr lang="nl-NL" sz="2400" dirty="0"/>
              <a:t>De verdamping speelt een rol in de energie uitwisseling tussen plant en omgeving en zorgt ook voor aanvoer van water en nutriënten binnen in de plant.</a:t>
            </a:r>
            <a:endParaRPr lang="nl-NL" sz="240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5" name="Afbeelding 4">
            <a:extLst>
              <a:ext uri="{FF2B5EF4-FFF2-40B4-BE49-F238E27FC236}">
                <a16:creationId xmlns:a16="http://schemas.microsoft.com/office/drawing/2014/main" id="{DDA29980-9AE4-49AB-808A-257DBBC5E4DC}"/>
              </a:ext>
            </a:extLst>
          </p:cNvPr>
          <p:cNvPicPr>
            <a:picLocks noChangeAspect="1"/>
          </p:cNvPicPr>
          <p:nvPr/>
        </p:nvPicPr>
        <p:blipFill>
          <a:blip r:embed="rId2"/>
          <a:stretch>
            <a:fillRect/>
          </a:stretch>
        </p:blipFill>
        <p:spPr>
          <a:xfrm>
            <a:off x="8683206" y="185391"/>
            <a:ext cx="3328151" cy="2964135"/>
          </a:xfrm>
          <a:prstGeom prst="rect">
            <a:avLst/>
          </a:prstGeom>
        </p:spPr>
      </p:pic>
    </p:spTree>
    <p:extLst>
      <p:ext uri="{BB962C8B-B14F-4D97-AF65-F5344CB8AC3E}">
        <p14:creationId xmlns:p14="http://schemas.microsoft.com/office/powerpoint/2010/main" val="2766501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4EDDC-3662-F427-A97B-E8AEAA3941E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470D5A6-277F-B28B-E98F-E7381965D8D7}"/>
              </a:ext>
            </a:extLst>
          </p:cNvPr>
          <p:cNvSpPr>
            <a:spLocks noGrp="1"/>
          </p:cNvSpPr>
          <p:nvPr>
            <p:ph type="title"/>
          </p:nvPr>
        </p:nvSpPr>
        <p:spPr/>
        <p:txBody>
          <a:bodyPr>
            <a:normAutofit/>
          </a:bodyPr>
          <a:lstStyle/>
          <a:p>
            <a:r>
              <a:rPr lang="nl-NL" dirty="0"/>
              <a:t>Les 2 Vragen niveau 3 en 4</a:t>
            </a:r>
          </a:p>
        </p:txBody>
      </p:sp>
      <p:sp>
        <p:nvSpPr>
          <p:cNvPr id="4" name="Tijdelijke aanduiding voor inhoud 3">
            <a:extLst>
              <a:ext uri="{FF2B5EF4-FFF2-40B4-BE49-F238E27FC236}">
                <a16:creationId xmlns:a16="http://schemas.microsoft.com/office/drawing/2014/main" id="{5DD9AB3F-63AC-EE6F-6EB2-5E0A91E4301F}"/>
              </a:ext>
            </a:extLst>
          </p:cNvPr>
          <p:cNvSpPr>
            <a:spLocks noGrp="1"/>
          </p:cNvSpPr>
          <p:nvPr>
            <p:ph idx="1"/>
          </p:nvPr>
        </p:nvSpPr>
        <p:spPr>
          <a:xfrm>
            <a:off x="762384" y="2001378"/>
            <a:ext cx="7740000" cy="4351338"/>
          </a:xfrm>
        </p:spPr>
        <p:txBody>
          <a:bodyPr>
            <a:normAutofit fontScale="92500" lnSpcReduction="20000"/>
          </a:bodyPr>
          <a:lstStyle/>
          <a:p>
            <a:pPr marL="457200" indent="-457200">
              <a:buFont typeface="+mj-lt"/>
              <a:buAutoNum type="arabicPeriod" startAt="14"/>
            </a:pPr>
            <a:r>
              <a:rPr lang="nl-NL" dirty="0"/>
              <a:t>Hoe beïnvloedt de concentratie van koolstofdioxide en zuurstof in de lucht de ademhalingssnelheid van een plant?</a:t>
            </a:r>
          </a:p>
          <a:p>
            <a:pPr marL="457200" indent="-457200">
              <a:buFont typeface="+mj-lt"/>
              <a:buAutoNum type="arabicPeriod" startAt="14"/>
            </a:pPr>
            <a:r>
              <a:rPr lang="nl-NL" dirty="0"/>
              <a:t>Wat is de rol van mitochondriën in de ademhaling van plantencellen?</a:t>
            </a:r>
          </a:p>
          <a:p>
            <a:pPr marL="457200" indent="-457200">
              <a:buFont typeface="+mj-lt"/>
              <a:buAutoNum type="arabicPeriod" startAt="14"/>
            </a:pPr>
            <a:r>
              <a:rPr lang="nl-NL" dirty="0"/>
              <a:t>Wat is de chemische vergelijking van de ademhaling in planten, en hoe verschilt deze van de fotosynthesevergelijking?</a:t>
            </a:r>
          </a:p>
          <a:p>
            <a:pPr marL="457200" indent="-457200">
              <a:buFont typeface="+mj-lt"/>
              <a:buAutoNum type="arabicPeriod" startAt="14"/>
            </a:pPr>
            <a:r>
              <a:rPr lang="nl-NL" dirty="0"/>
              <a:t>Waarom blijft de ademhaling in een plant continu doorgaan, zelfs in volledige duisternis?</a:t>
            </a:r>
          </a:p>
          <a:p>
            <a:pPr marL="457200" indent="-457200">
              <a:buFont typeface="+mj-lt"/>
              <a:buAutoNum type="arabicPeriod" startAt="14"/>
            </a:pPr>
            <a:r>
              <a:rPr lang="nl-NL" dirty="0"/>
              <a:t>Wat gebeurt er met de ademhalingssnelheid van planten bij extreme temperaturen, zoals vorst of hittegolven?</a:t>
            </a:r>
          </a:p>
          <a:p>
            <a:pPr marL="457200" indent="-457200">
              <a:buFont typeface="+mj-lt"/>
              <a:buAutoNum type="arabicPeriod" startAt="14"/>
            </a:pPr>
            <a:r>
              <a:rPr lang="nl-NL" dirty="0"/>
              <a:t>Hoe beïnvloedt de beschikbaarheid van water de ademhaling in plantenweefsels? </a:t>
            </a:r>
          </a:p>
          <a:p>
            <a:pPr marL="457200" indent="-457200">
              <a:buFont typeface="+mj-lt"/>
              <a:buAutoNum type="arabicPeriod" startAt="14"/>
            </a:pPr>
            <a:r>
              <a:rPr lang="nl-NL" dirty="0"/>
              <a:t>Waarom is er een toename van CO₂-productie in de bodem door plantwortels tijdens de ademhaling?</a:t>
            </a:r>
          </a:p>
        </p:txBody>
      </p:sp>
    </p:spTree>
    <p:extLst>
      <p:ext uri="{BB962C8B-B14F-4D97-AF65-F5344CB8AC3E}">
        <p14:creationId xmlns:p14="http://schemas.microsoft.com/office/powerpoint/2010/main" val="4382843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01C30-EE88-DD58-44C0-2CE70B394A11}"/>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07580AB5-C4B8-A431-D423-06FE2871DB9A}"/>
              </a:ext>
            </a:extLst>
          </p:cNvPr>
          <p:cNvSpPr txBox="1"/>
          <p:nvPr/>
        </p:nvSpPr>
        <p:spPr>
          <a:xfrm>
            <a:off x="2446020" y="836712"/>
            <a:ext cx="5741582" cy="553998"/>
          </a:xfrm>
          <a:prstGeom prst="rect">
            <a:avLst/>
          </a:prstGeom>
          <a:noFill/>
        </p:spPr>
        <p:txBody>
          <a:bodyPr wrap="square" rtlCol="0">
            <a:spAutoFit/>
          </a:bodyPr>
          <a:lstStyle/>
          <a:p>
            <a:r>
              <a:rPr lang="nl-NL" sz="3000" b="1" dirty="0"/>
              <a:t>Les 3 vragen niveau 2,3 en 4</a:t>
            </a:r>
          </a:p>
        </p:txBody>
      </p:sp>
      <p:sp>
        <p:nvSpPr>
          <p:cNvPr id="4" name="Tekstvak 3">
            <a:extLst>
              <a:ext uri="{FF2B5EF4-FFF2-40B4-BE49-F238E27FC236}">
                <a16:creationId xmlns:a16="http://schemas.microsoft.com/office/drawing/2014/main" id="{CA0A13ED-75C8-B7AB-505D-A09E8B9BF5AA}"/>
              </a:ext>
            </a:extLst>
          </p:cNvPr>
          <p:cNvSpPr txBox="1"/>
          <p:nvPr/>
        </p:nvSpPr>
        <p:spPr>
          <a:xfrm>
            <a:off x="2351584" y="1628801"/>
            <a:ext cx="6458292" cy="4524315"/>
          </a:xfrm>
          <a:prstGeom prst="rect">
            <a:avLst/>
          </a:prstGeom>
          <a:noFill/>
        </p:spPr>
        <p:txBody>
          <a:bodyPr wrap="square" rtlCol="0">
            <a:spAutoFit/>
          </a:bodyPr>
          <a:lstStyle/>
          <a:p>
            <a:pPr marL="457200" indent="-457200">
              <a:buFont typeface="+mj-lt"/>
              <a:buAutoNum type="arabicPeriod"/>
            </a:pPr>
            <a:r>
              <a:rPr lang="nl-NL" sz="2400" dirty="0">
                <a:latin typeface="Calibri" panose="020F0502020204030204" pitchFamily="34" charset="0"/>
                <a:cs typeface="Calibri" panose="020F0502020204030204" pitchFamily="34" charset="0"/>
              </a:rPr>
              <a:t>Wat is het verschil tussen generatief en vegetatief telen?</a:t>
            </a:r>
          </a:p>
          <a:p>
            <a:pPr marL="457200" indent="-457200">
              <a:buFont typeface="+mj-lt"/>
              <a:buAutoNum type="arabicPeriod"/>
            </a:pPr>
            <a:r>
              <a:rPr lang="nl-NL" sz="2400" dirty="0">
                <a:latin typeface="Calibri" panose="020F0502020204030204" pitchFamily="34" charset="0"/>
                <a:cs typeface="Calibri" panose="020F0502020204030204" pitchFamily="34" charset="0"/>
              </a:rPr>
              <a:t>Wat betekent 'generatief' in de context van plantengroei?</a:t>
            </a:r>
          </a:p>
          <a:p>
            <a:pPr marL="457200" indent="-457200">
              <a:buFont typeface="+mj-lt"/>
              <a:buAutoNum type="arabicPeriod"/>
            </a:pPr>
            <a:r>
              <a:rPr lang="nl-NL" sz="2400" dirty="0">
                <a:latin typeface="Calibri" panose="020F0502020204030204" pitchFamily="34" charset="0"/>
                <a:cs typeface="Calibri" panose="020F0502020204030204" pitchFamily="34" charset="0"/>
              </a:rPr>
              <a:t>Wat betekent 'vegetatief' in de context van plantengroei? </a:t>
            </a:r>
          </a:p>
          <a:p>
            <a:pPr marL="457200" indent="-457200">
              <a:buFont typeface="+mj-lt"/>
              <a:buAutoNum type="arabicPeriod"/>
            </a:pPr>
            <a:r>
              <a:rPr lang="nl-NL" sz="2400" dirty="0">
                <a:latin typeface="Calibri" panose="020F0502020204030204" pitchFamily="34" charset="0"/>
                <a:cs typeface="Calibri" panose="020F0502020204030204" pitchFamily="34" charset="0"/>
              </a:rPr>
              <a:t>Kun je een voorbeeld geven van een generatieve eigenschap van een plant?</a:t>
            </a:r>
          </a:p>
          <a:p>
            <a:pPr marL="457200" indent="-457200">
              <a:buFont typeface="+mj-lt"/>
              <a:buAutoNum type="arabicPeriod"/>
            </a:pPr>
            <a:r>
              <a:rPr lang="nl-NL" sz="2400" dirty="0">
                <a:latin typeface="Calibri" panose="020F0502020204030204" pitchFamily="34" charset="0"/>
                <a:cs typeface="Calibri" panose="020F0502020204030204" pitchFamily="34" charset="0"/>
              </a:rPr>
              <a:t>Noem een voorbeeld van een vegetatieve eigenschap van een plant.</a:t>
            </a:r>
          </a:p>
          <a:p>
            <a:pPr marL="457200" indent="-457200">
              <a:buFont typeface="+mj-lt"/>
              <a:buAutoNum type="arabicPeriod"/>
            </a:pPr>
            <a:r>
              <a:rPr lang="nl-NL" sz="2400" dirty="0">
                <a:latin typeface="Calibri" panose="020F0502020204030204" pitchFamily="34" charset="0"/>
                <a:cs typeface="Calibri" panose="020F0502020204030204" pitchFamily="34" charset="0"/>
              </a:rPr>
              <a:t>Welke factoren kunnen de plant stimuleren om generatief te groeien?</a:t>
            </a:r>
          </a:p>
        </p:txBody>
      </p:sp>
    </p:spTree>
    <p:extLst>
      <p:ext uri="{BB962C8B-B14F-4D97-AF65-F5344CB8AC3E}">
        <p14:creationId xmlns:p14="http://schemas.microsoft.com/office/powerpoint/2010/main" val="27364996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2446020" y="836712"/>
            <a:ext cx="6746324" cy="553998"/>
          </a:xfrm>
          <a:prstGeom prst="rect">
            <a:avLst/>
          </a:prstGeom>
          <a:noFill/>
        </p:spPr>
        <p:txBody>
          <a:bodyPr wrap="square" rtlCol="0">
            <a:spAutoFit/>
          </a:bodyPr>
          <a:lstStyle/>
          <a:p>
            <a:r>
              <a:rPr lang="nl-NL" sz="3000" b="1" dirty="0"/>
              <a:t>Les 3 opdrachten niveau 2,3 en 4</a:t>
            </a:r>
          </a:p>
        </p:txBody>
      </p:sp>
      <p:sp>
        <p:nvSpPr>
          <p:cNvPr id="4" name="Tekstvak 3">
            <a:extLst>
              <a:ext uri="{FF2B5EF4-FFF2-40B4-BE49-F238E27FC236}">
                <a16:creationId xmlns:a16="http://schemas.microsoft.com/office/drawing/2014/main" id="{BE5E9AAC-8AFC-4CA9-B89F-13D11A0216BE}"/>
              </a:ext>
            </a:extLst>
          </p:cNvPr>
          <p:cNvSpPr txBox="1"/>
          <p:nvPr/>
        </p:nvSpPr>
        <p:spPr>
          <a:xfrm>
            <a:off x="2351584" y="1628801"/>
            <a:ext cx="6840760" cy="4893647"/>
          </a:xfrm>
          <a:prstGeom prst="rect">
            <a:avLst/>
          </a:prstGeom>
          <a:noFill/>
        </p:spPr>
        <p:txBody>
          <a:bodyPr wrap="square" rtlCol="0">
            <a:spAutoFit/>
          </a:bodyPr>
          <a:lstStyle/>
          <a:p>
            <a:pPr marL="457200" indent="-457200">
              <a:buFont typeface="+mj-lt"/>
              <a:buAutoNum type="arabicPeriod" startAt="7"/>
            </a:pPr>
            <a:r>
              <a:rPr lang="nl-NL" sz="2400" dirty="0">
                <a:latin typeface="Calibri" panose="020F0502020204030204" pitchFamily="34" charset="0"/>
                <a:cs typeface="Calibri" panose="020F0502020204030204" pitchFamily="34" charset="0"/>
              </a:rPr>
              <a:t>Welke teeltmaatregelen kun je nemen om vegetatieve groei te bevorderen? </a:t>
            </a:r>
          </a:p>
          <a:p>
            <a:pPr marL="457200" indent="-457200">
              <a:buFont typeface="+mj-lt"/>
              <a:buAutoNum type="arabicPeriod" startAt="7"/>
            </a:pPr>
            <a:r>
              <a:rPr lang="nl-NL" sz="2400" dirty="0">
                <a:latin typeface="Calibri" panose="020F0502020204030204" pitchFamily="34" charset="0"/>
                <a:cs typeface="Calibri" panose="020F0502020204030204" pitchFamily="34" charset="0"/>
              </a:rPr>
              <a:t>Waarom is het belangrijk om een goede balans te vinden tussen generatieve en vegetatieve groei?</a:t>
            </a:r>
          </a:p>
          <a:p>
            <a:pPr marL="457200" indent="-457200">
              <a:buFont typeface="+mj-lt"/>
              <a:buAutoNum type="arabicPeriod" startAt="7"/>
            </a:pPr>
            <a:r>
              <a:rPr lang="nl-NL" sz="2400" dirty="0">
                <a:latin typeface="Calibri" panose="020F0502020204030204" pitchFamily="34" charset="0"/>
                <a:cs typeface="Calibri" panose="020F0502020204030204" pitchFamily="34" charset="0"/>
              </a:rPr>
              <a:t>Hoe kun je aan een plant zien of deze te generatief of te vegetatief groeit?</a:t>
            </a:r>
          </a:p>
          <a:p>
            <a:pPr marL="457200" indent="-457200">
              <a:buFont typeface="+mj-lt"/>
              <a:buAutoNum type="arabicPeriod" startAt="7"/>
            </a:pPr>
            <a:r>
              <a:rPr lang="nl-NL" sz="2400" dirty="0">
                <a:latin typeface="Calibri" panose="020F0502020204030204" pitchFamily="34" charset="0"/>
                <a:cs typeface="Calibri" panose="020F0502020204030204" pitchFamily="34" charset="0"/>
              </a:rPr>
              <a:t>Wat zou er gebeuren als een plant alleen maar vegetatief groeit? </a:t>
            </a:r>
          </a:p>
          <a:p>
            <a:pPr marL="457200" indent="-457200">
              <a:buFont typeface="+mj-lt"/>
              <a:buAutoNum type="arabicPeriod" startAt="7"/>
            </a:pPr>
            <a:r>
              <a:rPr lang="nl-NL" sz="2400" dirty="0">
                <a:latin typeface="Calibri" panose="020F0502020204030204" pitchFamily="34" charset="0"/>
                <a:cs typeface="Calibri" panose="020F0502020204030204" pitchFamily="34" charset="0"/>
              </a:rPr>
              <a:t>Hoe kun je door temperatuurinstellingen de balans tussen generatieve en vegetatieve groei beïnvloeden?</a:t>
            </a:r>
          </a:p>
          <a:p>
            <a:pPr marL="457200" indent="-457200">
              <a:buFont typeface="+mj-lt"/>
              <a:buAutoNum type="arabicPeriod" startAt="7"/>
            </a:pPr>
            <a:r>
              <a:rPr lang="nl-NL" sz="2400" dirty="0">
                <a:latin typeface="Calibri" panose="020F0502020204030204" pitchFamily="34" charset="0"/>
                <a:cs typeface="Calibri" panose="020F0502020204030204" pitchFamily="34" charset="0"/>
              </a:rPr>
              <a:t>Welke rol speelt watergift bij het sturen van generatieve of vegetatieve groei?</a:t>
            </a:r>
          </a:p>
        </p:txBody>
      </p:sp>
    </p:spTree>
    <p:extLst>
      <p:ext uri="{BB962C8B-B14F-4D97-AF65-F5344CB8AC3E}">
        <p14:creationId xmlns:p14="http://schemas.microsoft.com/office/powerpoint/2010/main" val="40806843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7CCA5A-E61A-0D77-9EC1-6D4E02042ED0}"/>
            </a:ext>
          </a:extLst>
        </p:cNvPr>
        <p:cNvGrpSpPr/>
        <p:nvPr/>
      </p:nvGrpSpPr>
      <p:grpSpPr>
        <a:xfrm>
          <a:off x="0" y="0"/>
          <a:ext cx="0" cy="0"/>
          <a:chOff x="0" y="0"/>
          <a:chExt cx="0" cy="0"/>
        </a:xfrm>
      </p:grpSpPr>
      <p:sp>
        <p:nvSpPr>
          <p:cNvPr id="3" name="Tekstvak 2">
            <a:extLst>
              <a:ext uri="{FF2B5EF4-FFF2-40B4-BE49-F238E27FC236}">
                <a16:creationId xmlns:a16="http://schemas.microsoft.com/office/drawing/2014/main" id="{9E1E21B3-7DDA-5C70-81C6-F3FFB2031B0D}"/>
              </a:ext>
            </a:extLst>
          </p:cNvPr>
          <p:cNvSpPr txBox="1"/>
          <p:nvPr/>
        </p:nvSpPr>
        <p:spPr>
          <a:xfrm>
            <a:off x="2446020" y="836712"/>
            <a:ext cx="6345054" cy="553998"/>
          </a:xfrm>
          <a:prstGeom prst="rect">
            <a:avLst/>
          </a:prstGeom>
          <a:noFill/>
        </p:spPr>
        <p:txBody>
          <a:bodyPr wrap="square" rtlCol="0">
            <a:spAutoFit/>
          </a:bodyPr>
          <a:lstStyle/>
          <a:p>
            <a:r>
              <a:rPr lang="nl-NL" sz="3000" b="1" dirty="0"/>
              <a:t>Les 3 opdrachten niveau 3 en 4</a:t>
            </a:r>
          </a:p>
        </p:txBody>
      </p:sp>
      <p:sp>
        <p:nvSpPr>
          <p:cNvPr id="4" name="Tekstvak 3">
            <a:extLst>
              <a:ext uri="{FF2B5EF4-FFF2-40B4-BE49-F238E27FC236}">
                <a16:creationId xmlns:a16="http://schemas.microsoft.com/office/drawing/2014/main" id="{26AB0449-8131-BD89-780C-5565C3A9A66D}"/>
              </a:ext>
            </a:extLst>
          </p:cNvPr>
          <p:cNvSpPr txBox="1"/>
          <p:nvPr/>
        </p:nvSpPr>
        <p:spPr>
          <a:xfrm>
            <a:off x="2351584" y="1628801"/>
            <a:ext cx="7200800" cy="5262979"/>
          </a:xfrm>
          <a:prstGeom prst="rect">
            <a:avLst/>
          </a:prstGeom>
          <a:noFill/>
        </p:spPr>
        <p:txBody>
          <a:bodyPr wrap="square" rtlCol="0">
            <a:spAutoFit/>
          </a:bodyPr>
          <a:lstStyle/>
          <a:p>
            <a:pPr marL="457200" indent="-457200">
              <a:buFont typeface="+mj-lt"/>
              <a:buAutoNum type="arabicPeriod" startAt="13"/>
            </a:pPr>
            <a:r>
              <a:rPr lang="nl-NL" sz="2400" dirty="0">
                <a:latin typeface="Calibri" panose="020F0502020204030204" pitchFamily="34" charset="0"/>
                <a:cs typeface="Calibri" panose="020F0502020204030204" pitchFamily="34" charset="0"/>
              </a:rPr>
              <a:t>Waar is de aanmaak van assimilaten van afhankelijk?</a:t>
            </a:r>
          </a:p>
          <a:p>
            <a:pPr marL="457200" indent="-457200">
              <a:buFont typeface="+mj-lt"/>
              <a:buAutoNum type="arabicPeriod" startAt="13"/>
            </a:pPr>
            <a:r>
              <a:rPr lang="nl-NL" sz="2400" dirty="0">
                <a:latin typeface="Calibri" panose="020F0502020204030204" pitchFamily="34" charset="0"/>
                <a:cs typeface="Calibri" panose="020F0502020204030204" pitchFamily="34" charset="0"/>
              </a:rPr>
              <a:t>Waarom plukken tomatentelers de onderste bladeren af bij hun gewas</a:t>
            </a:r>
          </a:p>
          <a:p>
            <a:pPr marL="457200" indent="-457200">
              <a:buFont typeface="+mj-lt"/>
              <a:buAutoNum type="arabicPeriod" startAt="13"/>
            </a:pPr>
            <a:r>
              <a:rPr lang="nl-NL" sz="2400" dirty="0">
                <a:latin typeface="Calibri" panose="020F0502020204030204" pitchFamily="34" charset="0"/>
                <a:cs typeface="Calibri" panose="020F0502020204030204" pitchFamily="34" charset="0"/>
              </a:rPr>
              <a:t>Verklaar waarom kwekers bij meer licht later gaan luchten?</a:t>
            </a:r>
          </a:p>
          <a:p>
            <a:pPr marL="457200" indent="-457200">
              <a:buFont typeface="+mj-lt"/>
              <a:buAutoNum type="arabicPeriod" startAt="13"/>
            </a:pPr>
            <a:r>
              <a:rPr lang="nl-NL" sz="2400" dirty="0">
                <a:latin typeface="Calibri" panose="020F0502020204030204" pitchFamily="34" charset="0"/>
                <a:cs typeface="Calibri" panose="020F0502020204030204" pitchFamily="34" charset="0"/>
              </a:rPr>
              <a:t>Het nieuwe telen gaat uit van bij een …….. Hogere fotosynthese hoort ook een …….verbruik van suikers en dus ook een ……….temperatuur</a:t>
            </a:r>
          </a:p>
          <a:p>
            <a:pPr marL="457200" indent="-457200">
              <a:buFont typeface="+mj-lt"/>
              <a:buAutoNum type="arabicPeriod" startAt="17"/>
            </a:pPr>
            <a:r>
              <a:rPr lang="nl-NL" sz="2400" dirty="0">
                <a:latin typeface="Calibri" panose="020F0502020204030204" pitchFamily="34" charset="0"/>
                <a:cs typeface="Calibri" panose="020F0502020204030204" pitchFamily="34" charset="0"/>
              </a:rPr>
              <a:t>Hoe kan men de plantbalans sturen?</a:t>
            </a:r>
          </a:p>
          <a:p>
            <a:pPr marL="457200" indent="-457200">
              <a:buFont typeface="+mj-lt"/>
              <a:buAutoNum type="arabicPeriod" startAt="17"/>
            </a:pPr>
            <a:r>
              <a:rPr lang="nl-NL" sz="2400" dirty="0">
                <a:latin typeface="Calibri" panose="020F0502020204030204" pitchFamily="34" charset="0"/>
                <a:cs typeface="Calibri" panose="020F0502020204030204" pitchFamily="34" charset="0"/>
              </a:rPr>
              <a:t>Hoe doe je dat bij een koude dag?</a:t>
            </a:r>
          </a:p>
          <a:p>
            <a:pPr marL="457200" indent="-457200">
              <a:buFont typeface="+mj-lt"/>
              <a:buAutoNum type="arabicPeriod" startAt="17"/>
            </a:pPr>
            <a:r>
              <a:rPr lang="nl-NL" sz="2400" dirty="0">
                <a:latin typeface="Calibri" panose="020F0502020204030204" pitchFamily="34" charset="0"/>
                <a:cs typeface="Calibri" panose="020F0502020204030204" pitchFamily="34" charset="0"/>
              </a:rPr>
              <a:t>Hoe doe je dat bij een warme dag</a:t>
            </a:r>
          </a:p>
          <a:p>
            <a:pPr marL="457200" indent="-457200">
              <a:buFont typeface="+mj-lt"/>
              <a:buAutoNum type="arabicPeriod" startAt="17"/>
            </a:pPr>
            <a:r>
              <a:rPr lang="nl-NL" sz="2400" dirty="0">
                <a:latin typeface="Calibri" panose="020F0502020204030204" pitchFamily="34" charset="0"/>
                <a:cs typeface="Calibri" panose="020F0502020204030204" pitchFamily="34" charset="0"/>
              </a:rPr>
              <a:t>Wat is het voordeel van minder luchten?</a:t>
            </a:r>
          </a:p>
          <a:p>
            <a:pPr marL="457200" indent="-457200">
              <a:buFont typeface="+mj-lt"/>
              <a:buAutoNum type="arabicPeriod" startAt="13"/>
            </a:pPr>
            <a:endParaRPr lang="nl-NL" sz="2400" dirty="0">
              <a:latin typeface="Calibri" panose="020F0502020204030204" pitchFamily="34" charset="0"/>
              <a:cs typeface="Calibri" panose="020F0502020204030204" pitchFamily="34" charset="0"/>
            </a:endParaRPr>
          </a:p>
          <a:p>
            <a:pPr marL="457200" indent="-457200">
              <a:buFont typeface="+mj-lt"/>
              <a:buAutoNum type="arabicPeriod" startAt="13"/>
            </a:pPr>
            <a:endParaRPr lang="nl-NL"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801441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061F3-BD2D-7631-CFA3-EF6FAC773C9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9ED6FBC-9F8F-0A0E-04C2-4E8227C6E06D}"/>
              </a:ext>
            </a:extLst>
          </p:cNvPr>
          <p:cNvSpPr>
            <a:spLocks noGrp="1"/>
          </p:cNvSpPr>
          <p:nvPr>
            <p:ph type="title"/>
          </p:nvPr>
        </p:nvSpPr>
        <p:spPr/>
        <p:txBody>
          <a:bodyPr/>
          <a:lstStyle/>
          <a:p>
            <a:r>
              <a:rPr lang="nl-NL" dirty="0"/>
              <a:t>Les 4 vragen niveau 2, 3 en 4</a:t>
            </a:r>
          </a:p>
        </p:txBody>
      </p:sp>
      <p:sp>
        <p:nvSpPr>
          <p:cNvPr id="3" name="Tijdelijke aanduiding voor inhoud 2">
            <a:extLst>
              <a:ext uri="{FF2B5EF4-FFF2-40B4-BE49-F238E27FC236}">
                <a16:creationId xmlns:a16="http://schemas.microsoft.com/office/drawing/2014/main" id="{8356DF56-8B09-60EF-09C5-3188418EA567}"/>
              </a:ext>
            </a:extLst>
          </p:cNvPr>
          <p:cNvSpPr>
            <a:spLocks noGrp="1"/>
          </p:cNvSpPr>
          <p:nvPr>
            <p:ph idx="1"/>
          </p:nvPr>
        </p:nvSpPr>
        <p:spPr>
          <a:xfrm>
            <a:off x="755999" y="1888491"/>
            <a:ext cx="9036000" cy="4351338"/>
          </a:xfrm>
        </p:spPr>
        <p:txBody>
          <a:bodyPr>
            <a:normAutofit/>
          </a:bodyPr>
          <a:lstStyle/>
          <a:p>
            <a:pPr marL="457200" indent="-457200">
              <a:buFont typeface="+mj-lt"/>
              <a:buAutoNum type="arabicPeriod"/>
            </a:pPr>
            <a:r>
              <a:rPr lang="nl-NL" dirty="0"/>
              <a:t>Wat betekent strekking bij planten?</a:t>
            </a:r>
          </a:p>
          <a:p>
            <a:pPr marL="457200" indent="-457200">
              <a:buFont typeface="+mj-lt"/>
              <a:buAutoNum type="arabicPeriod"/>
            </a:pPr>
            <a:r>
              <a:rPr lang="nl-NL" dirty="0"/>
              <a:t>Waarom groeien planten vaak langer in het donker?</a:t>
            </a:r>
          </a:p>
          <a:p>
            <a:pPr marL="457200" indent="-457200">
              <a:buFont typeface="+mj-lt"/>
              <a:buAutoNum type="arabicPeriod"/>
            </a:pPr>
            <a:r>
              <a:rPr lang="nl-NL" dirty="0"/>
              <a:t>Welke hormonen zijn belangrijk voor de strekking van planten?</a:t>
            </a:r>
          </a:p>
          <a:p>
            <a:pPr marL="457200" indent="-457200">
              <a:buFont typeface="+mj-lt"/>
              <a:buAutoNum type="arabicPeriod"/>
            </a:pPr>
            <a:r>
              <a:rPr lang="nl-NL" dirty="0"/>
              <a:t>Wat doet blauw licht met de strekking van planten?</a:t>
            </a:r>
          </a:p>
          <a:p>
            <a:pPr marL="457200" indent="-457200">
              <a:buFont typeface="+mj-lt"/>
              <a:buAutoNum type="arabicPeriod"/>
            </a:pPr>
            <a:r>
              <a:rPr lang="nl-NL" dirty="0"/>
              <a:t>Wat zijn internodiën, en waar vind je ze in een plant?</a:t>
            </a:r>
          </a:p>
          <a:p>
            <a:pPr>
              <a:buFont typeface="+mj-lt"/>
              <a:buAutoNum type="arabicPeriod"/>
            </a:pPr>
            <a:r>
              <a:rPr lang="nl-NL" dirty="0"/>
              <a:t>Wat wordt bedoeld met vertakking bij planten?</a:t>
            </a:r>
          </a:p>
          <a:p>
            <a:pPr>
              <a:buFont typeface="+mj-lt"/>
              <a:buAutoNum type="arabicPeriod"/>
            </a:pPr>
            <a:r>
              <a:rPr lang="nl-NL" dirty="0"/>
              <a:t>Hoe kun je de vertakking van een plant stimuleren?</a:t>
            </a:r>
          </a:p>
          <a:p>
            <a:pPr>
              <a:buFont typeface="+mj-lt"/>
              <a:buAutoNum type="arabicPeriod"/>
            </a:pPr>
            <a:r>
              <a:rPr lang="nl-NL" dirty="0"/>
              <a:t>Welke hormonen remmen de groei van zijtakken?</a:t>
            </a:r>
          </a:p>
          <a:p>
            <a:pPr>
              <a:buFont typeface="+mj-lt"/>
              <a:buAutoNum type="arabicPeriod"/>
            </a:pPr>
            <a:r>
              <a:rPr lang="nl-NL" dirty="0"/>
              <a:t>Waarom is vertakking belangrijk voor een plant?</a:t>
            </a:r>
          </a:p>
          <a:p>
            <a:pPr>
              <a:buFont typeface="+mj-lt"/>
              <a:buAutoNum type="arabicPeriod"/>
            </a:pPr>
            <a:r>
              <a:rPr lang="nl-NL" dirty="0"/>
              <a:t>Hoe kun je met licht de vertakking van een plant beïnvloeden?</a:t>
            </a:r>
          </a:p>
          <a:p>
            <a:pPr marL="457200" indent="-457200">
              <a:buFont typeface="+mj-lt"/>
              <a:buAutoNum type="arabicPeriod"/>
            </a:pPr>
            <a:endParaRPr lang="nl-NL" dirty="0"/>
          </a:p>
          <a:p>
            <a:pPr marL="457200" indent="-457200">
              <a:buFont typeface="+mj-lt"/>
              <a:buAutoNum type="arabicPeriod"/>
            </a:pPr>
            <a:endParaRPr lang="nl-NL" dirty="0"/>
          </a:p>
          <a:p>
            <a:endParaRPr lang="nl-NL" dirty="0"/>
          </a:p>
        </p:txBody>
      </p:sp>
    </p:spTree>
    <p:extLst>
      <p:ext uri="{BB962C8B-B14F-4D97-AF65-F5344CB8AC3E}">
        <p14:creationId xmlns:p14="http://schemas.microsoft.com/office/powerpoint/2010/main" val="10219037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9AB3B-3838-C5DC-5748-6B0EB8B65C7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30E00AA-543D-789D-EE51-BCB2B99CA586}"/>
              </a:ext>
            </a:extLst>
          </p:cNvPr>
          <p:cNvSpPr>
            <a:spLocks noGrp="1"/>
          </p:cNvSpPr>
          <p:nvPr>
            <p:ph type="title"/>
          </p:nvPr>
        </p:nvSpPr>
        <p:spPr/>
        <p:txBody>
          <a:bodyPr/>
          <a:lstStyle/>
          <a:p>
            <a:r>
              <a:rPr lang="nl-NL" dirty="0"/>
              <a:t>Les 4 vragen niveau 2, 3 en 4</a:t>
            </a:r>
          </a:p>
        </p:txBody>
      </p:sp>
      <p:sp>
        <p:nvSpPr>
          <p:cNvPr id="3" name="Tijdelijke aanduiding voor inhoud 2">
            <a:extLst>
              <a:ext uri="{FF2B5EF4-FFF2-40B4-BE49-F238E27FC236}">
                <a16:creationId xmlns:a16="http://schemas.microsoft.com/office/drawing/2014/main" id="{B0E3CE5F-9C41-2AA1-1AE7-3943D932117D}"/>
              </a:ext>
            </a:extLst>
          </p:cNvPr>
          <p:cNvSpPr>
            <a:spLocks noGrp="1"/>
          </p:cNvSpPr>
          <p:nvPr>
            <p:ph idx="1"/>
          </p:nvPr>
        </p:nvSpPr>
        <p:spPr>
          <a:xfrm>
            <a:off x="756000" y="1888491"/>
            <a:ext cx="7740000" cy="4351338"/>
          </a:xfrm>
        </p:spPr>
        <p:txBody>
          <a:bodyPr>
            <a:normAutofit/>
          </a:bodyPr>
          <a:lstStyle/>
          <a:p>
            <a:pPr marL="457200" indent="-457200">
              <a:buFont typeface="+mj-lt"/>
              <a:buAutoNum type="arabicPeriod" startAt="11"/>
            </a:pPr>
            <a:r>
              <a:rPr lang="nl-NL" dirty="0"/>
              <a:t>Waarom willen kwekers soms dat planten compact blijven?</a:t>
            </a:r>
          </a:p>
          <a:p>
            <a:pPr marL="457200" indent="-457200">
              <a:buFont typeface="+mj-lt"/>
              <a:buAutoNum type="arabicPeriod" startAt="11"/>
            </a:pPr>
            <a:r>
              <a:rPr lang="nl-NL" dirty="0"/>
              <a:t>Hoe kun je zorgen voor minder strekking zonder chemische middelen?</a:t>
            </a:r>
          </a:p>
          <a:p>
            <a:pPr marL="457200" indent="-457200">
              <a:buFont typeface="+mj-lt"/>
              <a:buAutoNum type="arabicPeriod" startAt="11"/>
            </a:pPr>
            <a:r>
              <a:rPr lang="nl-NL" dirty="0"/>
              <a:t>Wat gebeurt er met een plant als je de top weghaalt?</a:t>
            </a:r>
          </a:p>
          <a:p>
            <a:pPr marL="457200" indent="-457200">
              <a:buFont typeface="+mj-lt"/>
              <a:buAutoNum type="arabicPeriod" startAt="11"/>
            </a:pPr>
            <a:r>
              <a:rPr lang="nl-NL" dirty="0"/>
              <a:t>Hoe helpt vertakking een plant om meer energie te produceren?</a:t>
            </a:r>
          </a:p>
          <a:p>
            <a:pPr marL="457200" indent="-457200">
              <a:buFont typeface="+mj-lt"/>
              <a:buAutoNum type="arabicPeriod" startAt="11"/>
            </a:pPr>
            <a:r>
              <a:rPr lang="nl-NL" dirty="0"/>
              <a:t>Wat zijn praktische manieren om strekking en vertakking te beïnvloeden in een kas?</a:t>
            </a:r>
          </a:p>
        </p:txBody>
      </p:sp>
    </p:spTree>
    <p:extLst>
      <p:ext uri="{BB962C8B-B14F-4D97-AF65-F5344CB8AC3E}">
        <p14:creationId xmlns:p14="http://schemas.microsoft.com/office/powerpoint/2010/main" val="70648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C35CF-AE15-6A6E-AF7D-D91EB3EFB29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1A2BEA1-1178-DDA9-2A52-ABB58927303D}"/>
              </a:ext>
            </a:extLst>
          </p:cNvPr>
          <p:cNvSpPr>
            <a:spLocks noGrp="1"/>
          </p:cNvSpPr>
          <p:nvPr>
            <p:ph type="title"/>
          </p:nvPr>
        </p:nvSpPr>
        <p:spPr/>
        <p:txBody>
          <a:bodyPr/>
          <a:lstStyle/>
          <a:p>
            <a:r>
              <a:rPr lang="nl-NL" dirty="0"/>
              <a:t>Les 4 vragen niveau 3 en 4 </a:t>
            </a:r>
          </a:p>
        </p:txBody>
      </p:sp>
      <p:sp>
        <p:nvSpPr>
          <p:cNvPr id="3" name="Tijdelijke aanduiding voor inhoud 2">
            <a:extLst>
              <a:ext uri="{FF2B5EF4-FFF2-40B4-BE49-F238E27FC236}">
                <a16:creationId xmlns:a16="http://schemas.microsoft.com/office/drawing/2014/main" id="{EBCC44BC-C66C-51D5-BBDE-418523CF981E}"/>
              </a:ext>
            </a:extLst>
          </p:cNvPr>
          <p:cNvSpPr>
            <a:spLocks noGrp="1"/>
          </p:cNvSpPr>
          <p:nvPr>
            <p:ph idx="1"/>
          </p:nvPr>
        </p:nvSpPr>
        <p:spPr>
          <a:xfrm>
            <a:off x="755999" y="1888491"/>
            <a:ext cx="8414377" cy="4351338"/>
          </a:xfrm>
        </p:spPr>
        <p:txBody>
          <a:bodyPr>
            <a:normAutofit fontScale="92500" lnSpcReduction="20000"/>
          </a:bodyPr>
          <a:lstStyle/>
          <a:p>
            <a:pPr marL="457200" indent="-457200">
              <a:buFont typeface="+mj-lt"/>
              <a:buAutoNum type="arabicPeriod" startAt="16"/>
            </a:pPr>
            <a:r>
              <a:rPr lang="nl-NL" dirty="0"/>
              <a:t>Hoe beïnvloedt de verhouding tussen rood en </a:t>
            </a:r>
            <a:r>
              <a:rPr lang="nl-NL" dirty="0" err="1"/>
              <a:t>verrood</a:t>
            </a:r>
            <a:r>
              <a:rPr lang="nl-NL" dirty="0"/>
              <a:t> licht de strekking van planten?</a:t>
            </a:r>
          </a:p>
          <a:p>
            <a:pPr marL="457200" indent="-457200">
              <a:buFont typeface="+mj-lt"/>
              <a:buAutoNum type="arabicPeriod" startAt="16"/>
            </a:pPr>
            <a:r>
              <a:rPr lang="nl-NL" dirty="0"/>
              <a:t>Welke rol speelt auxine bij de strekking van cellen in de stengel?</a:t>
            </a:r>
          </a:p>
          <a:p>
            <a:pPr marL="457200" indent="-457200">
              <a:buFont typeface="+mj-lt"/>
              <a:buAutoNum type="arabicPeriod" startAt="16"/>
            </a:pPr>
            <a:r>
              <a:rPr lang="nl-NL" dirty="0"/>
              <a:t>Hoe beïnvloeden gibberellinen de </a:t>
            </a:r>
            <a:r>
              <a:rPr lang="nl-NL" dirty="0" err="1"/>
              <a:t>celstrekking</a:t>
            </a:r>
            <a:r>
              <a:rPr lang="nl-NL" dirty="0"/>
              <a:t> tijdens de groei van planten?</a:t>
            </a:r>
          </a:p>
          <a:p>
            <a:pPr marL="457200" indent="-457200">
              <a:buFont typeface="+mj-lt"/>
              <a:buAutoNum type="arabicPeriod" startAt="16"/>
            </a:pPr>
            <a:r>
              <a:rPr lang="nl-NL" dirty="0"/>
              <a:t>Waarom strekken planten meer in een omgeving met een hoge plantdichtheid?</a:t>
            </a:r>
          </a:p>
          <a:p>
            <a:pPr marL="457200" indent="-457200">
              <a:buFont typeface="+mj-lt"/>
              <a:buAutoNum type="arabicPeriod" startAt="16"/>
            </a:pPr>
            <a:r>
              <a:rPr lang="nl-NL" dirty="0"/>
              <a:t>Wat is apicale dominantie, en hoe beïnvloedt dit de vertakking van planten?</a:t>
            </a:r>
          </a:p>
          <a:p>
            <a:pPr marL="457200" indent="-457200">
              <a:buFont typeface="+mj-lt"/>
              <a:buAutoNum type="arabicPeriod" startAt="16"/>
            </a:pPr>
            <a:r>
              <a:rPr lang="nl-NL" dirty="0"/>
              <a:t>Hoe beïnvloeden </a:t>
            </a:r>
            <a:r>
              <a:rPr lang="nl-NL" dirty="0" err="1"/>
              <a:t>cytokininen</a:t>
            </a:r>
            <a:r>
              <a:rPr lang="nl-NL" dirty="0"/>
              <a:t> de groei van zijtakken in planten?</a:t>
            </a:r>
          </a:p>
          <a:p>
            <a:pPr marL="457200" indent="-457200">
              <a:buFont typeface="+mj-lt"/>
              <a:buAutoNum type="arabicPeriod" startAt="16"/>
            </a:pPr>
            <a:r>
              <a:rPr lang="nl-NL" dirty="0"/>
              <a:t>Waarom ontwikkelen sommige planten van nature weinig zijtakken, zelfs onder optimale omstandigheden?</a:t>
            </a:r>
          </a:p>
          <a:p>
            <a:pPr marL="457200" indent="-457200">
              <a:buFont typeface="+mj-lt"/>
              <a:buAutoNum type="arabicPeriod" startAt="16"/>
            </a:pPr>
            <a:r>
              <a:rPr lang="nl-NL" dirty="0"/>
              <a:t>Hoe beïnvloeden externe factoren zoals lichtintensiteit en voedingsstoffen de vertakking van planten?</a:t>
            </a:r>
          </a:p>
          <a:p>
            <a:pPr marL="457200" indent="-457200">
              <a:buFont typeface="+mj-lt"/>
              <a:buAutoNum type="arabicPeriod" startAt="16"/>
            </a:pPr>
            <a:endParaRPr lang="nl-NL" dirty="0"/>
          </a:p>
          <a:p>
            <a:pPr marL="457200" indent="-457200">
              <a:buFont typeface="+mj-lt"/>
              <a:buAutoNum type="arabicPeriod" startAt="16"/>
            </a:pPr>
            <a:endParaRPr lang="nl-NL" dirty="0"/>
          </a:p>
          <a:p>
            <a:pPr marL="457200" indent="-457200">
              <a:buFont typeface="+mj-lt"/>
              <a:buAutoNum type="arabicPeriod" startAt="16"/>
            </a:pPr>
            <a:endParaRPr lang="nl-NL" dirty="0"/>
          </a:p>
          <a:p>
            <a:pPr indent="0">
              <a:buNone/>
            </a:pPr>
            <a:endParaRPr lang="nl-NL" dirty="0"/>
          </a:p>
          <a:p>
            <a:pPr indent="0">
              <a:buNone/>
            </a:pPr>
            <a:endParaRPr lang="nl-NL" dirty="0"/>
          </a:p>
          <a:p>
            <a:endParaRPr lang="nl-NL" dirty="0"/>
          </a:p>
        </p:txBody>
      </p:sp>
    </p:spTree>
    <p:extLst>
      <p:ext uri="{BB962C8B-B14F-4D97-AF65-F5344CB8AC3E}">
        <p14:creationId xmlns:p14="http://schemas.microsoft.com/office/powerpoint/2010/main" val="39588265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Les 5 huiswerk niveau 2,3 en 4</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116534" cy="4738260"/>
          </a:xfrm>
        </p:spPr>
        <p:txBody>
          <a:bodyPr>
            <a:normAutofit fontScale="92500"/>
          </a:bodyPr>
          <a:lstStyle/>
          <a:p>
            <a:pPr marL="457200" indent="-457200">
              <a:buFont typeface="+mj-lt"/>
              <a:buAutoNum type="arabicPeriod"/>
              <a:defRPr/>
            </a:pPr>
            <a:r>
              <a:rPr lang="nl-NL" dirty="0"/>
              <a:t>Wat is osmose?</a:t>
            </a:r>
          </a:p>
          <a:p>
            <a:pPr marL="457200" indent="-457200">
              <a:buFont typeface="+mj-lt"/>
              <a:buAutoNum type="arabicPeriod"/>
              <a:defRPr/>
            </a:pPr>
            <a:r>
              <a:rPr lang="nl-NL" dirty="0"/>
              <a:t>Hoe beweegt water tijdens osmose in een plant?</a:t>
            </a:r>
          </a:p>
          <a:p>
            <a:pPr marL="457200" indent="-457200">
              <a:buFont typeface="+mj-lt"/>
              <a:buAutoNum type="arabicPeriod"/>
              <a:defRPr/>
            </a:pPr>
            <a:r>
              <a:rPr lang="nl-NL" dirty="0"/>
              <a:t>Wat is de rol van het wortelsysteem in osmose?</a:t>
            </a:r>
          </a:p>
          <a:p>
            <a:pPr marL="457200" indent="-457200">
              <a:buFont typeface="+mj-lt"/>
              <a:buAutoNum type="arabicPeriod"/>
              <a:defRPr/>
            </a:pPr>
            <a:r>
              <a:rPr lang="nl-NL" dirty="0"/>
              <a:t>Hoe komt water de wortels binnen bij osmose?</a:t>
            </a:r>
          </a:p>
          <a:p>
            <a:pPr marL="457200" indent="-457200">
              <a:buFont typeface="+mj-lt"/>
              <a:buAutoNum type="arabicPeriod"/>
              <a:defRPr/>
            </a:pPr>
            <a:r>
              <a:rPr lang="nl-NL" dirty="0"/>
              <a:t>Wat gebeurt er met een plant als er te veel water via osmose binnenkomt?</a:t>
            </a:r>
          </a:p>
          <a:p>
            <a:pPr marL="457200" indent="-457200">
              <a:buFont typeface="+mj-lt"/>
              <a:buAutoNum type="arabicPeriod"/>
              <a:defRPr/>
            </a:pPr>
            <a:r>
              <a:rPr lang="nl-NL" dirty="0"/>
              <a:t>Hoe beïnvloedt osmose de turgordruk in een plantencel?</a:t>
            </a:r>
          </a:p>
          <a:p>
            <a:pPr marL="457200" indent="-457200">
              <a:buFont typeface="+mj-lt"/>
              <a:buAutoNum type="arabicPeriod"/>
              <a:defRPr/>
            </a:pPr>
            <a:r>
              <a:rPr lang="nl-NL" dirty="0"/>
              <a:t>Wat gebeurt er met een plant als er te weinig water door osmose beschikbaar is?</a:t>
            </a:r>
          </a:p>
          <a:p>
            <a:pPr marL="457200" indent="-457200">
              <a:buFont typeface="+mj-lt"/>
              <a:buAutoNum type="arabicPeriod"/>
              <a:defRPr/>
            </a:pPr>
            <a:r>
              <a:rPr lang="nl-NL" dirty="0"/>
              <a:t>Hoe helpt osmose bij het transport van water naar de bladeren?</a:t>
            </a:r>
          </a:p>
          <a:p>
            <a:pPr marL="457200" indent="-457200">
              <a:buFont typeface="+mj-lt"/>
              <a:buAutoNum type="arabicPeriod"/>
              <a:defRPr/>
            </a:pPr>
            <a:r>
              <a:rPr lang="nl-NL" dirty="0"/>
              <a:t>Wat is het verschil tussen osmose en diffusie?</a:t>
            </a:r>
          </a:p>
          <a:p>
            <a:pPr marL="457200" indent="-457200">
              <a:buFont typeface="+mj-lt"/>
              <a:buAutoNum type="arabicPeriod"/>
              <a:defRPr/>
            </a:pPr>
            <a:r>
              <a:rPr lang="nl-NL" dirty="0"/>
              <a:t>Waarom is osmose belangrijk voor de groei van planten?</a:t>
            </a:r>
          </a:p>
        </p:txBody>
      </p:sp>
    </p:spTree>
    <p:extLst>
      <p:ext uri="{BB962C8B-B14F-4D97-AF65-F5344CB8AC3E}">
        <p14:creationId xmlns:p14="http://schemas.microsoft.com/office/powerpoint/2010/main" val="185966563"/>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Les 5 huiswerk niveau 2,3 en 4</a:t>
            </a:r>
          </a:p>
        </p:txBody>
      </p:sp>
      <p:sp>
        <p:nvSpPr>
          <p:cNvPr id="3" name="Rectangle 2">
            <a:extLst>
              <a:ext uri="{FF2B5EF4-FFF2-40B4-BE49-F238E27FC236}">
                <a16:creationId xmlns:a16="http://schemas.microsoft.com/office/drawing/2014/main" id="{A741D45F-4110-A7DA-B0F5-506C001138F7}"/>
              </a:ext>
            </a:extLst>
          </p:cNvPr>
          <p:cNvSpPr>
            <a:spLocks noGrp="1" noChangeArrowheads="1"/>
          </p:cNvSpPr>
          <p:nvPr>
            <p:ph idx="1"/>
          </p:nvPr>
        </p:nvSpPr>
        <p:spPr bwMode="auto">
          <a:xfrm>
            <a:off x="1079224" y="1656863"/>
            <a:ext cx="8176919"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AutoNum type="arabicPeriod" startAt="11"/>
              <a:tabLst/>
            </a:pPr>
            <a:r>
              <a:rPr kumimoji="0" lang="nl-NL" altLang="nl-NL" sz="1800" b="0" i="0" u="none" strike="noStrike" cap="none" normalizeH="0" baseline="0" dirty="0">
                <a:ln>
                  <a:noFill/>
                </a:ln>
                <a:solidFill>
                  <a:schemeClr val="tx1"/>
                </a:solidFill>
                <a:effectLst/>
                <a:latin typeface="Arial" panose="020B0604020202020204" pitchFamily="34" charset="0"/>
              </a:rPr>
              <a:t>Wat is een </a:t>
            </a:r>
            <a:r>
              <a:rPr kumimoji="0" lang="nl-NL" altLang="nl-NL" sz="1800" b="0" i="0" u="none" strike="noStrike" cap="none" normalizeH="0" baseline="0" dirty="0" err="1">
                <a:ln>
                  <a:noFill/>
                </a:ln>
                <a:solidFill>
                  <a:schemeClr val="tx1"/>
                </a:solidFill>
                <a:effectLst/>
                <a:latin typeface="Arial" panose="020B0604020202020204" pitchFamily="34" charset="0"/>
              </a:rPr>
              <a:t>semi-permeabel</a:t>
            </a:r>
            <a:r>
              <a:rPr kumimoji="0" lang="nl-NL" altLang="nl-NL" sz="1800" b="0" i="0" u="none" strike="noStrike" cap="none" normalizeH="0" baseline="0" dirty="0">
                <a:ln>
                  <a:noFill/>
                </a:ln>
                <a:solidFill>
                  <a:schemeClr val="tx1"/>
                </a:solidFill>
                <a:effectLst/>
                <a:latin typeface="Arial" panose="020B0604020202020204" pitchFamily="34" charset="0"/>
              </a:rPr>
              <a:t> membraan in een plantencel?</a:t>
            </a:r>
          </a:p>
          <a:p>
            <a:pPr marL="0" marR="0" lvl="0" indent="0" algn="l" defTabSz="914400" rtl="0" eaLnBrk="0" fontAlgn="base" latinLnBrk="0" hangingPunct="0">
              <a:lnSpc>
                <a:spcPct val="100000"/>
              </a:lnSpc>
              <a:spcBef>
                <a:spcPct val="0"/>
              </a:spcBef>
              <a:spcAft>
                <a:spcPct val="0"/>
              </a:spcAft>
              <a:buClrTx/>
              <a:buSzTx/>
              <a:buFontTx/>
              <a:buAutoNum type="arabicPeriod" startAt="12"/>
              <a:tabLst/>
            </a:pPr>
            <a:r>
              <a:rPr kumimoji="0" lang="nl-NL" altLang="nl-NL" sz="1800" b="0" i="0" u="none" strike="noStrike" cap="none" normalizeH="0" baseline="0" dirty="0">
                <a:ln>
                  <a:noFill/>
                </a:ln>
                <a:solidFill>
                  <a:schemeClr val="tx1"/>
                </a:solidFill>
                <a:effectLst/>
                <a:latin typeface="Arial" panose="020B0604020202020204" pitchFamily="34" charset="0"/>
              </a:rPr>
              <a:t>Hoe helpt osmose bij het transport van voedingsstoffen in een plant?</a:t>
            </a:r>
          </a:p>
          <a:p>
            <a:pPr marL="0" marR="0" lvl="0" indent="0" algn="l" defTabSz="914400" rtl="0" eaLnBrk="0" fontAlgn="base" latinLnBrk="0" hangingPunct="0">
              <a:lnSpc>
                <a:spcPct val="100000"/>
              </a:lnSpc>
              <a:spcBef>
                <a:spcPct val="0"/>
              </a:spcBef>
              <a:spcAft>
                <a:spcPct val="0"/>
              </a:spcAft>
              <a:buClrTx/>
              <a:buSzTx/>
              <a:buFontTx/>
              <a:buAutoNum type="arabicPeriod" startAt="13"/>
              <a:tabLst/>
            </a:pPr>
            <a:r>
              <a:rPr kumimoji="0" lang="nl-NL" altLang="nl-NL" sz="1800" b="0" i="0" u="none" strike="noStrike" cap="none" normalizeH="0" baseline="0" dirty="0">
                <a:ln>
                  <a:noFill/>
                </a:ln>
                <a:solidFill>
                  <a:schemeClr val="tx1"/>
                </a:solidFill>
                <a:effectLst/>
                <a:latin typeface="Arial" panose="020B0604020202020204" pitchFamily="34" charset="0"/>
              </a:rPr>
              <a:t>Wat is het effect van osmose op de cellen in de wortels?</a:t>
            </a:r>
          </a:p>
          <a:p>
            <a:pPr marL="0" marR="0" lvl="0" indent="0" algn="l" defTabSz="914400" rtl="0" eaLnBrk="0" fontAlgn="base" latinLnBrk="0" hangingPunct="0">
              <a:lnSpc>
                <a:spcPct val="100000"/>
              </a:lnSpc>
              <a:spcBef>
                <a:spcPct val="0"/>
              </a:spcBef>
              <a:spcAft>
                <a:spcPct val="0"/>
              </a:spcAft>
              <a:buClrTx/>
              <a:buSzTx/>
              <a:buFontTx/>
              <a:buAutoNum type="arabicPeriod" startAt="14"/>
              <a:tabLst/>
            </a:pPr>
            <a:r>
              <a:rPr kumimoji="0" lang="nl-NL" altLang="nl-NL" sz="1800" b="0" i="0" u="none" strike="noStrike" cap="none" normalizeH="0" baseline="0" dirty="0">
                <a:ln>
                  <a:noFill/>
                </a:ln>
                <a:solidFill>
                  <a:schemeClr val="tx1"/>
                </a:solidFill>
                <a:effectLst/>
                <a:latin typeface="Arial" panose="020B0604020202020204" pitchFamily="34" charset="0"/>
              </a:rPr>
              <a:t>Hoe verandert osmose de grootte van plantencellen?</a:t>
            </a:r>
          </a:p>
          <a:p>
            <a:pPr marL="0" marR="0" lvl="0" indent="0" algn="l" defTabSz="914400" rtl="0" eaLnBrk="0" fontAlgn="base" latinLnBrk="0" hangingPunct="0">
              <a:lnSpc>
                <a:spcPct val="100000"/>
              </a:lnSpc>
              <a:spcBef>
                <a:spcPct val="0"/>
              </a:spcBef>
              <a:spcAft>
                <a:spcPct val="0"/>
              </a:spcAft>
              <a:buClrTx/>
              <a:buSzTx/>
              <a:buFontTx/>
              <a:buAutoNum type="arabicPeriod" startAt="15"/>
              <a:tabLst/>
            </a:pPr>
            <a:r>
              <a:rPr kumimoji="0" lang="nl-NL" altLang="nl-NL" sz="1800" b="0" i="0" u="none" strike="noStrike" cap="none" normalizeH="0" baseline="0" dirty="0">
                <a:ln>
                  <a:noFill/>
                </a:ln>
                <a:solidFill>
                  <a:schemeClr val="tx1"/>
                </a:solidFill>
                <a:effectLst/>
                <a:latin typeface="Arial" panose="020B0604020202020204" pitchFamily="34" charset="0"/>
              </a:rPr>
              <a:t>Wat gebeurt er met een plant als de wortels in zout water staan (osmose)?</a:t>
            </a:r>
          </a:p>
          <a:p>
            <a:pPr marL="0" marR="0" lvl="0" indent="0" algn="l" defTabSz="914400" rtl="0" eaLnBrk="0" fontAlgn="base" latinLnBrk="0" hangingPunct="0">
              <a:lnSpc>
                <a:spcPct val="100000"/>
              </a:lnSpc>
              <a:spcBef>
                <a:spcPct val="0"/>
              </a:spcBef>
              <a:spcAft>
                <a:spcPct val="0"/>
              </a:spcAft>
              <a:buClrTx/>
              <a:buSzTx/>
              <a:buFontTx/>
              <a:buAutoNum type="arabicPeriod" startAt="16"/>
              <a:tabLst/>
            </a:pPr>
            <a:r>
              <a:rPr kumimoji="0" lang="nl-NL" altLang="nl-NL" sz="1800" b="0" i="0" u="none" strike="noStrike" cap="none" normalizeH="0" baseline="0" dirty="0">
                <a:ln>
                  <a:noFill/>
                </a:ln>
                <a:solidFill>
                  <a:schemeClr val="tx1"/>
                </a:solidFill>
                <a:effectLst/>
                <a:latin typeface="Arial" panose="020B0604020202020204" pitchFamily="34" charset="0"/>
              </a:rPr>
              <a:t>Hoe komt het dat osmose voorkomt in alle levende cellen van een plant?</a:t>
            </a:r>
          </a:p>
          <a:p>
            <a:pPr marL="0" marR="0" lvl="0" indent="0" algn="l" defTabSz="914400" rtl="0" eaLnBrk="0" fontAlgn="base" latinLnBrk="0" hangingPunct="0">
              <a:lnSpc>
                <a:spcPct val="100000"/>
              </a:lnSpc>
              <a:spcBef>
                <a:spcPct val="0"/>
              </a:spcBef>
              <a:spcAft>
                <a:spcPct val="0"/>
              </a:spcAft>
              <a:buClrTx/>
              <a:buSzTx/>
              <a:buFontTx/>
              <a:buAutoNum type="arabicPeriod" startAt="17"/>
              <a:tabLst/>
            </a:pPr>
            <a:r>
              <a:rPr kumimoji="0" lang="nl-NL" altLang="nl-NL" sz="1800" b="0" i="0" u="none" strike="noStrike" cap="none" normalizeH="0" baseline="0" dirty="0">
                <a:ln>
                  <a:noFill/>
                </a:ln>
                <a:solidFill>
                  <a:schemeClr val="tx1"/>
                </a:solidFill>
                <a:effectLst/>
                <a:latin typeface="Arial" panose="020B0604020202020204" pitchFamily="34" charset="0"/>
              </a:rPr>
              <a:t>Wat is het verschil tussen osmotische druk en turgordruk?</a:t>
            </a:r>
          </a:p>
          <a:p>
            <a:pPr marL="0" marR="0" lvl="0" indent="0" algn="l" defTabSz="914400" rtl="0" eaLnBrk="0" fontAlgn="base" latinLnBrk="0" hangingPunct="0">
              <a:lnSpc>
                <a:spcPct val="100000"/>
              </a:lnSpc>
              <a:spcBef>
                <a:spcPct val="0"/>
              </a:spcBef>
              <a:spcAft>
                <a:spcPct val="0"/>
              </a:spcAft>
              <a:buClrTx/>
              <a:buSzTx/>
              <a:buFontTx/>
              <a:buAutoNum type="arabicPeriod" startAt="18"/>
              <a:tabLst/>
            </a:pPr>
            <a:r>
              <a:rPr kumimoji="0" lang="nl-NL" altLang="nl-NL" sz="1800" b="0" i="0" u="none" strike="noStrike" cap="none" normalizeH="0" baseline="0" dirty="0">
                <a:ln>
                  <a:noFill/>
                </a:ln>
                <a:solidFill>
                  <a:schemeClr val="tx1"/>
                </a:solidFill>
                <a:effectLst/>
                <a:latin typeface="Arial" panose="020B0604020202020204" pitchFamily="34" charset="0"/>
              </a:rPr>
              <a:t>Waarom is osmose belangrijk voor de waterbalans in een plant?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9"/>
              <a:tabLst/>
            </a:pPr>
            <a:r>
              <a:rPr kumimoji="0" lang="nl-NL" altLang="nl-NL" sz="1800" b="0" i="0" u="none" strike="noStrike" cap="none" normalizeH="0" baseline="0" dirty="0">
                <a:ln>
                  <a:noFill/>
                </a:ln>
                <a:solidFill>
                  <a:schemeClr val="tx1"/>
                </a:solidFill>
                <a:effectLst/>
                <a:latin typeface="Arial" panose="020B0604020202020204" pitchFamily="34" charset="0"/>
              </a:rPr>
              <a:t>Wat gebeurt er met de huidmondjes als een plant te weinig water heeft door osmose?</a:t>
            </a:r>
          </a:p>
          <a:p>
            <a:pPr marL="0" marR="0" lvl="0" indent="0" algn="l" defTabSz="914400" rtl="0" eaLnBrk="0" fontAlgn="base" latinLnBrk="0" hangingPunct="0">
              <a:lnSpc>
                <a:spcPct val="100000"/>
              </a:lnSpc>
              <a:spcBef>
                <a:spcPct val="0"/>
              </a:spcBef>
              <a:spcAft>
                <a:spcPct val="0"/>
              </a:spcAft>
              <a:buClrTx/>
              <a:buSzTx/>
              <a:buFontTx/>
              <a:buAutoNum type="arabicPeriod" startAt="20"/>
              <a:tabLst/>
            </a:pPr>
            <a:r>
              <a:rPr kumimoji="0" lang="nl-NL" altLang="nl-NL" sz="1800" b="0" i="0" u="none" strike="noStrike" cap="none" normalizeH="0" baseline="0" dirty="0">
                <a:ln>
                  <a:noFill/>
                </a:ln>
                <a:solidFill>
                  <a:schemeClr val="tx1"/>
                </a:solidFill>
                <a:effectLst/>
                <a:latin typeface="Arial" panose="020B0604020202020204" pitchFamily="34" charset="0"/>
              </a:rPr>
              <a:t>Hoe kan osmose helpen bij het reguleren van de interne temperatuur van</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     een plant?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276523011"/>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Les 5 huiswerk niveau 3 en 4</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fontScale="85000" lnSpcReduction="10000"/>
          </a:bodyPr>
          <a:lstStyle/>
          <a:p>
            <a:pPr marL="457200" indent="-457200">
              <a:buFont typeface="+mj-lt"/>
              <a:buAutoNum type="arabicPeriod" startAt="21"/>
              <a:defRPr/>
            </a:pPr>
            <a:r>
              <a:rPr lang="nl-NL" dirty="0"/>
              <a:t>Hoe beïnvloedt de concentratie opgeloste stoffen in de bodem de osmose in de wortels van een plant?</a:t>
            </a:r>
          </a:p>
          <a:p>
            <a:pPr marL="457200" indent="-457200">
              <a:buFont typeface="+mj-lt"/>
              <a:buAutoNum type="arabicPeriod" startAt="21"/>
              <a:defRPr/>
            </a:pPr>
            <a:r>
              <a:rPr lang="nl-NL" dirty="0"/>
              <a:t>Hoe kan osmose de opname van mineralen in een plant beïnvloeden?</a:t>
            </a:r>
          </a:p>
          <a:p>
            <a:pPr marL="457200" indent="-457200">
              <a:buFont typeface="+mj-lt"/>
              <a:buAutoNum type="arabicPeriod" startAt="21"/>
              <a:defRPr/>
            </a:pPr>
            <a:r>
              <a:rPr lang="nl-NL" dirty="0"/>
              <a:t>Wat gebeurt er met een plantencel wanneer de osmose leidt tot een toename van de turgordruk?</a:t>
            </a:r>
          </a:p>
          <a:p>
            <a:pPr marL="457200" indent="-457200">
              <a:buFont typeface="+mj-lt"/>
              <a:buAutoNum type="arabicPeriod" startAt="21"/>
              <a:defRPr/>
            </a:pPr>
            <a:r>
              <a:rPr lang="nl-NL" dirty="0"/>
              <a:t>Wat is het verschil tussen de osmotische druk in een plantencel en de osmotische druk in de bodem?</a:t>
            </a:r>
          </a:p>
          <a:p>
            <a:pPr marL="457200" indent="-457200">
              <a:buFont typeface="+mj-lt"/>
              <a:buAutoNum type="arabicPeriod" startAt="21"/>
              <a:defRPr/>
            </a:pPr>
            <a:r>
              <a:rPr lang="nl-NL" dirty="0"/>
              <a:t>Hoe kan osmose bijdragen aan de verdamping van water uit een plant via de huidmondjes?</a:t>
            </a:r>
          </a:p>
          <a:p>
            <a:pPr marL="457200" indent="-457200">
              <a:buFont typeface="+mj-lt"/>
              <a:buAutoNum type="arabicPeriod" startAt="21"/>
              <a:defRPr/>
            </a:pPr>
            <a:r>
              <a:rPr lang="nl-NL" dirty="0"/>
              <a:t>Wat is de rol van de wortelharen in het proces van osmose in planten?</a:t>
            </a:r>
          </a:p>
          <a:p>
            <a:pPr marL="457200" indent="-457200">
              <a:buFont typeface="+mj-lt"/>
              <a:buAutoNum type="arabicPeriod" startAt="21"/>
              <a:defRPr/>
            </a:pPr>
            <a:r>
              <a:rPr lang="nl-NL" dirty="0"/>
              <a:t>Hoe kunnen extreme zoutconcentraties in de bodem de osmose in plantencellen verstoren?</a:t>
            </a:r>
          </a:p>
          <a:p>
            <a:pPr marL="457200" indent="-457200">
              <a:buFont typeface="+mj-lt"/>
              <a:buAutoNum type="arabicPeriod" startAt="21"/>
              <a:defRPr/>
            </a:pPr>
            <a:r>
              <a:rPr lang="nl-NL" dirty="0"/>
              <a:t>Wat is de invloed van osmose op de plasmolyse van plantencellen?</a:t>
            </a:r>
          </a:p>
        </p:txBody>
      </p:sp>
    </p:spTree>
    <p:extLst>
      <p:ext uri="{BB962C8B-B14F-4D97-AF65-F5344CB8AC3E}">
        <p14:creationId xmlns:p14="http://schemas.microsoft.com/office/powerpoint/2010/main" val="403915963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Huidmondjes</a:t>
            </a:r>
          </a:p>
        </p:txBody>
      </p:sp>
      <p:sp>
        <p:nvSpPr>
          <p:cNvPr id="4" name="Tekstvak 3">
            <a:extLst>
              <a:ext uri="{FF2B5EF4-FFF2-40B4-BE49-F238E27FC236}">
                <a16:creationId xmlns:a16="http://schemas.microsoft.com/office/drawing/2014/main" id="{BE5E9AAC-8AFC-4CA9-B89F-13D11A0216BE}"/>
              </a:ext>
            </a:extLst>
          </p:cNvPr>
          <p:cNvSpPr txBox="1"/>
          <p:nvPr/>
        </p:nvSpPr>
        <p:spPr>
          <a:xfrm>
            <a:off x="1160286" y="1948060"/>
            <a:ext cx="7421651" cy="3993401"/>
          </a:xfrm>
          <a:prstGeom prst="rect">
            <a:avLst/>
          </a:prstGeom>
          <a:noFill/>
        </p:spPr>
        <p:txBody>
          <a:bodyPr wrap="square" rtlCol="0">
            <a:spAutoFit/>
          </a:bodyPr>
          <a:lstStyle/>
          <a:p>
            <a:pPr>
              <a:defRPr/>
            </a:pPr>
            <a:r>
              <a:rPr lang="nl-NL" sz="2400" dirty="0"/>
              <a:t>Een huidmondje bestaat eigenlijk uit twee sluitcellen. Als er veel water in de sluitcellen zit, dan staan de huidmondjes open. </a:t>
            </a:r>
          </a:p>
          <a:p>
            <a:pPr>
              <a:defRPr/>
            </a:pPr>
            <a:endParaRPr lang="nl-NL" sz="2400" dirty="0"/>
          </a:p>
          <a:p>
            <a:pPr>
              <a:defRPr/>
            </a:pPr>
            <a:r>
              <a:rPr lang="nl-NL" sz="2400" dirty="0"/>
              <a:t>Zit er weinig water in de sluitcellen van het huidmondje, dan worden deze cellen een beetje slap en sluiten ze het huidmondje af. </a:t>
            </a:r>
          </a:p>
          <a:p>
            <a:pPr>
              <a:defRPr/>
            </a:pPr>
            <a:endParaRPr lang="nl-NL" sz="2400" dirty="0"/>
          </a:p>
          <a:p>
            <a:pPr>
              <a:defRPr/>
            </a:pPr>
            <a:r>
              <a:rPr lang="nl-NL" sz="2400" dirty="0"/>
              <a:t>Er kunnen dan geen stoffen de plant in of uit via de huidmondjes</a:t>
            </a:r>
            <a:r>
              <a:rPr lang="nl-NL" dirty="0"/>
              <a:t>.</a:t>
            </a: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6" name="Afbeelding 5">
            <a:extLst>
              <a:ext uri="{FF2B5EF4-FFF2-40B4-BE49-F238E27FC236}">
                <a16:creationId xmlns:a16="http://schemas.microsoft.com/office/drawing/2014/main" id="{1A47E35B-8F82-4E9E-A374-A8D7093B5B53}"/>
              </a:ext>
            </a:extLst>
          </p:cNvPr>
          <p:cNvPicPr>
            <a:picLocks noChangeAspect="1"/>
          </p:cNvPicPr>
          <p:nvPr/>
        </p:nvPicPr>
        <p:blipFill>
          <a:blip r:embed="rId3"/>
          <a:stretch>
            <a:fillRect/>
          </a:stretch>
        </p:blipFill>
        <p:spPr>
          <a:xfrm>
            <a:off x="8763700" y="4259104"/>
            <a:ext cx="3113627" cy="2093417"/>
          </a:xfrm>
          <a:prstGeom prst="rect">
            <a:avLst/>
          </a:prstGeom>
        </p:spPr>
      </p:pic>
      <p:pic>
        <p:nvPicPr>
          <p:cNvPr id="7" name="Afbeelding 6">
            <a:extLst>
              <a:ext uri="{FF2B5EF4-FFF2-40B4-BE49-F238E27FC236}">
                <a16:creationId xmlns:a16="http://schemas.microsoft.com/office/drawing/2014/main" id="{533684B8-47C4-457D-9F73-15909C8DE32C}"/>
              </a:ext>
            </a:extLst>
          </p:cNvPr>
          <p:cNvPicPr>
            <a:picLocks noChangeAspect="1"/>
          </p:cNvPicPr>
          <p:nvPr/>
        </p:nvPicPr>
        <p:blipFill rotWithShape="1">
          <a:blip r:embed="rId4"/>
          <a:srcRect l="14398" r="11570"/>
          <a:stretch/>
        </p:blipFill>
        <p:spPr>
          <a:xfrm>
            <a:off x="8763700" y="286726"/>
            <a:ext cx="3113627" cy="2628614"/>
          </a:xfrm>
          <a:prstGeom prst="rect">
            <a:avLst/>
          </a:prstGeom>
        </p:spPr>
      </p:pic>
    </p:spTree>
    <p:extLst>
      <p:ext uri="{BB962C8B-B14F-4D97-AF65-F5344CB8AC3E}">
        <p14:creationId xmlns:p14="http://schemas.microsoft.com/office/powerpoint/2010/main" val="234020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93CE8-8058-B666-8702-CC43DFC83DE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049299FA-9C6B-EB94-D923-69E134957B3F}"/>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Les 6 huiswerk niveau 2,3 en 4</a:t>
            </a:r>
          </a:p>
        </p:txBody>
      </p:sp>
      <p:sp>
        <p:nvSpPr>
          <p:cNvPr id="7171" name="Tijdelijke aanduiding voor inhoud 2">
            <a:extLst>
              <a:ext uri="{FF2B5EF4-FFF2-40B4-BE49-F238E27FC236}">
                <a16:creationId xmlns:a16="http://schemas.microsoft.com/office/drawing/2014/main" id="{E9C4B9A9-29AE-A22E-6F61-5B6B7E02BB48}"/>
              </a:ext>
            </a:extLst>
          </p:cNvPr>
          <p:cNvSpPr>
            <a:spLocks noGrp="1" noChangeArrowheads="1"/>
          </p:cNvSpPr>
          <p:nvPr>
            <p:ph idx="1"/>
          </p:nvPr>
        </p:nvSpPr>
        <p:spPr>
          <a:xfrm>
            <a:off x="1079224" y="1910876"/>
            <a:ext cx="8765816" cy="4738260"/>
          </a:xfrm>
        </p:spPr>
        <p:txBody>
          <a:bodyPr>
            <a:normAutofit lnSpcReduction="10000"/>
          </a:bodyPr>
          <a:lstStyle/>
          <a:p>
            <a:pPr marL="457200" indent="-457200">
              <a:buFont typeface="+mj-lt"/>
              <a:buAutoNum type="arabicPeriod"/>
              <a:defRPr/>
            </a:pPr>
            <a:r>
              <a:rPr lang="nl-NL" dirty="0"/>
              <a:t>Wat zijn de belangrijkste factoren die de groei van een gewas beïnvloeden?</a:t>
            </a:r>
          </a:p>
          <a:p>
            <a:pPr marL="457200" indent="-457200">
              <a:buFont typeface="+mj-lt"/>
              <a:buAutoNum type="arabicPeriod"/>
              <a:defRPr/>
            </a:pPr>
            <a:r>
              <a:rPr lang="nl-NL" dirty="0"/>
              <a:t>Hoe kun je de invloed van licht op de gewasgroei meten?</a:t>
            </a:r>
          </a:p>
          <a:p>
            <a:pPr marL="457200" indent="-457200">
              <a:buFont typeface="+mj-lt"/>
              <a:buAutoNum type="arabicPeriod"/>
              <a:defRPr/>
            </a:pPr>
            <a:r>
              <a:rPr lang="nl-NL" dirty="0"/>
              <a:t>Welke rol spelen voedingsstoffen in de groei en ontwikkeling van planten?</a:t>
            </a:r>
          </a:p>
          <a:p>
            <a:pPr marL="457200" indent="-457200">
              <a:buFont typeface="+mj-lt"/>
              <a:buAutoNum type="arabicPeriod"/>
              <a:defRPr/>
            </a:pPr>
            <a:r>
              <a:rPr lang="nl-NL" dirty="0"/>
              <a:t>Waarom is het belangrijk om de pH-waarde van de bodem te controleren bij gewasanalyse?</a:t>
            </a:r>
          </a:p>
          <a:p>
            <a:pPr marL="457200" indent="-457200">
              <a:buFont typeface="+mj-lt"/>
              <a:buAutoNum type="arabicPeriod"/>
              <a:defRPr/>
            </a:pPr>
            <a:r>
              <a:rPr lang="nl-NL" dirty="0"/>
              <a:t>Hoe kun je de waterbehoefte van een gewas bepalen?</a:t>
            </a:r>
          </a:p>
          <a:p>
            <a:pPr marL="457200" indent="-457200">
              <a:buFont typeface="+mj-lt"/>
              <a:buAutoNum type="arabicPeriod"/>
              <a:defRPr/>
            </a:pPr>
            <a:r>
              <a:rPr lang="nl-NL" dirty="0"/>
              <a:t>Wat zijn de verschillen tussen vegetatieve groei en generatieve groei bij planten?</a:t>
            </a:r>
          </a:p>
          <a:p>
            <a:pPr marL="457200" indent="-457200">
              <a:buFont typeface="+mj-lt"/>
              <a:buAutoNum type="arabicPeriod"/>
              <a:defRPr/>
            </a:pPr>
            <a:r>
              <a:rPr lang="nl-NL" dirty="0"/>
              <a:t>Welke meetinstrumenten kun je gebruiken om gegevens over de groei van een gewas te verzamelen?</a:t>
            </a:r>
          </a:p>
          <a:p>
            <a:pPr marL="457200" indent="-457200">
              <a:buFont typeface="+mj-lt"/>
              <a:buAutoNum type="arabicPeriod"/>
              <a:defRPr/>
            </a:pPr>
            <a:r>
              <a:rPr lang="nl-NL" dirty="0"/>
              <a:t>Waarom is temperatuur een cruciale factor bij gewasgroei?</a:t>
            </a:r>
          </a:p>
        </p:txBody>
      </p:sp>
    </p:spTree>
    <p:extLst>
      <p:ext uri="{BB962C8B-B14F-4D97-AF65-F5344CB8AC3E}">
        <p14:creationId xmlns:p14="http://schemas.microsoft.com/office/powerpoint/2010/main" val="2901564980"/>
      </p:ext>
    </p:extLst>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Les 6 huiswerk niveau 2,3 en 4</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430536" cy="4738260"/>
          </a:xfrm>
        </p:spPr>
        <p:txBody>
          <a:bodyPr>
            <a:normAutofit/>
          </a:bodyPr>
          <a:lstStyle/>
          <a:p>
            <a:pPr marL="457200" indent="-457200">
              <a:buFont typeface="+mj-lt"/>
              <a:buAutoNum type="arabicPeriod" startAt="9"/>
              <a:defRPr/>
            </a:pPr>
            <a:r>
              <a:rPr lang="nl-NL" dirty="0"/>
              <a:t>Hoe kan de luchtvochtigheid invloed hebben op de groei van een gewas?</a:t>
            </a:r>
          </a:p>
          <a:p>
            <a:pPr marL="457200" indent="-457200">
              <a:buFont typeface="+mj-lt"/>
              <a:buAutoNum type="arabicPeriod" startAt="9"/>
              <a:defRPr/>
            </a:pPr>
            <a:r>
              <a:rPr lang="nl-NL" dirty="0"/>
              <a:t>Wat is het belang van regelmatige monitoring van de groei van een gewas?</a:t>
            </a:r>
          </a:p>
          <a:p>
            <a:pPr marL="457200" indent="-457200">
              <a:buFont typeface="+mj-lt"/>
              <a:buAutoNum type="arabicPeriod" startAt="9"/>
              <a:defRPr/>
            </a:pPr>
            <a:r>
              <a:rPr lang="nl-NL" dirty="0"/>
              <a:t>Waarom is het meten van bladoppervlakte belangrijk in </a:t>
            </a:r>
            <a:r>
              <a:rPr lang="nl-NL" dirty="0" err="1"/>
              <a:t>gewasgroeianalyse</a:t>
            </a:r>
            <a:r>
              <a:rPr lang="nl-NL" dirty="0"/>
              <a:t>?</a:t>
            </a:r>
          </a:p>
          <a:p>
            <a:pPr marL="457200" indent="-457200">
              <a:buFont typeface="+mj-lt"/>
              <a:buAutoNum type="arabicPeriod" startAt="9"/>
              <a:defRPr/>
            </a:pPr>
            <a:r>
              <a:rPr lang="nl-NL" dirty="0"/>
              <a:t>Hoe kun je ziekten en plagen herkennen aan afwijkingen in de groei van een gewas?</a:t>
            </a:r>
          </a:p>
          <a:p>
            <a:pPr marL="457200" indent="-457200">
              <a:buFont typeface="+mj-lt"/>
              <a:buAutoNum type="arabicPeriod" startAt="9"/>
              <a:defRPr/>
            </a:pPr>
            <a:r>
              <a:rPr lang="nl-NL" dirty="0"/>
              <a:t>Wat is de relatie tussen wortelontwikkeling en de opname van voedingsstoffen?</a:t>
            </a:r>
          </a:p>
          <a:p>
            <a:pPr marL="457200" indent="-457200">
              <a:buFont typeface="+mj-lt"/>
              <a:buAutoNum type="arabicPeriod" startAt="9"/>
              <a:defRPr/>
            </a:pPr>
            <a:r>
              <a:rPr lang="nl-NL" dirty="0"/>
              <a:t>Waarom wordt vaak gebruik gemaakt van controlegewassen bij groei-experimenten?</a:t>
            </a:r>
          </a:p>
        </p:txBody>
      </p:sp>
    </p:spTree>
    <p:extLst>
      <p:ext uri="{BB962C8B-B14F-4D97-AF65-F5344CB8AC3E}">
        <p14:creationId xmlns:p14="http://schemas.microsoft.com/office/powerpoint/2010/main" val="3763930532"/>
      </p:ext>
    </p:extLst>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1FA66-95C5-53AF-9A9E-C4C92E5EBE95}"/>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2C3C1F30-2ADF-6AA4-2ABC-A57DDC52455C}"/>
              </a:ext>
            </a:extLst>
          </p:cNvPr>
          <p:cNvSpPr>
            <a:spLocks noGrp="1" noChangeArrowheads="1"/>
          </p:cNvSpPr>
          <p:nvPr>
            <p:ph type="title"/>
          </p:nvPr>
        </p:nvSpPr>
        <p:spPr>
          <a:xfrm>
            <a:off x="1079224" y="592001"/>
            <a:ext cx="7886700" cy="996950"/>
          </a:xfrm>
        </p:spPr>
        <p:txBody>
          <a:bodyPr/>
          <a:lstStyle/>
          <a:p>
            <a:pPr eaLnBrk="1" hangingPunct="1"/>
            <a:r>
              <a:rPr lang="nl-NL" altLang="nl-NL" b="1" dirty="0"/>
              <a:t>Les 6 </a:t>
            </a:r>
            <a:r>
              <a:rPr lang="nl-NL" altLang="nl-NL" dirty="0"/>
              <a:t>h</a:t>
            </a:r>
            <a:r>
              <a:rPr lang="nl-NL" altLang="nl-NL" b="1" dirty="0"/>
              <a:t>uiswerk niveau 3 en 4</a:t>
            </a:r>
          </a:p>
        </p:txBody>
      </p:sp>
      <p:sp>
        <p:nvSpPr>
          <p:cNvPr id="7171" name="Tijdelijke aanduiding voor inhoud 2">
            <a:extLst>
              <a:ext uri="{FF2B5EF4-FFF2-40B4-BE49-F238E27FC236}">
                <a16:creationId xmlns:a16="http://schemas.microsoft.com/office/drawing/2014/main" id="{E4B2A752-88DA-B4E2-CB94-672FD37E40AE}"/>
              </a:ext>
            </a:extLst>
          </p:cNvPr>
          <p:cNvSpPr>
            <a:spLocks noGrp="1" noChangeArrowheads="1"/>
          </p:cNvSpPr>
          <p:nvPr>
            <p:ph idx="1"/>
          </p:nvPr>
        </p:nvSpPr>
        <p:spPr>
          <a:xfrm>
            <a:off x="1079224" y="1910876"/>
            <a:ext cx="8217176" cy="4738260"/>
          </a:xfrm>
        </p:spPr>
        <p:txBody>
          <a:bodyPr>
            <a:normAutofit/>
          </a:bodyPr>
          <a:lstStyle/>
          <a:p>
            <a:pPr marL="457200" indent="-457200">
              <a:buFont typeface="+mj-lt"/>
              <a:buAutoNum type="arabicPeriod" startAt="15"/>
              <a:defRPr/>
            </a:pPr>
            <a:r>
              <a:rPr lang="nl-NL" dirty="0"/>
              <a:t>Verwerkingsopdracht:</a:t>
            </a:r>
          </a:p>
          <a:p>
            <a:pPr indent="0">
              <a:buNone/>
              <a:defRPr/>
            </a:pPr>
            <a:endParaRPr lang="nl-NL" dirty="0"/>
          </a:p>
          <a:p>
            <a:pPr marL="342900" indent="-342900">
              <a:defRPr/>
            </a:pPr>
            <a:r>
              <a:rPr lang="nl-NL" dirty="0"/>
              <a:t>Ontwerp een plan om de groei van een gewas op je stagebedrijf te analyseren gedurende een teeltseizoen. </a:t>
            </a:r>
          </a:p>
          <a:p>
            <a:pPr marL="342900" indent="-342900">
              <a:defRPr/>
            </a:pPr>
            <a:endParaRPr lang="nl-NL" dirty="0"/>
          </a:p>
          <a:p>
            <a:pPr marL="342900" indent="-342900">
              <a:defRPr/>
            </a:pPr>
            <a:r>
              <a:rPr lang="nl-NL" dirty="0"/>
              <a:t>Beschrijf welke gegevens je zou verzamelen, welke meetinstrumenten je zou gebruiken, en hoe je de verzamelde data zou interpreteren om de groei te optimaliseren.</a:t>
            </a:r>
          </a:p>
        </p:txBody>
      </p:sp>
    </p:spTree>
    <p:extLst>
      <p:ext uri="{BB962C8B-B14F-4D97-AF65-F5344CB8AC3E}">
        <p14:creationId xmlns:p14="http://schemas.microsoft.com/office/powerpoint/2010/main" val="1984030502"/>
      </p:ext>
    </p:extLst>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endParaRPr lang="nl-NL" dirty="0"/>
          </a:p>
        </p:txBody>
      </p:sp>
    </p:spTree>
    <p:extLst>
      <p:ext uri="{BB962C8B-B14F-4D97-AF65-F5344CB8AC3E}">
        <p14:creationId xmlns:p14="http://schemas.microsoft.com/office/powerpoint/2010/main" val="199160620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nodePh="1">
                                  <p:stCondLst>
                                    <p:cond delay="0"/>
                                  </p:stCondLst>
                                  <p:endCondLst>
                                    <p:cond evt="begin" delay="0">
                                      <p:tn val="5"/>
                                    </p:cond>
                                  </p:end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endParaRPr lang="nl-NL" dirty="0"/>
          </a:p>
        </p:txBody>
      </p:sp>
    </p:spTree>
    <p:extLst>
      <p:ext uri="{BB962C8B-B14F-4D97-AF65-F5344CB8AC3E}">
        <p14:creationId xmlns:p14="http://schemas.microsoft.com/office/powerpoint/2010/main" val="216480192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endCondLst>
                                    <p:cond evt="begin" delay="0">
                                      <p:tn val="5"/>
                                    </p:cond>
                                  </p:end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5741582" cy="523220"/>
          </a:xfrm>
          <a:prstGeom prst="rect">
            <a:avLst/>
          </a:prstGeom>
          <a:noFill/>
        </p:spPr>
        <p:txBody>
          <a:bodyPr wrap="square" rtlCol="0">
            <a:spAutoFit/>
          </a:bodyPr>
          <a:lstStyle/>
          <a:p>
            <a:pPr>
              <a:defRPr/>
            </a:pPr>
            <a:r>
              <a:rPr lang="nl-NL" sz="2800" b="1" dirty="0">
                <a:solidFill>
                  <a:prstClr val="black"/>
                </a:solidFill>
                <a:latin typeface="Calibri"/>
              </a:rPr>
              <a:t>Huidmondjes</a:t>
            </a:r>
          </a:p>
        </p:txBody>
      </p:sp>
      <p:sp>
        <p:nvSpPr>
          <p:cNvPr id="4" name="Tekstvak 3">
            <a:extLst>
              <a:ext uri="{FF2B5EF4-FFF2-40B4-BE49-F238E27FC236}">
                <a16:creationId xmlns:a16="http://schemas.microsoft.com/office/drawing/2014/main" id="{BE5E9AAC-8AFC-4CA9-B89F-13D11A0216BE}"/>
              </a:ext>
            </a:extLst>
          </p:cNvPr>
          <p:cNvSpPr txBox="1"/>
          <p:nvPr/>
        </p:nvSpPr>
        <p:spPr>
          <a:xfrm>
            <a:off x="1099190" y="1756603"/>
            <a:ext cx="7455207" cy="5101397"/>
          </a:xfrm>
          <a:prstGeom prst="rect">
            <a:avLst/>
          </a:prstGeom>
          <a:noFill/>
        </p:spPr>
        <p:txBody>
          <a:bodyPr wrap="square" rtlCol="0">
            <a:spAutoFit/>
          </a:bodyPr>
          <a:lstStyle/>
          <a:p>
            <a:pPr>
              <a:defRPr/>
            </a:pPr>
            <a:r>
              <a:rPr lang="nl-NL" sz="2400" dirty="0">
                <a:solidFill>
                  <a:prstClr val="black"/>
                </a:solidFill>
                <a:latin typeface="+mj-lt"/>
              </a:rPr>
              <a:t>De opening van de huidmondjes wordt geregeld door de sluitcellen.</a:t>
            </a:r>
          </a:p>
          <a:p>
            <a:pPr>
              <a:defRPr/>
            </a:pPr>
            <a:endParaRPr lang="nl-NL" sz="2400" dirty="0">
              <a:solidFill>
                <a:prstClr val="black"/>
              </a:solidFill>
              <a:latin typeface="+mj-lt"/>
            </a:endParaRPr>
          </a:p>
          <a:p>
            <a:pPr>
              <a:defRPr/>
            </a:pPr>
            <a:r>
              <a:rPr lang="nl-NL" sz="2400" dirty="0">
                <a:solidFill>
                  <a:prstClr val="black"/>
                </a:solidFill>
                <a:latin typeface="+mj-lt"/>
              </a:rPr>
              <a:t>De vorm van deze cellen verandert onder invloed van interne waterdruk, </a:t>
            </a:r>
            <a:r>
              <a:rPr lang="nl-NL" sz="2400" b="1" dirty="0">
                <a:solidFill>
                  <a:prstClr val="black"/>
                </a:solidFill>
                <a:latin typeface="+mj-lt"/>
              </a:rPr>
              <a:t>turgor</a:t>
            </a:r>
            <a:r>
              <a:rPr lang="nl-NL" sz="2400" dirty="0">
                <a:solidFill>
                  <a:prstClr val="black"/>
                </a:solidFill>
                <a:latin typeface="+mj-lt"/>
              </a:rPr>
              <a:t> genoemd.</a:t>
            </a:r>
          </a:p>
          <a:p>
            <a:pPr>
              <a:defRPr/>
            </a:pPr>
            <a:endParaRPr lang="nl-NL" sz="2400" dirty="0">
              <a:solidFill>
                <a:prstClr val="black"/>
              </a:solidFill>
              <a:latin typeface="+mj-lt"/>
            </a:endParaRPr>
          </a:p>
          <a:p>
            <a:pPr>
              <a:defRPr/>
            </a:pPr>
            <a:r>
              <a:rPr lang="nl-NL" sz="2400" dirty="0">
                <a:solidFill>
                  <a:prstClr val="black"/>
                </a:solidFill>
                <a:latin typeface="+mj-lt"/>
              </a:rPr>
              <a:t>Is de turgor laag, dan liggen de sluitcellen tegen elkaar aan en zijn de huidmondjes gesloten.</a:t>
            </a:r>
          </a:p>
          <a:p>
            <a:pPr>
              <a:defRPr/>
            </a:pPr>
            <a:endParaRPr lang="nl-NL" sz="2400" dirty="0">
              <a:solidFill>
                <a:prstClr val="black"/>
              </a:solidFill>
              <a:latin typeface="+mj-lt"/>
            </a:endParaRPr>
          </a:p>
          <a:p>
            <a:pPr>
              <a:defRPr/>
            </a:pPr>
            <a:r>
              <a:rPr lang="nl-NL" sz="2400" dirty="0">
                <a:solidFill>
                  <a:prstClr val="black"/>
                </a:solidFill>
                <a:latin typeface="+mj-lt"/>
              </a:rPr>
              <a:t>Is de turgor hoog, dan worden de cellen aan 1 kant uitgerekt ( de andere kant heeft een versterkte wand).</a:t>
            </a:r>
          </a:p>
          <a:p>
            <a:pPr>
              <a:defRPr/>
            </a:pPr>
            <a:r>
              <a:rPr lang="nl-NL" sz="2400" dirty="0">
                <a:solidFill>
                  <a:prstClr val="black"/>
                </a:solidFill>
                <a:latin typeface="+mj-lt"/>
              </a:rPr>
              <a:t>Hierdoor buigen de sluitcellen in de vorm van een banaan en staan de huidmondjes open</a:t>
            </a: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5" name="Afbeelding 4">
            <a:extLst>
              <a:ext uri="{FF2B5EF4-FFF2-40B4-BE49-F238E27FC236}">
                <a16:creationId xmlns:a16="http://schemas.microsoft.com/office/drawing/2014/main" id="{BE328A8D-7BD9-4A50-9E91-6C33F3078A0A}"/>
              </a:ext>
            </a:extLst>
          </p:cNvPr>
          <p:cNvPicPr>
            <a:picLocks noChangeAspect="1"/>
          </p:cNvPicPr>
          <p:nvPr/>
        </p:nvPicPr>
        <p:blipFill rotWithShape="1">
          <a:blip r:embed="rId2"/>
          <a:srcRect l="14398" r="11570"/>
          <a:stretch/>
        </p:blipFill>
        <p:spPr>
          <a:xfrm>
            <a:off x="8688427" y="125835"/>
            <a:ext cx="3140050" cy="2650921"/>
          </a:xfrm>
          <a:prstGeom prst="rect">
            <a:avLst/>
          </a:prstGeom>
        </p:spPr>
      </p:pic>
      <p:pic>
        <p:nvPicPr>
          <p:cNvPr id="6" name="Afbeelding 5">
            <a:extLst>
              <a:ext uri="{FF2B5EF4-FFF2-40B4-BE49-F238E27FC236}">
                <a16:creationId xmlns:a16="http://schemas.microsoft.com/office/drawing/2014/main" id="{3B77F2CE-2976-71FD-4A42-A9B539DEAE66}"/>
              </a:ext>
            </a:extLst>
          </p:cNvPr>
          <p:cNvPicPr>
            <a:picLocks noChangeAspect="1"/>
          </p:cNvPicPr>
          <p:nvPr/>
        </p:nvPicPr>
        <p:blipFill>
          <a:blip r:embed="rId3"/>
          <a:stretch>
            <a:fillRect/>
          </a:stretch>
        </p:blipFill>
        <p:spPr>
          <a:xfrm>
            <a:off x="8943171" y="4592882"/>
            <a:ext cx="2885306" cy="2139283"/>
          </a:xfrm>
          <a:prstGeom prst="rect">
            <a:avLst/>
          </a:prstGeom>
        </p:spPr>
      </p:pic>
    </p:spTree>
    <p:extLst>
      <p:ext uri="{BB962C8B-B14F-4D97-AF65-F5344CB8AC3E}">
        <p14:creationId xmlns:p14="http://schemas.microsoft.com/office/powerpoint/2010/main" val="2918879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fade">
                                      <p:cBhvr>
                                        <p:cTn id="21" dur="1000"/>
                                        <p:tgtEl>
                                          <p:spTgt spid="4">
                                            <p:txEl>
                                              <p:pRg st="6" end="6"/>
                                            </p:txEl>
                                          </p:spTgt>
                                        </p:tgtEl>
                                      </p:cBhvr>
                                    </p:animEffect>
                                    <p:anim calcmode="lin" valueType="num">
                                      <p:cBhvr>
                                        <p:cTn id="22"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633218-55BE-4972-AF1E-F4CAEC8E8C4F}"/>
              </a:ext>
            </a:extLst>
          </p:cNvPr>
          <p:cNvSpPr>
            <a:spLocks noGrp="1"/>
          </p:cNvSpPr>
          <p:nvPr>
            <p:ph type="title"/>
          </p:nvPr>
        </p:nvSpPr>
        <p:spPr/>
        <p:txBody>
          <a:bodyPr/>
          <a:lstStyle/>
          <a:p>
            <a:r>
              <a:rPr lang="nl-NL" dirty="0"/>
              <a:t>Ademhaling</a:t>
            </a:r>
          </a:p>
        </p:txBody>
      </p:sp>
      <p:sp>
        <p:nvSpPr>
          <p:cNvPr id="3" name="Tijdelijke aanduiding voor inhoud 2">
            <a:extLst>
              <a:ext uri="{FF2B5EF4-FFF2-40B4-BE49-F238E27FC236}">
                <a16:creationId xmlns:a16="http://schemas.microsoft.com/office/drawing/2014/main" id="{0FE57F32-3BF9-4BE7-A7B8-FA3AB8ABBD4F}"/>
              </a:ext>
            </a:extLst>
          </p:cNvPr>
          <p:cNvSpPr>
            <a:spLocks noGrp="1"/>
          </p:cNvSpPr>
          <p:nvPr>
            <p:ph idx="1"/>
          </p:nvPr>
        </p:nvSpPr>
        <p:spPr>
          <a:xfrm>
            <a:off x="780480" y="1682221"/>
            <a:ext cx="9036000" cy="4351338"/>
          </a:xfrm>
        </p:spPr>
        <p:txBody>
          <a:bodyPr>
            <a:normAutofit/>
          </a:bodyPr>
          <a:lstStyle/>
          <a:p>
            <a:pPr indent="0">
              <a:buNone/>
            </a:pPr>
            <a:r>
              <a:rPr lang="nl-NL" dirty="0"/>
              <a:t>De plant haalt, net als de mens, ook continu adem, dit wordt ook wel respiratie of dissimilatie genoemd. </a:t>
            </a:r>
          </a:p>
          <a:p>
            <a:pPr indent="0">
              <a:buNone/>
            </a:pPr>
            <a:endParaRPr lang="nl-NL" dirty="0"/>
          </a:p>
          <a:p>
            <a:pPr indent="0">
              <a:buNone/>
            </a:pPr>
            <a:r>
              <a:rPr lang="nl-NL" dirty="0"/>
              <a:t>Hierbij verbruikt de plant suikers en komt er energie vrij die nodig is om in leven te blijven (onderhoudsademhaling) en om te groeien (groeiademhaling). Dit is dezelfde reactie als bij de fotosynthese, maar nu andersom. </a:t>
            </a:r>
          </a:p>
          <a:p>
            <a:pPr indent="0">
              <a:buNone/>
            </a:pPr>
            <a:endParaRPr lang="nl-NL" dirty="0"/>
          </a:p>
          <a:p>
            <a:pPr indent="0">
              <a:buNone/>
            </a:pPr>
            <a:r>
              <a:rPr lang="nl-NL" dirty="0"/>
              <a:t>Overdag merk je gewoonlijk niet dat de plant ook ademhaalt omdat de fotosynthese groter is dan de ademhaling. Netto neemt de plant dus CO</a:t>
            </a:r>
            <a:r>
              <a:rPr lang="nl-NL" baseline="-25000" dirty="0"/>
              <a:t>2</a:t>
            </a:r>
            <a:r>
              <a:rPr lang="nl-NL" dirty="0"/>
              <a:t> op. </a:t>
            </a:r>
          </a:p>
        </p:txBody>
      </p:sp>
      <p:pic>
        <p:nvPicPr>
          <p:cNvPr id="4" name="Afbeelding 3">
            <a:extLst>
              <a:ext uri="{FF2B5EF4-FFF2-40B4-BE49-F238E27FC236}">
                <a16:creationId xmlns:a16="http://schemas.microsoft.com/office/drawing/2014/main" id="{D8E70E3B-AE83-4B57-BD6C-7BEBD05BAD59}"/>
              </a:ext>
            </a:extLst>
          </p:cNvPr>
          <p:cNvPicPr>
            <a:picLocks noChangeAspect="1"/>
          </p:cNvPicPr>
          <p:nvPr/>
        </p:nvPicPr>
        <p:blipFill>
          <a:blip r:embed="rId2"/>
          <a:stretch>
            <a:fillRect/>
          </a:stretch>
        </p:blipFill>
        <p:spPr>
          <a:xfrm>
            <a:off x="9664117" y="5175809"/>
            <a:ext cx="2527883" cy="1682191"/>
          </a:xfrm>
          <a:prstGeom prst="rect">
            <a:avLst/>
          </a:prstGeom>
        </p:spPr>
      </p:pic>
      <p:pic>
        <p:nvPicPr>
          <p:cNvPr id="5" name="Afbeelding 4">
            <a:extLst>
              <a:ext uri="{FF2B5EF4-FFF2-40B4-BE49-F238E27FC236}">
                <a16:creationId xmlns:a16="http://schemas.microsoft.com/office/drawing/2014/main" id="{C70E3048-631F-4A0C-BFE3-ECDF193FB32D}"/>
              </a:ext>
            </a:extLst>
          </p:cNvPr>
          <p:cNvPicPr>
            <a:picLocks noChangeAspect="1"/>
          </p:cNvPicPr>
          <p:nvPr/>
        </p:nvPicPr>
        <p:blipFill>
          <a:blip r:embed="rId3"/>
          <a:stretch>
            <a:fillRect/>
          </a:stretch>
        </p:blipFill>
        <p:spPr>
          <a:xfrm>
            <a:off x="9725025" y="89045"/>
            <a:ext cx="2466975" cy="1847850"/>
          </a:xfrm>
          <a:prstGeom prst="rect">
            <a:avLst/>
          </a:prstGeom>
        </p:spPr>
      </p:pic>
    </p:spTree>
    <p:extLst>
      <p:ext uri="{BB962C8B-B14F-4D97-AF65-F5344CB8AC3E}">
        <p14:creationId xmlns:p14="http://schemas.microsoft.com/office/powerpoint/2010/main" val="2289483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D47CDC-FD6E-4BA9-AC0C-E5C5F468B4C6}"/>
              </a:ext>
            </a:extLst>
          </p:cNvPr>
          <p:cNvSpPr>
            <a:spLocks noGrp="1"/>
          </p:cNvSpPr>
          <p:nvPr>
            <p:ph type="title"/>
          </p:nvPr>
        </p:nvSpPr>
        <p:spPr/>
        <p:txBody>
          <a:bodyPr/>
          <a:lstStyle/>
          <a:p>
            <a:r>
              <a:rPr lang="nl-NL" dirty="0"/>
              <a:t>Wat is ademhaling?</a:t>
            </a:r>
          </a:p>
        </p:txBody>
      </p:sp>
      <p:sp>
        <p:nvSpPr>
          <p:cNvPr id="4" name="Tijdelijke aanduiding voor inhoud 3">
            <a:extLst>
              <a:ext uri="{FF2B5EF4-FFF2-40B4-BE49-F238E27FC236}">
                <a16:creationId xmlns:a16="http://schemas.microsoft.com/office/drawing/2014/main" id="{7143A190-C605-430D-A4F3-9CFEEE08BDD2}"/>
              </a:ext>
            </a:extLst>
          </p:cNvPr>
          <p:cNvSpPr>
            <a:spLocks noGrp="1"/>
          </p:cNvSpPr>
          <p:nvPr>
            <p:ph idx="1"/>
          </p:nvPr>
        </p:nvSpPr>
        <p:spPr>
          <a:xfrm>
            <a:off x="762383" y="2001378"/>
            <a:ext cx="8013971" cy="4351338"/>
          </a:xfrm>
        </p:spPr>
        <p:txBody>
          <a:bodyPr/>
          <a:lstStyle/>
          <a:p>
            <a:pPr indent="0">
              <a:buNone/>
            </a:pPr>
            <a:r>
              <a:rPr lang="nl-NL" dirty="0"/>
              <a:t>Een plant maakt bij de fotosynthese (=assimilatie) suikers uit CO2 en water.</a:t>
            </a:r>
          </a:p>
          <a:p>
            <a:pPr indent="0">
              <a:buNone/>
            </a:pPr>
            <a:endParaRPr lang="nl-NL" dirty="0"/>
          </a:p>
          <a:p>
            <a:pPr indent="0">
              <a:buNone/>
            </a:pPr>
            <a:r>
              <a:rPr lang="nl-NL" dirty="0"/>
              <a:t>Bij de ademhaling wordt een deel van die suikers verbrand  om energie voor de plant beschikbaar te krijgen</a:t>
            </a:r>
          </a:p>
          <a:p>
            <a:pPr indent="0">
              <a:buNone/>
            </a:pPr>
            <a:endParaRPr lang="nl-NL" dirty="0"/>
          </a:p>
          <a:p>
            <a:pPr indent="0">
              <a:buNone/>
            </a:pPr>
            <a:r>
              <a:rPr lang="nl-NL" dirty="0"/>
              <a:t>Daarbij komt CO2 vrij, ademhaling is dus eigenlijk het omgekeerde van fotosynthese</a:t>
            </a:r>
          </a:p>
        </p:txBody>
      </p:sp>
      <p:pic>
        <p:nvPicPr>
          <p:cNvPr id="3" name="Afbeelding 2">
            <a:extLst>
              <a:ext uri="{FF2B5EF4-FFF2-40B4-BE49-F238E27FC236}">
                <a16:creationId xmlns:a16="http://schemas.microsoft.com/office/drawing/2014/main" id="{4FDB1E33-71AD-4EBA-ACB4-8D71AB5BECB7}"/>
              </a:ext>
            </a:extLst>
          </p:cNvPr>
          <p:cNvPicPr>
            <a:picLocks noChangeAspect="1"/>
          </p:cNvPicPr>
          <p:nvPr/>
        </p:nvPicPr>
        <p:blipFill>
          <a:blip r:embed="rId2"/>
          <a:stretch>
            <a:fillRect/>
          </a:stretch>
        </p:blipFill>
        <p:spPr>
          <a:xfrm>
            <a:off x="8229548" y="255825"/>
            <a:ext cx="3813882" cy="1634521"/>
          </a:xfrm>
          <a:prstGeom prst="rect">
            <a:avLst/>
          </a:prstGeom>
        </p:spPr>
      </p:pic>
      <p:pic>
        <p:nvPicPr>
          <p:cNvPr id="5" name="Afbeelding 4">
            <a:extLst>
              <a:ext uri="{FF2B5EF4-FFF2-40B4-BE49-F238E27FC236}">
                <a16:creationId xmlns:a16="http://schemas.microsoft.com/office/drawing/2014/main" id="{B0A59FFF-1E39-4D0E-86FE-FC754D336AF3}"/>
              </a:ext>
            </a:extLst>
          </p:cNvPr>
          <p:cNvPicPr>
            <a:picLocks noChangeAspect="1"/>
          </p:cNvPicPr>
          <p:nvPr/>
        </p:nvPicPr>
        <p:blipFill>
          <a:blip r:embed="rId3"/>
          <a:stretch>
            <a:fillRect/>
          </a:stretch>
        </p:blipFill>
        <p:spPr>
          <a:xfrm>
            <a:off x="8776355" y="4496958"/>
            <a:ext cx="3267076" cy="2242347"/>
          </a:xfrm>
          <a:prstGeom prst="rect">
            <a:avLst/>
          </a:prstGeom>
        </p:spPr>
      </p:pic>
    </p:spTree>
    <p:extLst>
      <p:ext uri="{BB962C8B-B14F-4D97-AF65-F5344CB8AC3E}">
        <p14:creationId xmlns:p14="http://schemas.microsoft.com/office/powerpoint/2010/main" val="2544292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11434F-F084-4432-98AC-FC021F046F6D}">
  <ds:schemaRefs>
    <ds:schemaRef ds:uri="http://schemas.microsoft.com/sharepoint/v3/contenttype/forms"/>
  </ds:schemaRefs>
</ds:datastoreItem>
</file>

<file path=customXml/itemProps2.xml><?xml version="1.0" encoding="utf-8"?>
<ds:datastoreItem xmlns:ds="http://schemas.openxmlformats.org/officeDocument/2006/customXml" ds:itemID="{6CCA19EB-BADE-474A-91BD-35E5F319F469}">
  <ds:schemaRefs>
    <ds:schemaRef ds:uri="http://purl.org/dc/elements/1.1/"/>
    <ds:schemaRef ds:uri="http://schemas.microsoft.com/office/2006/metadata/properties"/>
    <ds:schemaRef ds:uri="88fa185b-b6f4-4426-890a-edc6532e8d4f"/>
    <ds:schemaRef ds:uri="521c7c86-cc27-4cef-8605-4ebb03422227"/>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D692FF59-610F-42AF-BAD8-C269284BDE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614</TotalTime>
  <Words>4213</Words>
  <Application>Microsoft Office PowerPoint</Application>
  <PresentationFormat>Breedbeeld</PresentationFormat>
  <Paragraphs>509</Paragraphs>
  <Slides>65</Slides>
  <Notes>42</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65</vt:i4>
      </vt:variant>
    </vt:vector>
  </HeadingPairs>
  <TitlesOfParts>
    <vt:vector size="69" baseType="lpstr">
      <vt:lpstr>Arial</vt:lpstr>
      <vt:lpstr>Calibri</vt:lpstr>
      <vt:lpstr>Wingdings</vt:lpstr>
      <vt:lpstr>Kantoorthema</vt:lpstr>
      <vt:lpstr>PowerPoint-presentatie</vt:lpstr>
      <vt:lpstr>Aftrap</vt:lpstr>
      <vt:lpstr>Herhaling periode 2: Groei</vt:lpstr>
      <vt:lpstr>Fotosynthese</vt:lpstr>
      <vt:lpstr>PowerPoint-presentatie</vt:lpstr>
      <vt:lpstr>PowerPoint-presentatie</vt:lpstr>
      <vt:lpstr>PowerPoint-presentatie</vt:lpstr>
      <vt:lpstr>Ademhaling</vt:lpstr>
      <vt:lpstr>Wat is ademhaling?</vt:lpstr>
      <vt:lpstr>Hoe werkt ademhaling</vt:lpstr>
      <vt:lpstr>Hoe werkt ademhaling</vt:lpstr>
      <vt:lpstr>Hoe werkt ademhaling</vt:lpstr>
      <vt:lpstr>2 soorten ademhaling</vt:lpstr>
      <vt:lpstr>Onderhouds ademhaling- Groei ademhaling</vt:lpstr>
      <vt:lpstr>Kweken van gewassen</vt:lpstr>
      <vt:lpstr>Generatief </vt:lpstr>
      <vt:lpstr>Generatief gewas</vt:lpstr>
      <vt:lpstr>Vegetatief </vt:lpstr>
      <vt:lpstr>Vegetatief </vt:lpstr>
      <vt:lpstr>Vegetatief gewas</vt:lpstr>
      <vt:lpstr>Hoe kun je een plant van vegetatief naar generatief sturen?</vt:lpstr>
      <vt:lpstr>Hoe kun je een plant van generatief naar vegetatief sturen?</vt:lpstr>
      <vt:lpstr>Overdag en bij belichting = aanmaak van assimilaten (source)</vt:lpstr>
      <vt:lpstr>Verbruik assimilaten (Sink)</vt:lpstr>
      <vt:lpstr>Waarom strekken planten?</vt:lpstr>
      <vt:lpstr>Waarom strekken planten?</vt:lpstr>
      <vt:lpstr>Waarom strekken planten?</vt:lpstr>
      <vt:lpstr>Apicale dominantie</vt:lpstr>
      <vt:lpstr>Apicale dominantie</vt:lpstr>
      <vt:lpstr>Apicale dominantie</vt:lpstr>
      <vt:lpstr>Gibberellinen</vt:lpstr>
      <vt:lpstr>Osmose</vt:lpstr>
      <vt:lpstr>Wat is osmose?</vt:lpstr>
      <vt:lpstr>Osmose in de wortel</vt:lpstr>
      <vt:lpstr>Osmose in de wortel</vt:lpstr>
      <vt:lpstr>Osmose in de wortel</vt:lpstr>
      <vt:lpstr>Osmose in plantencel</vt:lpstr>
      <vt:lpstr>Osmose in plantencel</vt:lpstr>
      <vt:lpstr>Osmose in plantencel</vt:lpstr>
      <vt:lpstr>Osmose in plantencel</vt:lpstr>
      <vt:lpstr>Wat is gewasgroei analyse</vt:lpstr>
      <vt:lpstr>Waarom gewasgroei analyse?</vt:lpstr>
      <vt:lpstr>Welke gegevens kan je allemaal registreren?</vt:lpstr>
      <vt:lpstr>Welke gegevens kan je allemaal registreren?</vt:lpstr>
      <vt:lpstr>Welke gegevens kan je allemaal registreren?</vt:lpstr>
      <vt:lpstr>Welke gegevens kan je allemaal registreren?</vt:lpstr>
      <vt:lpstr>PowerPoint-presentatie</vt:lpstr>
      <vt:lpstr>PowerPoint-presentatie</vt:lpstr>
      <vt:lpstr>Les 2 Vragen niveau 2,3 en 4</vt:lpstr>
      <vt:lpstr>Les 2 Vragen niveau 3 en 4</vt:lpstr>
      <vt:lpstr>PowerPoint-presentatie</vt:lpstr>
      <vt:lpstr>PowerPoint-presentatie</vt:lpstr>
      <vt:lpstr>PowerPoint-presentatie</vt:lpstr>
      <vt:lpstr>Les 4 vragen niveau 2, 3 en 4</vt:lpstr>
      <vt:lpstr>Les 4 vragen niveau 2, 3 en 4</vt:lpstr>
      <vt:lpstr>Les 4 vragen niveau 3 en 4 </vt:lpstr>
      <vt:lpstr>Les 5 huiswerk niveau 2,3 en 4</vt:lpstr>
      <vt:lpstr>Les 5 huiswerk niveau 2,3 en 4</vt:lpstr>
      <vt:lpstr>Les 5 huiswerk niveau 3 en 4</vt:lpstr>
      <vt:lpstr>Les 6 huiswerk niveau 2,3 en 4</vt:lpstr>
      <vt:lpstr>Les 6 huiswerk niveau 2,3 en 4</vt:lpstr>
      <vt:lpstr>Les 6 huiswerk niveau 3 en 4</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52</cp:revision>
  <dcterms:created xsi:type="dcterms:W3CDTF">2020-11-10T08:38:03Z</dcterms:created>
  <dcterms:modified xsi:type="dcterms:W3CDTF">2024-12-20T07:38:53Z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