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56" r:id="rId5"/>
    <p:sldId id="274" r:id="rId6"/>
    <p:sldId id="389" r:id="rId7"/>
    <p:sldId id="423" r:id="rId8"/>
    <p:sldId id="402" r:id="rId9"/>
    <p:sldId id="437" r:id="rId10"/>
    <p:sldId id="301" r:id="rId11"/>
    <p:sldId id="424" r:id="rId12"/>
    <p:sldId id="425" r:id="rId13"/>
    <p:sldId id="426" r:id="rId14"/>
    <p:sldId id="427" r:id="rId15"/>
    <p:sldId id="428" r:id="rId16"/>
    <p:sldId id="431" r:id="rId17"/>
    <p:sldId id="432" r:id="rId18"/>
    <p:sldId id="433" r:id="rId19"/>
    <p:sldId id="434" r:id="rId20"/>
    <p:sldId id="435" r:id="rId21"/>
    <p:sldId id="436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7" r:id="rId31"/>
    <p:sldId id="448" r:id="rId32"/>
    <p:sldId id="420" r:id="rId3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8A41D6-3A17-4532-97D8-5272B4F93E59}" v="4" dt="2024-11-07T10:18:54.0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D8A41D6-3A17-4532-97D8-5272B4F93E59}"/>
    <pc:docChg chg="custSel addSld delSld modSld">
      <pc:chgData name="Gé Verbeek" userId="20d2065d-8055-4a68-a463-00777506795f" providerId="ADAL" clId="{4D8A41D6-3A17-4532-97D8-5272B4F93E59}" dt="2024-11-08T08:37:12.067" v="264" actId="1076"/>
      <pc:docMkLst>
        <pc:docMk/>
      </pc:docMkLst>
      <pc:sldChg chg="modSp mod">
        <pc:chgData name="Gé Verbeek" userId="20d2065d-8055-4a68-a463-00777506795f" providerId="ADAL" clId="{4D8A41D6-3A17-4532-97D8-5272B4F93E59}" dt="2024-11-07T10:39:49.239" v="261" actId="20577"/>
        <pc:sldMkLst>
          <pc:docMk/>
          <pc:sldMk cId="2852106234" sldId="389"/>
        </pc:sldMkLst>
        <pc:spChg chg="mod">
          <ac:chgData name="Gé Verbeek" userId="20d2065d-8055-4a68-a463-00777506795f" providerId="ADAL" clId="{4D8A41D6-3A17-4532-97D8-5272B4F93E59}" dt="2024-11-07T10:39:49.239" v="261" actId="20577"/>
          <ac:spMkLst>
            <pc:docMk/>
            <pc:sldMk cId="2852106234" sldId="389"/>
            <ac:spMk id="4" creationId="{BE5E9AAC-8AFC-4CA9-B89F-13D11A0216BE}"/>
          </ac:spMkLst>
        </pc:spChg>
      </pc:sldChg>
      <pc:sldChg chg="addSp modSp mod">
        <pc:chgData name="Gé Verbeek" userId="20d2065d-8055-4a68-a463-00777506795f" providerId="ADAL" clId="{4D8A41D6-3A17-4532-97D8-5272B4F93E59}" dt="2024-11-08T08:37:12.067" v="264" actId="1076"/>
        <pc:sldMkLst>
          <pc:docMk/>
          <pc:sldMk cId="2918879990" sldId="425"/>
        </pc:sldMkLst>
        <pc:picChg chg="add mod">
          <ac:chgData name="Gé Verbeek" userId="20d2065d-8055-4a68-a463-00777506795f" providerId="ADAL" clId="{4D8A41D6-3A17-4532-97D8-5272B4F93E59}" dt="2024-11-08T08:37:12.067" v="264" actId="1076"/>
          <ac:picMkLst>
            <pc:docMk/>
            <pc:sldMk cId="2918879990" sldId="425"/>
            <ac:picMk id="6" creationId="{3B77F2CE-2976-71FD-4A42-A9B539DEAE66}"/>
          </ac:picMkLst>
        </pc:picChg>
      </pc:sldChg>
      <pc:sldChg chg="del">
        <pc:chgData name="Gé Verbeek" userId="20d2065d-8055-4a68-a463-00777506795f" providerId="ADAL" clId="{4D8A41D6-3A17-4532-97D8-5272B4F93E59}" dt="2024-11-07T10:17:23.590" v="59" actId="47"/>
        <pc:sldMkLst>
          <pc:docMk/>
          <pc:sldMk cId="877323694" sldId="446"/>
        </pc:sldMkLst>
      </pc:sldChg>
      <pc:sldChg chg="addSp modSp add mod">
        <pc:chgData name="Gé Verbeek" userId="20d2065d-8055-4a68-a463-00777506795f" providerId="ADAL" clId="{4D8A41D6-3A17-4532-97D8-5272B4F93E59}" dt="2024-11-07T10:17:17.358" v="58" actId="20577"/>
        <pc:sldMkLst>
          <pc:docMk/>
          <pc:sldMk cId="1778631849" sldId="447"/>
        </pc:sldMkLst>
        <pc:spChg chg="add">
          <ac:chgData name="Gé Verbeek" userId="20d2065d-8055-4a68-a463-00777506795f" providerId="ADAL" clId="{4D8A41D6-3A17-4532-97D8-5272B4F93E59}" dt="2024-11-07T10:14:25.900" v="25"/>
          <ac:spMkLst>
            <pc:docMk/>
            <pc:sldMk cId="1778631849" sldId="447"/>
            <ac:spMk id="2" creationId="{DE433BC0-47B1-22A3-EF33-5F6926DEC597}"/>
          </ac:spMkLst>
        </pc:spChg>
        <pc:spChg chg="mod">
          <ac:chgData name="Gé Verbeek" userId="20d2065d-8055-4a68-a463-00777506795f" providerId="ADAL" clId="{4D8A41D6-3A17-4532-97D8-5272B4F93E59}" dt="2024-11-07T10:13:33.080" v="23" actId="20577"/>
          <ac:spMkLst>
            <pc:docMk/>
            <pc:sldMk cId="1778631849" sldId="447"/>
            <ac:spMk id="3" creationId="{A69B7FDE-1588-B749-B97F-5345AFC5F9B1}"/>
          </ac:spMkLst>
        </pc:spChg>
        <pc:spChg chg="mod">
          <ac:chgData name="Gé Verbeek" userId="20d2065d-8055-4a68-a463-00777506795f" providerId="ADAL" clId="{4D8A41D6-3A17-4532-97D8-5272B4F93E59}" dt="2024-11-07T10:17:17.358" v="58" actId="20577"/>
          <ac:spMkLst>
            <pc:docMk/>
            <pc:sldMk cId="1778631849" sldId="447"/>
            <ac:spMk id="4" creationId="{7B79586E-F0CA-25DC-7F4A-6C51B5760FEC}"/>
          </ac:spMkLst>
        </pc:spChg>
      </pc:sldChg>
      <pc:sldChg chg="modSp add mod">
        <pc:chgData name="Gé Verbeek" userId="20d2065d-8055-4a68-a463-00777506795f" providerId="ADAL" clId="{4D8A41D6-3A17-4532-97D8-5272B4F93E59}" dt="2024-11-07T10:22:48.784" v="92" actId="1076"/>
        <pc:sldMkLst>
          <pc:docMk/>
          <pc:sldMk cId="1975858144" sldId="448"/>
        </pc:sldMkLst>
        <pc:spChg chg="mod">
          <ac:chgData name="Gé Verbeek" userId="20d2065d-8055-4a68-a463-00777506795f" providerId="ADAL" clId="{4D8A41D6-3A17-4532-97D8-5272B4F93E59}" dt="2024-11-07T10:17:43.328" v="61" actId="6549"/>
          <ac:spMkLst>
            <pc:docMk/>
            <pc:sldMk cId="1975858144" sldId="448"/>
            <ac:spMk id="3" creationId="{C48DAF31-B581-51FF-1263-8A32E983ACD4}"/>
          </ac:spMkLst>
        </pc:spChg>
        <pc:spChg chg="mod">
          <ac:chgData name="Gé Verbeek" userId="20d2065d-8055-4a68-a463-00777506795f" providerId="ADAL" clId="{4D8A41D6-3A17-4532-97D8-5272B4F93E59}" dt="2024-11-07T10:22:48.784" v="92" actId="1076"/>
          <ac:spMkLst>
            <pc:docMk/>
            <pc:sldMk cId="1975858144" sldId="448"/>
            <ac:spMk id="4" creationId="{3568D6DB-FEB6-5290-FC9B-6BB7BB46999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8-11-2024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8-11-2024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41269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8831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5164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039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CF11E-CBD8-1D9C-0797-4C4BACAF7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383A9BA-936C-4A14-29D6-FF44464304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02877C9-6B66-BE7B-4957-A302E76F0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B0F15DE-4C89-3F8F-82FA-0F03AC8392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9893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96CB4-F5B4-DEBE-9B09-DE81C7832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5CAEB6F-EED7-ED3E-88B9-3DEBE0457A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BE16899-5551-3215-6E46-ECBF81E952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A75FB94-0902-7393-70D6-EC9CD919E3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2477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8265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https://youtu.be/9h21d6mu8A4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628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9346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137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5914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3804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9292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https://www.30mhz.com/nl/nieuws/monitor-vpd-in-je-kas/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AE81-861B-4764-8A92-10FE93FC7A5B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650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myspot.ontwikkelcentrum.nl/Security/XcasLD/Login.aspx?redirecturl=%2Fpages%2Fld%2FSecure%2FMyLicenses.asp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C0POANU6ksQ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89" y="1921427"/>
            <a:ext cx="811583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We kunnen huidmondjes zien als kleppen die worden bedient door hydraulische druk.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Onder invloed van licht (vooral blauw), worden K+ ionen door zogenaamde kaliumpompjes in de sluitcellen gebracht.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Gevolg is dat de osmotische druk toeneemt en water wordt aangetrokken uit omringend weefsel. Gevolg is dat de huidmondjes open gaan.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720BE5B-3505-409C-9BE2-8575B19E5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19" t="24599" r="14089"/>
          <a:stretch/>
        </p:blipFill>
        <p:spPr>
          <a:xfrm>
            <a:off x="9215019" y="254000"/>
            <a:ext cx="2752111" cy="166742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0FE71CF-18AC-F8D8-53B4-BA72F9EC0F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5771" y="4102860"/>
            <a:ext cx="3116229" cy="21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6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In het donker zijn de kaliumpompjes niet actief en zal de concentratie van K+ ionen afnemen.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gevolg is dat de turgor afneemt en de huidmondjes sluiten.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zijn dus overdag geopend onder invloed van licht en ‘s nachts gesloten onder gebrek aan licht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FEB3822-A4AD-4034-AD8C-F6ED18CF1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167" y="401954"/>
            <a:ext cx="3246683" cy="242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2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535105"/>
            <a:ext cx="685624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Heb je echter een water tekort in het blad (stres), dan kan de turgor  niet op niveau gehouden worden en zullen de huidmondjes  sluiten, ondanks de hoge concentratie K+ ionen.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6F97563-99BF-43BD-95D5-B657FB55B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503" y="3309971"/>
            <a:ext cx="4712018" cy="339429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5B97973-B6E3-E83F-202F-E0770D966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777" y="153735"/>
            <a:ext cx="3745711" cy="200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4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969832"/>
            <a:ext cx="6263640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Het openen en sluiten van de huidmondjes heeft ook te maken met de interne biologische klok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planten plotseling voor lange tijd in het donker worden geplaatst, zullen de huidmondjes toch de neiging hebben zich te openen en sluiten in hun dagelijks ritme.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Pas na een paar dagen verdwijnt dit ritme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EFD9487-4C8A-48E1-AA78-FF657D169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665" y="4074161"/>
            <a:ext cx="3463648" cy="215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83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huidmondjes zorgen voor een optimale balans tussen CO2 opname en waterverlies.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er voldoende water beschikbaar is om een hoge verdampingssnelheid te handhaven, blijven de huidmondjes open ongeacht de CO2 concentratie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E22CDAB-ABAA-4EB2-A236-D7929311F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6060" y="675730"/>
            <a:ext cx="3657920" cy="211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7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vanwege een te hoge instraling het water schaarser wordt , zal de opening van de huidmondjes afnemen.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Als hierdoor het CO2 niveau in het huidmondje te laag wordt (door fotosynthese) zullen de huidmondjes minder ver sluiten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ivm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de CO2 opname.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3ED0B4E-F8BB-439A-B816-0F972F3D2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842" y="3881120"/>
            <a:ext cx="4795265" cy="245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6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en C02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Dit betekent dat bij een hoge CO2 concentratie in de kas de huidmondjes eerder en verder kunnen sluiten  tegen uitdroging en de planten desondanks genoeg CO2 kunnen opnemen.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Op deze manier neemt de luchtvochtigheid in de kas echter ook af en stijgt de kastemperatuur door mindere verdamping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Dus te veel CO2 doseren onder hoge instraling kan een negatief effect hebben</a:t>
            </a:r>
            <a:r>
              <a:rPr lang="nl-NL" sz="2400" dirty="0">
                <a:solidFill>
                  <a:prstClr val="black"/>
                </a:solidFill>
                <a:latin typeface="Calibri"/>
              </a:rPr>
              <a:t>. 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 descr="Expertise_Fotosynthese &amp; Plant Response – Plant Dynamics">
            <a:extLst>
              <a:ext uri="{FF2B5EF4-FFF2-40B4-BE49-F238E27FC236}">
                <a16:creationId xmlns:a16="http://schemas.microsoft.com/office/drawing/2014/main" id="{D69BFF85-1256-4E05-A7EA-F11D4463F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111" y="4409440"/>
            <a:ext cx="4299889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4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>
                <a:solidFill>
                  <a:prstClr val="black"/>
                </a:solidFill>
                <a:latin typeface="Calibri"/>
              </a:rPr>
              <a:t>Huidmondjes en C02</a:t>
            </a:r>
            <a:endParaRPr lang="nl-NL" sz="28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Een betere manier om fotosynthese te bevorderen is luchtramen meer gesloten houden.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Dit zorgt voor een hoge relatieve luchtvochtigheid die de huidmondjes open houdt en tegelijkertijd het verlies aan CO2 vermindert.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B2A5B7A-7862-40AD-BCED-229858FCF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290" y="4389121"/>
            <a:ext cx="3594618" cy="224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in de nacht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7708505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geaccepteerde regel is dat de huidmondjes worden geopend onder invloed van (blauw) licht.</a:t>
            </a:r>
          </a:p>
          <a:p>
            <a:pPr indent="-214313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Er wordt dus aangenomen dat de huidmondjes </a:t>
            </a:r>
            <a:br>
              <a:rPr lang="nl-NL" sz="2400" dirty="0">
                <a:solidFill>
                  <a:prstClr val="black"/>
                </a:solidFill>
                <a:latin typeface="+mj-lt"/>
              </a:rPr>
            </a:br>
            <a:r>
              <a:rPr lang="nl-NL" sz="2400" dirty="0">
                <a:solidFill>
                  <a:prstClr val="black"/>
                </a:solidFill>
                <a:latin typeface="+mj-lt"/>
              </a:rPr>
              <a:t>‘s nachts volledig gesloten zijn en dat er geen waterdamp aan de bladeren kan ontsnappen.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Toch verdampt een volgroeid tomatengewas 2g g/m2/u in de nacht.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Conclusie is dat de opening van de huidmondjes in de nacht geen of een gering effect heeft op de verdampingssnelheid gedurende de nacht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C1F2626-F076-4937-BEFE-B0460F612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469" y="33892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10504546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 sz="2400" dirty="0"/>
              <a:t>Ga naar De Groene Wereld (voorheen ontwikkelingscentrum) of klik op deze link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hlinkClick r:id="rId3"/>
              </a:rPr>
              <a:t>https://myspot.ontwikkelcentrum.nl/Security/XcasLD/Login.aspx?redirecturl=%2Fpages%2Fld%2FSecure%2FMyLicenses.aspx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br>
              <a:rPr lang="nl-NL" sz="2400" dirty="0"/>
            </a:b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96A5A7B-0FF2-CD1A-219D-34CF9B615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094" y="3376328"/>
            <a:ext cx="5175504" cy="2505444"/>
          </a:xfrm>
          <a:prstGeom prst="rect">
            <a:avLst/>
          </a:prstGeom>
        </p:spPr>
      </p:pic>
      <p:sp>
        <p:nvSpPr>
          <p:cNvPr id="7" name="Pijl: omlaag 6">
            <a:extLst>
              <a:ext uri="{FF2B5EF4-FFF2-40B4-BE49-F238E27FC236}">
                <a16:creationId xmlns:a16="http://schemas.microsoft.com/office/drawing/2014/main" id="{60AF0608-3B75-E410-C8BD-D8F7FCE7A9DA}"/>
              </a:ext>
            </a:extLst>
          </p:cNvPr>
          <p:cNvSpPr/>
          <p:nvPr/>
        </p:nvSpPr>
        <p:spPr>
          <a:xfrm rot="2871981">
            <a:off x="5973692" y="3432751"/>
            <a:ext cx="244616" cy="104421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FF0000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427F695C-EAE0-B01B-7387-4C1945F7548B}"/>
              </a:ext>
            </a:extLst>
          </p:cNvPr>
          <p:cNvSpPr txBox="1"/>
          <p:nvPr/>
        </p:nvSpPr>
        <p:spPr>
          <a:xfrm>
            <a:off x="1284732" y="6270711"/>
            <a:ext cx="6099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Klik op aanmelden via jouw eigen school</a:t>
            </a:r>
          </a:p>
        </p:txBody>
      </p:sp>
    </p:spTree>
    <p:extLst>
      <p:ext uri="{BB962C8B-B14F-4D97-AF65-F5344CB8AC3E}">
        <p14:creationId xmlns:p14="http://schemas.microsoft.com/office/powerpoint/2010/main" val="388276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94822D3-B5A4-D58F-39C0-DC654DB6F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356132"/>
            <a:ext cx="4728729" cy="2490671"/>
          </a:xfrm>
          <a:prstGeom prst="rect">
            <a:avLst/>
          </a:prstGeom>
        </p:spPr>
      </p:pic>
      <p:sp>
        <p:nvSpPr>
          <p:cNvPr id="8" name="Pijl: omlaag 7">
            <a:extLst>
              <a:ext uri="{FF2B5EF4-FFF2-40B4-BE49-F238E27FC236}">
                <a16:creationId xmlns:a16="http://schemas.microsoft.com/office/drawing/2014/main" id="{D995785A-F9D2-7DCE-5146-D647D7B6109E}"/>
              </a:ext>
            </a:extLst>
          </p:cNvPr>
          <p:cNvSpPr/>
          <p:nvPr/>
        </p:nvSpPr>
        <p:spPr>
          <a:xfrm rot="2379963">
            <a:off x="3700353" y="861570"/>
            <a:ext cx="950976" cy="281579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Zoek hier naar Zone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5663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Zet hier je gebruikersnaam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Daarna je wachtwoord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37DFB05-06E4-5DC6-B840-D583AAC82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762" y="1425884"/>
            <a:ext cx="3408395" cy="2743780"/>
          </a:xfrm>
          <a:prstGeom prst="rect">
            <a:avLst/>
          </a:prstGeom>
        </p:spPr>
      </p:pic>
      <p:sp>
        <p:nvSpPr>
          <p:cNvPr id="8" name="Pijl: omlaag 7">
            <a:extLst>
              <a:ext uri="{FF2B5EF4-FFF2-40B4-BE49-F238E27FC236}">
                <a16:creationId xmlns:a16="http://schemas.microsoft.com/office/drawing/2014/main" id="{D995785A-F9D2-7DCE-5146-D647D7B6109E}"/>
              </a:ext>
            </a:extLst>
          </p:cNvPr>
          <p:cNvSpPr/>
          <p:nvPr/>
        </p:nvSpPr>
        <p:spPr>
          <a:xfrm rot="2379963">
            <a:off x="4032096" y="238322"/>
            <a:ext cx="950976" cy="281579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9958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lesmateriaal toevoegen en vul je licentie 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startpagina 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DB13B35-F4D5-D859-F202-06F671CD5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215350"/>
            <a:ext cx="6266688" cy="2857773"/>
          </a:xfrm>
          <a:prstGeom prst="rect">
            <a:avLst/>
          </a:prstGeom>
        </p:spPr>
      </p:pic>
      <p:sp>
        <p:nvSpPr>
          <p:cNvPr id="7" name="Pijl: omlaag 6">
            <a:extLst>
              <a:ext uri="{FF2B5EF4-FFF2-40B4-BE49-F238E27FC236}">
                <a16:creationId xmlns:a16="http://schemas.microsoft.com/office/drawing/2014/main" id="{B8BD99AE-53AD-26CD-8B8C-5D981982598B}"/>
              </a:ext>
            </a:extLst>
          </p:cNvPr>
          <p:cNvSpPr/>
          <p:nvPr/>
        </p:nvSpPr>
        <p:spPr>
          <a:xfrm rot="2782686">
            <a:off x="7091911" y="1497208"/>
            <a:ext cx="274320" cy="7132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9504707">
            <a:off x="3858768" y="3182112"/>
            <a:ext cx="566928" cy="17556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6289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16966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bij het blokje teeltvoorbereidingen op: ga naar leermiddelen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10D24CD-D45D-EAA3-935A-359057DE6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59" y="1215350"/>
            <a:ext cx="5973213" cy="2749937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4271040" y="2052688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3277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bij het blokje nieuw plantenfysiologie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ADD5B3E-264E-3BF0-B08E-84359A158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172422"/>
            <a:ext cx="5404104" cy="2908001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2983801" y="672215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5957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de 3 streepjes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5B57C56-2CA8-D97D-A649-0AB67FDA3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90" y="1516997"/>
            <a:ext cx="3937821" cy="2316365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1691627" y="103611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0994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Opdrachten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646219"/>
            <a:ext cx="83648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13EF852-EF69-CF8B-104F-DF157CEA2FD0}"/>
              </a:ext>
            </a:extLst>
          </p:cNvPr>
          <p:cNvSpPr txBox="1"/>
          <p:nvPr/>
        </p:nvSpPr>
        <p:spPr>
          <a:xfrm>
            <a:off x="1099190" y="4352544"/>
            <a:ext cx="7020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nummer 9, Huidmondjes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Lees dit hele hoofdstuk en bekijk de film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3005E3F-8BA2-B871-E049-30B1FF0AD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656" y="1311806"/>
            <a:ext cx="5060704" cy="2807208"/>
          </a:xfrm>
          <a:prstGeom prst="rect">
            <a:avLst/>
          </a:prstGeom>
        </p:spPr>
      </p:pic>
      <p:sp>
        <p:nvSpPr>
          <p:cNvPr id="10" name="Pijl: omlaag 9">
            <a:extLst>
              <a:ext uri="{FF2B5EF4-FFF2-40B4-BE49-F238E27FC236}">
                <a16:creationId xmlns:a16="http://schemas.microsoft.com/office/drawing/2014/main" id="{20A56FE9-18E2-E1F9-8797-D0BB6AEEB376}"/>
              </a:ext>
            </a:extLst>
          </p:cNvPr>
          <p:cNvSpPr/>
          <p:nvPr/>
        </p:nvSpPr>
        <p:spPr>
          <a:xfrm rot="2485379">
            <a:off x="2509589" y="1726015"/>
            <a:ext cx="676982" cy="20468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705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9C48C-A6C3-7831-D8FE-41B5E3BEE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A69B7FDE-1588-B749-B97F-5345AFC5F9B1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Vragen niveau 2, 3 en 4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7B79586E-F0CA-25DC-7F4A-6C51B5760FEC}"/>
              </a:ext>
            </a:extLst>
          </p:cNvPr>
          <p:cNvSpPr txBox="1"/>
          <p:nvPr/>
        </p:nvSpPr>
        <p:spPr>
          <a:xfrm>
            <a:off x="1099189" y="1646219"/>
            <a:ext cx="883139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/>
              <a:t>Gebruik voor de vragen ook internet</a:t>
            </a:r>
          </a:p>
          <a:p>
            <a:pPr>
              <a:defRPr/>
            </a:pPr>
            <a:endParaRPr lang="nl-NL" sz="2000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Wat zijn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Waar zitten de meeste huidmondjes op een blad?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Waarom zijn huidmondjes belangrijk voor de plant?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Wat gebeurt er met de huidmondjes als de plant droogte ervaart?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Welke gassen worden uitgewisseld via de huidmondjes?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Hoe helpen huidmondjes bij de fotosynthese?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Wat kan er gebeuren met de huidmondjes als het klimaat verandert?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Wat is het verschil tussen een open en een gesloten huidmondje?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Hoe kan een plant zijn huidmondjes openen en sluiten?.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nl-NL" sz="2000" dirty="0"/>
              <a:t>Noem 3 planten met veel huidmondjes, 3 planten met gemiddeld huidmondjes en 3 planten met weinig huidmondjes</a:t>
            </a:r>
            <a:endParaRPr lang="nl-NL" sz="2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8631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6C3A4-81DD-155B-271E-54728AAF4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C48DAF31-B581-51FF-1263-8A32E983ACD4}"/>
              </a:ext>
            </a:extLst>
          </p:cNvPr>
          <p:cNvSpPr txBox="1"/>
          <p:nvPr/>
        </p:nvSpPr>
        <p:spPr>
          <a:xfrm>
            <a:off x="1099190" y="6921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Vragen niveau 3 en 4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568D6DB-FEB6-5290-FC9B-6BB7BB46999F}"/>
              </a:ext>
            </a:extLst>
          </p:cNvPr>
          <p:cNvSpPr txBox="1"/>
          <p:nvPr/>
        </p:nvSpPr>
        <p:spPr>
          <a:xfrm>
            <a:off x="1099190" y="1380748"/>
            <a:ext cx="883139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/>
              <a:t>Gebruik voor de vragen ook internet</a:t>
            </a:r>
          </a:p>
          <a:p>
            <a:pPr>
              <a:defRPr/>
            </a:pPr>
            <a:endParaRPr lang="nl-NL" sz="2000" dirty="0"/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Hoe beïnvloedt de opening en sluiting van huidmondjes de waterbalans in de plant? 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Welke factoren (bijvoorbeeld licht, temperatuur, CO₂-concentratie) hebben invloed op het openen en sluiten van huidmondjes? 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Waarom is het openen van huidmondjes een risico voor de plant, vooral in droge omstandigheden?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Hoe verschillen huidmondjes in hun reactie op licht en CO₂-concentratie overdag en 's nachts?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Welke rol spelen huidmondjes bij het afkoelen van de plant?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Vergelijk de werking van huidmondjes bij verschillende plantensoorten (bijvoorbeeld woestijnplanten versus waterplanten).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Hoe werken sluitcellen bij het openen en sluiten van huidmondjes, en welke ionen spelen hierin een rol? 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sz="2000" dirty="0"/>
              <a:t>Waarom hebben de meeste huidmondjes zich aan de onderkant van bladeren ontwikkeld, en wat zijn de uitzonderingen? </a:t>
            </a:r>
            <a:endParaRPr lang="nl-NL" sz="2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58581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7691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Huidmondjes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Ademhaling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Vegetatieve en generatieve groei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strekking en vertakking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Osmose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</a:t>
            </a:r>
            <a:r>
              <a:rPr lang="nl-NL" sz="2400">
                <a:solidFill>
                  <a:srgbClr val="1E201F"/>
                </a:solidFill>
              </a:rPr>
              <a:t>Gewasgroei analyse</a:t>
            </a:r>
            <a:endParaRPr lang="nl-NL" sz="2400" dirty="0">
              <a:solidFill>
                <a:srgbClr val="1E201F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Kerstvakantie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8: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1109" y="1949112"/>
            <a:ext cx="62636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Huidmondjes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Opdrachten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Afsluiting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Fotosynthese</a:t>
            </a:r>
            <a:endParaRPr lang="nl-NL" altLang="nl-NL" b="1" dirty="0"/>
          </a:p>
        </p:txBody>
      </p:sp>
      <p:pic>
        <p:nvPicPr>
          <p:cNvPr id="2" name="Onlinemedia 1">
            <a:hlinkClick r:id="" action="ppaction://media"/>
            <a:extLst>
              <a:ext uri="{FF2B5EF4-FFF2-40B4-BE49-F238E27FC236}">
                <a16:creationId xmlns:a16="http://schemas.microsoft.com/office/drawing/2014/main" id="{2DABD44B-FDA2-461F-8B0E-9B4B0441B5D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34745" y="1392572"/>
            <a:ext cx="8485930" cy="47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321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Fotosynthese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1511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goed begrip van de fotosynthese is essentieel voor iedereen die met planten omgaat!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is namelijk de basis van alle productie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Als hier iets mis gaat, verlopen andere processen in de plant ook niet optimaal!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6870C4-8FC5-4099-B650-79F8C8251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38" y="1393324"/>
            <a:ext cx="6464632" cy="103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446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160287" y="654929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7" y="1948060"/>
            <a:ext cx="6263640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Het </a:t>
            </a:r>
            <a:r>
              <a:rPr lang="nl-NL" sz="2400" b="1" dirty="0"/>
              <a:t>huidmondje</a:t>
            </a:r>
            <a:r>
              <a:rPr lang="nl-NL" sz="2400" dirty="0"/>
              <a:t> (stomata) is in feite de poort van de plant naar zijn omgeving.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Daar vindt uitwisseling plaats van waterdamp, zuurstof en CO2.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De verdamping speelt een rol in de energie uitwisseling tussen plant en omgeving en zorgt ook voor aanvoer van water en nutriënten binnen in de plant.</a:t>
            </a:r>
            <a:endParaRPr lang="nl-NL" sz="240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DA29980-9AE4-49AB-808A-257DBBC5E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206" y="185391"/>
            <a:ext cx="3328151" cy="29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60286" y="1948060"/>
            <a:ext cx="7421651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/>
              <a:t>Een huidmondje bestaat eigenlijk uit twee sluitcellen. Als er veel water in de sluitcellen zit, dan staan de huidmondjes open.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Zit er weinig water in de sluitcellen van het huidmondje, dan worden deze cellen een beetje slap en sluiten ze het huidmondje af. </a:t>
            </a:r>
          </a:p>
          <a:p>
            <a:pPr>
              <a:defRPr/>
            </a:pPr>
            <a:endParaRPr lang="nl-NL" sz="2400" dirty="0"/>
          </a:p>
          <a:p>
            <a:pPr>
              <a:defRPr/>
            </a:pPr>
            <a:r>
              <a:rPr lang="nl-NL" sz="2400" dirty="0"/>
              <a:t>Er kunnen dan geen stoffen de plant in of uit via de huidmondjes</a:t>
            </a:r>
            <a:r>
              <a:rPr lang="nl-NL" dirty="0"/>
              <a:t>.</a:t>
            </a: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A47E35B-8F82-4E9E-A374-A8D7093B5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700" y="4259104"/>
            <a:ext cx="3113627" cy="209341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33684B8-47C4-457D-9F73-15909C8DE3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98" r="11570"/>
          <a:stretch/>
        </p:blipFill>
        <p:spPr>
          <a:xfrm>
            <a:off x="8763700" y="286726"/>
            <a:ext cx="3113627" cy="262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0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99190" y="675730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Huidmondjes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099190" y="1756603"/>
            <a:ext cx="7455207" cy="510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opening van de huidmondjes wordt geregeld door de sluitcellen.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De vorm van deze cellen verandert onder invloed van interne waterdruk, </a:t>
            </a:r>
            <a:r>
              <a:rPr lang="nl-NL" sz="2400" b="1" dirty="0">
                <a:solidFill>
                  <a:prstClr val="black"/>
                </a:solidFill>
                <a:latin typeface="+mj-lt"/>
              </a:rPr>
              <a:t>turgor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genoemd.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laag, dan liggen de sluitcellen tegen elkaar aan en zijn de huidmondjes gesloten.</a:t>
            </a:r>
          </a:p>
          <a:p>
            <a:pPr>
              <a:defRPr/>
            </a:pPr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Is de turgor hoog, dan worden de cellen aan 1 kant uitgerekt ( de andere kant heeft een versterkte wand).</a:t>
            </a:r>
          </a:p>
          <a:p>
            <a:pPr>
              <a:defRPr/>
            </a:pPr>
            <a:r>
              <a:rPr lang="nl-NL" sz="2400" dirty="0">
                <a:solidFill>
                  <a:prstClr val="black"/>
                </a:solidFill>
                <a:latin typeface="+mj-lt"/>
              </a:rPr>
              <a:t>Hierdoor buigen de sluitcellen in de vorm van een banaan en staan de huidmondjes open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328A8D-7BD9-4A50-9E91-6C33F3078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98" r="11570"/>
          <a:stretch/>
        </p:blipFill>
        <p:spPr>
          <a:xfrm>
            <a:off x="8688427" y="125835"/>
            <a:ext cx="3140050" cy="265092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B77F2CE-2976-71FD-4A42-A9B539DEA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3171" y="4592882"/>
            <a:ext cx="2885306" cy="213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7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EB284A7-9163-40EF-97FE-15B6724D93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CA19EB-BADE-474A-91BD-35E5F319F469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3426</TotalTime>
  <Words>1312</Words>
  <Application>Microsoft Office PowerPoint</Application>
  <PresentationFormat>Breedbeeld</PresentationFormat>
  <Paragraphs>191</Paragraphs>
  <Slides>29</Slides>
  <Notes>15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2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Fotosynthese</vt:lpstr>
      <vt:lpstr>Fotosynthese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110</cp:revision>
  <dcterms:created xsi:type="dcterms:W3CDTF">2020-11-10T08:38:03Z</dcterms:created>
  <dcterms:modified xsi:type="dcterms:W3CDTF">2024-11-08T08:37:17Z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