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2"/>
  </p:notesMasterIdLst>
  <p:handoutMasterIdLst>
    <p:handoutMasterId r:id="rId43"/>
  </p:handoutMasterIdLst>
  <p:sldIdLst>
    <p:sldId id="256" r:id="rId5"/>
    <p:sldId id="274" r:id="rId6"/>
    <p:sldId id="469" r:id="rId7"/>
    <p:sldId id="436" r:id="rId8"/>
    <p:sldId id="437" r:id="rId9"/>
    <p:sldId id="438" r:id="rId10"/>
    <p:sldId id="394" r:id="rId11"/>
    <p:sldId id="442" r:id="rId12"/>
    <p:sldId id="443" r:id="rId13"/>
    <p:sldId id="454" r:id="rId14"/>
    <p:sldId id="459" r:id="rId15"/>
    <p:sldId id="458" r:id="rId16"/>
    <p:sldId id="455" r:id="rId17"/>
    <p:sldId id="398" r:id="rId18"/>
    <p:sldId id="445" r:id="rId19"/>
    <p:sldId id="447" r:id="rId20"/>
    <p:sldId id="460" r:id="rId21"/>
    <p:sldId id="400" r:id="rId22"/>
    <p:sldId id="456" r:id="rId23"/>
    <p:sldId id="457" r:id="rId24"/>
    <p:sldId id="412" r:id="rId25"/>
    <p:sldId id="461" r:id="rId26"/>
    <p:sldId id="402" r:id="rId27"/>
    <p:sldId id="403" r:id="rId28"/>
    <p:sldId id="408" r:id="rId29"/>
    <p:sldId id="462" r:id="rId30"/>
    <p:sldId id="463" r:id="rId31"/>
    <p:sldId id="464" r:id="rId32"/>
    <p:sldId id="465" r:id="rId33"/>
    <p:sldId id="466" r:id="rId34"/>
    <p:sldId id="450" r:id="rId35"/>
    <p:sldId id="451" r:id="rId36"/>
    <p:sldId id="452" r:id="rId37"/>
    <p:sldId id="453" r:id="rId38"/>
    <p:sldId id="467" r:id="rId39"/>
    <p:sldId id="468" r:id="rId40"/>
    <p:sldId id="383" r:id="rId41"/>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145FFB-4A56-4D37-865F-FA45A8206C28}" v="128" dt="2025-10-01T13:47:05.757"/>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34" autoAdjust="0"/>
    <p:restoredTop sz="94660"/>
  </p:normalViewPr>
  <p:slideViewPr>
    <p:cSldViewPr snapToGrid="0">
      <p:cViewPr varScale="1">
        <p:scale>
          <a:sx n="63" d="100"/>
          <a:sy n="63" d="100"/>
        </p:scale>
        <p:origin x="812" y="56"/>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408437A9-B1B4-4A5A-BF84-9732D44B2163}"/>
    <pc:docChg chg="undo custSel addSld delSld modSld sldOrd">
      <pc:chgData name="Gé Verbeek" userId="20d2065d-8055-4a68-a463-00777506795f" providerId="ADAL" clId="{408437A9-B1B4-4A5A-BF84-9732D44B2163}" dt="2025-10-01T13:49:26.930" v="639" actId="20577"/>
      <pc:docMkLst>
        <pc:docMk/>
      </pc:docMkLst>
      <pc:sldChg chg="del">
        <pc:chgData name="Gé Verbeek" userId="20d2065d-8055-4a68-a463-00777506795f" providerId="ADAL" clId="{408437A9-B1B4-4A5A-BF84-9732D44B2163}" dt="2025-09-30T13:39:16.847" v="542" actId="47"/>
        <pc:sldMkLst>
          <pc:docMk/>
          <pc:sldMk cId="3728083005" sldId="388"/>
        </pc:sldMkLst>
      </pc:sldChg>
      <pc:sldChg chg="del">
        <pc:chgData name="Gé Verbeek" userId="20d2065d-8055-4a68-a463-00777506795f" providerId="ADAL" clId="{408437A9-B1B4-4A5A-BF84-9732D44B2163}" dt="2025-09-30T12:28:28.936" v="1" actId="47"/>
        <pc:sldMkLst>
          <pc:docMk/>
          <pc:sldMk cId="3105034433" sldId="393"/>
        </pc:sldMkLst>
      </pc:sldChg>
      <pc:sldChg chg="del">
        <pc:chgData name="Gé Verbeek" userId="20d2065d-8055-4a68-a463-00777506795f" providerId="ADAL" clId="{408437A9-B1B4-4A5A-BF84-9732D44B2163}" dt="2025-09-30T12:29:37.986" v="4" actId="47"/>
        <pc:sldMkLst>
          <pc:docMk/>
          <pc:sldMk cId="3256699461" sldId="395"/>
        </pc:sldMkLst>
      </pc:sldChg>
      <pc:sldChg chg="del">
        <pc:chgData name="Gé Verbeek" userId="20d2065d-8055-4a68-a463-00777506795f" providerId="ADAL" clId="{408437A9-B1B4-4A5A-BF84-9732D44B2163}" dt="2025-09-30T12:31:06.546" v="8" actId="47"/>
        <pc:sldMkLst>
          <pc:docMk/>
          <pc:sldMk cId="2225114770" sldId="396"/>
        </pc:sldMkLst>
      </pc:sldChg>
      <pc:sldChg chg="del">
        <pc:chgData name="Gé Verbeek" userId="20d2065d-8055-4a68-a463-00777506795f" providerId="ADAL" clId="{408437A9-B1B4-4A5A-BF84-9732D44B2163}" dt="2025-09-30T12:31:33.593" v="10" actId="47"/>
        <pc:sldMkLst>
          <pc:docMk/>
          <pc:sldMk cId="3944922893" sldId="397"/>
        </pc:sldMkLst>
      </pc:sldChg>
      <pc:sldChg chg="del">
        <pc:chgData name="Gé Verbeek" userId="20d2065d-8055-4a68-a463-00777506795f" providerId="ADAL" clId="{408437A9-B1B4-4A5A-BF84-9732D44B2163}" dt="2025-09-30T12:33:35.039" v="16" actId="47"/>
        <pc:sldMkLst>
          <pc:docMk/>
          <pc:sldMk cId="3116696551" sldId="399"/>
        </pc:sldMkLst>
      </pc:sldChg>
      <pc:sldChg chg="del">
        <pc:chgData name="Gé Verbeek" userId="20d2065d-8055-4a68-a463-00777506795f" providerId="ADAL" clId="{408437A9-B1B4-4A5A-BF84-9732D44B2163}" dt="2025-09-30T12:35:04.439" v="18" actId="47"/>
        <pc:sldMkLst>
          <pc:docMk/>
          <pc:sldMk cId="3140618427" sldId="401"/>
        </pc:sldMkLst>
      </pc:sldChg>
      <pc:sldChg chg="del">
        <pc:chgData name="Gé Verbeek" userId="20d2065d-8055-4a68-a463-00777506795f" providerId="ADAL" clId="{408437A9-B1B4-4A5A-BF84-9732D44B2163}" dt="2025-09-30T12:35:11.642" v="19" actId="47"/>
        <pc:sldMkLst>
          <pc:docMk/>
          <pc:sldMk cId="1405571845" sldId="404"/>
        </pc:sldMkLst>
      </pc:sldChg>
      <pc:sldChg chg="del">
        <pc:chgData name="Gé Verbeek" userId="20d2065d-8055-4a68-a463-00777506795f" providerId="ADAL" clId="{408437A9-B1B4-4A5A-BF84-9732D44B2163}" dt="2025-09-30T12:34:39.365" v="17" actId="47"/>
        <pc:sldMkLst>
          <pc:docMk/>
          <pc:sldMk cId="4036548618" sldId="405"/>
        </pc:sldMkLst>
      </pc:sldChg>
      <pc:sldChg chg="del">
        <pc:chgData name="Gé Verbeek" userId="20d2065d-8055-4a68-a463-00777506795f" providerId="ADAL" clId="{408437A9-B1B4-4A5A-BF84-9732D44B2163}" dt="2025-09-30T12:37:39.720" v="28" actId="47"/>
        <pc:sldMkLst>
          <pc:docMk/>
          <pc:sldMk cId="3284773710" sldId="406"/>
        </pc:sldMkLst>
      </pc:sldChg>
      <pc:sldChg chg="del">
        <pc:chgData name="Gé Verbeek" userId="20d2065d-8055-4a68-a463-00777506795f" providerId="ADAL" clId="{408437A9-B1B4-4A5A-BF84-9732D44B2163}" dt="2025-09-30T12:37:40.819" v="29" actId="47"/>
        <pc:sldMkLst>
          <pc:docMk/>
          <pc:sldMk cId="1991606200" sldId="407"/>
        </pc:sldMkLst>
      </pc:sldChg>
      <pc:sldChg chg="addSp modSp mod ord modAnim">
        <pc:chgData name="Gé Verbeek" userId="20d2065d-8055-4a68-a463-00777506795f" providerId="ADAL" clId="{408437A9-B1B4-4A5A-BF84-9732D44B2163}" dt="2025-09-30T14:13:14.478" v="578" actId="14100"/>
        <pc:sldMkLst>
          <pc:docMk/>
          <pc:sldMk cId="2164801921" sldId="408"/>
        </pc:sldMkLst>
        <pc:spChg chg="mod">
          <ac:chgData name="Gé Verbeek" userId="20d2065d-8055-4a68-a463-00777506795f" providerId="ADAL" clId="{408437A9-B1B4-4A5A-BF84-9732D44B2163}" dt="2025-09-30T13:15:56.410" v="335" actId="20577"/>
          <ac:spMkLst>
            <pc:docMk/>
            <pc:sldMk cId="2164801921" sldId="408"/>
            <ac:spMk id="5122" creationId="{80899F95-2E30-4511-922B-B88C19CF0D84}"/>
          </ac:spMkLst>
        </pc:spChg>
        <pc:spChg chg="mod">
          <ac:chgData name="Gé Verbeek" userId="20d2065d-8055-4a68-a463-00777506795f" providerId="ADAL" clId="{408437A9-B1B4-4A5A-BF84-9732D44B2163}" dt="2025-09-30T13:16:30.695" v="343" actId="20577"/>
          <ac:spMkLst>
            <pc:docMk/>
            <pc:sldMk cId="2164801921" sldId="408"/>
            <ac:spMk id="7171" creationId="{E224BC8B-2913-4038-A10D-36A485D9D174}"/>
          </ac:spMkLst>
        </pc:spChg>
        <pc:picChg chg="add mod">
          <ac:chgData name="Gé Verbeek" userId="20d2065d-8055-4a68-a463-00777506795f" providerId="ADAL" clId="{408437A9-B1B4-4A5A-BF84-9732D44B2163}" dt="2025-09-30T14:13:14.478" v="578" actId="14100"/>
          <ac:picMkLst>
            <pc:docMk/>
            <pc:sldMk cId="2164801921" sldId="408"/>
            <ac:picMk id="3074" creationId="{90A0D8F6-4AE2-B516-EDB8-35CC5FA20DA1}"/>
          </ac:picMkLst>
        </pc:picChg>
      </pc:sldChg>
      <pc:sldChg chg="modSp add mod">
        <pc:chgData name="Gé Verbeek" userId="20d2065d-8055-4a68-a463-00777506795f" providerId="ADAL" clId="{408437A9-B1B4-4A5A-BF84-9732D44B2163}" dt="2025-09-30T13:36:12.303" v="528" actId="6549"/>
        <pc:sldMkLst>
          <pc:docMk/>
          <pc:sldMk cId="2879730698" sldId="412"/>
        </pc:sldMkLst>
        <pc:spChg chg="mod">
          <ac:chgData name="Gé Verbeek" userId="20d2065d-8055-4a68-a463-00777506795f" providerId="ADAL" clId="{408437A9-B1B4-4A5A-BF84-9732D44B2163}" dt="2025-09-30T13:36:12.303" v="528" actId="6549"/>
          <ac:spMkLst>
            <pc:docMk/>
            <pc:sldMk cId="2879730698" sldId="412"/>
            <ac:spMk id="2" creationId="{E02817E0-C55E-7E38-5FBA-D3614F648230}"/>
          </ac:spMkLst>
        </pc:spChg>
        <pc:spChg chg="mod">
          <ac:chgData name="Gé Verbeek" userId="20d2065d-8055-4a68-a463-00777506795f" providerId="ADAL" clId="{408437A9-B1B4-4A5A-BF84-9732D44B2163}" dt="2025-09-30T13:36:08.583" v="527" actId="27636"/>
          <ac:spMkLst>
            <pc:docMk/>
            <pc:sldMk cId="2879730698" sldId="412"/>
            <ac:spMk id="3" creationId="{33A85BA1-6DF7-686A-38BE-A1FB8640BA1A}"/>
          </ac:spMkLst>
        </pc:spChg>
      </pc:sldChg>
      <pc:sldChg chg="addSp delSp modSp add del mod">
        <pc:chgData name="Gé Verbeek" userId="20d2065d-8055-4a68-a463-00777506795f" providerId="ADAL" clId="{408437A9-B1B4-4A5A-BF84-9732D44B2163}" dt="2025-09-30T14:05:31.905" v="552" actId="14100"/>
        <pc:sldMkLst>
          <pc:docMk/>
          <pc:sldMk cId="2555521255" sldId="436"/>
        </pc:sldMkLst>
        <pc:spChg chg="add del mod">
          <ac:chgData name="Gé Verbeek" userId="20d2065d-8055-4a68-a463-00777506795f" providerId="ADAL" clId="{408437A9-B1B4-4A5A-BF84-9732D44B2163}" dt="2025-09-30T14:05:16.429" v="546" actId="22"/>
          <ac:spMkLst>
            <pc:docMk/>
            <pc:sldMk cId="2555521255" sldId="436"/>
            <ac:spMk id="4" creationId="{290177CC-EF51-4068-9DAE-4614E877BDB3}"/>
          </ac:spMkLst>
        </pc:spChg>
        <pc:picChg chg="del">
          <ac:chgData name="Gé Verbeek" userId="20d2065d-8055-4a68-a463-00777506795f" providerId="ADAL" clId="{408437A9-B1B4-4A5A-BF84-9732D44B2163}" dt="2025-09-30T14:05:14.246" v="545" actId="478"/>
          <ac:picMkLst>
            <pc:docMk/>
            <pc:sldMk cId="2555521255" sldId="436"/>
            <ac:picMk id="5" creationId="{B1769F1A-4528-16D9-47E3-CBE6E0F172AD}"/>
          </ac:picMkLst>
        </pc:picChg>
        <pc:picChg chg="add mod ord">
          <ac:chgData name="Gé Verbeek" userId="20d2065d-8055-4a68-a463-00777506795f" providerId="ADAL" clId="{408437A9-B1B4-4A5A-BF84-9732D44B2163}" dt="2025-09-30T14:05:31.905" v="552" actId="14100"/>
          <ac:picMkLst>
            <pc:docMk/>
            <pc:sldMk cId="2555521255" sldId="436"/>
            <ac:picMk id="7" creationId="{78CA4921-3A21-CCED-ADC5-889AE30635ED}"/>
          </ac:picMkLst>
        </pc:picChg>
      </pc:sldChg>
      <pc:sldChg chg="modSp add">
        <pc:chgData name="Gé Verbeek" userId="20d2065d-8055-4a68-a463-00777506795f" providerId="ADAL" clId="{408437A9-B1B4-4A5A-BF84-9732D44B2163}" dt="2025-09-30T12:41:11.242" v="42" actId="20577"/>
        <pc:sldMkLst>
          <pc:docMk/>
          <pc:sldMk cId="841562065" sldId="437"/>
        </pc:sldMkLst>
        <pc:spChg chg="mod">
          <ac:chgData name="Gé Verbeek" userId="20d2065d-8055-4a68-a463-00777506795f" providerId="ADAL" clId="{408437A9-B1B4-4A5A-BF84-9732D44B2163}" dt="2025-09-30T12:41:11.242" v="42" actId="20577"/>
          <ac:spMkLst>
            <pc:docMk/>
            <pc:sldMk cId="841562065" sldId="437"/>
            <ac:spMk id="7171" creationId="{E224BC8B-2913-4038-A10D-36A485D9D174}"/>
          </ac:spMkLst>
        </pc:spChg>
      </pc:sldChg>
      <pc:sldChg chg="modSp add mod">
        <pc:chgData name="Gé Verbeek" userId="20d2065d-8055-4a68-a463-00777506795f" providerId="ADAL" clId="{408437A9-B1B4-4A5A-BF84-9732D44B2163}" dt="2025-09-30T14:05:53.518" v="553" actId="6549"/>
        <pc:sldMkLst>
          <pc:docMk/>
          <pc:sldMk cId="3156580917" sldId="438"/>
        </pc:sldMkLst>
        <pc:graphicFrameChg chg="modGraphic">
          <ac:chgData name="Gé Verbeek" userId="20d2065d-8055-4a68-a463-00777506795f" providerId="ADAL" clId="{408437A9-B1B4-4A5A-BF84-9732D44B2163}" dt="2025-09-30T14:05:53.518" v="553" actId="6549"/>
          <ac:graphicFrameMkLst>
            <pc:docMk/>
            <pc:sldMk cId="3156580917" sldId="438"/>
            <ac:graphicFrameMk id="5" creationId="{F029903F-11F2-C0BF-2E5E-51D329B51D28}"/>
          </ac:graphicFrameMkLst>
        </pc:graphicFrameChg>
      </pc:sldChg>
      <pc:sldChg chg="add">
        <pc:chgData name="Gé Verbeek" userId="20d2065d-8055-4a68-a463-00777506795f" providerId="ADAL" clId="{408437A9-B1B4-4A5A-BF84-9732D44B2163}" dt="2025-09-30T12:29:34.625" v="3"/>
        <pc:sldMkLst>
          <pc:docMk/>
          <pc:sldMk cId="2301969735" sldId="442"/>
        </pc:sldMkLst>
      </pc:sldChg>
      <pc:sldChg chg="add">
        <pc:chgData name="Gé Verbeek" userId="20d2065d-8055-4a68-a463-00777506795f" providerId="ADAL" clId="{408437A9-B1B4-4A5A-BF84-9732D44B2163}" dt="2025-09-30T12:29:57.164" v="5"/>
        <pc:sldMkLst>
          <pc:docMk/>
          <pc:sldMk cId="1772905232" sldId="443"/>
        </pc:sldMkLst>
      </pc:sldChg>
      <pc:sldChg chg="add del">
        <pc:chgData name="Gé Verbeek" userId="20d2065d-8055-4a68-a463-00777506795f" providerId="ADAL" clId="{408437A9-B1B4-4A5A-BF84-9732D44B2163}" dt="2025-09-30T12:31:37.519" v="11" actId="47"/>
        <pc:sldMkLst>
          <pc:docMk/>
          <pc:sldMk cId="2820228148" sldId="444"/>
        </pc:sldMkLst>
      </pc:sldChg>
      <pc:sldChg chg="add ord">
        <pc:chgData name="Gé Verbeek" userId="20d2065d-8055-4a68-a463-00777506795f" providerId="ADAL" clId="{408437A9-B1B4-4A5A-BF84-9732D44B2163}" dt="2025-09-30T12:32:02.277" v="14"/>
        <pc:sldMkLst>
          <pc:docMk/>
          <pc:sldMk cId="2670392556" sldId="445"/>
        </pc:sldMkLst>
      </pc:sldChg>
      <pc:sldChg chg="add">
        <pc:chgData name="Gé Verbeek" userId="20d2065d-8055-4a68-a463-00777506795f" providerId="ADAL" clId="{408437A9-B1B4-4A5A-BF84-9732D44B2163}" dt="2025-09-30T12:33:07.544" v="15"/>
        <pc:sldMkLst>
          <pc:docMk/>
          <pc:sldMk cId="4170475550" sldId="447"/>
        </pc:sldMkLst>
      </pc:sldChg>
      <pc:sldChg chg="add">
        <pc:chgData name="Gé Verbeek" userId="20d2065d-8055-4a68-a463-00777506795f" providerId="ADAL" clId="{408437A9-B1B4-4A5A-BF84-9732D44B2163}" dt="2025-09-30T12:36:48.267" v="24"/>
        <pc:sldMkLst>
          <pc:docMk/>
          <pc:sldMk cId="485664406" sldId="450"/>
        </pc:sldMkLst>
      </pc:sldChg>
      <pc:sldChg chg="add">
        <pc:chgData name="Gé Verbeek" userId="20d2065d-8055-4a68-a463-00777506795f" providerId="ADAL" clId="{408437A9-B1B4-4A5A-BF84-9732D44B2163}" dt="2025-09-30T12:37:02.902" v="25"/>
        <pc:sldMkLst>
          <pc:docMk/>
          <pc:sldMk cId="1132276233" sldId="451"/>
        </pc:sldMkLst>
      </pc:sldChg>
      <pc:sldChg chg="add">
        <pc:chgData name="Gé Verbeek" userId="20d2065d-8055-4a68-a463-00777506795f" providerId="ADAL" clId="{408437A9-B1B4-4A5A-BF84-9732D44B2163}" dt="2025-09-30T12:37:13.561" v="26"/>
        <pc:sldMkLst>
          <pc:docMk/>
          <pc:sldMk cId="3344390111" sldId="452"/>
        </pc:sldMkLst>
      </pc:sldChg>
      <pc:sldChg chg="add modAnim">
        <pc:chgData name="Gé Verbeek" userId="20d2065d-8055-4a68-a463-00777506795f" providerId="ADAL" clId="{408437A9-B1B4-4A5A-BF84-9732D44B2163}" dt="2025-09-30T13:38:24.733" v="540"/>
        <pc:sldMkLst>
          <pc:docMk/>
          <pc:sldMk cId="710685907" sldId="453"/>
        </pc:sldMkLst>
      </pc:sldChg>
      <pc:sldChg chg="add modAnim">
        <pc:chgData name="Gé Verbeek" userId="20d2065d-8055-4a68-a463-00777506795f" providerId="ADAL" clId="{408437A9-B1B4-4A5A-BF84-9732D44B2163}" dt="2025-09-30T13:32:39.868" v="502"/>
        <pc:sldMkLst>
          <pc:docMk/>
          <pc:sldMk cId="3936853115" sldId="454"/>
        </pc:sldMkLst>
      </pc:sldChg>
      <pc:sldChg chg="add">
        <pc:chgData name="Gé Verbeek" userId="20d2065d-8055-4a68-a463-00777506795f" providerId="ADAL" clId="{408437A9-B1B4-4A5A-BF84-9732D44B2163}" dt="2025-09-30T12:31:03.667" v="7"/>
        <pc:sldMkLst>
          <pc:docMk/>
          <pc:sldMk cId="3260414783" sldId="455"/>
        </pc:sldMkLst>
      </pc:sldChg>
      <pc:sldChg chg="add ord">
        <pc:chgData name="Gé Verbeek" userId="20d2065d-8055-4a68-a463-00777506795f" providerId="ADAL" clId="{408437A9-B1B4-4A5A-BF84-9732D44B2163}" dt="2025-09-30T12:35:45.453" v="22"/>
        <pc:sldMkLst>
          <pc:docMk/>
          <pc:sldMk cId="966026899" sldId="456"/>
        </pc:sldMkLst>
      </pc:sldChg>
      <pc:sldChg chg="add">
        <pc:chgData name="Gé Verbeek" userId="20d2065d-8055-4a68-a463-00777506795f" providerId="ADAL" clId="{408437A9-B1B4-4A5A-BF84-9732D44B2163}" dt="2025-09-30T12:35:59.636" v="23"/>
        <pc:sldMkLst>
          <pc:docMk/>
          <pc:sldMk cId="1879012369" sldId="457"/>
        </pc:sldMkLst>
      </pc:sldChg>
      <pc:sldChg chg="addSp modSp new mod ord modAnim">
        <pc:chgData name="Gé Verbeek" userId="20d2065d-8055-4a68-a463-00777506795f" providerId="ADAL" clId="{408437A9-B1B4-4A5A-BF84-9732D44B2163}" dt="2025-09-30T14:08:18.449" v="557"/>
        <pc:sldMkLst>
          <pc:docMk/>
          <pc:sldMk cId="334942239" sldId="458"/>
        </pc:sldMkLst>
        <pc:spChg chg="mod">
          <ac:chgData name="Gé Verbeek" userId="20d2065d-8055-4a68-a463-00777506795f" providerId="ADAL" clId="{408437A9-B1B4-4A5A-BF84-9732D44B2163}" dt="2025-09-30T12:48:40.737" v="47"/>
          <ac:spMkLst>
            <pc:docMk/>
            <pc:sldMk cId="334942239" sldId="458"/>
            <ac:spMk id="2" creationId="{9CA5D4F0-CC4D-6FB3-5F6A-939B3C2901B9}"/>
          </ac:spMkLst>
        </pc:spChg>
        <pc:spChg chg="mod">
          <ac:chgData name="Gé Verbeek" userId="20d2065d-8055-4a68-a463-00777506795f" providerId="ADAL" clId="{408437A9-B1B4-4A5A-BF84-9732D44B2163}" dt="2025-09-30T12:55:10.138" v="230" actId="20577"/>
          <ac:spMkLst>
            <pc:docMk/>
            <pc:sldMk cId="334942239" sldId="458"/>
            <ac:spMk id="3" creationId="{79CF4BA3-AFB5-628E-661D-51E54CF91D50}"/>
          </ac:spMkLst>
        </pc:spChg>
        <pc:picChg chg="add mod">
          <ac:chgData name="Gé Verbeek" userId="20d2065d-8055-4a68-a463-00777506795f" providerId="ADAL" clId="{408437A9-B1B4-4A5A-BF84-9732D44B2163}" dt="2025-09-30T14:08:18.449" v="557"/>
          <ac:picMkLst>
            <pc:docMk/>
            <pc:sldMk cId="334942239" sldId="458"/>
            <ac:picMk id="4" creationId="{DE330B79-FB96-576E-1BE9-26EB21E5A02B}"/>
          </ac:picMkLst>
        </pc:picChg>
      </pc:sldChg>
      <pc:sldChg chg="addSp delSp modSp add mod ord modAnim">
        <pc:chgData name="Gé Verbeek" userId="20d2065d-8055-4a68-a463-00777506795f" providerId="ADAL" clId="{408437A9-B1B4-4A5A-BF84-9732D44B2163}" dt="2025-09-30T14:09:34.831" v="568" actId="1076"/>
        <pc:sldMkLst>
          <pc:docMk/>
          <pc:sldMk cId="2066854973" sldId="459"/>
        </pc:sldMkLst>
        <pc:spChg chg="mod">
          <ac:chgData name="Gé Verbeek" userId="20d2065d-8055-4a68-a463-00777506795f" providerId="ADAL" clId="{408437A9-B1B4-4A5A-BF84-9732D44B2163}" dt="2025-09-30T14:09:25.506" v="566" actId="1076"/>
          <ac:spMkLst>
            <pc:docMk/>
            <pc:sldMk cId="2066854973" sldId="459"/>
            <ac:spMk id="2" creationId="{5E526E71-7321-B8E1-DB93-30AD34137728}"/>
          </ac:spMkLst>
        </pc:spChg>
        <pc:spChg chg="mod">
          <ac:chgData name="Gé Verbeek" userId="20d2065d-8055-4a68-a463-00777506795f" providerId="ADAL" clId="{408437A9-B1B4-4A5A-BF84-9732D44B2163}" dt="2025-09-30T14:09:29.666" v="567" actId="1076"/>
          <ac:spMkLst>
            <pc:docMk/>
            <pc:sldMk cId="2066854973" sldId="459"/>
            <ac:spMk id="3" creationId="{F4E16515-528E-37EE-FA71-2ACB37B66EED}"/>
          </ac:spMkLst>
        </pc:spChg>
        <pc:picChg chg="add del mod">
          <ac:chgData name="Gé Verbeek" userId="20d2065d-8055-4a68-a463-00777506795f" providerId="ADAL" clId="{408437A9-B1B4-4A5A-BF84-9732D44B2163}" dt="2025-09-30T14:08:22.132" v="558" actId="478"/>
          <ac:picMkLst>
            <pc:docMk/>
            <pc:sldMk cId="2066854973" sldId="459"/>
            <ac:picMk id="5" creationId="{237A10DB-4061-1C5C-1A15-B1E2883C1ADC}"/>
          </ac:picMkLst>
        </pc:picChg>
        <pc:picChg chg="add mod">
          <ac:chgData name="Gé Verbeek" userId="20d2065d-8055-4a68-a463-00777506795f" providerId="ADAL" clId="{408437A9-B1B4-4A5A-BF84-9732D44B2163}" dt="2025-09-30T14:09:34.831" v="568" actId="1076"/>
          <ac:picMkLst>
            <pc:docMk/>
            <pc:sldMk cId="2066854973" sldId="459"/>
            <ac:picMk id="7" creationId="{70A85C54-EE1D-FA32-B57D-124BEBFCBFD1}"/>
          </ac:picMkLst>
        </pc:picChg>
      </pc:sldChg>
      <pc:sldChg chg="addSp modSp new mod modAnim">
        <pc:chgData name="Gé Verbeek" userId="20d2065d-8055-4a68-a463-00777506795f" providerId="ADAL" clId="{408437A9-B1B4-4A5A-BF84-9732D44B2163}" dt="2025-09-30T14:11:52.181" v="574" actId="1076"/>
        <pc:sldMkLst>
          <pc:docMk/>
          <pc:sldMk cId="223851272" sldId="460"/>
        </pc:sldMkLst>
        <pc:spChg chg="mod">
          <ac:chgData name="Gé Verbeek" userId="20d2065d-8055-4a68-a463-00777506795f" providerId="ADAL" clId="{408437A9-B1B4-4A5A-BF84-9732D44B2163}" dt="2025-09-30T12:58:50.782" v="260" actId="20577"/>
          <ac:spMkLst>
            <pc:docMk/>
            <pc:sldMk cId="223851272" sldId="460"/>
            <ac:spMk id="2" creationId="{973D2587-5003-7DDF-4890-B8CA6AE99011}"/>
          </ac:spMkLst>
        </pc:spChg>
        <pc:spChg chg="mod">
          <ac:chgData name="Gé Verbeek" userId="20d2065d-8055-4a68-a463-00777506795f" providerId="ADAL" clId="{408437A9-B1B4-4A5A-BF84-9732D44B2163}" dt="2025-09-30T14:11:14.164" v="569" actId="14100"/>
          <ac:spMkLst>
            <pc:docMk/>
            <pc:sldMk cId="223851272" sldId="460"/>
            <ac:spMk id="3" creationId="{078300AA-B1F8-396C-C018-5FDF36CFDCA4}"/>
          </ac:spMkLst>
        </pc:spChg>
        <pc:picChg chg="add mod">
          <ac:chgData name="Gé Verbeek" userId="20d2065d-8055-4a68-a463-00777506795f" providerId="ADAL" clId="{408437A9-B1B4-4A5A-BF84-9732D44B2163}" dt="2025-09-30T14:11:52.181" v="574" actId="1076"/>
          <ac:picMkLst>
            <pc:docMk/>
            <pc:sldMk cId="223851272" sldId="460"/>
            <ac:picMk id="2050" creationId="{2E090D08-9FC4-AF46-3B06-8C4AF3E6F03D}"/>
          </ac:picMkLst>
        </pc:picChg>
      </pc:sldChg>
      <pc:sldChg chg="add">
        <pc:chgData name="Gé Verbeek" userId="20d2065d-8055-4a68-a463-00777506795f" providerId="ADAL" clId="{408437A9-B1B4-4A5A-BF84-9732D44B2163}" dt="2025-09-30T13:13:16.280" v="293"/>
        <pc:sldMkLst>
          <pc:docMk/>
          <pc:sldMk cId="3358889625" sldId="461"/>
        </pc:sldMkLst>
      </pc:sldChg>
      <pc:sldChg chg="addSp modSp add mod modAnim">
        <pc:chgData name="Gé Verbeek" userId="20d2065d-8055-4a68-a463-00777506795f" providerId="ADAL" clId="{408437A9-B1B4-4A5A-BF84-9732D44B2163}" dt="2025-09-30T14:13:27.335" v="581" actId="1076"/>
        <pc:sldMkLst>
          <pc:docMk/>
          <pc:sldMk cId="545619636" sldId="462"/>
        </pc:sldMkLst>
        <pc:spChg chg="mod">
          <ac:chgData name="Gé Verbeek" userId="20d2065d-8055-4a68-a463-00777506795f" providerId="ADAL" clId="{408437A9-B1B4-4A5A-BF84-9732D44B2163}" dt="2025-09-30T13:17:14.023" v="358" actId="5793"/>
          <ac:spMkLst>
            <pc:docMk/>
            <pc:sldMk cId="545619636" sldId="462"/>
            <ac:spMk id="7171" creationId="{2E84B394-F9B8-65B7-9A91-CB540D68DB27}"/>
          </ac:spMkLst>
        </pc:spChg>
        <pc:picChg chg="add mod">
          <ac:chgData name="Gé Verbeek" userId="20d2065d-8055-4a68-a463-00777506795f" providerId="ADAL" clId="{408437A9-B1B4-4A5A-BF84-9732D44B2163}" dt="2025-09-30T14:13:27.335" v="581" actId="1076"/>
          <ac:picMkLst>
            <pc:docMk/>
            <pc:sldMk cId="545619636" sldId="462"/>
            <ac:picMk id="4098" creationId="{142A1BB6-0841-E9BE-CA02-176521FE8DCF}"/>
          </ac:picMkLst>
        </pc:picChg>
      </pc:sldChg>
      <pc:sldChg chg="addSp delSp modSp new mod modAnim">
        <pc:chgData name="Gé Verbeek" userId="20d2065d-8055-4a68-a463-00777506795f" providerId="ADAL" clId="{408437A9-B1B4-4A5A-BF84-9732D44B2163}" dt="2025-09-30T14:16:59.514" v="588" actId="14100"/>
        <pc:sldMkLst>
          <pc:docMk/>
          <pc:sldMk cId="3157452592" sldId="463"/>
        </pc:sldMkLst>
        <pc:spChg chg="mod">
          <ac:chgData name="Gé Verbeek" userId="20d2065d-8055-4a68-a463-00777506795f" providerId="ADAL" clId="{408437A9-B1B4-4A5A-BF84-9732D44B2163}" dt="2025-09-30T13:18:58.999" v="369" actId="20577"/>
          <ac:spMkLst>
            <pc:docMk/>
            <pc:sldMk cId="3157452592" sldId="463"/>
            <ac:spMk id="2" creationId="{42F9FB6B-5396-4C88-2644-58734476EBAC}"/>
          </ac:spMkLst>
        </pc:spChg>
        <pc:spChg chg="mod">
          <ac:chgData name="Gé Verbeek" userId="20d2065d-8055-4a68-a463-00777506795f" providerId="ADAL" clId="{408437A9-B1B4-4A5A-BF84-9732D44B2163}" dt="2025-09-30T14:14:15.223" v="582" actId="14100"/>
          <ac:spMkLst>
            <pc:docMk/>
            <pc:sldMk cId="3157452592" sldId="463"/>
            <ac:spMk id="3" creationId="{940A7E89-94DE-F9CC-9883-0652ECC0A72F}"/>
          </ac:spMkLst>
        </pc:spChg>
        <pc:picChg chg="add del mod">
          <ac:chgData name="Gé Verbeek" userId="20d2065d-8055-4a68-a463-00777506795f" providerId="ADAL" clId="{408437A9-B1B4-4A5A-BF84-9732D44B2163}" dt="2025-09-30T14:14:53.103" v="585" actId="478"/>
          <ac:picMkLst>
            <pc:docMk/>
            <pc:sldMk cId="3157452592" sldId="463"/>
            <ac:picMk id="5122" creationId="{10F10286-4945-7022-ED33-2E2F9140BB88}"/>
          </ac:picMkLst>
        </pc:picChg>
        <pc:picChg chg="add mod">
          <ac:chgData name="Gé Verbeek" userId="20d2065d-8055-4a68-a463-00777506795f" providerId="ADAL" clId="{408437A9-B1B4-4A5A-BF84-9732D44B2163}" dt="2025-09-30T14:16:59.514" v="588" actId="14100"/>
          <ac:picMkLst>
            <pc:docMk/>
            <pc:sldMk cId="3157452592" sldId="463"/>
            <ac:picMk id="5124" creationId="{71157FC7-8FE2-373F-0947-C722BC316780}"/>
          </ac:picMkLst>
        </pc:picChg>
      </pc:sldChg>
      <pc:sldChg chg="addSp modSp new mod modAnim">
        <pc:chgData name="Gé Verbeek" userId="20d2065d-8055-4a68-a463-00777506795f" providerId="ADAL" clId="{408437A9-B1B4-4A5A-BF84-9732D44B2163}" dt="2025-09-30T14:17:30.497" v="590" actId="1076"/>
        <pc:sldMkLst>
          <pc:docMk/>
          <pc:sldMk cId="3550336811" sldId="464"/>
        </pc:sldMkLst>
        <pc:spChg chg="mod">
          <ac:chgData name="Gé Verbeek" userId="20d2065d-8055-4a68-a463-00777506795f" providerId="ADAL" clId="{408437A9-B1B4-4A5A-BF84-9732D44B2163}" dt="2025-09-30T13:20:17.609" v="392" actId="20577"/>
          <ac:spMkLst>
            <pc:docMk/>
            <pc:sldMk cId="3550336811" sldId="464"/>
            <ac:spMk id="2" creationId="{66846AA0-3BDE-640D-C58D-D7B78EFE51CD}"/>
          </ac:spMkLst>
        </pc:spChg>
        <pc:spChg chg="mod">
          <ac:chgData name="Gé Verbeek" userId="20d2065d-8055-4a68-a463-00777506795f" providerId="ADAL" clId="{408437A9-B1B4-4A5A-BF84-9732D44B2163}" dt="2025-09-30T13:37:18.836" v="534" actId="20577"/>
          <ac:spMkLst>
            <pc:docMk/>
            <pc:sldMk cId="3550336811" sldId="464"/>
            <ac:spMk id="3" creationId="{FC09D942-29E0-8DEB-6E78-AEFB6C243D69}"/>
          </ac:spMkLst>
        </pc:spChg>
        <pc:picChg chg="add mod">
          <ac:chgData name="Gé Verbeek" userId="20d2065d-8055-4a68-a463-00777506795f" providerId="ADAL" clId="{408437A9-B1B4-4A5A-BF84-9732D44B2163}" dt="2025-09-30T14:17:30.497" v="590" actId="1076"/>
          <ac:picMkLst>
            <pc:docMk/>
            <pc:sldMk cId="3550336811" sldId="464"/>
            <ac:picMk id="6146" creationId="{17C9B9AF-891B-12EA-99EC-BF9DFDF3B54F}"/>
          </ac:picMkLst>
        </pc:picChg>
      </pc:sldChg>
      <pc:sldChg chg="addSp modSp new mod ord modAnim">
        <pc:chgData name="Gé Verbeek" userId="20d2065d-8055-4a68-a463-00777506795f" providerId="ADAL" clId="{408437A9-B1B4-4A5A-BF84-9732D44B2163}" dt="2025-09-30T14:18:02.952" v="594" actId="1076"/>
        <pc:sldMkLst>
          <pc:docMk/>
          <pc:sldMk cId="4052786715" sldId="465"/>
        </pc:sldMkLst>
        <pc:spChg chg="mod">
          <ac:chgData name="Gé Verbeek" userId="20d2065d-8055-4a68-a463-00777506795f" providerId="ADAL" clId="{408437A9-B1B4-4A5A-BF84-9732D44B2163}" dt="2025-09-30T13:22:39.714" v="429" actId="20577"/>
          <ac:spMkLst>
            <pc:docMk/>
            <pc:sldMk cId="4052786715" sldId="465"/>
            <ac:spMk id="2" creationId="{8F0C00AE-1952-C925-2612-A8C2FE80D15D}"/>
          </ac:spMkLst>
        </pc:spChg>
        <pc:spChg chg="mod">
          <ac:chgData name="Gé Verbeek" userId="20d2065d-8055-4a68-a463-00777506795f" providerId="ADAL" clId="{408437A9-B1B4-4A5A-BF84-9732D44B2163}" dt="2025-09-30T13:24:08.778" v="445" actId="20577"/>
          <ac:spMkLst>
            <pc:docMk/>
            <pc:sldMk cId="4052786715" sldId="465"/>
            <ac:spMk id="3" creationId="{9F555FEB-D136-B331-7AFC-423E8F566A67}"/>
          </ac:spMkLst>
        </pc:spChg>
        <pc:picChg chg="add mod">
          <ac:chgData name="Gé Verbeek" userId="20d2065d-8055-4a68-a463-00777506795f" providerId="ADAL" clId="{408437A9-B1B4-4A5A-BF84-9732D44B2163}" dt="2025-09-30T14:18:02.952" v="594" actId="1076"/>
          <ac:picMkLst>
            <pc:docMk/>
            <pc:sldMk cId="4052786715" sldId="465"/>
            <ac:picMk id="7170" creationId="{7715B8D6-64F7-8B8D-2FF9-5069B132DD47}"/>
          </ac:picMkLst>
        </pc:picChg>
      </pc:sldChg>
      <pc:sldChg chg="addSp modSp add mod modAnim">
        <pc:chgData name="Gé Verbeek" userId="20d2065d-8055-4a68-a463-00777506795f" providerId="ADAL" clId="{408437A9-B1B4-4A5A-BF84-9732D44B2163}" dt="2025-09-30T14:18:52.391" v="596" actId="1076"/>
        <pc:sldMkLst>
          <pc:docMk/>
          <pc:sldMk cId="3169931303" sldId="466"/>
        </pc:sldMkLst>
        <pc:spChg chg="mod">
          <ac:chgData name="Gé Verbeek" userId="20d2065d-8055-4a68-a463-00777506795f" providerId="ADAL" clId="{408437A9-B1B4-4A5A-BF84-9732D44B2163}" dt="2025-09-30T13:25:28.799" v="470" actId="113"/>
          <ac:spMkLst>
            <pc:docMk/>
            <pc:sldMk cId="3169931303" sldId="466"/>
            <ac:spMk id="3" creationId="{4448A1E2-D43C-D134-8B02-B678FD601EFA}"/>
          </ac:spMkLst>
        </pc:spChg>
        <pc:picChg chg="add mod">
          <ac:chgData name="Gé Verbeek" userId="20d2065d-8055-4a68-a463-00777506795f" providerId="ADAL" clId="{408437A9-B1B4-4A5A-BF84-9732D44B2163}" dt="2025-09-30T14:18:52.391" v="596" actId="1076"/>
          <ac:picMkLst>
            <pc:docMk/>
            <pc:sldMk cId="3169931303" sldId="466"/>
            <ac:picMk id="8194" creationId="{FA946C21-D36F-AF0A-EB18-478E65FE4D86}"/>
          </ac:picMkLst>
        </pc:picChg>
      </pc:sldChg>
      <pc:sldChg chg="addSp delSp modSp new mod">
        <pc:chgData name="Gé Verbeek" userId="20d2065d-8055-4a68-a463-00777506795f" providerId="ADAL" clId="{408437A9-B1B4-4A5A-BF84-9732D44B2163}" dt="2025-09-30T13:30:36.947" v="499" actId="20577"/>
        <pc:sldMkLst>
          <pc:docMk/>
          <pc:sldMk cId="421921071" sldId="467"/>
        </pc:sldMkLst>
        <pc:spChg chg="mod">
          <ac:chgData name="Gé Verbeek" userId="20d2065d-8055-4a68-a463-00777506795f" providerId="ADAL" clId="{408437A9-B1B4-4A5A-BF84-9732D44B2163}" dt="2025-09-30T13:30:36.947" v="499" actId="20577"/>
          <ac:spMkLst>
            <pc:docMk/>
            <pc:sldMk cId="421921071" sldId="467"/>
            <ac:spMk id="2" creationId="{D6514436-0BDD-ED51-B2B3-EDAFAA453F13}"/>
          </ac:spMkLst>
        </pc:spChg>
        <pc:spChg chg="del mod">
          <ac:chgData name="Gé Verbeek" userId="20d2065d-8055-4a68-a463-00777506795f" providerId="ADAL" clId="{408437A9-B1B4-4A5A-BF84-9732D44B2163}" dt="2025-09-30T13:29:50.418" v="473"/>
          <ac:spMkLst>
            <pc:docMk/>
            <pc:sldMk cId="421921071" sldId="467"/>
            <ac:spMk id="3" creationId="{0CAD9AC0-32E4-F751-039C-58D6BF0E29B9}"/>
          </ac:spMkLst>
        </pc:spChg>
        <pc:spChg chg="add mod">
          <ac:chgData name="Gé Verbeek" userId="20d2065d-8055-4a68-a463-00777506795f" providerId="ADAL" clId="{408437A9-B1B4-4A5A-BF84-9732D44B2163}" dt="2025-09-30T13:30:25.620" v="478" actId="1076"/>
          <ac:spMkLst>
            <pc:docMk/>
            <pc:sldMk cId="421921071" sldId="467"/>
            <ac:spMk id="4" creationId="{99E03A92-4F5E-18AF-9836-1556163D677B}"/>
          </ac:spMkLst>
        </pc:spChg>
      </pc:sldChg>
      <pc:sldChg chg="modSp new mod">
        <pc:chgData name="Gé Verbeek" userId="20d2065d-8055-4a68-a463-00777506795f" providerId="ADAL" clId="{408437A9-B1B4-4A5A-BF84-9732D44B2163}" dt="2025-10-01T13:49:26.930" v="639" actId="20577"/>
        <pc:sldMkLst>
          <pc:docMk/>
          <pc:sldMk cId="4292604259" sldId="468"/>
        </pc:sldMkLst>
        <pc:spChg chg="mod">
          <ac:chgData name="Gé Verbeek" userId="20d2065d-8055-4a68-a463-00777506795f" providerId="ADAL" clId="{408437A9-B1B4-4A5A-BF84-9732D44B2163}" dt="2025-10-01T13:49:26.930" v="639" actId="20577"/>
          <ac:spMkLst>
            <pc:docMk/>
            <pc:sldMk cId="4292604259" sldId="468"/>
            <ac:spMk id="2" creationId="{BAB9B563-1EC3-52FC-3E88-B4A65E3BD459}"/>
          </ac:spMkLst>
        </pc:spChg>
        <pc:spChg chg="mod">
          <ac:chgData name="Gé Verbeek" userId="20d2065d-8055-4a68-a463-00777506795f" providerId="ADAL" clId="{408437A9-B1B4-4A5A-BF84-9732D44B2163}" dt="2025-10-01T13:49:11.838" v="619" actId="113"/>
          <ac:spMkLst>
            <pc:docMk/>
            <pc:sldMk cId="4292604259" sldId="468"/>
            <ac:spMk id="3" creationId="{217CB857-B6E8-A235-3527-BE34423558C0}"/>
          </ac:spMkLst>
        </pc:spChg>
      </pc:sldChg>
      <pc:sldChg chg="add">
        <pc:chgData name="Gé Verbeek" userId="20d2065d-8055-4a68-a463-00777506795f" providerId="ADAL" clId="{408437A9-B1B4-4A5A-BF84-9732D44B2163}" dt="2025-09-30T13:39:13.462" v="541"/>
        <pc:sldMkLst>
          <pc:docMk/>
          <pc:sldMk cId="2299185155" sldId="46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1-10-2025</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1-10-2025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a:t>
            </a:fld>
            <a:endParaRPr lang="nl-NL" altLang="nl-NL"/>
          </a:p>
        </p:txBody>
      </p:sp>
    </p:spTree>
    <p:extLst>
      <p:ext uri="{BB962C8B-B14F-4D97-AF65-F5344CB8AC3E}">
        <p14:creationId xmlns:p14="http://schemas.microsoft.com/office/powerpoint/2010/main" val="13259665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nl-NL" altLang="nl-NL" dirty="0"/>
              <a:t>Oudste boom = de </a:t>
            </a:r>
            <a:r>
              <a:rPr lang="nl-NL" altLang="nl-NL" dirty="0" err="1"/>
              <a:t>Methuselah</a:t>
            </a:r>
            <a:r>
              <a:rPr lang="nl-NL" altLang="nl-NL" dirty="0"/>
              <a:t>. Deze boom, die in de White </a:t>
            </a:r>
            <a:r>
              <a:rPr lang="nl-NL" altLang="nl-NL" dirty="0" err="1"/>
              <a:t>Mountains</a:t>
            </a:r>
            <a:r>
              <a:rPr lang="nl-NL" altLang="nl-NL" dirty="0"/>
              <a:t> van Californië staat, is ongeveer 4.800 jaar oud.</a:t>
            </a:r>
          </a:p>
          <a:p>
            <a:pPr eaLnBrk="1" hangingPunct="1">
              <a:spcBef>
                <a:spcPct val="0"/>
              </a:spcBef>
            </a:pPr>
            <a:r>
              <a:rPr lang="nl-NL" altLang="nl-NL" dirty="0" err="1"/>
              <a:t>Hyperion</a:t>
            </a:r>
            <a:r>
              <a:rPr lang="nl-NL" altLang="nl-NL" dirty="0"/>
              <a:t> = 600-800 jaar</a:t>
            </a:r>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15</a:t>
            </a:fld>
            <a:endParaRPr lang="nl-NL" altLang="nl-NL"/>
          </a:p>
        </p:txBody>
      </p:sp>
    </p:spTree>
    <p:extLst>
      <p:ext uri="{BB962C8B-B14F-4D97-AF65-F5344CB8AC3E}">
        <p14:creationId xmlns:p14="http://schemas.microsoft.com/office/powerpoint/2010/main" val="21057792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16</a:t>
            </a:fld>
            <a:endParaRPr lang="nl-NL" altLang="nl-NL"/>
          </a:p>
        </p:txBody>
      </p:sp>
    </p:spTree>
    <p:extLst>
      <p:ext uri="{BB962C8B-B14F-4D97-AF65-F5344CB8AC3E}">
        <p14:creationId xmlns:p14="http://schemas.microsoft.com/office/powerpoint/2010/main" val="215726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18</a:t>
            </a:fld>
            <a:endParaRPr lang="nl-NL" altLang="nl-NL"/>
          </a:p>
        </p:txBody>
      </p:sp>
    </p:spTree>
    <p:extLst>
      <p:ext uri="{BB962C8B-B14F-4D97-AF65-F5344CB8AC3E}">
        <p14:creationId xmlns:p14="http://schemas.microsoft.com/office/powerpoint/2010/main" val="1972623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19</a:t>
            </a:fld>
            <a:endParaRPr lang="nl-NL" altLang="nl-NL"/>
          </a:p>
        </p:txBody>
      </p:sp>
    </p:spTree>
    <p:extLst>
      <p:ext uri="{BB962C8B-B14F-4D97-AF65-F5344CB8AC3E}">
        <p14:creationId xmlns:p14="http://schemas.microsoft.com/office/powerpoint/2010/main" val="852613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20</a:t>
            </a:fld>
            <a:endParaRPr lang="nl-NL" altLang="nl-NL"/>
          </a:p>
        </p:txBody>
      </p:sp>
    </p:spTree>
    <p:extLst>
      <p:ext uri="{BB962C8B-B14F-4D97-AF65-F5344CB8AC3E}">
        <p14:creationId xmlns:p14="http://schemas.microsoft.com/office/powerpoint/2010/main" val="42488676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23</a:t>
            </a:fld>
            <a:endParaRPr lang="nl-NL" altLang="nl-NL"/>
          </a:p>
        </p:txBody>
      </p:sp>
    </p:spTree>
    <p:extLst>
      <p:ext uri="{BB962C8B-B14F-4D97-AF65-F5344CB8AC3E}">
        <p14:creationId xmlns:p14="http://schemas.microsoft.com/office/powerpoint/2010/main" val="3715489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24</a:t>
            </a:fld>
            <a:endParaRPr lang="nl-NL" altLang="nl-NL"/>
          </a:p>
        </p:txBody>
      </p:sp>
    </p:spTree>
    <p:extLst>
      <p:ext uri="{BB962C8B-B14F-4D97-AF65-F5344CB8AC3E}">
        <p14:creationId xmlns:p14="http://schemas.microsoft.com/office/powerpoint/2010/main" val="3251829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25</a:t>
            </a:fld>
            <a:endParaRPr lang="nl-NL" altLang="nl-NL"/>
          </a:p>
        </p:txBody>
      </p:sp>
    </p:spTree>
    <p:extLst>
      <p:ext uri="{BB962C8B-B14F-4D97-AF65-F5344CB8AC3E}">
        <p14:creationId xmlns:p14="http://schemas.microsoft.com/office/powerpoint/2010/main" val="22649079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58924-C93D-61DF-9A1C-4C26020B2E02}"/>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82F0EEC6-3A0E-AB38-12FC-D64E07F152E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C0D0D302-6AEE-CE32-B82F-AE9B31F92CB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6C90F4D7-EABB-5F30-A22B-EB1D9834B8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26</a:t>
            </a:fld>
            <a:endParaRPr lang="nl-NL" altLang="nl-NL"/>
          </a:p>
        </p:txBody>
      </p:sp>
    </p:spTree>
    <p:extLst>
      <p:ext uri="{BB962C8B-B14F-4D97-AF65-F5344CB8AC3E}">
        <p14:creationId xmlns:p14="http://schemas.microsoft.com/office/powerpoint/2010/main" val="24435070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31</a:t>
            </a:fld>
            <a:endParaRPr lang="nl-NL" altLang="nl-NL"/>
          </a:p>
        </p:txBody>
      </p:sp>
    </p:spTree>
    <p:extLst>
      <p:ext uri="{BB962C8B-B14F-4D97-AF65-F5344CB8AC3E}">
        <p14:creationId xmlns:p14="http://schemas.microsoft.com/office/powerpoint/2010/main" val="2743412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a:t>
            </a:fld>
            <a:endParaRPr lang="nl-NL" altLang="nl-NL"/>
          </a:p>
        </p:txBody>
      </p:sp>
    </p:spTree>
    <p:extLst>
      <p:ext uri="{BB962C8B-B14F-4D97-AF65-F5344CB8AC3E}">
        <p14:creationId xmlns:p14="http://schemas.microsoft.com/office/powerpoint/2010/main" val="17431716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32</a:t>
            </a:fld>
            <a:endParaRPr lang="nl-NL" altLang="nl-NL"/>
          </a:p>
        </p:txBody>
      </p:sp>
    </p:spTree>
    <p:extLst>
      <p:ext uri="{BB962C8B-B14F-4D97-AF65-F5344CB8AC3E}">
        <p14:creationId xmlns:p14="http://schemas.microsoft.com/office/powerpoint/2010/main" val="29008430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33</a:t>
            </a:fld>
            <a:endParaRPr lang="nl-NL" altLang="nl-NL"/>
          </a:p>
        </p:txBody>
      </p:sp>
    </p:spTree>
    <p:extLst>
      <p:ext uri="{BB962C8B-B14F-4D97-AF65-F5344CB8AC3E}">
        <p14:creationId xmlns:p14="http://schemas.microsoft.com/office/powerpoint/2010/main" val="11822064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34</a:t>
            </a:fld>
            <a:endParaRPr lang="nl-NL" altLang="nl-NL"/>
          </a:p>
        </p:txBody>
      </p:sp>
    </p:spTree>
    <p:extLst>
      <p:ext uri="{BB962C8B-B14F-4D97-AF65-F5344CB8AC3E}">
        <p14:creationId xmlns:p14="http://schemas.microsoft.com/office/powerpoint/2010/main" val="5030932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37</a:t>
            </a:fld>
            <a:endParaRPr lang="nl-NL" altLang="nl-NL"/>
          </a:p>
        </p:txBody>
      </p:sp>
    </p:spTree>
    <p:extLst>
      <p:ext uri="{BB962C8B-B14F-4D97-AF65-F5344CB8AC3E}">
        <p14:creationId xmlns:p14="http://schemas.microsoft.com/office/powerpoint/2010/main" val="416173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a:t>
            </a:fld>
            <a:endParaRPr lang="nl-NL" altLang="nl-NL"/>
          </a:p>
        </p:txBody>
      </p:sp>
    </p:spTree>
    <p:extLst>
      <p:ext uri="{BB962C8B-B14F-4D97-AF65-F5344CB8AC3E}">
        <p14:creationId xmlns:p14="http://schemas.microsoft.com/office/powerpoint/2010/main" val="639598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7</a:t>
            </a:fld>
            <a:endParaRPr lang="nl-NL" altLang="nl-NL"/>
          </a:p>
        </p:txBody>
      </p:sp>
    </p:spTree>
    <p:extLst>
      <p:ext uri="{BB962C8B-B14F-4D97-AF65-F5344CB8AC3E}">
        <p14:creationId xmlns:p14="http://schemas.microsoft.com/office/powerpoint/2010/main" val="639598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8</a:t>
            </a:fld>
            <a:endParaRPr lang="nl-NL" altLang="nl-NL"/>
          </a:p>
        </p:txBody>
      </p:sp>
    </p:spTree>
    <p:extLst>
      <p:ext uri="{BB962C8B-B14F-4D97-AF65-F5344CB8AC3E}">
        <p14:creationId xmlns:p14="http://schemas.microsoft.com/office/powerpoint/2010/main" val="1114099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9</a:t>
            </a:fld>
            <a:endParaRPr lang="nl-NL" altLang="nl-NL"/>
          </a:p>
        </p:txBody>
      </p:sp>
    </p:spTree>
    <p:extLst>
      <p:ext uri="{BB962C8B-B14F-4D97-AF65-F5344CB8AC3E}">
        <p14:creationId xmlns:p14="http://schemas.microsoft.com/office/powerpoint/2010/main" val="676755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10</a:t>
            </a:fld>
            <a:endParaRPr lang="nl-NL" altLang="nl-NL"/>
          </a:p>
        </p:txBody>
      </p:sp>
    </p:spTree>
    <p:extLst>
      <p:ext uri="{BB962C8B-B14F-4D97-AF65-F5344CB8AC3E}">
        <p14:creationId xmlns:p14="http://schemas.microsoft.com/office/powerpoint/2010/main" val="19540955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13</a:t>
            </a:fld>
            <a:endParaRPr lang="nl-NL" altLang="nl-NL"/>
          </a:p>
        </p:txBody>
      </p:sp>
    </p:spTree>
    <p:extLst>
      <p:ext uri="{BB962C8B-B14F-4D97-AF65-F5344CB8AC3E}">
        <p14:creationId xmlns:p14="http://schemas.microsoft.com/office/powerpoint/2010/main" val="26311549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14</a:t>
            </a:fld>
            <a:endParaRPr lang="nl-NL" altLang="nl-NL"/>
          </a:p>
        </p:txBody>
      </p:sp>
    </p:spTree>
    <p:extLst>
      <p:ext uri="{BB962C8B-B14F-4D97-AF65-F5344CB8AC3E}">
        <p14:creationId xmlns:p14="http://schemas.microsoft.com/office/powerpoint/2010/main" val="23160666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43.png"/><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dirty="0"/>
              <a:t>B</a:t>
            </a:r>
            <a:r>
              <a:rPr lang="nl-NL" altLang="nl-NL" b="1" dirty="0"/>
              <a:t>astvaten </a:t>
            </a:r>
            <a:r>
              <a:rPr lang="nl-NL" altLang="nl-NL" b="1" i="1" dirty="0">
                <a:solidFill>
                  <a:srgbClr val="00B050"/>
                </a:solidFill>
              </a:rPr>
              <a:t>Floëem</a:t>
            </a:r>
          </a:p>
        </p:txBody>
      </p:sp>
      <p:pic>
        <p:nvPicPr>
          <p:cNvPr id="6" name="Tijdelijke aanduiding voor inhoud 5">
            <a:extLst>
              <a:ext uri="{FF2B5EF4-FFF2-40B4-BE49-F238E27FC236}">
                <a16:creationId xmlns:a16="http://schemas.microsoft.com/office/drawing/2014/main" id="{27AB9A9E-B42C-04B3-29F0-E298CBC9AD8E}"/>
              </a:ext>
            </a:extLst>
          </p:cNvPr>
          <p:cNvPicPr>
            <a:picLocks noGrp="1" noChangeAspect="1"/>
          </p:cNvPicPr>
          <p:nvPr>
            <p:ph idx="1"/>
          </p:nvPr>
        </p:nvPicPr>
        <p:blipFill>
          <a:blip r:embed="rId3"/>
          <a:stretch>
            <a:fillRect/>
          </a:stretch>
        </p:blipFill>
        <p:spPr>
          <a:xfrm>
            <a:off x="8053816" y="2035265"/>
            <a:ext cx="4026107" cy="3054507"/>
          </a:xfrm>
        </p:spPr>
      </p:pic>
      <p:sp>
        <p:nvSpPr>
          <p:cNvPr id="7" name="Tekstvak 6">
            <a:extLst>
              <a:ext uri="{FF2B5EF4-FFF2-40B4-BE49-F238E27FC236}">
                <a16:creationId xmlns:a16="http://schemas.microsoft.com/office/drawing/2014/main" id="{2FAF6D7B-590A-250E-28C7-CE97EC5A401E}"/>
              </a:ext>
            </a:extLst>
          </p:cNvPr>
          <p:cNvSpPr txBox="1"/>
          <p:nvPr/>
        </p:nvSpPr>
        <p:spPr>
          <a:xfrm>
            <a:off x="925286" y="1730829"/>
            <a:ext cx="6879771" cy="5170646"/>
          </a:xfrm>
          <a:prstGeom prst="rect">
            <a:avLst/>
          </a:prstGeom>
          <a:noFill/>
        </p:spPr>
        <p:txBody>
          <a:bodyPr wrap="square" rtlCol="0">
            <a:spAutoFit/>
          </a:bodyPr>
          <a:lstStyle/>
          <a:p>
            <a:r>
              <a:rPr lang="nl-NL" sz="2400" dirty="0"/>
              <a:t>Vooral volgroeide bladen zijn een bron van suiker (assimilaten).</a:t>
            </a:r>
          </a:p>
          <a:p>
            <a:endParaRPr lang="nl-NL" sz="2400" dirty="0"/>
          </a:p>
          <a:p>
            <a:r>
              <a:rPr lang="nl-NL" sz="2400" dirty="0"/>
              <a:t>Bloemen, vruchten, wortels, niet volgroeide bladen en toppen van de plant trekken heel veel suikers aan.</a:t>
            </a:r>
          </a:p>
          <a:p>
            <a:endParaRPr lang="nl-NL" sz="2400" dirty="0"/>
          </a:p>
          <a:p>
            <a:r>
              <a:rPr lang="nl-NL" sz="2400" dirty="0"/>
              <a:t>Er is dus een zeer sterke concurrentie in de plant om de suikers, </a:t>
            </a:r>
          </a:p>
          <a:p>
            <a:endParaRPr lang="nl-NL" sz="2400" dirty="0"/>
          </a:p>
          <a:p>
            <a:r>
              <a:rPr lang="nl-NL" sz="2400" dirty="0"/>
              <a:t>Wie het harst kan trekken krijgt de meeste suikers</a:t>
            </a:r>
          </a:p>
          <a:p>
            <a:endParaRPr lang="nl-NL" sz="2400" dirty="0"/>
          </a:p>
          <a:p>
            <a:endParaRPr lang="nl-NL" dirty="0"/>
          </a:p>
        </p:txBody>
      </p:sp>
    </p:spTree>
    <p:extLst>
      <p:ext uri="{BB962C8B-B14F-4D97-AF65-F5344CB8AC3E}">
        <p14:creationId xmlns:p14="http://schemas.microsoft.com/office/powerpoint/2010/main" val="393685311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fade">
                                      <p:cBhvr>
                                        <p:cTn id="7" dur="1000"/>
                                        <p:tgtEl>
                                          <p:spTgt spid="7">
                                            <p:txEl>
                                              <p:pRg st="2" end="2"/>
                                            </p:txEl>
                                          </p:spTgt>
                                        </p:tgtEl>
                                      </p:cBhvr>
                                    </p:animEffect>
                                    <p:anim calcmode="lin" valueType="num">
                                      <p:cBhvr>
                                        <p:cTn id="8"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4" end="4"/>
                                            </p:txEl>
                                          </p:spTgt>
                                        </p:tgtEl>
                                        <p:attrNameLst>
                                          <p:attrName>style.visibility</p:attrName>
                                        </p:attrNameLst>
                                      </p:cBhvr>
                                      <p:to>
                                        <p:strVal val="visible"/>
                                      </p:to>
                                    </p:set>
                                    <p:animEffect transition="in" filter="fade">
                                      <p:cBhvr>
                                        <p:cTn id="14" dur="1000"/>
                                        <p:tgtEl>
                                          <p:spTgt spid="7">
                                            <p:txEl>
                                              <p:pRg st="4" end="4"/>
                                            </p:txEl>
                                          </p:spTgt>
                                        </p:tgtEl>
                                      </p:cBhvr>
                                    </p:animEffect>
                                    <p:anim calcmode="lin" valueType="num">
                                      <p:cBhvr>
                                        <p:cTn id="15"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6" end="6"/>
                                            </p:txEl>
                                          </p:spTgt>
                                        </p:tgtEl>
                                        <p:attrNameLst>
                                          <p:attrName>style.visibility</p:attrName>
                                        </p:attrNameLst>
                                      </p:cBhvr>
                                      <p:to>
                                        <p:strVal val="visible"/>
                                      </p:to>
                                    </p:set>
                                    <p:animEffect transition="in" filter="fade">
                                      <p:cBhvr>
                                        <p:cTn id="21" dur="1000"/>
                                        <p:tgtEl>
                                          <p:spTgt spid="7">
                                            <p:txEl>
                                              <p:pRg st="6" end="6"/>
                                            </p:txEl>
                                          </p:spTgt>
                                        </p:tgtEl>
                                      </p:cBhvr>
                                    </p:animEffect>
                                    <p:anim calcmode="lin" valueType="num">
                                      <p:cBhvr>
                                        <p:cTn id="22"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14268E-28B5-1EB7-E7D1-6AF43B56D04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E526E71-7321-B8E1-DB93-30AD34137728}"/>
              </a:ext>
            </a:extLst>
          </p:cNvPr>
          <p:cNvSpPr>
            <a:spLocks noGrp="1"/>
          </p:cNvSpPr>
          <p:nvPr>
            <p:ph type="title"/>
          </p:nvPr>
        </p:nvSpPr>
        <p:spPr>
          <a:xfrm>
            <a:off x="756000" y="313584"/>
            <a:ext cx="9036000" cy="1080000"/>
          </a:xfrm>
        </p:spPr>
        <p:txBody>
          <a:bodyPr/>
          <a:lstStyle/>
          <a:p>
            <a:r>
              <a:rPr lang="nl-NL" dirty="0"/>
              <a:t>Werking van de bastvaten</a:t>
            </a:r>
          </a:p>
        </p:txBody>
      </p:sp>
      <p:sp>
        <p:nvSpPr>
          <p:cNvPr id="3" name="Tijdelijke aanduiding voor inhoud 2">
            <a:extLst>
              <a:ext uri="{FF2B5EF4-FFF2-40B4-BE49-F238E27FC236}">
                <a16:creationId xmlns:a16="http://schemas.microsoft.com/office/drawing/2014/main" id="{F4E16515-528E-37EE-FA71-2ACB37B66EED}"/>
              </a:ext>
            </a:extLst>
          </p:cNvPr>
          <p:cNvSpPr>
            <a:spLocks noGrp="1"/>
          </p:cNvSpPr>
          <p:nvPr>
            <p:ph idx="1"/>
          </p:nvPr>
        </p:nvSpPr>
        <p:spPr>
          <a:xfrm>
            <a:off x="756000" y="1393584"/>
            <a:ext cx="8592281" cy="4672800"/>
          </a:xfrm>
        </p:spPr>
        <p:txBody>
          <a:bodyPr>
            <a:normAutofit fontScale="92500"/>
          </a:bodyPr>
          <a:lstStyle/>
          <a:p>
            <a:pPr indent="0">
              <a:buNone/>
            </a:pPr>
            <a:r>
              <a:rPr lang="nl-NL" b="1" i="1" dirty="0">
                <a:solidFill>
                  <a:srgbClr val="00B050"/>
                </a:solidFill>
              </a:rPr>
              <a:t>Transport via bastvaten</a:t>
            </a:r>
            <a:endParaRPr lang="nl-NL" i="1" dirty="0">
              <a:solidFill>
                <a:srgbClr val="00B050"/>
              </a:solidFill>
            </a:endParaRPr>
          </a:p>
          <a:p>
            <a:pPr lvl="1"/>
            <a:r>
              <a:rPr lang="nl-NL" dirty="0"/>
              <a:t>De suikers worden </a:t>
            </a:r>
            <a:r>
              <a:rPr lang="nl-NL" b="1" i="1" dirty="0"/>
              <a:t>actief</a:t>
            </a:r>
            <a:r>
              <a:rPr lang="nl-NL" dirty="0"/>
              <a:t> in de bastvaten gepompt (kost energie).</a:t>
            </a:r>
          </a:p>
          <a:p>
            <a:pPr lvl="1"/>
            <a:r>
              <a:rPr lang="nl-NL" dirty="0"/>
              <a:t>Water stroomt dan uit de houtvaten mee de bastvaten in (door osmose).</a:t>
            </a:r>
          </a:p>
          <a:p>
            <a:pPr lvl="1"/>
            <a:r>
              <a:rPr lang="nl-NL" dirty="0"/>
              <a:t>Daardoor ontstaat er een </a:t>
            </a:r>
            <a:r>
              <a:rPr lang="nl-NL" b="1" i="1" dirty="0"/>
              <a:t>hoge druk</a:t>
            </a:r>
            <a:r>
              <a:rPr lang="nl-NL" i="1" dirty="0"/>
              <a:t> </a:t>
            </a:r>
            <a:r>
              <a:rPr lang="nl-NL" dirty="0"/>
              <a:t>in de bastvaten bij het blad.</a:t>
            </a:r>
          </a:p>
          <a:p>
            <a:pPr lvl="1"/>
            <a:endParaRPr lang="nl-NL" dirty="0"/>
          </a:p>
          <a:p>
            <a:pPr indent="0">
              <a:buNone/>
            </a:pPr>
            <a:r>
              <a:rPr lang="nl-NL" b="1" i="1" dirty="0">
                <a:solidFill>
                  <a:srgbClr val="00B050"/>
                </a:solidFill>
              </a:rPr>
              <a:t>Bestemming</a:t>
            </a:r>
            <a:endParaRPr lang="nl-NL" i="1" dirty="0">
              <a:solidFill>
                <a:srgbClr val="00B050"/>
              </a:solidFill>
            </a:endParaRPr>
          </a:p>
          <a:p>
            <a:pPr lvl="1"/>
            <a:r>
              <a:rPr lang="nl-NL" dirty="0"/>
              <a:t>Op plaatsen waar de plant suiker nodig heeft (wortels, bloemen, vruchten, knollen), wordt de suiker uit de bastvaten gehaald.</a:t>
            </a:r>
          </a:p>
          <a:p>
            <a:pPr lvl="1"/>
            <a:r>
              <a:rPr lang="nl-NL" dirty="0"/>
              <a:t>Het water stroomt dan terug naar de houtvaten.</a:t>
            </a:r>
          </a:p>
          <a:p>
            <a:pPr lvl="1"/>
            <a:endParaRPr lang="nl-NL" dirty="0"/>
          </a:p>
          <a:p>
            <a:pPr lvl="1"/>
            <a:r>
              <a:rPr lang="nl-NL" dirty="0"/>
              <a:t>Hierdoor ontstaat een </a:t>
            </a:r>
            <a:r>
              <a:rPr lang="nl-NL" b="1" i="1" dirty="0"/>
              <a:t>drukverschil</a:t>
            </a:r>
            <a:r>
              <a:rPr lang="nl-NL" dirty="0"/>
              <a:t> in de bastvaten: van hoog (bij het blad) naar laag (bij de verbruikende organen).</a:t>
            </a:r>
          </a:p>
          <a:p>
            <a:endParaRPr lang="nl-NL" dirty="0"/>
          </a:p>
        </p:txBody>
      </p:sp>
      <p:pic>
        <p:nvPicPr>
          <p:cNvPr id="7" name="Afbeelding 6">
            <a:extLst>
              <a:ext uri="{FF2B5EF4-FFF2-40B4-BE49-F238E27FC236}">
                <a16:creationId xmlns:a16="http://schemas.microsoft.com/office/drawing/2014/main" id="{70A85C54-EE1D-FA32-B57D-124BEBFCBFD1}"/>
              </a:ext>
            </a:extLst>
          </p:cNvPr>
          <p:cNvPicPr>
            <a:picLocks noChangeAspect="1"/>
          </p:cNvPicPr>
          <p:nvPr/>
        </p:nvPicPr>
        <p:blipFill>
          <a:blip r:embed="rId2"/>
          <a:stretch>
            <a:fillRect/>
          </a:stretch>
        </p:blipFill>
        <p:spPr>
          <a:xfrm>
            <a:off x="9011854" y="425719"/>
            <a:ext cx="3112052" cy="6118697"/>
          </a:xfrm>
          <a:prstGeom prst="rect">
            <a:avLst/>
          </a:prstGeom>
        </p:spPr>
      </p:pic>
    </p:spTree>
    <p:extLst>
      <p:ext uri="{BB962C8B-B14F-4D97-AF65-F5344CB8AC3E}">
        <p14:creationId xmlns:p14="http://schemas.microsoft.com/office/powerpoint/2010/main" val="2066854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1000"/>
                                        <p:tgtEl>
                                          <p:spTgt spid="3">
                                            <p:txEl>
                                              <p:pRg st="5" end="5"/>
                                            </p:txEl>
                                          </p:spTgt>
                                        </p:tgtEl>
                                      </p:cBhvr>
                                    </p:animEffect>
                                    <p:anim calcmode="lin" valueType="num">
                                      <p:cBhvr>
                                        <p:cTn id="2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1000"/>
                                        <p:tgtEl>
                                          <p:spTgt spid="3">
                                            <p:txEl>
                                              <p:pRg st="7" end="7"/>
                                            </p:txEl>
                                          </p:spTgt>
                                        </p:tgtEl>
                                      </p:cBhvr>
                                    </p:animEffect>
                                    <p:anim calcmode="lin" valueType="num">
                                      <p:cBhvr>
                                        <p:cTn id="3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fade">
                                      <p:cBhvr>
                                        <p:cTn id="43" dur="1000"/>
                                        <p:tgtEl>
                                          <p:spTgt spid="3">
                                            <p:txEl>
                                              <p:pRg st="9" end="9"/>
                                            </p:txEl>
                                          </p:spTgt>
                                        </p:tgtEl>
                                      </p:cBhvr>
                                    </p:animEffect>
                                    <p:anim calcmode="lin" valueType="num">
                                      <p:cBhvr>
                                        <p:cTn id="44"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A5D4F0-CC4D-6FB3-5F6A-939B3C2901B9}"/>
              </a:ext>
            </a:extLst>
          </p:cNvPr>
          <p:cNvSpPr>
            <a:spLocks noGrp="1"/>
          </p:cNvSpPr>
          <p:nvPr>
            <p:ph type="title"/>
          </p:nvPr>
        </p:nvSpPr>
        <p:spPr/>
        <p:txBody>
          <a:bodyPr/>
          <a:lstStyle/>
          <a:p>
            <a:r>
              <a:rPr lang="nl-NL" dirty="0"/>
              <a:t>Werking van de bastvaten</a:t>
            </a:r>
          </a:p>
        </p:txBody>
      </p:sp>
      <p:sp>
        <p:nvSpPr>
          <p:cNvPr id="3" name="Tijdelijke aanduiding voor inhoud 2">
            <a:extLst>
              <a:ext uri="{FF2B5EF4-FFF2-40B4-BE49-F238E27FC236}">
                <a16:creationId xmlns:a16="http://schemas.microsoft.com/office/drawing/2014/main" id="{79CF4BA3-AFB5-628E-661D-51E54CF91D50}"/>
              </a:ext>
            </a:extLst>
          </p:cNvPr>
          <p:cNvSpPr>
            <a:spLocks noGrp="1"/>
          </p:cNvSpPr>
          <p:nvPr>
            <p:ph idx="1"/>
          </p:nvPr>
        </p:nvSpPr>
        <p:spPr>
          <a:xfrm>
            <a:off x="756000" y="1728000"/>
            <a:ext cx="9036000" cy="4351338"/>
          </a:xfrm>
        </p:spPr>
        <p:txBody>
          <a:bodyPr>
            <a:normAutofit/>
          </a:bodyPr>
          <a:lstStyle/>
          <a:p>
            <a:pPr indent="0">
              <a:buNone/>
            </a:pPr>
            <a:r>
              <a:rPr lang="nl-NL" dirty="0"/>
              <a:t>Suikers bewegen dus van </a:t>
            </a:r>
            <a:r>
              <a:rPr lang="nl-NL" b="1" i="1" dirty="0"/>
              <a:t>bron</a:t>
            </a:r>
            <a:r>
              <a:rPr lang="nl-NL" b="1" dirty="0"/>
              <a:t>  </a:t>
            </a:r>
            <a:r>
              <a:rPr lang="nl-NL" b="1" dirty="0">
                <a:solidFill>
                  <a:schemeClr val="accent1"/>
                </a:solidFill>
              </a:rPr>
              <a:t>(Source) </a:t>
            </a:r>
            <a:r>
              <a:rPr lang="nl-NL" dirty="0"/>
              <a:t>(de bladeren) naar </a:t>
            </a:r>
            <a:r>
              <a:rPr lang="nl-NL" b="1" dirty="0"/>
              <a:t>put </a:t>
            </a:r>
            <a:r>
              <a:rPr lang="nl-NL" b="1" dirty="0">
                <a:solidFill>
                  <a:schemeClr val="accent1"/>
                </a:solidFill>
              </a:rPr>
              <a:t>(sink) </a:t>
            </a:r>
            <a:r>
              <a:rPr lang="nl-NL" dirty="0"/>
              <a:t>(wortels, vruchten, bloemen).</a:t>
            </a:r>
          </a:p>
          <a:p>
            <a:pPr indent="0">
              <a:buNone/>
            </a:pPr>
            <a:endParaRPr lang="nl-NL" dirty="0"/>
          </a:p>
          <a:p>
            <a:pPr indent="0">
              <a:buNone/>
            </a:pPr>
            <a:br>
              <a:rPr lang="nl-NL" dirty="0"/>
            </a:br>
            <a:r>
              <a:rPr lang="nl-NL" dirty="0"/>
              <a:t>Dit transport kan </a:t>
            </a:r>
            <a:r>
              <a:rPr lang="nl-NL" b="1" i="1" dirty="0"/>
              <a:t>omhoog, omlaag of opzij</a:t>
            </a:r>
            <a:r>
              <a:rPr lang="nl-NL" i="1" dirty="0"/>
              <a:t> </a:t>
            </a:r>
            <a:r>
              <a:rPr lang="nl-NL" dirty="0"/>
              <a:t>gaan, afhankelijk van waar de energie nodig is.</a:t>
            </a:r>
          </a:p>
          <a:p>
            <a:pPr indent="0">
              <a:buNone/>
            </a:pPr>
            <a:endParaRPr lang="nl-NL" dirty="0"/>
          </a:p>
          <a:p>
            <a:pPr indent="0">
              <a:buNone/>
            </a:pPr>
            <a:r>
              <a:rPr lang="nl-NL" dirty="0"/>
              <a:t>Systemische gewasbeschermingsmiddelen gaan met de suikers(dus door de bastvaten)  mee naar alle delen in de plant</a:t>
            </a:r>
          </a:p>
          <a:p>
            <a:endParaRPr lang="nl-NL" dirty="0"/>
          </a:p>
        </p:txBody>
      </p:sp>
      <p:pic>
        <p:nvPicPr>
          <p:cNvPr id="4" name="Afbeelding 3">
            <a:extLst>
              <a:ext uri="{FF2B5EF4-FFF2-40B4-BE49-F238E27FC236}">
                <a16:creationId xmlns:a16="http://schemas.microsoft.com/office/drawing/2014/main" id="{DE330B79-FB96-576E-1BE9-26EB21E5A02B}"/>
              </a:ext>
            </a:extLst>
          </p:cNvPr>
          <p:cNvPicPr>
            <a:picLocks noChangeAspect="1"/>
          </p:cNvPicPr>
          <p:nvPr/>
        </p:nvPicPr>
        <p:blipFill>
          <a:blip r:embed="rId2"/>
          <a:stretch>
            <a:fillRect/>
          </a:stretch>
        </p:blipFill>
        <p:spPr>
          <a:xfrm>
            <a:off x="9792000" y="4463830"/>
            <a:ext cx="2257048" cy="2191056"/>
          </a:xfrm>
          <a:prstGeom prst="rect">
            <a:avLst/>
          </a:prstGeom>
        </p:spPr>
      </p:pic>
    </p:spTree>
    <p:extLst>
      <p:ext uri="{BB962C8B-B14F-4D97-AF65-F5344CB8AC3E}">
        <p14:creationId xmlns:p14="http://schemas.microsoft.com/office/powerpoint/2010/main" val="334942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Houtvaten eenjarige </a:t>
            </a:r>
            <a:r>
              <a:rPr lang="nl-NL" altLang="nl-NL" b="1" i="1" dirty="0">
                <a:solidFill>
                  <a:srgbClr val="00B050"/>
                </a:solidFill>
              </a:rPr>
              <a:t>(Xyleem)</a:t>
            </a:r>
          </a:p>
        </p:txBody>
      </p:sp>
      <p:pic>
        <p:nvPicPr>
          <p:cNvPr id="3" name="Tijdelijke aanduiding voor inhoud 2">
            <a:extLst>
              <a:ext uri="{FF2B5EF4-FFF2-40B4-BE49-F238E27FC236}">
                <a16:creationId xmlns:a16="http://schemas.microsoft.com/office/drawing/2014/main" id="{B0831F8A-6FC4-2A0B-75D1-864D6957775E}"/>
              </a:ext>
            </a:extLst>
          </p:cNvPr>
          <p:cNvPicPr>
            <a:picLocks noGrp="1" noChangeAspect="1"/>
          </p:cNvPicPr>
          <p:nvPr>
            <p:ph idx="1"/>
          </p:nvPr>
        </p:nvPicPr>
        <p:blipFill>
          <a:blip r:embed="rId3"/>
          <a:stretch>
            <a:fillRect/>
          </a:stretch>
        </p:blipFill>
        <p:spPr>
          <a:xfrm>
            <a:off x="1079224" y="1588951"/>
            <a:ext cx="7359309" cy="4897747"/>
          </a:xfrm>
        </p:spPr>
      </p:pic>
    </p:spTree>
    <p:extLst>
      <p:ext uri="{BB962C8B-B14F-4D97-AF65-F5344CB8AC3E}">
        <p14:creationId xmlns:p14="http://schemas.microsoft.com/office/powerpoint/2010/main" val="326041478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Functie houtvaten</a:t>
            </a:r>
          </a:p>
        </p:txBody>
      </p:sp>
      <p:pic>
        <p:nvPicPr>
          <p:cNvPr id="3" name="Tijdelijke aanduiding voor inhoud 2">
            <a:extLst>
              <a:ext uri="{FF2B5EF4-FFF2-40B4-BE49-F238E27FC236}">
                <a16:creationId xmlns:a16="http://schemas.microsoft.com/office/drawing/2014/main" id="{A7339AA2-6618-1FBC-09E3-9060CE098E00}"/>
              </a:ext>
            </a:extLst>
          </p:cNvPr>
          <p:cNvPicPr>
            <a:picLocks noGrp="1" noChangeAspect="1"/>
          </p:cNvPicPr>
          <p:nvPr>
            <p:ph idx="1"/>
          </p:nvPr>
        </p:nvPicPr>
        <p:blipFill>
          <a:blip r:embed="rId3"/>
          <a:srcRect t="13457"/>
          <a:stretch/>
        </p:blipFill>
        <p:spPr>
          <a:xfrm>
            <a:off x="1392082" y="1767840"/>
            <a:ext cx="7761890" cy="4544164"/>
          </a:xfrm>
        </p:spPr>
      </p:pic>
    </p:spTree>
    <p:extLst>
      <p:ext uri="{BB962C8B-B14F-4D97-AF65-F5344CB8AC3E}">
        <p14:creationId xmlns:p14="http://schemas.microsoft.com/office/powerpoint/2010/main" val="662202770"/>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Opwaarts transport in de plant</a:t>
            </a:r>
          </a:p>
        </p:txBody>
      </p:sp>
      <p:sp>
        <p:nvSpPr>
          <p:cNvPr id="4" name="Tekstvak 3">
            <a:extLst>
              <a:ext uri="{FF2B5EF4-FFF2-40B4-BE49-F238E27FC236}">
                <a16:creationId xmlns:a16="http://schemas.microsoft.com/office/drawing/2014/main" id="{0807CA7B-D828-E635-D75B-A64F9E10338A}"/>
              </a:ext>
            </a:extLst>
          </p:cNvPr>
          <p:cNvSpPr txBox="1"/>
          <p:nvPr/>
        </p:nvSpPr>
        <p:spPr>
          <a:xfrm>
            <a:off x="766946" y="6141466"/>
            <a:ext cx="7843653" cy="646331"/>
          </a:xfrm>
          <a:prstGeom prst="rect">
            <a:avLst/>
          </a:prstGeom>
          <a:noFill/>
        </p:spPr>
        <p:txBody>
          <a:bodyPr wrap="square" rtlCol="0">
            <a:spAutoFit/>
          </a:bodyPr>
          <a:lstStyle/>
          <a:p>
            <a:r>
              <a:rPr lang="nl-NL" dirty="0"/>
              <a:t>Grote boom kan 400 liter water per dag verdampen, de sequoia 1000 liter </a:t>
            </a:r>
          </a:p>
          <a:p>
            <a:r>
              <a:rPr lang="nl-NL" dirty="0"/>
              <a:t>Tomaten 7 liter per m2</a:t>
            </a:r>
          </a:p>
        </p:txBody>
      </p:sp>
      <p:sp>
        <p:nvSpPr>
          <p:cNvPr id="2" name="Tekstvak 1">
            <a:extLst>
              <a:ext uri="{FF2B5EF4-FFF2-40B4-BE49-F238E27FC236}">
                <a16:creationId xmlns:a16="http://schemas.microsoft.com/office/drawing/2014/main" id="{3CED08D6-95E7-2557-0069-9C25B520DCF1}"/>
              </a:ext>
            </a:extLst>
          </p:cNvPr>
          <p:cNvSpPr txBox="1"/>
          <p:nvPr/>
        </p:nvSpPr>
        <p:spPr>
          <a:xfrm>
            <a:off x="1003024" y="1266159"/>
            <a:ext cx="8652605" cy="4524315"/>
          </a:xfrm>
          <a:prstGeom prst="rect">
            <a:avLst/>
          </a:prstGeom>
          <a:noFill/>
        </p:spPr>
        <p:txBody>
          <a:bodyPr wrap="square" rtlCol="0">
            <a:spAutoFit/>
          </a:bodyPr>
          <a:lstStyle/>
          <a:p>
            <a:r>
              <a:rPr lang="nl-NL" sz="2400" dirty="0"/>
              <a:t>Hoogste boom ter wereld is de </a:t>
            </a:r>
            <a:r>
              <a:rPr lang="nl-NL" sz="2400" dirty="0" err="1"/>
              <a:t>Hyperion</a:t>
            </a:r>
            <a:r>
              <a:rPr lang="nl-NL" sz="2400" dirty="0"/>
              <a:t>.</a:t>
            </a:r>
            <a:br>
              <a:rPr lang="nl-NL" sz="2400" dirty="0"/>
            </a:br>
            <a:r>
              <a:rPr lang="nl-NL" sz="2400" dirty="0"/>
              <a:t>Deze kustmammoetboom (Sequoia </a:t>
            </a:r>
            <a:r>
              <a:rPr lang="nl-NL" sz="2400" dirty="0" err="1"/>
              <a:t>sempervirens</a:t>
            </a:r>
            <a:r>
              <a:rPr lang="nl-NL" sz="2400" dirty="0"/>
              <a:t>) van </a:t>
            </a:r>
            <a:br>
              <a:rPr lang="nl-NL" sz="2400" dirty="0"/>
            </a:br>
            <a:r>
              <a:rPr lang="nl-NL" sz="2400" dirty="0"/>
              <a:t>115 meter staat in de Amerikaanse staat Californië.</a:t>
            </a:r>
          </a:p>
          <a:p>
            <a:endParaRPr lang="nl-NL" sz="2400" dirty="0"/>
          </a:p>
          <a:p>
            <a:r>
              <a:rPr lang="nl-NL" sz="2400" dirty="0"/>
              <a:t>Hoe komt water helemaal in de top?</a:t>
            </a:r>
          </a:p>
          <a:p>
            <a:pPr marL="285750" indent="-285750">
              <a:buFont typeface="Arial" panose="020B0604020202020204" pitchFamily="34" charset="0"/>
              <a:buChar char="•"/>
            </a:pPr>
            <a:endParaRPr lang="nl-NL" sz="2400" dirty="0"/>
          </a:p>
          <a:p>
            <a:pPr marL="285750" indent="-285750">
              <a:buFont typeface="Arial" panose="020B0604020202020204" pitchFamily="34" charset="0"/>
              <a:buChar char="•"/>
            </a:pPr>
            <a:endParaRPr lang="nl-NL" sz="2400" dirty="0"/>
          </a:p>
          <a:p>
            <a:pPr marL="285750" indent="-285750">
              <a:buFont typeface="Arial" panose="020B0604020202020204" pitchFamily="34" charset="0"/>
              <a:buChar char="•"/>
            </a:pPr>
            <a:r>
              <a:rPr lang="nl-NL" sz="2400" b="1" dirty="0"/>
              <a:t>Zuigkracht door verdamping van water door de bladeren</a:t>
            </a:r>
            <a:br>
              <a:rPr lang="nl-NL" sz="2400" b="1" dirty="0"/>
            </a:br>
            <a:endParaRPr lang="nl-NL" sz="2400" b="1" dirty="0"/>
          </a:p>
          <a:p>
            <a:pPr marL="285750" indent="-285750">
              <a:buFont typeface="Arial" panose="020B0604020202020204" pitchFamily="34" charset="0"/>
              <a:buChar char="•"/>
            </a:pPr>
            <a:r>
              <a:rPr lang="nl-NL" sz="2400" b="1" dirty="0"/>
              <a:t>Capillaire werking in de houtvaten</a:t>
            </a:r>
            <a:br>
              <a:rPr lang="nl-NL" sz="2400" b="1" dirty="0"/>
            </a:br>
            <a:endParaRPr lang="nl-NL" sz="2400" b="1" dirty="0"/>
          </a:p>
          <a:p>
            <a:pPr marL="285750" indent="-285750">
              <a:buFont typeface="Arial" panose="020B0604020202020204" pitchFamily="34" charset="0"/>
              <a:buChar char="•"/>
            </a:pPr>
            <a:r>
              <a:rPr lang="nl-NL" sz="2400" b="1" dirty="0"/>
              <a:t>worteldruk</a:t>
            </a:r>
          </a:p>
        </p:txBody>
      </p:sp>
      <p:pic>
        <p:nvPicPr>
          <p:cNvPr id="8" name="Afbeelding 7">
            <a:extLst>
              <a:ext uri="{FF2B5EF4-FFF2-40B4-BE49-F238E27FC236}">
                <a16:creationId xmlns:a16="http://schemas.microsoft.com/office/drawing/2014/main" id="{A651E648-136B-927D-99D5-7E54327ACF88}"/>
              </a:ext>
            </a:extLst>
          </p:cNvPr>
          <p:cNvPicPr>
            <a:picLocks noChangeAspect="1"/>
          </p:cNvPicPr>
          <p:nvPr/>
        </p:nvPicPr>
        <p:blipFill>
          <a:blip r:embed="rId3"/>
          <a:stretch>
            <a:fillRect/>
          </a:stretch>
        </p:blipFill>
        <p:spPr>
          <a:xfrm>
            <a:off x="9731829" y="70203"/>
            <a:ext cx="2025754" cy="2498826"/>
          </a:xfrm>
          <a:prstGeom prst="rect">
            <a:avLst/>
          </a:prstGeom>
        </p:spPr>
      </p:pic>
      <p:pic>
        <p:nvPicPr>
          <p:cNvPr id="10" name="Afbeelding 9">
            <a:extLst>
              <a:ext uri="{FF2B5EF4-FFF2-40B4-BE49-F238E27FC236}">
                <a16:creationId xmlns:a16="http://schemas.microsoft.com/office/drawing/2014/main" id="{F08370FD-502A-ECF2-0056-ADD6EB9F157D}"/>
              </a:ext>
            </a:extLst>
          </p:cNvPr>
          <p:cNvPicPr>
            <a:picLocks noChangeAspect="1"/>
          </p:cNvPicPr>
          <p:nvPr/>
        </p:nvPicPr>
        <p:blipFill>
          <a:blip r:embed="rId4"/>
          <a:stretch>
            <a:fillRect/>
          </a:stretch>
        </p:blipFill>
        <p:spPr>
          <a:xfrm>
            <a:off x="8688492" y="4288972"/>
            <a:ext cx="3503508" cy="2498826"/>
          </a:xfrm>
          <a:prstGeom prst="rect">
            <a:avLst/>
          </a:prstGeom>
        </p:spPr>
      </p:pic>
    </p:spTree>
    <p:extLst>
      <p:ext uri="{BB962C8B-B14F-4D97-AF65-F5344CB8AC3E}">
        <p14:creationId xmlns:p14="http://schemas.microsoft.com/office/powerpoint/2010/main" val="267039255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fade">
                                      <p:cBhvr>
                                        <p:cTn id="7" dur="1000"/>
                                        <p:tgtEl>
                                          <p:spTgt spid="2">
                                            <p:txEl>
                                              <p:pRg st="5" end="5"/>
                                            </p:txEl>
                                          </p:spTgt>
                                        </p:tgtEl>
                                      </p:cBhvr>
                                    </p:animEffect>
                                    <p:anim calcmode="lin" valueType="num">
                                      <p:cBhvr>
                                        <p:cTn id="8"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6" end="6"/>
                                            </p:txEl>
                                          </p:spTgt>
                                        </p:tgtEl>
                                        <p:attrNameLst>
                                          <p:attrName>style.visibility</p:attrName>
                                        </p:attrNameLst>
                                      </p:cBhvr>
                                      <p:to>
                                        <p:strVal val="visible"/>
                                      </p:to>
                                    </p:set>
                                    <p:animEffect transition="in" filter="fade">
                                      <p:cBhvr>
                                        <p:cTn id="14" dur="1000"/>
                                        <p:tgtEl>
                                          <p:spTgt spid="2">
                                            <p:txEl>
                                              <p:pRg st="6" end="6"/>
                                            </p:txEl>
                                          </p:spTgt>
                                        </p:tgtEl>
                                      </p:cBhvr>
                                    </p:animEffect>
                                    <p:anim calcmode="lin" valueType="num">
                                      <p:cBhvr>
                                        <p:cTn id="15"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animEffect transition="in" filter="fade">
                                      <p:cBhvr>
                                        <p:cTn id="21" dur="1000"/>
                                        <p:tgtEl>
                                          <p:spTgt spid="2">
                                            <p:txEl>
                                              <p:pRg st="7" end="7"/>
                                            </p:txEl>
                                          </p:spTgt>
                                        </p:tgtEl>
                                      </p:cBhvr>
                                    </p:animEffect>
                                    <p:anim calcmode="lin" valueType="num">
                                      <p:cBhvr>
                                        <p:cTn id="22"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Opwaarts transport door zuigkracht bladeren</a:t>
            </a:r>
          </a:p>
        </p:txBody>
      </p:sp>
      <p:pic>
        <p:nvPicPr>
          <p:cNvPr id="3" name="Tijdelijke aanduiding voor inhoud 2">
            <a:extLst>
              <a:ext uri="{FF2B5EF4-FFF2-40B4-BE49-F238E27FC236}">
                <a16:creationId xmlns:a16="http://schemas.microsoft.com/office/drawing/2014/main" id="{65E3ADE0-EAD0-5F9D-4844-62E3BBB99872}"/>
              </a:ext>
            </a:extLst>
          </p:cNvPr>
          <p:cNvPicPr>
            <a:picLocks noGrp="1" noChangeAspect="1"/>
          </p:cNvPicPr>
          <p:nvPr>
            <p:ph idx="1"/>
          </p:nvPr>
        </p:nvPicPr>
        <p:blipFill>
          <a:blip r:embed="rId3"/>
          <a:stretch>
            <a:fillRect/>
          </a:stretch>
        </p:blipFill>
        <p:spPr>
          <a:xfrm>
            <a:off x="1414780" y="1893869"/>
            <a:ext cx="7404100" cy="4608501"/>
          </a:xfrm>
        </p:spPr>
      </p:pic>
    </p:spTree>
    <p:extLst>
      <p:ext uri="{BB962C8B-B14F-4D97-AF65-F5344CB8AC3E}">
        <p14:creationId xmlns:p14="http://schemas.microsoft.com/office/powerpoint/2010/main" val="4170475550"/>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3D2587-5003-7DDF-4890-B8CA6AE99011}"/>
              </a:ext>
            </a:extLst>
          </p:cNvPr>
          <p:cNvSpPr>
            <a:spLocks noGrp="1"/>
          </p:cNvSpPr>
          <p:nvPr>
            <p:ph type="title"/>
          </p:nvPr>
        </p:nvSpPr>
        <p:spPr/>
        <p:txBody>
          <a:bodyPr/>
          <a:lstStyle/>
          <a:p>
            <a:r>
              <a:rPr lang="nl-NL" dirty="0"/>
              <a:t>Zuigkracht van bladeren</a:t>
            </a:r>
          </a:p>
        </p:txBody>
      </p:sp>
      <p:sp>
        <p:nvSpPr>
          <p:cNvPr id="3" name="Tijdelijke aanduiding voor inhoud 2">
            <a:extLst>
              <a:ext uri="{FF2B5EF4-FFF2-40B4-BE49-F238E27FC236}">
                <a16:creationId xmlns:a16="http://schemas.microsoft.com/office/drawing/2014/main" id="{078300AA-B1F8-396C-C018-5FDF36CFDCA4}"/>
              </a:ext>
            </a:extLst>
          </p:cNvPr>
          <p:cNvSpPr>
            <a:spLocks noGrp="1"/>
          </p:cNvSpPr>
          <p:nvPr>
            <p:ph idx="1"/>
          </p:nvPr>
        </p:nvSpPr>
        <p:spPr>
          <a:xfrm>
            <a:off x="756000" y="1728000"/>
            <a:ext cx="7638970" cy="4351338"/>
          </a:xfrm>
        </p:spPr>
        <p:txBody>
          <a:bodyPr>
            <a:normAutofit fontScale="77500" lnSpcReduction="20000"/>
          </a:bodyPr>
          <a:lstStyle/>
          <a:p>
            <a:pPr indent="0">
              <a:buNone/>
            </a:pPr>
            <a:r>
              <a:rPr lang="nl-NL" dirty="0"/>
              <a:t>In de bladeren verdampt water uit de huidmondjes → dit noemen we </a:t>
            </a:r>
            <a:r>
              <a:rPr lang="nl-NL" b="1" i="1" dirty="0">
                <a:solidFill>
                  <a:schemeClr val="accent1"/>
                </a:solidFill>
              </a:rPr>
              <a:t>transpiratie</a:t>
            </a:r>
            <a:r>
              <a:rPr lang="nl-NL" dirty="0"/>
              <a:t>.</a:t>
            </a:r>
          </a:p>
          <a:p>
            <a:pPr indent="0">
              <a:buNone/>
            </a:pPr>
            <a:endParaRPr lang="nl-NL" dirty="0"/>
          </a:p>
          <a:p>
            <a:pPr indent="0">
              <a:buNone/>
            </a:pPr>
            <a:r>
              <a:rPr lang="nl-NL" dirty="0"/>
              <a:t>Doordat er water verdwijnt, ontstaat er een soort "</a:t>
            </a:r>
            <a:r>
              <a:rPr lang="nl-NL" b="1" dirty="0"/>
              <a:t>onderdruk</a:t>
            </a:r>
            <a:r>
              <a:rPr lang="nl-NL" dirty="0"/>
              <a:t>" in de houtvaten van het blad.</a:t>
            </a:r>
          </a:p>
          <a:p>
            <a:pPr indent="0">
              <a:buNone/>
            </a:pPr>
            <a:endParaRPr lang="nl-NL" dirty="0"/>
          </a:p>
          <a:p>
            <a:pPr indent="0">
              <a:buNone/>
            </a:pPr>
            <a:r>
              <a:rPr lang="nl-NL" b="1" dirty="0"/>
              <a:t>Gevolg voor de plant:</a:t>
            </a:r>
            <a:endParaRPr lang="nl-NL" dirty="0"/>
          </a:p>
          <a:p>
            <a:pPr indent="0">
              <a:buNone/>
            </a:pPr>
            <a:r>
              <a:rPr lang="nl-NL" dirty="0"/>
              <a:t>Watermoleculen in de houtvaten zijn aan elkaar verbonden (</a:t>
            </a:r>
            <a:r>
              <a:rPr lang="nl-NL" b="1" dirty="0"/>
              <a:t>cohesie</a:t>
            </a:r>
            <a:r>
              <a:rPr lang="nl-NL" dirty="0"/>
              <a:t>) en plakken aan de wanden van de vaten (</a:t>
            </a:r>
            <a:r>
              <a:rPr lang="nl-NL" b="1" dirty="0"/>
              <a:t>adhesie</a:t>
            </a:r>
            <a:r>
              <a:rPr lang="nl-NL" dirty="0"/>
              <a:t>)</a:t>
            </a:r>
          </a:p>
          <a:p>
            <a:pPr indent="0">
              <a:buNone/>
            </a:pPr>
            <a:endParaRPr lang="nl-NL" dirty="0"/>
          </a:p>
          <a:p>
            <a:pPr indent="0">
              <a:buNone/>
            </a:pPr>
            <a:r>
              <a:rPr lang="nl-NL" dirty="0"/>
              <a:t>Als er boven in het blad water verdampt, trekken de achterblijvende watermoleculen de hele keten van watermoleculen omhoog.</a:t>
            </a:r>
          </a:p>
          <a:p>
            <a:pPr indent="0">
              <a:buNone/>
            </a:pPr>
            <a:r>
              <a:rPr lang="nl-NL" dirty="0"/>
              <a:t>Dit werkt als een soort </a:t>
            </a:r>
            <a:r>
              <a:rPr lang="nl-NL" b="1" dirty="0"/>
              <a:t>rietje</a:t>
            </a:r>
            <a:r>
              <a:rPr lang="nl-NL" dirty="0"/>
              <a:t>: verdamping zuigt het water van de wortels tot in de bladeren.</a:t>
            </a:r>
          </a:p>
          <a:p>
            <a:pPr indent="0">
              <a:buNone/>
            </a:pPr>
            <a:endParaRPr lang="nl-NL" dirty="0"/>
          </a:p>
          <a:p>
            <a:pPr indent="0">
              <a:buNone/>
            </a:pPr>
            <a:r>
              <a:rPr lang="nl-NL" dirty="0"/>
              <a:t>De </a:t>
            </a:r>
            <a:r>
              <a:rPr lang="nl-NL" b="1" dirty="0"/>
              <a:t>zuigkracht van de bladeren</a:t>
            </a:r>
            <a:r>
              <a:rPr lang="nl-NL" dirty="0"/>
              <a:t> (ook wel transpiratiezuiging) is de </a:t>
            </a:r>
            <a:r>
              <a:rPr lang="nl-NL" b="1" dirty="0"/>
              <a:t>belangrijkste kracht</a:t>
            </a:r>
            <a:r>
              <a:rPr lang="nl-NL" dirty="0"/>
              <a:t> die ervoor zorgt dat water in een hoge boom helemaal tot bovenin kan komen.</a:t>
            </a:r>
          </a:p>
          <a:p>
            <a:endParaRPr lang="nl-NL" dirty="0"/>
          </a:p>
        </p:txBody>
      </p:sp>
      <p:pic>
        <p:nvPicPr>
          <p:cNvPr id="2050" name="Picture 2">
            <a:extLst>
              <a:ext uri="{FF2B5EF4-FFF2-40B4-BE49-F238E27FC236}">
                <a16:creationId xmlns:a16="http://schemas.microsoft.com/office/drawing/2014/main" id="{2E090D08-9FC4-AF46-3B06-8C4AF3E6F0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6933" y="692731"/>
            <a:ext cx="3915067" cy="57956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851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1000"/>
                                        <p:tgtEl>
                                          <p:spTgt spid="3">
                                            <p:txEl>
                                              <p:pRg st="5" end="5"/>
                                            </p:txEl>
                                          </p:spTgt>
                                        </p:tgtEl>
                                      </p:cBhvr>
                                    </p:animEffect>
                                    <p:anim calcmode="lin" valueType="num">
                                      <p:cBhvr>
                                        <p:cTn id="2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fade">
                                      <p:cBhvr>
                                        <p:cTn id="26" dur="1000"/>
                                        <p:tgtEl>
                                          <p:spTgt spid="3">
                                            <p:txEl>
                                              <p:pRg st="7" end="7"/>
                                            </p:txEl>
                                          </p:spTgt>
                                        </p:tgtEl>
                                      </p:cBhvr>
                                    </p:animEffect>
                                    <p:anim calcmode="lin" valueType="num">
                                      <p:cBhvr>
                                        <p:cTn id="2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7" end="7"/>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1000"/>
                                        <p:tgtEl>
                                          <p:spTgt spid="3">
                                            <p:txEl>
                                              <p:pRg st="8" end="8"/>
                                            </p:txEl>
                                          </p:spTgt>
                                        </p:tgtEl>
                                      </p:cBhvr>
                                    </p:animEffect>
                                    <p:anim calcmode="lin" valueType="num">
                                      <p:cBhvr>
                                        <p:cTn id="3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8" end="8"/>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xEl>
                                              <p:pRg st="10" end="10"/>
                                            </p:txEl>
                                          </p:spTgt>
                                        </p:tgtEl>
                                        <p:attrNameLst>
                                          <p:attrName>style.visibility</p:attrName>
                                        </p:attrNameLst>
                                      </p:cBhvr>
                                      <p:to>
                                        <p:strVal val="visible"/>
                                      </p:to>
                                    </p:set>
                                    <p:animEffect transition="in" filter="fade">
                                      <p:cBhvr>
                                        <p:cTn id="36" dur="1000"/>
                                        <p:tgtEl>
                                          <p:spTgt spid="3">
                                            <p:txEl>
                                              <p:pRg st="10" end="10"/>
                                            </p:txEl>
                                          </p:spTgt>
                                        </p:tgtEl>
                                      </p:cBhvr>
                                    </p:animEffect>
                                    <p:anim calcmode="lin" valueType="num">
                                      <p:cBhvr>
                                        <p:cTn id="37"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Capillaire werking</a:t>
            </a:r>
          </a:p>
        </p:txBody>
      </p:sp>
      <p:pic>
        <p:nvPicPr>
          <p:cNvPr id="3" name="Tijdelijke aanduiding voor inhoud 2">
            <a:extLst>
              <a:ext uri="{FF2B5EF4-FFF2-40B4-BE49-F238E27FC236}">
                <a16:creationId xmlns:a16="http://schemas.microsoft.com/office/drawing/2014/main" id="{6D8CD08B-FA19-45F9-EF48-364AB2BC8FF1}"/>
              </a:ext>
            </a:extLst>
          </p:cNvPr>
          <p:cNvPicPr>
            <a:picLocks noGrp="1" noChangeAspect="1"/>
          </p:cNvPicPr>
          <p:nvPr>
            <p:ph idx="1"/>
          </p:nvPr>
        </p:nvPicPr>
        <p:blipFill>
          <a:blip r:embed="rId3"/>
          <a:srcRect t="27717"/>
          <a:stretch/>
        </p:blipFill>
        <p:spPr>
          <a:xfrm>
            <a:off x="1079223" y="2407921"/>
            <a:ext cx="8354691" cy="4061374"/>
          </a:xfrm>
        </p:spPr>
      </p:pic>
    </p:spTree>
    <p:extLst>
      <p:ext uri="{BB962C8B-B14F-4D97-AF65-F5344CB8AC3E}">
        <p14:creationId xmlns:p14="http://schemas.microsoft.com/office/powerpoint/2010/main" val="5352716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Worteldruk</a:t>
            </a:r>
            <a:br>
              <a:rPr lang="nl-NL" altLang="nl-NL" b="1" dirty="0"/>
            </a:br>
            <a:endParaRPr lang="nl-NL" altLang="nl-NL" b="1" dirty="0"/>
          </a:p>
        </p:txBody>
      </p:sp>
      <p:sp>
        <p:nvSpPr>
          <p:cNvPr id="4" name="Tijdelijke aanduiding voor inhoud 3">
            <a:extLst>
              <a:ext uri="{FF2B5EF4-FFF2-40B4-BE49-F238E27FC236}">
                <a16:creationId xmlns:a16="http://schemas.microsoft.com/office/drawing/2014/main" id="{120D87BE-7134-A1E7-1CEC-9ECB17E94172}"/>
              </a:ext>
            </a:extLst>
          </p:cNvPr>
          <p:cNvSpPr>
            <a:spLocks noGrp="1"/>
          </p:cNvSpPr>
          <p:nvPr>
            <p:ph idx="1"/>
          </p:nvPr>
        </p:nvSpPr>
        <p:spPr>
          <a:xfrm>
            <a:off x="1152574" y="1588951"/>
            <a:ext cx="7740000" cy="4351338"/>
          </a:xfrm>
        </p:spPr>
        <p:txBody>
          <a:bodyPr/>
          <a:lstStyle/>
          <a:p>
            <a:pPr indent="0">
              <a:buNone/>
            </a:pPr>
            <a:r>
              <a:rPr lang="nl-NL" dirty="0"/>
              <a:t>Worteldruk is de druk die door de wortels van een plant wordt gegenereerd om water en opgeloste voedingsstoffen uit de bodem op te nemen en door de plant omhoog te transporteren.</a:t>
            </a:r>
          </a:p>
          <a:p>
            <a:pPr indent="0">
              <a:buNone/>
            </a:pPr>
            <a:endParaRPr lang="nl-NL" dirty="0"/>
          </a:p>
          <a:p>
            <a:pPr indent="0">
              <a:buNone/>
            </a:pPr>
            <a:r>
              <a:rPr lang="nl-NL" dirty="0"/>
              <a:t>Dit proces wordt veroorzaakt door osmose: de opname van water door de wortelcellen vanwege het verschil in concentratie van opgeloste stoffen binnen en buiten de cellen.</a:t>
            </a:r>
          </a:p>
        </p:txBody>
      </p:sp>
      <p:pic>
        <p:nvPicPr>
          <p:cNvPr id="6" name="Afbeelding 5">
            <a:extLst>
              <a:ext uri="{FF2B5EF4-FFF2-40B4-BE49-F238E27FC236}">
                <a16:creationId xmlns:a16="http://schemas.microsoft.com/office/drawing/2014/main" id="{3F19D926-2404-D107-4A4C-BB62B4CDF3AD}"/>
              </a:ext>
            </a:extLst>
          </p:cNvPr>
          <p:cNvPicPr>
            <a:picLocks noChangeAspect="1"/>
          </p:cNvPicPr>
          <p:nvPr/>
        </p:nvPicPr>
        <p:blipFill>
          <a:blip r:embed="rId3"/>
          <a:stretch>
            <a:fillRect/>
          </a:stretch>
        </p:blipFill>
        <p:spPr>
          <a:xfrm>
            <a:off x="9851571" y="54429"/>
            <a:ext cx="2143616" cy="2769627"/>
          </a:xfrm>
          <a:prstGeom prst="rect">
            <a:avLst/>
          </a:prstGeom>
        </p:spPr>
      </p:pic>
      <p:pic>
        <p:nvPicPr>
          <p:cNvPr id="8" name="Afbeelding 7">
            <a:extLst>
              <a:ext uri="{FF2B5EF4-FFF2-40B4-BE49-F238E27FC236}">
                <a16:creationId xmlns:a16="http://schemas.microsoft.com/office/drawing/2014/main" id="{9A92977B-FF79-4A08-A753-03A082F972C4}"/>
              </a:ext>
            </a:extLst>
          </p:cNvPr>
          <p:cNvPicPr>
            <a:picLocks noChangeAspect="1"/>
          </p:cNvPicPr>
          <p:nvPr/>
        </p:nvPicPr>
        <p:blipFill>
          <a:blip r:embed="rId4"/>
          <a:stretch>
            <a:fillRect/>
          </a:stretch>
        </p:blipFill>
        <p:spPr>
          <a:xfrm>
            <a:off x="9786123" y="4033945"/>
            <a:ext cx="2209064" cy="2462009"/>
          </a:xfrm>
          <a:prstGeom prst="rect">
            <a:avLst/>
          </a:prstGeom>
        </p:spPr>
      </p:pic>
    </p:spTree>
    <p:extLst>
      <p:ext uri="{BB962C8B-B14F-4D97-AF65-F5344CB8AC3E}">
        <p14:creationId xmlns:p14="http://schemas.microsoft.com/office/powerpoint/2010/main" val="96602689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r>
              <a:rPr lang="nl-NL" b="1" dirty="0"/>
              <a:t>Hoe werkt worteldruk?</a:t>
            </a:r>
            <a:br>
              <a:rPr lang="nl-NL" dirty="0"/>
            </a:br>
            <a:br>
              <a:rPr lang="nl-NL" altLang="nl-NL" b="1" dirty="0"/>
            </a:br>
            <a:endParaRPr lang="nl-NL" altLang="nl-NL" b="1" dirty="0"/>
          </a:p>
        </p:txBody>
      </p:sp>
      <p:sp>
        <p:nvSpPr>
          <p:cNvPr id="4" name="Tijdelijke aanduiding voor inhoud 3">
            <a:extLst>
              <a:ext uri="{FF2B5EF4-FFF2-40B4-BE49-F238E27FC236}">
                <a16:creationId xmlns:a16="http://schemas.microsoft.com/office/drawing/2014/main" id="{120D87BE-7134-A1E7-1CEC-9ECB17E94172}"/>
              </a:ext>
            </a:extLst>
          </p:cNvPr>
          <p:cNvSpPr>
            <a:spLocks noGrp="1"/>
          </p:cNvSpPr>
          <p:nvPr>
            <p:ph idx="1"/>
          </p:nvPr>
        </p:nvSpPr>
        <p:spPr>
          <a:xfrm>
            <a:off x="1152574" y="1588951"/>
            <a:ext cx="7740000" cy="4866278"/>
          </a:xfrm>
        </p:spPr>
        <p:txBody>
          <a:bodyPr>
            <a:normAutofit lnSpcReduction="10000"/>
          </a:bodyPr>
          <a:lstStyle/>
          <a:p>
            <a:pPr marL="457200" indent="-457200">
              <a:buFont typeface="+mj-lt"/>
              <a:buAutoNum type="arabicPeriod"/>
            </a:pPr>
            <a:r>
              <a:rPr lang="nl-NL" b="1" dirty="0"/>
              <a:t>Osmotische opname:</a:t>
            </a:r>
            <a:r>
              <a:rPr lang="nl-NL" dirty="0"/>
              <a:t> </a:t>
            </a:r>
            <a:br>
              <a:rPr lang="nl-NL" dirty="0"/>
            </a:br>
            <a:r>
              <a:rPr lang="nl-NL" dirty="0"/>
              <a:t>De wortels nemen water op door osmose, waarbij water van een gebied met lage concentratie aan opgeloste stoffen (bodem) naar een gebied met hoge concentratie (wortelcellen) stroomt.</a:t>
            </a:r>
            <a:br>
              <a:rPr lang="nl-NL" dirty="0"/>
            </a:br>
            <a:endParaRPr lang="nl-NL" dirty="0"/>
          </a:p>
          <a:p>
            <a:pPr marL="457200" indent="-457200">
              <a:buFont typeface="+mj-lt"/>
              <a:buAutoNum type="arabicPeriod"/>
            </a:pPr>
            <a:r>
              <a:rPr lang="nl-NL" b="1" dirty="0"/>
              <a:t>Opbouw van druk:</a:t>
            </a:r>
            <a:r>
              <a:rPr lang="nl-NL" dirty="0"/>
              <a:t> </a:t>
            </a:r>
            <a:br>
              <a:rPr lang="nl-NL" dirty="0"/>
            </a:br>
            <a:r>
              <a:rPr lang="nl-NL" dirty="0"/>
              <a:t>Dit wateropnameproces bouwt druk op in de wortels, bekend als worteldruk.</a:t>
            </a:r>
            <a:br>
              <a:rPr lang="nl-NL" dirty="0"/>
            </a:br>
            <a:endParaRPr lang="nl-NL" dirty="0"/>
          </a:p>
          <a:p>
            <a:pPr marL="457200" indent="-457200">
              <a:buFont typeface="+mj-lt"/>
              <a:buAutoNum type="arabicPeriod"/>
            </a:pPr>
            <a:r>
              <a:rPr lang="nl-NL" b="1" dirty="0"/>
              <a:t>Verplaatsing van water:</a:t>
            </a:r>
            <a:r>
              <a:rPr lang="nl-NL" dirty="0"/>
              <a:t> </a:t>
            </a:r>
            <a:br>
              <a:rPr lang="nl-NL" dirty="0"/>
            </a:br>
            <a:r>
              <a:rPr lang="nl-NL" dirty="0"/>
              <a:t>De worteldruk duwt het water omhoog door de xyleembuisjes (houtvaten) naar de hogere delen van de plant, zoals de stengels en bladeren.</a:t>
            </a:r>
          </a:p>
        </p:txBody>
      </p:sp>
      <p:pic>
        <p:nvPicPr>
          <p:cNvPr id="3" name="Afbeelding 2">
            <a:extLst>
              <a:ext uri="{FF2B5EF4-FFF2-40B4-BE49-F238E27FC236}">
                <a16:creationId xmlns:a16="http://schemas.microsoft.com/office/drawing/2014/main" id="{8ACA8F86-34CE-2BD4-481A-580DA923ED1A}"/>
              </a:ext>
            </a:extLst>
          </p:cNvPr>
          <p:cNvPicPr>
            <a:picLocks noChangeAspect="1"/>
          </p:cNvPicPr>
          <p:nvPr/>
        </p:nvPicPr>
        <p:blipFill>
          <a:blip r:embed="rId3"/>
          <a:stretch>
            <a:fillRect/>
          </a:stretch>
        </p:blipFill>
        <p:spPr>
          <a:xfrm>
            <a:off x="9468093" y="64873"/>
            <a:ext cx="2561984" cy="1970756"/>
          </a:xfrm>
          <a:prstGeom prst="rect">
            <a:avLst/>
          </a:prstGeom>
        </p:spPr>
      </p:pic>
      <p:pic>
        <p:nvPicPr>
          <p:cNvPr id="6" name="Afbeelding 5">
            <a:extLst>
              <a:ext uri="{FF2B5EF4-FFF2-40B4-BE49-F238E27FC236}">
                <a16:creationId xmlns:a16="http://schemas.microsoft.com/office/drawing/2014/main" id="{548A82CB-CABF-F190-B321-F8AD146C2376}"/>
              </a:ext>
            </a:extLst>
          </p:cNvPr>
          <p:cNvPicPr>
            <a:picLocks noChangeAspect="1"/>
          </p:cNvPicPr>
          <p:nvPr/>
        </p:nvPicPr>
        <p:blipFill>
          <a:blip r:embed="rId4"/>
          <a:stretch>
            <a:fillRect/>
          </a:stretch>
        </p:blipFill>
        <p:spPr>
          <a:xfrm>
            <a:off x="9096226" y="4903515"/>
            <a:ext cx="2933851" cy="1797142"/>
          </a:xfrm>
          <a:prstGeom prst="rect">
            <a:avLst/>
          </a:prstGeom>
        </p:spPr>
      </p:pic>
    </p:spTree>
    <p:extLst>
      <p:ext uri="{BB962C8B-B14F-4D97-AF65-F5344CB8AC3E}">
        <p14:creationId xmlns:p14="http://schemas.microsoft.com/office/powerpoint/2010/main" val="187901236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osmose</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1517904"/>
            <a:ext cx="7740000" cy="4873824"/>
          </a:xfrm>
        </p:spPr>
        <p:txBody>
          <a:bodyPr>
            <a:normAutofit lnSpcReduction="10000"/>
          </a:bodyPr>
          <a:lstStyle/>
          <a:p>
            <a:pPr indent="0">
              <a:buNone/>
            </a:pPr>
            <a:r>
              <a:rPr lang="nl-NL" sz="2000" b="1" dirty="0">
                <a:solidFill>
                  <a:schemeClr val="accent1">
                    <a:lumMod val="75000"/>
                  </a:schemeClr>
                </a:solidFill>
              </a:rPr>
              <a:t>Osmose</a:t>
            </a:r>
            <a:r>
              <a:rPr lang="nl-NL" sz="2000" dirty="0"/>
              <a:t> is het verplaatsen van </a:t>
            </a:r>
            <a:r>
              <a:rPr lang="nl-NL" sz="2000" b="1" dirty="0">
                <a:solidFill>
                  <a:schemeClr val="accent1">
                    <a:lumMod val="75000"/>
                  </a:schemeClr>
                </a:solidFill>
              </a:rPr>
              <a:t>water</a:t>
            </a:r>
            <a:r>
              <a:rPr lang="nl-NL" sz="2000" dirty="0"/>
              <a:t> door een heel dun vliesje (membraan).</a:t>
            </a:r>
          </a:p>
          <a:p>
            <a:pPr indent="0">
              <a:buNone/>
            </a:pPr>
            <a:br>
              <a:rPr lang="nl-NL" sz="2000" dirty="0"/>
            </a:br>
            <a:r>
              <a:rPr lang="nl-NL" sz="2000" dirty="0"/>
              <a:t>Dat vliesje laat alleen water door, geen andere stoffen.</a:t>
            </a:r>
          </a:p>
          <a:p>
            <a:pPr indent="0">
              <a:buNone/>
            </a:pPr>
            <a:r>
              <a:rPr lang="nl-NL" sz="2000" dirty="0"/>
              <a:t>Het water gaat altijd van een plek waar </a:t>
            </a:r>
            <a:r>
              <a:rPr lang="nl-NL" sz="2000" b="1" dirty="0">
                <a:solidFill>
                  <a:schemeClr val="accent1">
                    <a:lumMod val="75000"/>
                  </a:schemeClr>
                </a:solidFill>
              </a:rPr>
              <a:t>veel water</a:t>
            </a:r>
            <a:r>
              <a:rPr lang="nl-NL" sz="2000" dirty="0">
                <a:solidFill>
                  <a:schemeClr val="accent1">
                    <a:lumMod val="75000"/>
                  </a:schemeClr>
                </a:solidFill>
              </a:rPr>
              <a:t> </a:t>
            </a:r>
            <a:r>
              <a:rPr lang="nl-NL" sz="2000" dirty="0"/>
              <a:t>zit (weinig opgeloste stoffen) naar een plek waar </a:t>
            </a:r>
            <a:r>
              <a:rPr lang="nl-NL" sz="2000" b="1" dirty="0">
                <a:solidFill>
                  <a:schemeClr val="accent1">
                    <a:lumMod val="75000"/>
                  </a:schemeClr>
                </a:solidFill>
              </a:rPr>
              <a:t>minder water</a:t>
            </a:r>
            <a:r>
              <a:rPr lang="nl-NL" sz="2000" dirty="0"/>
              <a:t> zit (veel opgeloste stoffen).</a:t>
            </a:r>
            <a:br>
              <a:rPr lang="nl-NL" sz="2000" dirty="0"/>
            </a:br>
            <a:endParaRPr lang="nl-NL" sz="2000" dirty="0"/>
          </a:p>
          <a:p>
            <a:pPr indent="0">
              <a:buNone/>
            </a:pPr>
            <a:r>
              <a:rPr lang="nl-NL" sz="2000" dirty="0"/>
              <a:t>Voorbeeld:</a:t>
            </a:r>
          </a:p>
          <a:p>
            <a:pPr marL="342900" indent="-342900"/>
            <a:r>
              <a:rPr lang="nl-NL" sz="2000" dirty="0"/>
              <a:t>In de bodem zit water met meststoffen opgelost.</a:t>
            </a:r>
          </a:p>
          <a:p>
            <a:pPr marL="342900" indent="-342900"/>
            <a:r>
              <a:rPr lang="nl-NL" sz="2000" dirty="0"/>
              <a:t>In de </a:t>
            </a:r>
            <a:r>
              <a:rPr lang="nl-NL" sz="2000" dirty="0" err="1"/>
              <a:t>wortelcel</a:t>
            </a:r>
            <a:r>
              <a:rPr lang="nl-NL" sz="2000" dirty="0"/>
              <a:t> zit minder water (want daar zitten al veel stoffen opgelost).</a:t>
            </a:r>
          </a:p>
          <a:p>
            <a:pPr marL="342900" indent="-342900"/>
            <a:r>
              <a:rPr lang="nl-NL" sz="2000" dirty="0"/>
              <a:t>Het water stroomt dan vanzelf de </a:t>
            </a:r>
            <a:r>
              <a:rPr lang="nl-NL" sz="2000" dirty="0" err="1"/>
              <a:t>wortelcel</a:t>
            </a:r>
            <a:r>
              <a:rPr lang="nl-NL" sz="2000" dirty="0"/>
              <a:t> in.</a:t>
            </a:r>
            <a:br>
              <a:rPr lang="nl-NL" sz="2000" dirty="0"/>
            </a:br>
            <a:endParaRPr lang="nl-NL" sz="2000" dirty="0"/>
          </a:p>
          <a:p>
            <a:pPr indent="0">
              <a:buNone/>
            </a:pPr>
            <a:r>
              <a:rPr lang="nl-NL" sz="2000" dirty="0"/>
              <a:t>Zo krijgt de plant water binnen zonder dat hij er energie voor hoeft te gebruiken.</a:t>
            </a:r>
          </a:p>
        </p:txBody>
      </p:sp>
      <p:pic>
        <p:nvPicPr>
          <p:cNvPr id="4" name="Afbeelding 3">
            <a:extLst>
              <a:ext uri="{FF2B5EF4-FFF2-40B4-BE49-F238E27FC236}">
                <a16:creationId xmlns:a16="http://schemas.microsoft.com/office/drawing/2014/main" id="{36E8301A-C951-205D-38A4-DF66ACF08FAF}"/>
              </a:ext>
            </a:extLst>
          </p:cNvPr>
          <p:cNvPicPr>
            <a:picLocks noChangeAspect="1"/>
          </p:cNvPicPr>
          <p:nvPr/>
        </p:nvPicPr>
        <p:blipFill>
          <a:blip r:embed="rId2"/>
          <a:stretch>
            <a:fillRect/>
          </a:stretch>
        </p:blipFill>
        <p:spPr>
          <a:xfrm>
            <a:off x="9049295" y="266961"/>
            <a:ext cx="2560542" cy="2249619"/>
          </a:xfrm>
          <a:prstGeom prst="rect">
            <a:avLst/>
          </a:prstGeom>
        </p:spPr>
      </p:pic>
    </p:spTree>
    <p:extLst>
      <p:ext uri="{BB962C8B-B14F-4D97-AF65-F5344CB8AC3E}">
        <p14:creationId xmlns:p14="http://schemas.microsoft.com/office/powerpoint/2010/main" val="2879730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1000"/>
                                        <p:tgtEl>
                                          <p:spTgt spid="3">
                                            <p:txEl>
                                              <p:pRg st="5" end="5"/>
                                            </p:txEl>
                                          </p:spTgt>
                                        </p:tgtEl>
                                      </p:cBhvr>
                                    </p:animEffect>
                                    <p:anim calcmode="lin" valueType="num">
                                      <p:cBhvr>
                                        <p:cTn id="3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1000"/>
                                        <p:tgtEl>
                                          <p:spTgt spid="3">
                                            <p:txEl>
                                              <p:pRg st="6" end="6"/>
                                            </p:txEl>
                                          </p:spTgt>
                                        </p:tgtEl>
                                      </p:cBhvr>
                                    </p:animEffect>
                                    <p:anim calcmode="lin" valueType="num">
                                      <p:cBhvr>
                                        <p:cTn id="4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7" end="7"/>
                                            </p:txEl>
                                          </p:spTgt>
                                        </p:tgtEl>
                                        <p:attrNameLst>
                                          <p:attrName>style.visibility</p:attrName>
                                        </p:attrNameLst>
                                      </p:cBhvr>
                                      <p:to>
                                        <p:strVal val="visible"/>
                                      </p:to>
                                    </p:set>
                                    <p:animEffect transition="in" filter="fade">
                                      <p:cBhvr>
                                        <p:cTn id="44" dur="1000"/>
                                        <p:tgtEl>
                                          <p:spTgt spid="3">
                                            <p:txEl>
                                              <p:pRg st="7" end="7"/>
                                            </p:txEl>
                                          </p:spTgt>
                                        </p:tgtEl>
                                      </p:cBhvr>
                                    </p:animEffect>
                                    <p:anim calcmode="lin" valueType="num">
                                      <p:cBhvr>
                                        <p:cTn id="4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7A732D-405C-D642-36C1-77226C8DC955}"/>
              </a:ext>
            </a:extLst>
          </p:cNvPr>
          <p:cNvSpPr>
            <a:spLocks noGrp="1"/>
          </p:cNvSpPr>
          <p:nvPr>
            <p:ph type="title"/>
          </p:nvPr>
        </p:nvSpPr>
        <p:spPr/>
        <p:txBody>
          <a:bodyPr/>
          <a:lstStyle/>
          <a:p>
            <a:r>
              <a:rPr lang="nl-NL" dirty="0"/>
              <a:t>Osmose </a:t>
            </a:r>
          </a:p>
        </p:txBody>
      </p:sp>
      <p:pic>
        <p:nvPicPr>
          <p:cNvPr id="5" name="Tijdelijke aanduiding voor inhoud 4">
            <a:extLst>
              <a:ext uri="{FF2B5EF4-FFF2-40B4-BE49-F238E27FC236}">
                <a16:creationId xmlns:a16="http://schemas.microsoft.com/office/drawing/2014/main" id="{9CF148C5-C321-ED04-A0FF-E9C9D863B61B}"/>
              </a:ext>
            </a:extLst>
          </p:cNvPr>
          <p:cNvPicPr>
            <a:picLocks noGrp="1" noChangeAspect="1"/>
          </p:cNvPicPr>
          <p:nvPr>
            <p:ph idx="1"/>
          </p:nvPr>
        </p:nvPicPr>
        <p:blipFill>
          <a:blip r:embed="rId2"/>
          <a:srcRect l="14340" t="2677" r="21971" b="-2677"/>
          <a:stretch/>
        </p:blipFill>
        <p:spPr>
          <a:xfrm>
            <a:off x="424542" y="1234863"/>
            <a:ext cx="2993572" cy="3620680"/>
          </a:xfrm>
        </p:spPr>
      </p:pic>
      <p:pic>
        <p:nvPicPr>
          <p:cNvPr id="7" name="Afbeelding 6">
            <a:extLst>
              <a:ext uri="{FF2B5EF4-FFF2-40B4-BE49-F238E27FC236}">
                <a16:creationId xmlns:a16="http://schemas.microsoft.com/office/drawing/2014/main" id="{75396EE3-20DE-3C55-DE00-E858362CA8EB}"/>
              </a:ext>
            </a:extLst>
          </p:cNvPr>
          <p:cNvPicPr>
            <a:picLocks noChangeAspect="1"/>
          </p:cNvPicPr>
          <p:nvPr/>
        </p:nvPicPr>
        <p:blipFill>
          <a:blip r:embed="rId3"/>
          <a:stretch>
            <a:fillRect/>
          </a:stretch>
        </p:blipFill>
        <p:spPr>
          <a:xfrm>
            <a:off x="3165034" y="2074282"/>
            <a:ext cx="2673487" cy="2330570"/>
          </a:xfrm>
          <a:prstGeom prst="rect">
            <a:avLst/>
          </a:prstGeom>
        </p:spPr>
      </p:pic>
      <p:pic>
        <p:nvPicPr>
          <p:cNvPr id="9" name="Afbeelding 8">
            <a:extLst>
              <a:ext uri="{FF2B5EF4-FFF2-40B4-BE49-F238E27FC236}">
                <a16:creationId xmlns:a16="http://schemas.microsoft.com/office/drawing/2014/main" id="{FBC70E3C-4016-9812-6071-C534095907A1}"/>
              </a:ext>
            </a:extLst>
          </p:cNvPr>
          <p:cNvPicPr>
            <a:picLocks noChangeAspect="1"/>
          </p:cNvPicPr>
          <p:nvPr/>
        </p:nvPicPr>
        <p:blipFill>
          <a:blip r:embed="rId4"/>
          <a:stretch>
            <a:fillRect/>
          </a:stretch>
        </p:blipFill>
        <p:spPr>
          <a:xfrm>
            <a:off x="6353481" y="2157165"/>
            <a:ext cx="2502029" cy="2197213"/>
          </a:xfrm>
          <a:prstGeom prst="rect">
            <a:avLst/>
          </a:prstGeom>
        </p:spPr>
      </p:pic>
      <p:pic>
        <p:nvPicPr>
          <p:cNvPr id="12" name="Afbeelding 11">
            <a:extLst>
              <a:ext uri="{FF2B5EF4-FFF2-40B4-BE49-F238E27FC236}">
                <a16:creationId xmlns:a16="http://schemas.microsoft.com/office/drawing/2014/main" id="{02CECCB8-DFDD-C4C4-EE41-F4E538F9E04D}"/>
              </a:ext>
            </a:extLst>
          </p:cNvPr>
          <p:cNvPicPr>
            <a:picLocks noChangeAspect="1"/>
          </p:cNvPicPr>
          <p:nvPr/>
        </p:nvPicPr>
        <p:blipFill>
          <a:blip r:embed="rId5"/>
          <a:stretch>
            <a:fillRect/>
          </a:stretch>
        </p:blipFill>
        <p:spPr>
          <a:xfrm>
            <a:off x="527356" y="4579723"/>
            <a:ext cx="8867016" cy="1476932"/>
          </a:xfrm>
          <a:prstGeom prst="rect">
            <a:avLst/>
          </a:prstGeom>
        </p:spPr>
      </p:pic>
      <p:pic>
        <p:nvPicPr>
          <p:cNvPr id="14" name="Afbeelding 13">
            <a:extLst>
              <a:ext uri="{FF2B5EF4-FFF2-40B4-BE49-F238E27FC236}">
                <a16:creationId xmlns:a16="http://schemas.microsoft.com/office/drawing/2014/main" id="{B1D32030-4D05-2EF9-6581-B2ABB0A382FB}"/>
              </a:ext>
            </a:extLst>
          </p:cNvPr>
          <p:cNvPicPr>
            <a:picLocks noChangeAspect="1"/>
          </p:cNvPicPr>
          <p:nvPr/>
        </p:nvPicPr>
        <p:blipFill>
          <a:blip r:embed="rId6"/>
          <a:stretch>
            <a:fillRect/>
          </a:stretch>
        </p:blipFill>
        <p:spPr>
          <a:xfrm>
            <a:off x="527356" y="6231526"/>
            <a:ext cx="9764334" cy="467442"/>
          </a:xfrm>
          <a:prstGeom prst="rect">
            <a:avLst/>
          </a:prstGeom>
        </p:spPr>
      </p:pic>
    </p:spTree>
    <p:extLst>
      <p:ext uri="{BB962C8B-B14F-4D97-AF65-F5344CB8AC3E}">
        <p14:creationId xmlns:p14="http://schemas.microsoft.com/office/powerpoint/2010/main" val="33588896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Meerjarige planten</a:t>
            </a:r>
          </a:p>
        </p:txBody>
      </p:sp>
      <p:pic>
        <p:nvPicPr>
          <p:cNvPr id="3" name="Tijdelijke aanduiding voor inhoud 2">
            <a:extLst>
              <a:ext uri="{FF2B5EF4-FFF2-40B4-BE49-F238E27FC236}">
                <a16:creationId xmlns:a16="http://schemas.microsoft.com/office/drawing/2014/main" id="{94E7424D-71A2-D9EF-BD50-52ABBF414D2C}"/>
              </a:ext>
            </a:extLst>
          </p:cNvPr>
          <p:cNvPicPr>
            <a:picLocks noGrp="1" noChangeAspect="1"/>
          </p:cNvPicPr>
          <p:nvPr>
            <p:ph idx="1"/>
          </p:nvPr>
        </p:nvPicPr>
        <p:blipFill>
          <a:blip r:embed="rId3"/>
          <a:stretch>
            <a:fillRect/>
          </a:stretch>
        </p:blipFill>
        <p:spPr>
          <a:xfrm>
            <a:off x="775503" y="1442720"/>
            <a:ext cx="7598989" cy="4662261"/>
          </a:xfrm>
        </p:spPr>
      </p:pic>
    </p:spTree>
    <p:extLst>
      <p:ext uri="{BB962C8B-B14F-4D97-AF65-F5344CB8AC3E}">
        <p14:creationId xmlns:p14="http://schemas.microsoft.com/office/powerpoint/2010/main" val="94873658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endParaRPr lang="nl-NL" altLang="nl-NL" b="1" dirty="0"/>
          </a:p>
        </p:txBody>
      </p:sp>
      <p:pic>
        <p:nvPicPr>
          <p:cNvPr id="3" name="Tijdelijke aanduiding voor inhoud 2">
            <a:extLst>
              <a:ext uri="{FF2B5EF4-FFF2-40B4-BE49-F238E27FC236}">
                <a16:creationId xmlns:a16="http://schemas.microsoft.com/office/drawing/2014/main" id="{89712715-84DD-0FF8-242E-814F1678D8D8}"/>
              </a:ext>
            </a:extLst>
          </p:cNvPr>
          <p:cNvPicPr>
            <a:picLocks noGrp="1" noChangeAspect="1"/>
          </p:cNvPicPr>
          <p:nvPr>
            <p:ph idx="1"/>
          </p:nvPr>
        </p:nvPicPr>
        <p:blipFill>
          <a:blip r:embed="rId3"/>
          <a:stretch>
            <a:fillRect/>
          </a:stretch>
        </p:blipFill>
        <p:spPr>
          <a:xfrm>
            <a:off x="1170664" y="2084339"/>
            <a:ext cx="6591576" cy="4629614"/>
          </a:xfrm>
        </p:spPr>
      </p:pic>
    </p:spTree>
    <p:extLst>
      <p:ext uri="{BB962C8B-B14F-4D97-AF65-F5344CB8AC3E}">
        <p14:creationId xmlns:p14="http://schemas.microsoft.com/office/powerpoint/2010/main" val="426684361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a:bodyPr>
          <a:lstStyle/>
          <a:p>
            <a:pPr eaLnBrk="1" hangingPunct="1"/>
            <a:r>
              <a:rPr lang="nl-NL" altLang="nl-NL" b="1" dirty="0"/>
              <a:t>Opslag van voedingsstoffen </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pPr>
            <a:r>
              <a:rPr lang="nl-NL" dirty="0"/>
              <a:t>De stengel is niet alleen belangrijk voor stevigheid en transport, maar kan ook dienen als </a:t>
            </a:r>
            <a:r>
              <a:rPr lang="nl-NL" b="1" dirty="0"/>
              <a:t>opslagplaats voor voedingsstoffen</a:t>
            </a:r>
            <a:r>
              <a:rPr lang="nl-NL" dirty="0"/>
              <a:t>. </a:t>
            </a:r>
          </a:p>
          <a:p>
            <a:pPr indent="0">
              <a:buNone/>
            </a:pPr>
            <a:endParaRPr lang="nl-NL" dirty="0"/>
          </a:p>
          <a:p>
            <a:pPr indent="0">
              <a:buNone/>
            </a:pPr>
            <a:r>
              <a:rPr lang="nl-NL" dirty="0"/>
              <a:t>In sommige planten worden in de stengel </a:t>
            </a:r>
            <a:r>
              <a:rPr lang="nl-NL" b="1" dirty="0"/>
              <a:t>reservevoedingsstoffen</a:t>
            </a:r>
            <a:r>
              <a:rPr lang="nl-NL" dirty="0"/>
              <a:t>, zoals zetmeel en suikers, opgeslagen. </a:t>
            </a:r>
          </a:p>
          <a:p>
            <a:pPr indent="0">
              <a:buNone/>
            </a:pPr>
            <a:endParaRPr lang="nl-NL" dirty="0"/>
          </a:p>
          <a:p>
            <a:pPr indent="0">
              <a:buNone/>
            </a:pPr>
            <a:r>
              <a:rPr lang="nl-NL" dirty="0"/>
              <a:t>Deze stoffen worden vooral gemaakt in de bladeren tijdens de fotosynthese en daarna via de bastvaten naar de stengel vervoerd.</a:t>
            </a:r>
          </a:p>
          <a:p>
            <a:pPr indent="0">
              <a:buNone/>
              <a:defRPr/>
            </a:pPr>
            <a:endParaRPr lang="nl-NL" dirty="0"/>
          </a:p>
        </p:txBody>
      </p:sp>
      <p:pic>
        <p:nvPicPr>
          <p:cNvPr id="3074" name="Picture 2" descr="Diepvries suikerriet online kopen? → Dierencompleet.nl">
            <a:extLst>
              <a:ext uri="{FF2B5EF4-FFF2-40B4-BE49-F238E27FC236}">
                <a16:creationId xmlns:a16="http://schemas.microsoft.com/office/drawing/2014/main" id="{90A0D8F6-4AE2-B516-EDB8-35CC5FA20D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0696" y="4105071"/>
            <a:ext cx="3816098" cy="25440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480192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A6DFAC-4E1A-F590-2661-3659BC00D876}"/>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62865B8B-881C-3B57-F049-F4EF6BE930DB}"/>
              </a:ext>
            </a:extLst>
          </p:cNvPr>
          <p:cNvSpPr>
            <a:spLocks noGrp="1" noChangeArrowheads="1"/>
          </p:cNvSpPr>
          <p:nvPr>
            <p:ph type="title"/>
          </p:nvPr>
        </p:nvSpPr>
        <p:spPr>
          <a:xfrm>
            <a:off x="1079224" y="592001"/>
            <a:ext cx="7886700" cy="996950"/>
          </a:xfrm>
        </p:spPr>
        <p:txBody>
          <a:bodyPr>
            <a:normAutofit/>
          </a:bodyPr>
          <a:lstStyle/>
          <a:p>
            <a:pPr eaLnBrk="1" hangingPunct="1"/>
            <a:r>
              <a:rPr lang="nl-NL" altLang="nl-NL" b="1" dirty="0"/>
              <a:t>Opslag van voedingsstoffen </a:t>
            </a:r>
          </a:p>
        </p:txBody>
      </p:sp>
      <p:sp>
        <p:nvSpPr>
          <p:cNvPr id="7171" name="Tijdelijke aanduiding voor inhoud 2">
            <a:extLst>
              <a:ext uri="{FF2B5EF4-FFF2-40B4-BE49-F238E27FC236}">
                <a16:creationId xmlns:a16="http://schemas.microsoft.com/office/drawing/2014/main" id="{2E84B394-F9B8-65B7-9A91-CB540D68DB27}"/>
              </a:ext>
            </a:extLst>
          </p:cNvPr>
          <p:cNvSpPr>
            <a:spLocks noGrp="1" noChangeArrowheads="1"/>
          </p:cNvSpPr>
          <p:nvPr>
            <p:ph idx="1"/>
          </p:nvPr>
        </p:nvSpPr>
        <p:spPr>
          <a:xfrm>
            <a:off x="1079224" y="1910876"/>
            <a:ext cx="6651494" cy="4738260"/>
          </a:xfrm>
        </p:spPr>
        <p:txBody>
          <a:bodyPr>
            <a:normAutofit/>
          </a:bodyPr>
          <a:lstStyle/>
          <a:p>
            <a:pPr indent="0">
              <a:buNone/>
            </a:pPr>
            <a:r>
              <a:rPr lang="nl-NL" dirty="0"/>
              <a:t>Het voordeel hiervan is dat de plant later, bijvoorbeeld in de winter of in droge perioden, weer kan teruggrijpen op deze reserves om te groeien of nieuwe scheuten en bloemen te vormen. Bekende voorbeelden zijn suikerriet (opslag van suikers in de stengel).</a:t>
            </a:r>
          </a:p>
          <a:p>
            <a:pPr indent="0">
              <a:buNone/>
            </a:pPr>
            <a:endParaRPr lang="nl-NL" dirty="0"/>
          </a:p>
          <a:p>
            <a:pPr indent="0">
              <a:buNone/>
            </a:pPr>
            <a:r>
              <a:rPr lang="nl-NL" b="1" dirty="0"/>
              <a:t>Kort gezegd:</a:t>
            </a:r>
            <a:r>
              <a:rPr lang="nl-NL" dirty="0"/>
              <a:t> de stengel kan als een soort voorraadkast werken, waarin de plant energie in de vorm van suikers en zetmeel bewaart om later te gebruiken.</a:t>
            </a:r>
          </a:p>
          <a:p>
            <a:pPr indent="0">
              <a:buNone/>
              <a:defRPr/>
            </a:pPr>
            <a:endParaRPr lang="nl-NL" dirty="0"/>
          </a:p>
        </p:txBody>
      </p:sp>
      <p:pic>
        <p:nvPicPr>
          <p:cNvPr id="4098" name="Picture 2" descr="Diepvries suikerriet online kopen? → Dierencompleet.nl">
            <a:extLst>
              <a:ext uri="{FF2B5EF4-FFF2-40B4-BE49-F238E27FC236}">
                <a16:creationId xmlns:a16="http://schemas.microsoft.com/office/drawing/2014/main" id="{142A1BB6-0841-E9BE-CA02-176521FE8D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9061" y="4027250"/>
            <a:ext cx="3808379" cy="25389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561963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F9FB6B-5396-4C88-2644-58734476EBAC}"/>
              </a:ext>
            </a:extLst>
          </p:cNvPr>
          <p:cNvSpPr>
            <a:spLocks noGrp="1"/>
          </p:cNvSpPr>
          <p:nvPr>
            <p:ph type="title"/>
          </p:nvPr>
        </p:nvSpPr>
        <p:spPr/>
        <p:txBody>
          <a:bodyPr/>
          <a:lstStyle/>
          <a:p>
            <a:r>
              <a:rPr lang="nl-NL" dirty="0"/>
              <a:t>Vertakking</a:t>
            </a:r>
          </a:p>
        </p:txBody>
      </p:sp>
      <p:sp>
        <p:nvSpPr>
          <p:cNvPr id="3" name="Tijdelijke aanduiding voor inhoud 2">
            <a:extLst>
              <a:ext uri="{FF2B5EF4-FFF2-40B4-BE49-F238E27FC236}">
                <a16:creationId xmlns:a16="http://schemas.microsoft.com/office/drawing/2014/main" id="{940A7E89-94DE-F9CC-9883-0652ECC0A72F}"/>
              </a:ext>
            </a:extLst>
          </p:cNvPr>
          <p:cNvSpPr>
            <a:spLocks noGrp="1"/>
          </p:cNvSpPr>
          <p:nvPr>
            <p:ph idx="1"/>
          </p:nvPr>
        </p:nvSpPr>
        <p:spPr>
          <a:xfrm>
            <a:off x="756000" y="1728000"/>
            <a:ext cx="8621464" cy="4351338"/>
          </a:xfrm>
        </p:spPr>
        <p:txBody>
          <a:bodyPr/>
          <a:lstStyle/>
          <a:p>
            <a:pPr indent="0">
              <a:buNone/>
            </a:pPr>
            <a:r>
              <a:rPr lang="nl-NL" dirty="0"/>
              <a:t>De stengel zorgt ervoor dat de plant kan </a:t>
            </a:r>
            <a:r>
              <a:rPr lang="nl-NL" b="1" dirty="0"/>
              <a:t>vertakken</a:t>
            </a:r>
            <a:r>
              <a:rPr lang="nl-NL" dirty="0"/>
              <a:t>. Op de stengel zitten </a:t>
            </a:r>
            <a:r>
              <a:rPr lang="nl-NL" b="1" dirty="0"/>
              <a:t>knopen</a:t>
            </a:r>
            <a:r>
              <a:rPr lang="nl-NL" dirty="0"/>
              <a:t> (plaatsen waar bladeren vastzitten). In de oksels van die bladeren kunnen </a:t>
            </a:r>
            <a:r>
              <a:rPr lang="nl-NL" b="1" dirty="0"/>
              <a:t>zijknoppen</a:t>
            </a:r>
            <a:r>
              <a:rPr lang="nl-NL" dirty="0"/>
              <a:t> uitgroeien tot nieuwe takken.</a:t>
            </a:r>
          </a:p>
          <a:p>
            <a:pPr indent="0">
              <a:buNone/>
            </a:pPr>
            <a:endParaRPr lang="nl-NL" dirty="0"/>
          </a:p>
          <a:p>
            <a:pPr indent="0">
              <a:buNone/>
            </a:pPr>
            <a:r>
              <a:rPr lang="nl-NL" dirty="0"/>
              <a:t>Door te vertakken kan de plant:</a:t>
            </a:r>
          </a:p>
          <a:p>
            <a:pPr marL="342900" indent="-342900"/>
            <a:r>
              <a:rPr lang="nl-NL" dirty="0"/>
              <a:t>meer bladeren maken → meer fotosynthese en dus meer energie,</a:t>
            </a:r>
          </a:p>
          <a:p>
            <a:pPr marL="342900" indent="-342900"/>
            <a:r>
              <a:rPr lang="nl-NL" dirty="0"/>
              <a:t>bloemen en vruchten op verschillende plaatsen dragen,</a:t>
            </a:r>
          </a:p>
          <a:p>
            <a:pPr marL="342900" indent="-342900"/>
            <a:r>
              <a:rPr lang="nl-NL" dirty="0"/>
              <a:t>steviger en groter worden.</a:t>
            </a:r>
          </a:p>
          <a:p>
            <a:endParaRPr lang="nl-NL" dirty="0"/>
          </a:p>
        </p:txBody>
      </p:sp>
      <p:pic>
        <p:nvPicPr>
          <p:cNvPr id="5124" name="Picture 4" descr="Ficus Lyrata (vertakt) Ø27cm ↕130cm in Boule TAUPE pot – NatureNest">
            <a:extLst>
              <a:ext uri="{FF2B5EF4-FFF2-40B4-BE49-F238E27FC236}">
                <a16:creationId xmlns:a16="http://schemas.microsoft.com/office/drawing/2014/main" id="{71157FC7-8FE2-373F-0947-C722BC3167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01020" y="3936213"/>
            <a:ext cx="2424580" cy="24354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7452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846AA0-3BDE-640D-C58D-D7B78EFE51CD}"/>
              </a:ext>
            </a:extLst>
          </p:cNvPr>
          <p:cNvSpPr>
            <a:spLocks noGrp="1"/>
          </p:cNvSpPr>
          <p:nvPr>
            <p:ph type="title"/>
          </p:nvPr>
        </p:nvSpPr>
        <p:spPr/>
        <p:txBody>
          <a:bodyPr/>
          <a:lstStyle/>
          <a:p>
            <a:r>
              <a:rPr lang="nl-NL" dirty="0"/>
              <a:t>Voortplanting</a:t>
            </a:r>
          </a:p>
        </p:txBody>
      </p:sp>
      <p:sp>
        <p:nvSpPr>
          <p:cNvPr id="3" name="Tijdelijke aanduiding voor inhoud 2">
            <a:extLst>
              <a:ext uri="{FF2B5EF4-FFF2-40B4-BE49-F238E27FC236}">
                <a16:creationId xmlns:a16="http://schemas.microsoft.com/office/drawing/2014/main" id="{FC09D942-29E0-8DEB-6E78-AEFB6C243D69}"/>
              </a:ext>
            </a:extLst>
          </p:cNvPr>
          <p:cNvSpPr>
            <a:spLocks noGrp="1"/>
          </p:cNvSpPr>
          <p:nvPr>
            <p:ph idx="1"/>
          </p:nvPr>
        </p:nvSpPr>
        <p:spPr>
          <a:xfrm>
            <a:off x="756000" y="1728000"/>
            <a:ext cx="9036000" cy="4351338"/>
          </a:xfrm>
        </p:spPr>
        <p:txBody>
          <a:bodyPr>
            <a:normAutofit lnSpcReduction="10000"/>
          </a:bodyPr>
          <a:lstStyle/>
          <a:p>
            <a:pPr indent="0">
              <a:buNone/>
            </a:pPr>
            <a:r>
              <a:rPr lang="nl-NL" dirty="0"/>
              <a:t>Veel planten vormen bloemen aan de stengel → daarin vindt de geslachtelijke voortplanting plaats.</a:t>
            </a:r>
          </a:p>
          <a:p>
            <a:pPr indent="0">
              <a:buNone/>
            </a:pPr>
            <a:endParaRPr lang="nl-NL" dirty="0"/>
          </a:p>
          <a:p>
            <a:pPr indent="0">
              <a:buNone/>
            </a:pPr>
            <a:r>
              <a:rPr lang="nl-NL" dirty="0"/>
              <a:t>Sommige planten gebruiken de stengel ook voor </a:t>
            </a:r>
            <a:r>
              <a:rPr lang="nl-NL" b="1" dirty="0"/>
              <a:t>ongeslachtelijke voortplanting</a:t>
            </a:r>
            <a:r>
              <a:rPr lang="nl-NL" dirty="0"/>
              <a:t>. </a:t>
            </a:r>
          </a:p>
          <a:p>
            <a:pPr indent="0">
              <a:buNone/>
            </a:pPr>
            <a:br>
              <a:rPr lang="nl-NL" dirty="0"/>
            </a:br>
            <a:r>
              <a:rPr lang="nl-NL" dirty="0"/>
              <a:t>Bijvoorbeeld:</a:t>
            </a:r>
          </a:p>
          <a:p>
            <a:pPr lvl="1"/>
            <a:r>
              <a:rPr lang="nl-NL" b="1" dirty="0"/>
              <a:t>Aardbeien</a:t>
            </a:r>
            <a:r>
              <a:rPr lang="nl-NL" dirty="0"/>
              <a:t> maken </a:t>
            </a:r>
            <a:r>
              <a:rPr lang="nl-NL" b="1" dirty="0"/>
              <a:t>uitlopers</a:t>
            </a:r>
            <a:r>
              <a:rPr lang="nl-NL" dirty="0"/>
              <a:t> (speciale stengels die een nieuwe plant vormen).</a:t>
            </a:r>
          </a:p>
          <a:p>
            <a:pPr lvl="1"/>
            <a:r>
              <a:rPr lang="nl-NL" b="1" dirty="0"/>
              <a:t>Aardappel</a:t>
            </a:r>
            <a:r>
              <a:rPr lang="nl-NL" dirty="0"/>
              <a:t> slaat voedingsstoffen op in verdikte stengels (knollen), waaruit nieuwe planten kunnen groeien.</a:t>
            </a:r>
          </a:p>
          <a:p>
            <a:pPr lvl="1"/>
            <a:r>
              <a:rPr lang="nl-NL" b="1" dirty="0"/>
              <a:t>Bollen</a:t>
            </a:r>
            <a:r>
              <a:rPr lang="nl-NL" dirty="0"/>
              <a:t> (zoals tulp) hebben ondergrondse stengeldelen die nieuwe scheuten vormen.</a:t>
            </a:r>
          </a:p>
          <a:p>
            <a:endParaRPr lang="nl-NL" dirty="0"/>
          </a:p>
        </p:txBody>
      </p:sp>
      <p:pic>
        <p:nvPicPr>
          <p:cNvPr id="6146" name="Picture 2" descr="Uitlopers bij aardbeien verwijderen">
            <a:extLst>
              <a:ext uri="{FF2B5EF4-FFF2-40B4-BE49-F238E27FC236}">
                <a16:creationId xmlns:a16="http://schemas.microsoft.com/office/drawing/2014/main" id="{17C9B9AF-891B-12EA-99EC-BF9DFDF3B5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92000" y="4293242"/>
            <a:ext cx="21431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0336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1000"/>
                                        <p:tgtEl>
                                          <p:spTgt spid="3">
                                            <p:txEl>
                                              <p:pRg st="4" end="4"/>
                                            </p:txEl>
                                          </p:spTgt>
                                        </p:tgtEl>
                                      </p:cBhvr>
                                    </p:animEffect>
                                    <p:anim calcmode="lin" valueType="num">
                                      <p:cBhvr>
                                        <p:cTn id="1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1000"/>
                                        <p:tgtEl>
                                          <p:spTgt spid="3">
                                            <p:txEl>
                                              <p:pRg st="5" end="5"/>
                                            </p:txEl>
                                          </p:spTgt>
                                        </p:tgtEl>
                                      </p:cBhvr>
                                    </p:animEffect>
                                    <p:anim calcmode="lin" valueType="num">
                                      <p:cBhvr>
                                        <p:cTn id="1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1000"/>
                                        <p:tgtEl>
                                          <p:spTgt spid="3">
                                            <p:txEl>
                                              <p:pRg st="6" end="6"/>
                                            </p:txEl>
                                          </p:spTgt>
                                        </p:tgtEl>
                                      </p:cBhvr>
                                    </p:animEffect>
                                    <p:anim calcmode="lin" valueType="num">
                                      <p:cBhvr>
                                        <p:cTn id="2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0C00AE-1952-C925-2612-A8C2FE80D15D}"/>
              </a:ext>
            </a:extLst>
          </p:cNvPr>
          <p:cNvSpPr>
            <a:spLocks noGrp="1"/>
          </p:cNvSpPr>
          <p:nvPr>
            <p:ph type="title"/>
          </p:nvPr>
        </p:nvSpPr>
        <p:spPr/>
        <p:txBody>
          <a:bodyPr/>
          <a:lstStyle/>
          <a:p>
            <a:r>
              <a:rPr lang="nl-NL" dirty="0"/>
              <a:t>Transport van signalen</a:t>
            </a:r>
          </a:p>
        </p:txBody>
      </p:sp>
      <p:sp>
        <p:nvSpPr>
          <p:cNvPr id="3" name="Tijdelijke aanduiding voor inhoud 2">
            <a:extLst>
              <a:ext uri="{FF2B5EF4-FFF2-40B4-BE49-F238E27FC236}">
                <a16:creationId xmlns:a16="http://schemas.microsoft.com/office/drawing/2014/main" id="{9F555FEB-D136-B331-7AFC-423E8F566A67}"/>
              </a:ext>
            </a:extLst>
          </p:cNvPr>
          <p:cNvSpPr>
            <a:spLocks noGrp="1"/>
          </p:cNvSpPr>
          <p:nvPr>
            <p:ph idx="1"/>
          </p:nvPr>
        </p:nvSpPr>
        <p:spPr>
          <a:xfrm>
            <a:off x="756000" y="1728000"/>
            <a:ext cx="9036000" cy="4351338"/>
          </a:xfrm>
        </p:spPr>
        <p:txBody>
          <a:bodyPr>
            <a:normAutofit/>
          </a:bodyPr>
          <a:lstStyle/>
          <a:p>
            <a:pPr indent="0">
              <a:buNone/>
            </a:pPr>
            <a:r>
              <a:rPr lang="nl-NL" dirty="0"/>
              <a:t>De stengel transporteert niet alleen water en voedingsstoffen, maar ook </a:t>
            </a:r>
            <a:r>
              <a:rPr lang="nl-NL" b="1" dirty="0"/>
              <a:t>signalen</a:t>
            </a:r>
            <a:r>
              <a:rPr lang="nl-NL" dirty="0"/>
              <a:t> door de plant.</a:t>
            </a:r>
          </a:p>
          <a:p>
            <a:pPr indent="0">
              <a:buNone/>
            </a:pPr>
            <a:endParaRPr lang="nl-NL" dirty="0"/>
          </a:p>
          <a:p>
            <a:pPr indent="0">
              <a:buNone/>
            </a:pPr>
            <a:r>
              <a:rPr lang="nl-NL" dirty="0"/>
              <a:t> Deze signalen kunnen bestaan uit:</a:t>
            </a:r>
          </a:p>
          <a:p>
            <a:pPr indent="0">
              <a:buNone/>
            </a:pPr>
            <a:endParaRPr lang="nl-NL" dirty="0"/>
          </a:p>
          <a:p>
            <a:pPr marL="342900" indent="-342900"/>
            <a:r>
              <a:rPr lang="nl-NL" b="1" dirty="0"/>
              <a:t>Plantenhormonen</a:t>
            </a:r>
            <a:br>
              <a:rPr lang="nl-NL" b="1" dirty="0"/>
            </a:br>
            <a:r>
              <a:rPr lang="nl-NL" dirty="0"/>
              <a:t> (zoals auxine, </a:t>
            </a:r>
            <a:r>
              <a:rPr lang="nl-NL" dirty="0" err="1"/>
              <a:t>cytokininen</a:t>
            </a:r>
            <a:r>
              <a:rPr lang="nl-NL" dirty="0"/>
              <a:t>, </a:t>
            </a:r>
            <a:r>
              <a:rPr lang="nl-NL" dirty="0" err="1"/>
              <a:t>abscisinezuur</a:t>
            </a:r>
            <a:r>
              <a:rPr lang="nl-NL" dirty="0"/>
              <a:t>, ethyleen). Deze worden vaak in één deel van de plant gemaakt (bijvoorbeeld in wortels of jonge bladeren) en via de </a:t>
            </a:r>
            <a:r>
              <a:rPr lang="nl-NL" b="1" dirty="0"/>
              <a:t>vaten</a:t>
            </a:r>
            <a:r>
              <a:rPr lang="nl-NL" dirty="0"/>
              <a:t> of het </a:t>
            </a:r>
            <a:r>
              <a:rPr lang="nl-NL" b="1" dirty="0"/>
              <a:t>parenchym</a:t>
            </a:r>
            <a:r>
              <a:rPr lang="nl-NL" dirty="0"/>
              <a:t> naar andere delen vervoerd. Zo kan de plant de groei sturen, bloei opwekken of reageren op stress.</a:t>
            </a:r>
          </a:p>
          <a:p>
            <a:endParaRPr lang="nl-NL" dirty="0"/>
          </a:p>
        </p:txBody>
      </p:sp>
      <p:pic>
        <p:nvPicPr>
          <p:cNvPr id="7170" name="Picture 2" descr="Nieuwe balansen in Het Nieuwe Telen: Hormonen en Ecologie">
            <a:extLst>
              <a:ext uri="{FF2B5EF4-FFF2-40B4-BE49-F238E27FC236}">
                <a16:creationId xmlns:a16="http://schemas.microsoft.com/office/drawing/2014/main" id="{7715B8D6-64F7-8B8D-2FF9-5069B132DD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72967" y="2110903"/>
            <a:ext cx="2076450" cy="3789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2786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Wat leren we in periode 1</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marL="342900" indent="-342900">
              <a:defRPr/>
            </a:pPr>
            <a:r>
              <a:rPr lang="nl-NL" dirty="0"/>
              <a:t>Les 1: Wat is een plant, de cel</a:t>
            </a:r>
          </a:p>
          <a:p>
            <a:pPr marL="342900" indent="-342900">
              <a:defRPr/>
            </a:pPr>
            <a:r>
              <a:rPr lang="nl-NL" dirty="0"/>
              <a:t>Les 2: De cel, </a:t>
            </a:r>
          </a:p>
          <a:p>
            <a:pPr marL="342900" indent="-342900">
              <a:defRPr/>
            </a:pPr>
            <a:r>
              <a:rPr lang="nl-NL" dirty="0"/>
              <a:t>Les 3: Wortels/transport</a:t>
            </a:r>
          </a:p>
          <a:p>
            <a:pPr marL="342900" indent="-342900">
              <a:defRPr/>
            </a:pPr>
            <a:r>
              <a:rPr lang="nl-NL" dirty="0"/>
              <a:t>Les 4: Stengels/transport</a:t>
            </a:r>
          </a:p>
          <a:p>
            <a:pPr marL="342900" indent="-342900">
              <a:defRPr/>
            </a:pPr>
            <a:r>
              <a:rPr lang="nl-NL" dirty="0"/>
              <a:t>Les 5: Het blad</a:t>
            </a:r>
          </a:p>
          <a:p>
            <a:pPr marL="342900" indent="-342900">
              <a:defRPr/>
            </a:pPr>
            <a:r>
              <a:rPr lang="nl-NL" dirty="0"/>
              <a:t>Les 6: Bloem/vrucht</a:t>
            </a:r>
          </a:p>
          <a:p>
            <a:pPr marL="342900" indent="-342900">
              <a:defRPr/>
            </a:pPr>
            <a:r>
              <a:rPr lang="nl-NL" dirty="0"/>
              <a:t>Les 7: Toets (na de herfstvakantie) </a:t>
            </a:r>
          </a:p>
        </p:txBody>
      </p:sp>
      <p:pic>
        <p:nvPicPr>
          <p:cNvPr id="3" name="Afbeelding 2">
            <a:extLst>
              <a:ext uri="{FF2B5EF4-FFF2-40B4-BE49-F238E27FC236}">
                <a16:creationId xmlns:a16="http://schemas.microsoft.com/office/drawing/2014/main" id="{CBD0FB08-CF76-735D-8C0C-96C7A8A0EE7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45356">
            <a:off x="6672611" y="3604484"/>
            <a:ext cx="3362794" cy="2715004"/>
          </a:xfrm>
          <a:prstGeom prst="rect">
            <a:avLst/>
          </a:prstGeom>
        </p:spPr>
      </p:pic>
    </p:spTree>
    <p:extLst>
      <p:ext uri="{BB962C8B-B14F-4D97-AF65-F5344CB8AC3E}">
        <p14:creationId xmlns:p14="http://schemas.microsoft.com/office/powerpoint/2010/main" val="2299185155"/>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12103-ECF0-51B4-71F3-B4F55BD3FDB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2059E70-A250-1A7C-5768-1A7AF600D440}"/>
              </a:ext>
            </a:extLst>
          </p:cNvPr>
          <p:cNvSpPr>
            <a:spLocks noGrp="1"/>
          </p:cNvSpPr>
          <p:nvPr>
            <p:ph type="title"/>
          </p:nvPr>
        </p:nvSpPr>
        <p:spPr/>
        <p:txBody>
          <a:bodyPr/>
          <a:lstStyle/>
          <a:p>
            <a:r>
              <a:rPr lang="nl-NL" dirty="0"/>
              <a:t>Transport van signalen</a:t>
            </a:r>
          </a:p>
        </p:txBody>
      </p:sp>
      <p:sp>
        <p:nvSpPr>
          <p:cNvPr id="3" name="Tijdelijke aanduiding voor inhoud 2">
            <a:extLst>
              <a:ext uri="{FF2B5EF4-FFF2-40B4-BE49-F238E27FC236}">
                <a16:creationId xmlns:a16="http://schemas.microsoft.com/office/drawing/2014/main" id="{4448A1E2-D43C-D134-8B02-B678FD601EFA}"/>
              </a:ext>
            </a:extLst>
          </p:cNvPr>
          <p:cNvSpPr>
            <a:spLocks noGrp="1"/>
          </p:cNvSpPr>
          <p:nvPr>
            <p:ph idx="1"/>
          </p:nvPr>
        </p:nvSpPr>
        <p:spPr>
          <a:xfrm>
            <a:off x="756000" y="1728000"/>
            <a:ext cx="9036000" cy="4351338"/>
          </a:xfrm>
        </p:spPr>
        <p:txBody>
          <a:bodyPr>
            <a:normAutofit lnSpcReduction="10000"/>
          </a:bodyPr>
          <a:lstStyle/>
          <a:p>
            <a:pPr marL="342900" indent="-342900"/>
            <a:r>
              <a:rPr lang="nl-NL" b="1" dirty="0"/>
              <a:t>Elektrische signalen</a:t>
            </a:r>
            <a:r>
              <a:rPr lang="nl-NL" dirty="0"/>
              <a:t>:</a:t>
            </a:r>
            <a:br>
              <a:rPr lang="nl-NL" dirty="0"/>
            </a:br>
            <a:r>
              <a:rPr lang="nl-NL" dirty="0"/>
              <a:t>Als een blad wordt beschadigd (bijvoorbeeld door een insect), kan er een elektrisch signaal via de stengel naar andere bladeren gaan. Deze maken dan afweerstoffen aan.</a:t>
            </a:r>
          </a:p>
          <a:p>
            <a:pPr marL="342900" indent="-342900"/>
            <a:endParaRPr lang="nl-NL" dirty="0"/>
          </a:p>
          <a:p>
            <a:pPr marL="342900" indent="-342900"/>
            <a:r>
              <a:rPr lang="nl-NL" b="1" dirty="0"/>
              <a:t>Transport van informatie</a:t>
            </a:r>
            <a:r>
              <a:rPr lang="nl-NL" dirty="0"/>
              <a:t> </a:t>
            </a:r>
            <a:br>
              <a:rPr lang="nl-NL" dirty="0"/>
            </a:br>
            <a:r>
              <a:rPr lang="nl-NL" dirty="0"/>
              <a:t>Over de daglengte, zodat de plant weet wanneer hij bloemen moet gaan vormen.</a:t>
            </a:r>
          </a:p>
          <a:p>
            <a:pPr marL="342900" indent="-342900"/>
            <a:endParaRPr lang="nl-NL" dirty="0"/>
          </a:p>
          <a:p>
            <a:pPr indent="0">
              <a:buNone/>
            </a:pPr>
            <a:r>
              <a:rPr lang="nl-NL" b="1" dirty="0"/>
              <a:t>Kort gezegd:</a:t>
            </a:r>
            <a:br>
              <a:rPr lang="nl-NL" b="1" dirty="0"/>
            </a:br>
            <a:r>
              <a:rPr lang="nl-NL" dirty="0"/>
              <a:t>De stengel is als een “snelweg” voor signalen, zodat wortels, bladeren en bloemen met elkaar kunnen communiceren en de plant als geheel kan reageren op de omgeving.</a:t>
            </a:r>
          </a:p>
          <a:p>
            <a:endParaRPr lang="nl-NL" dirty="0"/>
          </a:p>
        </p:txBody>
      </p:sp>
      <p:pic>
        <p:nvPicPr>
          <p:cNvPr id="8194" name="Picture 2" descr="Succesvolle irrigatie met AI bij komkommer - Groenten &amp; Fruit Actueel">
            <a:extLst>
              <a:ext uri="{FF2B5EF4-FFF2-40B4-BE49-F238E27FC236}">
                <a16:creationId xmlns:a16="http://schemas.microsoft.com/office/drawing/2014/main" id="{FA946C21-D36F-AF0A-EB18-478E65FE4D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60973" y="192075"/>
            <a:ext cx="2466975" cy="184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9931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Doornen aan stengels</a:t>
            </a:r>
          </a:p>
        </p:txBody>
      </p:sp>
      <p:sp>
        <p:nvSpPr>
          <p:cNvPr id="4" name="Tijdelijke aanduiding voor inhoud 3">
            <a:extLst>
              <a:ext uri="{FF2B5EF4-FFF2-40B4-BE49-F238E27FC236}">
                <a16:creationId xmlns:a16="http://schemas.microsoft.com/office/drawing/2014/main" id="{C1915015-5227-ADDD-A48C-F2B43AB03E42}"/>
              </a:ext>
            </a:extLst>
          </p:cNvPr>
          <p:cNvSpPr>
            <a:spLocks noGrp="1"/>
          </p:cNvSpPr>
          <p:nvPr>
            <p:ph idx="1"/>
          </p:nvPr>
        </p:nvSpPr>
        <p:spPr>
          <a:xfrm>
            <a:off x="1079223" y="1588951"/>
            <a:ext cx="8477731" cy="4351338"/>
          </a:xfrm>
        </p:spPr>
        <p:txBody>
          <a:bodyPr>
            <a:normAutofit/>
          </a:bodyPr>
          <a:lstStyle/>
          <a:p>
            <a:pPr indent="0">
              <a:buNone/>
            </a:pPr>
            <a:r>
              <a:rPr lang="nl-NL" dirty="0"/>
              <a:t>Doornen aan een stengel hebben verschillende functies, waarvan de belangrijkste is het bieden van bescherming tegen herbivoren (dieren die planten eten). </a:t>
            </a:r>
          </a:p>
          <a:p>
            <a:pPr indent="0">
              <a:buNone/>
            </a:pPr>
            <a:endParaRPr lang="nl-NL" dirty="0"/>
          </a:p>
          <a:p>
            <a:pPr indent="0">
              <a:buNone/>
            </a:pPr>
            <a:r>
              <a:rPr lang="nl-NL" dirty="0"/>
              <a:t>Doornen maken het moeilijker en onaantrekkelijker voor dieren om de plant aan te vallen of op te eten. </a:t>
            </a:r>
          </a:p>
        </p:txBody>
      </p:sp>
      <p:pic>
        <p:nvPicPr>
          <p:cNvPr id="6" name="Afbeelding 5">
            <a:extLst>
              <a:ext uri="{FF2B5EF4-FFF2-40B4-BE49-F238E27FC236}">
                <a16:creationId xmlns:a16="http://schemas.microsoft.com/office/drawing/2014/main" id="{761C5008-527A-D269-0BD8-63B08744CFC5}"/>
              </a:ext>
            </a:extLst>
          </p:cNvPr>
          <p:cNvPicPr>
            <a:picLocks noChangeAspect="1"/>
          </p:cNvPicPr>
          <p:nvPr/>
        </p:nvPicPr>
        <p:blipFill>
          <a:blip r:embed="rId3"/>
          <a:stretch>
            <a:fillRect/>
          </a:stretch>
        </p:blipFill>
        <p:spPr>
          <a:xfrm>
            <a:off x="1079222" y="4056007"/>
            <a:ext cx="5418290" cy="2209992"/>
          </a:xfrm>
          <a:prstGeom prst="rect">
            <a:avLst/>
          </a:prstGeom>
        </p:spPr>
      </p:pic>
    </p:spTree>
    <p:extLst>
      <p:ext uri="{BB962C8B-B14F-4D97-AF65-F5344CB8AC3E}">
        <p14:creationId xmlns:p14="http://schemas.microsoft.com/office/powerpoint/2010/main" val="4856644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Doornen aan stengels</a:t>
            </a:r>
          </a:p>
        </p:txBody>
      </p:sp>
      <p:sp>
        <p:nvSpPr>
          <p:cNvPr id="4" name="Tijdelijke aanduiding voor inhoud 3">
            <a:extLst>
              <a:ext uri="{FF2B5EF4-FFF2-40B4-BE49-F238E27FC236}">
                <a16:creationId xmlns:a16="http://schemas.microsoft.com/office/drawing/2014/main" id="{C1915015-5227-ADDD-A48C-F2B43AB03E42}"/>
              </a:ext>
            </a:extLst>
          </p:cNvPr>
          <p:cNvSpPr>
            <a:spLocks noGrp="1"/>
          </p:cNvSpPr>
          <p:nvPr>
            <p:ph idx="1"/>
          </p:nvPr>
        </p:nvSpPr>
        <p:spPr>
          <a:xfrm>
            <a:off x="1079223" y="1588951"/>
            <a:ext cx="8369577" cy="4351338"/>
          </a:xfrm>
        </p:spPr>
        <p:txBody>
          <a:bodyPr>
            <a:normAutofit fontScale="92500" lnSpcReduction="20000"/>
          </a:bodyPr>
          <a:lstStyle/>
          <a:p>
            <a:pPr indent="0">
              <a:buNone/>
            </a:pPr>
            <a:r>
              <a:rPr lang="nl-NL" dirty="0"/>
              <a:t>Enkele specifieke functies van doornen:</a:t>
            </a:r>
          </a:p>
          <a:p>
            <a:pPr indent="0">
              <a:buNone/>
            </a:pPr>
            <a:endParaRPr lang="nl-NL" dirty="0"/>
          </a:p>
          <a:p>
            <a:pPr marL="457200" indent="-457200">
              <a:buFont typeface="+mj-lt"/>
              <a:buAutoNum type="arabicPeriod"/>
            </a:pPr>
            <a:r>
              <a:rPr lang="nl-NL" b="1" dirty="0"/>
              <a:t>Bescherming tegen dieren</a:t>
            </a:r>
            <a:r>
              <a:rPr lang="nl-NL" dirty="0"/>
              <a:t>: </a:t>
            </a:r>
            <a:br>
              <a:rPr lang="nl-NL" dirty="0"/>
            </a:br>
            <a:r>
              <a:rPr lang="nl-NL" dirty="0"/>
              <a:t>Doornen ontmoedigen dieren zoals herbivoren om aan de plant te knagen of de bladeren en stengels op te eten.</a:t>
            </a:r>
          </a:p>
          <a:p>
            <a:pPr marL="457200" indent="-457200">
              <a:buFont typeface="+mj-lt"/>
              <a:buAutoNum type="arabicPeriod"/>
            </a:pPr>
            <a:endParaRPr lang="nl-NL" dirty="0"/>
          </a:p>
          <a:p>
            <a:pPr marL="457200" indent="-457200">
              <a:buFont typeface="+mj-lt"/>
              <a:buAutoNum type="arabicPeriod"/>
            </a:pPr>
            <a:r>
              <a:rPr lang="nl-NL" b="1" dirty="0"/>
              <a:t>Vermindering van waterverlies</a:t>
            </a:r>
            <a:r>
              <a:rPr lang="nl-NL" dirty="0"/>
              <a:t>:</a:t>
            </a:r>
            <a:br>
              <a:rPr lang="nl-NL" dirty="0"/>
            </a:br>
            <a:r>
              <a:rPr lang="nl-NL" dirty="0"/>
              <a:t>In sommige planten helpen doornen ook bij het verminderen van waterverlies door het creëren van een microklimaat rondom de stengel dat minder luchtstroming en verdamping mogelijk maakt</a:t>
            </a:r>
          </a:p>
          <a:p>
            <a:pPr marL="457200" indent="-457200">
              <a:buFont typeface="+mj-lt"/>
              <a:buAutoNum type="arabicPeriod"/>
            </a:pPr>
            <a:endParaRPr lang="nl-NL" dirty="0"/>
          </a:p>
          <a:p>
            <a:pPr marL="457200" indent="-457200">
              <a:buFont typeface="+mj-lt"/>
              <a:buAutoNum type="arabicPeriod"/>
            </a:pPr>
            <a:r>
              <a:rPr lang="nl-NL" b="1" dirty="0"/>
              <a:t>Ondersteuning en klimmen</a:t>
            </a:r>
            <a:r>
              <a:rPr lang="nl-NL" dirty="0"/>
              <a:t>: </a:t>
            </a:r>
            <a:br>
              <a:rPr lang="nl-NL" dirty="0"/>
            </a:br>
            <a:r>
              <a:rPr lang="nl-NL" dirty="0"/>
              <a:t>Bij sommige planten, zoals rozen en braamstruiken, helpen doornen ook bij het klimmen of het bieden van ondersteuning door zich vast te haken aan omliggende structuren.</a:t>
            </a:r>
          </a:p>
          <a:p>
            <a:endParaRPr lang="nl-NL" dirty="0"/>
          </a:p>
        </p:txBody>
      </p:sp>
      <p:pic>
        <p:nvPicPr>
          <p:cNvPr id="3" name="Afbeelding 2">
            <a:extLst>
              <a:ext uri="{FF2B5EF4-FFF2-40B4-BE49-F238E27FC236}">
                <a16:creationId xmlns:a16="http://schemas.microsoft.com/office/drawing/2014/main" id="{D4C3E926-29BA-AD05-E512-9D876BC54164}"/>
              </a:ext>
            </a:extLst>
          </p:cNvPr>
          <p:cNvPicPr>
            <a:picLocks noChangeAspect="1"/>
          </p:cNvPicPr>
          <p:nvPr/>
        </p:nvPicPr>
        <p:blipFill>
          <a:blip r:embed="rId3"/>
          <a:stretch>
            <a:fillRect/>
          </a:stretch>
        </p:blipFill>
        <p:spPr>
          <a:xfrm>
            <a:off x="9854667" y="3986268"/>
            <a:ext cx="1882303" cy="2248095"/>
          </a:xfrm>
          <a:prstGeom prst="rect">
            <a:avLst/>
          </a:prstGeom>
        </p:spPr>
      </p:pic>
    </p:spTree>
    <p:extLst>
      <p:ext uri="{BB962C8B-B14F-4D97-AF65-F5344CB8AC3E}">
        <p14:creationId xmlns:p14="http://schemas.microsoft.com/office/powerpoint/2010/main" val="113227623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Effect transition="in" filter="fade">
                                      <p:cBhvr>
                                        <p:cTn id="21" dur="1000"/>
                                        <p:tgtEl>
                                          <p:spTgt spid="4">
                                            <p:txEl>
                                              <p:pRg st="6" end="6"/>
                                            </p:txEl>
                                          </p:spTgt>
                                        </p:tgtEl>
                                      </p:cBhvr>
                                    </p:animEffect>
                                    <p:anim calcmode="lin" valueType="num">
                                      <p:cBhvr>
                                        <p:cTn id="22"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Doornen aan stengels</a:t>
            </a:r>
          </a:p>
        </p:txBody>
      </p:sp>
      <p:sp>
        <p:nvSpPr>
          <p:cNvPr id="4" name="Tijdelijke aanduiding voor inhoud 3">
            <a:extLst>
              <a:ext uri="{FF2B5EF4-FFF2-40B4-BE49-F238E27FC236}">
                <a16:creationId xmlns:a16="http://schemas.microsoft.com/office/drawing/2014/main" id="{C1915015-5227-ADDD-A48C-F2B43AB03E42}"/>
              </a:ext>
            </a:extLst>
          </p:cNvPr>
          <p:cNvSpPr>
            <a:spLocks noGrp="1"/>
          </p:cNvSpPr>
          <p:nvPr>
            <p:ph idx="1"/>
          </p:nvPr>
        </p:nvSpPr>
        <p:spPr>
          <a:xfrm>
            <a:off x="1079223" y="1588951"/>
            <a:ext cx="8369577" cy="4351338"/>
          </a:xfrm>
        </p:spPr>
        <p:txBody>
          <a:bodyPr>
            <a:normAutofit/>
          </a:bodyPr>
          <a:lstStyle/>
          <a:p>
            <a:pPr indent="0">
              <a:buNone/>
            </a:pPr>
            <a:r>
              <a:rPr lang="nl-NL" dirty="0"/>
              <a:t>Doornen zitten vast aan een stengel op verschillende manieren, afhankelijk van het type doornen en de plantensoort. </a:t>
            </a:r>
          </a:p>
          <a:p>
            <a:pPr indent="0">
              <a:buNone/>
            </a:pPr>
            <a:endParaRPr lang="nl-NL" dirty="0"/>
          </a:p>
          <a:p>
            <a:pPr indent="0">
              <a:buNone/>
            </a:pPr>
            <a:r>
              <a:rPr lang="nl-NL" dirty="0"/>
              <a:t>Er zijn drie hoofdtypes van stekelachtige structuren: doornen, stekels en priemen, die vaak door elkaar worden gebruikt, maar anatomisch gezien verschillend zijn.</a:t>
            </a:r>
          </a:p>
          <a:p>
            <a:endParaRPr lang="nl-NL" dirty="0"/>
          </a:p>
        </p:txBody>
      </p:sp>
      <p:pic>
        <p:nvPicPr>
          <p:cNvPr id="3" name="Afbeelding 2">
            <a:extLst>
              <a:ext uri="{FF2B5EF4-FFF2-40B4-BE49-F238E27FC236}">
                <a16:creationId xmlns:a16="http://schemas.microsoft.com/office/drawing/2014/main" id="{D012B98A-9C65-4EAE-2EC9-39EE4C508AAD}"/>
              </a:ext>
            </a:extLst>
          </p:cNvPr>
          <p:cNvPicPr>
            <a:picLocks noChangeAspect="1"/>
          </p:cNvPicPr>
          <p:nvPr/>
        </p:nvPicPr>
        <p:blipFill>
          <a:blip r:embed="rId3"/>
          <a:stretch>
            <a:fillRect/>
          </a:stretch>
        </p:blipFill>
        <p:spPr>
          <a:xfrm>
            <a:off x="3808464" y="4488832"/>
            <a:ext cx="3418245" cy="1950889"/>
          </a:xfrm>
          <a:prstGeom prst="rect">
            <a:avLst/>
          </a:prstGeom>
        </p:spPr>
      </p:pic>
    </p:spTree>
    <p:extLst>
      <p:ext uri="{BB962C8B-B14F-4D97-AF65-F5344CB8AC3E}">
        <p14:creationId xmlns:p14="http://schemas.microsoft.com/office/powerpoint/2010/main" val="334439011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Doornen aan stengels</a:t>
            </a:r>
          </a:p>
        </p:txBody>
      </p:sp>
      <p:sp>
        <p:nvSpPr>
          <p:cNvPr id="4" name="Tijdelijke aanduiding voor inhoud 3">
            <a:extLst>
              <a:ext uri="{FF2B5EF4-FFF2-40B4-BE49-F238E27FC236}">
                <a16:creationId xmlns:a16="http://schemas.microsoft.com/office/drawing/2014/main" id="{C1915015-5227-ADDD-A48C-F2B43AB03E42}"/>
              </a:ext>
            </a:extLst>
          </p:cNvPr>
          <p:cNvSpPr>
            <a:spLocks noGrp="1"/>
          </p:cNvSpPr>
          <p:nvPr>
            <p:ph idx="1"/>
          </p:nvPr>
        </p:nvSpPr>
        <p:spPr>
          <a:xfrm>
            <a:off x="1079223" y="1588951"/>
            <a:ext cx="8369577" cy="4351338"/>
          </a:xfrm>
        </p:spPr>
        <p:txBody>
          <a:bodyPr>
            <a:normAutofit fontScale="77500" lnSpcReduction="20000"/>
          </a:bodyPr>
          <a:lstStyle/>
          <a:p>
            <a:pPr indent="0">
              <a:buNone/>
            </a:pPr>
            <a:r>
              <a:rPr lang="nl-NL" b="1" dirty="0"/>
              <a:t>Doornen: </a:t>
            </a:r>
            <a:br>
              <a:rPr lang="nl-NL" b="1" dirty="0"/>
            </a:br>
            <a:r>
              <a:rPr lang="nl-NL" dirty="0"/>
              <a:t>Dit zijn omgevormde takken of stengels. Ze zijn diep verbonden met het vaatweefsel van de plant, wat betekent dat ze stevig vastzitten en moeilijk te verwijderen zijn zonder de stengel te beschadigen. Voorbeelden zijn de doornen van een citroenboom of een sleedoorn.</a:t>
            </a:r>
          </a:p>
          <a:p>
            <a:pPr indent="0">
              <a:buNone/>
            </a:pPr>
            <a:endParaRPr lang="nl-NL" dirty="0"/>
          </a:p>
          <a:p>
            <a:pPr indent="0">
              <a:buNone/>
            </a:pPr>
            <a:r>
              <a:rPr lang="nl-NL" b="1" dirty="0"/>
              <a:t>Stekels:</a:t>
            </a:r>
          </a:p>
          <a:p>
            <a:pPr indent="0">
              <a:buNone/>
            </a:pPr>
            <a:r>
              <a:rPr lang="nl-NL" dirty="0"/>
              <a:t>Dit zijn oppervlakkige uitgroeisels van de opperhuid (epidermis) en de daaronder liggende weefsels. Ze zijn niet diep verankerd in het vaatweefsel, waardoor ze gemakkelijker kunnen worden afgebroken. De stekels van rozen en braamstruiken zijn hier voorbeelden van. Omdat ze oppervlakkig zijn, kun je ze vaak relatief gemakkelijk verwijderen zonder de stengel zwaar te beschadigen.</a:t>
            </a:r>
          </a:p>
          <a:p>
            <a:pPr indent="0">
              <a:buNone/>
            </a:pPr>
            <a:endParaRPr lang="nl-NL" dirty="0"/>
          </a:p>
          <a:p>
            <a:pPr indent="0">
              <a:buNone/>
            </a:pPr>
            <a:r>
              <a:rPr lang="nl-NL" b="1" dirty="0"/>
              <a:t>Priemen:</a:t>
            </a:r>
            <a:r>
              <a:rPr lang="nl-NL" dirty="0"/>
              <a:t> </a:t>
            </a:r>
          </a:p>
          <a:p>
            <a:pPr indent="0">
              <a:buNone/>
            </a:pPr>
            <a:r>
              <a:rPr lang="nl-NL" dirty="0"/>
              <a:t>Dit zijn gemodificeerde bladeren of delen van bladeren die scherp en puntig zijn. Denk bijvoorbeeld aan de scherpe uiteinden van cactussen of hulstbladeren.</a:t>
            </a:r>
          </a:p>
        </p:txBody>
      </p:sp>
      <p:pic>
        <p:nvPicPr>
          <p:cNvPr id="3" name="Afbeelding 2">
            <a:extLst>
              <a:ext uri="{FF2B5EF4-FFF2-40B4-BE49-F238E27FC236}">
                <a16:creationId xmlns:a16="http://schemas.microsoft.com/office/drawing/2014/main" id="{582A77DD-2382-C46B-9424-57D9419E6D89}"/>
              </a:ext>
            </a:extLst>
          </p:cNvPr>
          <p:cNvPicPr>
            <a:picLocks noChangeAspect="1"/>
          </p:cNvPicPr>
          <p:nvPr/>
        </p:nvPicPr>
        <p:blipFill>
          <a:blip r:embed="rId3"/>
          <a:stretch>
            <a:fillRect/>
          </a:stretch>
        </p:blipFill>
        <p:spPr>
          <a:xfrm>
            <a:off x="9590902" y="1335768"/>
            <a:ext cx="2232853" cy="1531753"/>
          </a:xfrm>
          <a:prstGeom prst="rect">
            <a:avLst/>
          </a:prstGeom>
        </p:spPr>
      </p:pic>
      <p:pic>
        <p:nvPicPr>
          <p:cNvPr id="6" name="Afbeelding 5">
            <a:extLst>
              <a:ext uri="{FF2B5EF4-FFF2-40B4-BE49-F238E27FC236}">
                <a16:creationId xmlns:a16="http://schemas.microsoft.com/office/drawing/2014/main" id="{D9735346-8264-97EE-8A36-155F38531AEB}"/>
              </a:ext>
            </a:extLst>
          </p:cNvPr>
          <p:cNvPicPr>
            <a:picLocks noChangeAspect="1"/>
          </p:cNvPicPr>
          <p:nvPr/>
        </p:nvPicPr>
        <p:blipFill>
          <a:blip r:embed="rId4"/>
          <a:stretch>
            <a:fillRect/>
          </a:stretch>
        </p:blipFill>
        <p:spPr>
          <a:xfrm>
            <a:off x="9590902" y="3116719"/>
            <a:ext cx="2232853" cy="1475098"/>
          </a:xfrm>
          <a:prstGeom prst="rect">
            <a:avLst/>
          </a:prstGeom>
        </p:spPr>
      </p:pic>
      <p:pic>
        <p:nvPicPr>
          <p:cNvPr id="8" name="Afbeelding 7">
            <a:extLst>
              <a:ext uri="{FF2B5EF4-FFF2-40B4-BE49-F238E27FC236}">
                <a16:creationId xmlns:a16="http://schemas.microsoft.com/office/drawing/2014/main" id="{B8DD032C-AD5E-7377-CCB8-64B3E01C10DA}"/>
              </a:ext>
            </a:extLst>
          </p:cNvPr>
          <p:cNvPicPr>
            <a:picLocks noChangeAspect="1"/>
          </p:cNvPicPr>
          <p:nvPr/>
        </p:nvPicPr>
        <p:blipFill>
          <a:blip r:embed="rId5"/>
          <a:stretch>
            <a:fillRect/>
          </a:stretch>
        </p:blipFill>
        <p:spPr>
          <a:xfrm>
            <a:off x="9590902" y="4841015"/>
            <a:ext cx="2264426" cy="1217379"/>
          </a:xfrm>
          <a:prstGeom prst="rect">
            <a:avLst/>
          </a:prstGeom>
        </p:spPr>
      </p:pic>
    </p:spTree>
    <p:extLst>
      <p:ext uri="{BB962C8B-B14F-4D97-AF65-F5344CB8AC3E}">
        <p14:creationId xmlns:p14="http://schemas.microsoft.com/office/powerpoint/2010/main" val="71068590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1000"/>
                                        <p:tgtEl>
                                          <p:spTgt spid="4">
                                            <p:txEl>
                                              <p:pRg st="3" end="3"/>
                                            </p:txEl>
                                          </p:spTgt>
                                        </p:tgtEl>
                                      </p:cBhvr>
                                    </p:animEffect>
                                    <p:anim calcmode="lin" valueType="num">
                                      <p:cBhvr>
                                        <p:cTn id="2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animEffect transition="in" filter="fade">
                                      <p:cBhvr>
                                        <p:cTn id="31" dur="1000"/>
                                        <p:tgtEl>
                                          <p:spTgt spid="4">
                                            <p:txEl>
                                              <p:pRg st="5" end="5"/>
                                            </p:txEl>
                                          </p:spTgt>
                                        </p:tgtEl>
                                      </p:cBhvr>
                                    </p:animEffect>
                                    <p:anim calcmode="lin" valueType="num">
                                      <p:cBhvr>
                                        <p:cTn id="32"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5" end="5"/>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4">
                                            <p:txEl>
                                              <p:pRg st="6" end="6"/>
                                            </p:txEl>
                                          </p:spTgt>
                                        </p:tgtEl>
                                        <p:attrNameLst>
                                          <p:attrName>style.visibility</p:attrName>
                                        </p:attrNameLst>
                                      </p:cBhvr>
                                      <p:to>
                                        <p:strVal val="visible"/>
                                      </p:to>
                                    </p:set>
                                    <p:animEffect transition="in" filter="fade">
                                      <p:cBhvr>
                                        <p:cTn id="36" dur="1000"/>
                                        <p:tgtEl>
                                          <p:spTgt spid="4">
                                            <p:txEl>
                                              <p:pRg st="6" end="6"/>
                                            </p:txEl>
                                          </p:spTgt>
                                        </p:tgtEl>
                                      </p:cBhvr>
                                    </p:animEffect>
                                    <p:anim calcmode="lin" valueType="num">
                                      <p:cBhvr>
                                        <p:cTn id="37"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8" dur="1000" fill="hold"/>
                                        <p:tgtEl>
                                          <p:spTgt spid="4">
                                            <p:txEl>
                                              <p:pRg st="6" end="6"/>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514436-0BDD-ED51-B2B3-EDAFAA453F13}"/>
              </a:ext>
            </a:extLst>
          </p:cNvPr>
          <p:cNvSpPr>
            <a:spLocks noGrp="1"/>
          </p:cNvSpPr>
          <p:nvPr>
            <p:ph type="title"/>
          </p:nvPr>
        </p:nvSpPr>
        <p:spPr/>
        <p:txBody>
          <a:bodyPr/>
          <a:lstStyle/>
          <a:p>
            <a:r>
              <a:rPr lang="nl-NL" dirty="0"/>
              <a:t>Huiswerk niveau 2-3-4</a:t>
            </a:r>
          </a:p>
        </p:txBody>
      </p:sp>
      <p:sp>
        <p:nvSpPr>
          <p:cNvPr id="4" name="Rectangle 1">
            <a:extLst>
              <a:ext uri="{FF2B5EF4-FFF2-40B4-BE49-F238E27FC236}">
                <a16:creationId xmlns:a16="http://schemas.microsoft.com/office/drawing/2014/main" id="{99E03A92-4F5E-18AF-9836-1556163D677B}"/>
              </a:ext>
            </a:extLst>
          </p:cNvPr>
          <p:cNvSpPr>
            <a:spLocks noGrp="1" noChangeArrowheads="1"/>
          </p:cNvSpPr>
          <p:nvPr>
            <p:ph idx="1"/>
          </p:nvPr>
        </p:nvSpPr>
        <p:spPr bwMode="auto">
          <a:xfrm>
            <a:off x="756000" y="1875835"/>
            <a:ext cx="8189592"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Noem twee functies van de stengel van een plant.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is het verschil tussen de stengel van een eenjarige plant</a:t>
            </a:r>
            <a:br>
              <a:rPr kumimoji="0" lang="nl-NL" altLang="nl-NL" sz="1800" b="0" i="0" u="none" strike="noStrike" cap="none" normalizeH="0" baseline="0" dirty="0">
                <a:ln>
                  <a:noFill/>
                </a:ln>
                <a:solidFill>
                  <a:schemeClr val="tx1"/>
                </a:solidFill>
                <a:effectLst/>
                <a:latin typeface="Arial" panose="020B0604020202020204" pitchFamily="34" charset="0"/>
              </a:rPr>
            </a:br>
            <a:r>
              <a:rPr kumimoji="0" lang="nl-NL" altLang="nl-NL" sz="1800" b="0" i="0" u="none" strike="noStrike" cap="none" normalizeH="0" baseline="0" dirty="0">
                <a:ln>
                  <a:noFill/>
                </a:ln>
                <a:solidFill>
                  <a:schemeClr val="tx1"/>
                </a:solidFill>
                <a:effectLst/>
                <a:latin typeface="Arial" panose="020B0604020202020204" pitchFamily="34" charset="0"/>
              </a:rPr>
              <a:t> en die van een meerjarige plant?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Hoe heten de buisjes die water in de plant omhoog vervoeren?</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Hoe komt het dat water via de bladeren omhoog wordt gezogen in de stengel?</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wordt er in de bastvaten (floëem) vervoerd?</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Leg kort uit wat osmose betekent in de wortels van een plant.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Waarom kan de stengel ook gezien worden als een “voorraadkast” van de plant?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Waar kunnen nieuwe takken ontstaan bij een plant?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Noem één manier waarop een plant zijn stengel gebruikt voor voortplanting.</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0" i="0" u="none" strike="noStrike" cap="none" normalizeH="0" baseline="0" dirty="0">
                <a:ln>
                  <a:noFill/>
                </a:ln>
                <a:solidFill>
                  <a:schemeClr val="tx1"/>
                </a:solidFill>
                <a:effectLst/>
                <a:latin typeface="Arial" panose="020B0604020202020204" pitchFamily="34" charset="0"/>
              </a:rPr>
              <a:t>Wat is de belangrijkste functie van doornen aan een stengel?</a:t>
            </a:r>
          </a:p>
        </p:txBody>
      </p:sp>
    </p:spTree>
    <p:extLst>
      <p:ext uri="{BB962C8B-B14F-4D97-AF65-F5344CB8AC3E}">
        <p14:creationId xmlns:p14="http://schemas.microsoft.com/office/powerpoint/2010/main" val="4219210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AB9B563-1EC3-52FC-3E88-B4A65E3BD459}"/>
              </a:ext>
            </a:extLst>
          </p:cNvPr>
          <p:cNvSpPr>
            <a:spLocks noGrp="1"/>
          </p:cNvSpPr>
          <p:nvPr>
            <p:ph type="title"/>
          </p:nvPr>
        </p:nvSpPr>
        <p:spPr/>
        <p:txBody>
          <a:bodyPr/>
          <a:lstStyle/>
          <a:p>
            <a:r>
              <a:rPr lang="nl-NL" dirty="0"/>
              <a:t>Huiswerk niveau 3-4</a:t>
            </a:r>
          </a:p>
        </p:txBody>
      </p:sp>
      <p:sp>
        <p:nvSpPr>
          <p:cNvPr id="3" name="Tijdelijke aanduiding voor inhoud 2">
            <a:extLst>
              <a:ext uri="{FF2B5EF4-FFF2-40B4-BE49-F238E27FC236}">
                <a16:creationId xmlns:a16="http://schemas.microsoft.com/office/drawing/2014/main" id="{217CB857-B6E8-A235-3527-BE34423558C0}"/>
              </a:ext>
            </a:extLst>
          </p:cNvPr>
          <p:cNvSpPr>
            <a:spLocks noGrp="1"/>
          </p:cNvSpPr>
          <p:nvPr>
            <p:ph idx="1"/>
          </p:nvPr>
        </p:nvSpPr>
        <p:spPr>
          <a:xfrm>
            <a:off x="903920" y="1941622"/>
            <a:ext cx="7740000" cy="4351338"/>
          </a:xfrm>
        </p:spPr>
        <p:txBody>
          <a:bodyPr>
            <a:normAutofit fontScale="85000" lnSpcReduction="20000"/>
          </a:bodyPr>
          <a:lstStyle/>
          <a:p>
            <a:pPr marL="457200" indent="-457200">
              <a:buFont typeface="+mj-lt"/>
              <a:buAutoNum type="arabicPeriod" startAt="11"/>
            </a:pPr>
            <a:r>
              <a:rPr lang="nl-NL" b="1" dirty="0"/>
              <a:t>Leg uit </a:t>
            </a:r>
            <a:r>
              <a:rPr lang="nl-NL" dirty="0"/>
              <a:t>hoe de samenwerking tussen houtvaten en bastvaten ervoor zorgt dat een plant zowel water als suikers efficiënt kan verdelen. Geef hierbij een concreet voorbeeld van een situatie waarin dit cruciaal is voor de overleving van de plant.</a:t>
            </a:r>
          </a:p>
          <a:p>
            <a:pPr marL="457200" indent="-457200">
              <a:buFont typeface="+mj-lt"/>
              <a:buAutoNum type="arabicPeriod" startAt="11"/>
            </a:pPr>
            <a:r>
              <a:rPr lang="nl-NL" b="1" dirty="0"/>
              <a:t>Vergelijk</a:t>
            </a:r>
            <a:r>
              <a:rPr lang="nl-NL" dirty="0"/>
              <a:t> de rol van worteldruk en de zuigkracht van bladeren bij het opwaarts transport van water. Welke kracht is doorslaggevender bij een hoge boom, en waarom?</a:t>
            </a:r>
          </a:p>
          <a:p>
            <a:pPr marL="457200" indent="-457200">
              <a:buFont typeface="+mj-lt"/>
              <a:buAutoNum type="arabicPeriod" startAt="11"/>
            </a:pPr>
            <a:r>
              <a:rPr lang="nl-NL" b="1" dirty="0"/>
              <a:t>Analyseer</a:t>
            </a:r>
            <a:r>
              <a:rPr lang="nl-NL" dirty="0"/>
              <a:t> hoe de opslag van voedingsstoffen in de stengel bijdraagt aan de overlevingskansen van meerjarige planten tijdens een strenge winter of droge periode.</a:t>
            </a:r>
          </a:p>
          <a:p>
            <a:pPr marL="457200" indent="-457200">
              <a:buFont typeface="+mj-lt"/>
              <a:buAutoNum type="arabicPeriod" startAt="11"/>
            </a:pPr>
            <a:r>
              <a:rPr lang="nl-NL" b="1" dirty="0"/>
              <a:t>Verklaar</a:t>
            </a:r>
            <a:r>
              <a:rPr lang="nl-NL" dirty="0"/>
              <a:t> hoe signalen (hormonaal of elektrisch) via de stengel ervoor kunnen zorgen dat een plant sneller reageert op vraat door insecten. Waarom is snelheid hierbij van belang?</a:t>
            </a:r>
          </a:p>
          <a:p>
            <a:pPr marL="457200" indent="-457200">
              <a:buFont typeface="+mj-lt"/>
              <a:buAutoNum type="arabicPeriod" startAt="11"/>
            </a:pPr>
            <a:r>
              <a:rPr lang="nl-NL" b="1" dirty="0"/>
              <a:t>Beoordeel de stelling</a:t>
            </a:r>
            <a:r>
              <a:rPr lang="nl-NL" dirty="0"/>
              <a:t>: "Doornen aan stengels zijn voornamelijk een verdedigingsmechanisme." Geef argumenten voor én tegen deze stelling, gebruikmakend van voorbeelden uit de lesstof.</a:t>
            </a:r>
          </a:p>
        </p:txBody>
      </p:sp>
    </p:spTree>
    <p:extLst>
      <p:ext uri="{BB962C8B-B14F-4D97-AF65-F5344CB8AC3E}">
        <p14:creationId xmlns:p14="http://schemas.microsoft.com/office/powerpoint/2010/main" val="42926042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124" name="Afbeelding 6">
            <a:extLst>
              <a:ext uri="{FF2B5EF4-FFF2-40B4-BE49-F238E27FC236}">
                <a16:creationId xmlns:a16="http://schemas.microsoft.com/office/drawing/2014/main" id="{CD798D11-19D8-4507-99B0-33217548E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4"/>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ADC27E-CE15-18DE-A684-F225027F5B08}"/>
              </a:ext>
            </a:extLst>
          </p:cNvPr>
          <p:cNvSpPr>
            <a:spLocks noGrp="1"/>
          </p:cNvSpPr>
          <p:nvPr>
            <p:ph type="title"/>
          </p:nvPr>
        </p:nvSpPr>
        <p:spPr/>
        <p:txBody>
          <a:bodyPr/>
          <a:lstStyle/>
          <a:p>
            <a:endParaRPr lang="nl-NL"/>
          </a:p>
        </p:txBody>
      </p:sp>
      <p:pic>
        <p:nvPicPr>
          <p:cNvPr id="7" name="Tijdelijke aanduiding voor inhoud 6">
            <a:extLst>
              <a:ext uri="{FF2B5EF4-FFF2-40B4-BE49-F238E27FC236}">
                <a16:creationId xmlns:a16="http://schemas.microsoft.com/office/drawing/2014/main" id="{78CA4921-3A21-CCED-ADC5-889AE30635ED}"/>
              </a:ext>
            </a:extLst>
          </p:cNvPr>
          <p:cNvPicPr>
            <a:picLocks noGrp="1" noChangeAspect="1"/>
          </p:cNvPicPr>
          <p:nvPr>
            <p:ph idx="1"/>
          </p:nvPr>
        </p:nvPicPr>
        <p:blipFill>
          <a:blip r:embed="rId2"/>
          <a:stretch>
            <a:fillRect/>
          </a:stretch>
        </p:blipFill>
        <p:spPr>
          <a:xfrm>
            <a:off x="496110" y="223736"/>
            <a:ext cx="11108987" cy="6478621"/>
          </a:xfrm>
          <a:prstGeom prst="rect">
            <a:avLst/>
          </a:prstGeom>
        </p:spPr>
      </p:pic>
    </p:spTree>
    <p:extLst>
      <p:ext uri="{BB962C8B-B14F-4D97-AF65-F5344CB8AC3E}">
        <p14:creationId xmlns:p14="http://schemas.microsoft.com/office/powerpoint/2010/main" val="25555212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De functie van de stengel</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pPr>
            <a:r>
              <a:rPr lang="nl-NL" dirty="0"/>
              <a:t>De stengel van een plant heeft verschillende belangrijke functies:</a:t>
            </a:r>
          </a:p>
          <a:p>
            <a:pPr indent="0">
              <a:buNone/>
            </a:pPr>
            <a:endParaRPr lang="nl-NL" dirty="0"/>
          </a:p>
          <a:p>
            <a:r>
              <a:rPr lang="nl-NL" b="1" i="1" dirty="0"/>
              <a:t>Ondersteuning en structuur</a:t>
            </a:r>
            <a:endParaRPr lang="nl-NL" i="1" dirty="0"/>
          </a:p>
          <a:p>
            <a:r>
              <a:rPr lang="nl-NL" b="1" i="1" dirty="0"/>
              <a:t>Transport van water en voedingsstoffen</a:t>
            </a:r>
            <a:r>
              <a:rPr lang="nl-NL" i="1" dirty="0"/>
              <a:t> </a:t>
            </a:r>
          </a:p>
          <a:p>
            <a:r>
              <a:rPr lang="nl-NL" b="1" i="1" dirty="0"/>
              <a:t>Opslag van voedingsstoffen</a:t>
            </a:r>
            <a:endParaRPr lang="nl-NL" i="1" dirty="0"/>
          </a:p>
          <a:p>
            <a:r>
              <a:rPr lang="nl-NL" b="1" i="1" dirty="0"/>
              <a:t>Groei / vertakking en voortplanting</a:t>
            </a:r>
            <a:endParaRPr lang="nl-NL" i="1" dirty="0"/>
          </a:p>
          <a:p>
            <a:r>
              <a:rPr lang="nl-NL" b="1" i="1" dirty="0"/>
              <a:t>Transport van signalen</a:t>
            </a:r>
            <a:endParaRPr lang="nl-NL" dirty="0"/>
          </a:p>
          <a:p>
            <a:pPr indent="0">
              <a:buNone/>
              <a:defRPr/>
            </a:pPr>
            <a:endParaRPr lang="nl-NL" dirty="0"/>
          </a:p>
        </p:txBody>
      </p:sp>
      <p:pic>
        <p:nvPicPr>
          <p:cNvPr id="3" name="Afbeelding 2">
            <a:extLst>
              <a:ext uri="{FF2B5EF4-FFF2-40B4-BE49-F238E27FC236}">
                <a16:creationId xmlns:a16="http://schemas.microsoft.com/office/drawing/2014/main" id="{74297D4B-DC4D-728B-0C8D-A28670450B7E}"/>
              </a:ext>
            </a:extLst>
          </p:cNvPr>
          <p:cNvPicPr>
            <a:picLocks noChangeAspect="1"/>
          </p:cNvPicPr>
          <p:nvPr/>
        </p:nvPicPr>
        <p:blipFill>
          <a:blip r:embed="rId3"/>
          <a:stretch>
            <a:fillRect/>
          </a:stretch>
        </p:blipFill>
        <p:spPr>
          <a:xfrm>
            <a:off x="7555071" y="3864077"/>
            <a:ext cx="4636929" cy="2993923"/>
          </a:xfrm>
          <a:prstGeom prst="rect">
            <a:avLst/>
          </a:prstGeom>
        </p:spPr>
      </p:pic>
    </p:spTree>
    <p:extLst>
      <p:ext uri="{BB962C8B-B14F-4D97-AF65-F5344CB8AC3E}">
        <p14:creationId xmlns:p14="http://schemas.microsoft.com/office/powerpoint/2010/main" val="84156206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171">
                                            <p:txEl>
                                              <p:pRg st="3" end="3"/>
                                            </p:txEl>
                                          </p:spTgt>
                                        </p:tgtEl>
                                        <p:attrNameLst>
                                          <p:attrName>style.visibility</p:attrName>
                                        </p:attrNameLst>
                                      </p:cBhvr>
                                      <p:to>
                                        <p:strVal val="visible"/>
                                      </p:to>
                                    </p:set>
                                    <p:animEffect transition="in" filter="fade">
                                      <p:cBhvr>
                                        <p:cTn id="21" dur="1000"/>
                                        <p:tgtEl>
                                          <p:spTgt spid="7171">
                                            <p:txEl>
                                              <p:pRg st="3" end="3"/>
                                            </p:txEl>
                                          </p:spTgt>
                                        </p:tgtEl>
                                      </p:cBhvr>
                                    </p:animEffect>
                                    <p:anim calcmode="lin" valueType="num">
                                      <p:cBhvr>
                                        <p:cTn id="22"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171">
                                            <p:txEl>
                                              <p:pRg st="4" end="4"/>
                                            </p:txEl>
                                          </p:spTgt>
                                        </p:tgtEl>
                                        <p:attrNameLst>
                                          <p:attrName>style.visibility</p:attrName>
                                        </p:attrNameLst>
                                      </p:cBhvr>
                                      <p:to>
                                        <p:strVal val="visible"/>
                                      </p:to>
                                    </p:set>
                                    <p:animEffect transition="in" filter="fade">
                                      <p:cBhvr>
                                        <p:cTn id="28" dur="1000"/>
                                        <p:tgtEl>
                                          <p:spTgt spid="7171">
                                            <p:txEl>
                                              <p:pRg st="4" end="4"/>
                                            </p:txEl>
                                          </p:spTgt>
                                        </p:tgtEl>
                                      </p:cBhvr>
                                    </p:animEffect>
                                    <p:anim calcmode="lin" valueType="num">
                                      <p:cBhvr>
                                        <p:cTn id="29"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171">
                                            <p:txEl>
                                              <p:pRg st="5" end="5"/>
                                            </p:txEl>
                                          </p:spTgt>
                                        </p:tgtEl>
                                        <p:attrNameLst>
                                          <p:attrName>style.visibility</p:attrName>
                                        </p:attrNameLst>
                                      </p:cBhvr>
                                      <p:to>
                                        <p:strVal val="visible"/>
                                      </p:to>
                                    </p:set>
                                    <p:animEffect transition="in" filter="fade">
                                      <p:cBhvr>
                                        <p:cTn id="35" dur="1000"/>
                                        <p:tgtEl>
                                          <p:spTgt spid="7171">
                                            <p:txEl>
                                              <p:pRg st="5" end="5"/>
                                            </p:txEl>
                                          </p:spTgt>
                                        </p:tgtEl>
                                      </p:cBhvr>
                                    </p:animEffect>
                                    <p:anim calcmode="lin" valueType="num">
                                      <p:cBhvr>
                                        <p:cTn id="36"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171">
                                            <p:txEl>
                                              <p:pRg st="6" end="6"/>
                                            </p:txEl>
                                          </p:spTgt>
                                        </p:tgtEl>
                                        <p:attrNameLst>
                                          <p:attrName>style.visibility</p:attrName>
                                        </p:attrNameLst>
                                      </p:cBhvr>
                                      <p:to>
                                        <p:strVal val="visible"/>
                                      </p:to>
                                    </p:set>
                                    <p:animEffect transition="in" filter="fade">
                                      <p:cBhvr>
                                        <p:cTn id="42" dur="1000"/>
                                        <p:tgtEl>
                                          <p:spTgt spid="7171">
                                            <p:txEl>
                                              <p:pRg st="6" end="6"/>
                                            </p:txEl>
                                          </p:spTgt>
                                        </p:tgtEl>
                                      </p:cBhvr>
                                    </p:animEffect>
                                    <p:anim calcmode="lin" valueType="num">
                                      <p:cBhvr>
                                        <p:cTn id="43"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dirty="0"/>
              <a:t>Stengel opbouw</a:t>
            </a:r>
            <a:endParaRPr lang="nl-NL" altLang="nl-NL" b="1" dirty="0"/>
          </a:p>
        </p:txBody>
      </p:sp>
      <p:sp>
        <p:nvSpPr>
          <p:cNvPr id="4" name="Tijdelijke aanduiding voor inhoud 3">
            <a:extLst>
              <a:ext uri="{FF2B5EF4-FFF2-40B4-BE49-F238E27FC236}">
                <a16:creationId xmlns:a16="http://schemas.microsoft.com/office/drawing/2014/main" id="{9189B899-649B-0513-94F8-50D3EFFF23C7}"/>
              </a:ext>
            </a:extLst>
          </p:cNvPr>
          <p:cNvSpPr>
            <a:spLocks noGrp="1"/>
          </p:cNvSpPr>
          <p:nvPr>
            <p:ph idx="1"/>
          </p:nvPr>
        </p:nvSpPr>
        <p:spPr>
          <a:xfrm>
            <a:off x="1079224" y="1698503"/>
            <a:ext cx="8074608" cy="4351338"/>
          </a:xfrm>
        </p:spPr>
        <p:txBody>
          <a:bodyPr/>
          <a:lstStyle/>
          <a:p>
            <a:pPr indent="0">
              <a:buNone/>
            </a:pPr>
            <a:endParaRPr lang="nl-NL" dirty="0"/>
          </a:p>
        </p:txBody>
      </p:sp>
      <p:graphicFrame>
        <p:nvGraphicFramePr>
          <p:cNvPr id="5" name="Tabel 4">
            <a:extLst>
              <a:ext uri="{FF2B5EF4-FFF2-40B4-BE49-F238E27FC236}">
                <a16:creationId xmlns:a16="http://schemas.microsoft.com/office/drawing/2014/main" id="{F029903F-11F2-C0BF-2E5E-51D329B51D28}"/>
              </a:ext>
            </a:extLst>
          </p:cNvPr>
          <p:cNvGraphicFramePr>
            <a:graphicFrameLocks noGrp="1"/>
          </p:cNvGraphicFramePr>
          <p:nvPr>
            <p:extLst>
              <p:ext uri="{D42A27DB-BD31-4B8C-83A1-F6EECF244321}">
                <p14:modId xmlns:p14="http://schemas.microsoft.com/office/powerpoint/2010/main" val="999556322"/>
              </p:ext>
            </p:extLst>
          </p:nvPr>
        </p:nvGraphicFramePr>
        <p:xfrm>
          <a:off x="954823" y="1588951"/>
          <a:ext cx="8323409" cy="4663440"/>
        </p:xfrm>
        <a:graphic>
          <a:graphicData uri="http://schemas.openxmlformats.org/drawingml/2006/table">
            <a:tbl>
              <a:tblPr firstRow="1" bandRow="1">
                <a:tableStyleId>{5C22544A-7EE6-4342-B048-85BDC9FD1C3A}</a:tableStyleId>
              </a:tblPr>
              <a:tblGrid>
                <a:gridCol w="1262380">
                  <a:extLst>
                    <a:ext uri="{9D8B030D-6E8A-4147-A177-3AD203B41FA5}">
                      <a16:colId xmlns:a16="http://schemas.microsoft.com/office/drawing/2014/main" val="3028208195"/>
                    </a:ext>
                  </a:extLst>
                </a:gridCol>
                <a:gridCol w="3525421">
                  <a:extLst>
                    <a:ext uri="{9D8B030D-6E8A-4147-A177-3AD203B41FA5}">
                      <a16:colId xmlns:a16="http://schemas.microsoft.com/office/drawing/2014/main" val="2426965484"/>
                    </a:ext>
                  </a:extLst>
                </a:gridCol>
                <a:gridCol w="3535608">
                  <a:extLst>
                    <a:ext uri="{9D8B030D-6E8A-4147-A177-3AD203B41FA5}">
                      <a16:colId xmlns:a16="http://schemas.microsoft.com/office/drawing/2014/main" val="2366435040"/>
                    </a:ext>
                  </a:extLst>
                </a:gridCol>
              </a:tblGrid>
              <a:tr h="344178">
                <a:tc>
                  <a:txBody>
                    <a:bodyPr/>
                    <a:lstStyle/>
                    <a:p>
                      <a:endParaRPr lang="nl-NL" dirty="0"/>
                    </a:p>
                  </a:txBody>
                  <a:tcPr/>
                </a:tc>
                <a:tc>
                  <a:txBody>
                    <a:bodyPr/>
                    <a:lstStyle/>
                    <a:p>
                      <a:r>
                        <a:rPr lang="nl-NL" dirty="0"/>
                        <a:t>Eenjarige planten</a:t>
                      </a:r>
                    </a:p>
                  </a:txBody>
                  <a:tcPr/>
                </a:tc>
                <a:tc>
                  <a:txBody>
                    <a:bodyPr/>
                    <a:lstStyle/>
                    <a:p>
                      <a:r>
                        <a:rPr lang="nl-NL" dirty="0"/>
                        <a:t>Meerjarige planten</a:t>
                      </a:r>
                    </a:p>
                  </a:txBody>
                  <a:tcPr/>
                </a:tc>
                <a:extLst>
                  <a:ext uri="{0D108BD9-81ED-4DB2-BD59-A6C34878D82A}">
                    <a16:rowId xmlns:a16="http://schemas.microsoft.com/office/drawing/2014/main" val="654269629"/>
                  </a:ext>
                </a:extLst>
              </a:tr>
              <a:tr h="2121645">
                <a:tc>
                  <a:txBody>
                    <a:bodyPr/>
                    <a:lstStyle/>
                    <a:p>
                      <a:r>
                        <a:rPr lang="nl-NL" dirty="0"/>
                        <a:t>stengel</a:t>
                      </a:r>
                    </a:p>
                  </a:txBody>
                  <a:tcPr/>
                </a:tc>
                <a:tc>
                  <a:txBody>
                    <a:bodyPr/>
                    <a:lstStyle/>
                    <a:p>
                      <a:r>
                        <a:rPr lang="nl-NL" dirty="0"/>
                        <a:t>De stengels van eenjarige planten zijn meestal zacht, groen en sappig. Ze hebben vaak minder houtige delen omdat ze maar één seizoen meegaan en geen lange termijnstructuur nodig hebben.</a:t>
                      </a:r>
                    </a:p>
                  </a:txBody>
                  <a:tcPr/>
                </a:tc>
                <a:tc>
                  <a:txBody>
                    <a:bodyPr/>
                    <a:lstStyle/>
                    <a:p>
                      <a:r>
                        <a:rPr lang="nl-NL" dirty="0"/>
                        <a:t>Meerjarige planten hebben vaak stevigere, houtige stengels of </a:t>
                      </a:r>
                      <a:r>
                        <a:rPr lang="nl-NL" dirty="0" err="1"/>
                        <a:t>verhoute</a:t>
                      </a:r>
                      <a:r>
                        <a:rPr lang="nl-NL" dirty="0"/>
                        <a:t> basisdelen om hun langere levensduur te ondersteunen. Naarmate de plant ouder wordt, kunnen de stengels dikker, harder en meer houtachtig worden.</a:t>
                      </a:r>
                    </a:p>
                  </a:txBody>
                  <a:tcPr/>
                </a:tc>
                <a:extLst>
                  <a:ext uri="{0D108BD9-81ED-4DB2-BD59-A6C34878D82A}">
                    <a16:rowId xmlns:a16="http://schemas.microsoft.com/office/drawing/2014/main" val="3356510510"/>
                  </a:ext>
                </a:extLst>
              </a:tr>
              <a:tr h="1867047">
                <a:tc>
                  <a:txBody>
                    <a:bodyPr/>
                    <a:lstStyle/>
                    <a:p>
                      <a:r>
                        <a:rPr lang="nl-NL" dirty="0"/>
                        <a:t>groeiwijze</a:t>
                      </a:r>
                    </a:p>
                  </a:txBody>
                  <a:tcPr/>
                </a:tc>
                <a:tc>
                  <a:txBody>
                    <a:bodyPr/>
                    <a:lstStyle/>
                    <a:p>
                      <a:r>
                        <a:rPr lang="nl-NL" dirty="0"/>
                        <a:t>De stengels zijn meestal niet heel stevig en hebben minder ondersteuning nodig, omdat de plant zich richt op snelle groei en voortplanting binnen een kort tijdsbestek.</a:t>
                      </a:r>
                    </a:p>
                  </a:txBody>
                  <a:tcPr/>
                </a:tc>
                <a:tc>
                  <a:txBody>
                    <a:bodyPr/>
                    <a:lstStyle/>
                    <a:p>
                      <a:r>
                        <a:rPr lang="nl-NL" dirty="0"/>
                        <a:t>Omdat deze planten elk jaar opnieuw uitlopen, hebben ze stengels die ontworpen zijn om de winter te overleven (of andere barre omstandigheden) en te herstellen in het volgende groeiseizoen</a:t>
                      </a:r>
                    </a:p>
                  </a:txBody>
                  <a:tcPr/>
                </a:tc>
                <a:extLst>
                  <a:ext uri="{0D108BD9-81ED-4DB2-BD59-A6C34878D82A}">
                    <a16:rowId xmlns:a16="http://schemas.microsoft.com/office/drawing/2014/main" val="1942931295"/>
                  </a:ext>
                </a:extLst>
              </a:tr>
            </a:tbl>
          </a:graphicData>
        </a:graphic>
      </p:graphicFrame>
    </p:spTree>
    <p:extLst>
      <p:ext uri="{BB962C8B-B14F-4D97-AF65-F5344CB8AC3E}">
        <p14:creationId xmlns:p14="http://schemas.microsoft.com/office/powerpoint/2010/main" val="315658091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Vaatbundels eenjarige</a:t>
            </a:r>
          </a:p>
        </p:txBody>
      </p:sp>
      <p:pic>
        <p:nvPicPr>
          <p:cNvPr id="3" name="Tijdelijke aanduiding voor inhoud 2">
            <a:extLst>
              <a:ext uri="{FF2B5EF4-FFF2-40B4-BE49-F238E27FC236}">
                <a16:creationId xmlns:a16="http://schemas.microsoft.com/office/drawing/2014/main" id="{B45CA0BF-52AF-A91C-29CB-7FA106F2EDFA}"/>
              </a:ext>
            </a:extLst>
          </p:cNvPr>
          <p:cNvPicPr>
            <a:picLocks noGrp="1" noChangeAspect="1"/>
          </p:cNvPicPr>
          <p:nvPr>
            <p:ph idx="1"/>
          </p:nvPr>
        </p:nvPicPr>
        <p:blipFill>
          <a:blip r:embed="rId3"/>
          <a:stretch>
            <a:fillRect/>
          </a:stretch>
        </p:blipFill>
        <p:spPr>
          <a:xfrm>
            <a:off x="812800" y="1220862"/>
            <a:ext cx="9381059" cy="5256627"/>
          </a:xfrm>
        </p:spPr>
      </p:pic>
    </p:spTree>
    <p:extLst>
      <p:ext uri="{BB962C8B-B14F-4D97-AF65-F5344CB8AC3E}">
        <p14:creationId xmlns:p14="http://schemas.microsoft.com/office/powerpoint/2010/main" val="175369884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Bastvaten eenjarige </a:t>
            </a:r>
            <a:r>
              <a:rPr lang="nl-NL" altLang="nl-NL" b="1" i="1" dirty="0">
                <a:solidFill>
                  <a:srgbClr val="00B050"/>
                </a:solidFill>
              </a:rPr>
              <a:t>(Floëem)</a:t>
            </a:r>
            <a:r>
              <a:rPr lang="nl-NL" altLang="nl-NL" b="1" dirty="0"/>
              <a:t> </a:t>
            </a:r>
          </a:p>
        </p:txBody>
      </p:sp>
      <p:pic>
        <p:nvPicPr>
          <p:cNvPr id="3" name="Tijdelijke aanduiding voor inhoud 2">
            <a:extLst>
              <a:ext uri="{FF2B5EF4-FFF2-40B4-BE49-F238E27FC236}">
                <a16:creationId xmlns:a16="http://schemas.microsoft.com/office/drawing/2014/main" id="{84169506-8710-90E6-3EFE-E22F0D412761}"/>
              </a:ext>
            </a:extLst>
          </p:cNvPr>
          <p:cNvPicPr>
            <a:picLocks noGrp="1" noChangeAspect="1"/>
          </p:cNvPicPr>
          <p:nvPr>
            <p:ph idx="1"/>
          </p:nvPr>
        </p:nvPicPr>
        <p:blipFill>
          <a:blip r:embed="rId3"/>
          <a:stretch>
            <a:fillRect/>
          </a:stretch>
        </p:blipFill>
        <p:spPr>
          <a:xfrm>
            <a:off x="1266538" y="1697547"/>
            <a:ext cx="7354755" cy="4722087"/>
          </a:xfrm>
        </p:spPr>
      </p:pic>
    </p:spTree>
    <p:extLst>
      <p:ext uri="{BB962C8B-B14F-4D97-AF65-F5344CB8AC3E}">
        <p14:creationId xmlns:p14="http://schemas.microsoft.com/office/powerpoint/2010/main" val="230196973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Functie bastvaten</a:t>
            </a:r>
            <a:r>
              <a:rPr lang="nl-NL" altLang="nl-NL" b="1" i="1" dirty="0">
                <a:solidFill>
                  <a:srgbClr val="00B050"/>
                </a:solidFill>
              </a:rPr>
              <a:t> (Floëem)</a:t>
            </a:r>
            <a:r>
              <a:rPr lang="nl-NL" altLang="nl-NL" b="1" dirty="0"/>
              <a:t> </a:t>
            </a:r>
          </a:p>
        </p:txBody>
      </p:sp>
      <p:pic>
        <p:nvPicPr>
          <p:cNvPr id="3" name="Tijdelijke aanduiding voor inhoud 2">
            <a:extLst>
              <a:ext uri="{FF2B5EF4-FFF2-40B4-BE49-F238E27FC236}">
                <a16:creationId xmlns:a16="http://schemas.microsoft.com/office/drawing/2014/main" id="{EF94EBC2-443A-C76B-68A3-F9B859A2F57A}"/>
              </a:ext>
            </a:extLst>
          </p:cNvPr>
          <p:cNvPicPr>
            <a:picLocks noGrp="1" noChangeAspect="1"/>
          </p:cNvPicPr>
          <p:nvPr>
            <p:ph idx="1"/>
          </p:nvPr>
        </p:nvPicPr>
        <p:blipFill>
          <a:blip r:embed="rId3"/>
          <a:stretch>
            <a:fillRect/>
          </a:stretch>
        </p:blipFill>
        <p:spPr>
          <a:xfrm>
            <a:off x="876300" y="1192566"/>
            <a:ext cx="8562340" cy="5214284"/>
          </a:xfrm>
        </p:spPr>
      </p:pic>
    </p:spTree>
    <p:extLst>
      <p:ext uri="{BB962C8B-B14F-4D97-AF65-F5344CB8AC3E}">
        <p14:creationId xmlns:p14="http://schemas.microsoft.com/office/powerpoint/2010/main" val="1772905232"/>
      </p:ext>
    </p:extLst>
  </p:cSld>
  <p:clrMapOvr>
    <a:masterClrMapping/>
  </p:clrMapOvr>
  <p:transition spd="slow"/>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692FF59-610F-42AF-BAD8-C269284BDE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411434F-F084-4432-98AC-FC021F046F6D}">
  <ds:schemaRefs>
    <ds:schemaRef ds:uri="http://schemas.microsoft.com/sharepoint/v3/contenttype/forms"/>
  </ds:schemaRefs>
</ds:datastoreItem>
</file>

<file path=customXml/itemProps3.xml><?xml version="1.0" encoding="utf-8"?>
<ds:datastoreItem xmlns:ds="http://schemas.openxmlformats.org/officeDocument/2006/customXml" ds:itemID="{6CCA19EB-BADE-474A-91BD-35E5F319F469}">
  <ds:schemaRefs>
    <ds:schemaRef ds:uri="http://purl.org/dc/elements/1.1/"/>
    <ds:schemaRef ds:uri="521c7c86-cc27-4cef-8605-4ebb03422227"/>
    <ds:schemaRef ds:uri="http://schemas.microsoft.com/office/2006/documentManagement/types"/>
    <ds:schemaRef ds:uri="http://purl.org/dc/dcmitype/"/>
    <ds:schemaRef ds:uri="http://schemas.microsoft.com/office/2006/metadata/properties"/>
    <ds:schemaRef ds:uri="88fa185b-b6f4-4426-890a-edc6532e8d4f"/>
    <ds:schemaRef ds:uri="http://schemas.microsoft.com/office/infopath/2007/PartnerControls"/>
    <ds:schemaRef ds:uri="http://schemas.openxmlformats.org/package/2006/metadata/core-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Presentatie zone college</Template>
  <TotalTime>726</TotalTime>
  <Words>2076</Words>
  <Application>Microsoft Office PowerPoint</Application>
  <PresentationFormat>Breedbeeld</PresentationFormat>
  <Paragraphs>203</Paragraphs>
  <Slides>37</Slides>
  <Notes>23</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37</vt:i4>
      </vt:variant>
    </vt:vector>
  </HeadingPairs>
  <TitlesOfParts>
    <vt:vector size="40" baseType="lpstr">
      <vt:lpstr>Arial</vt:lpstr>
      <vt:lpstr>Calibri</vt:lpstr>
      <vt:lpstr>Kantoorthema</vt:lpstr>
      <vt:lpstr>PowerPoint-presentatie</vt:lpstr>
      <vt:lpstr>Aftrap</vt:lpstr>
      <vt:lpstr>Wat leren we in periode 1</vt:lpstr>
      <vt:lpstr>PowerPoint-presentatie</vt:lpstr>
      <vt:lpstr>De functie van de stengel</vt:lpstr>
      <vt:lpstr>Stengel opbouw</vt:lpstr>
      <vt:lpstr>Vaatbundels eenjarige</vt:lpstr>
      <vt:lpstr>Bastvaten eenjarige (Floëem) </vt:lpstr>
      <vt:lpstr>Functie bastvaten (Floëem) </vt:lpstr>
      <vt:lpstr>Bastvaten Floëem</vt:lpstr>
      <vt:lpstr>Werking van de bastvaten</vt:lpstr>
      <vt:lpstr>Werking van de bastvaten</vt:lpstr>
      <vt:lpstr>Houtvaten eenjarige (Xyleem)</vt:lpstr>
      <vt:lpstr>Functie houtvaten</vt:lpstr>
      <vt:lpstr>Opwaarts transport in de plant</vt:lpstr>
      <vt:lpstr>Opwaarts transport door zuigkracht bladeren</vt:lpstr>
      <vt:lpstr>Zuigkracht van bladeren</vt:lpstr>
      <vt:lpstr>Capillaire werking</vt:lpstr>
      <vt:lpstr>Worteldruk </vt:lpstr>
      <vt:lpstr>Hoe werkt worteldruk?  </vt:lpstr>
      <vt:lpstr>osmose</vt:lpstr>
      <vt:lpstr>Osmose </vt:lpstr>
      <vt:lpstr>Meerjarige planten</vt:lpstr>
      <vt:lpstr>PowerPoint-presentatie</vt:lpstr>
      <vt:lpstr>Opslag van voedingsstoffen </vt:lpstr>
      <vt:lpstr>Opslag van voedingsstoffen </vt:lpstr>
      <vt:lpstr>Vertakking</vt:lpstr>
      <vt:lpstr>Voortplanting</vt:lpstr>
      <vt:lpstr>Transport van signalen</vt:lpstr>
      <vt:lpstr>Transport van signalen</vt:lpstr>
      <vt:lpstr>Doornen aan stengels</vt:lpstr>
      <vt:lpstr>Doornen aan stengels</vt:lpstr>
      <vt:lpstr>Doornen aan stengels</vt:lpstr>
      <vt:lpstr>Doornen aan stengels</vt:lpstr>
      <vt:lpstr>Huiswerk niveau 2-3-4</vt:lpstr>
      <vt:lpstr>Huiswerk niveau 3-4</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53</cp:revision>
  <dcterms:created xsi:type="dcterms:W3CDTF">2020-11-10T08:38:03Z</dcterms:created>
  <dcterms:modified xsi:type="dcterms:W3CDTF">2025-10-01T13:49:30Z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