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7"/>
  </p:notesMasterIdLst>
  <p:handoutMasterIdLst>
    <p:handoutMasterId r:id="rId68"/>
  </p:handoutMasterIdLst>
  <p:sldIdLst>
    <p:sldId id="256" r:id="rId5"/>
    <p:sldId id="274" r:id="rId6"/>
    <p:sldId id="474" r:id="rId7"/>
    <p:sldId id="390" r:id="rId8"/>
    <p:sldId id="475" r:id="rId9"/>
    <p:sldId id="393" r:id="rId10"/>
    <p:sldId id="394" r:id="rId11"/>
    <p:sldId id="493" r:id="rId12"/>
    <p:sldId id="395" r:id="rId13"/>
    <p:sldId id="476" r:id="rId14"/>
    <p:sldId id="396" r:id="rId15"/>
    <p:sldId id="477" r:id="rId16"/>
    <p:sldId id="478" r:id="rId17"/>
    <p:sldId id="397" r:id="rId18"/>
    <p:sldId id="479" r:id="rId19"/>
    <p:sldId id="480" r:id="rId20"/>
    <p:sldId id="481" r:id="rId21"/>
    <p:sldId id="398" r:id="rId22"/>
    <p:sldId id="399" r:id="rId23"/>
    <p:sldId id="482" r:id="rId24"/>
    <p:sldId id="401" r:id="rId25"/>
    <p:sldId id="400" r:id="rId26"/>
    <p:sldId id="498" r:id="rId27"/>
    <p:sldId id="499" r:id="rId28"/>
    <p:sldId id="402" r:id="rId29"/>
    <p:sldId id="403" r:id="rId30"/>
    <p:sldId id="404" r:id="rId31"/>
    <p:sldId id="483" r:id="rId32"/>
    <p:sldId id="405" r:id="rId33"/>
    <p:sldId id="512" r:id="rId34"/>
    <p:sldId id="406" r:id="rId35"/>
    <p:sldId id="407" r:id="rId36"/>
    <p:sldId id="513" r:id="rId37"/>
    <p:sldId id="490" r:id="rId38"/>
    <p:sldId id="408" r:id="rId39"/>
    <p:sldId id="484" r:id="rId40"/>
    <p:sldId id="485" r:id="rId41"/>
    <p:sldId id="486" r:id="rId42"/>
    <p:sldId id="487" r:id="rId43"/>
    <p:sldId id="488" r:id="rId44"/>
    <p:sldId id="489" r:id="rId45"/>
    <p:sldId id="491" r:id="rId46"/>
    <p:sldId id="492" r:id="rId47"/>
    <p:sldId id="494" r:id="rId48"/>
    <p:sldId id="495" r:id="rId49"/>
    <p:sldId id="496" r:id="rId50"/>
    <p:sldId id="500" r:id="rId51"/>
    <p:sldId id="501" r:id="rId52"/>
    <p:sldId id="514" r:id="rId53"/>
    <p:sldId id="515" r:id="rId54"/>
    <p:sldId id="440" r:id="rId55"/>
    <p:sldId id="516" r:id="rId56"/>
    <p:sldId id="517" r:id="rId57"/>
    <p:sldId id="518" r:id="rId58"/>
    <p:sldId id="429" r:id="rId59"/>
    <p:sldId id="431" r:id="rId60"/>
    <p:sldId id="458" r:id="rId61"/>
    <p:sldId id="467" r:id="rId62"/>
    <p:sldId id="468" r:id="rId63"/>
    <p:sldId id="473" r:id="rId64"/>
    <p:sldId id="471" r:id="rId65"/>
    <p:sldId id="383" r:id="rId6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0A9DC8-404E-4512-8DED-07FB8317B6A8}" v="56" dt="2025-10-14T10:04:41.34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94660"/>
  </p:normalViewPr>
  <p:slideViewPr>
    <p:cSldViewPr snapToGrid="0">
      <p:cViewPr varScale="1">
        <p:scale>
          <a:sx n="100" d="100"/>
          <a:sy n="100" d="100"/>
        </p:scale>
        <p:origin x="114" y="318"/>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undo custSel addSld delSld modSld">
      <pc:chgData name="Gé Verbeek" userId="20d2065d-8055-4a68-a463-00777506795f" providerId="ADAL" clId="{408437A9-B1B4-4A5A-BF84-9732D44B2163}" dt="2025-10-14T10:10:02.766" v="171" actId="14100"/>
      <pc:docMkLst>
        <pc:docMk/>
      </pc:docMkLst>
      <pc:sldChg chg="modSp">
        <pc:chgData name="Gé Verbeek" userId="20d2065d-8055-4a68-a463-00777506795f" providerId="ADAL" clId="{408437A9-B1B4-4A5A-BF84-9732D44B2163}" dt="2025-10-14T09:34:05.412" v="49" actId="6549"/>
        <pc:sldMkLst>
          <pc:docMk/>
          <pc:sldMk cId="948736589" sldId="402"/>
        </pc:sldMkLst>
        <pc:spChg chg="mod">
          <ac:chgData name="Gé Verbeek" userId="20d2065d-8055-4a68-a463-00777506795f" providerId="ADAL" clId="{408437A9-B1B4-4A5A-BF84-9732D44B2163}" dt="2025-10-14T09:34:05.412" v="49" actId="6549"/>
          <ac:spMkLst>
            <pc:docMk/>
            <pc:sldMk cId="948736589" sldId="402"/>
            <ac:spMk id="7171" creationId="{E224BC8B-2913-4038-A10D-36A485D9D174}"/>
          </ac:spMkLst>
        </pc:spChg>
      </pc:sldChg>
      <pc:sldChg chg="modSp add del mod">
        <pc:chgData name="Gé Verbeek" userId="20d2065d-8055-4a68-a463-00777506795f" providerId="ADAL" clId="{408437A9-B1B4-4A5A-BF84-9732D44B2163}" dt="2025-10-14T10:02:00.737" v="123" actId="20577"/>
        <pc:sldMkLst>
          <pc:docMk/>
          <pc:sldMk cId="748232163" sldId="429"/>
        </pc:sldMkLst>
        <pc:spChg chg="mod">
          <ac:chgData name="Gé Verbeek" userId="20d2065d-8055-4a68-a463-00777506795f" providerId="ADAL" clId="{408437A9-B1B4-4A5A-BF84-9732D44B2163}" dt="2025-10-14T10:02:00.737" v="123" actId="20577"/>
          <ac:spMkLst>
            <pc:docMk/>
            <pc:sldMk cId="748232163" sldId="429"/>
            <ac:spMk id="2" creationId="{E02817E0-C55E-7E38-5FBA-D3614F648230}"/>
          </ac:spMkLst>
        </pc:spChg>
      </pc:sldChg>
      <pc:sldChg chg="modSp add del mod">
        <pc:chgData name="Gé Verbeek" userId="20d2065d-8055-4a68-a463-00777506795f" providerId="ADAL" clId="{408437A9-B1B4-4A5A-BF84-9732D44B2163}" dt="2025-10-14T10:02:12.359" v="129" actId="20577"/>
        <pc:sldMkLst>
          <pc:docMk/>
          <pc:sldMk cId="816031380" sldId="431"/>
        </pc:sldMkLst>
        <pc:spChg chg="mod">
          <ac:chgData name="Gé Verbeek" userId="20d2065d-8055-4a68-a463-00777506795f" providerId="ADAL" clId="{408437A9-B1B4-4A5A-BF84-9732D44B2163}" dt="2025-10-14T10:02:12.359" v="129" actId="20577"/>
          <ac:spMkLst>
            <pc:docMk/>
            <pc:sldMk cId="816031380" sldId="431"/>
            <ac:spMk id="2" creationId="{E02817E0-C55E-7E38-5FBA-D3614F648230}"/>
          </ac:spMkLst>
        </pc:spChg>
      </pc:sldChg>
      <pc:sldChg chg="modSp add del mod">
        <pc:chgData name="Gé Verbeek" userId="20d2065d-8055-4a68-a463-00777506795f" providerId="ADAL" clId="{408437A9-B1B4-4A5A-BF84-9732D44B2163}" dt="2025-10-14T09:47:00.943" v="79" actId="20577"/>
        <pc:sldMkLst>
          <pc:docMk/>
          <pc:sldMk cId="3635995796" sldId="440"/>
        </pc:sldMkLst>
        <pc:spChg chg="mod">
          <ac:chgData name="Gé Verbeek" userId="20d2065d-8055-4a68-a463-00777506795f" providerId="ADAL" clId="{408437A9-B1B4-4A5A-BF84-9732D44B2163}" dt="2025-10-14T09:47:00.943" v="79" actId="20577"/>
          <ac:spMkLst>
            <pc:docMk/>
            <pc:sldMk cId="3635995796" sldId="440"/>
            <ac:spMk id="5122" creationId="{80899F95-2E30-4511-922B-B88C19CF0D84}"/>
          </ac:spMkLst>
        </pc:spChg>
      </pc:sldChg>
      <pc:sldChg chg="modSp add del mod">
        <pc:chgData name="Gé Verbeek" userId="20d2065d-8055-4a68-a463-00777506795f" providerId="ADAL" clId="{408437A9-B1B4-4A5A-BF84-9732D44B2163}" dt="2025-10-14T10:02:26.082" v="136" actId="20577"/>
        <pc:sldMkLst>
          <pc:docMk/>
          <pc:sldMk cId="3915904766" sldId="458"/>
        </pc:sldMkLst>
        <pc:spChg chg="mod">
          <ac:chgData name="Gé Verbeek" userId="20d2065d-8055-4a68-a463-00777506795f" providerId="ADAL" clId="{408437A9-B1B4-4A5A-BF84-9732D44B2163}" dt="2025-10-14T10:02:26.082" v="136" actId="20577"/>
          <ac:spMkLst>
            <pc:docMk/>
            <pc:sldMk cId="3915904766" sldId="458"/>
            <ac:spMk id="2" creationId="{81F59752-5A04-673D-D0DD-C27DB3EEDB51}"/>
          </ac:spMkLst>
        </pc:spChg>
      </pc:sldChg>
      <pc:sldChg chg="modSp add mod">
        <pc:chgData name="Gé Verbeek" userId="20d2065d-8055-4a68-a463-00777506795f" providerId="ADAL" clId="{408437A9-B1B4-4A5A-BF84-9732D44B2163}" dt="2025-10-14T10:03:19.057" v="143" actId="20577"/>
        <pc:sldMkLst>
          <pc:docMk/>
          <pc:sldMk cId="421921071" sldId="467"/>
        </pc:sldMkLst>
        <pc:spChg chg="mod">
          <ac:chgData name="Gé Verbeek" userId="20d2065d-8055-4a68-a463-00777506795f" providerId="ADAL" clId="{408437A9-B1B4-4A5A-BF84-9732D44B2163}" dt="2025-10-14T10:03:19.057" v="143" actId="20577"/>
          <ac:spMkLst>
            <pc:docMk/>
            <pc:sldMk cId="421921071" sldId="467"/>
            <ac:spMk id="2" creationId="{D6514436-0BDD-ED51-B2B3-EDAFAA453F13}"/>
          </ac:spMkLst>
        </pc:spChg>
      </pc:sldChg>
      <pc:sldChg chg="modSp add mod">
        <pc:chgData name="Gé Verbeek" userId="20d2065d-8055-4a68-a463-00777506795f" providerId="ADAL" clId="{408437A9-B1B4-4A5A-BF84-9732D44B2163}" dt="2025-10-14T10:03:26.003" v="149" actId="20577"/>
        <pc:sldMkLst>
          <pc:docMk/>
          <pc:sldMk cId="4292604259" sldId="468"/>
        </pc:sldMkLst>
        <pc:spChg chg="mod">
          <ac:chgData name="Gé Verbeek" userId="20d2065d-8055-4a68-a463-00777506795f" providerId="ADAL" clId="{408437A9-B1B4-4A5A-BF84-9732D44B2163}" dt="2025-10-14T10:03:26.003" v="149" actId="20577"/>
          <ac:spMkLst>
            <pc:docMk/>
            <pc:sldMk cId="4292604259" sldId="468"/>
            <ac:spMk id="2" creationId="{BAB9B563-1EC3-52FC-3E88-B4A65E3BD459}"/>
          </ac:spMkLst>
        </pc:spChg>
      </pc:sldChg>
      <pc:sldChg chg="modSp add del mod">
        <pc:chgData name="Gé Verbeek" userId="20d2065d-8055-4a68-a463-00777506795f" providerId="ADAL" clId="{408437A9-B1B4-4A5A-BF84-9732D44B2163}" dt="2025-10-14T10:04:57.682" v="164" actId="20577"/>
        <pc:sldMkLst>
          <pc:docMk/>
          <pc:sldMk cId="1791633678" sldId="471"/>
        </pc:sldMkLst>
        <pc:spChg chg="mod">
          <ac:chgData name="Gé Verbeek" userId="20d2065d-8055-4a68-a463-00777506795f" providerId="ADAL" clId="{408437A9-B1B4-4A5A-BF84-9732D44B2163}" dt="2025-10-14T10:04:57.682" v="164" actId="20577"/>
          <ac:spMkLst>
            <pc:docMk/>
            <pc:sldMk cId="1791633678" sldId="471"/>
            <ac:spMk id="2" creationId="{E6A7B2BA-7E88-5077-850B-A17947EBFBF0}"/>
          </ac:spMkLst>
        </pc:spChg>
      </pc:sldChg>
      <pc:sldChg chg="del">
        <pc:chgData name="Gé Verbeek" userId="20d2065d-8055-4a68-a463-00777506795f" providerId="ADAL" clId="{408437A9-B1B4-4A5A-BF84-9732D44B2163}" dt="2025-10-14T09:41:31.795" v="63" actId="47"/>
        <pc:sldMkLst>
          <pc:docMk/>
          <pc:sldMk cId="1359661033" sldId="472"/>
        </pc:sldMkLst>
      </pc:sldChg>
      <pc:sldChg chg="modSp add del mod">
        <pc:chgData name="Gé Verbeek" userId="20d2065d-8055-4a68-a463-00777506795f" providerId="ADAL" clId="{408437A9-B1B4-4A5A-BF84-9732D44B2163}" dt="2025-10-14T10:04:48.478" v="157" actId="20577"/>
        <pc:sldMkLst>
          <pc:docMk/>
          <pc:sldMk cId="659238409" sldId="473"/>
        </pc:sldMkLst>
        <pc:spChg chg="mod">
          <ac:chgData name="Gé Verbeek" userId="20d2065d-8055-4a68-a463-00777506795f" providerId="ADAL" clId="{408437A9-B1B4-4A5A-BF84-9732D44B2163}" dt="2025-10-14T10:04:48.478" v="157" actId="20577"/>
          <ac:spMkLst>
            <pc:docMk/>
            <pc:sldMk cId="659238409" sldId="473"/>
            <ac:spMk id="2" creationId="{E6A7B2BA-7E88-5077-850B-A17947EBFBF0}"/>
          </ac:spMkLst>
        </pc:spChg>
      </pc:sldChg>
      <pc:sldChg chg="addSp delSp modSp mod">
        <pc:chgData name="Gé Verbeek" userId="20d2065d-8055-4a68-a463-00777506795f" providerId="ADAL" clId="{408437A9-B1B4-4A5A-BF84-9732D44B2163}" dt="2025-10-14T10:10:02.766" v="171" actId="14100"/>
        <pc:sldMkLst>
          <pc:docMk/>
          <pc:sldMk cId="3813923865" sldId="475"/>
        </pc:sldMkLst>
        <pc:spChg chg="add mod">
          <ac:chgData name="Gé Verbeek" userId="20d2065d-8055-4a68-a463-00777506795f" providerId="ADAL" clId="{408437A9-B1B4-4A5A-BF84-9732D44B2163}" dt="2025-10-14T10:09:32.065" v="165" actId="478"/>
          <ac:spMkLst>
            <pc:docMk/>
            <pc:sldMk cId="3813923865" sldId="475"/>
            <ac:spMk id="3" creationId="{034D75BC-892D-7922-D107-B99D4518D1BB}"/>
          </ac:spMkLst>
        </pc:spChg>
        <pc:picChg chg="add mod">
          <ac:chgData name="Gé Verbeek" userId="20d2065d-8055-4a68-a463-00777506795f" providerId="ADAL" clId="{408437A9-B1B4-4A5A-BF84-9732D44B2163}" dt="2025-10-14T10:10:02.766" v="171" actId="14100"/>
          <ac:picMkLst>
            <pc:docMk/>
            <pc:sldMk cId="3813923865" sldId="475"/>
            <ac:picMk id="5" creationId="{B9307BC1-EAE3-82A6-3B61-DF40AFA24BB7}"/>
          </ac:picMkLst>
        </pc:picChg>
        <pc:picChg chg="del">
          <ac:chgData name="Gé Verbeek" userId="20d2065d-8055-4a68-a463-00777506795f" providerId="ADAL" clId="{408437A9-B1B4-4A5A-BF84-9732D44B2163}" dt="2025-10-14T10:09:32.065" v="165" actId="478"/>
          <ac:picMkLst>
            <pc:docMk/>
            <pc:sldMk cId="3813923865" sldId="475"/>
            <ac:picMk id="6" creationId="{5BF2D721-A613-7892-954E-A6E2A992C64E}"/>
          </ac:picMkLst>
        </pc:picChg>
      </pc:sldChg>
      <pc:sldChg chg="modSp mod">
        <pc:chgData name="Gé Verbeek" userId="20d2065d-8055-4a68-a463-00777506795f" providerId="ADAL" clId="{408437A9-B1B4-4A5A-BF84-9732D44B2163}" dt="2025-10-14T09:31:07.178" v="47" actId="6549"/>
        <pc:sldMkLst>
          <pc:docMk/>
          <pc:sldMk cId="271607480" sldId="478"/>
        </pc:sldMkLst>
        <pc:spChg chg="mod">
          <ac:chgData name="Gé Verbeek" userId="20d2065d-8055-4a68-a463-00777506795f" providerId="ADAL" clId="{408437A9-B1B4-4A5A-BF84-9732D44B2163}" dt="2025-10-14T09:31:07.178" v="47" actId="6549"/>
          <ac:spMkLst>
            <pc:docMk/>
            <pc:sldMk cId="271607480" sldId="478"/>
            <ac:spMk id="7171" creationId="{E224BC8B-2913-4038-A10D-36A485D9D174}"/>
          </ac:spMkLst>
        </pc:spChg>
      </pc:sldChg>
      <pc:sldChg chg="modSp">
        <pc:chgData name="Gé Verbeek" userId="20d2065d-8055-4a68-a463-00777506795f" providerId="ADAL" clId="{408437A9-B1B4-4A5A-BF84-9732D44B2163}" dt="2025-10-14T09:33:26.593" v="48" actId="20577"/>
        <pc:sldMkLst>
          <pc:docMk/>
          <pc:sldMk cId="3951332140" sldId="498"/>
        </pc:sldMkLst>
        <pc:spChg chg="mod">
          <ac:chgData name="Gé Verbeek" userId="20d2065d-8055-4a68-a463-00777506795f" providerId="ADAL" clId="{408437A9-B1B4-4A5A-BF84-9732D44B2163}" dt="2025-10-14T09:33:26.593" v="48" actId="20577"/>
          <ac:spMkLst>
            <pc:docMk/>
            <pc:sldMk cId="3951332140" sldId="498"/>
            <ac:spMk id="7171" creationId="{E224BC8B-2913-4038-A10D-36A485D9D174}"/>
          </ac:spMkLst>
        </pc:spChg>
      </pc:sldChg>
      <pc:sldChg chg="del">
        <pc:chgData name="Gé Verbeek" userId="20d2065d-8055-4a68-a463-00777506795f" providerId="ADAL" clId="{408437A9-B1B4-4A5A-BF84-9732D44B2163}" dt="2025-10-14T09:41:10.022" v="50" actId="47"/>
        <pc:sldMkLst>
          <pc:docMk/>
          <pc:sldMk cId="995682998" sldId="507"/>
        </pc:sldMkLst>
      </pc:sldChg>
      <pc:sldChg chg="add del">
        <pc:chgData name="Gé Verbeek" userId="20d2065d-8055-4a68-a463-00777506795f" providerId="ADAL" clId="{408437A9-B1B4-4A5A-BF84-9732D44B2163}" dt="2025-10-14T09:41:23.201" v="53" actId="47"/>
        <pc:sldMkLst>
          <pc:docMk/>
          <pc:sldMk cId="1609015743" sldId="508"/>
        </pc:sldMkLst>
      </pc:sldChg>
      <pc:sldChg chg="del">
        <pc:chgData name="Gé Verbeek" userId="20d2065d-8055-4a68-a463-00777506795f" providerId="ADAL" clId="{408437A9-B1B4-4A5A-BF84-9732D44B2163}" dt="2025-10-14T09:41:25.788" v="55" actId="47"/>
        <pc:sldMkLst>
          <pc:docMk/>
          <pc:sldMk cId="2748630198" sldId="509"/>
        </pc:sldMkLst>
      </pc:sldChg>
      <pc:sldChg chg="del">
        <pc:chgData name="Gé Verbeek" userId="20d2065d-8055-4a68-a463-00777506795f" providerId="ADAL" clId="{408437A9-B1B4-4A5A-BF84-9732D44B2163}" dt="2025-10-14T09:41:26.421" v="56" actId="47"/>
        <pc:sldMkLst>
          <pc:docMk/>
          <pc:sldMk cId="2888704365" sldId="510"/>
        </pc:sldMkLst>
      </pc:sldChg>
      <pc:sldChg chg="del">
        <pc:chgData name="Gé Verbeek" userId="20d2065d-8055-4a68-a463-00777506795f" providerId="ADAL" clId="{408437A9-B1B4-4A5A-BF84-9732D44B2163}" dt="2025-10-14T09:41:27.233" v="57" actId="47"/>
        <pc:sldMkLst>
          <pc:docMk/>
          <pc:sldMk cId="2643950623" sldId="511"/>
        </pc:sldMkLst>
      </pc:sldChg>
      <pc:sldChg chg="modSp add mod">
        <pc:chgData name="Gé Verbeek" userId="20d2065d-8055-4a68-a463-00777506795f" providerId="ADAL" clId="{408437A9-B1B4-4A5A-BF84-9732D44B2163}" dt="2025-10-14T09:47:25.261" v="95" actId="20577"/>
        <pc:sldMkLst>
          <pc:docMk/>
          <pc:sldMk cId="848546732" sldId="514"/>
        </pc:sldMkLst>
        <pc:spChg chg="mod">
          <ac:chgData name="Gé Verbeek" userId="20d2065d-8055-4a68-a463-00777506795f" providerId="ADAL" clId="{408437A9-B1B4-4A5A-BF84-9732D44B2163}" dt="2025-10-14T09:47:25.261" v="95" actId="20577"/>
          <ac:spMkLst>
            <pc:docMk/>
            <pc:sldMk cId="848546732" sldId="514"/>
            <ac:spMk id="5122" creationId="{80899F95-2E30-4511-922B-B88C19CF0D84}"/>
          </ac:spMkLst>
        </pc:spChg>
      </pc:sldChg>
      <pc:sldChg chg="modSp add mod">
        <pc:chgData name="Gé Verbeek" userId="20d2065d-8055-4a68-a463-00777506795f" providerId="ADAL" clId="{408437A9-B1B4-4A5A-BF84-9732D44B2163}" dt="2025-10-14T09:47:10.299" v="85" actId="20577"/>
        <pc:sldMkLst>
          <pc:docMk/>
          <pc:sldMk cId="1757972302" sldId="515"/>
        </pc:sldMkLst>
        <pc:spChg chg="mod">
          <ac:chgData name="Gé Verbeek" userId="20d2065d-8055-4a68-a463-00777506795f" providerId="ADAL" clId="{408437A9-B1B4-4A5A-BF84-9732D44B2163}" dt="2025-10-14T09:47:10.299" v="85" actId="20577"/>
          <ac:spMkLst>
            <pc:docMk/>
            <pc:sldMk cId="1757972302" sldId="515"/>
            <ac:spMk id="5122" creationId="{80899F95-2E30-4511-922B-B88C19CF0D84}"/>
          </ac:spMkLst>
        </pc:spChg>
      </pc:sldChg>
      <pc:sldChg chg="modSp add mod">
        <pc:chgData name="Gé Verbeek" userId="20d2065d-8055-4a68-a463-00777506795f" providerId="ADAL" clId="{408437A9-B1B4-4A5A-BF84-9732D44B2163}" dt="2025-10-14T09:52:07.412" v="102" actId="20577"/>
        <pc:sldMkLst>
          <pc:docMk/>
          <pc:sldMk cId="3020928326" sldId="516"/>
        </pc:sldMkLst>
        <pc:spChg chg="mod">
          <ac:chgData name="Gé Verbeek" userId="20d2065d-8055-4a68-a463-00777506795f" providerId="ADAL" clId="{408437A9-B1B4-4A5A-BF84-9732D44B2163}" dt="2025-10-14T09:52:07.412" v="102" actId="20577"/>
          <ac:spMkLst>
            <pc:docMk/>
            <pc:sldMk cId="3020928326" sldId="516"/>
            <ac:spMk id="5122" creationId="{80899F95-2E30-4511-922B-B88C19CF0D84}"/>
          </ac:spMkLst>
        </pc:spChg>
      </pc:sldChg>
      <pc:sldChg chg="modSp add mod">
        <pc:chgData name="Gé Verbeek" userId="20d2065d-8055-4a68-a463-00777506795f" providerId="ADAL" clId="{408437A9-B1B4-4A5A-BF84-9732D44B2163}" dt="2025-10-14T10:00:48.399" v="108" actId="20577"/>
        <pc:sldMkLst>
          <pc:docMk/>
          <pc:sldMk cId="1141296830" sldId="517"/>
        </pc:sldMkLst>
        <pc:spChg chg="mod">
          <ac:chgData name="Gé Verbeek" userId="20d2065d-8055-4a68-a463-00777506795f" providerId="ADAL" clId="{408437A9-B1B4-4A5A-BF84-9732D44B2163}" dt="2025-10-14T10:00:48.399" v="108" actId="20577"/>
          <ac:spMkLst>
            <pc:docMk/>
            <pc:sldMk cId="1141296830" sldId="517"/>
            <ac:spMk id="5122" creationId="{80899F95-2E30-4511-922B-B88C19CF0D84}"/>
          </ac:spMkLst>
        </pc:spChg>
      </pc:sldChg>
      <pc:sldChg chg="modSp add mod">
        <pc:chgData name="Gé Verbeek" userId="20d2065d-8055-4a68-a463-00777506795f" providerId="ADAL" clId="{408437A9-B1B4-4A5A-BF84-9732D44B2163}" dt="2025-10-14T10:01:00.735" v="116" actId="27636"/>
        <pc:sldMkLst>
          <pc:docMk/>
          <pc:sldMk cId="1651305951" sldId="518"/>
        </pc:sldMkLst>
        <pc:spChg chg="mod">
          <ac:chgData name="Gé Verbeek" userId="20d2065d-8055-4a68-a463-00777506795f" providerId="ADAL" clId="{408437A9-B1B4-4A5A-BF84-9732D44B2163}" dt="2025-10-14T10:01:00.735" v="116" actId="27636"/>
          <ac:spMkLst>
            <pc:docMk/>
            <pc:sldMk cId="1651305951" sldId="518"/>
            <ac:spMk id="5122" creationId="{80899F95-2E30-4511-922B-B88C19CF0D84}"/>
          </ac:spMkLst>
        </pc:spChg>
      </pc:sldChg>
    </pc:docChg>
  </pc:docChgLst>
  <pc:docChgLst>
    <pc:chgData name="Gé Verbeek" userId="20d2065d-8055-4a68-a463-00777506795f" providerId="ADAL" clId="{052F12D9-A978-4E1B-AC1A-86BC93B5B571}"/>
    <pc:docChg chg="undo redo custSel addSld delSld modSld sldOrd">
      <pc:chgData name="Gé Verbeek" userId="20d2065d-8055-4a68-a463-00777506795f" providerId="ADAL" clId="{052F12D9-A978-4E1B-AC1A-86BC93B5B571}" dt="2024-10-17T17:57:27.121" v="5255" actId="478"/>
      <pc:docMkLst>
        <pc:docMk/>
      </pc:docMkLst>
      <pc:sldChg chg="del">
        <pc:chgData name="Gé Verbeek" userId="20d2065d-8055-4a68-a463-00777506795f" providerId="ADAL" clId="{052F12D9-A978-4E1B-AC1A-86BC93B5B571}" dt="2024-10-13T16:23:09.441" v="0" actId="47"/>
        <pc:sldMkLst>
          <pc:docMk/>
          <pc:sldMk cId="3728083005" sldId="388"/>
        </pc:sldMkLst>
      </pc:sldChg>
      <pc:sldChg chg="modSp mod">
        <pc:chgData name="Gé Verbeek" userId="20d2065d-8055-4a68-a463-00777506795f" providerId="ADAL" clId="{052F12D9-A978-4E1B-AC1A-86BC93B5B571}" dt="2024-10-15T17:41:05.012" v="5216" actId="6549"/>
        <pc:sldMkLst>
          <pc:docMk/>
          <pc:sldMk cId="4114310772" sldId="390"/>
        </pc:sldMkLst>
      </pc:sldChg>
      <pc:sldChg chg="addSp delSp modSp mod modAnim">
        <pc:chgData name="Gé Verbeek" userId="20d2065d-8055-4a68-a463-00777506795f" providerId="ADAL" clId="{052F12D9-A978-4E1B-AC1A-86BC93B5B571}" dt="2024-10-13T16:31:01.015" v="80"/>
        <pc:sldMkLst>
          <pc:docMk/>
          <pc:sldMk cId="3105034433" sldId="393"/>
        </pc:sldMkLst>
      </pc:sldChg>
      <pc:sldChg chg="addSp modSp mod modAnim">
        <pc:chgData name="Gé Verbeek" userId="20d2065d-8055-4a68-a463-00777506795f" providerId="ADAL" clId="{052F12D9-A978-4E1B-AC1A-86BC93B5B571}" dt="2024-10-15T13:38:49.521" v="4098" actId="1076"/>
        <pc:sldMkLst>
          <pc:docMk/>
          <pc:sldMk cId="1753698846" sldId="394"/>
        </pc:sldMkLst>
      </pc:sldChg>
      <pc:sldChg chg="addSp modSp mod modAnim">
        <pc:chgData name="Gé Verbeek" userId="20d2065d-8055-4a68-a463-00777506795f" providerId="ADAL" clId="{052F12D9-A978-4E1B-AC1A-86BC93B5B571}" dt="2024-10-15T13:42:09.661" v="4131" actId="1076"/>
        <pc:sldMkLst>
          <pc:docMk/>
          <pc:sldMk cId="3256699461" sldId="395"/>
        </pc:sldMkLst>
      </pc:sldChg>
      <pc:sldChg chg="addSp modSp mod modAnim">
        <pc:chgData name="Gé Verbeek" userId="20d2065d-8055-4a68-a463-00777506795f" providerId="ADAL" clId="{052F12D9-A978-4E1B-AC1A-86BC93B5B571}" dt="2024-10-15T13:44:24.443" v="4141"/>
        <pc:sldMkLst>
          <pc:docMk/>
          <pc:sldMk cId="2225114770" sldId="396"/>
        </pc:sldMkLst>
      </pc:sldChg>
      <pc:sldChg chg="addSp delSp modSp mod delAnim modAnim">
        <pc:chgData name="Gé Verbeek" userId="20d2065d-8055-4a68-a463-00777506795f" providerId="ADAL" clId="{052F12D9-A978-4E1B-AC1A-86BC93B5B571}" dt="2024-10-15T06:47:47.813" v="1319" actId="1076"/>
        <pc:sldMkLst>
          <pc:docMk/>
          <pc:sldMk cId="3944922893" sldId="397"/>
        </pc:sldMkLst>
      </pc:sldChg>
      <pc:sldChg chg="addSp modSp mod modAnim">
        <pc:chgData name="Gé Verbeek" userId="20d2065d-8055-4a68-a463-00777506795f" providerId="ADAL" clId="{052F12D9-A978-4E1B-AC1A-86BC93B5B571}" dt="2024-10-15T13:48:45.005" v="4167"/>
        <pc:sldMkLst>
          <pc:docMk/>
          <pc:sldMk cId="662202770" sldId="398"/>
        </pc:sldMkLst>
      </pc:sldChg>
      <pc:sldChg chg="addSp delSp modSp mod ord addAnim delAnim modAnim">
        <pc:chgData name="Gé Verbeek" userId="20d2065d-8055-4a68-a463-00777506795f" providerId="ADAL" clId="{052F12D9-A978-4E1B-AC1A-86BC93B5B571}" dt="2024-10-15T16:56:53.018" v="4401"/>
        <pc:sldMkLst>
          <pc:docMk/>
          <pc:sldMk cId="3116696551" sldId="399"/>
        </pc:sldMkLst>
      </pc:sldChg>
      <pc:sldChg chg="addSp modSp mod ord modAnim">
        <pc:chgData name="Gé Verbeek" userId="20d2065d-8055-4a68-a463-00777506795f" providerId="ADAL" clId="{052F12D9-A978-4E1B-AC1A-86BC93B5B571}" dt="2024-10-15T17:36:59.546" v="5154"/>
        <pc:sldMkLst>
          <pc:docMk/>
          <pc:sldMk cId="53527164" sldId="400"/>
        </pc:sldMkLst>
      </pc:sldChg>
      <pc:sldChg chg="addSp delSp modSp mod ord addAnim delAnim modAnim">
        <pc:chgData name="Gé Verbeek" userId="20d2065d-8055-4a68-a463-00777506795f" providerId="ADAL" clId="{052F12D9-A978-4E1B-AC1A-86BC93B5B571}" dt="2024-10-15T17:37:10.079" v="5158"/>
        <pc:sldMkLst>
          <pc:docMk/>
          <pc:sldMk cId="3140618427" sldId="401"/>
        </pc:sldMkLst>
      </pc:sldChg>
      <pc:sldChg chg="addSp modSp mod modAnim">
        <pc:chgData name="Gé Verbeek" userId="20d2065d-8055-4a68-a463-00777506795f" providerId="ADAL" clId="{052F12D9-A978-4E1B-AC1A-86BC93B5B571}" dt="2024-10-15T13:49:56.809" v="4174"/>
        <pc:sldMkLst>
          <pc:docMk/>
          <pc:sldMk cId="948736589" sldId="402"/>
        </pc:sldMkLst>
      </pc:sldChg>
      <pc:sldChg chg="addSp modSp mod modAnim">
        <pc:chgData name="Gé Verbeek" userId="20d2065d-8055-4a68-a463-00777506795f" providerId="ADAL" clId="{052F12D9-A978-4E1B-AC1A-86BC93B5B571}" dt="2024-10-15T13:51:20.810" v="4179"/>
        <pc:sldMkLst>
          <pc:docMk/>
          <pc:sldMk cId="4266843613" sldId="403"/>
        </pc:sldMkLst>
      </pc:sldChg>
      <pc:sldChg chg="addSp delSp modSp mod addAnim delAnim modAnim">
        <pc:chgData name="Gé Verbeek" userId="20d2065d-8055-4a68-a463-00777506795f" providerId="ADAL" clId="{052F12D9-A978-4E1B-AC1A-86BC93B5B571}" dt="2024-10-15T13:51:28.413" v="4180"/>
        <pc:sldMkLst>
          <pc:docMk/>
          <pc:sldMk cId="1405571845" sldId="404"/>
        </pc:sldMkLst>
      </pc:sldChg>
      <pc:sldChg chg="addSp delSp modSp mod modAnim">
        <pc:chgData name="Gé Verbeek" userId="20d2065d-8055-4a68-a463-00777506795f" providerId="ADAL" clId="{052F12D9-A978-4E1B-AC1A-86BC93B5B571}" dt="2024-10-15T10:12:02.443" v="2882" actId="21"/>
        <pc:sldMkLst>
          <pc:docMk/>
          <pc:sldMk cId="4036548618" sldId="405"/>
        </pc:sldMkLst>
      </pc:sldChg>
      <pc:sldChg chg="addSp delSp modSp mod modAnim">
        <pc:chgData name="Gé Verbeek" userId="20d2065d-8055-4a68-a463-00777506795f" providerId="ADAL" clId="{052F12D9-A978-4E1B-AC1A-86BC93B5B571}" dt="2024-10-15T13:51:48.235" v="4182" actId="1076"/>
        <pc:sldMkLst>
          <pc:docMk/>
          <pc:sldMk cId="3284773710" sldId="406"/>
        </pc:sldMkLst>
      </pc:sldChg>
      <pc:sldChg chg="addSp delSp modSp mod modAnim">
        <pc:chgData name="Gé Verbeek" userId="20d2065d-8055-4a68-a463-00777506795f" providerId="ADAL" clId="{052F12D9-A978-4E1B-AC1A-86BC93B5B571}" dt="2024-10-15T10:25:14.725" v="3848" actId="20577"/>
        <pc:sldMkLst>
          <pc:docMk/>
          <pc:sldMk cId="1991606200" sldId="407"/>
        </pc:sldMkLst>
      </pc:sldChg>
      <pc:sldChg chg="addSp modSp mod modAnim">
        <pc:chgData name="Gé Verbeek" userId="20d2065d-8055-4a68-a463-00777506795f" providerId="ADAL" clId="{052F12D9-A978-4E1B-AC1A-86BC93B5B571}" dt="2024-10-15T13:56:09.063" v="4190"/>
        <pc:sldMkLst>
          <pc:docMk/>
          <pc:sldMk cId="2164801921" sldId="408"/>
        </pc:sldMkLst>
      </pc:sldChg>
      <pc:sldChg chg="modSp mod">
        <pc:chgData name="Gé Verbeek" userId="20d2065d-8055-4a68-a463-00777506795f" providerId="ADAL" clId="{052F12D9-A978-4E1B-AC1A-86BC93B5B571}" dt="2024-10-15T17:29:35.704" v="4958" actId="20577"/>
        <pc:sldMkLst>
          <pc:docMk/>
          <pc:sldMk cId="748232163" sldId="429"/>
        </pc:sldMkLst>
      </pc:sldChg>
      <pc:sldChg chg="modSp mod">
        <pc:chgData name="Gé Verbeek" userId="20d2065d-8055-4a68-a463-00777506795f" providerId="ADAL" clId="{052F12D9-A978-4E1B-AC1A-86BC93B5B571}" dt="2024-10-15T17:29:59.727" v="4966" actId="20577"/>
        <pc:sldMkLst>
          <pc:docMk/>
          <pc:sldMk cId="816031380" sldId="431"/>
        </pc:sldMkLst>
      </pc:sldChg>
      <pc:sldChg chg="del">
        <pc:chgData name="Gé Verbeek" userId="20d2065d-8055-4a68-a463-00777506795f" providerId="ADAL" clId="{052F12D9-A978-4E1B-AC1A-86BC93B5B571}" dt="2024-10-13T16:23:10.458" v="1" actId="47"/>
        <pc:sldMkLst>
          <pc:docMk/>
          <pc:sldMk cId="2555521255" sldId="436"/>
        </pc:sldMkLst>
      </pc:sldChg>
      <pc:sldChg chg="modSp mod">
        <pc:chgData name="Gé Verbeek" userId="20d2065d-8055-4a68-a463-00777506795f" providerId="ADAL" clId="{052F12D9-A978-4E1B-AC1A-86BC93B5B571}" dt="2024-10-15T17:25:53.859" v="4902" actId="20577"/>
        <pc:sldMkLst>
          <pc:docMk/>
          <pc:sldMk cId="3635995796" sldId="440"/>
        </pc:sldMkLst>
      </pc:sldChg>
      <pc:sldChg chg="modSp mod">
        <pc:chgData name="Gé Verbeek" userId="20d2065d-8055-4a68-a463-00777506795f" providerId="ADAL" clId="{052F12D9-A978-4E1B-AC1A-86BC93B5B571}" dt="2024-10-15T17:30:29.804" v="4974" actId="20577"/>
        <pc:sldMkLst>
          <pc:docMk/>
          <pc:sldMk cId="3915904766" sldId="458"/>
        </pc:sldMkLst>
      </pc:sldChg>
      <pc:sldChg chg="modSp mod">
        <pc:chgData name="Gé Verbeek" userId="20d2065d-8055-4a68-a463-00777506795f" providerId="ADAL" clId="{052F12D9-A978-4E1B-AC1A-86BC93B5B571}" dt="2024-10-15T17:32:55.120" v="4979" actId="20577"/>
        <pc:sldMkLst>
          <pc:docMk/>
          <pc:sldMk cId="1791633678" sldId="471"/>
        </pc:sldMkLst>
      </pc:sldChg>
      <pc:sldChg chg="modSp mod">
        <pc:chgData name="Gé Verbeek" userId="20d2065d-8055-4a68-a463-00777506795f" providerId="ADAL" clId="{052F12D9-A978-4E1B-AC1A-86BC93B5B571}" dt="2024-10-15T17:33:02.865" v="4981" actId="20577"/>
        <pc:sldMkLst>
          <pc:docMk/>
          <pc:sldMk cId="1359661033" sldId="472"/>
        </pc:sldMkLst>
      </pc:sldChg>
      <pc:sldChg chg="modSp mod">
        <pc:chgData name="Gé Verbeek" userId="20d2065d-8055-4a68-a463-00777506795f" providerId="ADAL" clId="{052F12D9-A978-4E1B-AC1A-86BC93B5B571}" dt="2024-10-15T17:32:46.535" v="4977" actId="20577"/>
        <pc:sldMkLst>
          <pc:docMk/>
          <pc:sldMk cId="659238409" sldId="473"/>
        </pc:sldMkLst>
      </pc:sldChg>
      <pc:sldChg chg="modSp mod">
        <pc:chgData name="Gé Verbeek" userId="20d2065d-8055-4a68-a463-00777506795f" providerId="ADAL" clId="{052F12D9-A978-4E1B-AC1A-86BC93B5B571}" dt="2024-10-15T17:42:53.251" v="5242" actId="20577"/>
        <pc:sldMkLst>
          <pc:docMk/>
          <pc:sldMk cId="3530842192" sldId="474"/>
        </pc:sldMkLst>
      </pc:sldChg>
      <pc:sldChg chg="addSp delSp modSp mod">
        <pc:chgData name="Gé Verbeek" userId="20d2065d-8055-4a68-a463-00777506795f" providerId="ADAL" clId="{052F12D9-A978-4E1B-AC1A-86BC93B5B571}" dt="2024-10-17T17:57:27.121" v="5255" actId="478"/>
        <pc:sldMkLst>
          <pc:docMk/>
          <pc:sldMk cId="3813923865" sldId="475"/>
        </pc:sldMkLst>
      </pc:sldChg>
      <pc:sldChg chg="addSp modSp add del mod modAnim">
        <pc:chgData name="Gé Verbeek" userId="20d2065d-8055-4a68-a463-00777506795f" providerId="ADAL" clId="{052F12D9-A978-4E1B-AC1A-86BC93B5B571}" dt="2024-10-15T13:42:47.384" v="4136" actId="14100"/>
        <pc:sldMkLst>
          <pc:docMk/>
          <pc:sldMk cId="1659737751" sldId="476"/>
        </pc:sldMkLst>
      </pc:sldChg>
      <pc:sldChg chg="addSp modSp add mod modAnim">
        <pc:chgData name="Gé Verbeek" userId="20d2065d-8055-4a68-a463-00777506795f" providerId="ADAL" clId="{052F12D9-A978-4E1B-AC1A-86BC93B5B571}" dt="2024-10-15T13:46:37.969" v="4149" actId="1076"/>
        <pc:sldMkLst>
          <pc:docMk/>
          <pc:sldMk cId="442137491" sldId="477"/>
        </pc:sldMkLst>
      </pc:sldChg>
      <pc:sldChg chg="addSp modSp add mod modAnim">
        <pc:chgData name="Gé Verbeek" userId="20d2065d-8055-4a68-a463-00777506795f" providerId="ADAL" clId="{052F12D9-A978-4E1B-AC1A-86BC93B5B571}" dt="2024-10-15T06:40:20.006" v="1305" actId="1076"/>
        <pc:sldMkLst>
          <pc:docMk/>
          <pc:sldMk cId="271607480" sldId="478"/>
        </pc:sldMkLst>
      </pc:sldChg>
      <pc:sldChg chg="addSp modSp add mod modAnim">
        <pc:chgData name="Gé Verbeek" userId="20d2065d-8055-4a68-a463-00777506795f" providerId="ADAL" clId="{052F12D9-A978-4E1B-AC1A-86BC93B5B571}" dt="2024-10-15T13:47:43.825" v="4158" actId="1076"/>
        <pc:sldMkLst>
          <pc:docMk/>
          <pc:sldMk cId="1109210669" sldId="479"/>
        </pc:sldMkLst>
      </pc:sldChg>
      <pc:sldChg chg="modSp add mod modAnim">
        <pc:chgData name="Gé Verbeek" userId="20d2065d-8055-4a68-a463-00777506795f" providerId="ADAL" clId="{052F12D9-A978-4E1B-AC1A-86BC93B5B571}" dt="2024-10-15T13:48:07.105" v="4162"/>
        <pc:sldMkLst>
          <pc:docMk/>
          <pc:sldMk cId="29830556" sldId="480"/>
        </pc:sldMkLst>
      </pc:sldChg>
      <pc:sldChg chg="modSp add mod modAnim">
        <pc:chgData name="Gé Verbeek" userId="20d2065d-8055-4a68-a463-00777506795f" providerId="ADAL" clId="{052F12D9-A978-4E1B-AC1A-86BC93B5B571}" dt="2024-10-15T13:48:34.424" v="4166" actId="14100"/>
        <pc:sldMkLst>
          <pc:docMk/>
          <pc:sldMk cId="3494616752" sldId="481"/>
        </pc:sldMkLst>
      </pc:sldChg>
      <pc:sldChg chg="addSp delSp modSp add mod ord modAnim">
        <pc:chgData name="Gé Verbeek" userId="20d2065d-8055-4a68-a463-00777506795f" providerId="ADAL" clId="{052F12D9-A978-4E1B-AC1A-86BC93B5B571}" dt="2024-10-15T17:36:56.062" v="5152"/>
        <pc:sldMkLst>
          <pc:docMk/>
          <pc:sldMk cId="1525678180" sldId="482"/>
        </pc:sldMkLst>
      </pc:sldChg>
      <pc:sldChg chg="modSp add modAnim">
        <pc:chgData name="Gé Verbeek" userId="20d2065d-8055-4a68-a463-00777506795f" providerId="ADAL" clId="{052F12D9-A978-4E1B-AC1A-86BC93B5B571}" dt="2024-10-15T13:51:40.764" v="4181"/>
        <pc:sldMkLst>
          <pc:docMk/>
          <pc:sldMk cId="3909830435" sldId="483"/>
        </pc:sldMkLst>
      </pc:sldChg>
      <pc:sldChg chg="addSp delSp modSp add mod delAnim">
        <pc:chgData name="Gé Verbeek" userId="20d2065d-8055-4a68-a463-00777506795f" providerId="ADAL" clId="{052F12D9-A978-4E1B-AC1A-86BC93B5B571}" dt="2024-10-15T13:56:14.837" v="4191" actId="1076"/>
        <pc:sldMkLst>
          <pc:docMk/>
          <pc:sldMk cId="343011231" sldId="484"/>
        </pc:sldMkLst>
      </pc:sldChg>
      <pc:sldChg chg="modSp add mod replId modAnim">
        <pc:chgData name="Gé Verbeek" userId="20d2065d-8055-4a68-a463-00777506795f" providerId="ADAL" clId="{052F12D9-A978-4E1B-AC1A-86BC93B5B571}" dt="2024-10-15T14:00:20.651" v="4231" actId="21"/>
        <pc:sldMkLst>
          <pc:docMk/>
          <pc:sldMk cId="3153681920" sldId="485"/>
        </pc:sldMkLst>
      </pc:sldChg>
      <pc:sldChg chg="addSp modSp add mod modAnim">
        <pc:chgData name="Gé Verbeek" userId="20d2065d-8055-4a68-a463-00777506795f" providerId="ADAL" clId="{052F12D9-A978-4E1B-AC1A-86BC93B5B571}" dt="2024-10-15T14:01:39.555" v="4258"/>
        <pc:sldMkLst>
          <pc:docMk/>
          <pc:sldMk cId="2627205024" sldId="486"/>
        </pc:sldMkLst>
      </pc:sldChg>
      <pc:sldChg chg="addSp modSp add mod replId modAnim">
        <pc:chgData name="Gé Verbeek" userId="20d2065d-8055-4a68-a463-00777506795f" providerId="ADAL" clId="{052F12D9-A978-4E1B-AC1A-86BC93B5B571}" dt="2024-10-15T14:01:46.054" v="4259"/>
        <pc:sldMkLst>
          <pc:docMk/>
          <pc:sldMk cId="2864022861" sldId="487"/>
        </pc:sldMkLst>
      </pc:sldChg>
      <pc:sldChg chg="addSp modSp add mod replId modAnim">
        <pc:chgData name="Gé Verbeek" userId="20d2065d-8055-4a68-a463-00777506795f" providerId="ADAL" clId="{052F12D9-A978-4E1B-AC1A-86BC93B5B571}" dt="2024-10-15T14:01:55.388" v="4260"/>
        <pc:sldMkLst>
          <pc:docMk/>
          <pc:sldMk cId="3302828512" sldId="488"/>
        </pc:sldMkLst>
      </pc:sldChg>
      <pc:sldChg chg="modSp add mod replId modAnim">
        <pc:chgData name="Gé Verbeek" userId="20d2065d-8055-4a68-a463-00777506795f" providerId="ADAL" clId="{052F12D9-A978-4E1B-AC1A-86BC93B5B571}" dt="2024-10-15T14:03:27.202" v="4273" actId="1076"/>
        <pc:sldMkLst>
          <pc:docMk/>
          <pc:sldMk cId="2515599029" sldId="489"/>
        </pc:sldMkLst>
      </pc:sldChg>
      <pc:sldChg chg="addSp modSp add mod ord modAnim">
        <pc:chgData name="Gé Verbeek" userId="20d2065d-8055-4a68-a463-00777506795f" providerId="ADAL" clId="{052F12D9-A978-4E1B-AC1A-86BC93B5B571}" dt="2024-10-15T13:53:10.160" v="4185" actId="14100"/>
        <pc:sldMkLst>
          <pc:docMk/>
          <pc:sldMk cId="1673505924" sldId="490"/>
        </pc:sldMkLst>
      </pc:sldChg>
      <pc:sldChg chg="modSp add mod modAnim">
        <pc:chgData name="Gé Verbeek" userId="20d2065d-8055-4a68-a463-00777506795f" providerId="ADAL" clId="{052F12D9-A978-4E1B-AC1A-86BC93B5B571}" dt="2024-10-15T14:03:11.851" v="4269" actId="27636"/>
        <pc:sldMkLst>
          <pc:docMk/>
          <pc:sldMk cId="746204524" sldId="491"/>
        </pc:sldMkLst>
      </pc:sldChg>
      <pc:sldChg chg="addSp modSp add mod replId modAnim">
        <pc:chgData name="Gé Verbeek" userId="20d2065d-8055-4a68-a463-00777506795f" providerId="ADAL" clId="{052F12D9-A978-4E1B-AC1A-86BC93B5B571}" dt="2024-10-15T14:03:33.988" v="4274" actId="108"/>
        <pc:sldMkLst>
          <pc:docMk/>
          <pc:sldMk cId="1338360779" sldId="492"/>
        </pc:sldMkLst>
      </pc:sldChg>
      <pc:sldChg chg="addSp modSp add mod modAnim">
        <pc:chgData name="Gé Verbeek" userId="20d2065d-8055-4a68-a463-00777506795f" providerId="ADAL" clId="{052F12D9-A978-4E1B-AC1A-86BC93B5B571}" dt="2024-10-15T13:41:26.537" v="4128" actId="14100"/>
        <pc:sldMkLst>
          <pc:docMk/>
          <pc:sldMk cId="1639679892" sldId="493"/>
        </pc:sldMkLst>
      </pc:sldChg>
      <pc:sldChg chg="addSp delSp modSp add mod delAnim">
        <pc:chgData name="Gé Verbeek" userId="20d2065d-8055-4a68-a463-00777506795f" providerId="ADAL" clId="{052F12D9-A978-4E1B-AC1A-86BC93B5B571}" dt="2024-10-15T14:04:00.821" v="4278" actId="108"/>
        <pc:sldMkLst>
          <pc:docMk/>
          <pc:sldMk cId="3941180565" sldId="494"/>
        </pc:sldMkLst>
      </pc:sldChg>
      <pc:sldChg chg="addSp delSp modSp add mod modAnim">
        <pc:chgData name="Gé Verbeek" userId="20d2065d-8055-4a68-a463-00777506795f" providerId="ADAL" clId="{052F12D9-A978-4E1B-AC1A-86BC93B5B571}" dt="2024-10-15T17:20:10.178" v="4577" actId="20577"/>
        <pc:sldMkLst>
          <pc:docMk/>
          <pc:sldMk cId="4142978402" sldId="495"/>
        </pc:sldMkLst>
      </pc:sldChg>
      <pc:sldChg chg="modSp add mod replId modAnim">
        <pc:chgData name="Gé Verbeek" userId="20d2065d-8055-4a68-a463-00777506795f" providerId="ADAL" clId="{052F12D9-A978-4E1B-AC1A-86BC93B5B571}" dt="2024-10-15T17:20:19.146" v="4586" actId="20577"/>
        <pc:sldMkLst>
          <pc:docMk/>
          <pc:sldMk cId="683680875" sldId="496"/>
        </pc:sldMkLst>
      </pc:sldChg>
      <pc:sldChg chg="addSp delSp modSp add del mod modAnim">
        <pc:chgData name="Gé Verbeek" userId="20d2065d-8055-4a68-a463-00777506795f" providerId="ADAL" clId="{052F12D9-A978-4E1B-AC1A-86BC93B5B571}" dt="2024-10-15T17:19:38.687" v="4559" actId="47"/>
        <pc:sldMkLst>
          <pc:docMk/>
          <pc:sldMk cId="3528336730" sldId="497"/>
        </pc:sldMkLst>
      </pc:sldChg>
      <pc:sldChg chg="addSp delSp modSp add mod ord modAnim">
        <pc:chgData name="Gé Verbeek" userId="20d2065d-8055-4a68-a463-00777506795f" providerId="ADAL" clId="{052F12D9-A978-4E1B-AC1A-86BC93B5B571}" dt="2024-10-15T17:06:44.693" v="4441"/>
        <pc:sldMkLst>
          <pc:docMk/>
          <pc:sldMk cId="3951332140" sldId="498"/>
        </pc:sldMkLst>
      </pc:sldChg>
      <pc:sldChg chg="addSp modSp add mod modAnim">
        <pc:chgData name="Gé Verbeek" userId="20d2065d-8055-4a68-a463-00777506795f" providerId="ADAL" clId="{052F12D9-A978-4E1B-AC1A-86BC93B5B571}" dt="2024-10-15T17:07:03.578" v="4444"/>
        <pc:sldMkLst>
          <pc:docMk/>
          <pc:sldMk cId="478062988" sldId="499"/>
        </pc:sldMkLst>
      </pc:sldChg>
      <pc:sldChg chg="modSp add mod modAnim">
        <pc:chgData name="Gé Verbeek" userId="20d2065d-8055-4a68-a463-00777506795f" providerId="ADAL" clId="{052F12D9-A978-4E1B-AC1A-86BC93B5B571}" dt="2024-10-15T17:20:02.326" v="4568" actId="20577"/>
        <pc:sldMkLst>
          <pc:docMk/>
          <pc:sldMk cId="1563660339" sldId="500"/>
        </pc:sldMkLst>
      </pc:sldChg>
      <pc:sldChg chg="modSp add mod modAnim">
        <pc:chgData name="Gé Verbeek" userId="20d2065d-8055-4a68-a463-00777506795f" providerId="ADAL" clId="{052F12D9-A978-4E1B-AC1A-86BC93B5B571}" dt="2024-10-15T17:24:36.460" v="4873" actId="20577"/>
        <pc:sldMkLst>
          <pc:docMk/>
          <pc:sldMk cId="829594082" sldId="501"/>
        </pc:sldMkLst>
      </pc:sldChg>
      <pc:sldChg chg="add del replId">
        <pc:chgData name="Gé Verbeek" userId="20d2065d-8055-4a68-a463-00777506795f" providerId="ADAL" clId="{052F12D9-A978-4E1B-AC1A-86BC93B5B571}" dt="2024-10-15T17:33:09.793" v="4982" actId="47"/>
        <pc:sldMkLst>
          <pc:docMk/>
          <pc:sldMk cId="3093284663" sldId="502"/>
        </pc:sldMkLst>
      </pc:sldChg>
      <pc:sldChg chg="add del">
        <pc:chgData name="Gé Verbeek" userId="20d2065d-8055-4a68-a463-00777506795f" providerId="ADAL" clId="{052F12D9-A978-4E1B-AC1A-86BC93B5B571}" dt="2024-10-15T17:33:09.793" v="4982" actId="47"/>
        <pc:sldMkLst>
          <pc:docMk/>
          <pc:sldMk cId="3108306961" sldId="503"/>
        </pc:sldMkLst>
      </pc:sldChg>
      <pc:sldChg chg="add del replId">
        <pc:chgData name="Gé Verbeek" userId="20d2065d-8055-4a68-a463-00777506795f" providerId="ADAL" clId="{052F12D9-A978-4E1B-AC1A-86BC93B5B571}" dt="2024-10-15T17:33:09.793" v="4982" actId="47"/>
        <pc:sldMkLst>
          <pc:docMk/>
          <pc:sldMk cId="408098077" sldId="504"/>
        </pc:sldMkLst>
      </pc:sldChg>
      <pc:sldChg chg="add del replId">
        <pc:chgData name="Gé Verbeek" userId="20d2065d-8055-4a68-a463-00777506795f" providerId="ADAL" clId="{052F12D9-A978-4E1B-AC1A-86BC93B5B571}" dt="2024-10-15T17:33:09.793" v="4982" actId="47"/>
        <pc:sldMkLst>
          <pc:docMk/>
          <pc:sldMk cId="1440157175" sldId="505"/>
        </pc:sldMkLst>
      </pc:sldChg>
      <pc:sldChg chg="add del replId">
        <pc:chgData name="Gé Verbeek" userId="20d2065d-8055-4a68-a463-00777506795f" providerId="ADAL" clId="{052F12D9-A978-4E1B-AC1A-86BC93B5B571}" dt="2024-10-15T17:33:09.793" v="4982" actId="47"/>
        <pc:sldMkLst>
          <pc:docMk/>
          <pc:sldMk cId="3998548260" sldId="506"/>
        </pc:sldMkLst>
      </pc:sldChg>
      <pc:sldChg chg="modSp mod">
        <pc:chgData name="Gé Verbeek" userId="20d2065d-8055-4a68-a463-00777506795f" providerId="ADAL" clId="{052F12D9-A978-4E1B-AC1A-86BC93B5B571}" dt="2024-10-15T17:25:01.443" v="4881" actId="20577"/>
        <pc:sldMkLst>
          <pc:docMk/>
          <pc:sldMk cId="995682998" sldId="507"/>
        </pc:sldMkLst>
      </pc:sldChg>
      <pc:sldChg chg="modSp mod modAnim">
        <pc:chgData name="Gé Verbeek" userId="20d2065d-8055-4a68-a463-00777506795f" providerId="ADAL" clId="{052F12D9-A978-4E1B-AC1A-86BC93B5B571}" dt="2024-10-15T17:25:31.203" v="4894"/>
        <pc:sldMkLst>
          <pc:docMk/>
          <pc:sldMk cId="1609015743" sldId="508"/>
        </pc:sldMkLst>
      </pc:sldChg>
      <pc:sldChg chg="modSp mod modAnim">
        <pc:chgData name="Gé Verbeek" userId="20d2065d-8055-4a68-a463-00777506795f" providerId="ADAL" clId="{052F12D9-A978-4E1B-AC1A-86BC93B5B571}" dt="2024-10-15T17:28:46.151" v="4950" actId="20577"/>
        <pc:sldMkLst>
          <pc:docMk/>
          <pc:sldMk cId="2748630198" sldId="509"/>
        </pc:sldMkLst>
      </pc:sldChg>
      <pc:sldChg chg="modSp mod modAnim">
        <pc:chgData name="Gé Verbeek" userId="20d2065d-8055-4a68-a463-00777506795f" providerId="ADAL" clId="{052F12D9-A978-4E1B-AC1A-86BC93B5B571}" dt="2024-10-15T17:27:29.784" v="4933"/>
        <pc:sldMkLst>
          <pc:docMk/>
          <pc:sldMk cId="2888704365" sldId="510"/>
        </pc:sldMkLst>
      </pc:sldChg>
      <pc:sldChg chg="modSp mod modAnim">
        <pc:chgData name="Gé Verbeek" userId="20d2065d-8055-4a68-a463-00777506795f" providerId="ADAL" clId="{052F12D9-A978-4E1B-AC1A-86BC93B5B571}" dt="2024-10-15T17:28:04.899" v="4949"/>
        <pc:sldMkLst>
          <pc:docMk/>
          <pc:sldMk cId="2643950623" sldId="511"/>
        </pc:sldMkLst>
      </pc:sldChg>
      <pc:sldChg chg="add del">
        <pc:chgData name="Gé Verbeek" userId="20d2065d-8055-4a68-a463-00777506795f" providerId="ADAL" clId="{052F12D9-A978-4E1B-AC1A-86BC93B5B571}" dt="2024-10-15T17:40:08.822" v="5189"/>
        <pc:sldMkLst>
          <pc:docMk/>
          <pc:sldMk cId="385596702" sldId="512"/>
        </pc:sldMkLst>
      </pc:sldChg>
      <pc:sldChg chg="addSp delSp modSp new mod modAnim">
        <pc:chgData name="Gé Verbeek" userId="20d2065d-8055-4a68-a463-00777506795f" providerId="ADAL" clId="{052F12D9-A978-4E1B-AC1A-86BC93B5B571}" dt="2024-10-16T18:22:12.636" v="5247" actId="1076"/>
        <pc:sldMkLst>
          <pc:docMk/>
          <pc:sldMk cId="3175546426" sldId="512"/>
        </pc:sldMkLst>
      </pc:sldChg>
      <pc:sldChg chg="addSp delSp modSp new mod modAnim">
        <pc:chgData name="Gé Verbeek" userId="20d2065d-8055-4a68-a463-00777506795f" providerId="ADAL" clId="{052F12D9-A978-4E1B-AC1A-86BC93B5B571}" dt="2024-10-16T18:23:29.998" v="5250" actId="14100"/>
        <pc:sldMkLst>
          <pc:docMk/>
          <pc:sldMk cId="709593546" sldId="51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14-10-2025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14-10-2025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571124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3152365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3774525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3293756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3345843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2630999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2705107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4266036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142229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316221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2409521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731170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2957067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3867916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19407162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24423115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29222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42</a:t>
            </a:fld>
            <a:endParaRPr lang="nl-NL" altLang="nl-NL"/>
          </a:p>
        </p:txBody>
      </p:sp>
    </p:spTree>
    <p:extLst>
      <p:ext uri="{BB962C8B-B14F-4D97-AF65-F5344CB8AC3E}">
        <p14:creationId xmlns:p14="http://schemas.microsoft.com/office/powerpoint/2010/main" val="8250852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43</a:t>
            </a:fld>
            <a:endParaRPr lang="nl-NL" altLang="nl-NL"/>
          </a:p>
        </p:txBody>
      </p:sp>
    </p:spTree>
    <p:extLst>
      <p:ext uri="{BB962C8B-B14F-4D97-AF65-F5344CB8AC3E}">
        <p14:creationId xmlns:p14="http://schemas.microsoft.com/office/powerpoint/2010/main" val="7002178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1890640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45</a:t>
            </a:fld>
            <a:endParaRPr lang="nl-NL" altLang="nl-NL"/>
          </a:p>
        </p:txBody>
      </p:sp>
    </p:spTree>
    <p:extLst>
      <p:ext uri="{BB962C8B-B14F-4D97-AF65-F5344CB8AC3E}">
        <p14:creationId xmlns:p14="http://schemas.microsoft.com/office/powerpoint/2010/main" val="3985403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46</a:t>
            </a:fld>
            <a:endParaRPr lang="nl-NL" altLang="nl-NL"/>
          </a:p>
        </p:txBody>
      </p:sp>
    </p:spTree>
    <p:extLst>
      <p:ext uri="{BB962C8B-B14F-4D97-AF65-F5344CB8AC3E}">
        <p14:creationId xmlns:p14="http://schemas.microsoft.com/office/powerpoint/2010/main" val="3466323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47</a:t>
            </a:fld>
            <a:endParaRPr lang="nl-NL" altLang="nl-NL"/>
          </a:p>
        </p:txBody>
      </p:sp>
    </p:spTree>
    <p:extLst>
      <p:ext uri="{BB962C8B-B14F-4D97-AF65-F5344CB8AC3E}">
        <p14:creationId xmlns:p14="http://schemas.microsoft.com/office/powerpoint/2010/main" val="8609451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48</a:t>
            </a:fld>
            <a:endParaRPr lang="nl-NL" altLang="nl-NL"/>
          </a:p>
        </p:txBody>
      </p:sp>
    </p:spTree>
    <p:extLst>
      <p:ext uri="{BB962C8B-B14F-4D97-AF65-F5344CB8AC3E}">
        <p14:creationId xmlns:p14="http://schemas.microsoft.com/office/powerpoint/2010/main" val="12123026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49</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50</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51</a:t>
            </a:fld>
            <a:endParaRPr lang="nl-NL" altLang="nl-NL"/>
          </a:p>
        </p:txBody>
      </p:sp>
    </p:spTree>
    <p:extLst>
      <p:ext uri="{BB962C8B-B14F-4D97-AF65-F5344CB8AC3E}">
        <p14:creationId xmlns:p14="http://schemas.microsoft.com/office/powerpoint/2010/main" val="731528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52</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53</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54</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6275265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62</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2159771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21333041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4.xml"/><Relationship Id="rId1" Type="http://schemas.openxmlformats.org/officeDocument/2006/relationships/video" Target="https://www.youtube.com/embed/TBhKLTcaQBo?feature=oembed"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4.xml"/><Relationship Id="rId1" Type="http://schemas.openxmlformats.org/officeDocument/2006/relationships/video" Target="https://www.youtube.com/embed/Vaihb-zUeGM?feature=oembed"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nl.wikipedia.org/wiki/Zaadknop"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mailto:ghverbeek@zone.college" TargetMode="External"/><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Concurrentie tussen de bloem en andere delen dan de plant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2050835"/>
            <a:ext cx="8013976" cy="4738260"/>
          </a:xfrm>
        </p:spPr>
        <p:txBody>
          <a:bodyPr>
            <a:normAutofit/>
          </a:bodyPr>
          <a:lstStyle/>
          <a:p>
            <a:pPr indent="0">
              <a:lnSpc>
                <a:spcPct val="120000"/>
              </a:lnSpc>
              <a:spcAft>
                <a:spcPts val="600"/>
              </a:spcAft>
              <a:buNone/>
            </a:pPr>
            <a:r>
              <a:rPr lang="nl-NL" dirty="0"/>
              <a:t>Dit hangt af van de beschikbaarheid van water, mineralen en assimilaten voor de bloem, en soms verliest de bloem deze strijd tegen andere delen van de plant.</a:t>
            </a:r>
          </a:p>
          <a:p>
            <a:pPr indent="0">
              <a:lnSpc>
                <a:spcPct val="120000"/>
              </a:lnSpc>
              <a:spcAft>
                <a:spcPts val="600"/>
              </a:spcAft>
              <a:buNone/>
            </a:pPr>
            <a:endParaRPr lang="nl-NL" dirty="0"/>
          </a:p>
          <a:p>
            <a:pPr indent="0">
              <a:lnSpc>
                <a:spcPct val="120000"/>
              </a:lnSpc>
              <a:spcAft>
                <a:spcPts val="600"/>
              </a:spcAft>
              <a:buNone/>
            </a:pPr>
            <a:r>
              <a:rPr lang="nl-NL" dirty="0"/>
              <a:t>Optimaliseren van klimatologische omstandigheden, voorkomen van licht- en watergebrek, en verminderen van concurrentie met bladeren (bladplukken) zijn manieren om het bloeiproces te verbeteren.</a:t>
            </a:r>
          </a:p>
          <a:p>
            <a:pPr indent="0">
              <a:buNone/>
              <a:defRPr/>
            </a:pPr>
            <a:endParaRPr lang="nl-NL" dirty="0"/>
          </a:p>
        </p:txBody>
      </p:sp>
      <p:pic>
        <p:nvPicPr>
          <p:cNvPr id="3" name="Afbeelding 2">
            <a:extLst>
              <a:ext uri="{FF2B5EF4-FFF2-40B4-BE49-F238E27FC236}">
                <a16:creationId xmlns:a16="http://schemas.microsoft.com/office/drawing/2014/main" id="{F1A82104-D5FD-31EE-EDB6-F28A964C3A27}"/>
              </a:ext>
            </a:extLst>
          </p:cNvPr>
          <p:cNvPicPr>
            <a:picLocks noChangeAspect="1"/>
          </p:cNvPicPr>
          <p:nvPr/>
        </p:nvPicPr>
        <p:blipFill>
          <a:blip r:embed="rId3"/>
          <a:stretch>
            <a:fillRect/>
          </a:stretch>
        </p:blipFill>
        <p:spPr>
          <a:xfrm>
            <a:off x="9425912" y="4702629"/>
            <a:ext cx="2725447" cy="2086466"/>
          </a:xfrm>
          <a:prstGeom prst="rect">
            <a:avLst/>
          </a:prstGeom>
        </p:spPr>
      </p:pic>
    </p:spTree>
    <p:extLst>
      <p:ext uri="{BB962C8B-B14F-4D97-AF65-F5344CB8AC3E}">
        <p14:creationId xmlns:p14="http://schemas.microsoft.com/office/powerpoint/2010/main" val="16597377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8876539" cy="996950"/>
          </a:xfrm>
        </p:spPr>
        <p:txBody>
          <a:bodyPr>
            <a:normAutofit fontScale="90000"/>
          </a:bodyPr>
          <a:lstStyle/>
          <a:p>
            <a:pPr eaLnBrk="1" hangingPunct="1"/>
            <a:r>
              <a:rPr lang="nl-NL"/>
              <a:t>Belang van daglengte voor de bloei</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253013" cy="4738260"/>
          </a:xfrm>
        </p:spPr>
        <p:txBody>
          <a:bodyPr>
            <a:noAutofit/>
          </a:bodyPr>
          <a:lstStyle/>
          <a:p>
            <a:pPr indent="0">
              <a:lnSpc>
                <a:spcPct val="120000"/>
              </a:lnSpc>
              <a:spcAft>
                <a:spcPts val="600"/>
              </a:spcAft>
              <a:buNone/>
            </a:pPr>
            <a:r>
              <a:rPr lang="nl-NL" dirty="0"/>
              <a:t>Sommige planten reageren op daglengte en bloeien pas als de dag (of nacht) een bepaald aantal uren duurt.</a:t>
            </a:r>
          </a:p>
          <a:p>
            <a:pPr indent="0">
              <a:lnSpc>
                <a:spcPct val="120000"/>
              </a:lnSpc>
              <a:spcAft>
                <a:spcPts val="600"/>
              </a:spcAft>
              <a:buNone/>
            </a:pPr>
            <a:endParaRPr lang="nl-NL" dirty="0"/>
          </a:p>
          <a:p>
            <a:pPr indent="0">
              <a:lnSpc>
                <a:spcPct val="120000"/>
              </a:lnSpc>
              <a:spcAft>
                <a:spcPts val="600"/>
              </a:spcAft>
              <a:buNone/>
            </a:pPr>
            <a:r>
              <a:rPr lang="nl-NL" dirty="0"/>
              <a:t>De gevoeligheid voor daglengte hangt af van de oorsprong van de plant; echte tropische planten zijn meestal niet daglengtegevoelig.</a:t>
            </a:r>
          </a:p>
        </p:txBody>
      </p:sp>
      <p:pic>
        <p:nvPicPr>
          <p:cNvPr id="3" name="Afbeelding 2">
            <a:extLst>
              <a:ext uri="{FF2B5EF4-FFF2-40B4-BE49-F238E27FC236}">
                <a16:creationId xmlns:a16="http://schemas.microsoft.com/office/drawing/2014/main" id="{3AAE1A77-E314-5E97-0673-9167577532EE}"/>
              </a:ext>
            </a:extLst>
          </p:cNvPr>
          <p:cNvPicPr>
            <a:picLocks noChangeAspect="1"/>
          </p:cNvPicPr>
          <p:nvPr/>
        </p:nvPicPr>
        <p:blipFill>
          <a:blip r:embed="rId3"/>
          <a:stretch>
            <a:fillRect/>
          </a:stretch>
        </p:blipFill>
        <p:spPr>
          <a:xfrm>
            <a:off x="8630816" y="4305081"/>
            <a:ext cx="3180525" cy="2344056"/>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8876539" cy="996950"/>
          </a:xfrm>
        </p:spPr>
        <p:txBody>
          <a:bodyPr>
            <a:normAutofit fontScale="90000"/>
          </a:bodyPr>
          <a:lstStyle/>
          <a:p>
            <a:pPr eaLnBrk="1" hangingPunct="1"/>
            <a:r>
              <a:rPr lang="nl-NL" dirty="0"/>
              <a:t>Belang van daglengte voor de bloei</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633944" cy="4738260"/>
          </a:xfrm>
        </p:spPr>
        <p:txBody>
          <a:bodyPr>
            <a:noAutofit/>
          </a:bodyPr>
          <a:lstStyle/>
          <a:p>
            <a:pPr indent="0">
              <a:lnSpc>
                <a:spcPct val="120000"/>
              </a:lnSpc>
              <a:spcAft>
                <a:spcPts val="600"/>
              </a:spcAft>
              <a:buNone/>
            </a:pPr>
            <a:r>
              <a:rPr lang="nl-NL" dirty="0"/>
              <a:t>Natuurlijke selectie heeft dit fenomeen in de natuur gevormd, maar veredelaars kunnen daglengtegevoeligheid verwijderen door selectie.</a:t>
            </a:r>
          </a:p>
          <a:p>
            <a:pPr indent="0">
              <a:lnSpc>
                <a:spcPct val="120000"/>
              </a:lnSpc>
              <a:spcAft>
                <a:spcPts val="600"/>
              </a:spcAft>
              <a:buNone/>
            </a:pPr>
            <a:endParaRPr lang="nl-NL" dirty="0"/>
          </a:p>
          <a:p>
            <a:pPr indent="0">
              <a:lnSpc>
                <a:spcPct val="120000"/>
              </a:lnSpc>
              <a:spcAft>
                <a:spcPts val="600"/>
              </a:spcAft>
              <a:buNone/>
            </a:pPr>
            <a:r>
              <a:rPr lang="nl-NL" dirty="0"/>
              <a:t>Niet alle gewassen kunnen echter van deze eigenschap worden ontdaan, waardoor tuinbouw zowel </a:t>
            </a:r>
            <a:r>
              <a:rPr lang="nl-NL" dirty="0" err="1"/>
              <a:t>kortedagplanten</a:t>
            </a:r>
            <a:r>
              <a:rPr lang="nl-NL" dirty="0"/>
              <a:t> (poinsettia, chrysant, </a:t>
            </a:r>
            <a:r>
              <a:rPr lang="nl-NL" dirty="0" err="1"/>
              <a:t>kalanchoë</a:t>
            </a:r>
            <a:r>
              <a:rPr lang="nl-NL" dirty="0"/>
              <a:t>) als </a:t>
            </a:r>
            <a:r>
              <a:rPr lang="nl-NL" dirty="0" err="1"/>
              <a:t>langedagplanten</a:t>
            </a:r>
            <a:r>
              <a:rPr lang="nl-NL" dirty="0"/>
              <a:t> (gipskruid, </a:t>
            </a:r>
            <a:r>
              <a:rPr lang="nl-NL" dirty="0" err="1"/>
              <a:t>trachelium</a:t>
            </a:r>
            <a:r>
              <a:rPr lang="nl-NL" dirty="0"/>
              <a:t>, anjer) kent</a:t>
            </a:r>
          </a:p>
        </p:txBody>
      </p:sp>
      <p:pic>
        <p:nvPicPr>
          <p:cNvPr id="3" name="Afbeelding 2">
            <a:extLst>
              <a:ext uri="{FF2B5EF4-FFF2-40B4-BE49-F238E27FC236}">
                <a16:creationId xmlns:a16="http://schemas.microsoft.com/office/drawing/2014/main" id="{A8882652-5ED3-10DE-E75C-4C07AB3F9B75}"/>
              </a:ext>
            </a:extLst>
          </p:cNvPr>
          <p:cNvPicPr>
            <a:picLocks noChangeAspect="1"/>
          </p:cNvPicPr>
          <p:nvPr/>
        </p:nvPicPr>
        <p:blipFill>
          <a:blip r:embed="rId3"/>
          <a:stretch>
            <a:fillRect/>
          </a:stretch>
        </p:blipFill>
        <p:spPr>
          <a:xfrm>
            <a:off x="9857774" y="1090476"/>
            <a:ext cx="2217612" cy="1882303"/>
          </a:xfrm>
          <a:prstGeom prst="rect">
            <a:avLst/>
          </a:prstGeom>
        </p:spPr>
      </p:pic>
      <p:pic>
        <p:nvPicPr>
          <p:cNvPr id="5" name="Afbeelding 4">
            <a:extLst>
              <a:ext uri="{FF2B5EF4-FFF2-40B4-BE49-F238E27FC236}">
                <a16:creationId xmlns:a16="http://schemas.microsoft.com/office/drawing/2014/main" id="{7C7FD49F-6716-5B32-A2BE-22AF556BCB5B}"/>
              </a:ext>
            </a:extLst>
          </p:cNvPr>
          <p:cNvPicPr>
            <a:picLocks noChangeAspect="1"/>
          </p:cNvPicPr>
          <p:nvPr/>
        </p:nvPicPr>
        <p:blipFill>
          <a:blip r:embed="rId4"/>
          <a:stretch>
            <a:fillRect/>
          </a:stretch>
        </p:blipFill>
        <p:spPr>
          <a:xfrm>
            <a:off x="10112918" y="4280006"/>
            <a:ext cx="1539373" cy="1920406"/>
          </a:xfrm>
          <a:prstGeom prst="rect">
            <a:avLst/>
          </a:prstGeom>
        </p:spPr>
      </p:pic>
    </p:spTree>
    <p:extLst>
      <p:ext uri="{BB962C8B-B14F-4D97-AF65-F5344CB8AC3E}">
        <p14:creationId xmlns:p14="http://schemas.microsoft.com/office/powerpoint/2010/main" val="4421374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8876539" cy="996950"/>
          </a:xfrm>
        </p:spPr>
        <p:txBody>
          <a:bodyPr>
            <a:normAutofit fontScale="90000"/>
          </a:bodyPr>
          <a:lstStyle/>
          <a:p>
            <a:pPr eaLnBrk="1" hangingPunct="1"/>
            <a:r>
              <a:rPr lang="nl-NL" dirty="0"/>
              <a:t>Belang van daglengte voor de bloei</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633944" cy="4738260"/>
          </a:xfrm>
        </p:spPr>
        <p:txBody>
          <a:bodyPr>
            <a:noAutofit/>
          </a:bodyPr>
          <a:lstStyle/>
          <a:p>
            <a:pPr indent="0">
              <a:lnSpc>
                <a:spcPct val="120000"/>
              </a:lnSpc>
              <a:spcAft>
                <a:spcPts val="600"/>
              </a:spcAft>
              <a:buNone/>
            </a:pPr>
            <a:r>
              <a:rPr lang="nl-NL" dirty="0"/>
              <a:t>De plant “ziet” met pigmenten in blad hoelang de donkerperiode is, maar de bloei vindt elders plaats.</a:t>
            </a:r>
          </a:p>
          <a:p>
            <a:pPr indent="0">
              <a:lnSpc>
                <a:spcPct val="120000"/>
              </a:lnSpc>
              <a:spcAft>
                <a:spcPts val="600"/>
              </a:spcAft>
              <a:buNone/>
            </a:pPr>
            <a:endParaRPr lang="nl-NL" dirty="0"/>
          </a:p>
          <a:p>
            <a:pPr indent="0">
              <a:lnSpc>
                <a:spcPct val="120000"/>
              </a:lnSpc>
              <a:spcAft>
                <a:spcPts val="600"/>
              </a:spcAft>
              <a:buNone/>
            </a:pPr>
            <a:r>
              <a:rPr lang="nl-NL" dirty="0"/>
              <a:t>Er moet dus communicatie zijn tussen het blad en de bloei.</a:t>
            </a:r>
          </a:p>
          <a:p>
            <a:pPr indent="0">
              <a:lnSpc>
                <a:spcPct val="120000"/>
              </a:lnSpc>
              <a:spcAft>
                <a:spcPts val="600"/>
              </a:spcAft>
              <a:buNone/>
            </a:pPr>
            <a:r>
              <a:rPr lang="nl-NL" dirty="0"/>
              <a:t>Dit gebeurt met een hormoon, dat in het blad wordt geproduceerd en naar de bloeiplek gaat.</a:t>
            </a:r>
          </a:p>
          <a:p>
            <a:pPr indent="0">
              <a:lnSpc>
                <a:spcPct val="120000"/>
              </a:lnSpc>
              <a:spcAft>
                <a:spcPts val="600"/>
              </a:spcAft>
              <a:buNone/>
            </a:pPr>
            <a:endParaRPr lang="nl-NL" dirty="0"/>
          </a:p>
          <a:p>
            <a:pPr indent="0">
              <a:lnSpc>
                <a:spcPct val="120000"/>
              </a:lnSpc>
              <a:spcAft>
                <a:spcPts val="600"/>
              </a:spcAft>
              <a:buNone/>
            </a:pPr>
            <a:r>
              <a:rPr lang="nl-NL" dirty="0"/>
              <a:t>Sommige </a:t>
            </a:r>
            <a:r>
              <a:rPr lang="nl-NL" dirty="0" err="1"/>
              <a:t>kortedagplanten</a:t>
            </a:r>
            <a:r>
              <a:rPr lang="nl-NL" dirty="0"/>
              <a:t> hebben aan 1 lange nacht genoeg (bv tuinbonen, sommige tabaksplanten), andere hebben een aantal weken een lang nacht nodig.</a:t>
            </a:r>
            <a:br>
              <a:rPr lang="nl-NL" dirty="0"/>
            </a:br>
            <a:endParaRPr lang="nl-NL" dirty="0"/>
          </a:p>
        </p:txBody>
      </p:sp>
      <p:pic>
        <p:nvPicPr>
          <p:cNvPr id="3" name="Afbeelding 2">
            <a:extLst>
              <a:ext uri="{FF2B5EF4-FFF2-40B4-BE49-F238E27FC236}">
                <a16:creationId xmlns:a16="http://schemas.microsoft.com/office/drawing/2014/main" id="{A9F598CB-AA70-7C28-8422-3F7C81B5AE48}"/>
              </a:ext>
            </a:extLst>
          </p:cNvPr>
          <p:cNvPicPr>
            <a:picLocks noChangeAspect="1"/>
          </p:cNvPicPr>
          <p:nvPr/>
        </p:nvPicPr>
        <p:blipFill>
          <a:blip r:embed="rId3"/>
          <a:stretch>
            <a:fillRect/>
          </a:stretch>
        </p:blipFill>
        <p:spPr>
          <a:xfrm>
            <a:off x="9869302" y="5234473"/>
            <a:ext cx="2168771" cy="1479977"/>
          </a:xfrm>
          <a:prstGeom prst="rect">
            <a:avLst/>
          </a:prstGeom>
        </p:spPr>
      </p:pic>
    </p:spTree>
    <p:extLst>
      <p:ext uri="{BB962C8B-B14F-4D97-AF65-F5344CB8AC3E}">
        <p14:creationId xmlns:p14="http://schemas.microsoft.com/office/powerpoint/2010/main" val="2716074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De bloem </a:t>
            </a:r>
          </a:p>
        </p:txBody>
      </p:sp>
      <p:pic>
        <p:nvPicPr>
          <p:cNvPr id="4" name="Tijdelijke aanduiding voor inhoud 3">
            <a:extLst>
              <a:ext uri="{FF2B5EF4-FFF2-40B4-BE49-F238E27FC236}">
                <a16:creationId xmlns:a16="http://schemas.microsoft.com/office/drawing/2014/main" id="{9120173D-968B-7BD9-1F65-927768C67E08}"/>
              </a:ext>
            </a:extLst>
          </p:cNvPr>
          <p:cNvPicPr>
            <a:picLocks noGrp="1" noChangeAspect="1"/>
          </p:cNvPicPr>
          <p:nvPr>
            <p:ph idx="1"/>
          </p:nvPr>
        </p:nvPicPr>
        <p:blipFill>
          <a:blip r:embed="rId3"/>
          <a:stretch>
            <a:fillRect/>
          </a:stretch>
        </p:blipFill>
        <p:spPr>
          <a:xfrm>
            <a:off x="869950" y="1416060"/>
            <a:ext cx="8559800" cy="4761485"/>
          </a:xfrm>
        </p:spPr>
      </p:pic>
    </p:spTree>
    <p:extLst>
      <p:ext uri="{BB962C8B-B14F-4D97-AF65-F5344CB8AC3E}">
        <p14:creationId xmlns:p14="http://schemas.microsoft.com/office/powerpoint/2010/main" val="394492289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Onderdelen van de bloem</a:t>
            </a:r>
          </a:p>
        </p:txBody>
      </p:sp>
      <p:pic>
        <p:nvPicPr>
          <p:cNvPr id="4" name="Tijdelijke aanduiding voor inhoud 3">
            <a:extLst>
              <a:ext uri="{FF2B5EF4-FFF2-40B4-BE49-F238E27FC236}">
                <a16:creationId xmlns:a16="http://schemas.microsoft.com/office/drawing/2014/main" id="{9120173D-968B-7BD9-1F65-927768C67E08}"/>
              </a:ext>
            </a:extLst>
          </p:cNvPr>
          <p:cNvPicPr>
            <a:picLocks noGrp="1" noChangeAspect="1"/>
          </p:cNvPicPr>
          <p:nvPr>
            <p:ph idx="1"/>
          </p:nvPr>
        </p:nvPicPr>
        <p:blipFill>
          <a:blip r:embed="rId3"/>
          <a:stretch>
            <a:fillRect/>
          </a:stretch>
        </p:blipFill>
        <p:spPr>
          <a:xfrm>
            <a:off x="8135387" y="321413"/>
            <a:ext cx="3772805" cy="3009615"/>
          </a:xfrm>
        </p:spPr>
      </p:pic>
      <p:sp>
        <p:nvSpPr>
          <p:cNvPr id="2" name="Tekstvak 1">
            <a:extLst>
              <a:ext uri="{FF2B5EF4-FFF2-40B4-BE49-F238E27FC236}">
                <a16:creationId xmlns:a16="http://schemas.microsoft.com/office/drawing/2014/main" id="{23A5EC85-F3EA-BDD3-42F8-E52298A00E54}"/>
              </a:ext>
            </a:extLst>
          </p:cNvPr>
          <p:cNvSpPr txBox="1"/>
          <p:nvPr/>
        </p:nvSpPr>
        <p:spPr>
          <a:xfrm>
            <a:off x="1079224" y="1588951"/>
            <a:ext cx="7407551" cy="4524315"/>
          </a:xfrm>
          <a:prstGeom prst="rect">
            <a:avLst/>
          </a:prstGeom>
          <a:noFill/>
        </p:spPr>
        <p:txBody>
          <a:bodyPr wrap="square" rtlCol="0">
            <a:spAutoFit/>
          </a:bodyPr>
          <a:lstStyle/>
          <a:p>
            <a:r>
              <a:rPr lang="nl-NL" sz="2400" b="1" i="1" dirty="0">
                <a:solidFill>
                  <a:srgbClr val="00B050"/>
                </a:solidFill>
              </a:rPr>
              <a:t>Bloemsteel</a:t>
            </a:r>
            <a:r>
              <a:rPr lang="nl-NL" sz="2400" i="1" dirty="0">
                <a:solidFill>
                  <a:srgbClr val="00B050"/>
                </a:solidFill>
              </a:rPr>
              <a:t>:</a:t>
            </a:r>
          </a:p>
          <a:p>
            <a:pPr marL="342900" indent="-342900">
              <a:buFont typeface="Arial" panose="020B0604020202020204" pitchFamily="34" charset="0"/>
              <a:buChar char="•"/>
            </a:pPr>
            <a:r>
              <a:rPr lang="nl-NL" sz="2400" dirty="0"/>
              <a:t>Ondersteuning</a:t>
            </a:r>
          </a:p>
          <a:p>
            <a:pPr marL="342900" indent="-342900">
              <a:buFont typeface="Arial" panose="020B0604020202020204" pitchFamily="34" charset="0"/>
              <a:buChar char="•"/>
            </a:pPr>
            <a:r>
              <a:rPr lang="nl-NL" sz="2400" dirty="0"/>
              <a:t>Transport water en voedingsstoffen</a:t>
            </a:r>
          </a:p>
          <a:p>
            <a:pPr marL="342900" indent="-342900">
              <a:buFont typeface="Arial" panose="020B0604020202020204" pitchFamily="34" charset="0"/>
              <a:buChar char="•"/>
            </a:pPr>
            <a:r>
              <a:rPr lang="nl-NL" sz="2400" dirty="0"/>
              <a:t>Positionering van de bloem</a:t>
            </a:r>
          </a:p>
          <a:p>
            <a:pPr marL="342900" indent="-342900">
              <a:buFont typeface="Arial" panose="020B0604020202020204" pitchFamily="34" charset="0"/>
              <a:buChar char="•"/>
            </a:pPr>
            <a:r>
              <a:rPr lang="nl-NL" sz="2400" dirty="0"/>
              <a:t>Verbinden van de bloem met de plant</a:t>
            </a:r>
          </a:p>
          <a:p>
            <a:pPr marL="342900" indent="-342900">
              <a:buFont typeface="Arial" panose="020B0604020202020204" pitchFamily="34" charset="0"/>
              <a:buChar char="•"/>
            </a:pPr>
            <a:endParaRPr lang="nl-NL" sz="2400" dirty="0"/>
          </a:p>
          <a:p>
            <a:r>
              <a:rPr lang="nl-NL" sz="2400" b="1" i="1" dirty="0">
                <a:solidFill>
                  <a:srgbClr val="00B050"/>
                </a:solidFill>
              </a:rPr>
              <a:t>Kelkblad</a:t>
            </a:r>
          </a:p>
          <a:p>
            <a:pPr marL="342900" indent="-342900">
              <a:buFont typeface="Arial" panose="020B0604020202020204" pitchFamily="34" charset="0"/>
              <a:buChar char="•"/>
            </a:pPr>
            <a:r>
              <a:rPr lang="nl-NL" sz="2400" dirty="0"/>
              <a:t>Bescherming van de bloemknop</a:t>
            </a:r>
          </a:p>
          <a:p>
            <a:pPr marL="342900" indent="-342900">
              <a:buFont typeface="Arial" panose="020B0604020202020204" pitchFamily="34" charset="0"/>
              <a:buChar char="•"/>
            </a:pPr>
            <a:r>
              <a:rPr lang="nl-NL" sz="2400" dirty="0"/>
              <a:t>Ondersteuning van de bloem</a:t>
            </a:r>
          </a:p>
          <a:p>
            <a:pPr marL="342900" indent="-342900">
              <a:buFont typeface="Arial" panose="020B0604020202020204" pitchFamily="34" charset="0"/>
              <a:buChar char="•"/>
            </a:pPr>
            <a:r>
              <a:rPr lang="nl-NL" sz="2400" dirty="0"/>
              <a:t>Fotosynthese</a:t>
            </a:r>
          </a:p>
          <a:p>
            <a:endParaRPr lang="nl-NL" sz="2400" b="1" i="1" dirty="0">
              <a:solidFill>
                <a:srgbClr val="00B050"/>
              </a:solidFill>
            </a:endParaRPr>
          </a:p>
          <a:p>
            <a:pPr marL="342900" indent="-342900">
              <a:buFont typeface="Arial" panose="020B0604020202020204" pitchFamily="34" charset="0"/>
              <a:buChar char="•"/>
            </a:pPr>
            <a:endParaRPr lang="nl-NL" sz="2400" dirty="0"/>
          </a:p>
        </p:txBody>
      </p:sp>
    </p:spTree>
    <p:extLst>
      <p:ext uri="{BB962C8B-B14F-4D97-AF65-F5344CB8AC3E}">
        <p14:creationId xmlns:p14="http://schemas.microsoft.com/office/powerpoint/2010/main" val="11092106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fade">
                                      <p:cBhvr>
                                        <p:cTn id="49" dur="1000"/>
                                        <p:tgtEl>
                                          <p:spTgt spid="2">
                                            <p:txEl>
                                              <p:pRg st="8" end="8"/>
                                            </p:txEl>
                                          </p:spTgt>
                                        </p:tgtEl>
                                      </p:cBhvr>
                                    </p:animEffect>
                                    <p:anim calcmode="lin" valueType="num">
                                      <p:cBhvr>
                                        <p:cTn id="5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
                                            <p:txEl>
                                              <p:pRg st="9" end="9"/>
                                            </p:txEl>
                                          </p:spTgt>
                                        </p:tgtEl>
                                        <p:attrNameLst>
                                          <p:attrName>style.visibility</p:attrName>
                                        </p:attrNameLst>
                                      </p:cBhvr>
                                      <p:to>
                                        <p:strVal val="visible"/>
                                      </p:to>
                                    </p:set>
                                    <p:animEffect transition="in" filter="fade">
                                      <p:cBhvr>
                                        <p:cTn id="56" dur="1000"/>
                                        <p:tgtEl>
                                          <p:spTgt spid="2">
                                            <p:txEl>
                                              <p:pRg st="9" end="9"/>
                                            </p:txEl>
                                          </p:spTgt>
                                        </p:tgtEl>
                                      </p:cBhvr>
                                    </p:animEffect>
                                    <p:anim calcmode="lin" valueType="num">
                                      <p:cBhvr>
                                        <p:cTn id="57"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Onderdelen van de bloem</a:t>
            </a:r>
          </a:p>
        </p:txBody>
      </p:sp>
      <p:pic>
        <p:nvPicPr>
          <p:cNvPr id="4" name="Tijdelijke aanduiding voor inhoud 3">
            <a:extLst>
              <a:ext uri="{FF2B5EF4-FFF2-40B4-BE49-F238E27FC236}">
                <a16:creationId xmlns:a16="http://schemas.microsoft.com/office/drawing/2014/main" id="{9120173D-968B-7BD9-1F65-927768C67E08}"/>
              </a:ext>
            </a:extLst>
          </p:cNvPr>
          <p:cNvPicPr>
            <a:picLocks noGrp="1" noChangeAspect="1"/>
          </p:cNvPicPr>
          <p:nvPr>
            <p:ph idx="1"/>
          </p:nvPr>
        </p:nvPicPr>
        <p:blipFill>
          <a:blip r:embed="rId3"/>
          <a:stretch>
            <a:fillRect/>
          </a:stretch>
        </p:blipFill>
        <p:spPr>
          <a:xfrm>
            <a:off x="8144718" y="214604"/>
            <a:ext cx="3772805" cy="2974537"/>
          </a:xfrm>
        </p:spPr>
      </p:pic>
      <p:sp>
        <p:nvSpPr>
          <p:cNvPr id="2" name="Tekstvak 1">
            <a:extLst>
              <a:ext uri="{FF2B5EF4-FFF2-40B4-BE49-F238E27FC236}">
                <a16:creationId xmlns:a16="http://schemas.microsoft.com/office/drawing/2014/main" id="{23A5EC85-F3EA-BDD3-42F8-E52298A00E54}"/>
              </a:ext>
            </a:extLst>
          </p:cNvPr>
          <p:cNvSpPr txBox="1"/>
          <p:nvPr/>
        </p:nvSpPr>
        <p:spPr>
          <a:xfrm>
            <a:off x="1079224" y="1588951"/>
            <a:ext cx="7407551" cy="4524315"/>
          </a:xfrm>
          <a:prstGeom prst="rect">
            <a:avLst/>
          </a:prstGeom>
          <a:noFill/>
        </p:spPr>
        <p:txBody>
          <a:bodyPr wrap="square" rtlCol="0">
            <a:spAutoFit/>
          </a:bodyPr>
          <a:lstStyle/>
          <a:p>
            <a:r>
              <a:rPr lang="nl-NL" sz="2400" b="1" i="1" dirty="0">
                <a:solidFill>
                  <a:srgbClr val="00B050"/>
                </a:solidFill>
              </a:rPr>
              <a:t>Meeldraad/helmdraad en helmknop</a:t>
            </a:r>
            <a:endParaRPr lang="nl-NL" sz="2400" i="1" dirty="0">
              <a:solidFill>
                <a:srgbClr val="00B050"/>
              </a:solidFill>
            </a:endParaRPr>
          </a:p>
          <a:p>
            <a:pPr marL="342900" indent="-342900">
              <a:buFont typeface="Arial" panose="020B0604020202020204" pitchFamily="34" charset="0"/>
              <a:buChar char="•"/>
            </a:pPr>
            <a:r>
              <a:rPr lang="nl-NL" sz="2400" dirty="0"/>
              <a:t>Productie van stuifmeel</a:t>
            </a:r>
          </a:p>
          <a:p>
            <a:pPr marL="342900" indent="-342900">
              <a:buFont typeface="Arial" panose="020B0604020202020204" pitchFamily="34" charset="0"/>
              <a:buChar char="•"/>
            </a:pPr>
            <a:r>
              <a:rPr lang="nl-NL" sz="2400" dirty="0"/>
              <a:t>Afgeven ven stuifmeel</a:t>
            </a:r>
          </a:p>
          <a:p>
            <a:pPr marL="342900" indent="-342900">
              <a:buFont typeface="Arial" panose="020B0604020202020204" pitchFamily="34" charset="0"/>
              <a:buChar char="•"/>
            </a:pPr>
            <a:r>
              <a:rPr lang="nl-NL" sz="2400" dirty="0"/>
              <a:t>bestuiving</a:t>
            </a:r>
          </a:p>
          <a:p>
            <a:pPr marL="342900" indent="-342900">
              <a:buFont typeface="Arial" panose="020B0604020202020204" pitchFamily="34" charset="0"/>
              <a:buChar char="•"/>
            </a:pPr>
            <a:endParaRPr lang="nl-NL" sz="2400" dirty="0"/>
          </a:p>
          <a:p>
            <a:r>
              <a:rPr lang="nl-NL" sz="2400" b="1" i="1" dirty="0">
                <a:solidFill>
                  <a:srgbClr val="00B050"/>
                </a:solidFill>
              </a:rPr>
              <a:t>Kroonblad</a:t>
            </a:r>
          </a:p>
          <a:p>
            <a:pPr marL="342900" indent="-342900">
              <a:buFont typeface="Arial" panose="020B0604020202020204" pitchFamily="34" charset="0"/>
              <a:buChar char="•"/>
            </a:pPr>
            <a:r>
              <a:rPr lang="nl-NL" sz="2400" dirty="0"/>
              <a:t>Aantrekken van </a:t>
            </a:r>
            <a:r>
              <a:rPr lang="nl-NL" sz="2400" dirty="0" err="1"/>
              <a:t>bestuivers</a:t>
            </a:r>
            <a:endParaRPr lang="nl-NL" sz="2400" dirty="0"/>
          </a:p>
          <a:p>
            <a:pPr marL="342900" indent="-342900">
              <a:buFont typeface="Arial" panose="020B0604020202020204" pitchFamily="34" charset="0"/>
              <a:buChar char="•"/>
            </a:pPr>
            <a:r>
              <a:rPr lang="nl-NL" sz="2400" dirty="0"/>
              <a:t>Bescherming van de voortplantingsorganen</a:t>
            </a:r>
          </a:p>
          <a:p>
            <a:pPr marL="342900" indent="-342900">
              <a:buFont typeface="Arial" panose="020B0604020202020204" pitchFamily="34" charset="0"/>
              <a:buChar char="•"/>
            </a:pPr>
            <a:r>
              <a:rPr lang="nl-NL" sz="2400" dirty="0"/>
              <a:t>Gids voor </a:t>
            </a:r>
            <a:r>
              <a:rPr lang="nl-NL" sz="2400" dirty="0" err="1"/>
              <a:t>bestuivers</a:t>
            </a:r>
            <a:endParaRPr lang="nl-NL" sz="2400" dirty="0"/>
          </a:p>
          <a:p>
            <a:pPr marL="342900" indent="-342900">
              <a:buFont typeface="Arial" panose="020B0604020202020204" pitchFamily="34" charset="0"/>
              <a:buChar char="•"/>
            </a:pPr>
            <a:endParaRPr lang="nl-NL" sz="2400" dirty="0"/>
          </a:p>
          <a:p>
            <a:endParaRPr lang="nl-NL" sz="2400" b="1" i="1" dirty="0">
              <a:solidFill>
                <a:srgbClr val="00B050"/>
              </a:solidFill>
            </a:endParaRPr>
          </a:p>
          <a:p>
            <a:pPr marL="342900" indent="-342900">
              <a:buFont typeface="Arial" panose="020B0604020202020204" pitchFamily="34" charset="0"/>
              <a:buChar char="•"/>
            </a:pPr>
            <a:endParaRPr lang="nl-NL" sz="2400" dirty="0"/>
          </a:p>
        </p:txBody>
      </p:sp>
    </p:spTree>
    <p:extLst>
      <p:ext uri="{BB962C8B-B14F-4D97-AF65-F5344CB8AC3E}">
        <p14:creationId xmlns:p14="http://schemas.microsoft.com/office/powerpoint/2010/main" val="29830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fade">
                                      <p:cBhvr>
                                        <p:cTn id="49" dur="1000"/>
                                        <p:tgtEl>
                                          <p:spTgt spid="2">
                                            <p:txEl>
                                              <p:pRg st="8" end="8"/>
                                            </p:txEl>
                                          </p:spTgt>
                                        </p:tgtEl>
                                      </p:cBhvr>
                                    </p:animEffect>
                                    <p:anim calcmode="lin" valueType="num">
                                      <p:cBhvr>
                                        <p:cTn id="5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Onderdelen van de bloem</a:t>
            </a:r>
          </a:p>
        </p:txBody>
      </p:sp>
      <p:pic>
        <p:nvPicPr>
          <p:cNvPr id="4" name="Tijdelijke aanduiding voor inhoud 3">
            <a:extLst>
              <a:ext uri="{FF2B5EF4-FFF2-40B4-BE49-F238E27FC236}">
                <a16:creationId xmlns:a16="http://schemas.microsoft.com/office/drawing/2014/main" id="{9120173D-968B-7BD9-1F65-927768C67E08}"/>
              </a:ext>
            </a:extLst>
          </p:cNvPr>
          <p:cNvPicPr>
            <a:picLocks noGrp="1" noChangeAspect="1"/>
          </p:cNvPicPr>
          <p:nvPr>
            <p:ph idx="1"/>
          </p:nvPr>
        </p:nvPicPr>
        <p:blipFill>
          <a:blip r:embed="rId3"/>
          <a:stretch>
            <a:fillRect/>
          </a:stretch>
        </p:blipFill>
        <p:spPr>
          <a:xfrm>
            <a:off x="8144718" y="307910"/>
            <a:ext cx="3772805" cy="2881231"/>
          </a:xfrm>
        </p:spPr>
      </p:pic>
      <p:sp>
        <p:nvSpPr>
          <p:cNvPr id="2" name="Tekstvak 1">
            <a:extLst>
              <a:ext uri="{FF2B5EF4-FFF2-40B4-BE49-F238E27FC236}">
                <a16:creationId xmlns:a16="http://schemas.microsoft.com/office/drawing/2014/main" id="{23A5EC85-F3EA-BDD3-42F8-E52298A00E54}"/>
              </a:ext>
            </a:extLst>
          </p:cNvPr>
          <p:cNvSpPr txBox="1"/>
          <p:nvPr/>
        </p:nvSpPr>
        <p:spPr>
          <a:xfrm>
            <a:off x="1079224" y="1588951"/>
            <a:ext cx="7407551" cy="4524315"/>
          </a:xfrm>
          <a:prstGeom prst="rect">
            <a:avLst/>
          </a:prstGeom>
          <a:noFill/>
        </p:spPr>
        <p:txBody>
          <a:bodyPr wrap="square" rtlCol="0">
            <a:spAutoFit/>
          </a:bodyPr>
          <a:lstStyle/>
          <a:p>
            <a:r>
              <a:rPr lang="nl-NL" sz="2400" b="1" i="1" dirty="0">
                <a:solidFill>
                  <a:srgbClr val="00B050"/>
                </a:solidFill>
              </a:rPr>
              <a:t>Stempel</a:t>
            </a:r>
            <a:endParaRPr lang="nl-NL" sz="2400" i="1" dirty="0">
              <a:solidFill>
                <a:srgbClr val="00B050"/>
              </a:solidFill>
            </a:endParaRPr>
          </a:p>
          <a:p>
            <a:pPr marL="342900" indent="-342900">
              <a:buFont typeface="Arial" panose="020B0604020202020204" pitchFamily="34" charset="0"/>
              <a:buChar char="•"/>
            </a:pPr>
            <a:r>
              <a:rPr lang="nl-NL" sz="2400" dirty="0"/>
              <a:t>Ontvangen van stuifmeel</a:t>
            </a:r>
          </a:p>
          <a:p>
            <a:pPr marL="342900" indent="-342900">
              <a:buFont typeface="Arial" panose="020B0604020202020204" pitchFamily="34" charset="0"/>
              <a:buChar char="•"/>
            </a:pPr>
            <a:r>
              <a:rPr lang="nl-NL" sz="2400" dirty="0"/>
              <a:t>Begeleiden van het stuifmeel naar de eicellen</a:t>
            </a:r>
          </a:p>
          <a:p>
            <a:pPr marL="342900" indent="-342900">
              <a:buFont typeface="Arial" panose="020B0604020202020204" pitchFamily="34" charset="0"/>
              <a:buChar char="•"/>
            </a:pPr>
            <a:r>
              <a:rPr lang="nl-NL" sz="2400" dirty="0"/>
              <a:t>Start van de bevruchting</a:t>
            </a:r>
          </a:p>
          <a:p>
            <a:pPr marL="342900" indent="-342900">
              <a:buFont typeface="Arial" panose="020B0604020202020204" pitchFamily="34" charset="0"/>
              <a:buChar char="•"/>
            </a:pPr>
            <a:endParaRPr lang="nl-NL" sz="2400" dirty="0"/>
          </a:p>
          <a:p>
            <a:r>
              <a:rPr lang="nl-NL" sz="2400" b="1" i="1" dirty="0">
                <a:solidFill>
                  <a:srgbClr val="00B050"/>
                </a:solidFill>
              </a:rPr>
              <a:t>Vruchtbeginsel</a:t>
            </a:r>
          </a:p>
          <a:p>
            <a:pPr marL="342900" indent="-342900">
              <a:buFont typeface="Arial" panose="020B0604020202020204" pitchFamily="34" charset="0"/>
              <a:buChar char="•"/>
            </a:pPr>
            <a:r>
              <a:rPr lang="nl-NL" sz="2400" dirty="0"/>
              <a:t>Bevat de eicellen</a:t>
            </a:r>
          </a:p>
          <a:p>
            <a:pPr marL="342900" indent="-342900">
              <a:buFont typeface="Arial" panose="020B0604020202020204" pitchFamily="34" charset="0"/>
              <a:buChar char="•"/>
            </a:pPr>
            <a:r>
              <a:rPr lang="nl-NL" sz="2400" dirty="0"/>
              <a:t>Bevruchting en zaadvorming</a:t>
            </a:r>
          </a:p>
          <a:p>
            <a:pPr marL="342900" indent="-342900">
              <a:buFont typeface="Arial" panose="020B0604020202020204" pitchFamily="34" charset="0"/>
              <a:buChar char="•"/>
            </a:pPr>
            <a:r>
              <a:rPr lang="nl-NL" sz="2400" dirty="0"/>
              <a:t>Vruchtvorming</a:t>
            </a:r>
          </a:p>
          <a:p>
            <a:pPr marL="342900" indent="-342900">
              <a:buFont typeface="Arial" panose="020B0604020202020204" pitchFamily="34" charset="0"/>
              <a:buChar char="•"/>
            </a:pPr>
            <a:endParaRPr lang="nl-NL" sz="2400" dirty="0"/>
          </a:p>
          <a:p>
            <a:endParaRPr lang="nl-NL" sz="2400" b="1" i="1" dirty="0">
              <a:solidFill>
                <a:srgbClr val="00B050"/>
              </a:solidFill>
            </a:endParaRPr>
          </a:p>
          <a:p>
            <a:pPr marL="342900" indent="-342900">
              <a:buFont typeface="Arial" panose="020B0604020202020204" pitchFamily="34" charset="0"/>
              <a:buChar char="•"/>
            </a:pPr>
            <a:endParaRPr lang="nl-NL" sz="2400" dirty="0"/>
          </a:p>
        </p:txBody>
      </p:sp>
    </p:spTree>
    <p:extLst>
      <p:ext uri="{BB962C8B-B14F-4D97-AF65-F5344CB8AC3E}">
        <p14:creationId xmlns:p14="http://schemas.microsoft.com/office/powerpoint/2010/main" val="34946167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1000"/>
                                        <p:tgtEl>
                                          <p:spTgt spid="2">
                                            <p:txEl>
                                              <p:pRg st="5" end="5"/>
                                            </p:txEl>
                                          </p:spTgt>
                                        </p:tgtEl>
                                      </p:cBhvr>
                                    </p:animEffect>
                                    <p:anim calcmode="lin" valueType="num">
                                      <p:cBhvr>
                                        <p:cTn id="29"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1000"/>
                                        <p:tgtEl>
                                          <p:spTgt spid="2">
                                            <p:txEl>
                                              <p:pRg st="6" end="6"/>
                                            </p:txEl>
                                          </p:spTgt>
                                        </p:tgtEl>
                                      </p:cBhvr>
                                    </p:animEffect>
                                    <p:anim calcmode="lin" valueType="num">
                                      <p:cBhvr>
                                        <p:cTn id="3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1000"/>
                                        <p:tgtEl>
                                          <p:spTgt spid="2">
                                            <p:txEl>
                                              <p:pRg st="7" end="7"/>
                                            </p:txEl>
                                          </p:spTgt>
                                        </p:tgtEl>
                                      </p:cBhvr>
                                    </p:animEffect>
                                    <p:anim calcmode="lin" valueType="num">
                                      <p:cBhvr>
                                        <p:cTn id="4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Effect transition="in" filter="fade">
                                      <p:cBhvr>
                                        <p:cTn id="49" dur="1000"/>
                                        <p:tgtEl>
                                          <p:spTgt spid="2">
                                            <p:txEl>
                                              <p:pRg st="8" end="8"/>
                                            </p:txEl>
                                          </p:spTgt>
                                        </p:tgtEl>
                                      </p:cBhvr>
                                    </p:animEffect>
                                    <p:anim calcmode="lin" valueType="num">
                                      <p:cBhvr>
                                        <p:cTn id="5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Soorten bloemen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pic>
        <p:nvPicPr>
          <p:cNvPr id="3" name="Afbeelding 2">
            <a:extLst>
              <a:ext uri="{FF2B5EF4-FFF2-40B4-BE49-F238E27FC236}">
                <a16:creationId xmlns:a16="http://schemas.microsoft.com/office/drawing/2014/main" id="{ECBE8CAA-78D4-0B1F-A3F3-2F08EA0DBE15}"/>
              </a:ext>
            </a:extLst>
          </p:cNvPr>
          <p:cNvPicPr>
            <a:picLocks noChangeAspect="1"/>
          </p:cNvPicPr>
          <p:nvPr/>
        </p:nvPicPr>
        <p:blipFill>
          <a:blip r:embed="rId3"/>
          <a:stretch>
            <a:fillRect/>
          </a:stretch>
        </p:blipFill>
        <p:spPr>
          <a:xfrm>
            <a:off x="902934" y="1588951"/>
            <a:ext cx="7280939" cy="3766820"/>
          </a:xfrm>
          <a:prstGeom prst="rect">
            <a:avLst/>
          </a:prstGeom>
        </p:spPr>
      </p:pic>
    </p:spTree>
    <p:extLst>
      <p:ext uri="{BB962C8B-B14F-4D97-AF65-F5344CB8AC3E}">
        <p14:creationId xmlns:p14="http://schemas.microsoft.com/office/powerpoint/2010/main" val="66220277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Soorten bestuivingen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pic>
        <p:nvPicPr>
          <p:cNvPr id="5" name="Afbeelding 4">
            <a:extLst>
              <a:ext uri="{FF2B5EF4-FFF2-40B4-BE49-F238E27FC236}">
                <a16:creationId xmlns:a16="http://schemas.microsoft.com/office/drawing/2014/main" id="{92ECE442-3E0D-374E-D22F-1F74376B6ACA}"/>
              </a:ext>
            </a:extLst>
          </p:cNvPr>
          <p:cNvPicPr>
            <a:picLocks noChangeAspect="1"/>
          </p:cNvPicPr>
          <p:nvPr/>
        </p:nvPicPr>
        <p:blipFill>
          <a:blip r:embed="rId3"/>
          <a:stretch>
            <a:fillRect/>
          </a:stretch>
        </p:blipFill>
        <p:spPr>
          <a:xfrm>
            <a:off x="1079224" y="1588951"/>
            <a:ext cx="7474226" cy="3885080"/>
          </a:xfrm>
          <a:prstGeom prst="rect">
            <a:avLst/>
          </a:prstGeom>
        </p:spPr>
      </p:pic>
    </p:spTree>
    <p:extLst>
      <p:ext uri="{BB962C8B-B14F-4D97-AF65-F5344CB8AC3E}">
        <p14:creationId xmlns:p14="http://schemas.microsoft.com/office/powerpoint/2010/main" val="31166965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Kruis bestuivingen (allogamie)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79713" y="1588951"/>
            <a:ext cx="8266923" cy="5060185"/>
          </a:xfrm>
        </p:spPr>
        <p:txBody>
          <a:bodyPr>
            <a:normAutofit fontScale="85000" lnSpcReduction="10000"/>
          </a:bodyPr>
          <a:lstStyle/>
          <a:p>
            <a:pPr indent="0">
              <a:buNone/>
              <a:defRPr/>
            </a:pPr>
            <a:r>
              <a:rPr lang="nl-NL" b="1" i="1" dirty="0">
                <a:solidFill>
                  <a:srgbClr val="00B050"/>
                </a:solidFill>
              </a:rPr>
              <a:t>Definitie: </a:t>
            </a:r>
            <a:br>
              <a:rPr lang="nl-NL" dirty="0"/>
            </a:br>
            <a:r>
              <a:rPr lang="nl-NL" dirty="0"/>
              <a:t>Kruisbestuiving vindt plaats wanneer het stuifmeel van de meeldraden van één bloem wordt overgebracht naar de stamper van een andere bloem, meestal van een andere plant van dezelfde soort.</a:t>
            </a:r>
          </a:p>
          <a:p>
            <a:pPr indent="0">
              <a:buNone/>
              <a:defRPr/>
            </a:pPr>
            <a:endParaRPr lang="nl-NL" dirty="0"/>
          </a:p>
          <a:p>
            <a:pPr indent="0">
              <a:buNone/>
              <a:defRPr/>
            </a:pPr>
            <a:r>
              <a:rPr lang="nl-NL" b="1" i="1" dirty="0">
                <a:solidFill>
                  <a:srgbClr val="00B050"/>
                </a:solidFill>
              </a:rPr>
              <a:t>Mechanisme:</a:t>
            </a:r>
            <a:r>
              <a:rPr lang="nl-NL" dirty="0"/>
              <a:t> </a:t>
            </a:r>
            <a:endParaRPr lang="nl-NL" sz="2000" b="1" i="1" dirty="0">
              <a:solidFill>
                <a:srgbClr val="00B050"/>
              </a:solidFill>
            </a:endParaRPr>
          </a:p>
          <a:p>
            <a:pPr indent="0">
              <a:buNone/>
              <a:defRPr/>
            </a:pPr>
            <a:r>
              <a:rPr lang="nl-NL" dirty="0"/>
              <a:t>Het stuifmeel wordt overgebracht door externe factoren zoals wind, water, insecten of dieren.</a:t>
            </a:r>
          </a:p>
          <a:p>
            <a:pPr indent="0">
              <a:buNone/>
              <a:defRPr/>
            </a:pPr>
            <a:endParaRPr lang="nl-NL" dirty="0"/>
          </a:p>
          <a:p>
            <a:pPr indent="0">
              <a:buNone/>
              <a:defRPr/>
            </a:pPr>
            <a:r>
              <a:rPr lang="nl-NL" b="1" i="1" dirty="0">
                <a:solidFill>
                  <a:srgbClr val="00B050"/>
                </a:solidFill>
              </a:rPr>
              <a:t>Voordelen:</a:t>
            </a:r>
          </a:p>
          <a:p>
            <a:pPr indent="0">
              <a:buNone/>
              <a:defRPr/>
            </a:pPr>
            <a:r>
              <a:rPr lang="nl-NL" dirty="0"/>
              <a:t>Verhoogt de genetische diversiteit, wat de kans vergroot dat nakomelingen beter bestand zijn tegen ziektes en veranderende omgevingen. Kan leiden tot sterkere en meer robuuste planten.</a:t>
            </a:r>
          </a:p>
          <a:p>
            <a:pPr indent="0">
              <a:buNone/>
              <a:defRPr/>
            </a:pPr>
            <a:endParaRPr lang="nl-NL" dirty="0"/>
          </a:p>
          <a:p>
            <a:pPr indent="0">
              <a:buNone/>
              <a:defRPr/>
            </a:pPr>
            <a:r>
              <a:rPr lang="nl-NL" b="1" i="1" dirty="0">
                <a:solidFill>
                  <a:srgbClr val="00B050"/>
                </a:solidFill>
              </a:rPr>
              <a:t>Nadelen:</a:t>
            </a:r>
          </a:p>
          <a:p>
            <a:pPr indent="0">
              <a:buNone/>
              <a:defRPr/>
            </a:pPr>
            <a:r>
              <a:rPr lang="nl-NL" dirty="0"/>
              <a:t>Kruisbestuiving is afhankelijk van externe factoren (zoals insecten of wind), dus als deze factoren ontbreken, kan bestuiving moeilijk plaatsvinden.</a:t>
            </a:r>
          </a:p>
        </p:txBody>
      </p:sp>
      <p:pic>
        <p:nvPicPr>
          <p:cNvPr id="5" name="Afbeelding 4">
            <a:extLst>
              <a:ext uri="{FF2B5EF4-FFF2-40B4-BE49-F238E27FC236}">
                <a16:creationId xmlns:a16="http://schemas.microsoft.com/office/drawing/2014/main" id="{92ECE442-3E0D-374E-D22F-1F74376B6ACA}"/>
              </a:ext>
            </a:extLst>
          </p:cNvPr>
          <p:cNvPicPr>
            <a:picLocks noChangeAspect="1"/>
          </p:cNvPicPr>
          <p:nvPr/>
        </p:nvPicPr>
        <p:blipFill>
          <a:blip r:embed="rId3"/>
          <a:stretch>
            <a:fillRect/>
          </a:stretch>
        </p:blipFill>
        <p:spPr>
          <a:xfrm>
            <a:off x="8727556" y="0"/>
            <a:ext cx="3464444" cy="1800808"/>
          </a:xfrm>
          <a:prstGeom prst="rect">
            <a:avLst/>
          </a:prstGeom>
        </p:spPr>
      </p:pic>
    </p:spTree>
    <p:extLst>
      <p:ext uri="{BB962C8B-B14F-4D97-AF65-F5344CB8AC3E}">
        <p14:creationId xmlns:p14="http://schemas.microsoft.com/office/powerpoint/2010/main" val="15256781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anim calcmode="lin" valueType="num">
                                      <p:cBhvr additive="base">
                                        <p:cTn id="13"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anim calcmode="lin" valueType="num">
                                      <p:cBhvr additive="base">
                                        <p:cTn id="19"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6" end="6"/>
                                            </p:txEl>
                                          </p:spTgt>
                                        </p:tgtEl>
                                        <p:attrNameLst>
                                          <p:attrName>style.visibility</p:attrName>
                                        </p:attrNameLst>
                                      </p:cBhvr>
                                      <p:to>
                                        <p:strVal val="visible"/>
                                      </p:to>
                                    </p:set>
                                    <p:anim calcmode="lin" valueType="num">
                                      <p:cBhvr additive="base">
                                        <p:cTn id="25"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8" end="8"/>
                                            </p:txEl>
                                          </p:spTgt>
                                        </p:tgtEl>
                                        <p:attrNameLst>
                                          <p:attrName>style.visibility</p:attrName>
                                        </p:attrNameLst>
                                      </p:cBhvr>
                                      <p:to>
                                        <p:strVal val="visible"/>
                                      </p:to>
                                    </p:set>
                                    <p:anim calcmode="lin" valueType="num">
                                      <p:cBhvr additive="base">
                                        <p:cTn id="31" dur="500" fill="hold"/>
                                        <p:tgtEl>
                                          <p:spTgt spid="717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71">
                                            <p:txEl>
                                              <p:pRg st="9" end="9"/>
                                            </p:txEl>
                                          </p:spTgt>
                                        </p:tgtEl>
                                        <p:attrNameLst>
                                          <p:attrName>style.visibility</p:attrName>
                                        </p:attrNameLst>
                                      </p:cBhvr>
                                      <p:to>
                                        <p:strVal val="visible"/>
                                      </p:to>
                                    </p:set>
                                    <p:anim calcmode="lin" valueType="num">
                                      <p:cBhvr additive="base">
                                        <p:cTn id="37" dur="500" fill="hold"/>
                                        <p:tgtEl>
                                          <p:spTgt spid="7171">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7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Bestuiving door insecten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pic>
        <p:nvPicPr>
          <p:cNvPr id="5" name="Afbeelding 4">
            <a:extLst>
              <a:ext uri="{FF2B5EF4-FFF2-40B4-BE49-F238E27FC236}">
                <a16:creationId xmlns:a16="http://schemas.microsoft.com/office/drawing/2014/main" id="{9B9DED72-A3B7-D842-6C3E-C5B131D7ADBC}"/>
              </a:ext>
            </a:extLst>
          </p:cNvPr>
          <p:cNvPicPr>
            <a:picLocks noChangeAspect="1"/>
          </p:cNvPicPr>
          <p:nvPr/>
        </p:nvPicPr>
        <p:blipFill>
          <a:blip r:embed="rId3"/>
          <a:stretch>
            <a:fillRect/>
          </a:stretch>
        </p:blipFill>
        <p:spPr>
          <a:xfrm>
            <a:off x="1060191" y="1588950"/>
            <a:ext cx="7216062" cy="4750043"/>
          </a:xfrm>
          <a:prstGeom prst="rect">
            <a:avLst/>
          </a:prstGeom>
        </p:spPr>
      </p:pic>
    </p:spTree>
    <p:extLst>
      <p:ext uri="{BB962C8B-B14F-4D97-AF65-F5344CB8AC3E}">
        <p14:creationId xmlns:p14="http://schemas.microsoft.com/office/powerpoint/2010/main" val="314061842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Zelfbestuiving (autogamie)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89974" y="1343608"/>
            <a:ext cx="7886700" cy="5271796"/>
          </a:xfrm>
        </p:spPr>
        <p:txBody>
          <a:bodyPr>
            <a:normAutofit fontScale="85000" lnSpcReduction="20000"/>
          </a:bodyPr>
          <a:lstStyle/>
          <a:p>
            <a:pPr indent="0">
              <a:buNone/>
              <a:defRPr/>
            </a:pPr>
            <a:r>
              <a:rPr lang="nl-NL" b="1" i="1" dirty="0">
                <a:solidFill>
                  <a:srgbClr val="00B050"/>
                </a:solidFill>
              </a:rPr>
              <a:t>Definitie</a:t>
            </a:r>
            <a:r>
              <a:rPr lang="nl-NL" dirty="0"/>
              <a:t>: </a:t>
            </a:r>
          </a:p>
          <a:p>
            <a:pPr indent="0">
              <a:buNone/>
              <a:defRPr/>
            </a:pPr>
            <a:r>
              <a:rPr lang="nl-NL" dirty="0"/>
              <a:t>Zelfbestuiving vindt plaats wanneer het stuifmeel van de meeldraden van een bloem op de stamper van dezelfde bloem terechtkomt, of in sommige gevallen op een andere bloem van dezelfde plant.</a:t>
            </a:r>
          </a:p>
          <a:p>
            <a:pPr indent="0">
              <a:buNone/>
              <a:defRPr/>
            </a:pPr>
            <a:endParaRPr lang="nl-NL" dirty="0"/>
          </a:p>
          <a:p>
            <a:pPr indent="0">
              <a:buNone/>
              <a:defRPr/>
            </a:pPr>
            <a:r>
              <a:rPr lang="nl-NL" b="1" i="1" dirty="0">
                <a:solidFill>
                  <a:srgbClr val="00B050"/>
                </a:solidFill>
              </a:rPr>
              <a:t>Mechanisme:</a:t>
            </a:r>
            <a:r>
              <a:rPr lang="nl-NL" dirty="0"/>
              <a:t> </a:t>
            </a:r>
          </a:p>
          <a:p>
            <a:pPr indent="0">
              <a:buNone/>
              <a:defRPr/>
            </a:pPr>
            <a:r>
              <a:rPr lang="nl-NL" dirty="0"/>
              <a:t>Het stuifmeel wordt direct overgebracht binnen dezelfde bloem of tussen bloemen van dezelfde plant, zonder tussenkomst van externe factoren.</a:t>
            </a:r>
          </a:p>
          <a:p>
            <a:pPr indent="0">
              <a:buNone/>
              <a:defRPr/>
            </a:pPr>
            <a:endParaRPr lang="nl-NL" dirty="0"/>
          </a:p>
          <a:p>
            <a:pPr indent="0">
              <a:buNone/>
              <a:defRPr/>
            </a:pPr>
            <a:r>
              <a:rPr lang="nl-NL" b="1" i="1" dirty="0">
                <a:solidFill>
                  <a:srgbClr val="00B050"/>
                </a:solidFill>
              </a:rPr>
              <a:t>Voordelen</a:t>
            </a:r>
            <a:r>
              <a:rPr lang="nl-NL" dirty="0"/>
              <a:t>:</a:t>
            </a:r>
          </a:p>
          <a:p>
            <a:pPr indent="0">
              <a:buNone/>
              <a:defRPr/>
            </a:pPr>
            <a:r>
              <a:rPr lang="nl-NL" dirty="0"/>
              <a:t>Betrouwbaarder in stabiele omgevingen waar </a:t>
            </a:r>
            <a:r>
              <a:rPr lang="nl-NL" dirty="0" err="1"/>
              <a:t>bestuivers</a:t>
            </a:r>
            <a:r>
              <a:rPr lang="nl-NL" dirty="0"/>
              <a:t> mogelijk niet altijd aanwezig zijn. Kan leiden tot snellere voortplanting, omdat de plant niet afhankelijk is van externe bestuivingsbronnen.</a:t>
            </a:r>
          </a:p>
          <a:p>
            <a:pPr indent="0">
              <a:buNone/>
              <a:defRPr/>
            </a:pPr>
            <a:endParaRPr lang="nl-NL" dirty="0"/>
          </a:p>
          <a:p>
            <a:pPr indent="0">
              <a:buNone/>
              <a:defRPr/>
            </a:pPr>
            <a:r>
              <a:rPr lang="nl-NL" b="1" i="1" dirty="0">
                <a:solidFill>
                  <a:srgbClr val="00B050"/>
                </a:solidFill>
              </a:rPr>
              <a:t>Nadelen</a:t>
            </a:r>
            <a:r>
              <a:rPr lang="nl-NL" dirty="0"/>
              <a:t>:</a:t>
            </a:r>
          </a:p>
          <a:p>
            <a:pPr indent="0">
              <a:buNone/>
              <a:defRPr/>
            </a:pPr>
            <a:r>
              <a:rPr lang="nl-NL" dirty="0"/>
              <a:t>Verminderde genetische diversiteit, wat de plant kwetsbaarder kan maken voor ziektes en veranderingen in de omgeving.</a:t>
            </a:r>
            <a:r>
              <a:rPr lang="nl-NL" sz="2000" b="1" i="1" dirty="0">
                <a:solidFill>
                  <a:srgbClr val="00B050"/>
                </a:solidFill>
              </a:rPr>
              <a:t> </a:t>
            </a:r>
            <a:r>
              <a:rPr lang="nl-NL" dirty="0"/>
              <a:t>Kan leiden tot inteeltdepressie, waarbij opeenvolgende generaties zwakker kunnen worden.</a:t>
            </a:r>
          </a:p>
        </p:txBody>
      </p:sp>
      <p:pic>
        <p:nvPicPr>
          <p:cNvPr id="2" name="Afbeelding 1">
            <a:extLst>
              <a:ext uri="{FF2B5EF4-FFF2-40B4-BE49-F238E27FC236}">
                <a16:creationId xmlns:a16="http://schemas.microsoft.com/office/drawing/2014/main" id="{8696EE6D-5BBF-55DB-6A2F-4031F10F9E1A}"/>
              </a:ext>
            </a:extLst>
          </p:cNvPr>
          <p:cNvPicPr>
            <a:picLocks noChangeAspect="1"/>
          </p:cNvPicPr>
          <p:nvPr/>
        </p:nvPicPr>
        <p:blipFill>
          <a:blip r:embed="rId3"/>
          <a:stretch>
            <a:fillRect/>
          </a:stretch>
        </p:blipFill>
        <p:spPr>
          <a:xfrm>
            <a:off x="8676674" y="68567"/>
            <a:ext cx="3462828" cy="1798476"/>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7" end="7"/>
                                            </p:txEl>
                                          </p:spTgt>
                                        </p:tgtEl>
                                        <p:attrNameLst>
                                          <p:attrName>style.visibility</p:attrName>
                                        </p:attrNameLst>
                                      </p:cBhvr>
                                      <p:to>
                                        <p:strVal val="visible"/>
                                      </p:to>
                                    </p:set>
                                    <p:animEffect transition="in" filter="fade">
                                      <p:cBhvr>
                                        <p:cTn id="35" dur="1000"/>
                                        <p:tgtEl>
                                          <p:spTgt spid="7171">
                                            <p:txEl>
                                              <p:pRg st="7" end="7"/>
                                            </p:txEl>
                                          </p:spTgt>
                                        </p:tgtEl>
                                      </p:cBhvr>
                                    </p:animEffect>
                                    <p:anim calcmode="lin" valueType="num">
                                      <p:cBhvr>
                                        <p:cTn id="36"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9" end="9"/>
                                            </p:txEl>
                                          </p:spTgt>
                                        </p:tgtEl>
                                        <p:attrNameLst>
                                          <p:attrName>style.visibility</p:attrName>
                                        </p:attrNameLst>
                                      </p:cBhvr>
                                      <p:to>
                                        <p:strVal val="visible"/>
                                      </p:to>
                                    </p:set>
                                    <p:animEffect transition="in" filter="fade">
                                      <p:cBhvr>
                                        <p:cTn id="42" dur="1000"/>
                                        <p:tgtEl>
                                          <p:spTgt spid="7171">
                                            <p:txEl>
                                              <p:pRg st="9" end="9"/>
                                            </p:txEl>
                                          </p:spTgt>
                                        </p:tgtEl>
                                      </p:cBhvr>
                                    </p:animEffect>
                                    <p:anim calcmode="lin" valueType="num">
                                      <p:cBhvr>
                                        <p:cTn id="43"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10" end="10"/>
                                            </p:txEl>
                                          </p:spTgt>
                                        </p:tgtEl>
                                        <p:attrNameLst>
                                          <p:attrName>style.visibility</p:attrName>
                                        </p:attrNameLst>
                                      </p:cBhvr>
                                      <p:to>
                                        <p:strVal val="visible"/>
                                      </p:to>
                                    </p:set>
                                    <p:animEffect transition="in" filter="fade">
                                      <p:cBhvr>
                                        <p:cTn id="49" dur="1000"/>
                                        <p:tgtEl>
                                          <p:spTgt spid="7171">
                                            <p:txEl>
                                              <p:pRg st="10" end="10"/>
                                            </p:txEl>
                                          </p:spTgt>
                                        </p:tgtEl>
                                      </p:cBhvr>
                                    </p:animEffect>
                                    <p:anim calcmode="lin" valueType="num">
                                      <p:cBhvr>
                                        <p:cTn id="50"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Soorten bloemen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650708" cy="4738260"/>
          </a:xfrm>
        </p:spPr>
        <p:txBody>
          <a:bodyPr>
            <a:normAutofit/>
          </a:bodyPr>
          <a:lstStyle/>
          <a:p>
            <a:pPr indent="0">
              <a:buNone/>
              <a:defRPr/>
            </a:pPr>
            <a:r>
              <a:rPr lang="nl-NL" b="1" i="1" dirty="0">
                <a:solidFill>
                  <a:srgbClr val="00B050"/>
                </a:solidFill>
              </a:rPr>
              <a:t>Eenhuizige</a:t>
            </a:r>
            <a:r>
              <a:rPr lang="nl-NL" dirty="0"/>
              <a:t> en </a:t>
            </a:r>
            <a:r>
              <a:rPr lang="nl-NL" b="1" i="1" dirty="0">
                <a:solidFill>
                  <a:srgbClr val="00B050"/>
                </a:solidFill>
              </a:rPr>
              <a:t>tweehuizige</a:t>
            </a:r>
            <a:r>
              <a:rPr lang="nl-NL" dirty="0"/>
              <a:t> bloemen verschillen van elkaar op basis van hoe hun mannelijke en vrouwelijke voortplantingsstructuren zijn verdeeld:</a:t>
            </a:r>
          </a:p>
          <a:p>
            <a:pPr indent="0">
              <a:buNone/>
              <a:defRPr/>
            </a:pPr>
            <a:endParaRPr lang="nl-NL" dirty="0"/>
          </a:p>
          <a:p>
            <a:pPr indent="0">
              <a:buNone/>
              <a:defRPr/>
            </a:pPr>
            <a:r>
              <a:rPr lang="nl-NL" b="1" i="1" dirty="0">
                <a:solidFill>
                  <a:srgbClr val="00B050"/>
                </a:solidFill>
              </a:rPr>
              <a:t>Eenhuizige bloemen </a:t>
            </a:r>
            <a:r>
              <a:rPr lang="nl-NL" dirty="0"/>
              <a:t>;</a:t>
            </a:r>
            <a:br>
              <a:rPr lang="nl-NL" dirty="0"/>
            </a:br>
            <a:r>
              <a:rPr lang="nl-NL" dirty="0"/>
              <a:t>Bij eenhuizige planten bevinden zowel mannelijke als vrouwelijke bloemen zich op dezelfde plant. </a:t>
            </a:r>
          </a:p>
          <a:p>
            <a:pPr indent="0">
              <a:buNone/>
              <a:defRPr/>
            </a:pPr>
            <a:r>
              <a:rPr lang="nl-NL" dirty="0"/>
              <a:t>Een voorbeeld hiervan is maïs, waarbij de mannelijke bloemen zich bovenaan de plant bevinden (pluimen), en de vrouwelijke bloemen lager op de plant (kolven).</a:t>
            </a:r>
          </a:p>
        </p:txBody>
      </p:sp>
      <p:pic>
        <p:nvPicPr>
          <p:cNvPr id="4" name="Afbeelding 3">
            <a:extLst>
              <a:ext uri="{FF2B5EF4-FFF2-40B4-BE49-F238E27FC236}">
                <a16:creationId xmlns:a16="http://schemas.microsoft.com/office/drawing/2014/main" id="{F509BD92-74F0-7635-1C96-A303BF62A735}"/>
              </a:ext>
            </a:extLst>
          </p:cNvPr>
          <p:cNvPicPr>
            <a:picLocks noChangeAspect="1"/>
          </p:cNvPicPr>
          <p:nvPr/>
        </p:nvPicPr>
        <p:blipFill>
          <a:blip r:embed="rId3"/>
          <a:stretch>
            <a:fillRect/>
          </a:stretch>
        </p:blipFill>
        <p:spPr>
          <a:xfrm>
            <a:off x="9888004" y="311101"/>
            <a:ext cx="1629002" cy="4554198"/>
          </a:xfrm>
          <a:prstGeom prst="rect">
            <a:avLst/>
          </a:prstGeom>
        </p:spPr>
      </p:pic>
      <p:pic>
        <p:nvPicPr>
          <p:cNvPr id="6" name="Afbeelding 5">
            <a:extLst>
              <a:ext uri="{FF2B5EF4-FFF2-40B4-BE49-F238E27FC236}">
                <a16:creationId xmlns:a16="http://schemas.microsoft.com/office/drawing/2014/main" id="{603B5F97-F97E-8CF3-693E-9CDDFCBE8F9B}"/>
              </a:ext>
            </a:extLst>
          </p:cNvPr>
          <p:cNvPicPr>
            <a:picLocks noChangeAspect="1"/>
          </p:cNvPicPr>
          <p:nvPr/>
        </p:nvPicPr>
        <p:blipFill>
          <a:blip r:embed="rId4"/>
          <a:stretch>
            <a:fillRect/>
          </a:stretch>
        </p:blipFill>
        <p:spPr>
          <a:xfrm>
            <a:off x="9767280" y="4865299"/>
            <a:ext cx="2267266" cy="1848108"/>
          </a:xfrm>
          <a:prstGeom prst="rect">
            <a:avLst/>
          </a:prstGeom>
        </p:spPr>
      </p:pic>
    </p:spTree>
    <p:extLst>
      <p:ext uri="{BB962C8B-B14F-4D97-AF65-F5344CB8AC3E}">
        <p14:creationId xmlns:p14="http://schemas.microsoft.com/office/powerpoint/2010/main" val="39513321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Soorten bloemen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i="1" dirty="0">
                <a:solidFill>
                  <a:srgbClr val="00B050"/>
                </a:solidFill>
              </a:rPr>
              <a:t>Tweehuizige bloemen </a:t>
            </a:r>
            <a:r>
              <a:rPr lang="nl-NL" dirty="0"/>
              <a:t>(</a:t>
            </a:r>
            <a:r>
              <a:rPr lang="nl-NL" dirty="0" err="1"/>
              <a:t>dioecious</a:t>
            </a:r>
            <a:r>
              <a:rPr lang="nl-NL" dirty="0"/>
              <a:t>): </a:t>
            </a:r>
          </a:p>
          <a:p>
            <a:pPr indent="0">
              <a:buNone/>
              <a:defRPr/>
            </a:pPr>
            <a:r>
              <a:rPr lang="nl-NL" dirty="0"/>
              <a:t>Tweehuizige planten hebben aparte mannelijke en vrouwelijke planten. </a:t>
            </a:r>
            <a:br>
              <a:rPr lang="nl-NL" dirty="0"/>
            </a:br>
            <a:r>
              <a:rPr lang="nl-NL" dirty="0"/>
              <a:t>Dit betekent dat een plant alleen mannelijke bloemen of alleen vrouwelijke bloemen heeft.</a:t>
            </a:r>
          </a:p>
          <a:p>
            <a:pPr indent="0">
              <a:buNone/>
              <a:defRPr/>
            </a:pPr>
            <a:endParaRPr lang="nl-NL" dirty="0"/>
          </a:p>
          <a:p>
            <a:pPr indent="0">
              <a:buNone/>
              <a:defRPr/>
            </a:pPr>
            <a:r>
              <a:rPr lang="nl-NL" dirty="0"/>
              <a:t>Voorbeelden hiervan zijn wilgen en hop. Voor bestuiving is een andere plant van hetzelfde soort nodig, omdat de mannelijke en vrouwelijke bloemen zich op verschillende individuen bevinden.</a:t>
            </a:r>
          </a:p>
        </p:txBody>
      </p:sp>
      <p:pic>
        <p:nvPicPr>
          <p:cNvPr id="3" name="Afbeelding 2">
            <a:extLst>
              <a:ext uri="{FF2B5EF4-FFF2-40B4-BE49-F238E27FC236}">
                <a16:creationId xmlns:a16="http://schemas.microsoft.com/office/drawing/2014/main" id="{7C5C033B-74A8-3943-DBD0-0B53B7539FDD}"/>
              </a:ext>
            </a:extLst>
          </p:cNvPr>
          <p:cNvPicPr>
            <a:picLocks noChangeAspect="1"/>
          </p:cNvPicPr>
          <p:nvPr/>
        </p:nvPicPr>
        <p:blipFill>
          <a:blip r:embed="rId3"/>
          <a:stretch>
            <a:fillRect/>
          </a:stretch>
        </p:blipFill>
        <p:spPr>
          <a:xfrm>
            <a:off x="8238573" y="3791237"/>
            <a:ext cx="3953427" cy="2857899"/>
          </a:xfrm>
          <a:prstGeom prst="rect">
            <a:avLst/>
          </a:prstGeom>
        </p:spPr>
      </p:pic>
    </p:spTree>
    <p:extLst>
      <p:ext uri="{BB962C8B-B14F-4D97-AF65-F5344CB8AC3E}">
        <p14:creationId xmlns:p14="http://schemas.microsoft.com/office/powerpoint/2010/main" val="4780629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Stuifmeel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88296" cy="4738260"/>
          </a:xfrm>
        </p:spPr>
        <p:txBody>
          <a:bodyPr>
            <a:normAutofit lnSpcReduction="10000"/>
          </a:bodyPr>
          <a:lstStyle/>
          <a:p>
            <a:pPr indent="0">
              <a:buNone/>
            </a:pPr>
            <a:r>
              <a:rPr lang="nl-NL" dirty="0"/>
              <a:t>De </a:t>
            </a:r>
            <a:r>
              <a:rPr lang="nl-NL" b="1" dirty="0"/>
              <a:t>meeldraad</a:t>
            </a:r>
            <a:r>
              <a:rPr lang="nl-NL" dirty="0"/>
              <a:t> is het mannelijke voortplantingsorgaan van een bloem. Een bloem kan één of meerdere meeldraden bevatten, en elke meeldraad bestaat uit twee hoofdonderdelen:</a:t>
            </a:r>
          </a:p>
          <a:p>
            <a:pPr indent="0">
              <a:buNone/>
            </a:pPr>
            <a:endParaRPr lang="nl-NL" dirty="0"/>
          </a:p>
          <a:p>
            <a:pPr indent="0">
              <a:buNone/>
            </a:pPr>
            <a:r>
              <a:rPr lang="nl-NL" b="1" i="1" dirty="0">
                <a:solidFill>
                  <a:srgbClr val="00B050"/>
                </a:solidFill>
              </a:rPr>
              <a:t>Helmdraad</a:t>
            </a:r>
            <a:r>
              <a:rPr lang="nl-NL" dirty="0"/>
              <a:t>: </a:t>
            </a:r>
          </a:p>
          <a:p>
            <a:pPr marL="342900" indent="-342900"/>
            <a:r>
              <a:rPr lang="nl-NL" dirty="0"/>
              <a:t>Dit is het dunne, steelachtige deel dat de helmknop ondersteunt.</a:t>
            </a:r>
          </a:p>
          <a:p>
            <a:pPr marL="342900" indent="-342900"/>
            <a:endParaRPr lang="nl-NL" dirty="0"/>
          </a:p>
          <a:p>
            <a:pPr indent="0">
              <a:buNone/>
            </a:pPr>
            <a:r>
              <a:rPr lang="nl-NL" b="1" i="1" dirty="0">
                <a:solidFill>
                  <a:srgbClr val="00B050"/>
                </a:solidFill>
              </a:rPr>
              <a:t>Helmknop</a:t>
            </a:r>
            <a:r>
              <a:rPr lang="nl-NL" i="1" dirty="0">
                <a:solidFill>
                  <a:srgbClr val="00B050"/>
                </a:solidFill>
              </a:rPr>
              <a:t>:</a:t>
            </a:r>
            <a:r>
              <a:rPr lang="nl-NL" dirty="0"/>
              <a:t> </a:t>
            </a:r>
          </a:p>
          <a:p>
            <a:pPr marL="342900" indent="-342900"/>
            <a:r>
              <a:rPr lang="nl-NL" dirty="0"/>
              <a:t>Dit is het uiteinde van de meeldraad waar de stuifmeelkorrels worden geproduceerd. De helmknop bevat meestal twee lobben, elk gevuld met stuifmeel.</a:t>
            </a:r>
          </a:p>
          <a:p>
            <a:pPr indent="0">
              <a:buNone/>
              <a:defRPr/>
            </a:pPr>
            <a:endParaRPr lang="nl-NL" dirty="0"/>
          </a:p>
        </p:txBody>
      </p:sp>
      <p:pic>
        <p:nvPicPr>
          <p:cNvPr id="3" name="Afbeelding 2">
            <a:extLst>
              <a:ext uri="{FF2B5EF4-FFF2-40B4-BE49-F238E27FC236}">
                <a16:creationId xmlns:a16="http://schemas.microsoft.com/office/drawing/2014/main" id="{9EAFCA96-95EC-E2E9-3283-8A2A0E53C1C9}"/>
              </a:ext>
            </a:extLst>
          </p:cNvPr>
          <p:cNvPicPr>
            <a:picLocks noChangeAspect="1"/>
          </p:cNvPicPr>
          <p:nvPr/>
        </p:nvPicPr>
        <p:blipFill>
          <a:blip r:embed="rId3"/>
          <a:stretch>
            <a:fillRect/>
          </a:stretch>
        </p:blipFill>
        <p:spPr>
          <a:xfrm>
            <a:off x="7315199" y="0"/>
            <a:ext cx="4653281" cy="2117446"/>
          </a:xfrm>
          <a:prstGeom prst="rect">
            <a:avLst/>
          </a:prstGeom>
        </p:spPr>
      </p:pic>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dirty="0"/>
              <a:t>Stuifmeelkorrels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886699" cy="4738260"/>
          </a:xfrm>
        </p:spPr>
        <p:txBody>
          <a:bodyPr>
            <a:normAutofit/>
          </a:bodyPr>
          <a:lstStyle/>
          <a:p>
            <a:pPr indent="0">
              <a:buNone/>
              <a:defRPr/>
            </a:pPr>
            <a:r>
              <a:rPr lang="nl-NL" dirty="0"/>
              <a:t>Stuifmeelkorrels (of pollen) zijn de mannelijke voortplantingscellen van planten. </a:t>
            </a:r>
          </a:p>
          <a:p>
            <a:pPr indent="0">
              <a:buNone/>
              <a:defRPr/>
            </a:pPr>
            <a:endParaRPr lang="nl-NL" dirty="0"/>
          </a:p>
          <a:p>
            <a:pPr indent="0">
              <a:buNone/>
              <a:defRPr/>
            </a:pPr>
            <a:r>
              <a:rPr lang="nl-NL" dirty="0"/>
              <a:t>Ze worden geproduceerd in de helmknoppen van de meeldraden. </a:t>
            </a:r>
          </a:p>
          <a:p>
            <a:pPr indent="0">
              <a:buNone/>
              <a:defRPr/>
            </a:pPr>
            <a:endParaRPr lang="nl-NL" dirty="0"/>
          </a:p>
          <a:p>
            <a:pPr indent="0">
              <a:buNone/>
              <a:defRPr/>
            </a:pPr>
            <a:r>
              <a:rPr lang="nl-NL" dirty="0"/>
              <a:t>Elke stuifmeelkorrel bevat genetisch materiaal (spermacellen) dat noodzakelijk is voor de bevruchting van de eicel in het vrouwelijke deel van de bloem (de stamper).</a:t>
            </a:r>
          </a:p>
        </p:txBody>
      </p:sp>
      <p:pic>
        <p:nvPicPr>
          <p:cNvPr id="3" name="Afbeelding 2">
            <a:extLst>
              <a:ext uri="{FF2B5EF4-FFF2-40B4-BE49-F238E27FC236}">
                <a16:creationId xmlns:a16="http://schemas.microsoft.com/office/drawing/2014/main" id="{515416A5-C170-0FED-0517-F7B24F885612}"/>
              </a:ext>
            </a:extLst>
          </p:cNvPr>
          <p:cNvPicPr>
            <a:picLocks noChangeAspect="1"/>
          </p:cNvPicPr>
          <p:nvPr/>
        </p:nvPicPr>
        <p:blipFill>
          <a:blip r:embed="rId3"/>
          <a:stretch>
            <a:fillRect/>
          </a:stretch>
        </p:blipFill>
        <p:spPr>
          <a:xfrm>
            <a:off x="8378890" y="219089"/>
            <a:ext cx="3669230" cy="2189702"/>
          </a:xfrm>
          <a:prstGeom prst="rect">
            <a:avLst/>
          </a:prstGeom>
        </p:spPr>
      </p:pic>
    </p:spTree>
    <p:extLst>
      <p:ext uri="{BB962C8B-B14F-4D97-AF65-F5344CB8AC3E}">
        <p14:creationId xmlns:p14="http://schemas.microsoft.com/office/powerpoint/2010/main" val="42668436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Vruchtbeginsel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i="1" dirty="0">
                <a:solidFill>
                  <a:srgbClr val="00B050"/>
                </a:solidFill>
              </a:rPr>
              <a:t>Stempel</a:t>
            </a:r>
          </a:p>
          <a:p>
            <a:pPr marL="342900" indent="-342900">
              <a:defRPr/>
            </a:pPr>
            <a:r>
              <a:rPr lang="nl-NL" dirty="0"/>
              <a:t>Opvang van stuifmeel</a:t>
            </a:r>
          </a:p>
          <a:p>
            <a:pPr marL="342900" indent="-342900">
              <a:defRPr/>
            </a:pPr>
            <a:r>
              <a:rPr lang="nl-NL" dirty="0"/>
              <a:t>Stuifmeelherkenning</a:t>
            </a:r>
          </a:p>
          <a:p>
            <a:pPr marL="342900" indent="-342900">
              <a:defRPr/>
            </a:pPr>
            <a:r>
              <a:rPr lang="nl-NL" dirty="0"/>
              <a:t>Stuifmeelontkieming</a:t>
            </a:r>
          </a:p>
          <a:p>
            <a:pPr marL="342900" indent="-342900">
              <a:defRPr/>
            </a:pPr>
            <a:endParaRPr lang="nl-NL" dirty="0"/>
          </a:p>
          <a:p>
            <a:pPr indent="0">
              <a:buNone/>
              <a:defRPr/>
            </a:pPr>
            <a:r>
              <a:rPr lang="nl-NL" i="1" dirty="0">
                <a:solidFill>
                  <a:srgbClr val="00B050"/>
                </a:solidFill>
              </a:rPr>
              <a:t>Stijl</a:t>
            </a:r>
          </a:p>
          <a:p>
            <a:pPr marL="342900" indent="-342900">
              <a:defRPr/>
            </a:pPr>
            <a:r>
              <a:rPr lang="nl-NL" dirty="0"/>
              <a:t>Ondersteuning van de stempel</a:t>
            </a:r>
          </a:p>
          <a:p>
            <a:pPr marL="342900" indent="-342900">
              <a:defRPr/>
            </a:pPr>
            <a:r>
              <a:rPr lang="nl-NL" dirty="0"/>
              <a:t>Begeleiding van de stuifmeelbuis</a:t>
            </a:r>
          </a:p>
          <a:p>
            <a:pPr marL="342900" indent="-342900">
              <a:defRPr/>
            </a:pPr>
            <a:r>
              <a:rPr lang="nl-NL" dirty="0"/>
              <a:t>Selectieve bevruchting</a:t>
            </a:r>
          </a:p>
          <a:p>
            <a:pPr marL="342900" indent="-342900">
              <a:defRPr/>
            </a:pPr>
            <a:endParaRPr lang="nl-NL" dirty="0"/>
          </a:p>
          <a:p>
            <a:pPr indent="0">
              <a:buNone/>
              <a:defRPr/>
            </a:pPr>
            <a:endParaRPr lang="nl-NL" dirty="0"/>
          </a:p>
        </p:txBody>
      </p:sp>
      <p:pic>
        <p:nvPicPr>
          <p:cNvPr id="5" name="Afbeelding 4">
            <a:extLst>
              <a:ext uri="{FF2B5EF4-FFF2-40B4-BE49-F238E27FC236}">
                <a16:creationId xmlns:a16="http://schemas.microsoft.com/office/drawing/2014/main" id="{9F84AEE0-B815-6DB5-0534-E40604DBA61F}"/>
              </a:ext>
            </a:extLst>
          </p:cNvPr>
          <p:cNvPicPr>
            <a:picLocks noChangeAspect="1"/>
          </p:cNvPicPr>
          <p:nvPr/>
        </p:nvPicPr>
        <p:blipFill>
          <a:blip r:embed="rId3"/>
          <a:stretch>
            <a:fillRect/>
          </a:stretch>
        </p:blipFill>
        <p:spPr>
          <a:xfrm>
            <a:off x="7730717" y="208865"/>
            <a:ext cx="4092853" cy="2742212"/>
          </a:xfrm>
          <a:prstGeom prst="rect">
            <a:avLst/>
          </a:prstGeom>
        </p:spPr>
      </p:pic>
      <p:pic>
        <p:nvPicPr>
          <p:cNvPr id="7" name="Afbeelding 6">
            <a:extLst>
              <a:ext uri="{FF2B5EF4-FFF2-40B4-BE49-F238E27FC236}">
                <a16:creationId xmlns:a16="http://schemas.microsoft.com/office/drawing/2014/main" id="{3D22712C-C9C6-1D30-36B6-D1FD652D7903}"/>
              </a:ext>
            </a:extLst>
          </p:cNvPr>
          <p:cNvPicPr>
            <a:picLocks noChangeAspect="1"/>
          </p:cNvPicPr>
          <p:nvPr/>
        </p:nvPicPr>
        <p:blipFill>
          <a:blip r:embed="rId4"/>
          <a:stretch>
            <a:fillRect/>
          </a:stretch>
        </p:blipFill>
        <p:spPr>
          <a:xfrm>
            <a:off x="9219835" y="4104594"/>
            <a:ext cx="2182992" cy="2387646"/>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fade">
                                      <p:cBhvr>
                                        <p:cTn id="42" dur="1000"/>
                                        <p:tgtEl>
                                          <p:spTgt spid="7171">
                                            <p:txEl>
                                              <p:pRg st="7" end="7"/>
                                            </p:txEl>
                                          </p:spTgt>
                                        </p:tgtEl>
                                      </p:cBhvr>
                                    </p:animEffect>
                                    <p:anim calcmode="lin" valueType="num">
                                      <p:cBhvr>
                                        <p:cTn id="43"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8" end="8"/>
                                            </p:txEl>
                                          </p:spTgt>
                                        </p:tgtEl>
                                        <p:attrNameLst>
                                          <p:attrName>style.visibility</p:attrName>
                                        </p:attrNameLst>
                                      </p:cBhvr>
                                      <p:to>
                                        <p:strVal val="visible"/>
                                      </p:to>
                                    </p:set>
                                    <p:animEffect transition="in" filter="fade">
                                      <p:cBhvr>
                                        <p:cTn id="49" dur="1000"/>
                                        <p:tgtEl>
                                          <p:spTgt spid="7171">
                                            <p:txEl>
                                              <p:pRg st="8" end="8"/>
                                            </p:txEl>
                                          </p:spTgt>
                                        </p:tgtEl>
                                      </p:cBhvr>
                                    </p:animEffect>
                                    <p:anim calcmode="lin" valueType="num">
                                      <p:cBhvr>
                                        <p:cTn id="50"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Vruchtbeginsel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i="1" dirty="0">
                <a:solidFill>
                  <a:srgbClr val="00B050"/>
                </a:solidFill>
              </a:rPr>
              <a:t>Zaadbeginsel</a:t>
            </a:r>
          </a:p>
          <a:p>
            <a:pPr marL="342900" indent="-342900">
              <a:defRPr/>
            </a:pPr>
            <a:r>
              <a:rPr lang="nl-NL" dirty="0"/>
              <a:t>Productie van eicellen</a:t>
            </a:r>
          </a:p>
          <a:p>
            <a:pPr marL="342900" indent="-342900">
              <a:defRPr/>
            </a:pPr>
            <a:r>
              <a:rPr lang="nl-NL" dirty="0"/>
              <a:t>Bevruchting</a:t>
            </a:r>
          </a:p>
          <a:p>
            <a:pPr marL="342900" indent="-342900">
              <a:defRPr/>
            </a:pPr>
            <a:r>
              <a:rPr lang="nl-NL" dirty="0"/>
              <a:t>Ontwikkeling van zaden</a:t>
            </a:r>
          </a:p>
          <a:p>
            <a:pPr marL="342900" indent="-342900">
              <a:defRPr/>
            </a:pPr>
            <a:endParaRPr lang="nl-NL" dirty="0"/>
          </a:p>
          <a:p>
            <a:pPr indent="0">
              <a:buNone/>
              <a:defRPr/>
            </a:pPr>
            <a:r>
              <a:rPr lang="nl-NL" i="1" dirty="0">
                <a:solidFill>
                  <a:srgbClr val="00B050"/>
                </a:solidFill>
              </a:rPr>
              <a:t>Vruchtbeginsel</a:t>
            </a:r>
          </a:p>
          <a:p>
            <a:pPr marL="342900" indent="-342900">
              <a:defRPr/>
            </a:pPr>
            <a:r>
              <a:rPr lang="nl-NL" dirty="0"/>
              <a:t>Ondersteuning van de stempel</a:t>
            </a:r>
          </a:p>
          <a:p>
            <a:pPr marL="342900" indent="-342900">
              <a:defRPr/>
            </a:pPr>
            <a:r>
              <a:rPr lang="nl-NL" dirty="0"/>
              <a:t>Begeleiding van de stuifmeelbuis</a:t>
            </a:r>
          </a:p>
          <a:p>
            <a:pPr marL="342900" indent="-342900">
              <a:defRPr/>
            </a:pPr>
            <a:r>
              <a:rPr lang="nl-NL" dirty="0"/>
              <a:t>Selectieve bevruchting</a:t>
            </a:r>
          </a:p>
          <a:p>
            <a:pPr marL="342900" indent="-342900">
              <a:defRPr/>
            </a:pPr>
            <a:endParaRPr lang="nl-NL" dirty="0"/>
          </a:p>
          <a:p>
            <a:pPr indent="0">
              <a:buNone/>
              <a:defRPr/>
            </a:pPr>
            <a:endParaRPr lang="nl-NL" dirty="0"/>
          </a:p>
        </p:txBody>
      </p:sp>
      <p:pic>
        <p:nvPicPr>
          <p:cNvPr id="5" name="Afbeelding 4">
            <a:extLst>
              <a:ext uri="{FF2B5EF4-FFF2-40B4-BE49-F238E27FC236}">
                <a16:creationId xmlns:a16="http://schemas.microsoft.com/office/drawing/2014/main" id="{9F84AEE0-B815-6DB5-0534-E40604DBA61F}"/>
              </a:ext>
            </a:extLst>
          </p:cNvPr>
          <p:cNvPicPr>
            <a:picLocks noChangeAspect="1"/>
          </p:cNvPicPr>
          <p:nvPr/>
        </p:nvPicPr>
        <p:blipFill>
          <a:blip r:embed="rId3"/>
          <a:stretch>
            <a:fillRect/>
          </a:stretch>
        </p:blipFill>
        <p:spPr>
          <a:xfrm>
            <a:off x="7730717" y="208865"/>
            <a:ext cx="4092853" cy="2742212"/>
          </a:xfrm>
          <a:prstGeom prst="rect">
            <a:avLst/>
          </a:prstGeom>
        </p:spPr>
      </p:pic>
      <p:pic>
        <p:nvPicPr>
          <p:cNvPr id="7" name="Afbeelding 6">
            <a:extLst>
              <a:ext uri="{FF2B5EF4-FFF2-40B4-BE49-F238E27FC236}">
                <a16:creationId xmlns:a16="http://schemas.microsoft.com/office/drawing/2014/main" id="{3D22712C-C9C6-1D30-36B6-D1FD652D7903}"/>
              </a:ext>
            </a:extLst>
          </p:cNvPr>
          <p:cNvPicPr>
            <a:picLocks noChangeAspect="1"/>
          </p:cNvPicPr>
          <p:nvPr/>
        </p:nvPicPr>
        <p:blipFill>
          <a:blip r:embed="rId4"/>
          <a:stretch>
            <a:fillRect/>
          </a:stretch>
        </p:blipFill>
        <p:spPr>
          <a:xfrm>
            <a:off x="9219835" y="4104594"/>
            <a:ext cx="2182992" cy="2387646"/>
          </a:xfrm>
          <a:prstGeom prst="rect">
            <a:avLst/>
          </a:prstGeom>
        </p:spPr>
      </p:pic>
    </p:spTree>
    <p:extLst>
      <p:ext uri="{BB962C8B-B14F-4D97-AF65-F5344CB8AC3E}">
        <p14:creationId xmlns:p14="http://schemas.microsoft.com/office/powerpoint/2010/main" val="390983043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fade">
                                      <p:cBhvr>
                                        <p:cTn id="42" dur="1000"/>
                                        <p:tgtEl>
                                          <p:spTgt spid="7171">
                                            <p:txEl>
                                              <p:pRg st="7" end="7"/>
                                            </p:txEl>
                                          </p:spTgt>
                                        </p:tgtEl>
                                      </p:cBhvr>
                                    </p:animEffect>
                                    <p:anim calcmode="lin" valueType="num">
                                      <p:cBhvr>
                                        <p:cTn id="43"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8" end="8"/>
                                            </p:txEl>
                                          </p:spTgt>
                                        </p:tgtEl>
                                        <p:attrNameLst>
                                          <p:attrName>style.visibility</p:attrName>
                                        </p:attrNameLst>
                                      </p:cBhvr>
                                      <p:to>
                                        <p:strVal val="visible"/>
                                      </p:to>
                                    </p:set>
                                    <p:animEffect transition="in" filter="fade">
                                      <p:cBhvr>
                                        <p:cTn id="49" dur="1000"/>
                                        <p:tgtEl>
                                          <p:spTgt spid="7171">
                                            <p:txEl>
                                              <p:pRg st="8" end="8"/>
                                            </p:txEl>
                                          </p:spTgt>
                                        </p:tgtEl>
                                      </p:cBhvr>
                                    </p:animEffect>
                                    <p:anim calcmode="lin" valueType="num">
                                      <p:cBhvr>
                                        <p:cTn id="50"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Bestuiving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Bevruchting is het samengaan  van 2 sets </a:t>
            </a:r>
            <a:r>
              <a:rPr lang="nl-NL" dirty="0" err="1"/>
              <a:t>chromosonen</a:t>
            </a:r>
            <a:r>
              <a:rPr lang="nl-NL" dirty="0"/>
              <a:t> (waarin de genen zitten), de ene komt van de vader, de andere van de moeder.</a:t>
            </a:r>
          </a:p>
          <a:p>
            <a:pPr indent="0">
              <a:buNone/>
              <a:defRPr/>
            </a:pPr>
            <a:endParaRPr lang="nl-NL" dirty="0"/>
          </a:p>
          <a:p>
            <a:pPr indent="0">
              <a:buNone/>
              <a:defRPr/>
            </a:pPr>
            <a:r>
              <a:rPr lang="nl-NL" dirty="0"/>
              <a:t>Deze samensmelting leidt tot een unieke nieuwe combinatie van genen, in dit geval een nieuw plantje</a:t>
            </a:r>
          </a:p>
          <a:p>
            <a:pPr indent="0">
              <a:buNone/>
              <a:defRPr/>
            </a:pPr>
            <a:endParaRPr lang="nl-NL" dirty="0"/>
          </a:p>
          <a:p>
            <a:pPr indent="0">
              <a:buNone/>
              <a:defRPr/>
            </a:pPr>
            <a:r>
              <a:rPr lang="nl-NL" dirty="0"/>
              <a:t>Maar voor het zover is, moet er nog </a:t>
            </a:r>
            <a:r>
              <a:rPr lang="nl-NL" dirty="0" err="1"/>
              <a:t>vanalles</a:t>
            </a:r>
            <a:r>
              <a:rPr lang="nl-NL" dirty="0"/>
              <a:t> gebeuren</a:t>
            </a:r>
          </a:p>
        </p:txBody>
      </p:sp>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leren we in periode 1</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Les 1: Wat is een plant, de cel</a:t>
            </a:r>
          </a:p>
          <a:p>
            <a:pPr marL="342900" indent="-342900">
              <a:defRPr/>
            </a:pPr>
            <a:r>
              <a:rPr lang="nl-NL" dirty="0"/>
              <a:t>Les 2: De cel,</a:t>
            </a:r>
          </a:p>
          <a:p>
            <a:pPr marL="342900" lvl="1" indent="-342900">
              <a:defRPr/>
            </a:pPr>
            <a:r>
              <a:rPr lang="nl-NL" dirty="0"/>
              <a:t>		    Stage week</a:t>
            </a:r>
          </a:p>
          <a:p>
            <a:pPr marL="342900" indent="-342900">
              <a:defRPr/>
            </a:pPr>
            <a:r>
              <a:rPr lang="nl-NL" dirty="0"/>
              <a:t>Les 3: Wortels/ Stengels/transport</a:t>
            </a:r>
          </a:p>
          <a:p>
            <a:pPr marL="342900" indent="-342900">
              <a:defRPr/>
            </a:pPr>
            <a:r>
              <a:rPr lang="nl-NL" dirty="0"/>
              <a:t>Les 4: Het blad</a:t>
            </a:r>
          </a:p>
          <a:p>
            <a:pPr marL="342900" indent="-342900">
              <a:defRPr/>
            </a:pPr>
            <a:r>
              <a:rPr lang="nl-NL" dirty="0"/>
              <a:t>Les 5: Bloem/vrucht</a:t>
            </a:r>
          </a:p>
          <a:p>
            <a:pPr marL="342900" lvl="1" indent="-342900">
              <a:defRPr/>
            </a:pPr>
            <a:r>
              <a:rPr lang="nl-NL" dirty="0"/>
              <a:t>		    Toets</a:t>
            </a:r>
          </a:p>
        </p:txBody>
      </p:sp>
      <p:pic>
        <p:nvPicPr>
          <p:cNvPr id="3" name="Afbeelding 2">
            <a:extLst>
              <a:ext uri="{FF2B5EF4-FFF2-40B4-BE49-F238E27FC236}">
                <a16:creationId xmlns:a16="http://schemas.microsoft.com/office/drawing/2014/main" id="{CBD0FB08-CF76-735D-8C0C-96C7A8A0EE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45356">
            <a:off x="6672611" y="3604484"/>
            <a:ext cx="3362794" cy="2715004"/>
          </a:xfrm>
          <a:prstGeom prst="rect">
            <a:avLst/>
          </a:prstGeom>
        </p:spPr>
      </p:pic>
    </p:spTree>
    <p:extLst>
      <p:ext uri="{BB962C8B-B14F-4D97-AF65-F5344CB8AC3E}">
        <p14:creationId xmlns:p14="http://schemas.microsoft.com/office/powerpoint/2010/main" val="3530842192"/>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D22328-53E9-E39D-E39B-6076586AC17B}"/>
              </a:ext>
            </a:extLst>
          </p:cNvPr>
          <p:cNvSpPr>
            <a:spLocks noGrp="1"/>
          </p:cNvSpPr>
          <p:nvPr>
            <p:ph type="title"/>
          </p:nvPr>
        </p:nvSpPr>
        <p:spPr/>
        <p:txBody>
          <a:bodyPr/>
          <a:lstStyle/>
          <a:p>
            <a:endParaRPr lang="nl-NL"/>
          </a:p>
        </p:txBody>
      </p:sp>
      <p:pic>
        <p:nvPicPr>
          <p:cNvPr id="4" name="Onlinemedia 3" title="Insectenbloemen en windbloemen">
            <a:hlinkClick r:id="" action="ppaction://media"/>
            <a:extLst>
              <a:ext uri="{FF2B5EF4-FFF2-40B4-BE49-F238E27FC236}">
                <a16:creationId xmlns:a16="http://schemas.microsoft.com/office/drawing/2014/main" id="{CADE69C2-D7A8-670E-2F70-F65F84EE1356}"/>
              </a:ext>
            </a:extLst>
          </p:cNvPr>
          <p:cNvPicPr>
            <a:picLocks noGrp="1" noRot="1" noChangeAspect="1"/>
          </p:cNvPicPr>
          <p:nvPr>
            <p:ph idx="1"/>
            <a:videoFile r:link="rId1"/>
          </p:nvPr>
        </p:nvPicPr>
        <p:blipFill>
          <a:blip r:embed="rId3"/>
          <a:stretch>
            <a:fillRect/>
          </a:stretch>
        </p:blipFill>
        <p:spPr>
          <a:xfrm>
            <a:off x="486275" y="576000"/>
            <a:ext cx="9305725" cy="5258089"/>
          </a:xfrm>
          <a:prstGeom prst="rect">
            <a:avLst/>
          </a:prstGeom>
        </p:spPr>
      </p:pic>
    </p:spTree>
    <p:extLst>
      <p:ext uri="{BB962C8B-B14F-4D97-AF65-F5344CB8AC3E}">
        <p14:creationId xmlns:p14="http://schemas.microsoft.com/office/powerpoint/2010/main" val="317554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Bevruchting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Ten eerste hebben de ouders ieder een dubbele set chromosomen (manlijk en </a:t>
            </a:r>
            <a:r>
              <a:rPr lang="nl-NL" dirty="0" err="1"/>
              <a:t>vrouwlijk</a:t>
            </a:r>
            <a:r>
              <a:rPr lang="nl-NL" dirty="0"/>
              <a:t>), terwijl er maar 1 set aan de bevruchting kan meedoen. </a:t>
            </a:r>
          </a:p>
          <a:p>
            <a:pPr indent="0">
              <a:buNone/>
              <a:defRPr/>
            </a:pPr>
            <a:endParaRPr lang="nl-NL" dirty="0"/>
          </a:p>
          <a:p>
            <a:pPr indent="0">
              <a:buNone/>
              <a:defRPr/>
            </a:pPr>
            <a:r>
              <a:rPr lang="nl-NL" dirty="0"/>
              <a:t>Er moet dus gesplitst worden, dit gebeurt in de reductiedeling, die zowel in de manlijke als in de </a:t>
            </a:r>
            <a:r>
              <a:rPr lang="nl-NL" dirty="0" err="1"/>
              <a:t>vrouwlijke</a:t>
            </a:r>
            <a:r>
              <a:rPr lang="nl-NL" dirty="0"/>
              <a:t> delen plaats vindt</a:t>
            </a:r>
          </a:p>
          <a:p>
            <a:pPr indent="0">
              <a:buNone/>
              <a:defRPr/>
            </a:pPr>
            <a:endParaRPr lang="nl-NL" dirty="0"/>
          </a:p>
          <a:p>
            <a:pPr indent="0">
              <a:buNone/>
              <a:defRPr/>
            </a:pPr>
            <a:r>
              <a:rPr lang="nl-NL" dirty="0"/>
              <a:t>Resultaat is zaadcellen in de pollenkorrels (stuifmeel) en eicellen in de zaadknoppen van het vruchtbeginsel  </a:t>
            </a:r>
          </a:p>
        </p:txBody>
      </p:sp>
      <p:pic>
        <p:nvPicPr>
          <p:cNvPr id="4" name="Afbeelding 3">
            <a:extLst>
              <a:ext uri="{FF2B5EF4-FFF2-40B4-BE49-F238E27FC236}">
                <a16:creationId xmlns:a16="http://schemas.microsoft.com/office/drawing/2014/main" id="{69FBA8CD-F7C8-A9F6-348F-2676BE98C799}"/>
              </a:ext>
            </a:extLst>
          </p:cNvPr>
          <p:cNvPicPr>
            <a:picLocks noChangeAspect="1"/>
          </p:cNvPicPr>
          <p:nvPr/>
        </p:nvPicPr>
        <p:blipFill>
          <a:blip r:embed="rId3"/>
          <a:stretch>
            <a:fillRect/>
          </a:stretch>
        </p:blipFill>
        <p:spPr>
          <a:xfrm>
            <a:off x="7875679" y="254300"/>
            <a:ext cx="4316321" cy="2429599"/>
          </a:xfrm>
          <a:prstGeom prst="rect">
            <a:avLst/>
          </a:prstGeom>
        </p:spPr>
      </p:pic>
    </p:spTree>
    <p:extLst>
      <p:ext uri="{BB962C8B-B14F-4D97-AF65-F5344CB8AC3E}">
        <p14:creationId xmlns:p14="http://schemas.microsoft.com/office/powerpoint/2010/main" val="32847737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 calcmode="lin" valueType="num">
                                      <p:cBhvr additive="base">
                                        <p:cTn id="19"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Bevruchting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lnSpcReduction="10000"/>
          </a:bodyPr>
          <a:lstStyle/>
          <a:p>
            <a:pPr indent="0">
              <a:buNone/>
              <a:defRPr/>
            </a:pPr>
            <a:r>
              <a:rPr lang="nl-NL" dirty="0"/>
              <a:t>Vervolgens moeten stuifmeel en eicellen bij elkaar zien te komen. Wind en insecten zijn de belangrijkste verspreiders van stuifmeel.</a:t>
            </a:r>
          </a:p>
          <a:p>
            <a:pPr indent="0">
              <a:buNone/>
              <a:defRPr/>
            </a:pPr>
            <a:endParaRPr lang="nl-NL" dirty="0"/>
          </a:p>
          <a:p>
            <a:pPr indent="0">
              <a:buNone/>
              <a:defRPr/>
            </a:pPr>
            <a:r>
              <a:rPr lang="nl-NL" dirty="0"/>
              <a:t>Zodra een stuifmeelkorrel een stamper weet te bereiken kiemt hij. Er groeit een lange pollenbuis (of meerdere) in de richting van de eicellen.</a:t>
            </a:r>
          </a:p>
          <a:p>
            <a:pPr indent="0">
              <a:buNone/>
              <a:defRPr/>
            </a:pPr>
            <a:endParaRPr lang="nl-NL" dirty="0"/>
          </a:p>
          <a:p>
            <a:pPr indent="0">
              <a:buNone/>
              <a:defRPr/>
            </a:pPr>
            <a:r>
              <a:rPr lang="nl-NL" dirty="0"/>
              <a:t>Ondertussen deelt de spermacel nog een keer, één van de twee delen versmelt met de eicel. Het ander gedeelte versmelt met de embryozak-kern. Deze groeit uit tot endosperm , het reserve voedsel in zaad.</a:t>
            </a:r>
          </a:p>
        </p:txBody>
      </p:sp>
      <p:pic>
        <p:nvPicPr>
          <p:cNvPr id="4" name="Afbeelding 3">
            <a:extLst>
              <a:ext uri="{FF2B5EF4-FFF2-40B4-BE49-F238E27FC236}">
                <a16:creationId xmlns:a16="http://schemas.microsoft.com/office/drawing/2014/main" id="{5DF30480-F188-2C33-3DAA-81AB68AB96BA}"/>
              </a:ext>
            </a:extLst>
          </p:cNvPr>
          <p:cNvPicPr>
            <a:picLocks noChangeAspect="1"/>
          </p:cNvPicPr>
          <p:nvPr/>
        </p:nvPicPr>
        <p:blipFill>
          <a:blip r:embed="rId3"/>
          <a:stretch>
            <a:fillRect/>
          </a:stretch>
        </p:blipFill>
        <p:spPr>
          <a:xfrm>
            <a:off x="8280199" y="1253386"/>
            <a:ext cx="3911801" cy="4026107"/>
          </a:xfrm>
          <a:prstGeom prst="rect">
            <a:avLst/>
          </a:prstGeom>
        </p:spPr>
      </p:pic>
    </p:spTree>
    <p:extLst>
      <p:ext uri="{BB962C8B-B14F-4D97-AF65-F5344CB8AC3E}">
        <p14:creationId xmlns:p14="http://schemas.microsoft.com/office/powerpoint/2010/main" val="1991606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 calcmode="lin" valueType="num">
                                      <p:cBhvr additive="base">
                                        <p:cTn id="19"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34DFE9-458D-7335-3D85-EB1308CE216B}"/>
              </a:ext>
            </a:extLst>
          </p:cNvPr>
          <p:cNvSpPr>
            <a:spLocks noGrp="1"/>
          </p:cNvSpPr>
          <p:nvPr>
            <p:ph type="title"/>
          </p:nvPr>
        </p:nvSpPr>
        <p:spPr/>
        <p:txBody>
          <a:bodyPr/>
          <a:lstStyle/>
          <a:p>
            <a:endParaRPr lang="nl-NL"/>
          </a:p>
        </p:txBody>
      </p:sp>
      <p:pic>
        <p:nvPicPr>
          <p:cNvPr id="4" name="Onlinemedia 3" title="Bevruchting bij planten">
            <a:hlinkClick r:id="" action="ppaction://media"/>
            <a:extLst>
              <a:ext uri="{FF2B5EF4-FFF2-40B4-BE49-F238E27FC236}">
                <a16:creationId xmlns:a16="http://schemas.microsoft.com/office/drawing/2014/main" id="{B67C208F-4D13-A43F-30BF-E2666AE73B33}"/>
              </a:ext>
            </a:extLst>
          </p:cNvPr>
          <p:cNvPicPr>
            <a:picLocks noGrp="1" noRot="1" noChangeAspect="1"/>
          </p:cNvPicPr>
          <p:nvPr>
            <p:ph idx="1"/>
            <a:videoFile r:link="rId1"/>
          </p:nvPr>
        </p:nvPicPr>
        <p:blipFill>
          <a:blip r:embed="rId3"/>
          <a:stretch>
            <a:fillRect/>
          </a:stretch>
        </p:blipFill>
        <p:spPr>
          <a:xfrm>
            <a:off x="401540" y="785091"/>
            <a:ext cx="9371110" cy="5295034"/>
          </a:xfrm>
          <a:prstGeom prst="rect">
            <a:avLst/>
          </a:prstGeom>
        </p:spPr>
      </p:pic>
    </p:spTree>
    <p:extLst>
      <p:ext uri="{BB962C8B-B14F-4D97-AF65-F5344CB8AC3E}">
        <p14:creationId xmlns:p14="http://schemas.microsoft.com/office/powerpoint/2010/main" val="709593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Belemmerende factoren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88296" cy="4738260"/>
          </a:xfrm>
        </p:spPr>
        <p:txBody>
          <a:bodyPr>
            <a:normAutofit fontScale="70000" lnSpcReduction="20000"/>
          </a:bodyPr>
          <a:lstStyle/>
          <a:p>
            <a:pPr indent="0">
              <a:lnSpc>
                <a:spcPct val="120000"/>
              </a:lnSpc>
              <a:spcAft>
                <a:spcPts val="600"/>
              </a:spcAft>
              <a:buNone/>
            </a:pPr>
            <a:r>
              <a:rPr lang="nl-NL" sz="3400" dirty="0"/>
              <a:t>Bestuiving en bevruchting zijn gevoelige processen met veel mogelijke problemen.</a:t>
            </a:r>
          </a:p>
          <a:p>
            <a:pPr indent="0">
              <a:lnSpc>
                <a:spcPct val="120000"/>
              </a:lnSpc>
              <a:spcAft>
                <a:spcPts val="600"/>
              </a:spcAft>
              <a:buNone/>
            </a:pPr>
            <a:endParaRPr lang="nl-NL" sz="3400" dirty="0"/>
          </a:p>
          <a:p>
            <a:pPr indent="0">
              <a:lnSpc>
                <a:spcPct val="120000"/>
              </a:lnSpc>
              <a:spcAft>
                <a:spcPts val="600"/>
              </a:spcAft>
              <a:buNone/>
            </a:pPr>
            <a:r>
              <a:rPr lang="nl-NL" sz="3400" dirty="0"/>
              <a:t>Stuifmeelkwaliteit wordt sterk beïnvloed door temperatuur, terwijl de kwaliteit van de eicel minder temperatuurafhankelijk is.</a:t>
            </a:r>
          </a:p>
          <a:p>
            <a:pPr indent="0">
              <a:lnSpc>
                <a:spcPct val="120000"/>
              </a:lnSpc>
              <a:spcAft>
                <a:spcPts val="600"/>
              </a:spcAft>
              <a:buNone/>
            </a:pPr>
            <a:endParaRPr lang="nl-NL" sz="3400" dirty="0"/>
          </a:p>
          <a:p>
            <a:pPr indent="0">
              <a:lnSpc>
                <a:spcPct val="120000"/>
              </a:lnSpc>
              <a:spcAft>
                <a:spcPts val="600"/>
              </a:spcAft>
              <a:buNone/>
            </a:pPr>
            <a:r>
              <a:rPr lang="nl-NL" sz="3400" dirty="0"/>
              <a:t>Problemen kunnen ontstaan door slechte stuifmeelontwikkeling, slechte loslating van stuifmeel, gebrek aan bestuivende insecten, droogte in de stamper, en onverklaarbare onderbrekingen in de groei van de pollenbuis.</a:t>
            </a:r>
            <a:endParaRPr lang="nl-NL" dirty="0"/>
          </a:p>
        </p:txBody>
      </p:sp>
      <p:pic>
        <p:nvPicPr>
          <p:cNvPr id="3" name="Afbeelding 2">
            <a:extLst>
              <a:ext uri="{FF2B5EF4-FFF2-40B4-BE49-F238E27FC236}">
                <a16:creationId xmlns:a16="http://schemas.microsoft.com/office/drawing/2014/main" id="{28F77C22-3829-B98E-E6E9-B3E437963847}"/>
              </a:ext>
            </a:extLst>
          </p:cNvPr>
          <p:cNvPicPr>
            <a:picLocks noChangeAspect="1"/>
          </p:cNvPicPr>
          <p:nvPr/>
        </p:nvPicPr>
        <p:blipFill>
          <a:blip r:embed="rId3"/>
          <a:stretch>
            <a:fillRect/>
          </a:stretch>
        </p:blipFill>
        <p:spPr>
          <a:xfrm>
            <a:off x="9759820" y="142883"/>
            <a:ext cx="2294107" cy="2154789"/>
          </a:xfrm>
          <a:prstGeom prst="rect">
            <a:avLst/>
          </a:prstGeom>
        </p:spPr>
      </p:pic>
    </p:spTree>
    <p:extLst>
      <p:ext uri="{BB962C8B-B14F-4D97-AF65-F5344CB8AC3E}">
        <p14:creationId xmlns:p14="http://schemas.microsoft.com/office/powerpoint/2010/main" val="16735059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Belemmerende factoren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13976" cy="4738260"/>
          </a:xfrm>
        </p:spPr>
        <p:txBody>
          <a:bodyPr>
            <a:normAutofit fontScale="92500"/>
          </a:bodyPr>
          <a:lstStyle/>
          <a:p>
            <a:pPr indent="0">
              <a:lnSpc>
                <a:spcPct val="120000"/>
              </a:lnSpc>
              <a:spcAft>
                <a:spcPts val="600"/>
              </a:spcAft>
              <a:buNone/>
            </a:pPr>
            <a:r>
              <a:rPr lang="nl-NL" sz="3400" dirty="0"/>
              <a:t>Mismatches tussen ei- en zaadcellen kunnen leiden tot mislukte bevruchting.</a:t>
            </a:r>
          </a:p>
          <a:p>
            <a:pPr indent="0">
              <a:lnSpc>
                <a:spcPct val="120000"/>
              </a:lnSpc>
              <a:spcAft>
                <a:spcPts val="600"/>
              </a:spcAft>
              <a:buNone/>
            </a:pPr>
            <a:endParaRPr lang="nl-NL" sz="3400" dirty="0"/>
          </a:p>
          <a:p>
            <a:pPr indent="0">
              <a:lnSpc>
                <a:spcPct val="120000"/>
              </a:lnSpc>
              <a:spcAft>
                <a:spcPts val="600"/>
              </a:spcAft>
              <a:buNone/>
            </a:pPr>
            <a:r>
              <a:rPr lang="nl-NL" sz="3400" dirty="0"/>
              <a:t>Planten hebben ingebouwde mechanismen om zelfbevruchting te voorkomen, terwijl stuifmeel van een andere plant deze barrières kan omzeilen.</a:t>
            </a:r>
          </a:p>
          <a:p>
            <a:pPr indent="0">
              <a:buNone/>
              <a:defRPr/>
            </a:pPr>
            <a:endParaRPr lang="nl-NL" dirty="0"/>
          </a:p>
        </p:txBody>
      </p:sp>
      <p:pic>
        <p:nvPicPr>
          <p:cNvPr id="3" name="Afbeelding 2">
            <a:extLst>
              <a:ext uri="{FF2B5EF4-FFF2-40B4-BE49-F238E27FC236}">
                <a16:creationId xmlns:a16="http://schemas.microsoft.com/office/drawing/2014/main" id="{FA511BE5-55E4-84A4-F51E-DB3DF2E7BE28}"/>
              </a:ext>
            </a:extLst>
          </p:cNvPr>
          <p:cNvPicPr>
            <a:picLocks noChangeAspect="1"/>
          </p:cNvPicPr>
          <p:nvPr/>
        </p:nvPicPr>
        <p:blipFill>
          <a:blip r:embed="rId3"/>
          <a:stretch>
            <a:fillRect/>
          </a:stretch>
        </p:blipFill>
        <p:spPr>
          <a:xfrm>
            <a:off x="9335407" y="334039"/>
            <a:ext cx="2385267" cy="1729890"/>
          </a:xfrm>
          <a:prstGeom prst="rect">
            <a:avLst/>
          </a:prstGeom>
        </p:spPr>
      </p:pic>
      <p:pic>
        <p:nvPicPr>
          <p:cNvPr id="5" name="Afbeelding 4">
            <a:extLst>
              <a:ext uri="{FF2B5EF4-FFF2-40B4-BE49-F238E27FC236}">
                <a16:creationId xmlns:a16="http://schemas.microsoft.com/office/drawing/2014/main" id="{92B3E45A-6D27-7C10-21F0-93B7E0DD5105}"/>
              </a:ext>
            </a:extLst>
          </p:cNvPr>
          <p:cNvPicPr>
            <a:picLocks noChangeAspect="1"/>
          </p:cNvPicPr>
          <p:nvPr/>
        </p:nvPicPr>
        <p:blipFill>
          <a:blip r:embed="rId4"/>
          <a:stretch>
            <a:fillRect/>
          </a:stretch>
        </p:blipFill>
        <p:spPr>
          <a:xfrm>
            <a:off x="9224907" y="4626120"/>
            <a:ext cx="2606266" cy="1729890"/>
          </a:xfrm>
          <a:prstGeom prst="rect">
            <a:avLst/>
          </a:prstGeom>
        </p:spPr>
      </p:pic>
    </p:spTree>
    <p:extLst>
      <p:ext uri="{BB962C8B-B14F-4D97-AF65-F5344CB8AC3E}">
        <p14:creationId xmlns:p14="http://schemas.microsoft.com/office/powerpoint/2010/main" val="21648019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10086616" cy="996950"/>
          </a:xfrm>
        </p:spPr>
        <p:txBody>
          <a:bodyPr>
            <a:normAutofit fontScale="90000"/>
          </a:bodyPr>
          <a:lstStyle/>
          <a:p>
            <a:pPr eaLnBrk="1" hangingPunct="1"/>
            <a:r>
              <a:rPr lang="nl-NL" altLang="nl-NL" b="1" dirty="0"/>
              <a:t>Bestuiving en relatieve luchtvochtigheid</a:t>
            </a:r>
          </a:p>
        </p:txBody>
      </p:sp>
      <p:pic>
        <p:nvPicPr>
          <p:cNvPr id="3" name="Tijdelijke aanduiding voor inhoud 2">
            <a:extLst>
              <a:ext uri="{FF2B5EF4-FFF2-40B4-BE49-F238E27FC236}">
                <a16:creationId xmlns:a16="http://schemas.microsoft.com/office/drawing/2014/main" id="{70FFAA63-8FEE-4B62-9C15-64F70EAC3C14}"/>
              </a:ext>
            </a:extLst>
          </p:cNvPr>
          <p:cNvPicPr>
            <a:picLocks noGrp="1" noChangeAspect="1"/>
          </p:cNvPicPr>
          <p:nvPr>
            <p:ph idx="1"/>
          </p:nvPr>
        </p:nvPicPr>
        <p:blipFill>
          <a:blip r:embed="rId3"/>
          <a:stretch>
            <a:fillRect/>
          </a:stretch>
        </p:blipFill>
        <p:spPr>
          <a:xfrm>
            <a:off x="1362736" y="1696817"/>
            <a:ext cx="6651625" cy="3818412"/>
          </a:xfrm>
        </p:spPr>
      </p:pic>
    </p:spTree>
    <p:extLst>
      <p:ext uri="{BB962C8B-B14F-4D97-AF65-F5344CB8AC3E}">
        <p14:creationId xmlns:p14="http://schemas.microsoft.com/office/powerpoint/2010/main" val="34301123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sz="4400" b="1" dirty="0">
                <a:latin typeface="Arial" panose="020B0604020202020204" pitchFamily="34" charset="0"/>
                <a:ea typeface="Times New Roman" panose="02020603050405020304" pitchFamily="18" charset="0"/>
                <a:cs typeface="Arial" panose="020B0604020202020204" pitchFamily="34" charset="0"/>
              </a:rPr>
              <a:t>Fasen in de vruchtontwikkeling </a:t>
            </a:r>
            <a:br>
              <a:rPr lang="nl-NL" sz="2000" dirty="0">
                <a:latin typeface="Arial" panose="020B0604020202020204" pitchFamily="34" charset="0"/>
                <a:ea typeface="Calibri" panose="020F0502020204030204" pitchFamily="34" charset="0"/>
                <a:cs typeface="Times New Roman" panose="02020603050405020304" pitchFamily="18" charset="0"/>
              </a:rPr>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588951"/>
            <a:ext cx="9557675" cy="4738260"/>
          </a:xfrm>
        </p:spPr>
        <p:txBody>
          <a:bodyPr>
            <a:noAutofit/>
          </a:bodyPr>
          <a:lstStyle/>
          <a:p>
            <a:pPr indent="0">
              <a:lnSpc>
                <a:spcPct val="115000"/>
              </a:lnSpc>
              <a:spcAft>
                <a:spcPts val="800"/>
              </a:spcAft>
              <a:buNone/>
            </a:pPr>
            <a:r>
              <a:rPr lang="nl-NL" b="1" i="1" dirty="0">
                <a:solidFill>
                  <a:srgbClr val="00B050"/>
                </a:solidFill>
              </a:rPr>
              <a:t>Eerste stadium</a:t>
            </a:r>
            <a:br>
              <a:rPr lang="nl-NL" b="1" i="1" dirty="0">
                <a:solidFill>
                  <a:srgbClr val="00B050"/>
                </a:solidFill>
              </a:rPr>
            </a:br>
            <a:r>
              <a:rPr lang="nl-NL" dirty="0"/>
              <a:t>Ontwikkelen  </a:t>
            </a:r>
            <a:r>
              <a:rPr lang="nl-NL" dirty="0">
                <a:hlinkClick r:id="rId3" tooltip="Zaadknop">
                  <a:extLst>
                    <a:ext uri="{A12FA001-AC4F-418D-AE19-62706E023703}">
                      <ahyp:hlinkClr xmlns:ahyp="http://schemas.microsoft.com/office/drawing/2018/hyperlinkcolor" val="tx"/>
                    </a:ext>
                  </a:extLst>
                </a:hlinkClick>
              </a:rPr>
              <a:t>zaadknoppen</a:t>
            </a:r>
            <a:r>
              <a:rPr lang="nl-NL" dirty="0"/>
              <a:t> </a:t>
            </a:r>
            <a:br>
              <a:rPr lang="nl-NL" dirty="0"/>
            </a:br>
            <a:r>
              <a:rPr lang="nl-NL" dirty="0"/>
              <a:t>Uitgroeien bloembodem.</a:t>
            </a:r>
            <a:br>
              <a:rPr lang="nl-NL" dirty="0"/>
            </a:br>
            <a:r>
              <a:rPr lang="nl-NL" dirty="0"/>
              <a:t>De zaadknoppen produceren het groeihormoon cytokinen.(celdeling)</a:t>
            </a:r>
          </a:p>
          <a:p>
            <a:pPr indent="0">
              <a:lnSpc>
                <a:spcPct val="115000"/>
              </a:lnSpc>
              <a:spcAft>
                <a:spcPts val="800"/>
              </a:spcAft>
              <a:buNone/>
            </a:pPr>
            <a:r>
              <a:rPr lang="nl-NL" b="1" i="1" dirty="0">
                <a:solidFill>
                  <a:srgbClr val="00B050"/>
                </a:solidFill>
              </a:rPr>
              <a:t>Tweede stadium</a:t>
            </a:r>
            <a:br>
              <a:rPr lang="nl-NL" b="1" i="1" dirty="0">
                <a:solidFill>
                  <a:srgbClr val="00B050"/>
                </a:solidFill>
              </a:rPr>
            </a:br>
            <a:r>
              <a:rPr lang="nl-NL" dirty="0"/>
              <a:t>Vrucht is al in grootte toegenomen. </a:t>
            </a:r>
            <a:br>
              <a:rPr lang="nl-NL" dirty="0"/>
            </a:br>
            <a:r>
              <a:rPr lang="nl-NL" dirty="0"/>
              <a:t>Het  zaad gaat andere hormonen te produceren. </a:t>
            </a:r>
            <a:br>
              <a:rPr lang="nl-NL" dirty="0"/>
            </a:br>
            <a:r>
              <a:rPr lang="nl-NL" dirty="0"/>
              <a:t>Afhankelijk van de soort zijn dit gibberellinezuur of auxine. (Vergroten van de cellen)</a:t>
            </a:r>
          </a:p>
        </p:txBody>
      </p:sp>
    </p:spTree>
    <p:extLst>
      <p:ext uri="{BB962C8B-B14F-4D97-AF65-F5344CB8AC3E}">
        <p14:creationId xmlns:p14="http://schemas.microsoft.com/office/powerpoint/2010/main" val="31536819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sz="4400" b="1" dirty="0">
                <a:latin typeface="Arial" panose="020B0604020202020204" pitchFamily="34" charset="0"/>
                <a:ea typeface="Times New Roman" panose="02020603050405020304" pitchFamily="18" charset="0"/>
                <a:cs typeface="Arial" panose="020B0604020202020204" pitchFamily="34" charset="0"/>
              </a:rPr>
              <a:t>Fasen in de vruchtontwikkeling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6097" y="1808239"/>
            <a:ext cx="6651494" cy="4738260"/>
          </a:xfrm>
        </p:spPr>
        <p:txBody>
          <a:bodyPr>
            <a:normAutofit fontScale="77500" lnSpcReduction="20000"/>
          </a:bodyPr>
          <a:lstStyle/>
          <a:p>
            <a:pPr indent="0">
              <a:lnSpc>
                <a:spcPct val="115000"/>
              </a:lnSpc>
              <a:spcAft>
                <a:spcPts val="800"/>
              </a:spcAft>
              <a:buNone/>
            </a:pPr>
            <a:r>
              <a:rPr lang="nl-NL" b="1" i="1" dirty="0">
                <a:solidFill>
                  <a:srgbClr val="00B050"/>
                </a:solidFill>
              </a:rPr>
              <a:t>Derde stadium</a:t>
            </a:r>
            <a:br>
              <a:rPr lang="nl-NL" dirty="0"/>
            </a:br>
            <a:r>
              <a:rPr lang="nl-NL" dirty="0"/>
              <a:t>Het vruchtbeginsel begint al echte vorm aan te nemen. </a:t>
            </a:r>
            <a:br>
              <a:rPr lang="nl-NL" dirty="0"/>
            </a:br>
            <a:r>
              <a:rPr lang="nl-NL" dirty="0"/>
              <a:t>De zaadjes binnen in het fruit zijn al echte zaden geworden en hebben een gedroogde zaadmantel</a:t>
            </a:r>
            <a:endParaRPr lang="nl-NL" sz="2000" b="1" i="1" dirty="0">
              <a:solidFill>
                <a:srgbClr val="00B050"/>
              </a:solidFill>
            </a:endParaRPr>
          </a:p>
          <a:p>
            <a:pPr indent="0">
              <a:lnSpc>
                <a:spcPct val="115000"/>
              </a:lnSpc>
              <a:spcAft>
                <a:spcPts val="800"/>
              </a:spcAft>
              <a:buNone/>
            </a:pPr>
            <a:endParaRPr lang="nl-NL" dirty="0"/>
          </a:p>
          <a:p>
            <a:pPr indent="0">
              <a:lnSpc>
                <a:spcPct val="115000"/>
              </a:lnSpc>
              <a:spcAft>
                <a:spcPts val="800"/>
              </a:spcAft>
              <a:buNone/>
            </a:pPr>
            <a:r>
              <a:rPr lang="nl-NL" b="1" i="1" dirty="0">
                <a:solidFill>
                  <a:srgbClr val="00B050"/>
                </a:solidFill>
              </a:rPr>
              <a:t>Vierde stadium</a:t>
            </a:r>
          </a:p>
          <a:p>
            <a:pPr indent="0">
              <a:lnSpc>
                <a:spcPct val="115000"/>
              </a:lnSpc>
              <a:spcAft>
                <a:spcPts val="800"/>
              </a:spcAft>
              <a:buNone/>
            </a:pPr>
            <a:r>
              <a:rPr lang="nl-NL" dirty="0">
                <a:latin typeface="Arial" panose="020B0604020202020204" pitchFamily="34" charset="0"/>
                <a:ea typeface="Times New Roman" panose="02020603050405020304" pitchFamily="18" charset="0"/>
                <a:cs typeface="Arial" panose="020B0604020202020204" pitchFamily="34" charset="0"/>
              </a:rPr>
              <a:t>Het fruit volgroeid, maar de vrucht is nog steeds zuur, melig, groen en hard. </a:t>
            </a:r>
            <a:br>
              <a:rPr lang="nl-NL" dirty="0">
                <a:latin typeface="Arial" panose="020B0604020202020204" pitchFamily="34" charset="0"/>
                <a:ea typeface="Times New Roman" panose="02020603050405020304" pitchFamily="18" charset="0"/>
                <a:cs typeface="Arial" panose="020B0604020202020204" pitchFamily="34" charset="0"/>
              </a:rPr>
            </a:br>
            <a:r>
              <a:rPr lang="nl-NL" dirty="0">
                <a:latin typeface="Arial" panose="020B0604020202020204" pitchFamily="34" charset="0"/>
                <a:ea typeface="Times New Roman" panose="02020603050405020304" pitchFamily="18" charset="0"/>
                <a:cs typeface="Arial" panose="020B0604020202020204" pitchFamily="34" charset="0"/>
              </a:rPr>
              <a:t>Het fruit is nog niet rijp. </a:t>
            </a:r>
          </a:p>
          <a:p>
            <a:pPr>
              <a:lnSpc>
                <a:spcPct val="115000"/>
              </a:lnSpc>
              <a:spcAft>
                <a:spcPts val="800"/>
              </a:spcAft>
            </a:pPr>
            <a:endParaRPr lang="nl-NL" dirty="0">
              <a:latin typeface="Arial" panose="020B0604020202020204" pitchFamily="34" charset="0"/>
              <a:ea typeface="Calibri" panose="020F0502020204030204" pitchFamily="34" charset="0"/>
              <a:cs typeface="Times New Roman" panose="02020603050405020304" pitchFamily="18" charset="0"/>
            </a:endParaRPr>
          </a:p>
          <a:p>
            <a:pPr indent="0">
              <a:lnSpc>
                <a:spcPct val="115000"/>
              </a:lnSpc>
              <a:spcAft>
                <a:spcPts val="800"/>
              </a:spcAft>
              <a:buNone/>
            </a:pPr>
            <a:r>
              <a:rPr lang="nl-NL" b="1" i="1" dirty="0">
                <a:solidFill>
                  <a:srgbClr val="00B050"/>
                </a:solidFill>
              </a:rPr>
              <a:t>Vijfde stadium</a:t>
            </a:r>
          </a:p>
          <a:p>
            <a:pPr indent="0">
              <a:lnSpc>
                <a:spcPct val="115000"/>
              </a:lnSpc>
              <a:spcAft>
                <a:spcPts val="800"/>
              </a:spcAft>
              <a:buNone/>
            </a:pPr>
            <a:r>
              <a:rPr lang="nl-NL" dirty="0">
                <a:latin typeface="Arial" panose="020B0604020202020204" pitchFamily="34" charset="0"/>
                <a:ea typeface="Times New Roman" panose="02020603050405020304" pitchFamily="18" charset="0"/>
                <a:cs typeface="Arial" panose="020B0604020202020204" pitchFamily="34" charset="0"/>
              </a:rPr>
              <a:t>Ethyleen zorgt voor de verhoogde productie van bepaalde enzymen. </a:t>
            </a:r>
            <a:br>
              <a:rPr lang="nl-NL" dirty="0">
                <a:latin typeface="Arial" panose="020B0604020202020204" pitchFamily="34" charset="0"/>
                <a:ea typeface="Times New Roman" panose="02020603050405020304" pitchFamily="18" charset="0"/>
                <a:cs typeface="Arial" panose="020B0604020202020204" pitchFamily="34" charset="0"/>
              </a:rPr>
            </a:br>
            <a:r>
              <a:rPr lang="nl-NL" dirty="0">
                <a:latin typeface="Arial" panose="020B0604020202020204" pitchFamily="34" charset="0"/>
                <a:ea typeface="Times New Roman" panose="02020603050405020304" pitchFamily="18" charset="0"/>
                <a:cs typeface="Arial" panose="020B0604020202020204" pitchFamily="34" charset="0"/>
              </a:rPr>
              <a:t>Zuur deeltjes worden afgebroken. </a:t>
            </a:r>
            <a:br>
              <a:rPr lang="nl-NL" dirty="0">
                <a:latin typeface="Arial" panose="020B0604020202020204" pitchFamily="34" charset="0"/>
                <a:ea typeface="Times New Roman" panose="02020603050405020304" pitchFamily="18" charset="0"/>
                <a:cs typeface="Arial" panose="020B0604020202020204" pitchFamily="34" charset="0"/>
              </a:rPr>
            </a:br>
            <a:r>
              <a:rPr lang="nl-NL" dirty="0">
                <a:latin typeface="Arial" panose="020B0604020202020204" pitchFamily="34" charset="0"/>
                <a:ea typeface="Times New Roman" panose="02020603050405020304" pitchFamily="18" charset="0"/>
                <a:cs typeface="Arial" panose="020B0604020202020204" pitchFamily="34" charset="0"/>
              </a:rPr>
              <a:t>Zetmeel wordt omgezet in suikers. Water wordt opgenomen</a:t>
            </a:r>
            <a:endParaRPr lang="nl-NL" dirty="0"/>
          </a:p>
        </p:txBody>
      </p:sp>
      <p:pic>
        <p:nvPicPr>
          <p:cNvPr id="2" name="Afbeelding 1">
            <a:extLst>
              <a:ext uri="{FF2B5EF4-FFF2-40B4-BE49-F238E27FC236}">
                <a16:creationId xmlns:a16="http://schemas.microsoft.com/office/drawing/2014/main" id="{675E918A-2FA8-0A52-08F1-0C61659E7BA1}"/>
              </a:ext>
            </a:extLst>
          </p:cNvPr>
          <p:cNvPicPr>
            <a:picLocks noChangeAspect="1"/>
          </p:cNvPicPr>
          <p:nvPr/>
        </p:nvPicPr>
        <p:blipFill>
          <a:blip r:embed="rId3"/>
          <a:stretch>
            <a:fillRect/>
          </a:stretch>
        </p:blipFill>
        <p:spPr>
          <a:xfrm>
            <a:off x="9015678" y="-45867"/>
            <a:ext cx="3176321" cy="1389475"/>
          </a:xfrm>
          <a:prstGeom prst="rect">
            <a:avLst/>
          </a:prstGeom>
        </p:spPr>
      </p:pic>
    </p:spTree>
    <p:extLst>
      <p:ext uri="{BB962C8B-B14F-4D97-AF65-F5344CB8AC3E}">
        <p14:creationId xmlns:p14="http://schemas.microsoft.com/office/powerpoint/2010/main" val="26272050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anim calcmode="lin" valueType="num">
                                      <p:cBhvr additive="base">
                                        <p:cTn id="13"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anim calcmode="lin" valueType="num">
                                      <p:cBhvr additive="base">
                                        <p:cTn id="19"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6" end="6"/>
                                            </p:txEl>
                                          </p:spTgt>
                                        </p:tgtEl>
                                        <p:attrNameLst>
                                          <p:attrName>style.visibility</p:attrName>
                                        </p:attrNameLst>
                                      </p:cBhvr>
                                      <p:to>
                                        <p:strVal val="visible"/>
                                      </p:to>
                                    </p:set>
                                    <p:anim calcmode="lin" valueType="num">
                                      <p:cBhvr additive="base">
                                        <p:cTn id="25"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Zaden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pt-BR" altLang="nl-NL" dirty="0"/>
              <a:t>De zaadhuid geeft bescherming</a:t>
            </a:r>
          </a:p>
          <a:p>
            <a:pPr indent="0">
              <a:buNone/>
              <a:defRPr/>
            </a:pPr>
            <a:br>
              <a:rPr lang="pt-BR" altLang="nl-NL" dirty="0"/>
            </a:br>
            <a:r>
              <a:rPr lang="pt-BR" altLang="nl-NL" dirty="0"/>
              <a:t>De navel is de plek waarmee de boon heeft vastgezeten aan de peul</a:t>
            </a:r>
          </a:p>
          <a:p>
            <a:pPr indent="0">
              <a:buNone/>
              <a:defRPr/>
            </a:pPr>
            <a:br>
              <a:rPr lang="pt-BR" altLang="nl-NL" dirty="0"/>
            </a:br>
            <a:r>
              <a:rPr lang="pt-BR" altLang="nl-NL" dirty="0"/>
              <a:t>Het poortje neemt water op en de kiem wordt “wakker”</a:t>
            </a:r>
          </a:p>
          <a:p>
            <a:pPr indent="0">
              <a:buNone/>
              <a:defRPr/>
            </a:pPr>
            <a:br>
              <a:rPr lang="pt-BR" altLang="nl-NL" dirty="0"/>
            </a:br>
            <a:r>
              <a:rPr lang="pt-BR" altLang="nl-NL" dirty="0"/>
              <a:t>De zaadlobben bevatten reservevoedsel waarmee de kiem kan groeien</a:t>
            </a:r>
            <a:endParaRPr lang="nl-NL" altLang="nl-NL" dirty="0"/>
          </a:p>
          <a:p>
            <a:pPr indent="0">
              <a:buNone/>
              <a:defRPr/>
            </a:pPr>
            <a:endParaRPr lang="nl-NL" dirty="0"/>
          </a:p>
        </p:txBody>
      </p:sp>
      <p:pic>
        <p:nvPicPr>
          <p:cNvPr id="2" name="Afbeelding 1">
            <a:extLst>
              <a:ext uri="{FF2B5EF4-FFF2-40B4-BE49-F238E27FC236}">
                <a16:creationId xmlns:a16="http://schemas.microsoft.com/office/drawing/2014/main" id="{04D7FAB0-7DA8-F13D-EC86-2BFD2D87FC64}"/>
              </a:ext>
            </a:extLst>
          </p:cNvPr>
          <p:cNvPicPr>
            <a:picLocks noChangeAspect="1"/>
          </p:cNvPicPr>
          <p:nvPr/>
        </p:nvPicPr>
        <p:blipFill>
          <a:blip r:embed="rId3"/>
          <a:stretch>
            <a:fillRect/>
          </a:stretch>
        </p:blipFill>
        <p:spPr>
          <a:xfrm>
            <a:off x="8148319" y="208864"/>
            <a:ext cx="3864081" cy="2350905"/>
          </a:xfrm>
          <a:prstGeom prst="rect">
            <a:avLst/>
          </a:prstGeom>
        </p:spPr>
      </p:pic>
      <p:pic>
        <p:nvPicPr>
          <p:cNvPr id="4" name="Afbeelding 3">
            <a:extLst>
              <a:ext uri="{FF2B5EF4-FFF2-40B4-BE49-F238E27FC236}">
                <a16:creationId xmlns:a16="http://schemas.microsoft.com/office/drawing/2014/main" id="{536E6A24-7330-25D0-CF3C-3719F0091057}"/>
              </a:ext>
            </a:extLst>
          </p:cNvPr>
          <p:cNvPicPr>
            <a:picLocks noChangeAspect="1"/>
          </p:cNvPicPr>
          <p:nvPr/>
        </p:nvPicPr>
        <p:blipFill>
          <a:blip r:embed="rId4"/>
          <a:stretch>
            <a:fillRect/>
          </a:stretch>
        </p:blipFill>
        <p:spPr>
          <a:xfrm>
            <a:off x="8536836" y="3916984"/>
            <a:ext cx="2862684" cy="2732152"/>
          </a:xfrm>
          <a:prstGeom prst="rect">
            <a:avLst/>
          </a:prstGeom>
        </p:spPr>
      </p:pic>
    </p:spTree>
    <p:extLst>
      <p:ext uri="{BB962C8B-B14F-4D97-AF65-F5344CB8AC3E}">
        <p14:creationId xmlns:p14="http://schemas.microsoft.com/office/powerpoint/2010/main" val="28640228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doen we vandaag?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Herhaling les 4, het blad</a:t>
            </a:r>
          </a:p>
          <a:p>
            <a:pPr marL="342900" indent="-342900">
              <a:defRPr/>
            </a:pPr>
            <a:r>
              <a:rPr lang="nl-NL" dirty="0"/>
              <a:t>Concurrentie tussen bloem en andere delen van de plant</a:t>
            </a:r>
          </a:p>
          <a:p>
            <a:pPr marL="342900" indent="-342900">
              <a:defRPr/>
            </a:pPr>
            <a:r>
              <a:rPr lang="nl-NL" dirty="0"/>
              <a:t>Daglengte</a:t>
            </a:r>
          </a:p>
          <a:p>
            <a:pPr marL="342900" indent="-342900">
              <a:defRPr/>
            </a:pPr>
            <a:r>
              <a:rPr lang="nl-NL" dirty="0"/>
              <a:t>Onderdelen van de bloem</a:t>
            </a:r>
          </a:p>
          <a:p>
            <a:pPr marL="342900" indent="-342900">
              <a:defRPr/>
            </a:pPr>
            <a:r>
              <a:rPr lang="nl-NL" dirty="0"/>
              <a:t>Soorten bestuiving</a:t>
            </a:r>
          </a:p>
          <a:p>
            <a:pPr marL="342900" indent="-342900">
              <a:defRPr/>
            </a:pPr>
            <a:r>
              <a:rPr lang="nl-NL" dirty="0"/>
              <a:t>Soorten bloemen</a:t>
            </a:r>
          </a:p>
          <a:p>
            <a:pPr marL="342900" indent="-342900">
              <a:defRPr/>
            </a:pPr>
            <a:r>
              <a:rPr lang="nl-NL" dirty="0"/>
              <a:t>Belemmerende factoren</a:t>
            </a:r>
          </a:p>
          <a:p>
            <a:pPr marL="342900" indent="-342900">
              <a:defRPr/>
            </a:pPr>
            <a:r>
              <a:rPr lang="nl-NL" dirty="0">
                <a:latin typeface="Arial" panose="020B0604020202020204" pitchFamily="34" charset="0"/>
                <a:ea typeface="Times New Roman" panose="02020603050405020304" pitchFamily="18" charset="0"/>
                <a:cs typeface="Arial" panose="020B0604020202020204" pitchFamily="34" charset="0"/>
              </a:rPr>
              <a:t>Parthenocarpie</a:t>
            </a:r>
          </a:p>
          <a:p>
            <a:pPr marL="342900" indent="-342900">
              <a:defRPr/>
            </a:pPr>
            <a:r>
              <a:rPr lang="nl-NL" dirty="0">
                <a:latin typeface="Arial" panose="020B0604020202020204" pitchFamily="34" charset="0"/>
                <a:cs typeface="Arial" panose="020B0604020202020204" pitchFamily="34" charset="0"/>
              </a:rPr>
              <a:t>Veredelen</a:t>
            </a:r>
            <a:endParaRPr lang="nl-NL" dirty="0"/>
          </a:p>
          <a:p>
            <a:pPr marL="342900" indent="-342900">
              <a:defRPr/>
            </a:pPr>
            <a:r>
              <a:rPr lang="nl-NL" dirty="0"/>
              <a:t>Huiswerk</a:t>
            </a:r>
          </a:p>
        </p:txBody>
      </p:sp>
      <p:pic>
        <p:nvPicPr>
          <p:cNvPr id="2" name="Afbeelding 1">
            <a:extLst>
              <a:ext uri="{FF2B5EF4-FFF2-40B4-BE49-F238E27FC236}">
                <a16:creationId xmlns:a16="http://schemas.microsoft.com/office/drawing/2014/main" id="{96CBA115-7BC2-0B35-FD40-869CF6F707CB}"/>
              </a:ext>
            </a:extLst>
          </p:cNvPr>
          <p:cNvPicPr>
            <a:picLocks noChangeAspect="1"/>
          </p:cNvPicPr>
          <p:nvPr/>
        </p:nvPicPr>
        <p:blipFill>
          <a:blip r:embed="rId3"/>
          <a:stretch>
            <a:fillRect/>
          </a:stretch>
        </p:blipFill>
        <p:spPr>
          <a:xfrm rot="868361">
            <a:off x="7949389" y="878376"/>
            <a:ext cx="2619375" cy="1743075"/>
          </a:xfrm>
          <a:prstGeom prst="rect">
            <a:avLst/>
          </a:prstGeom>
        </p:spPr>
      </p:pic>
    </p:spTree>
    <p:extLst>
      <p:ext uri="{BB962C8B-B14F-4D97-AF65-F5344CB8AC3E}">
        <p14:creationId xmlns:p14="http://schemas.microsoft.com/office/powerpoint/2010/main" val="411431077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sz="4000" dirty="0">
                <a:cs typeface="Arial" panose="020B0604020202020204" pitchFamily="34" charset="0"/>
              </a:rPr>
              <a:t>Aantasting van kwaliteit van siergewassen door bestuiving</a:t>
            </a:r>
            <a:br>
              <a:rPr lang="nl-NL" sz="4000" dirty="0">
                <a:cs typeface="Arial" panose="020B0604020202020204" pitchFamily="34" charset="0"/>
              </a:rPr>
            </a:br>
            <a:endParaRPr lang="nl-NL" altLang="nl-NL" sz="4000" dirty="0">
              <a:cs typeface="Arial" panose="020B0604020202020204" pitchFamily="34" charset="0"/>
            </a:endParaRP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38000" cy="4738260"/>
          </a:xfrm>
        </p:spPr>
        <p:txBody>
          <a:bodyPr>
            <a:normAutofit fontScale="92500"/>
          </a:bodyPr>
          <a:lstStyle/>
          <a:p>
            <a:pPr indent="0">
              <a:lnSpc>
                <a:spcPct val="120000"/>
              </a:lnSpc>
              <a:spcAft>
                <a:spcPts val="600"/>
              </a:spcAft>
              <a:buNone/>
            </a:pPr>
            <a:r>
              <a:rPr lang="nl-NL" dirty="0">
                <a:latin typeface="Arial" panose="020B0604020202020204" pitchFamily="34" charset="0"/>
                <a:ea typeface="Times New Roman" panose="02020603050405020304" pitchFamily="18" charset="0"/>
                <a:cs typeface="Arial" panose="020B0604020202020204" pitchFamily="34" charset="0"/>
              </a:rPr>
              <a:t>Bestuiving en bevruchting zijn processen die de sierteler in het algemeen liever vermijdt, omdat een bestoven en bevruchte bloem snel verwelkt en niet langer nodig is voor voortplanting.</a:t>
            </a:r>
          </a:p>
          <a:p>
            <a:pPr indent="0">
              <a:lnSpc>
                <a:spcPct val="120000"/>
              </a:lnSpc>
              <a:spcAft>
                <a:spcPts val="600"/>
              </a:spcAft>
              <a:buNone/>
            </a:pPr>
            <a:endParaRPr lang="nl-NL" dirty="0">
              <a:latin typeface="Arial" panose="020B0604020202020204" pitchFamily="34" charset="0"/>
              <a:ea typeface="Times New Roman" panose="02020603050405020304" pitchFamily="18" charset="0"/>
              <a:cs typeface="Arial" panose="020B0604020202020204" pitchFamily="34" charset="0"/>
            </a:endParaRPr>
          </a:p>
          <a:p>
            <a:pPr indent="0">
              <a:lnSpc>
                <a:spcPct val="120000"/>
              </a:lnSpc>
              <a:spcAft>
                <a:spcPts val="600"/>
              </a:spcAft>
              <a:buNone/>
            </a:pPr>
            <a:r>
              <a:rPr lang="nl-NL" dirty="0">
                <a:latin typeface="Arial" panose="020B0604020202020204" pitchFamily="34" charset="0"/>
                <a:ea typeface="Times New Roman" panose="02020603050405020304" pitchFamily="18" charset="0"/>
                <a:cs typeface="Arial" panose="020B0604020202020204" pitchFamily="34" charset="0"/>
              </a:rPr>
              <a:t>Planten versnellen het verouderingsproces van bestoven bloemen vaak door meer ethyleen te produceren, wat resulteert in verkleuring, verwelking en het afvallen van de bloem.</a:t>
            </a:r>
          </a:p>
          <a:p>
            <a:pPr indent="0">
              <a:lnSpc>
                <a:spcPct val="120000"/>
              </a:lnSpc>
              <a:spcAft>
                <a:spcPts val="600"/>
              </a:spcAft>
              <a:buNone/>
            </a:pPr>
            <a:endParaRPr lang="nl-NL" dirty="0">
              <a:latin typeface="Arial" panose="020B0604020202020204" pitchFamily="34" charset="0"/>
              <a:ea typeface="Times New Roman" panose="02020603050405020304" pitchFamily="18" charset="0"/>
              <a:cs typeface="Arial" panose="020B0604020202020204" pitchFamily="34" charset="0"/>
            </a:endParaRPr>
          </a:p>
          <a:p>
            <a:pPr indent="0">
              <a:lnSpc>
                <a:spcPct val="120000"/>
              </a:lnSpc>
              <a:spcAft>
                <a:spcPts val="600"/>
              </a:spcAft>
              <a:buNone/>
            </a:pPr>
            <a:r>
              <a:rPr lang="nl-NL" dirty="0">
                <a:latin typeface="Arial" panose="020B0604020202020204" pitchFamily="34" charset="0"/>
                <a:ea typeface="Times New Roman" panose="02020603050405020304" pitchFamily="18" charset="0"/>
                <a:cs typeface="Arial" panose="020B0604020202020204" pitchFamily="34" charset="0"/>
              </a:rPr>
              <a:t>Sommige moderne rassen zijn niet meer vatbaar voor bestuiving, waardoor dit probleem niet meer relevant is.</a:t>
            </a:r>
          </a:p>
          <a:p>
            <a:pPr indent="0">
              <a:buNone/>
              <a:defRPr/>
            </a:pPr>
            <a:endParaRPr lang="nl-NL" dirty="0"/>
          </a:p>
        </p:txBody>
      </p:sp>
      <p:pic>
        <p:nvPicPr>
          <p:cNvPr id="3" name="Afbeelding 2">
            <a:extLst>
              <a:ext uri="{FF2B5EF4-FFF2-40B4-BE49-F238E27FC236}">
                <a16:creationId xmlns:a16="http://schemas.microsoft.com/office/drawing/2014/main" id="{A0410191-ECCA-B94D-E8B1-826CC5FB9F97}"/>
              </a:ext>
            </a:extLst>
          </p:cNvPr>
          <p:cNvPicPr>
            <a:picLocks noChangeAspect="1"/>
          </p:cNvPicPr>
          <p:nvPr/>
        </p:nvPicPr>
        <p:blipFill>
          <a:blip r:embed="rId3"/>
          <a:stretch>
            <a:fillRect/>
          </a:stretch>
        </p:blipFill>
        <p:spPr>
          <a:xfrm>
            <a:off x="9517224" y="4842586"/>
            <a:ext cx="2752678" cy="1931437"/>
          </a:xfrm>
          <a:prstGeom prst="rect">
            <a:avLst/>
          </a:prstGeom>
        </p:spPr>
      </p:pic>
    </p:spTree>
    <p:extLst>
      <p:ext uri="{BB962C8B-B14F-4D97-AF65-F5344CB8AC3E}">
        <p14:creationId xmlns:p14="http://schemas.microsoft.com/office/powerpoint/2010/main" val="33028285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r>
              <a:rPr lang="nl-NL" sz="3600" dirty="0">
                <a:cs typeface="Arial" panose="020B0604020202020204" pitchFamily="34" charset="0"/>
              </a:rPr>
              <a:t>Parthenocarpie</a:t>
            </a:r>
            <a:br>
              <a:rPr lang="nl-NL" sz="3600" dirty="0">
                <a:cs typeface="Arial" panose="020B0604020202020204" pitchFamily="34" charset="0"/>
              </a:rPr>
            </a:br>
            <a:endParaRPr lang="nl-NL" altLang="nl-NL" sz="3600" dirty="0">
              <a:cs typeface="Arial" panose="020B0604020202020204" pitchFamily="34" charset="0"/>
            </a:endParaRP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733594"/>
            <a:ext cx="8195405" cy="4738260"/>
          </a:xfrm>
        </p:spPr>
        <p:txBody>
          <a:bodyPr>
            <a:normAutofit/>
          </a:bodyPr>
          <a:lstStyle/>
          <a:p>
            <a:pPr indent="0">
              <a:spcBef>
                <a:spcPts val="5000"/>
              </a:spcBef>
              <a:buNone/>
            </a:pPr>
            <a:r>
              <a:rPr lang="nl-NL" dirty="0">
                <a:latin typeface="Arial" panose="020B0604020202020204" pitchFamily="34" charset="0"/>
                <a:ea typeface="Times New Roman" panose="02020603050405020304" pitchFamily="18" charset="0"/>
                <a:cs typeface="Arial" panose="020B0604020202020204" pitchFamily="34" charset="0"/>
              </a:rPr>
              <a:t>Parthenocarpie, waarbij vruchten zich ontwikkelen zonder bevruchting, is een aantrekkelijk alternatief voor vruchtgroentetelers en kan voorkomen bij sommige gewassen zoals komkommer.</a:t>
            </a:r>
          </a:p>
          <a:p>
            <a:pPr indent="0">
              <a:spcBef>
                <a:spcPts val="5000"/>
              </a:spcBef>
              <a:buNone/>
            </a:pPr>
            <a:r>
              <a:rPr lang="nl-NL" dirty="0" err="1">
                <a:latin typeface="Arial" panose="020B0604020202020204" pitchFamily="34" charset="0"/>
                <a:ea typeface="Times New Roman" panose="02020603050405020304" pitchFamily="18" charset="0"/>
                <a:cs typeface="Arial" panose="020B0604020202020204" pitchFamily="34" charset="0"/>
              </a:rPr>
              <a:t>Parthenocarpe</a:t>
            </a:r>
            <a:r>
              <a:rPr lang="nl-NL" dirty="0">
                <a:latin typeface="Arial" panose="020B0604020202020204" pitchFamily="34" charset="0"/>
                <a:ea typeface="Times New Roman" panose="02020603050405020304" pitchFamily="18" charset="0"/>
                <a:cs typeface="Arial" panose="020B0604020202020204" pitchFamily="34" charset="0"/>
              </a:rPr>
              <a:t> vruchten bevatten geen zaden omdat er geen bevruchting heeft plaatsgevonden, wat normaal is voor komkommers dankzij selectie op dit vermogen bij moderne rassen.</a:t>
            </a:r>
          </a:p>
          <a:p>
            <a:pPr indent="0">
              <a:buNone/>
              <a:defRPr/>
            </a:pPr>
            <a:endParaRPr lang="nl-NL" dirty="0"/>
          </a:p>
        </p:txBody>
      </p:sp>
    </p:spTree>
    <p:extLst>
      <p:ext uri="{BB962C8B-B14F-4D97-AF65-F5344CB8AC3E}">
        <p14:creationId xmlns:p14="http://schemas.microsoft.com/office/powerpoint/2010/main" val="25155990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r>
              <a:rPr lang="nl-NL" sz="3600" dirty="0">
                <a:cs typeface="Arial" panose="020B0604020202020204" pitchFamily="34" charset="0"/>
              </a:rPr>
              <a:t>Voordelen van </a:t>
            </a:r>
            <a:r>
              <a:rPr lang="nl-NL" sz="3600" dirty="0" err="1">
                <a:cs typeface="Arial" panose="020B0604020202020204" pitchFamily="34" charset="0"/>
              </a:rPr>
              <a:t>parhenocarpie</a:t>
            </a:r>
            <a:br>
              <a:rPr lang="nl-NL" sz="3600" dirty="0">
                <a:cs typeface="Arial" panose="020B0604020202020204" pitchFamily="34" charset="0"/>
              </a:rPr>
            </a:br>
            <a:endParaRPr lang="nl-NL" altLang="nl-NL" sz="3600" dirty="0">
              <a:cs typeface="Arial" panose="020B0604020202020204" pitchFamily="34" charset="0"/>
            </a:endParaRP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92500" lnSpcReduction="20000"/>
          </a:bodyPr>
          <a:lstStyle/>
          <a:p>
            <a:pPr marL="285750" indent="-285750">
              <a:lnSpc>
                <a:spcPct val="120000"/>
              </a:lnSpc>
              <a:spcAft>
                <a:spcPts val="600"/>
              </a:spcAft>
            </a:pPr>
            <a:r>
              <a:rPr lang="nl-NL" sz="2600" dirty="0">
                <a:latin typeface="Arial" panose="020B0604020202020204" pitchFamily="34" charset="0"/>
                <a:ea typeface="Times New Roman" panose="02020603050405020304" pitchFamily="18" charset="0"/>
                <a:cs typeface="Arial" panose="020B0604020202020204" pitchFamily="34" charset="0"/>
              </a:rPr>
              <a:t>Minder afhankelijk van optimale omstandigheden voor bestuiving. </a:t>
            </a:r>
          </a:p>
          <a:p>
            <a:pPr marL="285750" indent="-285750">
              <a:lnSpc>
                <a:spcPct val="120000"/>
              </a:lnSpc>
              <a:spcAft>
                <a:spcPts val="600"/>
              </a:spcAft>
            </a:pPr>
            <a:endParaRPr lang="nl-NL" sz="2600" dirty="0">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Aft>
                <a:spcPts val="600"/>
              </a:spcAft>
            </a:pPr>
            <a:r>
              <a:rPr lang="nl-NL" sz="2600" dirty="0">
                <a:latin typeface="Arial" panose="020B0604020202020204" pitchFamily="34" charset="0"/>
                <a:ea typeface="Times New Roman" panose="02020603050405020304" pitchFamily="18" charset="0"/>
                <a:cs typeface="Arial" panose="020B0604020202020204" pitchFamily="34" charset="0"/>
              </a:rPr>
              <a:t>Zaadvorming kost veel energie. Als een plant geen zaden vormt houdt ze energie over</a:t>
            </a:r>
          </a:p>
          <a:p>
            <a:pPr marL="285750" indent="-285750">
              <a:lnSpc>
                <a:spcPct val="120000"/>
              </a:lnSpc>
              <a:spcAft>
                <a:spcPts val="600"/>
              </a:spcAft>
            </a:pPr>
            <a:endParaRPr lang="nl-NL" sz="2600" dirty="0">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Aft>
                <a:spcPts val="600"/>
              </a:spcAft>
            </a:pPr>
            <a:r>
              <a:rPr lang="nl-NL" sz="2600" dirty="0">
                <a:latin typeface="Arial" panose="020B0604020202020204" pitchFamily="34" charset="0"/>
                <a:ea typeface="Times New Roman" panose="02020603050405020304" pitchFamily="18" charset="0"/>
                <a:cs typeface="Arial" panose="020B0604020202020204" pitchFamily="34" charset="0"/>
              </a:rPr>
              <a:t>De consument eet geen zaden, daarom is de verkoop beter</a:t>
            </a:r>
          </a:p>
          <a:p>
            <a:pPr marL="285750" indent="-285750">
              <a:lnSpc>
                <a:spcPct val="120000"/>
              </a:lnSpc>
              <a:spcAft>
                <a:spcPts val="600"/>
              </a:spcAft>
            </a:pPr>
            <a:endParaRPr lang="nl-NL" sz="2600" dirty="0">
              <a:latin typeface="Arial" panose="020B0604020202020204" pitchFamily="34" charset="0"/>
              <a:ea typeface="Times New Roman" panose="02020603050405020304" pitchFamily="18" charset="0"/>
              <a:cs typeface="Arial" panose="020B0604020202020204" pitchFamily="34" charset="0"/>
            </a:endParaRPr>
          </a:p>
          <a:p>
            <a:pPr marL="285750" indent="-285750">
              <a:lnSpc>
                <a:spcPct val="120000"/>
              </a:lnSpc>
              <a:spcAft>
                <a:spcPts val="600"/>
              </a:spcAft>
            </a:pPr>
            <a:r>
              <a:rPr lang="nl-NL" sz="2600" dirty="0">
                <a:latin typeface="Arial" panose="020B0604020202020204" pitchFamily="34" charset="0"/>
                <a:ea typeface="Times New Roman" panose="02020603050405020304" pitchFamily="18" charset="0"/>
                <a:cs typeface="Arial" panose="020B0604020202020204" pitchFamily="34" charset="0"/>
              </a:rPr>
              <a:t>Zaadloosheid kan de sterke variatie in de zetting en productie bij paprika afdempen.</a:t>
            </a:r>
          </a:p>
          <a:p>
            <a:pPr indent="0">
              <a:buNone/>
              <a:defRPr/>
            </a:pPr>
            <a:endParaRPr lang="nl-NL" dirty="0"/>
          </a:p>
        </p:txBody>
      </p:sp>
    </p:spTree>
    <p:extLst>
      <p:ext uri="{BB962C8B-B14F-4D97-AF65-F5344CB8AC3E}">
        <p14:creationId xmlns:p14="http://schemas.microsoft.com/office/powerpoint/2010/main" val="7462045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 calcmode="lin" valueType="num">
                                      <p:cBhvr additive="base">
                                        <p:cTn id="19"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6" end="6"/>
                                            </p:txEl>
                                          </p:spTgt>
                                        </p:tgtEl>
                                        <p:attrNameLst>
                                          <p:attrName>style.visibility</p:attrName>
                                        </p:attrNameLst>
                                      </p:cBhvr>
                                      <p:to>
                                        <p:strVal val="visible"/>
                                      </p:to>
                                    </p:set>
                                    <p:anim calcmode="lin" valueType="num">
                                      <p:cBhvr additive="base">
                                        <p:cTn id="25"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Veredelen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latin typeface="Arial" panose="020B0604020202020204" pitchFamily="34" charset="0"/>
                <a:ea typeface="Times New Roman" panose="02020603050405020304" pitchFamily="18" charset="0"/>
                <a:cs typeface="Arial" panose="020B0604020202020204" pitchFamily="34" charset="0"/>
              </a:rPr>
              <a:t>Bij de versmelting van ei- en zaadcel ontstaat een unieke nieuwe combinatie van genetische eigenschappen. De veredelaar is er natuurlijk in geïnteresseerd</a:t>
            </a:r>
          </a:p>
        </p:txBody>
      </p:sp>
      <p:pic>
        <p:nvPicPr>
          <p:cNvPr id="3" name="Afbeelding 2">
            <a:extLst>
              <a:ext uri="{FF2B5EF4-FFF2-40B4-BE49-F238E27FC236}">
                <a16:creationId xmlns:a16="http://schemas.microsoft.com/office/drawing/2014/main" id="{5F297575-9CA8-46FF-AF7A-7F5B854D63E1}"/>
              </a:ext>
            </a:extLst>
          </p:cNvPr>
          <p:cNvPicPr>
            <a:picLocks noChangeAspect="1"/>
          </p:cNvPicPr>
          <p:nvPr/>
        </p:nvPicPr>
        <p:blipFill>
          <a:blip r:embed="rId3"/>
          <a:stretch>
            <a:fillRect/>
          </a:stretch>
        </p:blipFill>
        <p:spPr>
          <a:xfrm>
            <a:off x="2336607" y="3602452"/>
            <a:ext cx="3759393" cy="2806844"/>
          </a:xfrm>
          <a:prstGeom prst="rect">
            <a:avLst/>
          </a:prstGeom>
        </p:spPr>
      </p:pic>
    </p:spTree>
    <p:extLst>
      <p:ext uri="{BB962C8B-B14F-4D97-AF65-F5344CB8AC3E}">
        <p14:creationId xmlns:p14="http://schemas.microsoft.com/office/powerpoint/2010/main" val="13383607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dirty="0" err="1"/>
              <a:t>Heterosiseffect</a:t>
            </a:r>
            <a:br>
              <a:rPr lang="nl-NL" dirty="0"/>
            </a:br>
            <a:endParaRPr lang="nl-NL" altLang="nl-NL" dirty="0"/>
          </a:p>
        </p:txBody>
      </p:sp>
      <p:sp>
        <p:nvSpPr>
          <p:cNvPr id="7" name="Tekstvak 6">
            <a:extLst>
              <a:ext uri="{FF2B5EF4-FFF2-40B4-BE49-F238E27FC236}">
                <a16:creationId xmlns:a16="http://schemas.microsoft.com/office/drawing/2014/main" id="{C9B05AE0-16C3-24D9-314A-CF8B5EBBBC65}"/>
              </a:ext>
            </a:extLst>
          </p:cNvPr>
          <p:cNvSpPr txBox="1"/>
          <p:nvPr/>
        </p:nvSpPr>
        <p:spPr>
          <a:xfrm>
            <a:off x="798511" y="1745141"/>
            <a:ext cx="8970640" cy="4791312"/>
          </a:xfrm>
          <a:prstGeom prst="rect">
            <a:avLst/>
          </a:prstGeom>
          <a:noFill/>
        </p:spPr>
        <p:txBody>
          <a:bodyPr wrap="square">
            <a:spAutoFit/>
          </a:bodyPr>
          <a:lstStyle/>
          <a:p>
            <a:pPr marL="285750" indent="-285750">
              <a:lnSpc>
                <a:spcPct val="120000"/>
              </a:lnSpc>
              <a:spcBef>
                <a:spcPts val="0"/>
              </a:spcBef>
              <a:spcAft>
                <a:spcPts val="600"/>
              </a:spcAft>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De veredelaar wil dit proces beheersen om planten met gewenste eigenschappen te creëren.</a:t>
            </a:r>
          </a:p>
          <a:p>
            <a:pPr marL="285750" indent="-285750">
              <a:lnSpc>
                <a:spcPct val="120000"/>
              </a:lnSpc>
              <a:spcBef>
                <a:spcPts val="0"/>
              </a:spcBef>
              <a:spcAft>
                <a:spcPts val="600"/>
              </a:spcAft>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Inteeltlijnen met vrijwel identieke individuen worden gemaakt door herhaaldelijk te kruisen met ouderplanten.</a:t>
            </a:r>
          </a:p>
          <a:p>
            <a:pPr marL="285750" indent="-285750">
              <a:lnSpc>
                <a:spcPct val="120000"/>
              </a:lnSpc>
              <a:spcBef>
                <a:spcPts val="0"/>
              </a:spcBef>
              <a:spcAft>
                <a:spcPts val="600"/>
              </a:spcAft>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Inteelt kan leiden tot zwakkere planten met lagere prestaties.</a:t>
            </a:r>
          </a:p>
          <a:p>
            <a:pPr marL="285750" indent="-285750">
              <a:lnSpc>
                <a:spcPct val="120000"/>
              </a:lnSpc>
              <a:spcBef>
                <a:spcPts val="0"/>
              </a:spcBef>
              <a:spcAft>
                <a:spcPts val="600"/>
              </a:spcAft>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Hybride-rassen worden gemaakt door planten uit verschillende inteeltlijnen te kruisen, resulterend in krachtige planten met een groot </a:t>
            </a:r>
            <a:r>
              <a:rPr lang="nl-NL" sz="2400" dirty="0" err="1">
                <a:solidFill>
                  <a:srgbClr val="1E201F"/>
                </a:solidFill>
                <a:latin typeface="Arial" panose="020B0604020202020204" pitchFamily="34" charset="0"/>
                <a:cs typeface="Arial" panose="020B0604020202020204" pitchFamily="34" charset="0"/>
              </a:rPr>
              <a:t>heterosiseffect</a:t>
            </a:r>
            <a:r>
              <a:rPr lang="nl-NL" sz="2400" dirty="0">
                <a:solidFill>
                  <a:srgbClr val="1E201F"/>
                </a:solidFill>
                <a:latin typeface="Arial" panose="020B0604020202020204" pitchFamily="34" charset="0"/>
                <a:cs typeface="Arial" panose="020B0604020202020204" pitchFamily="34" charset="0"/>
              </a:rPr>
              <a:t>.</a:t>
            </a:r>
          </a:p>
          <a:p>
            <a:pPr marL="285750" indent="-285750">
              <a:lnSpc>
                <a:spcPct val="120000"/>
              </a:lnSpc>
              <a:spcBef>
                <a:spcPts val="0"/>
              </a:spcBef>
              <a:spcAft>
                <a:spcPts val="600"/>
              </a:spcAft>
              <a:buFont typeface="Arial" panose="020B0604020202020204" pitchFamily="34" charset="0"/>
              <a:buChar char="•"/>
            </a:pPr>
            <a:r>
              <a:rPr lang="nl-NL" sz="2400" dirty="0">
                <a:solidFill>
                  <a:srgbClr val="1E201F"/>
                </a:solidFill>
                <a:latin typeface="Arial" panose="020B0604020202020204" pitchFamily="34" charset="0"/>
                <a:cs typeface="Arial" panose="020B0604020202020204" pitchFamily="34" charset="0"/>
              </a:rPr>
              <a:t>Zaad van hybride rassen is niet bruikbaar voor nateelt omdat de nakomelingen grote variatie in eigenschappen vertonen</a:t>
            </a:r>
            <a:r>
              <a:rPr lang="nl-NL" sz="1800" dirty="0">
                <a:solidFill>
                  <a:srgbClr val="0DA96A"/>
                </a:solidFill>
                <a:effectLst/>
                <a:latin typeface="GT Walsheim Regular" panose="02000503030000020003" pitchFamily="2" charset="77"/>
              </a:rPr>
              <a:t>.</a:t>
            </a:r>
            <a:endParaRPr lang="nl-NL" sz="1050" dirty="0">
              <a:solidFill>
                <a:srgbClr val="0DA96A"/>
              </a:solidFill>
            </a:endParaRPr>
          </a:p>
        </p:txBody>
      </p:sp>
    </p:spTree>
    <p:extLst>
      <p:ext uri="{BB962C8B-B14F-4D97-AF65-F5344CB8AC3E}">
        <p14:creationId xmlns:p14="http://schemas.microsoft.com/office/powerpoint/2010/main" val="394118056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dirty="0"/>
              <a:t>Huiswerk (les 5) niveau 2,3 en 4 </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fontScale="92500"/>
          </a:bodyPr>
          <a:lstStyle/>
          <a:p>
            <a:pPr marL="457200" indent="-457200">
              <a:buFont typeface="+mj-lt"/>
              <a:buAutoNum type="arabicPeriod"/>
              <a:defRPr/>
            </a:pPr>
            <a:r>
              <a:rPr lang="nl-NL" dirty="0"/>
              <a:t>Wat is de functie van de kelkbladeren bij een bloem?</a:t>
            </a:r>
          </a:p>
          <a:p>
            <a:pPr marL="457200" indent="-457200">
              <a:buFont typeface="+mj-lt"/>
              <a:buAutoNum type="arabicPeriod"/>
              <a:defRPr/>
            </a:pPr>
            <a:r>
              <a:rPr lang="nl-NL" dirty="0"/>
              <a:t>Wat is het verschil tussen kroonbladeren en kelkbladeren?</a:t>
            </a:r>
          </a:p>
          <a:p>
            <a:pPr marL="457200" indent="-457200">
              <a:buFont typeface="+mj-lt"/>
              <a:buAutoNum type="arabicPeriod"/>
              <a:defRPr/>
            </a:pPr>
            <a:r>
              <a:rPr lang="nl-NL" dirty="0"/>
              <a:t>Wat is de rol van de meeldraden in de voortplanting van een bloem?</a:t>
            </a:r>
          </a:p>
          <a:p>
            <a:pPr marL="457200" indent="-457200">
              <a:buFont typeface="+mj-lt"/>
              <a:buAutoNum type="arabicPeriod"/>
              <a:defRPr/>
            </a:pPr>
            <a:r>
              <a:rPr lang="nl-NL" dirty="0"/>
              <a:t>Hoe onderscheiden de stijl en de stamper zich van elkaar in een bloem?</a:t>
            </a:r>
          </a:p>
          <a:p>
            <a:pPr marL="457200" indent="-457200">
              <a:buFont typeface="+mj-lt"/>
              <a:buAutoNum type="arabicPeriod"/>
              <a:defRPr/>
            </a:pPr>
            <a:r>
              <a:rPr lang="nl-NL" dirty="0"/>
              <a:t>Welke rol speelt het stuifmeel in de bevruchting van bloemen?</a:t>
            </a:r>
          </a:p>
          <a:p>
            <a:pPr marL="457200" indent="-457200">
              <a:buFont typeface="+mj-lt"/>
              <a:buAutoNum type="arabicPeriod"/>
              <a:defRPr/>
            </a:pPr>
            <a:r>
              <a:rPr lang="nl-NL" dirty="0"/>
              <a:t>Kun je uitleggen hoe bestuiving plaatsvindt in een bloem?</a:t>
            </a:r>
          </a:p>
          <a:p>
            <a:pPr marL="457200" indent="-457200">
              <a:buFont typeface="+mj-lt"/>
              <a:buAutoNum type="arabicPeriod"/>
              <a:defRPr/>
            </a:pPr>
            <a:r>
              <a:rPr lang="nl-NL" dirty="0"/>
              <a:t>Wat is de functie van de helmknoppen en hoe produceren ze stuifmeel?</a:t>
            </a:r>
          </a:p>
          <a:p>
            <a:pPr marL="457200" indent="-457200">
              <a:buFont typeface="+mj-lt"/>
              <a:buAutoNum type="arabicPeriod"/>
              <a:defRPr/>
            </a:pPr>
            <a:r>
              <a:rPr lang="nl-NL" altLang="nl-NL" dirty="0"/>
              <a:t>Wat is het verschil tussen een meeldraad en een stamper?</a:t>
            </a:r>
          </a:p>
          <a:p>
            <a:pPr marL="457200" indent="-457200">
              <a:buFont typeface="+mj-lt"/>
              <a:buAutoNum type="arabicPeriod"/>
              <a:defRPr/>
            </a:pPr>
            <a:r>
              <a:rPr lang="nl-NL" altLang="nl-NL" dirty="0">
                <a:solidFill>
                  <a:schemeClr val="tx1"/>
                </a:solidFill>
                <a:latin typeface="Arial" panose="020B0604020202020204" pitchFamily="34" charset="0"/>
              </a:rPr>
              <a:t>Hoe komen stuifmeelkorrels van de helmknoppen naar de stamper?</a:t>
            </a:r>
          </a:p>
          <a:p>
            <a:pPr marL="457200" indent="-457200">
              <a:buFont typeface="+mj-lt"/>
              <a:buAutoNum type="arabicPeriod"/>
              <a:defRPr/>
            </a:pPr>
            <a:endParaRPr lang="nl-NL" altLang="nl-NL" dirty="0"/>
          </a:p>
          <a:p>
            <a:pPr marL="457200" indent="-457200">
              <a:buFont typeface="+mj-lt"/>
              <a:buAutoNum type="arabicPeriod"/>
              <a:defRPr/>
            </a:pPr>
            <a:endParaRPr lang="nl-NL" altLang="nl-NL" dirty="0"/>
          </a:p>
          <a:p>
            <a:pPr marL="457200" indent="-457200">
              <a:buFont typeface="+mj-lt"/>
              <a:buAutoNum type="arabicPeriod"/>
              <a:defRPr/>
            </a:pPr>
            <a:endParaRPr lang="nl-NL" dirty="0"/>
          </a:p>
        </p:txBody>
      </p:sp>
    </p:spTree>
    <p:extLst>
      <p:ext uri="{BB962C8B-B14F-4D97-AF65-F5344CB8AC3E}">
        <p14:creationId xmlns:p14="http://schemas.microsoft.com/office/powerpoint/2010/main" val="414297840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dirty="0"/>
              <a:t>Huiswerk (les 5) niveau 2,3 en 4 </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884996"/>
            <a:ext cx="7886700" cy="4738260"/>
          </a:xfrm>
        </p:spPr>
        <p:txBody>
          <a:bodyPr>
            <a:normAutofit/>
          </a:bodyPr>
          <a:lstStyle/>
          <a:p>
            <a:pPr marL="457200" indent="-457200">
              <a:buFont typeface="+mj-lt"/>
              <a:buAutoNum type="arabicPeriod" startAt="10"/>
              <a:defRPr/>
            </a:pPr>
            <a:r>
              <a:rPr lang="nl-NL" dirty="0"/>
              <a:t>Wat is het verschil tussen zelfbestuiving en kruisbestuiving bij bloemen?</a:t>
            </a:r>
          </a:p>
          <a:p>
            <a:pPr marL="457200" indent="-457200">
              <a:buFont typeface="+mj-lt"/>
              <a:buAutoNum type="arabicPeriod" startAt="10"/>
              <a:defRPr/>
            </a:pPr>
            <a:r>
              <a:rPr lang="nl-NL" dirty="0"/>
              <a:t>Hoe draagt de kleur van de kroonbladeren bij aan het aantrekken van </a:t>
            </a:r>
            <a:r>
              <a:rPr lang="nl-NL" dirty="0" err="1"/>
              <a:t>bestuivers</a:t>
            </a:r>
            <a:r>
              <a:rPr lang="nl-NL" dirty="0"/>
              <a:t>?</a:t>
            </a:r>
          </a:p>
          <a:p>
            <a:pPr marL="457200" indent="-457200">
              <a:buFont typeface="+mj-lt"/>
              <a:buAutoNum type="arabicPeriod" startAt="10"/>
              <a:defRPr/>
            </a:pPr>
            <a:r>
              <a:rPr lang="nl-NL" dirty="0"/>
              <a:t>Wat is het belang van de stamper?</a:t>
            </a:r>
          </a:p>
          <a:p>
            <a:pPr marL="457200" indent="-457200">
              <a:buFont typeface="+mj-lt"/>
              <a:buAutoNum type="arabicPeriod" startAt="10"/>
              <a:defRPr/>
            </a:pPr>
            <a:r>
              <a:rPr lang="nl-NL" dirty="0"/>
              <a:t>Wat is de rol van de zaadknoppen (ovules) in de voortplantingscyclus van een bloem?</a:t>
            </a:r>
          </a:p>
          <a:p>
            <a:pPr marL="457200" indent="-457200">
              <a:buFont typeface="+mj-lt"/>
              <a:buAutoNum type="arabicPeriod" startAt="10"/>
              <a:defRPr/>
            </a:pPr>
            <a:r>
              <a:rPr lang="nl-NL" altLang="nl-NL" dirty="0"/>
              <a:t>Welke delen van de bloem zijn betrokken bij de voortplanting? </a:t>
            </a:r>
          </a:p>
          <a:p>
            <a:pPr marL="457200" indent="-457200">
              <a:buFont typeface="+mj-lt"/>
              <a:buAutoNum type="arabicPeriod" startAt="10"/>
              <a:defRPr/>
            </a:pPr>
            <a:r>
              <a:rPr lang="nl-NL" altLang="nl-NL" dirty="0"/>
              <a:t>Waarom zijn sommige bloemen felgekleurd?</a:t>
            </a:r>
            <a:endParaRPr lang="nl-NL" dirty="0"/>
          </a:p>
          <a:p>
            <a:pPr marL="457200" indent="-457200">
              <a:buFont typeface="+mj-lt"/>
              <a:buAutoNum type="arabicPeriod" startAt="10"/>
              <a:defRPr/>
            </a:pPr>
            <a:r>
              <a:rPr lang="nl-NL" dirty="0"/>
              <a:t>Wat is de rol van de helmdraden in de meeldraden en waarom zijn ze belangrijk?</a:t>
            </a:r>
          </a:p>
        </p:txBody>
      </p:sp>
    </p:spTree>
    <p:extLst>
      <p:ext uri="{BB962C8B-B14F-4D97-AF65-F5344CB8AC3E}">
        <p14:creationId xmlns:p14="http://schemas.microsoft.com/office/powerpoint/2010/main" val="683680875"/>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(les 5) niveau 4</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51638" cy="4738260"/>
          </a:xfrm>
        </p:spPr>
        <p:txBody>
          <a:bodyPr>
            <a:normAutofit lnSpcReduction="10000"/>
          </a:bodyPr>
          <a:lstStyle/>
          <a:p>
            <a:pPr marL="457200" indent="-457200">
              <a:buFont typeface="+mj-lt"/>
              <a:buAutoNum type="arabicPeriod" startAt="17"/>
              <a:defRPr/>
            </a:pPr>
            <a:r>
              <a:rPr lang="nl-NL" dirty="0"/>
              <a:t>Wat is de functie van het vruchtbeginsel (ovarium) bij bloemen?</a:t>
            </a:r>
          </a:p>
          <a:p>
            <a:pPr marL="457200" indent="-457200">
              <a:buFont typeface="+mj-lt"/>
              <a:buAutoNum type="arabicPeriod" startAt="17"/>
              <a:defRPr/>
            </a:pPr>
            <a:r>
              <a:rPr lang="nl-NL" dirty="0"/>
              <a:t>Wat is de functie van de nectarklieren en waarom zijn ze belangrijk voor de voortplanting?</a:t>
            </a:r>
          </a:p>
          <a:p>
            <a:pPr marL="457200" indent="-457200">
              <a:buFont typeface="+mj-lt"/>
              <a:buAutoNum type="arabicPeriod" startAt="17"/>
              <a:defRPr/>
            </a:pPr>
            <a:r>
              <a:rPr lang="nl-NL" dirty="0"/>
              <a:t>Hoe werkt de vruchtvorming na de bevruchting van een bloem?</a:t>
            </a:r>
          </a:p>
          <a:p>
            <a:pPr marL="457200" indent="-457200">
              <a:buFont typeface="+mj-lt"/>
              <a:buAutoNum type="arabicPeriod" startAt="17"/>
              <a:defRPr/>
            </a:pPr>
            <a:r>
              <a:rPr lang="nl-NL" dirty="0"/>
              <a:t>Wat is de functie van de bloembodem in de ontwikkeling van een bloem? </a:t>
            </a:r>
          </a:p>
          <a:p>
            <a:pPr marL="457200" indent="-457200">
              <a:buFont typeface="+mj-lt"/>
              <a:buAutoNum type="arabicPeriod" startAt="17"/>
              <a:defRPr/>
            </a:pPr>
            <a:r>
              <a:rPr lang="nl-NL" dirty="0"/>
              <a:t>Hoe verschillen eenhuizige en tweehuizige bloemen van elkaar wat betreft hun voortplantingsstructuren</a:t>
            </a:r>
          </a:p>
          <a:p>
            <a:pPr marL="457200" indent="-457200">
              <a:buFont typeface="+mj-lt"/>
              <a:buAutoNum type="arabicPeriod" startAt="17"/>
              <a:defRPr/>
            </a:pPr>
            <a:r>
              <a:rPr lang="nl-NL" dirty="0"/>
              <a:t>Hoe beïnvloedt de structuur van de bloem </a:t>
            </a:r>
            <a:r>
              <a:rPr lang="nl-NL" dirty="0" err="1"/>
              <a:t>bestuivers</a:t>
            </a:r>
            <a:r>
              <a:rPr lang="nl-NL" dirty="0"/>
              <a:t> zoals bijen, vlinders, of vogels</a:t>
            </a:r>
          </a:p>
          <a:p>
            <a:pPr marL="457200" indent="-457200">
              <a:buFont typeface="+mj-lt"/>
              <a:buAutoNum type="arabicPeriod" startAt="17"/>
              <a:defRPr/>
            </a:pPr>
            <a:r>
              <a:rPr lang="nl-NL" dirty="0"/>
              <a:t>Hoe verandert het uiterlijk van de bloem na bevruchting en tijdens de vruchtontwikkeling?</a:t>
            </a:r>
          </a:p>
          <a:p>
            <a:pPr marL="342900" indent="-342900">
              <a:defRPr/>
            </a:pPr>
            <a:endParaRPr lang="nl-NL" dirty="0"/>
          </a:p>
          <a:p>
            <a:pPr marL="342900" indent="-342900">
              <a:defRPr/>
            </a:pPr>
            <a:endParaRPr lang="nl-NL" dirty="0"/>
          </a:p>
          <a:p>
            <a:pPr marL="342900" indent="-342900">
              <a:defRPr/>
            </a:pPr>
            <a:endParaRPr lang="nl-NL" dirty="0"/>
          </a:p>
          <a:p>
            <a:pPr marL="342900" indent="-342900">
              <a:defRPr/>
            </a:pPr>
            <a:endParaRPr lang="nl-NL" dirty="0"/>
          </a:p>
          <a:p>
            <a:pPr marL="342900" indent="-342900">
              <a:defRPr/>
            </a:pPr>
            <a:endParaRPr lang="nl-NL" dirty="0"/>
          </a:p>
          <a:p>
            <a:pPr marL="342900" indent="-342900">
              <a:defRPr/>
            </a:pPr>
            <a:endParaRPr lang="nl-NL" dirty="0"/>
          </a:p>
          <a:p>
            <a:pPr marL="342900" indent="-342900">
              <a:defRPr/>
            </a:pPr>
            <a:endParaRPr lang="nl-NL" dirty="0"/>
          </a:p>
          <a:p>
            <a:pPr indent="0">
              <a:buNone/>
              <a:defRPr/>
            </a:pPr>
            <a:endParaRPr lang="nl-NL" dirty="0"/>
          </a:p>
        </p:txBody>
      </p:sp>
    </p:spTree>
    <p:extLst>
      <p:ext uri="{BB962C8B-B14F-4D97-AF65-F5344CB8AC3E}">
        <p14:creationId xmlns:p14="http://schemas.microsoft.com/office/powerpoint/2010/main" val="15636603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2" end="2"/>
                                            </p:txEl>
                                          </p:spTgt>
                                        </p:tgtEl>
                                        <p:attrNameLst>
                                          <p:attrName>style.visibility</p:attrName>
                                        </p:attrNameLst>
                                      </p:cBhvr>
                                      <p:to>
                                        <p:strVal val="visible"/>
                                      </p:to>
                                    </p:set>
                                    <p:animEffect transition="in" filter="fade">
                                      <p:cBhvr>
                                        <p:cTn id="21" dur="1000"/>
                                        <p:tgtEl>
                                          <p:spTgt spid="7171">
                                            <p:txEl>
                                              <p:pRg st="2" end="2"/>
                                            </p:txEl>
                                          </p:spTgt>
                                        </p:tgtEl>
                                      </p:cBhvr>
                                    </p:animEffect>
                                    <p:anim calcmode="lin" valueType="num">
                                      <p:cBhvr>
                                        <p:cTn id="22"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3" end="3"/>
                                            </p:txEl>
                                          </p:spTgt>
                                        </p:tgtEl>
                                        <p:attrNameLst>
                                          <p:attrName>style.visibility</p:attrName>
                                        </p:attrNameLst>
                                      </p:cBhvr>
                                      <p:to>
                                        <p:strVal val="visible"/>
                                      </p:to>
                                    </p:set>
                                    <p:animEffect transition="in" filter="fade">
                                      <p:cBhvr>
                                        <p:cTn id="28" dur="1000"/>
                                        <p:tgtEl>
                                          <p:spTgt spid="7171">
                                            <p:txEl>
                                              <p:pRg st="3" end="3"/>
                                            </p:txEl>
                                          </p:spTgt>
                                        </p:tgtEl>
                                      </p:cBhvr>
                                    </p:animEffect>
                                    <p:anim calcmode="lin" valueType="num">
                                      <p:cBhvr>
                                        <p:cTn id="29"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4" end="4"/>
                                            </p:txEl>
                                          </p:spTgt>
                                        </p:tgtEl>
                                        <p:attrNameLst>
                                          <p:attrName>style.visibility</p:attrName>
                                        </p:attrNameLst>
                                      </p:cBhvr>
                                      <p:to>
                                        <p:strVal val="visible"/>
                                      </p:to>
                                    </p:set>
                                    <p:animEffect transition="in" filter="fade">
                                      <p:cBhvr>
                                        <p:cTn id="35" dur="1000"/>
                                        <p:tgtEl>
                                          <p:spTgt spid="7171">
                                            <p:txEl>
                                              <p:pRg st="4" end="4"/>
                                            </p:txEl>
                                          </p:spTgt>
                                        </p:tgtEl>
                                      </p:cBhvr>
                                    </p:animEffect>
                                    <p:anim calcmode="lin" valueType="num">
                                      <p:cBhvr>
                                        <p:cTn id="36"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5" end="5"/>
                                            </p:txEl>
                                          </p:spTgt>
                                        </p:tgtEl>
                                        <p:attrNameLst>
                                          <p:attrName>style.visibility</p:attrName>
                                        </p:attrNameLst>
                                      </p:cBhvr>
                                      <p:to>
                                        <p:strVal val="visible"/>
                                      </p:to>
                                    </p:set>
                                    <p:animEffect transition="in" filter="fade">
                                      <p:cBhvr>
                                        <p:cTn id="42" dur="1000"/>
                                        <p:tgtEl>
                                          <p:spTgt spid="7171">
                                            <p:txEl>
                                              <p:pRg st="5" end="5"/>
                                            </p:txEl>
                                          </p:spTgt>
                                        </p:tgtEl>
                                      </p:cBhvr>
                                    </p:animEffect>
                                    <p:anim calcmode="lin" valueType="num">
                                      <p:cBhvr>
                                        <p:cTn id="43"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6" end="6"/>
                                            </p:txEl>
                                          </p:spTgt>
                                        </p:tgtEl>
                                        <p:attrNameLst>
                                          <p:attrName>style.visibility</p:attrName>
                                        </p:attrNameLst>
                                      </p:cBhvr>
                                      <p:to>
                                        <p:strVal val="visible"/>
                                      </p:to>
                                    </p:set>
                                    <p:animEffect transition="in" filter="fade">
                                      <p:cBhvr>
                                        <p:cTn id="49" dur="1000"/>
                                        <p:tgtEl>
                                          <p:spTgt spid="7171">
                                            <p:txEl>
                                              <p:pRg st="6" end="6"/>
                                            </p:txEl>
                                          </p:spTgt>
                                        </p:tgtEl>
                                      </p:cBhvr>
                                    </p:animEffect>
                                    <p:anim calcmode="lin" valueType="num">
                                      <p:cBhvr>
                                        <p:cTn id="5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Verzameling huiswerk</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In de dia’s hierna is al het huiswerk van blok 1</a:t>
            </a:r>
          </a:p>
          <a:p>
            <a:pPr indent="0">
              <a:buNone/>
              <a:defRPr/>
            </a:pPr>
            <a:r>
              <a:rPr lang="nl-NL" dirty="0"/>
              <a:t>(introductie plantenfysiologie) verzameld.</a:t>
            </a:r>
          </a:p>
          <a:p>
            <a:pPr indent="0">
              <a:buNone/>
              <a:defRPr/>
            </a:pPr>
            <a:endParaRPr lang="nl-NL" dirty="0"/>
          </a:p>
          <a:p>
            <a:pPr indent="0">
              <a:buNone/>
              <a:defRPr/>
            </a:pPr>
            <a:r>
              <a:rPr lang="nl-NL" dirty="0"/>
              <a:t>Al het huiswerk vóór de toets, in 1 document, inleveren bij </a:t>
            </a:r>
            <a:r>
              <a:rPr lang="nl-NL" dirty="0" err="1">
                <a:hlinkClick r:id="rId3"/>
              </a:rPr>
              <a:t>ghverbeek@zone.college</a:t>
            </a:r>
            <a:endParaRPr lang="nl-NL" dirty="0"/>
          </a:p>
          <a:p>
            <a:pPr indent="0">
              <a:buNone/>
              <a:defRPr/>
            </a:pPr>
            <a:endParaRPr lang="nl-NL" dirty="0"/>
          </a:p>
          <a:p>
            <a:pPr indent="0">
              <a:buNone/>
              <a:defRPr/>
            </a:pPr>
            <a:r>
              <a:rPr lang="nl-NL" dirty="0"/>
              <a:t>Succes met het maken van je huiswerk en leren van de toets</a:t>
            </a:r>
          </a:p>
        </p:txBody>
      </p:sp>
    </p:spTree>
    <p:extLst>
      <p:ext uri="{BB962C8B-B14F-4D97-AF65-F5344CB8AC3E}">
        <p14:creationId xmlns:p14="http://schemas.microsoft.com/office/powerpoint/2010/main" val="82959408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2,3,4 les 1</a:t>
            </a:r>
          </a:p>
        </p:txBody>
      </p:sp>
      <p:sp>
        <p:nvSpPr>
          <p:cNvPr id="2" name="Rectangle 1">
            <a:extLst>
              <a:ext uri="{FF2B5EF4-FFF2-40B4-BE49-F238E27FC236}">
                <a16:creationId xmlns:a16="http://schemas.microsoft.com/office/drawing/2014/main" id="{81A05EC3-C550-C79B-C584-C509042BE885}"/>
              </a:ext>
            </a:extLst>
          </p:cNvPr>
          <p:cNvSpPr>
            <a:spLocks noGrp="1" noChangeArrowheads="1"/>
          </p:cNvSpPr>
          <p:nvPr>
            <p:ph idx="1"/>
          </p:nvPr>
        </p:nvSpPr>
        <p:spPr bwMode="auto">
          <a:xfrm>
            <a:off x="794829" y="1363565"/>
            <a:ext cx="8780492"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functie van de celwand in een plantencel?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Welke organellen zijn uniek voor plantencellen en komen niet voor in dierlijke cellen?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Leg uit hoe chloroplasten bijdragen aan fotosynthese.</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functie van de vacuole in een plantencel?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rol van mitochondriën in een plantencel?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helpt de celwand bij het handhaven van de vorm van een plantencel?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functie van ribosomen in de plantencel?.</a:t>
            </a:r>
          </a:p>
          <a:p>
            <a:pPr marL="342900" indent="-342900" eaLnBrk="0" fontAlgn="base" hangingPunct="0">
              <a:spcBef>
                <a:spcPct val="0"/>
              </a:spcBef>
              <a:spcAft>
                <a:spcPct val="0"/>
              </a:spcAft>
              <a:buFont typeface="+mj-lt"/>
              <a:buAutoNum type="arabicPeriod"/>
            </a:pPr>
            <a:r>
              <a:rPr kumimoji="0" lang="nl-NL" altLang="nl-NL" sz="1800" b="0" i="0" u="none" strike="noStrike" cap="none" normalizeH="0" baseline="0" dirty="0">
                <a:ln>
                  <a:noFill/>
                </a:ln>
                <a:solidFill>
                  <a:schemeClr val="tx1"/>
                </a:solidFill>
                <a:effectLst/>
                <a:latin typeface="Arial" panose="020B0604020202020204" pitchFamily="34" charset="0"/>
              </a:rPr>
              <a:t>Leg uit hoe de plantencel reageert op uitdroging.</a:t>
            </a:r>
          </a:p>
          <a:p>
            <a:pPr marL="342900" lvl="0" indent="-342900" eaLnBrk="0" fontAlgn="base" hangingPunct="0">
              <a:spcBef>
                <a:spcPct val="0"/>
              </a:spcBef>
              <a:spcAft>
                <a:spcPct val="0"/>
              </a:spcAft>
              <a:buFont typeface="+mj-lt"/>
              <a:buAutoNum type="arabicPeriod"/>
            </a:pPr>
            <a:r>
              <a:rPr lang="nl-NL" altLang="nl-NL" sz="1800" dirty="0">
                <a:solidFill>
                  <a:schemeClr val="tx1"/>
                </a:solidFill>
                <a:latin typeface="Arial" panose="020B0604020202020204" pitchFamily="34" charset="0"/>
              </a:rPr>
              <a:t>Hoe wordt de energie in een plantencel geproduceerd en opgeslagen?</a:t>
            </a:r>
          </a:p>
          <a:p>
            <a:pPr marL="342900" lvl="0" indent="-342900" eaLnBrk="0" fontAlgn="base" hangingPunct="0">
              <a:spcBef>
                <a:spcPct val="0"/>
              </a:spcBef>
              <a:spcAft>
                <a:spcPct val="0"/>
              </a:spcAft>
              <a:buFont typeface="+mj-lt"/>
              <a:buAutoNum type="arabicPeriod"/>
            </a:pPr>
            <a:r>
              <a:rPr lang="nl-NL" altLang="nl-NL" sz="1800" dirty="0">
                <a:solidFill>
                  <a:schemeClr val="tx1"/>
                </a:solidFill>
                <a:latin typeface="Arial" panose="020B0604020202020204" pitchFamily="34" charset="0"/>
              </a:rPr>
              <a:t>Wat is het belang van de cytoplasma in een plantencel?</a:t>
            </a: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4854673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34D75BC-892D-7922-D107-B99D4518D1BB}"/>
              </a:ext>
            </a:extLst>
          </p:cNvPr>
          <p:cNvSpPr>
            <a:spLocks noGrp="1"/>
          </p:cNvSpPr>
          <p:nvPr>
            <p:ph idx="1"/>
          </p:nvPr>
        </p:nvSpPr>
        <p:spPr/>
        <p:txBody>
          <a:bodyPr/>
          <a:lstStyle/>
          <a:p>
            <a:endParaRPr lang="nl-NL"/>
          </a:p>
        </p:txBody>
      </p:sp>
      <p:pic>
        <p:nvPicPr>
          <p:cNvPr id="5" name="Afbeelding 4">
            <a:extLst>
              <a:ext uri="{FF2B5EF4-FFF2-40B4-BE49-F238E27FC236}">
                <a16:creationId xmlns:a16="http://schemas.microsoft.com/office/drawing/2014/main" id="{B9307BC1-EAE3-82A6-3B61-DF40AFA24BB7}"/>
              </a:ext>
            </a:extLst>
          </p:cNvPr>
          <p:cNvPicPr>
            <a:picLocks noChangeAspect="1"/>
          </p:cNvPicPr>
          <p:nvPr/>
        </p:nvPicPr>
        <p:blipFill>
          <a:blip r:embed="rId2"/>
          <a:stretch>
            <a:fillRect/>
          </a:stretch>
        </p:blipFill>
        <p:spPr>
          <a:xfrm>
            <a:off x="781049" y="438150"/>
            <a:ext cx="10906125" cy="6010275"/>
          </a:xfrm>
          <a:prstGeom prst="rect">
            <a:avLst/>
          </a:prstGeom>
        </p:spPr>
      </p:pic>
    </p:spTree>
    <p:extLst>
      <p:ext uri="{BB962C8B-B14F-4D97-AF65-F5344CB8AC3E}">
        <p14:creationId xmlns:p14="http://schemas.microsoft.com/office/powerpoint/2010/main" val="38139238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2,3,4 les 1</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297689" cy="4738260"/>
          </a:xfrm>
        </p:spPr>
        <p:txBody>
          <a:bodyPr>
            <a:normAutofit/>
          </a:bodyPr>
          <a:lstStyle/>
          <a:p>
            <a:pPr lvl="0" indent="0" eaLnBrk="0" fontAlgn="base" hangingPunct="0">
              <a:spcBef>
                <a:spcPct val="0"/>
              </a:spcBef>
              <a:spcAft>
                <a:spcPct val="0"/>
              </a:spcAft>
              <a:buNone/>
            </a:pPr>
            <a:endParaRPr lang="nl-NL" altLang="nl-NL" dirty="0">
              <a:solidFill>
                <a:schemeClr val="tx1"/>
              </a:solidFill>
              <a:latin typeface="Arial" panose="020B0604020202020204" pitchFamily="34" charset="0"/>
            </a:endParaRPr>
          </a:p>
          <a:p>
            <a:pPr marL="457200" lvl="0" indent="-457200" eaLnBrk="0" fontAlgn="base" hangingPunct="0">
              <a:spcBef>
                <a:spcPct val="0"/>
              </a:spcBef>
              <a:spcAft>
                <a:spcPct val="0"/>
              </a:spcAft>
              <a:buFont typeface="+mj-lt"/>
              <a:buAutoNum type="arabicPeriod" startAt="11"/>
            </a:pPr>
            <a:r>
              <a:rPr lang="nl-NL" altLang="nl-NL" dirty="0">
                <a:solidFill>
                  <a:schemeClr val="tx1"/>
                </a:solidFill>
                <a:latin typeface="Arial" panose="020B0604020202020204" pitchFamily="34" charset="0"/>
              </a:rPr>
              <a:t>Hoe speelt de centrale vacuole een rol bij de groei van plantencellen?</a:t>
            </a:r>
          </a:p>
          <a:p>
            <a:pPr marL="457200" lvl="0" indent="-457200" eaLnBrk="0" fontAlgn="base" hangingPunct="0">
              <a:spcBef>
                <a:spcPct val="0"/>
              </a:spcBef>
              <a:spcAft>
                <a:spcPct val="0"/>
              </a:spcAft>
              <a:buFont typeface="+mj-lt"/>
              <a:buAutoNum type="arabicPeriod" startAt="11"/>
            </a:pPr>
            <a:r>
              <a:rPr lang="nl-NL" altLang="nl-NL" dirty="0">
                <a:solidFill>
                  <a:schemeClr val="tx1"/>
                </a:solidFill>
                <a:latin typeface="Arial" panose="020B0604020202020204" pitchFamily="34" charset="0"/>
              </a:rPr>
              <a:t>Leg uit hoe de turgordruk wordt beïnvloed door de vacuole in een plantencel.</a:t>
            </a:r>
          </a:p>
          <a:p>
            <a:pPr marL="457200" lvl="0" indent="-457200" eaLnBrk="0" fontAlgn="base" hangingPunct="0">
              <a:spcBef>
                <a:spcPct val="0"/>
              </a:spcBef>
              <a:spcAft>
                <a:spcPct val="0"/>
              </a:spcAft>
              <a:buFont typeface="+mj-lt"/>
              <a:buAutoNum type="arabicPeriod" startAt="11"/>
            </a:pPr>
            <a:r>
              <a:rPr lang="nl-NL" altLang="nl-NL" dirty="0">
                <a:solidFill>
                  <a:schemeClr val="tx1"/>
                </a:solidFill>
                <a:latin typeface="Arial" panose="020B0604020202020204" pitchFamily="34" charset="0"/>
              </a:rPr>
              <a:t>Hoe speelt de celwand een rol bij de bescherming van de plantencel tegen mechanische schade?</a:t>
            </a:r>
          </a:p>
          <a:p>
            <a:pPr marL="457200" lvl="0" indent="-457200" eaLnBrk="0" fontAlgn="base" hangingPunct="0">
              <a:spcBef>
                <a:spcPct val="0"/>
              </a:spcBef>
              <a:spcAft>
                <a:spcPct val="0"/>
              </a:spcAft>
              <a:buFont typeface="+mj-lt"/>
              <a:buAutoNum type="arabicPeriod" startAt="11"/>
            </a:pPr>
            <a:r>
              <a:rPr lang="nl-NL" altLang="nl-NL" dirty="0">
                <a:solidFill>
                  <a:schemeClr val="tx1"/>
                </a:solidFill>
                <a:latin typeface="Arial" panose="020B0604020202020204" pitchFamily="34" charset="0"/>
              </a:rPr>
              <a:t>Hoe wordt de genetische informatie in een plantencel opgeslagen?</a:t>
            </a:r>
          </a:p>
          <a:p>
            <a:pPr marL="457200" lvl="0" indent="-457200" eaLnBrk="0" fontAlgn="base" hangingPunct="0">
              <a:spcBef>
                <a:spcPct val="0"/>
              </a:spcBef>
              <a:spcAft>
                <a:spcPct val="0"/>
              </a:spcAft>
              <a:buFont typeface="+mj-lt"/>
              <a:buAutoNum type="arabicPeriod" startAt="11"/>
            </a:pPr>
            <a:r>
              <a:rPr lang="nl-NL" altLang="nl-NL" dirty="0">
                <a:solidFill>
                  <a:schemeClr val="tx1"/>
                </a:solidFill>
                <a:latin typeface="Arial" panose="020B0604020202020204" pitchFamily="34" charset="0"/>
              </a:rPr>
              <a:t>Wat zijn de belangrijkste verschillen tussen het gladde en ruwe endoplasmatisch reticulum in een plantencel</a:t>
            </a:r>
          </a:p>
          <a:p>
            <a:pPr marL="457200" lvl="0" indent="-457200" eaLnBrk="0" fontAlgn="base" hangingPunct="0">
              <a:spcBef>
                <a:spcPct val="0"/>
              </a:spcBef>
              <a:spcAft>
                <a:spcPct val="0"/>
              </a:spcAft>
              <a:buFont typeface="+mj-lt"/>
              <a:buAutoNum type="arabicPeriod" startAt="11"/>
            </a:pPr>
            <a:endParaRPr lang="nl-NL" altLang="nl-NL" dirty="0">
              <a:solidFill>
                <a:schemeClr val="tx1"/>
              </a:solidFill>
              <a:latin typeface="Arial" panose="020B0604020202020204" pitchFamily="34" charset="0"/>
            </a:endParaRPr>
          </a:p>
          <a:p>
            <a:pPr indent="0">
              <a:buNone/>
              <a:defRPr/>
            </a:pPr>
            <a:endParaRPr lang="nl-NL" dirty="0"/>
          </a:p>
        </p:txBody>
      </p:sp>
    </p:spTree>
    <p:extLst>
      <p:ext uri="{BB962C8B-B14F-4D97-AF65-F5344CB8AC3E}">
        <p14:creationId xmlns:p14="http://schemas.microsoft.com/office/powerpoint/2010/main" val="17579723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additive="base">
                                        <p:cTn id="19"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4" end="4"/>
                                            </p:txEl>
                                          </p:spTgt>
                                        </p:tgtEl>
                                        <p:attrNameLst>
                                          <p:attrName>style.visibility</p:attrName>
                                        </p:attrNameLst>
                                      </p:cBhvr>
                                      <p:to>
                                        <p:strVal val="visible"/>
                                      </p:to>
                                    </p:set>
                                    <p:anim calcmode="lin" valueType="num">
                                      <p:cBhvr additive="base">
                                        <p:cTn id="25"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5" end="5"/>
                                            </p:txEl>
                                          </p:spTgt>
                                        </p:tgtEl>
                                        <p:attrNameLst>
                                          <p:attrName>style.visibility</p:attrName>
                                        </p:attrNameLst>
                                      </p:cBhvr>
                                      <p:to>
                                        <p:strVal val="visible"/>
                                      </p:to>
                                    </p:set>
                                    <p:anim calcmode="lin" valueType="num">
                                      <p:cBhvr additive="base">
                                        <p:cTn id="31"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4, les 1</a:t>
            </a:r>
          </a:p>
        </p:txBody>
      </p:sp>
      <p:sp>
        <p:nvSpPr>
          <p:cNvPr id="3" name="Rectangle 2">
            <a:extLst>
              <a:ext uri="{FF2B5EF4-FFF2-40B4-BE49-F238E27FC236}">
                <a16:creationId xmlns:a16="http://schemas.microsoft.com/office/drawing/2014/main" id="{E2214645-C963-418D-658E-5592BB4C46CD}"/>
              </a:ext>
            </a:extLst>
          </p:cNvPr>
          <p:cNvSpPr>
            <a:spLocks noGrp="1" noChangeArrowheads="1"/>
          </p:cNvSpPr>
          <p:nvPr>
            <p:ph idx="1"/>
          </p:nvPr>
        </p:nvSpPr>
        <p:spPr bwMode="auto">
          <a:xfrm>
            <a:off x="1079224" y="2148571"/>
            <a:ext cx="8314666"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6"/>
              <a:tabLst/>
            </a:pPr>
            <a:r>
              <a:rPr kumimoji="0" lang="nl-NL" altLang="nl-NL" sz="1800" b="0" i="0" u="none" strike="noStrike" cap="none" normalizeH="0" baseline="0" dirty="0">
                <a:ln>
                  <a:noFill/>
                </a:ln>
                <a:solidFill>
                  <a:schemeClr val="tx1"/>
                </a:solidFill>
                <a:effectLst/>
                <a:latin typeface="Arial" panose="020B0604020202020204" pitchFamily="34" charset="0"/>
              </a:rPr>
              <a:t>Hoe beïnvloedt de aanwezigheid van een celwand het transport van stoffen in en uit de plantencel?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6"/>
              <a:tabLst/>
            </a:pPr>
            <a:r>
              <a:rPr kumimoji="0" lang="nl-NL" altLang="nl-NL" sz="1800" b="0" i="0" u="none" strike="noStrike" cap="none" normalizeH="0" baseline="0" dirty="0">
                <a:ln>
                  <a:noFill/>
                </a:ln>
                <a:solidFill>
                  <a:schemeClr val="tx1"/>
                </a:solidFill>
                <a:effectLst/>
                <a:latin typeface="Arial" panose="020B0604020202020204" pitchFamily="34" charset="0"/>
              </a:rPr>
              <a:t>Wat zijn de gevolgen van een verstoorde vacuolefunctie voor de plantencel?</a:t>
            </a:r>
          </a:p>
          <a:p>
            <a:pPr marL="342900" indent="-342900" eaLnBrk="0" fontAlgn="base" hangingPunct="0">
              <a:spcBef>
                <a:spcPct val="0"/>
              </a:spcBef>
              <a:spcAft>
                <a:spcPct val="0"/>
              </a:spcAft>
              <a:buFont typeface="+mj-lt"/>
              <a:buAutoNum type="arabicPeriod" startAt="16"/>
            </a:pPr>
            <a:r>
              <a:rPr kumimoji="0" lang="nl-NL" altLang="nl-NL" sz="1800" b="0" i="0" u="none" strike="noStrike" cap="none" normalizeH="0" baseline="0" dirty="0">
                <a:ln>
                  <a:noFill/>
                </a:ln>
                <a:solidFill>
                  <a:schemeClr val="tx1"/>
                </a:solidFill>
                <a:effectLst/>
                <a:latin typeface="Arial" panose="020B0604020202020204" pitchFamily="34" charset="0"/>
              </a:rPr>
              <a:t>Hoe verschilt het endoplasmatisch reticulum in functie en structuur van de chloroplasten?</a:t>
            </a:r>
          </a:p>
          <a:p>
            <a:pPr marL="342900" indent="-342900" eaLnBrk="0" fontAlgn="base" hangingPunct="0">
              <a:spcBef>
                <a:spcPct val="0"/>
              </a:spcBef>
              <a:spcAft>
                <a:spcPct val="0"/>
              </a:spcAft>
              <a:buFont typeface="+mj-lt"/>
              <a:buAutoNum type="arabicPeriod" startAt="16"/>
            </a:pPr>
            <a:r>
              <a:rPr kumimoji="0" lang="nl-NL" altLang="nl-NL" sz="1800" b="0" i="0" u="none" strike="noStrike" cap="none" normalizeH="0" baseline="0" dirty="0">
                <a:ln>
                  <a:noFill/>
                </a:ln>
                <a:solidFill>
                  <a:schemeClr val="tx1"/>
                </a:solidFill>
                <a:effectLst/>
                <a:latin typeface="Arial" panose="020B0604020202020204" pitchFamily="34" charset="0"/>
              </a:rPr>
              <a:t>Leg uit hoe de celmembraan selectief permeabel is.</a:t>
            </a:r>
          </a:p>
          <a:p>
            <a:pPr marL="342900" indent="-342900" eaLnBrk="0" fontAlgn="base" hangingPunct="0">
              <a:spcBef>
                <a:spcPct val="0"/>
              </a:spcBef>
              <a:spcAft>
                <a:spcPct val="0"/>
              </a:spcAft>
              <a:buFont typeface="+mj-lt"/>
              <a:buAutoNum type="arabicPeriod" startAt="16"/>
            </a:pPr>
            <a:r>
              <a:rPr kumimoji="0" lang="nl-NL" altLang="nl-NL" sz="1800" b="0" i="0" u="none" strike="noStrike" cap="none" normalizeH="0" baseline="0" dirty="0">
                <a:ln>
                  <a:noFill/>
                </a:ln>
                <a:solidFill>
                  <a:schemeClr val="tx1"/>
                </a:solidFill>
                <a:effectLst/>
                <a:latin typeface="Arial" panose="020B0604020202020204" pitchFamily="34" charset="0"/>
              </a:rPr>
              <a:t>Beschrijf de functie van het </a:t>
            </a:r>
            <a:r>
              <a:rPr kumimoji="0" lang="nl-NL" altLang="nl-NL" sz="1800" b="0" i="0" u="none" strike="noStrike" cap="none" normalizeH="0" baseline="0" dirty="0" err="1">
                <a:ln>
                  <a:noFill/>
                </a:ln>
                <a:solidFill>
                  <a:schemeClr val="tx1"/>
                </a:solidFill>
                <a:effectLst/>
                <a:latin typeface="Arial" panose="020B0604020202020204" pitchFamily="34" charset="0"/>
              </a:rPr>
              <a:t>Golgi-apparaat</a:t>
            </a:r>
            <a:r>
              <a:rPr kumimoji="0" lang="nl-NL" altLang="nl-NL" sz="1800" b="0" i="0" u="none" strike="noStrike" cap="none" normalizeH="0" baseline="0" dirty="0">
                <a:ln>
                  <a:noFill/>
                </a:ln>
                <a:solidFill>
                  <a:schemeClr val="tx1"/>
                </a:solidFill>
                <a:effectLst/>
                <a:latin typeface="Arial" panose="020B0604020202020204" pitchFamily="34" charset="0"/>
              </a:rPr>
              <a:t> in de plantencel</a:t>
            </a:r>
          </a:p>
          <a:p>
            <a:pPr marL="342900" lvl="0" indent="-342900" eaLnBrk="0" fontAlgn="base" hangingPunct="0">
              <a:spcBef>
                <a:spcPct val="0"/>
              </a:spcBef>
              <a:spcAft>
                <a:spcPct val="0"/>
              </a:spcAft>
              <a:buFont typeface="+mj-lt"/>
              <a:buAutoNum type="arabicPeriod" startAt="16"/>
            </a:pPr>
            <a:r>
              <a:rPr lang="nl-NL" altLang="nl-NL" sz="1800" dirty="0">
                <a:solidFill>
                  <a:schemeClr val="tx1"/>
                </a:solidFill>
                <a:latin typeface="Arial" panose="020B0604020202020204" pitchFamily="34" charset="0"/>
              </a:rPr>
              <a:t>Beschrijf hoe de celstructuur bijdraagt aan de algehele functie van een plant.</a:t>
            </a:r>
          </a:p>
          <a:p>
            <a:pPr marL="342900" lvl="0" indent="-342900" eaLnBrk="0" fontAlgn="base" hangingPunct="0">
              <a:spcBef>
                <a:spcPct val="0"/>
              </a:spcBef>
              <a:spcAft>
                <a:spcPct val="0"/>
              </a:spcAft>
              <a:buFont typeface="+mj-lt"/>
              <a:buAutoNum type="arabicPeriod" startAt="16"/>
            </a:pPr>
            <a:r>
              <a:rPr lang="nl-NL" altLang="nl-NL" sz="1800" dirty="0">
                <a:solidFill>
                  <a:schemeClr val="tx1"/>
                </a:solidFill>
                <a:latin typeface="Arial" panose="020B0604020202020204" pitchFamily="34" charset="0"/>
              </a:rPr>
              <a:t>Hoe werken het endoplasmatisch reticulum en het </a:t>
            </a:r>
            <a:r>
              <a:rPr lang="nl-NL" altLang="nl-NL" sz="1800" dirty="0" err="1">
                <a:solidFill>
                  <a:schemeClr val="tx1"/>
                </a:solidFill>
                <a:latin typeface="Arial" panose="020B0604020202020204" pitchFamily="34" charset="0"/>
              </a:rPr>
              <a:t>Golgi-apparaat</a:t>
            </a:r>
            <a:r>
              <a:rPr lang="nl-NL" altLang="nl-NL" sz="1800" dirty="0">
                <a:solidFill>
                  <a:schemeClr val="tx1"/>
                </a:solidFill>
                <a:latin typeface="Arial" panose="020B0604020202020204" pitchFamily="34" charset="0"/>
              </a:rPr>
              <a:t> samen in de eiwitsynthese en -transport?</a:t>
            </a:r>
          </a:p>
          <a:p>
            <a:pPr marL="342900" indent="-342900" eaLnBrk="0" fontAlgn="base" hangingPunct="0">
              <a:spcBef>
                <a:spcPct val="0"/>
              </a:spcBef>
              <a:spcAft>
                <a:spcPct val="0"/>
              </a:spcAft>
              <a:buFont typeface="+mj-lt"/>
              <a:buAutoNum type="arabicPeriod" startAt="16"/>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buFont typeface="+mj-lt"/>
              <a:buAutoNum type="arabicPeriod" startAt="35"/>
            </a:pPr>
            <a:endParaRPr kumimoji="0" lang="nl-NL" altLang="nl-NL"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35"/>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35995796"/>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2,3,4 les 2</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130056" cy="4738260"/>
          </a:xfrm>
        </p:spPr>
        <p:txBody>
          <a:bodyPr>
            <a:normAutofit lnSpcReduction="10000"/>
          </a:bodyPr>
          <a:lstStyle/>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Beschrijf het proces van celdeling in een plantencel</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Wat zijn meristemen in planten?</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Waar in de plant bevinden zich meristemen?</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Wat is de functie van meristemen in planten?</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Wat zijn parenchymcellen en welke functies vervullen ze?</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Hoe verschillen </a:t>
            </a:r>
            <a:r>
              <a:rPr lang="nl-NL" altLang="nl-NL" dirty="0" err="1">
                <a:solidFill>
                  <a:schemeClr val="tx1"/>
                </a:solidFill>
                <a:latin typeface="Arial" panose="020B0604020202020204" pitchFamily="34" charset="0"/>
              </a:rPr>
              <a:t>sclerenchymcellen</a:t>
            </a:r>
            <a:r>
              <a:rPr lang="nl-NL" altLang="nl-NL" dirty="0">
                <a:solidFill>
                  <a:schemeClr val="tx1"/>
                </a:solidFill>
                <a:latin typeface="Arial" panose="020B0604020202020204" pitchFamily="34" charset="0"/>
              </a:rPr>
              <a:t> van </a:t>
            </a:r>
            <a:r>
              <a:rPr lang="nl-NL" altLang="nl-NL" dirty="0" err="1">
                <a:solidFill>
                  <a:schemeClr val="tx1"/>
                </a:solidFill>
                <a:latin typeface="Arial" panose="020B0604020202020204" pitchFamily="34" charset="0"/>
              </a:rPr>
              <a:t>collenchymcellen</a:t>
            </a:r>
            <a:r>
              <a:rPr lang="nl-NL" altLang="nl-NL" dirty="0">
                <a:solidFill>
                  <a:schemeClr val="tx1"/>
                </a:solidFill>
                <a:latin typeface="Arial" panose="020B0604020202020204" pitchFamily="34" charset="0"/>
              </a:rPr>
              <a:t>?</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Wat is de functie van </a:t>
            </a:r>
            <a:r>
              <a:rPr lang="nl-NL" altLang="nl-NL" dirty="0" err="1">
                <a:solidFill>
                  <a:schemeClr val="tx1"/>
                </a:solidFill>
                <a:latin typeface="Arial" panose="020B0604020202020204" pitchFamily="34" charset="0"/>
              </a:rPr>
              <a:t>meristematische</a:t>
            </a:r>
            <a:r>
              <a:rPr lang="nl-NL" altLang="nl-NL" dirty="0">
                <a:solidFill>
                  <a:schemeClr val="tx1"/>
                </a:solidFill>
                <a:latin typeface="Arial" panose="020B0604020202020204" pitchFamily="34" charset="0"/>
              </a:rPr>
              <a:t> cellen in planten?</a:t>
            </a:r>
          </a:p>
          <a:p>
            <a:pPr marL="457200" lvl="0" indent="-457200" eaLnBrk="0" fontAlgn="base" hangingPunct="0">
              <a:spcBef>
                <a:spcPct val="0"/>
              </a:spcBef>
              <a:spcAft>
                <a:spcPct val="0"/>
              </a:spcAft>
              <a:buFont typeface="+mj-lt"/>
              <a:buAutoNum type="arabicPeriod"/>
            </a:pPr>
            <a:r>
              <a:rPr lang="nl-NL" altLang="nl-NL" dirty="0">
                <a:solidFill>
                  <a:schemeClr val="tx1"/>
                </a:solidFill>
                <a:latin typeface="Arial" panose="020B0604020202020204" pitchFamily="34" charset="0"/>
              </a:rPr>
              <a:t>Hoe dragen xyleem- en floëemcellen bij aan het transport van water en voedingsstoffen?</a:t>
            </a:r>
          </a:p>
          <a:p>
            <a:pPr marL="457200" lvl="0" indent="-457200" eaLnBrk="0" fontAlgn="base" hangingPunct="0">
              <a:spcBef>
                <a:spcPct val="0"/>
              </a:spcBef>
              <a:spcAft>
                <a:spcPct val="0"/>
              </a:spcAft>
              <a:buFont typeface="+mj-lt"/>
              <a:buAutoNum type="arabicPeriod"/>
            </a:pPr>
            <a:endParaRPr lang="nl-NL" altLang="nl-NL" dirty="0">
              <a:solidFill>
                <a:schemeClr val="tx1"/>
              </a:solidFill>
              <a:latin typeface="Arial" panose="020B0604020202020204" pitchFamily="34" charset="0"/>
            </a:endParaRPr>
          </a:p>
          <a:p>
            <a:pPr indent="0">
              <a:buNone/>
              <a:defRPr/>
            </a:pPr>
            <a:endParaRPr lang="nl-NL" dirty="0"/>
          </a:p>
        </p:txBody>
      </p:sp>
    </p:spTree>
    <p:extLst>
      <p:ext uri="{BB962C8B-B14F-4D97-AF65-F5344CB8AC3E}">
        <p14:creationId xmlns:p14="http://schemas.microsoft.com/office/powerpoint/2010/main" val="3020928326"/>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 niveau 2,3,4 les 2</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27336" cy="4738260"/>
          </a:xfrm>
        </p:spPr>
        <p:txBody>
          <a:bodyPr>
            <a:normAutofit/>
          </a:bodyPr>
          <a:lstStyle/>
          <a:p>
            <a:pPr marL="457200" indent="-457200">
              <a:buFont typeface="+mj-lt"/>
              <a:buAutoNum type="arabicPeriod" startAt="9"/>
              <a:defRPr/>
            </a:pPr>
            <a:r>
              <a:rPr lang="nl-NL" dirty="0"/>
              <a:t>Waarom is celdeling belangrijk voor planten?</a:t>
            </a:r>
          </a:p>
          <a:p>
            <a:pPr marL="457200" indent="-457200">
              <a:buFont typeface="+mj-lt"/>
              <a:buAutoNum type="arabicPeriod" startAt="9"/>
              <a:defRPr/>
            </a:pPr>
            <a:r>
              <a:rPr lang="nl-NL" dirty="0"/>
              <a:t>In welke delen van de plant vindt celdeling vooral plaats?</a:t>
            </a:r>
          </a:p>
          <a:p>
            <a:pPr marL="457200" indent="-457200">
              <a:buFont typeface="+mj-lt"/>
              <a:buAutoNum type="arabicPeriod" startAt="9"/>
              <a:defRPr/>
            </a:pPr>
            <a:r>
              <a:rPr lang="nl-NL" dirty="0"/>
              <a:t>Wat is het cambium bij planten?</a:t>
            </a:r>
          </a:p>
          <a:p>
            <a:pPr marL="457200" indent="-457200">
              <a:buFont typeface="+mj-lt"/>
              <a:buAutoNum type="arabicPeriod" startAt="9"/>
              <a:defRPr/>
            </a:pPr>
            <a:r>
              <a:rPr lang="nl-NL" dirty="0"/>
              <a:t>Waar in de plant bevindt het cambium zich?</a:t>
            </a:r>
          </a:p>
          <a:p>
            <a:pPr marL="457200" indent="-457200">
              <a:buFont typeface="+mj-lt"/>
              <a:buAutoNum type="arabicPeriod" startAt="9"/>
              <a:defRPr/>
            </a:pPr>
            <a:r>
              <a:rPr lang="nl-NL" dirty="0"/>
              <a:t>Wat is de functie van het cambium?</a:t>
            </a:r>
          </a:p>
          <a:p>
            <a:pPr marL="457200" indent="-457200">
              <a:buFont typeface="+mj-lt"/>
              <a:buAutoNum type="arabicPeriod" startAt="9"/>
              <a:defRPr/>
            </a:pPr>
            <a:r>
              <a:rPr lang="nl-NL" dirty="0"/>
              <a:t>Hoe draagt het cambium bij aan de diktegroei van een plant?</a:t>
            </a:r>
          </a:p>
          <a:p>
            <a:pPr marL="457200" indent="-457200">
              <a:buFont typeface="+mj-lt"/>
              <a:buAutoNum type="arabicPeriod" startAt="9"/>
              <a:defRPr/>
            </a:pPr>
            <a:r>
              <a:rPr lang="nl-NL" dirty="0"/>
              <a:t>Waarom is het cambium belangrijk voor houtachtige planten?</a:t>
            </a:r>
          </a:p>
          <a:p>
            <a:pPr marL="457200" indent="-457200">
              <a:buFont typeface="+mj-lt"/>
              <a:buAutoNum type="arabicPeriod" startAt="9"/>
              <a:defRPr/>
            </a:pPr>
            <a:r>
              <a:rPr lang="nl-NL" dirty="0"/>
              <a:t>Hoe helpt het cambium bij de vorming van nieuwe vaatbundels?</a:t>
            </a:r>
          </a:p>
        </p:txBody>
      </p:sp>
    </p:spTree>
    <p:extLst>
      <p:ext uri="{BB962C8B-B14F-4D97-AF65-F5344CB8AC3E}">
        <p14:creationId xmlns:p14="http://schemas.microsoft.com/office/powerpoint/2010/main" val="1141296830"/>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Huiswerk niveau 4 les 2</a:t>
            </a:r>
            <a:br>
              <a:rPr lang="nl-NL" alt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979176" cy="4738260"/>
          </a:xfrm>
        </p:spPr>
        <p:txBody>
          <a:bodyPr>
            <a:normAutofit/>
          </a:bodyPr>
          <a:lstStyle/>
          <a:p>
            <a:pPr marL="457200" indent="-4572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Wat is de rol van nucleolus in de plantencel?</a:t>
            </a:r>
          </a:p>
          <a:p>
            <a:pPr marL="342900" lvl="0" indent="-3429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Wat is het verschil tussen apicale en laterale meristemen?</a:t>
            </a:r>
          </a:p>
          <a:p>
            <a:pPr marL="342900" lvl="0" indent="-3429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Hoe dragen apicale meristemen bij aan de groei van een plant?</a:t>
            </a:r>
          </a:p>
          <a:p>
            <a:pPr marL="342900" lvl="0" indent="-3429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Wat is de rol van laterale meristemen in de diktegroei van planten?</a:t>
            </a:r>
          </a:p>
          <a:p>
            <a:pPr marL="342900" lvl="0" indent="-3429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Wat zijn </a:t>
            </a:r>
            <a:r>
              <a:rPr lang="nl-NL" altLang="nl-NL" dirty="0" err="1">
                <a:solidFill>
                  <a:schemeClr val="tx1"/>
                </a:solidFill>
                <a:latin typeface="Arial" panose="020B0604020202020204" pitchFamily="34" charset="0"/>
              </a:rPr>
              <a:t>intercalary</a:t>
            </a:r>
            <a:r>
              <a:rPr lang="nl-NL" altLang="nl-NL" dirty="0">
                <a:solidFill>
                  <a:schemeClr val="tx1"/>
                </a:solidFill>
                <a:latin typeface="Arial" panose="020B0604020202020204" pitchFamily="34" charset="0"/>
              </a:rPr>
              <a:t> meristemen en waar worden ze gevonden?</a:t>
            </a:r>
          </a:p>
          <a:p>
            <a:pPr marL="342900" lvl="0" indent="-342900" eaLnBrk="0" fontAlgn="base" hangingPunct="0">
              <a:spcBef>
                <a:spcPct val="0"/>
              </a:spcBef>
              <a:spcAft>
                <a:spcPct val="0"/>
              </a:spcAft>
              <a:buFont typeface="+mj-lt"/>
              <a:buAutoNum type="arabicPeriod" startAt="17"/>
            </a:pPr>
            <a:r>
              <a:rPr lang="nl-NL" altLang="nl-NL" dirty="0">
                <a:solidFill>
                  <a:schemeClr val="tx1"/>
                </a:solidFill>
                <a:latin typeface="Arial" panose="020B0604020202020204" pitchFamily="34" charset="0"/>
              </a:rPr>
              <a:t>Hoe verschillen primaire en secundaire groei in planten en welke rol spelen meristemen hierin?</a:t>
            </a:r>
          </a:p>
          <a:p>
            <a:pPr indent="0">
              <a:buNone/>
              <a:defRPr/>
            </a:pPr>
            <a:endParaRPr lang="nl-NL" dirty="0"/>
          </a:p>
        </p:txBody>
      </p:sp>
    </p:spTree>
    <p:extLst>
      <p:ext uri="{BB962C8B-B14F-4D97-AF65-F5344CB8AC3E}">
        <p14:creationId xmlns:p14="http://schemas.microsoft.com/office/powerpoint/2010/main" val="1651305951"/>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fontScale="90000"/>
          </a:bodyPr>
          <a:lstStyle/>
          <a:p>
            <a:r>
              <a:rPr lang="nl-NL" dirty="0"/>
              <a:t>Huiswerk Niveau 2,3,4 les 3</a:t>
            </a:r>
            <a:br>
              <a:rPr lang="nl-NL" dirty="0"/>
            </a:br>
            <a:endParaRPr lang="nl-NL" dirty="0"/>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9329832" cy="4351338"/>
          </a:xfrm>
        </p:spPr>
        <p:txBody>
          <a:bodyPr>
            <a:normAutofit/>
          </a:bodyPr>
          <a:lstStyle/>
          <a:p>
            <a:pPr marL="342900" indent="-342900">
              <a:buFont typeface="+mj-lt"/>
              <a:buAutoNum type="arabicPeriod"/>
            </a:pPr>
            <a:r>
              <a:rPr lang="nl-NL" sz="1800" dirty="0"/>
              <a:t>Wat is een penwortel en noem een voorbeeld van een plant met een penwortel? </a:t>
            </a:r>
          </a:p>
          <a:p>
            <a:pPr marL="342900" indent="-342900">
              <a:buFont typeface="+mj-lt"/>
              <a:buAutoNum type="arabicPeriod"/>
            </a:pPr>
            <a:r>
              <a:rPr lang="nl-NL" sz="1800" dirty="0"/>
              <a:t>Wat is het verschil tussen een penwortel en een </a:t>
            </a:r>
            <a:r>
              <a:rPr lang="nl-NL" sz="1800" dirty="0" err="1"/>
              <a:t>bijwortelstelsel</a:t>
            </a:r>
            <a:r>
              <a:rPr lang="nl-NL" sz="1800" dirty="0"/>
              <a:t>?</a:t>
            </a:r>
          </a:p>
          <a:p>
            <a:pPr marL="342900" indent="-342900">
              <a:buFont typeface="+mj-lt"/>
              <a:buAutoNum type="arabicPeriod"/>
            </a:pPr>
            <a:r>
              <a:rPr lang="nl-NL" sz="1800" dirty="0"/>
              <a:t>Noem twee planten die wortelknollen vormen en leg uit wat een wortelknol is.</a:t>
            </a:r>
          </a:p>
          <a:p>
            <a:pPr marL="342900" indent="-342900">
              <a:buFont typeface="+mj-lt"/>
              <a:buAutoNum type="arabicPeriod"/>
            </a:pPr>
            <a:r>
              <a:rPr lang="nl-NL" sz="1800" dirty="0"/>
              <a:t>Wat is een gerokte bol en geef een voorbeeld van een plant met een gerokte bol? </a:t>
            </a:r>
          </a:p>
          <a:p>
            <a:pPr marL="342900" indent="-342900">
              <a:buFont typeface="+mj-lt"/>
              <a:buAutoNum type="arabicPeriod"/>
            </a:pPr>
            <a:r>
              <a:rPr lang="nl-NL" sz="1800" dirty="0"/>
              <a:t>Waarom vormen sommige planten luchtwortels en noem een voorbeeld?</a:t>
            </a:r>
          </a:p>
          <a:p>
            <a:pPr marL="342900" indent="-342900">
              <a:buFont typeface="+mj-lt"/>
              <a:buAutoNum type="arabicPeriod"/>
            </a:pPr>
            <a:r>
              <a:rPr lang="nl-NL" sz="1800" dirty="0"/>
              <a:t>Wat is de functie van wortelharen?</a:t>
            </a:r>
          </a:p>
          <a:p>
            <a:pPr marL="342900" indent="-342900">
              <a:buFont typeface="+mj-lt"/>
              <a:buAutoNum type="arabicPeriod"/>
            </a:pPr>
            <a:r>
              <a:rPr lang="nl-NL" sz="1800" dirty="0"/>
              <a:t>Leg het belang van de </a:t>
            </a:r>
            <a:r>
              <a:rPr lang="nl-NL" sz="1800" dirty="0" err="1"/>
              <a:t>wortelcap</a:t>
            </a:r>
            <a:r>
              <a:rPr lang="nl-NL" sz="1800" dirty="0"/>
              <a:t> (wortelmuts) uit in de groei en ontwikkeling van wortels</a:t>
            </a:r>
            <a:r>
              <a:rPr lang="nl-NL" sz="1400" dirty="0"/>
              <a:t>.</a:t>
            </a:r>
          </a:p>
          <a:p>
            <a:pPr marL="342900" indent="-342900">
              <a:buFont typeface="+mj-lt"/>
              <a:buAutoNum type="arabicPeriod"/>
            </a:pPr>
            <a:r>
              <a:rPr lang="nl-NL" sz="1800" dirty="0"/>
              <a:t>Hoe dragen wortelharen bij aan de efficiëntie van de water- en nutriëntenopname in planten?</a:t>
            </a:r>
          </a:p>
          <a:p>
            <a:pPr indent="0">
              <a:buNone/>
            </a:pPr>
            <a:r>
              <a:rPr lang="nl-NL" sz="1400" dirty="0"/>
              <a:t>.</a:t>
            </a:r>
          </a:p>
          <a:p>
            <a:pPr marL="97200" indent="-457200">
              <a:buFont typeface="+mj-lt"/>
              <a:buAutoNum type="arabicPeriod"/>
            </a:pPr>
            <a:endParaRPr lang="nl-NL" sz="1400" dirty="0"/>
          </a:p>
        </p:txBody>
      </p:sp>
    </p:spTree>
    <p:extLst>
      <p:ext uri="{BB962C8B-B14F-4D97-AF65-F5344CB8AC3E}">
        <p14:creationId xmlns:p14="http://schemas.microsoft.com/office/powerpoint/2010/main" val="7482321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Huiswerk Niveau 2,3,4 les 3</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9887616" cy="4351338"/>
          </a:xfrm>
        </p:spPr>
        <p:txBody>
          <a:bodyPr>
            <a:normAutofit/>
          </a:bodyPr>
          <a:lstStyle/>
          <a:p>
            <a:pPr marL="97200" indent="-457200">
              <a:buFont typeface="+mj-lt"/>
              <a:buAutoNum type="arabicPeriod" startAt="9"/>
            </a:pPr>
            <a:r>
              <a:rPr lang="nl-NL" sz="1900" dirty="0"/>
              <a:t>Wat zijn hechtwortels en welke functie vervullen ze in klimplanten?</a:t>
            </a:r>
          </a:p>
          <a:p>
            <a:pPr marL="97200" indent="-457200">
              <a:buFont typeface="+mj-lt"/>
              <a:buAutoNum type="arabicPeriod" startAt="9"/>
            </a:pPr>
            <a:r>
              <a:rPr lang="nl-NL" sz="1900" dirty="0"/>
              <a:t>Beschrijf de rol van de </a:t>
            </a:r>
            <a:r>
              <a:rPr lang="nl-NL" sz="1900" dirty="0" err="1"/>
              <a:t>casparische</a:t>
            </a:r>
            <a:r>
              <a:rPr lang="nl-NL" sz="1900" dirty="0"/>
              <a:t> band in de </a:t>
            </a:r>
            <a:r>
              <a:rPr lang="nl-NL" sz="1900" dirty="0" err="1"/>
              <a:t>endodermis</a:t>
            </a:r>
            <a:r>
              <a:rPr lang="nl-NL" sz="1900" dirty="0"/>
              <a:t> van wortels.</a:t>
            </a:r>
          </a:p>
          <a:p>
            <a:pPr marL="97200" indent="-457200">
              <a:buFont typeface="+mj-lt"/>
              <a:buAutoNum type="arabicPeriod" startAt="9"/>
            </a:pPr>
            <a:r>
              <a:rPr lang="nl-NL" sz="1900" dirty="0"/>
              <a:t>Hoe kunnen wortels bijdragen aan de vegetatieve voortplanting van planten?</a:t>
            </a:r>
          </a:p>
          <a:p>
            <a:pPr marL="97200" indent="-457200">
              <a:buFont typeface="+mj-lt"/>
              <a:buAutoNum type="arabicPeriod" startAt="9"/>
            </a:pPr>
            <a:r>
              <a:rPr lang="nl-NL" sz="1900" dirty="0"/>
              <a:t>Hoe beïnvloedt bodemverdichting de groei en functie van wortels?</a:t>
            </a:r>
          </a:p>
          <a:p>
            <a:pPr marL="97200" indent="-457200">
              <a:buFont typeface="+mj-lt"/>
              <a:buAutoNum type="arabicPeriod" startAt="9"/>
            </a:pPr>
            <a:r>
              <a:rPr lang="nl-NL" sz="1900" dirty="0"/>
              <a:t>Hoe beïnvloeden abiotische stressfactoren zoals droogte en zoutgehalte </a:t>
            </a:r>
            <a:br>
              <a:rPr lang="nl-NL" sz="1900" dirty="0"/>
            </a:br>
            <a:r>
              <a:rPr lang="nl-NL" sz="1900" dirty="0"/>
              <a:t>     de wortelontwikkeling en functie?</a:t>
            </a:r>
          </a:p>
          <a:p>
            <a:pPr marL="97200" indent="-457200">
              <a:buFont typeface="+mj-lt"/>
              <a:buAutoNum type="arabicPeriod" startAt="9"/>
            </a:pPr>
            <a:r>
              <a:rPr lang="nl-NL" sz="1900" dirty="0"/>
              <a:t>Wat is wortelrot en waardoor wordt het veroorzaakt?</a:t>
            </a:r>
          </a:p>
          <a:p>
            <a:endParaRPr lang="nl-NL" dirty="0"/>
          </a:p>
        </p:txBody>
      </p:sp>
    </p:spTree>
    <p:extLst>
      <p:ext uri="{BB962C8B-B14F-4D97-AF65-F5344CB8AC3E}">
        <p14:creationId xmlns:p14="http://schemas.microsoft.com/office/powerpoint/2010/main" val="8160313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59752-5A04-673D-D0DD-C27DB3EEDB51}"/>
              </a:ext>
            </a:extLst>
          </p:cNvPr>
          <p:cNvSpPr>
            <a:spLocks noGrp="1"/>
          </p:cNvSpPr>
          <p:nvPr>
            <p:ph type="title"/>
          </p:nvPr>
        </p:nvSpPr>
        <p:spPr/>
        <p:txBody>
          <a:bodyPr/>
          <a:lstStyle/>
          <a:p>
            <a:r>
              <a:rPr lang="nl-NL" dirty="0"/>
              <a:t>Huiswerk niveau 4, les 3</a:t>
            </a:r>
          </a:p>
        </p:txBody>
      </p:sp>
      <p:sp>
        <p:nvSpPr>
          <p:cNvPr id="3" name="Tijdelijke aanduiding voor inhoud 2">
            <a:extLst>
              <a:ext uri="{FF2B5EF4-FFF2-40B4-BE49-F238E27FC236}">
                <a16:creationId xmlns:a16="http://schemas.microsoft.com/office/drawing/2014/main" id="{B44355BE-D156-6405-8D27-7B862FABE30B}"/>
              </a:ext>
            </a:extLst>
          </p:cNvPr>
          <p:cNvSpPr>
            <a:spLocks noGrp="1"/>
          </p:cNvSpPr>
          <p:nvPr>
            <p:ph idx="1"/>
          </p:nvPr>
        </p:nvSpPr>
        <p:spPr>
          <a:xfrm>
            <a:off x="832800" y="1728000"/>
            <a:ext cx="8399690" cy="4351338"/>
          </a:xfrm>
        </p:spPr>
        <p:txBody>
          <a:bodyPr>
            <a:normAutofit fontScale="92500" lnSpcReduction="10000"/>
          </a:bodyPr>
          <a:lstStyle/>
          <a:p>
            <a:pPr marL="457200" indent="-457200">
              <a:buFont typeface="+mj-lt"/>
              <a:buAutoNum type="arabicPeriod" startAt="15"/>
            </a:pPr>
            <a:r>
              <a:rPr lang="nl-NL" sz="2400" dirty="0"/>
              <a:t>Wat is </a:t>
            </a:r>
            <a:r>
              <a:rPr lang="nl-NL" sz="2400" dirty="0" err="1"/>
              <a:t>apoplastisch</a:t>
            </a:r>
            <a:r>
              <a:rPr lang="nl-NL" sz="2400" dirty="0"/>
              <a:t> en </a:t>
            </a:r>
            <a:r>
              <a:rPr lang="nl-NL" sz="2400" dirty="0" err="1"/>
              <a:t>symplastisch</a:t>
            </a:r>
            <a:r>
              <a:rPr lang="nl-NL" sz="2400" dirty="0"/>
              <a:t> transport in de wortels, en hoe verschillen ze van elkaar</a:t>
            </a:r>
          </a:p>
          <a:p>
            <a:pPr marL="457200" indent="-457200">
              <a:buFont typeface="+mj-lt"/>
              <a:buAutoNum type="arabicPeriod" startAt="15"/>
            </a:pPr>
            <a:r>
              <a:rPr lang="nl-NL" sz="2400" dirty="0"/>
              <a:t>Wat zijn </a:t>
            </a:r>
            <a:r>
              <a:rPr lang="nl-NL" sz="2400" dirty="0" err="1"/>
              <a:t>adventiefwortels</a:t>
            </a:r>
            <a:r>
              <a:rPr lang="nl-NL" sz="2400" dirty="0"/>
              <a:t> en bij welke plantensoort komen ze vaak voor?</a:t>
            </a:r>
          </a:p>
          <a:p>
            <a:pPr marL="457200" indent="-457200">
              <a:buFont typeface="+mj-lt"/>
              <a:buAutoNum type="arabicPeriod" startAt="15"/>
            </a:pPr>
            <a:r>
              <a:rPr lang="nl-NL" sz="2400" dirty="0"/>
              <a:t>Leg uit hoe </a:t>
            </a:r>
            <a:r>
              <a:rPr lang="nl-NL" sz="2400" dirty="0" err="1"/>
              <a:t>mycorrhizae</a:t>
            </a:r>
            <a:r>
              <a:rPr lang="nl-NL" sz="2400" dirty="0"/>
              <a:t> de wortelfunctie van een plant beïnvloeden en noem twee voordelen van deze symbiotische relatie</a:t>
            </a:r>
          </a:p>
          <a:p>
            <a:pPr marL="457200" indent="-457200">
              <a:buFont typeface="+mj-lt"/>
              <a:buAutoNum type="arabicPeriod" startAt="15"/>
            </a:pPr>
            <a:r>
              <a:rPr lang="nl-NL" sz="2400" dirty="0"/>
              <a:t>Beschrijf hoe wortels kunnen bijdragen aan de erosiebestrijding in een ecosysteem</a:t>
            </a:r>
          </a:p>
          <a:p>
            <a:pPr marL="457200" indent="-457200">
              <a:buFont typeface="+mj-lt"/>
              <a:buAutoNum type="arabicPeriod" startAt="15"/>
            </a:pPr>
            <a:r>
              <a:rPr lang="nl-NL" sz="2400" dirty="0"/>
              <a:t>Hoe helpt een penwortel een plant te overleven in droge omstandigheden? </a:t>
            </a:r>
          </a:p>
          <a:p>
            <a:pPr marL="457200" indent="-457200">
              <a:buFont typeface="+mj-lt"/>
              <a:buAutoNum type="arabicPeriod" startAt="15"/>
            </a:pPr>
            <a:r>
              <a:rPr lang="nl-NL" sz="2400" dirty="0"/>
              <a:t>Beschrijf de rol van </a:t>
            </a:r>
            <a:r>
              <a:rPr lang="nl-NL" sz="2400" dirty="0" err="1"/>
              <a:t>mycorrhizae</a:t>
            </a:r>
            <a:r>
              <a:rPr lang="nl-NL" sz="2400" dirty="0"/>
              <a:t> in de gezondheid en groei van    plantenwortels</a:t>
            </a:r>
          </a:p>
          <a:p>
            <a:endParaRPr lang="nl-NL" dirty="0"/>
          </a:p>
        </p:txBody>
      </p:sp>
    </p:spTree>
    <p:extLst>
      <p:ext uri="{BB962C8B-B14F-4D97-AF65-F5344CB8AC3E}">
        <p14:creationId xmlns:p14="http://schemas.microsoft.com/office/powerpoint/2010/main" val="39159047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514436-0BDD-ED51-B2B3-EDAFAA453F13}"/>
              </a:ext>
            </a:extLst>
          </p:cNvPr>
          <p:cNvSpPr>
            <a:spLocks noGrp="1"/>
          </p:cNvSpPr>
          <p:nvPr>
            <p:ph type="title"/>
          </p:nvPr>
        </p:nvSpPr>
        <p:spPr/>
        <p:txBody>
          <a:bodyPr/>
          <a:lstStyle/>
          <a:p>
            <a:r>
              <a:rPr lang="nl-NL" dirty="0"/>
              <a:t>Huiswerk niveau 2-3-4 les 4</a:t>
            </a:r>
          </a:p>
        </p:txBody>
      </p:sp>
      <p:sp>
        <p:nvSpPr>
          <p:cNvPr id="4" name="Rectangle 1">
            <a:extLst>
              <a:ext uri="{FF2B5EF4-FFF2-40B4-BE49-F238E27FC236}">
                <a16:creationId xmlns:a16="http://schemas.microsoft.com/office/drawing/2014/main" id="{99E03A92-4F5E-18AF-9836-1556163D677B}"/>
              </a:ext>
            </a:extLst>
          </p:cNvPr>
          <p:cNvSpPr>
            <a:spLocks noGrp="1" noChangeArrowheads="1"/>
          </p:cNvSpPr>
          <p:nvPr>
            <p:ph idx="1"/>
          </p:nvPr>
        </p:nvSpPr>
        <p:spPr bwMode="auto">
          <a:xfrm>
            <a:off x="756000" y="1875835"/>
            <a:ext cx="8189592"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twee functies van de stengel van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de stengel van een eenjarige plant</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 en die van een meerjarige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heten de buisjes die water in de plant omhoog vervoeren?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komt het dat water via de bladeren omhoog wordt gezogen in de stengel?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wordt er in de bastvaten (floëem) vervoerd?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Leg kort uit wat osmose betekent in de wortels van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Waarom kan de stengel ook gezien worden als een “voorraadkast” van de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 kunnen nieuwe takken ontstaan bij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één manier waarop een plant zijn stengel gebruikt voor voortplanting.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belangrijkste functie van doornen aan een stengel?</a:t>
            </a:r>
          </a:p>
        </p:txBody>
      </p:sp>
    </p:spTree>
    <p:extLst>
      <p:ext uri="{BB962C8B-B14F-4D97-AF65-F5344CB8AC3E}">
        <p14:creationId xmlns:p14="http://schemas.microsoft.com/office/powerpoint/2010/main" val="4219210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B9B563-1EC3-52FC-3E88-B4A65E3BD459}"/>
              </a:ext>
            </a:extLst>
          </p:cNvPr>
          <p:cNvSpPr>
            <a:spLocks noGrp="1"/>
          </p:cNvSpPr>
          <p:nvPr>
            <p:ph type="title"/>
          </p:nvPr>
        </p:nvSpPr>
        <p:spPr/>
        <p:txBody>
          <a:bodyPr/>
          <a:lstStyle/>
          <a:p>
            <a:r>
              <a:rPr lang="nl-NL" dirty="0"/>
              <a:t>Huiswerk niveau 3-4 les 4</a:t>
            </a:r>
          </a:p>
        </p:txBody>
      </p:sp>
      <p:sp>
        <p:nvSpPr>
          <p:cNvPr id="3" name="Tijdelijke aanduiding voor inhoud 2">
            <a:extLst>
              <a:ext uri="{FF2B5EF4-FFF2-40B4-BE49-F238E27FC236}">
                <a16:creationId xmlns:a16="http://schemas.microsoft.com/office/drawing/2014/main" id="{217CB857-B6E8-A235-3527-BE34423558C0}"/>
              </a:ext>
            </a:extLst>
          </p:cNvPr>
          <p:cNvSpPr>
            <a:spLocks noGrp="1"/>
          </p:cNvSpPr>
          <p:nvPr>
            <p:ph idx="1"/>
          </p:nvPr>
        </p:nvSpPr>
        <p:spPr>
          <a:xfrm>
            <a:off x="903920" y="1941622"/>
            <a:ext cx="7740000" cy="4351338"/>
          </a:xfrm>
        </p:spPr>
        <p:txBody>
          <a:bodyPr>
            <a:normAutofit fontScale="85000" lnSpcReduction="20000"/>
          </a:bodyPr>
          <a:lstStyle/>
          <a:p>
            <a:pPr marL="457200" indent="-457200">
              <a:buFont typeface="+mj-lt"/>
              <a:buAutoNum type="arabicPeriod" startAt="11"/>
            </a:pPr>
            <a:r>
              <a:rPr lang="nl-NL" b="1" dirty="0"/>
              <a:t>Leg uit </a:t>
            </a:r>
            <a:r>
              <a:rPr lang="nl-NL" dirty="0"/>
              <a:t>hoe de samenwerking tussen houtvaten en bastvaten ervoor zorgt dat een plant zowel water als suikers efficiënt kan verdelen. Geef hierbij een concreet voorbeeld van een situatie waarin dit cruciaal is voor de overleving van de plant.</a:t>
            </a:r>
          </a:p>
          <a:p>
            <a:pPr marL="457200" indent="-457200">
              <a:buFont typeface="+mj-lt"/>
              <a:buAutoNum type="arabicPeriod" startAt="11"/>
            </a:pPr>
            <a:r>
              <a:rPr lang="nl-NL" b="1" dirty="0"/>
              <a:t>Vergelijk</a:t>
            </a:r>
            <a:r>
              <a:rPr lang="nl-NL" dirty="0"/>
              <a:t> de rol van worteldruk en de zuigkracht van bladeren bij het opwaarts transport van water. Welke kracht is doorslaggevender bij een hoge boom, en waarom?</a:t>
            </a:r>
          </a:p>
          <a:p>
            <a:pPr marL="457200" indent="-457200">
              <a:buFont typeface="+mj-lt"/>
              <a:buAutoNum type="arabicPeriod" startAt="11"/>
            </a:pPr>
            <a:r>
              <a:rPr lang="nl-NL" b="1" dirty="0"/>
              <a:t>Analyseer</a:t>
            </a:r>
            <a:r>
              <a:rPr lang="nl-NL" dirty="0"/>
              <a:t> hoe de opslag van voedingsstoffen in de stengel bijdraagt aan de overlevingskansen van meerjarige planten tijdens een strenge winter of droge periode.</a:t>
            </a:r>
          </a:p>
          <a:p>
            <a:pPr marL="457200" indent="-457200">
              <a:buFont typeface="+mj-lt"/>
              <a:buAutoNum type="arabicPeriod" startAt="11"/>
            </a:pPr>
            <a:r>
              <a:rPr lang="nl-NL" b="1" dirty="0"/>
              <a:t>Verklaar</a:t>
            </a:r>
            <a:r>
              <a:rPr lang="nl-NL" dirty="0"/>
              <a:t> hoe signalen (hormonaal of elektrisch) via de stengel ervoor kunnen zorgen dat een plant sneller reageert op vraat door insecten. Waarom is snelheid hierbij van belang?</a:t>
            </a:r>
          </a:p>
          <a:p>
            <a:pPr marL="457200" indent="-457200">
              <a:buFont typeface="+mj-lt"/>
              <a:buAutoNum type="arabicPeriod" startAt="11"/>
            </a:pPr>
            <a:r>
              <a:rPr lang="nl-NL" b="1" dirty="0"/>
              <a:t>Beoordeel de stelling</a:t>
            </a:r>
            <a:r>
              <a:rPr lang="nl-NL" dirty="0"/>
              <a:t>: "Doornen aan stengels zijn voornamelijk een verdedigingsmechanisme." Geef argumenten voor én tegen deze stelling, gebruikmakend van voorbeelden uit de lesstof.</a:t>
            </a:r>
          </a:p>
        </p:txBody>
      </p:sp>
    </p:spTree>
    <p:extLst>
      <p:ext uri="{BB962C8B-B14F-4D97-AF65-F5344CB8AC3E}">
        <p14:creationId xmlns:p14="http://schemas.microsoft.com/office/powerpoint/2010/main" val="4292604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Bestuiving en bevruchting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302776" cy="4738260"/>
          </a:xfrm>
        </p:spPr>
        <p:txBody>
          <a:bodyPr>
            <a:normAutofit/>
          </a:bodyPr>
          <a:lstStyle/>
          <a:p>
            <a:pPr indent="0">
              <a:buNone/>
            </a:pPr>
            <a:r>
              <a:rPr lang="nl-NL" dirty="0">
                <a:solidFill>
                  <a:schemeClr val="tx1"/>
                </a:solidFill>
              </a:rPr>
              <a:t>Bestuiving en bevruchting zijn belangrijke onderdelen van de levenscyclus van planten, maar veel telers zijn deze processen liever kwijt dan rijk. </a:t>
            </a:r>
          </a:p>
          <a:p>
            <a:pPr indent="0">
              <a:buNone/>
            </a:pPr>
            <a:endParaRPr lang="nl-NL" dirty="0">
              <a:solidFill>
                <a:schemeClr val="tx1"/>
              </a:solidFill>
            </a:endParaRPr>
          </a:p>
          <a:p>
            <a:pPr indent="0">
              <a:buNone/>
            </a:pPr>
            <a:r>
              <a:rPr lang="nl-NL" dirty="0">
                <a:solidFill>
                  <a:schemeClr val="tx1"/>
                </a:solidFill>
              </a:rPr>
              <a:t>Ze tasten de kwaliteit van hun product aan.</a:t>
            </a:r>
          </a:p>
          <a:p>
            <a:pPr indent="0">
              <a:buNone/>
              <a:defRPr/>
            </a:pPr>
            <a:endParaRPr lang="nl-NL" dirty="0"/>
          </a:p>
        </p:txBody>
      </p:sp>
      <p:pic>
        <p:nvPicPr>
          <p:cNvPr id="5" name="Afbeelding 4">
            <a:extLst>
              <a:ext uri="{FF2B5EF4-FFF2-40B4-BE49-F238E27FC236}">
                <a16:creationId xmlns:a16="http://schemas.microsoft.com/office/drawing/2014/main" id="{8B4E8E96-4688-E4A6-0CC5-A37740153B67}"/>
              </a:ext>
            </a:extLst>
          </p:cNvPr>
          <p:cNvPicPr>
            <a:picLocks noChangeAspect="1"/>
          </p:cNvPicPr>
          <p:nvPr/>
        </p:nvPicPr>
        <p:blipFill>
          <a:blip r:embed="rId3"/>
          <a:stretch>
            <a:fillRect/>
          </a:stretch>
        </p:blipFill>
        <p:spPr>
          <a:xfrm>
            <a:off x="5776538" y="3832150"/>
            <a:ext cx="3542030" cy="2691543"/>
          </a:xfrm>
          <a:prstGeom prst="rect">
            <a:avLst/>
          </a:prstGeom>
        </p:spPr>
      </p:pic>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A7B2BA-7E88-5077-850B-A17947EBFBF0}"/>
              </a:ext>
            </a:extLst>
          </p:cNvPr>
          <p:cNvSpPr>
            <a:spLocks noGrp="1"/>
          </p:cNvSpPr>
          <p:nvPr>
            <p:ph type="title"/>
          </p:nvPr>
        </p:nvSpPr>
        <p:spPr/>
        <p:txBody>
          <a:bodyPr/>
          <a:lstStyle/>
          <a:p>
            <a:r>
              <a:rPr lang="nl-NL" dirty="0"/>
              <a:t>Huiswerk les 4 niveau 2-3-4, les 5</a:t>
            </a:r>
          </a:p>
        </p:txBody>
      </p:sp>
      <p:sp>
        <p:nvSpPr>
          <p:cNvPr id="3" name="Rectangle 1">
            <a:extLst>
              <a:ext uri="{FF2B5EF4-FFF2-40B4-BE49-F238E27FC236}">
                <a16:creationId xmlns:a16="http://schemas.microsoft.com/office/drawing/2014/main" id="{A2617EE6-646A-09A8-5C46-27AE63D6D811}"/>
              </a:ext>
            </a:extLst>
          </p:cNvPr>
          <p:cNvSpPr>
            <a:spLocks noGrp="1" noChangeArrowheads="1"/>
          </p:cNvSpPr>
          <p:nvPr>
            <p:ph idx="1"/>
          </p:nvPr>
        </p:nvSpPr>
        <p:spPr bwMode="auto">
          <a:xfrm>
            <a:off x="756000" y="1271585"/>
            <a:ext cx="912770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belangrijkste functie van een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twee onderdelen waaruit een blad is opgebouwd.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doet de cuticula van het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taak van het palissadeparenchym?</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Welke stoffen worden door de houtvaten vervoerd?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noem je een blad zonder bladsteel?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een enkelvoudig en samengesteld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het bladgroen in de herfst?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functie van een scheidingslaag bij bladval?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Waarom verliest een plant zijn bladeren in de herfst?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beschermt een naaldboom zich tegen bevriezing?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één bladziekte en beschrijf kort wat er gebeurt met het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Leg uit waarom planten in een droge omgeving vaak een dikkere cuticula hebben dan planten in een vochtige omgeving.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Beschrijf hoe de vorming van de scheidingslaag en de </a:t>
            </a:r>
            <a:r>
              <a:rPr kumimoji="0" lang="nl-NL" altLang="nl-NL" sz="1800" b="0" i="0" u="none" strike="noStrike" cap="none" normalizeH="0" baseline="0" dirty="0" err="1">
                <a:ln>
                  <a:noFill/>
                </a:ln>
                <a:solidFill>
                  <a:schemeClr val="tx1"/>
                </a:solidFill>
                <a:effectLst/>
                <a:latin typeface="Arial" panose="020B0604020202020204" pitchFamily="34" charset="0"/>
              </a:rPr>
              <a:t>kurklaag</a:t>
            </a:r>
            <a:r>
              <a:rPr kumimoji="0" lang="nl-NL" altLang="nl-NL" sz="1800" b="0" i="0" u="none" strike="noStrike" cap="none" normalizeH="0" baseline="0" dirty="0">
                <a:ln>
                  <a:noFill/>
                </a:ln>
                <a:solidFill>
                  <a:schemeClr val="tx1"/>
                </a:solidFill>
                <a:effectLst/>
                <a:latin typeface="Arial" panose="020B0604020202020204" pitchFamily="34" charset="0"/>
              </a:rPr>
              <a:t> samen zorgen dat de plant geen schade oploopt bij bladval.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voordeel van de naaldvormige bladeren bij groenblijvende bomen in de winter?</a:t>
            </a:r>
          </a:p>
        </p:txBody>
      </p:sp>
    </p:spTree>
    <p:extLst>
      <p:ext uri="{BB962C8B-B14F-4D97-AF65-F5344CB8AC3E}">
        <p14:creationId xmlns:p14="http://schemas.microsoft.com/office/powerpoint/2010/main" val="6592384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A7B2BA-7E88-5077-850B-A17947EBFBF0}"/>
              </a:ext>
            </a:extLst>
          </p:cNvPr>
          <p:cNvSpPr>
            <a:spLocks noGrp="1"/>
          </p:cNvSpPr>
          <p:nvPr>
            <p:ph type="title"/>
          </p:nvPr>
        </p:nvSpPr>
        <p:spPr/>
        <p:txBody>
          <a:bodyPr/>
          <a:lstStyle/>
          <a:p>
            <a:r>
              <a:rPr lang="nl-NL" dirty="0"/>
              <a:t>Huiswerk les 4 niveau 4, les 5</a:t>
            </a:r>
          </a:p>
        </p:txBody>
      </p:sp>
      <p:sp>
        <p:nvSpPr>
          <p:cNvPr id="5" name="Tekstvak 4">
            <a:extLst>
              <a:ext uri="{FF2B5EF4-FFF2-40B4-BE49-F238E27FC236}">
                <a16:creationId xmlns:a16="http://schemas.microsoft.com/office/drawing/2014/main" id="{2A56AEAD-8F62-7F32-7C8F-7F91E28BBC3E}"/>
              </a:ext>
            </a:extLst>
          </p:cNvPr>
          <p:cNvSpPr txBox="1"/>
          <p:nvPr/>
        </p:nvSpPr>
        <p:spPr>
          <a:xfrm>
            <a:off x="819509" y="1656000"/>
            <a:ext cx="8609163" cy="3970318"/>
          </a:xfrm>
          <a:prstGeom prst="rect">
            <a:avLst/>
          </a:prstGeom>
          <a:noFill/>
        </p:spPr>
        <p:txBody>
          <a:bodyPr wrap="square" rtlCol="0">
            <a:spAutoFit/>
          </a:bodyPr>
          <a:lstStyle/>
          <a:p>
            <a:pPr marL="342900" indent="-342900">
              <a:buFont typeface="+mj-lt"/>
              <a:buAutoNum type="arabicPeriod" startAt="16"/>
            </a:pPr>
            <a:r>
              <a:rPr lang="nl-NL" dirty="0"/>
              <a:t>Vergelijk de bouw en functie van het palissadeparenchym en het sponsparenchym. Wat is het verschil in hun rol bij fotosynthese en gasuitwisseling?</a:t>
            </a:r>
          </a:p>
          <a:p>
            <a:pPr marL="342900" indent="-342900">
              <a:buFont typeface="+mj-lt"/>
              <a:buAutoNum type="arabicPeriod" startAt="16"/>
            </a:pPr>
            <a:r>
              <a:rPr lang="nl-NL" dirty="0"/>
              <a:t>Leg uit hoe de opbouw van een blad zich aanpast aan de omgeving (bijvoorbeeld droog versus vochtig klimaat). Gebruik hierbij de cuticula en de haren van het blad als voorbeeld.</a:t>
            </a:r>
          </a:p>
          <a:p>
            <a:pPr marL="342900" indent="-342900">
              <a:buFont typeface="+mj-lt"/>
              <a:buAutoNum type="arabicPeriod" startAt="16"/>
            </a:pPr>
            <a:r>
              <a:rPr lang="nl-NL" dirty="0"/>
              <a:t>Beschrijf stap voor stap wat er tijdens bladval gebeurt en leg uit waarom dit proces belangrijk is voor de overleving van de plant.</a:t>
            </a:r>
          </a:p>
          <a:p>
            <a:pPr marL="342900" indent="-342900">
              <a:buFont typeface="+mj-lt"/>
              <a:buAutoNum type="arabicPeriod" startAt="16"/>
            </a:pPr>
            <a:r>
              <a:rPr lang="nl-NL" dirty="0"/>
              <a:t>Kies twee verschillende bladstanden (bijvoorbeeld tegenoverstaand en kransstandig) en leg uit welk voordeel elke bladstand heeft voor de lichtopvang van de plant.</a:t>
            </a:r>
          </a:p>
          <a:p>
            <a:pPr marL="342900" indent="-342900">
              <a:buFont typeface="+mj-lt"/>
              <a:buAutoNum type="arabicPeriod" startAt="16"/>
            </a:pPr>
            <a:r>
              <a:rPr lang="nl-NL" dirty="0"/>
              <a:t>Een plant in de kas vertoont vergeelde bladeren. Leg uit welke mogelijke oorzaken dit kan hebben en hoe je kunt achterhalen of het door een voedingsgebrek of een ziekte komt.</a:t>
            </a:r>
          </a:p>
        </p:txBody>
      </p:sp>
    </p:spTree>
    <p:extLst>
      <p:ext uri="{BB962C8B-B14F-4D97-AF65-F5344CB8AC3E}">
        <p14:creationId xmlns:p14="http://schemas.microsoft.com/office/powerpoint/2010/main" val="17916336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00897"/>
          </a:xfrm>
        </p:spPr>
        <p:txBody>
          <a:bodyPr/>
          <a:lstStyle/>
          <a:p>
            <a:pPr eaLnBrk="1" hangingPunct="1"/>
            <a:r>
              <a:rPr lang="nl-NL" altLang="nl-NL" b="1" dirty="0"/>
              <a:t>Bestuiving en bevruchting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plant kan niet zomaar bloeien, hij moet eerst een bepaalde grootte of leeftijd hebben, een minimaal aantal bladeren enzovoort</a:t>
            </a:r>
          </a:p>
          <a:p>
            <a:pPr indent="0">
              <a:buNone/>
              <a:defRPr/>
            </a:pPr>
            <a:endParaRPr lang="nl-NL" dirty="0"/>
          </a:p>
          <a:p>
            <a:pPr indent="0">
              <a:buNone/>
              <a:defRPr/>
            </a:pPr>
            <a:r>
              <a:rPr lang="nl-NL" dirty="0"/>
              <a:t>Hij moet eerst een productie apparaat bouwen dat de bloem kan onderhouden.</a:t>
            </a:r>
          </a:p>
          <a:p>
            <a:pPr indent="0">
              <a:buNone/>
              <a:defRPr/>
            </a:pPr>
            <a:endParaRPr lang="nl-NL" dirty="0"/>
          </a:p>
          <a:p>
            <a:pPr indent="0">
              <a:buNone/>
              <a:defRPr/>
            </a:pPr>
            <a:r>
              <a:rPr lang="nl-NL" dirty="0"/>
              <a:t>Als het eenmaal zover is, komt het signaal voor de bloei (de inductie) van plantenhormonen (zoals </a:t>
            </a:r>
            <a:r>
              <a:rPr lang="nl-NL" dirty="0" err="1"/>
              <a:t>gibberelinen</a:t>
            </a:r>
            <a:r>
              <a:rPr lang="nl-NL" dirty="0"/>
              <a:t>, </a:t>
            </a:r>
            <a:r>
              <a:rPr lang="nl-NL" dirty="0" err="1"/>
              <a:t>cytokininen</a:t>
            </a:r>
            <a:r>
              <a:rPr lang="nl-NL" dirty="0"/>
              <a:t> en ethyleen).</a:t>
            </a:r>
          </a:p>
          <a:p>
            <a:pPr indent="0">
              <a:buNone/>
              <a:defRPr/>
            </a:pPr>
            <a:endParaRPr lang="nl-NL" dirty="0"/>
          </a:p>
          <a:p>
            <a:pPr indent="0">
              <a:buNone/>
              <a:defRPr/>
            </a:pPr>
            <a:r>
              <a:rPr lang="nl-NL" dirty="0"/>
              <a:t> </a:t>
            </a:r>
          </a:p>
        </p:txBody>
      </p:sp>
      <p:pic>
        <p:nvPicPr>
          <p:cNvPr id="3" name="Afbeelding 2">
            <a:extLst>
              <a:ext uri="{FF2B5EF4-FFF2-40B4-BE49-F238E27FC236}">
                <a16:creationId xmlns:a16="http://schemas.microsoft.com/office/drawing/2014/main" id="{426D689F-7473-6D67-9947-33D873D012FB}"/>
              </a:ext>
            </a:extLst>
          </p:cNvPr>
          <p:cNvPicPr>
            <a:picLocks noChangeAspect="1"/>
          </p:cNvPicPr>
          <p:nvPr/>
        </p:nvPicPr>
        <p:blipFill>
          <a:blip r:embed="rId3"/>
          <a:stretch>
            <a:fillRect/>
          </a:stretch>
        </p:blipFill>
        <p:spPr>
          <a:xfrm>
            <a:off x="8484875" y="4189970"/>
            <a:ext cx="3321221" cy="2228965"/>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sz="4900" dirty="0"/>
              <a:t>Geen bloei in de jeugdfase</a:t>
            </a:r>
            <a:br>
              <a:rPr lang="nl-NL" dirty="0">
                <a:solidFill>
                  <a:srgbClr val="0DA96A"/>
                </a:solidFill>
                <a:latin typeface="GT Walsheim Regular" panose="02000503030000020003" pitchFamily="2" charset="77"/>
              </a:rPr>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76587" y="1588951"/>
            <a:ext cx="8643275" cy="4847745"/>
          </a:xfrm>
        </p:spPr>
        <p:txBody>
          <a:bodyPr>
            <a:normAutofit fontScale="77500" lnSpcReduction="20000"/>
          </a:bodyPr>
          <a:lstStyle/>
          <a:p>
            <a:pPr indent="0">
              <a:lnSpc>
                <a:spcPct val="120000"/>
              </a:lnSpc>
              <a:spcAft>
                <a:spcPts val="600"/>
              </a:spcAft>
              <a:buNone/>
            </a:pPr>
            <a:r>
              <a:rPr lang="nl-NL" sz="2600" dirty="0"/>
              <a:t>Voordat een plant kan bloeien, moet hij volwassen zijn, en veel planten kennen een jeugdfase waarin ze zelfs onder optimale omstandigheden niet bloeien.</a:t>
            </a:r>
          </a:p>
          <a:p>
            <a:pPr indent="0">
              <a:lnSpc>
                <a:spcPct val="120000"/>
              </a:lnSpc>
              <a:spcAft>
                <a:spcPts val="600"/>
              </a:spcAft>
              <a:buNone/>
            </a:pPr>
            <a:endParaRPr lang="nl-NL" sz="2600" dirty="0"/>
          </a:p>
          <a:p>
            <a:pPr indent="0">
              <a:lnSpc>
                <a:spcPct val="120000"/>
              </a:lnSpc>
              <a:spcAft>
                <a:spcPts val="600"/>
              </a:spcAft>
              <a:buNone/>
            </a:pPr>
            <a:r>
              <a:rPr lang="nl-NL" sz="2600" dirty="0"/>
              <a:t>De logica hierachter is dat bloemen van voldoende kwaliteit moeten zijn om succesvolle voortplanting te ondersteunen, wat energie kost en voldoende assimilaten vereist.</a:t>
            </a:r>
          </a:p>
          <a:p>
            <a:pPr indent="0">
              <a:lnSpc>
                <a:spcPct val="120000"/>
              </a:lnSpc>
              <a:spcAft>
                <a:spcPts val="600"/>
              </a:spcAft>
              <a:buNone/>
            </a:pPr>
            <a:endParaRPr lang="nl-NL" sz="2600" dirty="0"/>
          </a:p>
          <a:p>
            <a:pPr indent="0">
              <a:lnSpc>
                <a:spcPct val="120000"/>
              </a:lnSpc>
              <a:spcAft>
                <a:spcPts val="600"/>
              </a:spcAft>
              <a:buNone/>
            </a:pPr>
            <a:r>
              <a:rPr lang="nl-NL" sz="2600" dirty="0"/>
              <a:t>De overgang van de jeugd- naar volwassen fase is abrupt en wordt aangestuurd door plantenhormonen. Factoren zoals plantgrootte, leeftijd, het aantal bladeren en groeifactoren beïnvloeden de duur van de jeugdfase.</a:t>
            </a:r>
          </a:p>
          <a:p>
            <a:pPr indent="0">
              <a:lnSpc>
                <a:spcPct val="120000"/>
              </a:lnSpc>
              <a:spcAft>
                <a:spcPts val="600"/>
              </a:spcAft>
              <a:buNone/>
            </a:pPr>
            <a:endParaRPr lang="nl-NL" sz="2600" dirty="0"/>
          </a:p>
          <a:p>
            <a:pPr indent="0">
              <a:lnSpc>
                <a:spcPct val="120000"/>
              </a:lnSpc>
              <a:spcAft>
                <a:spcPts val="600"/>
              </a:spcAft>
              <a:buNone/>
            </a:pPr>
            <a:r>
              <a:rPr lang="nl-NL" sz="2600" dirty="0"/>
              <a:t>De duur van de jeugdfase kan sterk variëren, van enkele dagen tot tientallen jaren bij bomen.</a:t>
            </a:r>
            <a:endParaRPr lang="nl-NL" dirty="0"/>
          </a:p>
        </p:txBody>
      </p:sp>
      <p:pic>
        <p:nvPicPr>
          <p:cNvPr id="3" name="Afbeelding 2">
            <a:extLst>
              <a:ext uri="{FF2B5EF4-FFF2-40B4-BE49-F238E27FC236}">
                <a16:creationId xmlns:a16="http://schemas.microsoft.com/office/drawing/2014/main" id="{057EFB29-FBAB-2DE4-456C-2D67AFCF8A59}"/>
              </a:ext>
            </a:extLst>
          </p:cNvPr>
          <p:cNvPicPr>
            <a:picLocks noChangeAspect="1"/>
          </p:cNvPicPr>
          <p:nvPr/>
        </p:nvPicPr>
        <p:blipFill>
          <a:blip r:embed="rId3"/>
          <a:stretch>
            <a:fillRect/>
          </a:stretch>
        </p:blipFill>
        <p:spPr>
          <a:xfrm>
            <a:off x="8686800" y="1"/>
            <a:ext cx="3505200" cy="1660744"/>
          </a:xfrm>
          <a:prstGeom prst="rect">
            <a:avLst/>
          </a:prstGeom>
        </p:spPr>
      </p:pic>
    </p:spTree>
    <p:extLst>
      <p:ext uri="{BB962C8B-B14F-4D97-AF65-F5344CB8AC3E}">
        <p14:creationId xmlns:p14="http://schemas.microsoft.com/office/powerpoint/2010/main" val="16396798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Concurrentie tussen de bloem en andere delen dan de plant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44539" y="2119740"/>
            <a:ext cx="6651494" cy="4738260"/>
          </a:xfrm>
        </p:spPr>
        <p:txBody>
          <a:bodyPr>
            <a:normAutofit/>
          </a:bodyPr>
          <a:lstStyle/>
          <a:p>
            <a:pPr indent="0">
              <a:buNone/>
              <a:defRPr/>
            </a:pPr>
            <a:r>
              <a:rPr lang="nl-NL" dirty="0"/>
              <a:t>Als de plant eenmaal van vegetatief naar generatief is gegaan en daadwerkelijk bloemknoppen zijn gevormd kan er nog van alles misgaan:</a:t>
            </a:r>
          </a:p>
          <a:p>
            <a:pPr indent="0">
              <a:buNone/>
              <a:defRPr/>
            </a:pPr>
            <a:endParaRPr lang="nl-NL" dirty="0"/>
          </a:p>
          <a:p>
            <a:pPr marL="342900" indent="-342900">
              <a:defRPr/>
            </a:pPr>
            <a:r>
              <a:rPr lang="nl-NL" dirty="0"/>
              <a:t>Een bloemknop kan afvallen</a:t>
            </a:r>
          </a:p>
          <a:p>
            <a:pPr marL="342900" indent="-342900">
              <a:defRPr/>
            </a:pPr>
            <a:r>
              <a:rPr lang="nl-NL" dirty="0"/>
              <a:t>Een bloemknop kan verdrogen</a:t>
            </a:r>
          </a:p>
          <a:p>
            <a:pPr marL="342900" indent="-342900">
              <a:defRPr/>
            </a:pPr>
            <a:r>
              <a:rPr lang="nl-NL" dirty="0"/>
              <a:t>Een bloemknop kan niet goed openen</a:t>
            </a:r>
          </a:p>
          <a:p>
            <a:pPr marL="342900" indent="-342900">
              <a:defRPr/>
            </a:pPr>
            <a:r>
              <a:rPr lang="nl-NL" dirty="0"/>
              <a:t>Een bloemknop kan bevriezen</a:t>
            </a:r>
          </a:p>
          <a:p>
            <a:pPr indent="0">
              <a:buNone/>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A564B6D3-1934-4CD9-6244-262059E376C9}"/>
              </a:ext>
            </a:extLst>
          </p:cNvPr>
          <p:cNvPicPr>
            <a:picLocks noChangeAspect="1"/>
          </p:cNvPicPr>
          <p:nvPr/>
        </p:nvPicPr>
        <p:blipFill>
          <a:blip r:embed="rId3"/>
          <a:stretch>
            <a:fillRect/>
          </a:stretch>
        </p:blipFill>
        <p:spPr>
          <a:xfrm>
            <a:off x="8431470" y="4029163"/>
            <a:ext cx="3185436" cy="2438611"/>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1213</TotalTime>
  <Words>3814</Words>
  <Application>Microsoft Office PowerPoint</Application>
  <PresentationFormat>Breedbeeld</PresentationFormat>
  <Paragraphs>446</Paragraphs>
  <Slides>62</Slides>
  <Notes>50</Notes>
  <HiddenSlides>0</HiddenSlides>
  <MMClips>2</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62</vt:i4>
      </vt:variant>
    </vt:vector>
  </HeadingPairs>
  <TitlesOfParts>
    <vt:vector size="66" baseType="lpstr">
      <vt:lpstr>Arial</vt:lpstr>
      <vt:lpstr>Calibri</vt:lpstr>
      <vt:lpstr>GT Walsheim Regular</vt:lpstr>
      <vt:lpstr>Kantoorthema</vt:lpstr>
      <vt:lpstr>PowerPoint-presentatie</vt:lpstr>
      <vt:lpstr>Aftrap</vt:lpstr>
      <vt:lpstr>Wat leren we in periode 1</vt:lpstr>
      <vt:lpstr>Wat doen we vandaag?</vt:lpstr>
      <vt:lpstr>PowerPoint-presentatie</vt:lpstr>
      <vt:lpstr>Bestuiving en bevruchting</vt:lpstr>
      <vt:lpstr>Bestuiving en bevruchting</vt:lpstr>
      <vt:lpstr>Geen bloei in de jeugdfase </vt:lpstr>
      <vt:lpstr>Concurrentie tussen de bloem en andere delen dan de plant</vt:lpstr>
      <vt:lpstr>Concurrentie tussen de bloem en andere delen dan de plant</vt:lpstr>
      <vt:lpstr>Belang van daglengte voor de bloei</vt:lpstr>
      <vt:lpstr>Belang van daglengte voor de bloei</vt:lpstr>
      <vt:lpstr>Belang van daglengte voor de bloei</vt:lpstr>
      <vt:lpstr>De bloem </vt:lpstr>
      <vt:lpstr>Onderdelen van de bloem</vt:lpstr>
      <vt:lpstr>Onderdelen van de bloem</vt:lpstr>
      <vt:lpstr>Onderdelen van de bloem</vt:lpstr>
      <vt:lpstr>Soorten bloemen</vt:lpstr>
      <vt:lpstr>Soorten bestuivingen</vt:lpstr>
      <vt:lpstr>Kruis bestuivingen (allogamie)</vt:lpstr>
      <vt:lpstr>Bestuiving door insecten</vt:lpstr>
      <vt:lpstr>Zelfbestuiving (autogamie)</vt:lpstr>
      <vt:lpstr>Soorten bloemen</vt:lpstr>
      <vt:lpstr>Soorten bloemen</vt:lpstr>
      <vt:lpstr>Stuifmeel</vt:lpstr>
      <vt:lpstr>Stuifmeelkorrels</vt:lpstr>
      <vt:lpstr>Vruchtbeginsel</vt:lpstr>
      <vt:lpstr>Vruchtbeginsel</vt:lpstr>
      <vt:lpstr>Bestuiving</vt:lpstr>
      <vt:lpstr>PowerPoint-presentatie</vt:lpstr>
      <vt:lpstr>Bevruchting</vt:lpstr>
      <vt:lpstr>Bevruchting</vt:lpstr>
      <vt:lpstr>PowerPoint-presentatie</vt:lpstr>
      <vt:lpstr>Belemmerende factoren</vt:lpstr>
      <vt:lpstr>Belemmerende factoren</vt:lpstr>
      <vt:lpstr>Bestuiving en relatieve luchtvochtigheid</vt:lpstr>
      <vt:lpstr>Fasen in de vruchtontwikkeling  </vt:lpstr>
      <vt:lpstr>Fasen in de vruchtontwikkeling</vt:lpstr>
      <vt:lpstr>Zaden</vt:lpstr>
      <vt:lpstr>Aantasting van kwaliteit van siergewassen door bestuiving </vt:lpstr>
      <vt:lpstr>Parthenocarpie </vt:lpstr>
      <vt:lpstr>Voordelen van parhenocarpie </vt:lpstr>
      <vt:lpstr>Veredelen</vt:lpstr>
      <vt:lpstr>Heterosiseffect </vt:lpstr>
      <vt:lpstr>Huiswerk (les 5) niveau 2,3 en 4 </vt:lpstr>
      <vt:lpstr>Huiswerk (les 5) niveau 2,3 en 4 </vt:lpstr>
      <vt:lpstr>Huiswerk  (les 5) niveau 4</vt:lpstr>
      <vt:lpstr>Verzameling huiswerk</vt:lpstr>
      <vt:lpstr>Huiswerk niveau 2,3,4 les 1</vt:lpstr>
      <vt:lpstr>Huiswerk niveau 2,3,4 les 1</vt:lpstr>
      <vt:lpstr>Huiswerk niveau 4, les 1</vt:lpstr>
      <vt:lpstr>Huiswerk niveau 2,3,4 les 2</vt:lpstr>
      <vt:lpstr>Huiswerk niveau 2,3,4 les 2</vt:lpstr>
      <vt:lpstr>Huiswerk niveau 4 les 2 </vt:lpstr>
      <vt:lpstr>Huiswerk Niveau 2,3,4 les 3 </vt:lpstr>
      <vt:lpstr>Huiswerk Niveau 2,3,4 les 3</vt:lpstr>
      <vt:lpstr>Huiswerk niveau 4, les 3</vt:lpstr>
      <vt:lpstr>Huiswerk niveau 2-3-4 les 4</vt:lpstr>
      <vt:lpstr>Huiswerk niveau 3-4 les 4</vt:lpstr>
      <vt:lpstr>Huiswerk les 4 niveau 2-3-4, les 5</vt:lpstr>
      <vt:lpstr>Huiswerk les 4 niveau 4, les 5</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52</cp:revision>
  <dcterms:created xsi:type="dcterms:W3CDTF">2020-11-10T08:38:03Z</dcterms:created>
  <dcterms:modified xsi:type="dcterms:W3CDTF">2025-10-14T10:10:10Z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