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2" autoAdjust="0"/>
    <p:restoredTop sz="94660"/>
  </p:normalViewPr>
  <p:slideViewPr>
    <p:cSldViewPr snapToGrid="0">
      <p:cViewPr>
        <p:scale>
          <a:sx n="77" d="100"/>
          <a:sy n="77" d="100"/>
        </p:scale>
        <p:origin x="91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194A63-213A-AB37-6F8A-1C9E51384D8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6D5A7F94-53D6-C403-B231-49F72F2180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0DFC6EF-8FAC-BB2F-CE0F-164DAE020D7B}"/>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EFA07F1E-52BF-6AE5-2D57-D0E1FBF7328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DA7D53D-F144-C05C-E05C-FDAA274227AB}"/>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2839624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E4D3EB-4575-C3EF-618C-FF90DC46415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734968C-A31A-39A4-76D0-1C9609FA1FE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F299875-CAD4-8C4C-4A4F-C19937D8F68A}"/>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16DD6EFE-A263-C2B5-C3F7-81D05CA83F7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3F54930-51E1-9924-12E6-8BC7D3F6530A}"/>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720902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F49DDF6-1726-5FB2-8D4D-87DA2C59897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EC4A3D7-C8D7-8F54-3ECE-695B9812435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8638551-D376-E18B-3E50-5BB681545FC8}"/>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986FEE6A-B203-516C-B4D1-F28D1C46B87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E4A8EE6-4C9E-C973-D74B-194CECA98B5C}"/>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2036037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4C999B-DF6A-36EC-9A00-EEB058652C4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422EBC2-B1E9-9438-AC36-CBB1240C772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C99618C-8285-54A7-2AC2-7E7C6794EED4}"/>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07E4AFAB-15AB-F486-5742-1F7DC371354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99823A9-45B4-2BAE-ECBB-20C070D07A7D}"/>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2210145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ED89FD-54B0-0CEC-30C5-0D2E011B1DC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EB54AF9-351A-3957-1D4C-186CD1BCC6B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72725791-EB9B-1548-8AC6-A0F314F4269B}"/>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0605D881-097F-B47C-B347-07A88C72DF8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FBB390F-3572-E32B-2746-C0AA72537901}"/>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1254430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B626DD-F8F0-06CC-30DC-4D80DBF06C4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641E998-C6C7-D045-B035-10BCC1A0230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EA9ED5F-B3E5-9350-C0AF-E1BDE0AC094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6AE72E9-B42D-86BE-0267-A9373BAC888A}"/>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6" name="Tijdelijke aanduiding voor voettekst 5">
            <a:extLst>
              <a:ext uri="{FF2B5EF4-FFF2-40B4-BE49-F238E27FC236}">
                <a16:creationId xmlns:a16="http://schemas.microsoft.com/office/drawing/2014/main" id="{CC8B0087-870D-40F0-37EB-81DBD413721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19F8567-CF3F-9D02-32A1-84C8D734414B}"/>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3312637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E1C657-3F8A-C4C0-0900-01A09E6C518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0373402-D289-28C2-1F40-70F3D63F41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637379A-E497-6C42-F0E2-3E430FFD34F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22C5F8A-5CCA-9481-0686-596066FA1F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172B0419-64FD-4E5A-D273-4CF4D8004FE4}"/>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AF76630-215C-7D6A-3F67-16304836D039}"/>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8" name="Tijdelijke aanduiding voor voettekst 7">
            <a:extLst>
              <a:ext uri="{FF2B5EF4-FFF2-40B4-BE49-F238E27FC236}">
                <a16:creationId xmlns:a16="http://schemas.microsoft.com/office/drawing/2014/main" id="{1D6A30B8-62EB-8D34-11A4-F062A64C5FE9}"/>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FF7E819-9044-7C36-0557-5B320614F32C}"/>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3943475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7614F2-3833-1CEB-7AD1-E1D0824DA4D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5A4227F-88ED-EA62-F18F-9305805DA631}"/>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4" name="Tijdelijke aanduiding voor voettekst 3">
            <a:extLst>
              <a:ext uri="{FF2B5EF4-FFF2-40B4-BE49-F238E27FC236}">
                <a16:creationId xmlns:a16="http://schemas.microsoft.com/office/drawing/2014/main" id="{1D5060A2-7A53-0A3E-8210-8C4460E1648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750C37B-B65E-8CA5-7A4E-7BE364C0E62C}"/>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3334519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2B00BEF-3092-B1D9-C10D-A5E118ACEB9F}"/>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3" name="Tijdelijke aanduiding voor voettekst 2">
            <a:extLst>
              <a:ext uri="{FF2B5EF4-FFF2-40B4-BE49-F238E27FC236}">
                <a16:creationId xmlns:a16="http://schemas.microsoft.com/office/drawing/2014/main" id="{82E4691E-0E0C-6B0B-20ED-54E386CF24AF}"/>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39382A2-97D9-4261-6221-65E81A2D23A7}"/>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925422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4484FD-2D89-E9A6-D2D1-A8231B7118D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9094970-A8C8-1225-BBD1-FC1085664C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9BC107F-3195-983A-3379-D2027FC7A7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767FEA8-0BA7-F18D-8CDF-8EA870DE8990}"/>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6" name="Tijdelijke aanduiding voor voettekst 5">
            <a:extLst>
              <a:ext uri="{FF2B5EF4-FFF2-40B4-BE49-F238E27FC236}">
                <a16:creationId xmlns:a16="http://schemas.microsoft.com/office/drawing/2014/main" id="{1E31667F-8596-16A8-7858-0831F2D8FDF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A7A5C60-5DDE-89CE-D5C6-47815A6158D3}"/>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1525905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310EBF-9C12-F142-4EF6-7583ABE06D2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077E1F6-9961-681F-C562-20E2C76384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B367E54-F814-8729-F239-AA7728A937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D9F6101-CC05-1C6E-7A1A-0D5BE9E30FA3}"/>
              </a:ext>
            </a:extLst>
          </p:cNvPr>
          <p:cNvSpPr>
            <a:spLocks noGrp="1"/>
          </p:cNvSpPr>
          <p:nvPr>
            <p:ph type="dt" sz="half" idx="10"/>
          </p:nvPr>
        </p:nvSpPr>
        <p:spPr/>
        <p:txBody>
          <a:bodyPr/>
          <a:lstStyle/>
          <a:p>
            <a:fld id="{2938018D-FF8D-4A22-8AF9-1EE170E3DC03}" type="datetimeFigureOut">
              <a:rPr lang="nl-NL" smtClean="0"/>
              <a:t>16-7-2024</a:t>
            </a:fld>
            <a:endParaRPr lang="nl-NL"/>
          </a:p>
        </p:txBody>
      </p:sp>
      <p:sp>
        <p:nvSpPr>
          <p:cNvPr id="6" name="Tijdelijke aanduiding voor voettekst 5">
            <a:extLst>
              <a:ext uri="{FF2B5EF4-FFF2-40B4-BE49-F238E27FC236}">
                <a16:creationId xmlns:a16="http://schemas.microsoft.com/office/drawing/2014/main" id="{3449E87D-1E0A-8564-5940-642A9542864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097D97E-347E-E95B-5F14-F6F3A86E4FE6}"/>
              </a:ext>
            </a:extLst>
          </p:cNvPr>
          <p:cNvSpPr>
            <a:spLocks noGrp="1"/>
          </p:cNvSpPr>
          <p:nvPr>
            <p:ph type="sldNum" sz="quarter" idx="12"/>
          </p:nvPr>
        </p:nvSpPr>
        <p:spPr/>
        <p:txBody>
          <a:bodyPr/>
          <a:lstStyle/>
          <a:p>
            <a:fld id="{0A0C6B6C-9CFB-4D9B-B453-1388C24FC989}" type="slidenum">
              <a:rPr lang="nl-NL" smtClean="0"/>
              <a:t>‹nr.›</a:t>
            </a:fld>
            <a:endParaRPr lang="nl-NL"/>
          </a:p>
        </p:txBody>
      </p:sp>
    </p:spTree>
    <p:extLst>
      <p:ext uri="{BB962C8B-B14F-4D97-AF65-F5344CB8AC3E}">
        <p14:creationId xmlns:p14="http://schemas.microsoft.com/office/powerpoint/2010/main" val="2032292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4D92996-548F-E0F0-6763-10E9044F0E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0B691E8-826C-1110-8626-AA2DC5C841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7E7688D-1A43-AA7C-D834-8297A16856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938018D-FF8D-4A22-8AF9-1EE170E3DC03}" type="datetimeFigureOut">
              <a:rPr lang="nl-NL" smtClean="0"/>
              <a:t>16-7-2024</a:t>
            </a:fld>
            <a:endParaRPr lang="nl-NL"/>
          </a:p>
        </p:txBody>
      </p:sp>
      <p:sp>
        <p:nvSpPr>
          <p:cNvPr id="5" name="Tijdelijke aanduiding voor voettekst 4">
            <a:extLst>
              <a:ext uri="{FF2B5EF4-FFF2-40B4-BE49-F238E27FC236}">
                <a16:creationId xmlns:a16="http://schemas.microsoft.com/office/drawing/2014/main" id="{6B18A7C3-7A83-0AA4-3E6A-3EECE9E9F2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14D95117-62E9-45E0-6F65-3B1F457282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A0C6B6C-9CFB-4D9B-B453-1388C24FC989}" type="slidenum">
              <a:rPr lang="nl-NL" smtClean="0"/>
              <a:t>‹nr.›</a:t>
            </a:fld>
            <a:endParaRPr lang="nl-NL"/>
          </a:p>
        </p:txBody>
      </p:sp>
    </p:spTree>
    <p:extLst>
      <p:ext uri="{BB962C8B-B14F-4D97-AF65-F5344CB8AC3E}">
        <p14:creationId xmlns:p14="http://schemas.microsoft.com/office/powerpoint/2010/main" val="1594591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ardenersworldmagazine.nl/groene-school/moestuin/tomaten-stekken/" TargetMode="External"/><Relationship Id="rId2" Type="http://schemas.openxmlformats.org/officeDocument/2006/relationships/hyperlink" Target="https://www.gardenersworldmagazine.nl/groene-school/kweken/tijm-stekken-vermeerderen/" TargetMode="External"/><Relationship Id="rId1" Type="http://schemas.openxmlformats.org/officeDocument/2006/relationships/slideLayout" Target="../slideLayouts/slideLayout2.xml"/><Relationship Id="rId6" Type="http://schemas.openxmlformats.org/officeDocument/2006/relationships/hyperlink" Target="https://www.gardenersworldmagazine.nl/groene-school/kamerplanten/sansevieria-stekken/" TargetMode="External"/><Relationship Id="rId5" Type="http://schemas.openxmlformats.org/officeDocument/2006/relationships/hyperlink" Target="https://www.gardenersworldmagazine.nl/groene-school/kweken/planten-stekken/" TargetMode="External"/><Relationship Id="rId4" Type="http://schemas.openxmlformats.org/officeDocument/2006/relationships/hyperlink" Target="https://www.gardenersworldmagazine.nl/groene-school/kweken/asters-stekk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ardenersworldmagazine.nl/groene-school/kweken/planten-stekk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gardenersworldmagazine.nl/groene-school/biodiversiteit/turfvrije-potgrond-make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ardenersworldmagazine.nl/groene-school/kweken/stekjes-aan-rand-van-pot/"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6F2C322-939A-6D16-B363-BB8091C84F04}"/>
              </a:ext>
            </a:extLst>
          </p:cNvPr>
          <p:cNvSpPr>
            <a:spLocks noGrp="1"/>
          </p:cNvSpPr>
          <p:nvPr>
            <p:ph type="ctrTitle"/>
          </p:nvPr>
        </p:nvSpPr>
        <p:spPr>
          <a:xfrm>
            <a:off x="890338" y="640080"/>
            <a:ext cx="3734014" cy="3566160"/>
          </a:xfrm>
        </p:spPr>
        <p:txBody>
          <a:bodyPr anchor="b">
            <a:normAutofit/>
          </a:bodyPr>
          <a:lstStyle/>
          <a:p>
            <a:pPr algn="l"/>
            <a:r>
              <a:rPr lang="nl-NL" sz="3400" b="0" i="1" dirty="0">
                <a:effectLst/>
                <a:highlight>
                  <a:srgbClr val="F4F0EA"/>
                </a:highlight>
                <a:latin typeface="Jubilat"/>
              </a:rPr>
              <a:t>Pelargonium stekken: maak snel meer zomerbloeiers met dit stappenplan</a:t>
            </a:r>
            <a:br>
              <a:rPr lang="nl-NL" sz="3400" b="0" i="1" dirty="0">
                <a:effectLst/>
                <a:highlight>
                  <a:srgbClr val="F4F0EA"/>
                </a:highlight>
                <a:latin typeface="Jubilat"/>
              </a:rPr>
            </a:br>
            <a:endParaRPr lang="nl-NL" sz="3400" dirty="0"/>
          </a:p>
        </p:txBody>
      </p:sp>
      <p:sp>
        <p:nvSpPr>
          <p:cNvPr id="3" name="Ondertitel 2">
            <a:extLst>
              <a:ext uri="{FF2B5EF4-FFF2-40B4-BE49-F238E27FC236}">
                <a16:creationId xmlns:a16="http://schemas.microsoft.com/office/drawing/2014/main" id="{9F8D644C-D52A-DD91-274C-850AE134F1E6}"/>
              </a:ext>
            </a:extLst>
          </p:cNvPr>
          <p:cNvSpPr>
            <a:spLocks noGrp="1"/>
          </p:cNvSpPr>
          <p:nvPr>
            <p:ph type="subTitle" idx="1"/>
          </p:nvPr>
        </p:nvSpPr>
        <p:spPr>
          <a:xfrm>
            <a:off x="890339" y="4636008"/>
            <a:ext cx="3734014" cy="1572768"/>
          </a:xfrm>
        </p:spPr>
        <p:txBody>
          <a:bodyPr>
            <a:normAutofit/>
          </a:bodyPr>
          <a:lstStyle/>
          <a:p>
            <a:pPr algn="l"/>
            <a:r>
              <a:rPr lang="nl-NL" dirty="0"/>
              <a:t>Knip de eenjarige scheuten van de geranium</a:t>
            </a:r>
          </a:p>
        </p:txBody>
      </p:sp>
      <p:sp>
        <p:nvSpPr>
          <p:cNvPr id="12"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5A463BF5-52AC-B047-A576-B90A96EE17EB}"/>
              </a:ext>
            </a:extLst>
          </p:cNvPr>
          <p:cNvPicPr>
            <a:picLocks noChangeAspect="1"/>
          </p:cNvPicPr>
          <p:nvPr/>
        </p:nvPicPr>
        <p:blipFill>
          <a:blip r:embed="rId2"/>
          <a:srcRect r="7469"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912733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07687B-B929-F485-7F3F-F12EA6142D36}"/>
              </a:ext>
            </a:extLst>
          </p:cNvPr>
          <p:cNvSpPr>
            <a:spLocks noGrp="1"/>
          </p:cNvSpPr>
          <p:nvPr>
            <p:ph type="title"/>
          </p:nvPr>
        </p:nvSpPr>
        <p:spPr/>
        <p:txBody>
          <a:bodyPr/>
          <a:lstStyle/>
          <a:p>
            <a:r>
              <a:rPr lang="nl-NL" b="0" i="0">
                <a:solidFill>
                  <a:srgbClr val="333333"/>
                </a:solidFill>
                <a:effectLst/>
                <a:highlight>
                  <a:srgbClr val="FFFFFC"/>
                </a:highlight>
                <a:latin typeface="Jubilat"/>
              </a:rPr>
              <a:t>Meer lezen over stekken:</a:t>
            </a:r>
            <a:br>
              <a:rPr lang="nl-NL" b="0" i="0">
                <a:solidFill>
                  <a:srgbClr val="333333"/>
                </a:solidFill>
                <a:effectLst/>
                <a:highlight>
                  <a:srgbClr val="FFFFFC"/>
                </a:highlight>
                <a:latin typeface="Jubilat"/>
              </a:rPr>
            </a:br>
            <a:endParaRPr lang="nl-NL"/>
          </a:p>
        </p:txBody>
      </p:sp>
      <p:sp>
        <p:nvSpPr>
          <p:cNvPr id="3" name="Tijdelijke aanduiding voor inhoud 2">
            <a:extLst>
              <a:ext uri="{FF2B5EF4-FFF2-40B4-BE49-F238E27FC236}">
                <a16:creationId xmlns:a16="http://schemas.microsoft.com/office/drawing/2014/main" id="{B3AE4294-F2E7-774A-71CF-AE6CDDFCBAD8}"/>
              </a:ext>
            </a:extLst>
          </p:cNvPr>
          <p:cNvSpPr>
            <a:spLocks noGrp="1"/>
          </p:cNvSpPr>
          <p:nvPr>
            <p:ph idx="1"/>
          </p:nvPr>
        </p:nvSpPr>
        <p:spPr/>
        <p:txBody>
          <a:bodyPr/>
          <a:lstStyle/>
          <a:p>
            <a:pPr algn="l">
              <a:buFont typeface="Arial" panose="020B0604020202020204" pitchFamily="34" charset="0"/>
              <a:buChar char="•"/>
            </a:pPr>
            <a:r>
              <a:rPr lang="nl-NL" b="0" i="0" u="none" strike="noStrike" dirty="0">
                <a:solidFill>
                  <a:srgbClr val="C3046F"/>
                </a:solidFill>
                <a:effectLst/>
                <a:highlight>
                  <a:srgbClr val="FFFFFC"/>
                </a:highlight>
                <a:latin typeface="Open Sans" panose="020B0606030504020204" pitchFamily="34" charset="0"/>
                <a:hlinkClick r:id="rId2"/>
              </a:rPr>
              <a:t>Tijm stekken, scheuren en afleggen: zo maak je snel meer planten</a:t>
            </a:r>
            <a:endParaRPr lang="nl-NL" b="0" i="0" dirty="0">
              <a:solidFill>
                <a:srgbClr val="333333"/>
              </a:solidFill>
              <a:effectLst/>
              <a:highlight>
                <a:srgbClr val="FFFFFC"/>
              </a:highlight>
              <a:latin typeface="Open Sans" panose="020B0606030504020204" pitchFamily="34" charset="0"/>
            </a:endParaRPr>
          </a:p>
          <a:p>
            <a:pPr algn="l">
              <a:buFont typeface="Arial" panose="020B0604020202020204" pitchFamily="34" charset="0"/>
              <a:buChar char="•"/>
            </a:pPr>
            <a:r>
              <a:rPr lang="nl-NL" b="0" i="0" u="none" strike="noStrike" dirty="0">
                <a:solidFill>
                  <a:srgbClr val="C3046F"/>
                </a:solidFill>
                <a:effectLst/>
                <a:highlight>
                  <a:srgbClr val="FFFFFC"/>
                </a:highlight>
                <a:latin typeface="Open Sans" panose="020B0606030504020204" pitchFamily="34" charset="0"/>
                <a:hlinkClick r:id="rId3"/>
              </a:rPr>
              <a:t>Verleng je oogstseizoen door tomaten te stekken: zo pak je het aan</a:t>
            </a:r>
            <a:endParaRPr lang="nl-NL" b="0" i="0" dirty="0">
              <a:solidFill>
                <a:srgbClr val="333333"/>
              </a:solidFill>
              <a:effectLst/>
              <a:highlight>
                <a:srgbClr val="FFFFFC"/>
              </a:highlight>
              <a:latin typeface="Open Sans" panose="020B0606030504020204" pitchFamily="34" charset="0"/>
            </a:endParaRPr>
          </a:p>
          <a:p>
            <a:pPr algn="l">
              <a:buFont typeface="Arial" panose="020B0604020202020204" pitchFamily="34" charset="0"/>
              <a:buChar char="•"/>
            </a:pPr>
            <a:r>
              <a:rPr lang="nl-NL" b="0" i="0" u="none" strike="noStrike" dirty="0">
                <a:solidFill>
                  <a:srgbClr val="C3046F"/>
                </a:solidFill>
                <a:effectLst/>
                <a:highlight>
                  <a:srgbClr val="FFFFFC"/>
                </a:highlight>
                <a:latin typeface="Open Sans" panose="020B0606030504020204" pitchFamily="34" charset="0"/>
                <a:hlinkClick r:id="rId4"/>
              </a:rPr>
              <a:t>Asters stekken: zo vermeerder je deze bijenmagneet</a:t>
            </a:r>
            <a:endParaRPr lang="nl-NL" b="0" i="0" dirty="0">
              <a:solidFill>
                <a:srgbClr val="333333"/>
              </a:solidFill>
              <a:effectLst/>
              <a:highlight>
                <a:srgbClr val="FFFFFC"/>
              </a:highlight>
              <a:latin typeface="Open Sans" panose="020B0606030504020204" pitchFamily="34" charset="0"/>
            </a:endParaRPr>
          </a:p>
          <a:p>
            <a:pPr algn="l">
              <a:buFont typeface="Arial" panose="020B0604020202020204" pitchFamily="34" charset="0"/>
              <a:buChar char="•"/>
            </a:pPr>
            <a:r>
              <a:rPr lang="nl-NL" b="0" i="0" u="none" strike="noStrike" dirty="0">
                <a:solidFill>
                  <a:srgbClr val="C3046F"/>
                </a:solidFill>
                <a:effectLst/>
                <a:highlight>
                  <a:srgbClr val="FFFFFC"/>
                </a:highlight>
                <a:latin typeface="Open Sans" panose="020B0606030504020204" pitchFamily="34" charset="0"/>
                <a:hlinkClick r:id="rId5"/>
              </a:rPr>
              <a:t>Ontdek je stekje: alles wat je moet weten over planten stekken</a:t>
            </a:r>
            <a:endParaRPr lang="nl-NL" b="0" i="0" dirty="0">
              <a:solidFill>
                <a:srgbClr val="333333"/>
              </a:solidFill>
              <a:effectLst/>
              <a:highlight>
                <a:srgbClr val="FFFFFC"/>
              </a:highlight>
              <a:latin typeface="Open Sans" panose="020B0606030504020204" pitchFamily="34" charset="0"/>
            </a:endParaRPr>
          </a:p>
          <a:p>
            <a:pPr algn="l">
              <a:buFont typeface="Arial" panose="020B0604020202020204" pitchFamily="34" charset="0"/>
              <a:buChar char="•"/>
            </a:pPr>
            <a:r>
              <a:rPr lang="nl-NL" b="0" i="0" u="none" strike="noStrike" dirty="0">
                <a:solidFill>
                  <a:srgbClr val="C3046F"/>
                </a:solidFill>
                <a:effectLst/>
                <a:highlight>
                  <a:srgbClr val="FFFFFC"/>
                </a:highlight>
                <a:latin typeface="Open Sans" panose="020B0606030504020204" pitchFamily="34" charset="0"/>
                <a:hlinkClick r:id="rId6"/>
              </a:rPr>
              <a:t>Sansevieria stekken: twee manieren</a:t>
            </a:r>
            <a:endParaRPr lang="nl-NL" b="0" i="0" dirty="0">
              <a:solidFill>
                <a:srgbClr val="333333"/>
              </a:solidFill>
              <a:effectLst/>
              <a:highlight>
                <a:srgbClr val="FFFFFC"/>
              </a:highlight>
              <a:latin typeface="Open Sans" panose="020B0606030504020204" pitchFamily="34" charset="0"/>
            </a:endParaRPr>
          </a:p>
          <a:p>
            <a:endParaRPr lang="nl-NL" dirty="0"/>
          </a:p>
        </p:txBody>
      </p:sp>
    </p:spTree>
    <p:extLst>
      <p:ext uri="{BB962C8B-B14F-4D97-AF65-F5344CB8AC3E}">
        <p14:creationId xmlns:p14="http://schemas.microsoft.com/office/powerpoint/2010/main" val="8307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itroengeranium">
            <a:extLst>
              <a:ext uri="{FF2B5EF4-FFF2-40B4-BE49-F238E27FC236}">
                <a16:creationId xmlns:a16="http://schemas.microsoft.com/office/drawing/2014/main" id="{2E8E070B-0FDC-1B82-A303-5908EE0A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6237"/>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8374E95B-4D5B-06BE-3CE0-D3E8A9C94370}"/>
              </a:ext>
            </a:extLst>
          </p:cNvPr>
          <p:cNvSpPr>
            <a:spLocks noGrp="1"/>
          </p:cNvSpPr>
          <p:nvPr>
            <p:ph type="title"/>
          </p:nvPr>
        </p:nvSpPr>
        <p:spPr>
          <a:xfrm>
            <a:off x="7531610" y="365125"/>
            <a:ext cx="3822189" cy="1899912"/>
          </a:xfrm>
        </p:spPr>
        <p:txBody>
          <a:bodyPr>
            <a:normAutofit/>
          </a:bodyPr>
          <a:lstStyle/>
          <a:p>
            <a:r>
              <a:rPr kumimoji="0" lang="nl-NL" altLang="nl-NL" sz="4000" b="0" i="0" u="none" strike="noStrike" cap="none" normalizeH="0" baseline="0" dirty="0">
                <a:ln>
                  <a:noFill/>
                </a:ln>
                <a:effectLst/>
                <a:latin typeface="Jubilat"/>
                <a:cs typeface="Open Sans" panose="020B0606030504020204" pitchFamily="34" charset="0"/>
              </a:rPr>
              <a:t>Stap 1: Kies je stekmateriaal</a:t>
            </a:r>
            <a:br>
              <a:rPr kumimoji="0" lang="nl-NL" altLang="nl-NL" sz="4000" b="0" i="0" u="none" strike="noStrike" cap="none" normalizeH="0" baseline="0" dirty="0">
                <a:ln>
                  <a:noFill/>
                </a:ln>
                <a:effectLst/>
                <a:latin typeface="Jubilat"/>
                <a:cs typeface="Open Sans" panose="020B0606030504020204" pitchFamily="34" charset="0"/>
              </a:rPr>
            </a:br>
            <a:endParaRPr lang="nl-NL" sz="4000" dirty="0"/>
          </a:p>
        </p:txBody>
      </p:sp>
      <p:sp>
        <p:nvSpPr>
          <p:cNvPr id="3" name="Tijdelijke aanduiding voor inhoud 2">
            <a:extLst>
              <a:ext uri="{FF2B5EF4-FFF2-40B4-BE49-F238E27FC236}">
                <a16:creationId xmlns:a16="http://schemas.microsoft.com/office/drawing/2014/main" id="{26F2406B-39D1-8FA8-3D31-FF7E10396F5D}"/>
              </a:ext>
            </a:extLst>
          </p:cNvPr>
          <p:cNvSpPr>
            <a:spLocks noGrp="1"/>
          </p:cNvSpPr>
          <p:nvPr>
            <p:ph idx="1"/>
          </p:nvPr>
        </p:nvSpPr>
        <p:spPr>
          <a:xfrm>
            <a:off x="7531610" y="2434201"/>
            <a:ext cx="3822189" cy="3742762"/>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20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20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2000" b="0" i="0" u="none" strike="noStrike" cap="none" normalizeH="0" baseline="0" dirty="0">
                <a:ln>
                  <a:noFill/>
                </a:ln>
                <a:effectLst/>
                <a:latin typeface="Open Sans" panose="020B0606030504020204" pitchFamily="34" charset="0"/>
                <a:cs typeface="Open Sans" panose="020B0606030504020204" pitchFamily="34" charset="0"/>
              </a:rPr>
              <a:t>Kies om te beginnen welke scheuten je wilt gaan stekken. Let hierbij op de volgende kenmerken. De ideale scheut heeft al enkele blaadjes en is:</a:t>
            </a:r>
            <a:endParaRPr kumimoji="0" lang="nl-NL" altLang="nl-NL" sz="20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58940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79412EA-06D3-67B7-A4A0-4A38C2A4F977}"/>
              </a:ext>
            </a:extLst>
          </p:cNvPr>
          <p:cNvSpPr>
            <a:spLocks noGrp="1"/>
          </p:cNvSpPr>
          <p:nvPr>
            <p:ph type="title"/>
          </p:nvPr>
        </p:nvSpPr>
        <p:spPr>
          <a:xfrm>
            <a:off x="640080" y="325369"/>
            <a:ext cx="4368602" cy="1956841"/>
          </a:xfrm>
        </p:spPr>
        <p:txBody>
          <a:bodyPr anchor="b">
            <a:normAutofit fontScale="90000"/>
          </a:bodyPr>
          <a:lstStyle/>
          <a:p>
            <a:r>
              <a:rPr kumimoji="0" lang="nl-NL" altLang="nl-NL" sz="5400" b="0" i="0" u="none" strike="noStrike" cap="none" normalizeH="0" baseline="0" dirty="0">
                <a:ln>
                  <a:noFill/>
                </a:ln>
                <a:effectLst/>
                <a:latin typeface="Jubilat"/>
                <a:cs typeface="Open Sans" panose="020B0606030504020204" pitchFamily="34" charset="0"/>
              </a:rPr>
              <a:t>Stap 2: Knip een stuk van de scheut af</a:t>
            </a:r>
            <a:endParaRPr lang="nl-NL" sz="5400" dirty="0"/>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8ACCCAB2-A80A-649F-5691-53A0BB54CD40}"/>
              </a:ext>
            </a:extLst>
          </p:cNvPr>
          <p:cNvSpPr>
            <a:spLocks noGrp="1"/>
          </p:cNvSpPr>
          <p:nvPr>
            <p:ph idx="1"/>
          </p:nvPr>
        </p:nvSpPr>
        <p:spPr>
          <a:xfrm>
            <a:off x="640080" y="2872899"/>
            <a:ext cx="4243589" cy="3320668"/>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14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14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400" b="0" i="0" u="none" strike="noStrike" cap="none" normalizeH="0" baseline="0" dirty="0">
                <a:ln>
                  <a:noFill/>
                </a:ln>
                <a:effectLst/>
                <a:latin typeface="Open Sans" panose="020B0606030504020204" pitchFamily="34" charset="0"/>
                <a:cs typeface="Open Sans" panose="020B0606030504020204" pitchFamily="34" charset="0"/>
              </a:rPr>
              <a:t>Snijd je gekozen scheut net boven een bladknop af. Ga voor de lengte van je stek uit van ongeveer 2/3 van je snoeischaar. Staat de moederplant al in een mooie pot? Knip dan scheuten weg die niet zo opvallen. Zo verander je niet veel aan het uiterlijk van de moederplant.</a:t>
            </a:r>
            <a:endParaRPr kumimoji="0" lang="nl-NL" altLang="nl-NL" sz="14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400" b="1" i="0" u="none" strike="noStrike" cap="none" normalizeH="0" baseline="0" dirty="0">
                <a:ln>
                  <a:noFill/>
                </a:ln>
                <a:effectLst/>
                <a:latin typeface="Jubilat"/>
                <a:cs typeface="Open Sans" panose="020B0606030504020204" pitchFamily="34" charset="0"/>
              </a:rPr>
              <a:t>Tip!</a:t>
            </a:r>
            <a:r>
              <a:rPr kumimoji="0" lang="nl-NL" altLang="nl-NL" sz="1400" b="0" i="0" u="none" strike="noStrike" cap="none" normalizeH="0" baseline="0" dirty="0">
                <a:ln>
                  <a:noFill/>
                </a:ln>
                <a:effectLst/>
                <a:latin typeface="Open Sans" panose="020B0606030504020204" pitchFamily="34" charset="0"/>
                <a:cs typeface="Open Sans" panose="020B0606030504020204" pitchFamily="34" charset="0"/>
              </a:rPr>
              <a:t> Houd er rekening mee dat bij het pelargonium stekken, net als bij de meeste planten, doorgaans niet alle stekken aanslaan. Meer stekken maken zorgt dan ook voor een grotere kans op succes. Stek dus altijd net iets meer dan je nodig hebt. </a:t>
            </a:r>
            <a:r>
              <a:rPr kumimoji="0" lang="nl-NL" altLang="nl-NL" sz="1400" b="0" i="0" u="none" strike="noStrike" cap="none" normalizeH="0" baseline="0" dirty="0">
                <a:ln>
                  <a:noFill/>
                </a:ln>
                <a:effectLst/>
                <a:latin typeface="Open Sans" panose="020B0606030504020204" pitchFamily="34" charset="0"/>
                <a:cs typeface="Open Sans" panose="020B0606030504020204" pitchFamily="34" charset="0"/>
                <a:hlinkClick r:id="rId2"/>
              </a:rPr>
              <a:t>Lees ons artikel over stekken</a:t>
            </a:r>
            <a:r>
              <a:rPr kumimoji="0" lang="nl-NL" altLang="nl-NL" sz="1400" b="0" i="0" u="none" strike="noStrike" cap="none" normalizeH="0" baseline="0" dirty="0">
                <a:ln>
                  <a:noFill/>
                </a:ln>
                <a:effectLst/>
                <a:latin typeface="Open Sans" panose="020B0606030504020204" pitchFamily="34" charset="0"/>
                <a:cs typeface="Open Sans" panose="020B0606030504020204" pitchFamily="34" charset="0"/>
              </a:rPr>
              <a:t> voor meer stektips.</a:t>
            </a:r>
            <a:endParaRPr kumimoji="0" lang="nl-NL" altLang="nl-NL" sz="1400" b="0" i="0" u="none" strike="noStrike" cap="none" normalizeH="0" baseline="0" dirty="0">
              <a:ln>
                <a:noFill/>
              </a:ln>
              <a:effectLst/>
              <a:latin typeface="Arial" panose="020B0604020202020204" pitchFamily="34" charset="0"/>
            </a:endParaRPr>
          </a:p>
        </p:txBody>
      </p:sp>
      <p:pic>
        <p:nvPicPr>
          <p:cNvPr id="2050" name="Picture 2" descr="Zorg dat er wat planten en bladknoppen op je pelargonium stek zitten">
            <a:extLst>
              <a:ext uri="{FF2B5EF4-FFF2-40B4-BE49-F238E27FC236}">
                <a16:creationId xmlns:a16="http://schemas.microsoft.com/office/drawing/2014/main" id="{45C80E57-7A25-8C88-E52C-A8A67FBECB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012" r="15287"/>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002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4B1C73-93F0-FF71-CDEF-2FB9252E41D7}"/>
              </a:ext>
            </a:extLst>
          </p:cNvPr>
          <p:cNvSpPr>
            <a:spLocks noGrp="1"/>
          </p:cNvSpPr>
          <p:nvPr>
            <p:ph type="title"/>
          </p:nvPr>
        </p:nvSpPr>
        <p:spPr/>
        <p:txBody>
          <a:bodyPr/>
          <a:lstStyle/>
          <a:p>
            <a:r>
              <a:rPr lang="nl-NL" b="0" i="0" dirty="0">
                <a:solidFill>
                  <a:srgbClr val="333333"/>
                </a:solidFill>
                <a:effectLst/>
                <a:highlight>
                  <a:srgbClr val="FFFFFC"/>
                </a:highlight>
                <a:latin typeface="Jubilat"/>
              </a:rPr>
              <a:t>Stap 3: Vul je </a:t>
            </a:r>
            <a:r>
              <a:rPr lang="nl-NL" b="0" i="0" dirty="0" err="1">
                <a:solidFill>
                  <a:srgbClr val="333333"/>
                </a:solidFill>
                <a:effectLst/>
                <a:highlight>
                  <a:srgbClr val="FFFFFC"/>
                </a:highlight>
                <a:latin typeface="Jubilat"/>
              </a:rPr>
              <a:t>plantenpot</a:t>
            </a:r>
            <a:r>
              <a:rPr lang="nl-NL" b="0" i="0" dirty="0">
                <a:solidFill>
                  <a:srgbClr val="333333"/>
                </a:solidFill>
                <a:effectLst/>
                <a:highlight>
                  <a:srgbClr val="FFFFFC"/>
                </a:highlight>
                <a:latin typeface="Jubilat"/>
              </a:rPr>
              <a:t> met grond</a:t>
            </a:r>
            <a:br>
              <a:rPr lang="nl-NL" b="0" i="0" dirty="0">
                <a:solidFill>
                  <a:srgbClr val="333333"/>
                </a:solidFill>
                <a:effectLst/>
                <a:highlight>
                  <a:srgbClr val="FFFFFC"/>
                </a:highlight>
                <a:latin typeface="Jubilat"/>
              </a:rPr>
            </a:br>
            <a:endParaRPr lang="nl-NL" dirty="0"/>
          </a:p>
        </p:txBody>
      </p:sp>
      <p:sp>
        <p:nvSpPr>
          <p:cNvPr id="3" name="Tijdelijke aanduiding voor inhoud 2">
            <a:extLst>
              <a:ext uri="{FF2B5EF4-FFF2-40B4-BE49-F238E27FC236}">
                <a16:creationId xmlns:a16="http://schemas.microsoft.com/office/drawing/2014/main" id="{A5340630-7A52-ADBB-D212-2C199A7A69BB}"/>
              </a:ext>
            </a:extLst>
          </p:cNvPr>
          <p:cNvSpPr>
            <a:spLocks noGrp="1"/>
          </p:cNvSpPr>
          <p:nvPr>
            <p:ph idx="1"/>
          </p:nvPr>
        </p:nvSpPr>
        <p:spPr/>
        <p:txBody>
          <a:bodyPr/>
          <a:lstStyle/>
          <a:p>
            <a:r>
              <a:rPr lang="nl-NL" b="0" i="0" dirty="0">
                <a:solidFill>
                  <a:srgbClr val="333333"/>
                </a:solidFill>
                <a:effectLst/>
                <a:highlight>
                  <a:srgbClr val="FFFFFC"/>
                </a:highlight>
                <a:latin typeface="Open Sans" panose="020B0606030504020204" pitchFamily="34" charset="0"/>
              </a:rPr>
              <a:t>Vul alvast een pot met </a:t>
            </a:r>
            <a:r>
              <a:rPr lang="nl-NL" b="0" i="0" u="none" strike="noStrike" dirty="0">
                <a:solidFill>
                  <a:srgbClr val="C3046F"/>
                </a:solidFill>
                <a:effectLst/>
                <a:highlight>
                  <a:srgbClr val="FFFFFC"/>
                </a:highlight>
                <a:latin typeface="Open Sans" panose="020B0606030504020204" pitchFamily="34" charset="0"/>
                <a:hlinkClick r:id="rId2"/>
              </a:rPr>
              <a:t>(turfvrije) potgrond</a:t>
            </a:r>
            <a:r>
              <a:rPr lang="nl-NL" b="0" i="0" dirty="0">
                <a:solidFill>
                  <a:srgbClr val="333333"/>
                </a:solidFill>
                <a:effectLst/>
                <a:highlight>
                  <a:srgbClr val="FFFFFC"/>
                </a:highlight>
                <a:latin typeface="Open Sans" panose="020B0606030504020204" pitchFamily="34" charset="0"/>
              </a:rPr>
              <a:t> en perliet. Ga uit van een half-half verdeling.</a:t>
            </a:r>
            <a:endParaRPr lang="nl-NL" dirty="0"/>
          </a:p>
        </p:txBody>
      </p:sp>
    </p:spTree>
    <p:extLst>
      <p:ext uri="{BB962C8B-B14F-4D97-AF65-F5344CB8AC3E}">
        <p14:creationId xmlns:p14="http://schemas.microsoft.com/office/powerpoint/2010/main" val="2293702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Knip het onderste deel van de stek af onder een bladknop">
            <a:extLst>
              <a:ext uri="{FF2B5EF4-FFF2-40B4-BE49-F238E27FC236}">
                <a16:creationId xmlns:a16="http://schemas.microsoft.com/office/drawing/2014/main" id="{D96CFDE0-AAD1-2C2B-C159-840CF18CA3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2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5C1EDAC0-8525-FFB5-64AE-19D6BDA3CE8E}"/>
              </a:ext>
            </a:extLst>
          </p:cNvPr>
          <p:cNvSpPr>
            <a:spLocks noGrp="1"/>
          </p:cNvSpPr>
          <p:nvPr>
            <p:ph type="title"/>
          </p:nvPr>
        </p:nvSpPr>
        <p:spPr>
          <a:xfrm>
            <a:off x="7531610" y="365125"/>
            <a:ext cx="3822189" cy="1899912"/>
          </a:xfrm>
        </p:spPr>
        <p:txBody>
          <a:bodyPr>
            <a:normAutofit fontScale="90000"/>
          </a:bodyPr>
          <a:lstStyle/>
          <a:p>
            <a:r>
              <a:rPr kumimoji="0" lang="nl-NL" altLang="nl-NL" sz="4000" b="0" i="0" u="none" strike="noStrike" cap="none" normalizeH="0" baseline="0" dirty="0">
                <a:ln>
                  <a:noFill/>
                </a:ln>
                <a:effectLst/>
                <a:latin typeface="Jubilat"/>
                <a:cs typeface="Open Sans" panose="020B0606030504020204" pitchFamily="34" charset="0"/>
              </a:rPr>
              <a:t>Stap 4: Pelargonium stekken bijsnijden</a:t>
            </a:r>
            <a:br>
              <a:rPr kumimoji="0" lang="nl-NL" altLang="nl-NL" sz="4000" b="0" i="0" u="none" strike="noStrike" cap="none" normalizeH="0" baseline="0" dirty="0">
                <a:ln>
                  <a:noFill/>
                </a:ln>
                <a:effectLst/>
                <a:latin typeface="Jubilat"/>
                <a:cs typeface="Open Sans" panose="020B0606030504020204" pitchFamily="34" charset="0"/>
              </a:rPr>
            </a:br>
            <a:endParaRPr lang="nl-NL" sz="4000" dirty="0"/>
          </a:p>
        </p:txBody>
      </p:sp>
      <p:sp>
        <p:nvSpPr>
          <p:cNvPr id="3" name="Tijdelijke aanduiding voor inhoud 2">
            <a:extLst>
              <a:ext uri="{FF2B5EF4-FFF2-40B4-BE49-F238E27FC236}">
                <a16:creationId xmlns:a16="http://schemas.microsoft.com/office/drawing/2014/main" id="{D94BF453-4C44-DE39-805E-36EF1A6C21DF}"/>
              </a:ext>
            </a:extLst>
          </p:cNvPr>
          <p:cNvSpPr>
            <a:spLocks noGrp="1"/>
          </p:cNvSpPr>
          <p:nvPr>
            <p:ph idx="1"/>
          </p:nvPr>
        </p:nvSpPr>
        <p:spPr>
          <a:xfrm>
            <a:off x="7531610" y="2434201"/>
            <a:ext cx="3822189" cy="3742762"/>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20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20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2000" b="0" i="0" u="none" strike="noStrike" cap="none" normalizeH="0" baseline="0" dirty="0">
                <a:ln>
                  <a:noFill/>
                </a:ln>
                <a:effectLst/>
                <a:latin typeface="Open Sans" panose="020B0606030504020204" pitchFamily="34" charset="0"/>
                <a:cs typeface="Open Sans" panose="020B0606030504020204" pitchFamily="34" charset="0"/>
              </a:rPr>
              <a:t>Verwijder de bladeren en zijscheuten van de onderste helft van je stekken. Knip dan de onderkant af, net onder een bladknoop.</a:t>
            </a:r>
            <a:endParaRPr kumimoji="0" lang="nl-NL" altLang="nl-NL" sz="20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506662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7" name="Rectangle 4102">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8" name="Rectangle 4104">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57A7A39-87C7-4709-A1B2-9A408ABAB883}"/>
              </a:ext>
            </a:extLst>
          </p:cNvPr>
          <p:cNvSpPr>
            <a:spLocks noGrp="1"/>
          </p:cNvSpPr>
          <p:nvPr>
            <p:ph type="title"/>
          </p:nvPr>
        </p:nvSpPr>
        <p:spPr>
          <a:xfrm>
            <a:off x="7320466" y="609600"/>
            <a:ext cx="4140014" cy="1330839"/>
          </a:xfrm>
        </p:spPr>
        <p:txBody>
          <a:bodyPr>
            <a:normAutofit fontScale="90000"/>
          </a:bodyPr>
          <a:lstStyle/>
          <a:p>
            <a:r>
              <a:rPr kumimoji="0" lang="nl-NL" altLang="nl-NL" sz="4400" b="0" i="0" u="none" strike="noStrike" cap="none" normalizeH="0" baseline="0" dirty="0">
                <a:ln>
                  <a:noFill/>
                </a:ln>
                <a:effectLst/>
                <a:latin typeface="Jubilat"/>
                <a:cs typeface="Open Sans" panose="020B0606030504020204" pitchFamily="34" charset="0"/>
              </a:rPr>
              <a:t>Stap 5: Bereid de grond voor</a:t>
            </a:r>
            <a:br>
              <a:rPr kumimoji="0" lang="nl-NL" altLang="nl-NL" sz="4400" b="0" i="0" u="none" strike="noStrike" cap="none" normalizeH="0" baseline="0" dirty="0">
                <a:ln>
                  <a:noFill/>
                </a:ln>
                <a:effectLst/>
                <a:latin typeface="Jubilat"/>
                <a:cs typeface="Open Sans" panose="020B0606030504020204" pitchFamily="34" charset="0"/>
              </a:rPr>
            </a:br>
            <a:endParaRPr lang="nl-NL" dirty="0"/>
          </a:p>
        </p:txBody>
      </p:sp>
      <p:pic>
        <p:nvPicPr>
          <p:cNvPr id="4098" name="Picture 2" descr="Gebruik een potlood om gaten in de aarde te maken voor de stekken">
            <a:extLst>
              <a:ext uri="{FF2B5EF4-FFF2-40B4-BE49-F238E27FC236}">
                <a16:creationId xmlns:a16="http://schemas.microsoft.com/office/drawing/2014/main" id="{4F3E2702-4AB2-CBF3-33E2-4F91D3C308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030" r="19046"/>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B5326AFB-6657-E838-472E-08DE5C4B06C9}"/>
              </a:ext>
            </a:extLst>
          </p:cNvPr>
          <p:cNvSpPr>
            <a:spLocks noGrp="1"/>
          </p:cNvSpPr>
          <p:nvPr>
            <p:ph idx="1"/>
          </p:nvPr>
        </p:nvSpPr>
        <p:spPr>
          <a:xfrm>
            <a:off x="7320465" y="2194102"/>
            <a:ext cx="4140013" cy="3908586"/>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19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19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900" b="0" i="0" u="none" strike="noStrike" cap="none" normalizeH="0" baseline="0" dirty="0">
                <a:ln>
                  <a:noFill/>
                </a:ln>
                <a:effectLst/>
                <a:latin typeface="Open Sans" panose="020B0606030504020204" pitchFamily="34" charset="0"/>
                <a:cs typeface="Open Sans" panose="020B0606030504020204" pitchFamily="34" charset="0"/>
              </a:rPr>
              <a:t>Pak je gevulde pot erbij. Maak met een potlood of verspeenstokje gaten in de grond </a:t>
            </a:r>
            <a:r>
              <a:rPr kumimoji="0" lang="nl-NL" altLang="nl-NL" sz="1900" b="0" i="0" u="none" strike="noStrike" cap="none" normalizeH="0" baseline="0" dirty="0">
                <a:ln>
                  <a:noFill/>
                </a:ln>
                <a:effectLst/>
                <a:latin typeface="Open Sans" panose="020B0606030504020204" pitchFamily="34" charset="0"/>
                <a:cs typeface="Open Sans" panose="020B0606030504020204" pitchFamily="34" charset="0"/>
                <a:hlinkClick r:id="rId3"/>
              </a:rPr>
              <a:t>aan de rand van de pot</a:t>
            </a:r>
            <a:r>
              <a:rPr kumimoji="0" lang="nl-NL" altLang="nl-NL" sz="1900" b="0" i="0" u="none" strike="noStrike" cap="none" normalizeH="0" baseline="0" dirty="0">
                <a:ln>
                  <a:noFill/>
                </a:ln>
                <a:effectLst/>
                <a:latin typeface="Open Sans" panose="020B0606030504020204" pitchFamily="34" charset="0"/>
                <a:cs typeface="Open Sans" panose="020B0606030504020204" pitchFamily="34" charset="0"/>
              </a:rPr>
              <a:t>. Op deze manier beschadig je de stekken niet als je ze in de aarde duwt. Zet in elk gat een stek in de grond. Zorg ervoor dat ongeveer 1/3 nog boven de grond uitsteekt, grofweg de bovenste drie of vier bladeren. In elke pot kun je vier stekken kwijt.</a:t>
            </a:r>
            <a:endParaRPr kumimoji="0" lang="nl-NL" altLang="nl-NL" sz="19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950863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CA1426A-7810-581D-3005-6C2E72FD537B}"/>
              </a:ext>
            </a:extLst>
          </p:cNvPr>
          <p:cNvSpPr>
            <a:spLocks noGrp="1"/>
          </p:cNvSpPr>
          <p:nvPr>
            <p:ph type="title"/>
          </p:nvPr>
        </p:nvSpPr>
        <p:spPr>
          <a:xfrm>
            <a:off x="640080" y="325369"/>
            <a:ext cx="4368602" cy="1956841"/>
          </a:xfrm>
        </p:spPr>
        <p:txBody>
          <a:bodyPr anchor="b">
            <a:noAutofit/>
          </a:bodyPr>
          <a:lstStyle/>
          <a:p>
            <a:r>
              <a:rPr kumimoji="0" lang="nl-NL" altLang="nl-NL" sz="4000" b="0" i="0" u="none" strike="noStrike" cap="none" normalizeH="0" baseline="0" dirty="0">
                <a:ln>
                  <a:noFill/>
                </a:ln>
                <a:effectLst/>
                <a:latin typeface="Jubilat"/>
                <a:cs typeface="Open Sans" panose="020B0606030504020204" pitchFamily="34" charset="0"/>
              </a:rPr>
              <a:t>Stap 6: Geef water na het pelargonium stekken</a:t>
            </a:r>
            <a:endParaRPr lang="nl-NL" sz="4000" dirty="0"/>
          </a:p>
        </p:txBody>
      </p:sp>
      <p:sp>
        <p:nvSpPr>
          <p:cNvPr id="512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34193CB-6AD6-5718-2123-3D0E85FE67BB}"/>
              </a:ext>
            </a:extLst>
          </p:cNvPr>
          <p:cNvSpPr>
            <a:spLocks noGrp="1"/>
          </p:cNvSpPr>
          <p:nvPr>
            <p:ph idx="1"/>
          </p:nvPr>
        </p:nvSpPr>
        <p:spPr>
          <a:xfrm>
            <a:off x="640080" y="2872899"/>
            <a:ext cx="4243589" cy="3320668"/>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17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17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700" b="0" i="0" u="none" strike="noStrike" cap="none" normalizeH="0" baseline="0" dirty="0">
                <a:ln>
                  <a:noFill/>
                </a:ln>
                <a:effectLst/>
                <a:latin typeface="Open Sans" panose="020B0606030504020204" pitchFamily="34" charset="0"/>
                <a:cs typeface="Open Sans" panose="020B0606030504020204" pitchFamily="34" charset="0"/>
              </a:rPr>
              <a:t>Nu is het tijd om je stekken flink water te geven! Daarmee zorg je ervoor dat je stekken kunnen wennen aan hun nieuwe omgeving en de grond goed aansluit, zonder eventuele luchtzakken. Houd je stekken de komende tijd vochtig. Maar geef ze niet té veel water, dat vergroot namelijk de kans op wortelrot en schimmels.</a:t>
            </a:r>
            <a:endParaRPr kumimoji="0" lang="nl-NL" altLang="nl-NL" sz="1700" b="0" i="0" u="none" strike="noStrike" cap="none" normalizeH="0" baseline="0" dirty="0">
              <a:ln>
                <a:noFill/>
              </a:ln>
              <a:effectLst/>
              <a:latin typeface="Arial" panose="020B0604020202020204" pitchFamily="34" charset="0"/>
            </a:endParaRPr>
          </a:p>
        </p:txBody>
      </p:sp>
      <p:pic>
        <p:nvPicPr>
          <p:cNvPr id="5122" name="Picture 2" descr="Geef na het pelargonium stekken je nieuwe planten flink water">
            <a:extLst>
              <a:ext uri="{FF2B5EF4-FFF2-40B4-BE49-F238E27FC236}">
                <a16:creationId xmlns:a16="http://schemas.microsoft.com/office/drawing/2014/main" id="{917FAC74-A88D-AA35-7710-F5859E8BDC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009" r="-2" b="-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50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0F3983-AAF6-510C-8C93-8F50C144B517}"/>
              </a:ext>
            </a:extLst>
          </p:cNvPr>
          <p:cNvSpPr>
            <a:spLocks noGrp="1"/>
          </p:cNvSpPr>
          <p:nvPr>
            <p:ph type="title"/>
          </p:nvPr>
        </p:nvSpPr>
        <p:spPr/>
        <p:txBody>
          <a:bodyPr/>
          <a:lstStyle/>
          <a:p>
            <a:r>
              <a:rPr lang="nl-NL" b="0" i="0" dirty="0">
                <a:solidFill>
                  <a:srgbClr val="333333"/>
                </a:solidFill>
                <a:effectLst/>
                <a:highlight>
                  <a:srgbClr val="FFFFFC"/>
                </a:highlight>
                <a:latin typeface="Jubilat"/>
              </a:rPr>
              <a:t>Stap 7: Kies een standplaats</a:t>
            </a:r>
            <a:br>
              <a:rPr lang="nl-NL" b="0" i="0" dirty="0">
                <a:solidFill>
                  <a:srgbClr val="333333"/>
                </a:solidFill>
                <a:effectLst/>
                <a:highlight>
                  <a:srgbClr val="FFFFFC"/>
                </a:highlight>
                <a:latin typeface="Jubilat"/>
              </a:rPr>
            </a:br>
            <a:endParaRPr lang="nl-NL" dirty="0"/>
          </a:p>
        </p:txBody>
      </p:sp>
      <p:sp>
        <p:nvSpPr>
          <p:cNvPr id="3" name="Tijdelijke aanduiding voor inhoud 2">
            <a:extLst>
              <a:ext uri="{FF2B5EF4-FFF2-40B4-BE49-F238E27FC236}">
                <a16:creationId xmlns:a16="http://schemas.microsoft.com/office/drawing/2014/main" id="{FD15A481-D4C6-CE10-FCB7-C6E3DA2FBB06}"/>
              </a:ext>
            </a:extLst>
          </p:cNvPr>
          <p:cNvSpPr>
            <a:spLocks noGrp="1"/>
          </p:cNvSpPr>
          <p:nvPr>
            <p:ph idx="1"/>
          </p:nvPr>
        </p:nvSpPr>
        <p:spPr/>
        <p:txBody>
          <a:bodyPr/>
          <a:lstStyle/>
          <a:p>
            <a:pPr algn="l"/>
            <a:r>
              <a:rPr lang="nl-NL" b="0" i="0" dirty="0">
                <a:solidFill>
                  <a:srgbClr val="333333"/>
                </a:solidFill>
                <a:effectLst/>
                <a:highlight>
                  <a:srgbClr val="FFFFFC"/>
                </a:highlight>
                <a:latin typeface="Open Sans" panose="020B0606030504020204" pitchFamily="34" charset="0"/>
              </a:rPr>
              <a:t>Na het stekken van je pelargonium en watergeven kun je de </a:t>
            </a:r>
            <a:r>
              <a:rPr lang="nl-NL" b="0" i="0" dirty="0" err="1">
                <a:solidFill>
                  <a:srgbClr val="333333"/>
                </a:solidFill>
                <a:effectLst/>
                <a:highlight>
                  <a:srgbClr val="FFFFFC"/>
                </a:highlight>
                <a:latin typeface="Open Sans" panose="020B0606030504020204" pitchFamily="34" charset="0"/>
              </a:rPr>
              <a:t>plantenpot</a:t>
            </a:r>
            <a:r>
              <a:rPr lang="nl-NL" b="0" i="0" dirty="0">
                <a:solidFill>
                  <a:srgbClr val="333333"/>
                </a:solidFill>
                <a:effectLst/>
                <a:highlight>
                  <a:srgbClr val="FFFFFC"/>
                </a:highlight>
                <a:latin typeface="Open Sans" panose="020B0606030504020204" pitchFamily="34" charset="0"/>
              </a:rPr>
              <a:t> het beste binnen zetten of in een koude kas. Kies voor een plek met een flinke dosis zonlicht. Vermijd te warme en zonnige plekken, zoals een kas zonder schaduw of een vensterbank op het zuiden.</a:t>
            </a:r>
          </a:p>
          <a:p>
            <a:endParaRPr lang="nl-NL" dirty="0"/>
          </a:p>
        </p:txBody>
      </p:sp>
    </p:spTree>
    <p:extLst>
      <p:ext uri="{BB962C8B-B14F-4D97-AF65-F5344CB8AC3E}">
        <p14:creationId xmlns:p14="http://schemas.microsoft.com/office/powerpoint/2010/main" val="2124159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welke bloempot: terracotta">
            <a:extLst>
              <a:ext uri="{FF2B5EF4-FFF2-40B4-BE49-F238E27FC236}">
                <a16:creationId xmlns:a16="http://schemas.microsoft.com/office/drawing/2014/main" id="{F0E5ED5D-6B1E-607E-E216-8B813C4CF2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2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6153" name="Rectangle 615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785CED4F-2E87-FD8A-6BB6-A7AC7EA40179}"/>
              </a:ext>
            </a:extLst>
          </p:cNvPr>
          <p:cNvSpPr>
            <a:spLocks noGrp="1"/>
          </p:cNvSpPr>
          <p:nvPr>
            <p:ph type="title"/>
          </p:nvPr>
        </p:nvSpPr>
        <p:spPr>
          <a:xfrm>
            <a:off x="7531610" y="365125"/>
            <a:ext cx="3822189" cy="1899912"/>
          </a:xfrm>
        </p:spPr>
        <p:txBody>
          <a:bodyPr>
            <a:normAutofit/>
          </a:bodyPr>
          <a:lstStyle/>
          <a:p>
            <a:r>
              <a:rPr kumimoji="0" lang="nl-NL" altLang="nl-NL" sz="4000" b="0" i="0" u="none" strike="noStrike" cap="none" normalizeH="0" baseline="0" dirty="0">
                <a:ln>
                  <a:noFill/>
                </a:ln>
                <a:effectLst/>
                <a:latin typeface="Jubilat"/>
                <a:cs typeface="Open Sans" panose="020B0606030504020204" pitchFamily="34" charset="0"/>
              </a:rPr>
              <a:t>Nu is het aan je plant!</a:t>
            </a:r>
            <a:br>
              <a:rPr kumimoji="0" lang="nl-NL" altLang="nl-NL" sz="4000" b="0" i="0" u="none" strike="noStrike" cap="none" normalizeH="0" baseline="0" dirty="0">
                <a:ln>
                  <a:noFill/>
                </a:ln>
                <a:effectLst/>
                <a:latin typeface="Jubilat"/>
                <a:cs typeface="Open Sans" panose="020B0606030504020204" pitchFamily="34" charset="0"/>
              </a:rPr>
            </a:br>
            <a:endParaRPr lang="nl-NL" sz="4000" dirty="0"/>
          </a:p>
        </p:txBody>
      </p:sp>
      <p:sp>
        <p:nvSpPr>
          <p:cNvPr id="3" name="Tijdelijke aanduiding voor inhoud 2">
            <a:extLst>
              <a:ext uri="{FF2B5EF4-FFF2-40B4-BE49-F238E27FC236}">
                <a16:creationId xmlns:a16="http://schemas.microsoft.com/office/drawing/2014/main" id="{6D403E18-EA91-218B-94FA-EC9710BA610D}"/>
              </a:ext>
            </a:extLst>
          </p:cNvPr>
          <p:cNvSpPr>
            <a:spLocks noGrp="1"/>
          </p:cNvSpPr>
          <p:nvPr>
            <p:ph idx="1"/>
          </p:nvPr>
        </p:nvSpPr>
        <p:spPr>
          <a:xfrm>
            <a:off x="7531610" y="2434201"/>
            <a:ext cx="3822189" cy="3742762"/>
          </a:xfrm>
        </p:spPr>
        <p:txBody>
          <a:bodyPr>
            <a:normAutofit/>
          </a:bodyPr>
          <a:lstStyle/>
          <a:p>
            <a:pPr marL="0" marR="0" lvl="0" indent="0" defTabSz="914400" rtl="0" eaLnBrk="0" fontAlgn="base" latinLnBrk="0" hangingPunct="0">
              <a:spcBef>
                <a:spcPct val="0"/>
              </a:spcBef>
              <a:spcAft>
                <a:spcPts val="600"/>
              </a:spcAft>
              <a:buClrTx/>
              <a:buSzTx/>
              <a:buFontTx/>
              <a:buNone/>
              <a:tabLst/>
            </a:pPr>
            <a:r>
              <a:rPr kumimoji="0" lang="nl-NL" altLang="nl-NL" sz="1700" b="0" i="0" u="none" strike="noStrike" cap="none" normalizeH="0" baseline="0" dirty="0">
                <a:ln>
                  <a:noFill/>
                </a:ln>
                <a:effectLst/>
                <a:latin typeface="Open Sans" panose="020B0606030504020204" pitchFamily="34" charset="0"/>
                <a:cs typeface="Open Sans" panose="020B0606030504020204" pitchFamily="34" charset="0"/>
              </a:rPr>
              <a:t>        </a:t>
            </a:r>
            <a:endParaRPr kumimoji="0" lang="nl-NL" altLang="nl-NL" sz="17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700" b="0" i="0" u="none" strike="noStrike" cap="none" normalizeH="0" baseline="0" dirty="0">
                <a:ln>
                  <a:noFill/>
                </a:ln>
                <a:effectLst/>
                <a:latin typeface="Open Sans" panose="020B0606030504020204" pitchFamily="34" charset="0"/>
                <a:cs typeface="Open Sans" panose="020B0606030504020204" pitchFamily="34" charset="0"/>
              </a:rPr>
              <a:t>Jouw aandeel aan het pelargonium stekken zit erop! Nu is het aan je stekken om te wortelen en uit te groeien tot onafhankelijke planten. De stekken zouden binnen korte tijd moeten wortelen en goed moeten groeien.</a:t>
            </a:r>
            <a:endParaRPr kumimoji="0" lang="nl-NL" altLang="nl-NL" sz="1700"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nl-NL" altLang="nl-NL" sz="1700" b="0" i="0" u="none" strike="noStrike" cap="none" normalizeH="0" baseline="0" dirty="0">
                <a:ln>
                  <a:noFill/>
                </a:ln>
                <a:effectLst/>
                <a:latin typeface="Open Sans" panose="020B0606030504020204" pitchFamily="34" charset="0"/>
                <a:cs typeface="Open Sans" panose="020B0606030504020204" pitchFamily="34" charset="0"/>
              </a:rPr>
              <a:t>Ga je pelargoniums stekken in juni? Dan zullen je nieuwe planten dezelfde zomer nog bloeien, alleen iets later dan de moederplant.</a:t>
            </a:r>
            <a:endParaRPr kumimoji="0" lang="nl-NL" altLang="nl-NL" sz="17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10852557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582</Words>
  <Application>Microsoft Office PowerPoint</Application>
  <PresentationFormat>Breedbeeld</PresentationFormat>
  <Paragraphs>32</Paragraphs>
  <Slides>10</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Aptos</vt:lpstr>
      <vt:lpstr>Aptos Display</vt:lpstr>
      <vt:lpstr>Arial</vt:lpstr>
      <vt:lpstr>Jubilat</vt:lpstr>
      <vt:lpstr>Open Sans</vt:lpstr>
      <vt:lpstr>Kantoorthema</vt:lpstr>
      <vt:lpstr>Pelargonium stekken: maak snel meer zomerbloeiers met dit stappenplan </vt:lpstr>
      <vt:lpstr>Stap 1: Kies je stekmateriaal </vt:lpstr>
      <vt:lpstr>Stap 2: Knip een stuk van de scheut af</vt:lpstr>
      <vt:lpstr>Stap 3: Vul je plantenpot met grond </vt:lpstr>
      <vt:lpstr>Stap 4: Pelargonium stekken bijsnijden </vt:lpstr>
      <vt:lpstr>Stap 5: Bereid de grond voor </vt:lpstr>
      <vt:lpstr>Stap 6: Geef water na het pelargonium stekken</vt:lpstr>
      <vt:lpstr>Stap 7: Kies een standplaats </vt:lpstr>
      <vt:lpstr>Nu is het aan je plant! </vt:lpstr>
      <vt:lpstr>Meer lezen over stekken: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Hans Mulder</dc:creator>
  <cp:lastModifiedBy>Hans Mulder</cp:lastModifiedBy>
  <cp:revision>1</cp:revision>
  <dcterms:created xsi:type="dcterms:W3CDTF">2024-07-16T09:27:43Z</dcterms:created>
  <dcterms:modified xsi:type="dcterms:W3CDTF">2024-07-16T09:38:49Z</dcterms:modified>
</cp:coreProperties>
</file>