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</p:sldIdLst>
  <p:sldSz cx="9753600" cy="7315200"/>
  <p:notesSz cx="9753600" cy="73152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customXml" Target="../customXml/item2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customXml" Target="../customXml/item1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530447" y="2746916"/>
            <a:ext cx="2692704" cy="14979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63040" y="4096512"/>
            <a:ext cx="6827520" cy="1828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50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87680" y="1682496"/>
            <a:ext cx="4242816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023104" y="1682496"/>
            <a:ext cx="4242816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9753600" y="7315200"/>
                </a:moveTo>
                <a:lnTo>
                  <a:pt x="0" y="7315200"/>
                </a:lnTo>
                <a:lnTo>
                  <a:pt x="0" y="0"/>
                </a:lnTo>
                <a:lnTo>
                  <a:pt x="9753600" y="0"/>
                </a:lnTo>
                <a:lnTo>
                  <a:pt x="9753600" y="7315200"/>
                </a:lnTo>
                <a:close/>
              </a:path>
            </a:pathLst>
          </a:custGeom>
          <a:solidFill>
            <a:srgbClr val="529EF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22814" y="467102"/>
            <a:ext cx="2707971" cy="896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04782" y="2205747"/>
            <a:ext cx="8944035" cy="215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316224" y="6803136"/>
            <a:ext cx="3121152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87680" y="6803136"/>
            <a:ext cx="2243328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022592" y="6803136"/>
            <a:ext cx="2243328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35890">
              <a:lnSpc>
                <a:spcPct val="100000"/>
              </a:lnSpc>
              <a:spcBef>
                <a:spcPts val="95"/>
              </a:spcBef>
            </a:pPr>
            <a:r>
              <a:rPr dirty="0" sz="6150" spc="-465">
                <a:latin typeface="Arial Black"/>
                <a:cs typeface="Arial Black"/>
              </a:rPr>
              <a:t>Vapen</a:t>
            </a:r>
            <a:endParaRPr sz="615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dirty="0" sz="3450" spc="-145">
                <a:solidFill>
                  <a:srgbClr val="FFFFFF"/>
                </a:solidFill>
                <a:latin typeface="Arial Black"/>
                <a:cs typeface="Arial Black"/>
              </a:rPr>
              <a:t>#jouwkeuze</a:t>
            </a:r>
            <a:endParaRPr sz="3450">
              <a:latin typeface="Arial Black"/>
              <a:cs typeface="Arial Black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118614" y="5399961"/>
            <a:ext cx="3709035" cy="4902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050" spc="-220">
                <a:latin typeface="Verdana"/>
                <a:cs typeface="Verdana"/>
              </a:rPr>
              <a:t>Weet</a:t>
            </a:r>
            <a:r>
              <a:rPr dirty="0" sz="3050" spc="-495">
                <a:latin typeface="Verdana"/>
                <a:cs typeface="Verdana"/>
              </a:rPr>
              <a:t> </a:t>
            </a:r>
            <a:r>
              <a:rPr dirty="0" sz="3050" spc="-515">
                <a:latin typeface="Verdana"/>
                <a:cs typeface="Verdana"/>
              </a:rPr>
              <a:t>jĳ</a:t>
            </a:r>
            <a:r>
              <a:rPr dirty="0" sz="3050" spc="-490">
                <a:latin typeface="Verdana"/>
                <a:cs typeface="Verdana"/>
              </a:rPr>
              <a:t> </a:t>
            </a:r>
            <a:r>
              <a:rPr dirty="0" sz="3050" spc="-250">
                <a:latin typeface="Verdana"/>
                <a:cs typeface="Verdana"/>
              </a:rPr>
              <a:t>het</a:t>
            </a:r>
            <a:r>
              <a:rPr dirty="0" sz="3050" spc="-495">
                <a:latin typeface="Verdana"/>
                <a:cs typeface="Verdana"/>
              </a:rPr>
              <a:t> </a:t>
            </a:r>
            <a:r>
              <a:rPr dirty="0" sz="3050" spc="-204">
                <a:latin typeface="Verdana"/>
                <a:cs typeface="Verdana"/>
              </a:rPr>
              <a:t>antwoord?</a:t>
            </a:r>
            <a:endParaRPr sz="305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1410" rIns="0" bIns="0" rtlCol="0" vert="horz">
            <a:spAutoFit/>
          </a:bodyPr>
          <a:lstStyle/>
          <a:p>
            <a:pPr marL="283845">
              <a:lnSpc>
                <a:spcPct val="100000"/>
              </a:lnSpc>
              <a:spcBef>
                <a:spcPts val="100"/>
              </a:spcBef>
            </a:pPr>
            <a:r>
              <a:rPr dirty="0" spc="-325"/>
              <a:t>Vraag</a:t>
            </a:r>
            <a:r>
              <a:rPr dirty="0" spc="-819"/>
              <a:t> </a:t>
            </a:r>
            <a:r>
              <a:rPr dirty="0" spc="-434"/>
              <a:t>5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869565" marR="5080" indent="-2442210">
              <a:lnSpc>
                <a:spcPct val="116300"/>
              </a:lnSpc>
              <a:spcBef>
                <a:spcPts val="95"/>
              </a:spcBef>
            </a:pPr>
            <a:r>
              <a:rPr dirty="0" spc="-375"/>
              <a:t>Vapen</a:t>
            </a:r>
            <a:r>
              <a:rPr dirty="0" spc="-625"/>
              <a:t> </a:t>
            </a:r>
            <a:r>
              <a:rPr dirty="0" spc="-390"/>
              <a:t>is</a:t>
            </a:r>
            <a:r>
              <a:rPr dirty="0" spc="-625"/>
              <a:t> </a:t>
            </a:r>
            <a:r>
              <a:rPr dirty="0" spc="-385"/>
              <a:t>minder</a:t>
            </a:r>
            <a:r>
              <a:rPr dirty="0" spc="-625"/>
              <a:t> </a:t>
            </a:r>
            <a:r>
              <a:rPr dirty="0" spc="-450"/>
              <a:t>schadelĳk </a:t>
            </a:r>
            <a:r>
              <a:rPr dirty="0" spc="-225"/>
              <a:t>dan</a:t>
            </a:r>
            <a:r>
              <a:rPr dirty="0" spc="-615"/>
              <a:t> </a:t>
            </a:r>
            <a:r>
              <a:rPr dirty="0" spc="-445"/>
              <a:t>roken.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6225030" y="4965019"/>
            <a:ext cx="224282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190">
                <a:solidFill>
                  <a:srgbClr val="529EFB"/>
                </a:solidFill>
                <a:latin typeface="Verdana"/>
                <a:cs typeface="Verdana"/>
              </a:rPr>
              <a:t>Dat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klopt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35">
                <a:solidFill>
                  <a:srgbClr val="529EFB"/>
                </a:solidFill>
                <a:latin typeface="Verdana"/>
                <a:cs typeface="Verdana"/>
              </a:rPr>
              <a:t>niet.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501467" y="4965019"/>
            <a:ext cx="157480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190">
                <a:solidFill>
                  <a:srgbClr val="529EFB"/>
                </a:solidFill>
                <a:latin typeface="Verdana"/>
                <a:cs typeface="Verdana"/>
              </a:rPr>
              <a:t>Dat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05">
                <a:solidFill>
                  <a:srgbClr val="529EFB"/>
                </a:solidFill>
                <a:latin typeface="Verdana"/>
                <a:cs typeface="Verdana"/>
              </a:rPr>
              <a:t>klopt.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60584" y="1913702"/>
            <a:ext cx="9032240" cy="4292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315595" marR="307975">
              <a:lnSpc>
                <a:spcPct val="116700"/>
              </a:lnSpc>
              <a:spcBef>
                <a:spcPts val="95"/>
              </a:spcBef>
            </a:pPr>
            <a:r>
              <a:rPr dirty="0" sz="3000" spc="-220">
                <a:solidFill>
                  <a:srgbClr val="529EFB"/>
                </a:solidFill>
                <a:latin typeface="Verdana"/>
                <a:cs typeface="Verdana"/>
              </a:rPr>
              <a:t>Vapen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80">
                <a:solidFill>
                  <a:srgbClr val="529EFB"/>
                </a:solidFill>
                <a:latin typeface="Verdana"/>
                <a:cs typeface="Verdana"/>
              </a:rPr>
              <a:t>lĳkt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0">
                <a:solidFill>
                  <a:srgbClr val="529EFB"/>
                </a:solidFill>
                <a:latin typeface="Verdana"/>
                <a:cs typeface="Verdana"/>
              </a:rPr>
              <a:t>iets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90">
                <a:solidFill>
                  <a:srgbClr val="529EFB"/>
                </a:solidFill>
                <a:latin typeface="Verdana"/>
                <a:cs typeface="Verdana"/>
              </a:rPr>
              <a:t>minder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529EFB"/>
                </a:solidFill>
                <a:latin typeface="Verdana"/>
                <a:cs typeface="Verdana"/>
              </a:rPr>
              <a:t>schadelĳk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50">
                <a:solidFill>
                  <a:srgbClr val="529EFB"/>
                </a:solidFill>
                <a:latin typeface="Verdana"/>
                <a:cs typeface="Verdana"/>
              </a:rPr>
              <a:t>dan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95">
                <a:solidFill>
                  <a:srgbClr val="529EFB"/>
                </a:solidFill>
                <a:latin typeface="Verdana"/>
                <a:cs typeface="Verdana"/>
              </a:rPr>
              <a:t>roken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529EFB"/>
                </a:solidFill>
                <a:latin typeface="Verdana"/>
                <a:cs typeface="Verdana"/>
              </a:rPr>
              <a:t>omdat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5">
                <a:solidFill>
                  <a:srgbClr val="529EFB"/>
                </a:solidFill>
                <a:latin typeface="Verdana"/>
                <a:cs typeface="Verdana"/>
              </a:rPr>
              <a:t>in </a:t>
            </a:r>
            <a:r>
              <a:rPr dirty="0" sz="3000" spc="-240">
                <a:solidFill>
                  <a:srgbClr val="529EFB"/>
                </a:solidFill>
                <a:latin typeface="Verdana"/>
                <a:cs typeface="Verdana"/>
              </a:rPr>
              <a:t>een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95">
                <a:solidFill>
                  <a:srgbClr val="529EFB"/>
                </a:solidFill>
                <a:latin typeface="Verdana"/>
                <a:cs typeface="Verdana"/>
              </a:rPr>
              <a:t>vape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geen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teer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45">
                <a:solidFill>
                  <a:srgbClr val="529EFB"/>
                </a:solidFill>
                <a:latin typeface="Verdana"/>
                <a:cs typeface="Verdana"/>
              </a:rPr>
              <a:t>zit.</a:t>
            </a:r>
            <a:endParaRPr sz="3000">
              <a:latin typeface="Verdana"/>
              <a:cs typeface="Verdana"/>
            </a:endParaRPr>
          </a:p>
          <a:p>
            <a:pPr algn="ctr" marL="12700" marR="5080" indent="-635">
              <a:lnSpc>
                <a:spcPts val="4200"/>
              </a:lnSpc>
              <a:spcBef>
                <a:spcPts val="100"/>
              </a:spcBef>
            </a:pPr>
            <a:r>
              <a:rPr dirty="0" sz="3000" spc="-220">
                <a:solidFill>
                  <a:srgbClr val="529EFB"/>
                </a:solidFill>
                <a:latin typeface="Verdana"/>
                <a:cs typeface="Verdana"/>
              </a:rPr>
              <a:t>Vapen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529EFB"/>
                </a:solidFill>
                <a:latin typeface="Verdana"/>
                <a:cs typeface="Verdana"/>
              </a:rPr>
              <a:t>is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04">
                <a:solidFill>
                  <a:srgbClr val="529EFB"/>
                </a:solidFill>
                <a:latin typeface="Verdana"/>
                <a:cs typeface="Verdana"/>
              </a:rPr>
              <a:t>nog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steeds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erg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90">
                <a:solidFill>
                  <a:srgbClr val="529EFB"/>
                </a:solidFill>
                <a:latin typeface="Verdana"/>
                <a:cs typeface="Verdana"/>
              </a:rPr>
              <a:t>schadelĳk.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Dit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20">
                <a:solidFill>
                  <a:srgbClr val="529EFB"/>
                </a:solidFill>
                <a:latin typeface="Verdana"/>
                <a:cs typeface="Verdana"/>
              </a:rPr>
              <a:t>komt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00">
                <a:solidFill>
                  <a:srgbClr val="529EFB"/>
                </a:solidFill>
                <a:latin typeface="Verdana"/>
                <a:cs typeface="Verdana"/>
              </a:rPr>
              <a:t>door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">
                <a:solidFill>
                  <a:srgbClr val="529EFB"/>
                </a:solidFill>
                <a:latin typeface="Verdana"/>
                <a:cs typeface="Verdana"/>
              </a:rPr>
              <a:t>de </a:t>
            </a:r>
            <a:r>
              <a:rPr dirty="0" sz="3000" spc="-245">
                <a:solidFill>
                  <a:srgbClr val="529EFB"/>
                </a:solidFill>
                <a:latin typeface="Verdana"/>
                <a:cs typeface="Verdana"/>
              </a:rPr>
              <a:t>nicotine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15">
                <a:solidFill>
                  <a:srgbClr val="529EFB"/>
                </a:solidFill>
                <a:latin typeface="Verdana"/>
                <a:cs typeface="Verdana"/>
              </a:rPr>
              <a:t>(die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529EFB"/>
                </a:solidFill>
                <a:latin typeface="Verdana"/>
                <a:cs typeface="Verdana"/>
              </a:rPr>
              <a:t>verslavend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409">
                <a:solidFill>
                  <a:srgbClr val="529EFB"/>
                </a:solidFill>
                <a:latin typeface="Verdana"/>
                <a:cs typeface="Verdana"/>
              </a:rPr>
              <a:t>is),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5">
                <a:solidFill>
                  <a:srgbClr val="529EFB"/>
                </a:solidFill>
                <a:latin typeface="Verdana"/>
                <a:cs typeface="Verdana"/>
              </a:rPr>
              <a:t>maar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529EFB"/>
                </a:solidFill>
                <a:latin typeface="Verdana"/>
                <a:cs typeface="Verdana"/>
              </a:rPr>
              <a:t>ook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00">
                <a:solidFill>
                  <a:srgbClr val="529EFB"/>
                </a:solidFill>
                <a:latin typeface="Verdana"/>
                <a:cs typeface="Verdana"/>
              </a:rPr>
              <a:t>door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5">
                <a:solidFill>
                  <a:srgbClr val="529EFB"/>
                </a:solidFill>
                <a:latin typeface="Verdana"/>
                <a:cs typeface="Verdana"/>
              </a:rPr>
              <a:t>andere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70">
                <a:solidFill>
                  <a:srgbClr val="529EFB"/>
                </a:solidFill>
                <a:latin typeface="Verdana"/>
                <a:cs typeface="Verdana"/>
              </a:rPr>
              <a:t>giftige </a:t>
            </a:r>
            <a:r>
              <a:rPr dirty="0" sz="3000" spc="-240">
                <a:solidFill>
                  <a:srgbClr val="529EFB"/>
                </a:solidFill>
                <a:latin typeface="Verdana"/>
                <a:cs typeface="Verdana"/>
              </a:rPr>
              <a:t>stoffen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90">
                <a:solidFill>
                  <a:srgbClr val="529EFB"/>
                </a:solidFill>
                <a:latin typeface="Verdana"/>
                <a:cs typeface="Verdana"/>
              </a:rPr>
              <a:t>die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75">
                <a:solidFill>
                  <a:srgbClr val="529EFB"/>
                </a:solidFill>
                <a:latin typeface="Verdana"/>
                <a:cs typeface="Verdana"/>
              </a:rPr>
              <a:t>vrĳkomen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25">
                <a:solidFill>
                  <a:srgbClr val="529EFB"/>
                </a:solidFill>
                <a:latin typeface="Verdana"/>
                <a:cs typeface="Verdana"/>
              </a:rPr>
              <a:t>bĳ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529EFB"/>
                </a:solidFill>
                <a:latin typeface="Verdana"/>
                <a:cs typeface="Verdana"/>
              </a:rPr>
              <a:t>het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5">
                <a:solidFill>
                  <a:srgbClr val="529EFB"/>
                </a:solidFill>
                <a:latin typeface="Verdana"/>
                <a:cs typeface="Verdana"/>
              </a:rPr>
              <a:t>dampen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90">
                <a:solidFill>
                  <a:srgbClr val="529EFB"/>
                </a:solidFill>
                <a:latin typeface="Verdana"/>
                <a:cs typeface="Verdana"/>
              </a:rPr>
              <a:t>die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0">
                <a:solidFill>
                  <a:srgbClr val="529EFB"/>
                </a:solidFill>
                <a:latin typeface="Verdana"/>
                <a:cs typeface="Verdana"/>
              </a:rPr>
              <a:t>schade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toebrengen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30">
                <a:solidFill>
                  <a:srgbClr val="529EFB"/>
                </a:solidFill>
                <a:latin typeface="Verdana"/>
                <a:cs typeface="Verdana"/>
              </a:rPr>
              <a:t>aan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529EFB"/>
                </a:solidFill>
                <a:latin typeface="Verdana"/>
                <a:cs typeface="Verdana"/>
              </a:rPr>
              <a:t>de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529EFB"/>
                </a:solidFill>
                <a:latin typeface="Verdana"/>
                <a:cs typeface="Verdana"/>
              </a:rPr>
              <a:t>luchtwegen,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70">
                <a:solidFill>
                  <a:srgbClr val="529EFB"/>
                </a:solidFill>
                <a:latin typeface="Verdana"/>
                <a:cs typeface="Verdana"/>
              </a:rPr>
              <a:t>hartkloppingen </a:t>
            </a:r>
            <a:r>
              <a:rPr dirty="0" sz="3000" spc="-285">
                <a:solidFill>
                  <a:srgbClr val="529EFB"/>
                </a:solidFill>
                <a:latin typeface="Verdana"/>
                <a:cs typeface="Verdana"/>
              </a:rPr>
              <a:t>veroorzaken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35">
                <a:solidFill>
                  <a:srgbClr val="529EFB"/>
                </a:solidFill>
                <a:latin typeface="Verdana"/>
                <a:cs typeface="Verdana"/>
              </a:rPr>
              <a:t>leiden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529EFB"/>
                </a:solidFill>
                <a:latin typeface="Verdana"/>
                <a:cs typeface="Verdana"/>
              </a:rPr>
              <a:t>tot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0">
                <a:solidFill>
                  <a:srgbClr val="529EFB"/>
                </a:solidFill>
                <a:latin typeface="Verdana"/>
                <a:cs typeface="Verdana"/>
              </a:rPr>
              <a:t>een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0">
                <a:solidFill>
                  <a:srgbClr val="529EFB"/>
                </a:solidFill>
                <a:latin typeface="Verdana"/>
                <a:cs typeface="Verdana"/>
              </a:rPr>
              <a:t>verhoogde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kans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">
                <a:solidFill>
                  <a:srgbClr val="529EFB"/>
                </a:solidFill>
                <a:latin typeface="Verdana"/>
                <a:cs typeface="Verdana"/>
              </a:rPr>
              <a:t>op </a:t>
            </a:r>
            <a:r>
              <a:rPr dirty="0" sz="3000" spc="-260">
                <a:solidFill>
                  <a:srgbClr val="529EFB"/>
                </a:solidFill>
                <a:latin typeface="Verdana"/>
                <a:cs typeface="Verdana"/>
              </a:rPr>
              <a:t>verschillende</a:t>
            </a:r>
            <a:r>
              <a:rPr dirty="0" sz="3000" spc="-46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soorten</a:t>
            </a:r>
            <a:r>
              <a:rPr dirty="0" sz="3000" spc="-46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50">
                <a:solidFill>
                  <a:srgbClr val="529EFB"/>
                </a:solidFill>
                <a:latin typeface="Verdana"/>
                <a:cs typeface="Verdana"/>
              </a:rPr>
              <a:t>kanker.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8063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90"/>
              <a:t>Antwoord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9753600" y="7315200"/>
                </a:moveTo>
                <a:lnTo>
                  <a:pt x="0" y="7315200"/>
                </a:lnTo>
                <a:lnTo>
                  <a:pt x="0" y="0"/>
                </a:lnTo>
                <a:lnTo>
                  <a:pt x="9753600" y="0"/>
                </a:lnTo>
                <a:lnTo>
                  <a:pt x="9753600" y="7315200"/>
                </a:lnTo>
                <a:close/>
              </a:path>
            </a:pathLst>
          </a:custGeom>
          <a:solidFill>
            <a:srgbClr val="529EF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1410" rIns="0" bIns="0" rtlCol="0" vert="horz">
            <a:spAutoFit/>
          </a:bodyPr>
          <a:lstStyle/>
          <a:p>
            <a:pPr marL="283845">
              <a:lnSpc>
                <a:spcPct val="100000"/>
              </a:lnSpc>
              <a:spcBef>
                <a:spcPts val="100"/>
              </a:spcBef>
            </a:pPr>
            <a:r>
              <a:rPr dirty="0" spc="-325"/>
              <a:t>Vraag</a:t>
            </a:r>
            <a:r>
              <a:rPr dirty="0" spc="-819"/>
              <a:t> </a:t>
            </a:r>
            <a:r>
              <a:rPr dirty="0" spc="-434"/>
              <a:t>6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577797" y="2223560"/>
            <a:ext cx="8597900" cy="371982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065" marR="5080">
              <a:lnSpc>
                <a:spcPct val="116300"/>
              </a:lnSpc>
              <a:spcBef>
                <a:spcPts val="95"/>
              </a:spcBef>
            </a:pPr>
            <a:r>
              <a:rPr dirty="0" sz="5000" spc="-425">
                <a:latin typeface="Arial Black"/>
                <a:cs typeface="Arial Black"/>
              </a:rPr>
              <a:t>Onderzoekers</a:t>
            </a:r>
            <a:r>
              <a:rPr dirty="0" sz="5000" spc="-625">
                <a:latin typeface="Arial Black"/>
                <a:cs typeface="Arial Black"/>
              </a:rPr>
              <a:t> </a:t>
            </a:r>
            <a:r>
              <a:rPr dirty="0" sz="5000" spc="-430">
                <a:latin typeface="Arial Black"/>
                <a:cs typeface="Arial Black"/>
              </a:rPr>
              <a:t>weten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445">
                <a:latin typeface="Arial Black"/>
                <a:cs typeface="Arial Black"/>
              </a:rPr>
              <a:t>precies </a:t>
            </a:r>
            <a:r>
              <a:rPr dirty="0" sz="5000" spc="-315">
                <a:latin typeface="Arial Black"/>
                <a:cs typeface="Arial Black"/>
              </a:rPr>
              <a:t>wat</a:t>
            </a:r>
            <a:r>
              <a:rPr dirty="0" sz="5000" spc="-625">
                <a:latin typeface="Arial Black"/>
                <a:cs typeface="Arial Black"/>
              </a:rPr>
              <a:t> </a:t>
            </a:r>
            <a:r>
              <a:rPr dirty="0" sz="5000" spc="-275">
                <a:latin typeface="Arial Black"/>
                <a:cs typeface="Arial Black"/>
              </a:rPr>
              <a:t>de</a:t>
            </a:r>
            <a:r>
              <a:rPr dirty="0" sz="5000" spc="-625">
                <a:latin typeface="Arial Black"/>
                <a:cs typeface="Arial Black"/>
              </a:rPr>
              <a:t> </a:t>
            </a:r>
            <a:r>
              <a:rPr dirty="0" sz="5000" spc="-375">
                <a:latin typeface="Arial Black"/>
                <a:cs typeface="Arial Black"/>
              </a:rPr>
              <a:t>effecten</a:t>
            </a:r>
            <a:r>
              <a:rPr dirty="0" sz="5000" spc="-625">
                <a:latin typeface="Arial Black"/>
                <a:cs typeface="Arial Black"/>
              </a:rPr>
              <a:t> </a:t>
            </a:r>
            <a:r>
              <a:rPr dirty="0" sz="5000" spc="-260">
                <a:latin typeface="Arial Black"/>
                <a:cs typeface="Arial Black"/>
              </a:rPr>
              <a:t>van</a:t>
            </a:r>
            <a:r>
              <a:rPr dirty="0" sz="5000" spc="-625">
                <a:latin typeface="Arial Black"/>
                <a:cs typeface="Arial Black"/>
              </a:rPr>
              <a:t> </a:t>
            </a:r>
            <a:r>
              <a:rPr dirty="0" sz="5000" spc="-335">
                <a:latin typeface="Arial Black"/>
                <a:cs typeface="Arial Black"/>
              </a:rPr>
              <a:t>vapen </a:t>
            </a:r>
            <a:r>
              <a:rPr dirty="0" sz="5000" spc="-245">
                <a:latin typeface="Arial Black"/>
                <a:cs typeface="Arial Black"/>
              </a:rPr>
              <a:t>op</a:t>
            </a:r>
            <a:r>
              <a:rPr dirty="0" sz="5000" spc="-615">
                <a:latin typeface="Arial Black"/>
                <a:cs typeface="Arial Black"/>
              </a:rPr>
              <a:t> </a:t>
            </a:r>
            <a:r>
              <a:rPr dirty="0" sz="5000" spc="-275">
                <a:latin typeface="Arial Black"/>
                <a:cs typeface="Arial Black"/>
              </a:rPr>
              <a:t>de</a:t>
            </a:r>
            <a:r>
              <a:rPr dirty="0" sz="5000" spc="-615">
                <a:latin typeface="Arial Black"/>
                <a:cs typeface="Arial Black"/>
              </a:rPr>
              <a:t> </a:t>
            </a:r>
            <a:r>
              <a:rPr dirty="0" sz="5000" spc="-385">
                <a:latin typeface="Arial Black"/>
                <a:cs typeface="Arial Black"/>
              </a:rPr>
              <a:t>gezondheid</a:t>
            </a:r>
            <a:r>
              <a:rPr dirty="0" sz="5000" spc="-615">
                <a:latin typeface="Arial Black"/>
                <a:cs typeface="Arial Black"/>
              </a:rPr>
              <a:t> </a:t>
            </a:r>
            <a:r>
              <a:rPr dirty="0" sz="5000" spc="-484">
                <a:latin typeface="Arial Black"/>
                <a:cs typeface="Arial Black"/>
              </a:rPr>
              <a:t>zĳn.</a:t>
            </a:r>
            <a:endParaRPr sz="5000">
              <a:latin typeface="Arial Black"/>
              <a:cs typeface="Arial Black"/>
            </a:endParaRPr>
          </a:p>
          <a:p>
            <a:pPr marL="995680">
              <a:lnSpc>
                <a:spcPct val="100000"/>
              </a:lnSpc>
              <a:spcBef>
                <a:spcPts val="4560"/>
              </a:spcBef>
              <a:tabLst>
                <a:tab pos="5600065" algn="l"/>
              </a:tabLst>
            </a:pPr>
            <a:r>
              <a:rPr dirty="0" sz="3000" spc="-190">
                <a:solidFill>
                  <a:srgbClr val="FFFFFF"/>
                </a:solidFill>
                <a:latin typeface="Verdana"/>
                <a:cs typeface="Verdana"/>
              </a:rPr>
              <a:t>Dat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05">
                <a:solidFill>
                  <a:srgbClr val="FFFFFF"/>
                </a:solidFill>
                <a:latin typeface="Verdana"/>
                <a:cs typeface="Verdana"/>
              </a:rPr>
              <a:t>klopt.</a:t>
            </a:r>
            <a:r>
              <a:rPr dirty="0" sz="3000">
                <a:solidFill>
                  <a:srgbClr val="FFFFFF"/>
                </a:solidFill>
                <a:latin typeface="Verdana"/>
                <a:cs typeface="Verdana"/>
              </a:rPr>
              <a:t>	</a:t>
            </a:r>
            <a:r>
              <a:rPr dirty="0" sz="3000" spc="-190">
                <a:solidFill>
                  <a:srgbClr val="FFFFFF"/>
                </a:solidFill>
                <a:latin typeface="Verdana"/>
                <a:cs typeface="Verdana"/>
              </a:rPr>
              <a:t>Dat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FFFFFF"/>
                </a:solidFill>
                <a:latin typeface="Verdana"/>
                <a:cs typeface="Verdana"/>
              </a:rPr>
              <a:t>klopt</a:t>
            </a:r>
            <a:r>
              <a:rPr dirty="0" sz="3000" spc="-47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25">
                <a:solidFill>
                  <a:srgbClr val="FFFFFF"/>
                </a:solidFill>
                <a:latin typeface="Verdana"/>
                <a:cs typeface="Verdana"/>
              </a:rPr>
              <a:t>niet.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9753600" y="7315200"/>
                </a:moveTo>
                <a:lnTo>
                  <a:pt x="0" y="7315200"/>
                </a:lnTo>
                <a:lnTo>
                  <a:pt x="0" y="0"/>
                </a:lnTo>
                <a:lnTo>
                  <a:pt x="9753600" y="0"/>
                </a:lnTo>
                <a:lnTo>
                  <a:pt x="9753600" y="7315200"/>
                </a:lnTo>
                <a:close/>
              </a:path>
            </a:pathLst>
          </a:custGeom>
          <a:solidFill>
            <a:srgbClr val="529EF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457169" y="1905576"/>
            <a:ext cx="8839200" cy="4292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67640" marR="160020">
              <a:lnSpc>
                <a:spcPct val="116700"/>
              </a:lnSpc>
              <a:spcBef>
                <a:spcPts val="95"/>
              </a:spcBef>
            </a:pP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Nee,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70">
                <a:solidFill>
                  <a:srgbClr val="FFFFFF"/>
                </a:solidFill>
                <a:latin typeface="Verdana"/>
                <a:cs typeface="Verdana"/>
              </a:rPr>
              <a:t>we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0">
                <a:solidFill>
                  <a:srgbClr val="FFFFFF"/>
                </a:solidFill>
                <a:latin typeface="Verdana"/>
                <a:cs typeface="Verdana"/>
              </a:rPr>
              <a:t>weten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0">
                <a:solidFill>
                  <a:srgbClr val="FFFFFF"/>
                </a:solidFill>
                <a:latin typeface="Verdana"/>
                <a:cs typeface="Verdana"/>
              </a:rPr>
              <a:t>weinig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70">
                <a:solidFill>
                  <a:srgbClr val="FFFFFF"/>
                </a:solidFill>
                <a:latin typeface="Verdana"/>
                <a:cs typeface="Verdana"/>
              </a:rPr>
              <a:t>over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10">
                <a:solidFill>
                  <a:srgbClr val="FFFFFF"/>
                </a:solidFill>
                <a:latin typeface="Verdana"/>
                <a:cs typeface="Verdana"/>
              </a:rPr>
              <a:t>korte-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en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10">
                <a:solidFill>
                  <a:srgbClr val="FFFFFF"/>
                </a:solidFill>
                <a:latin typeface="Verdana"/>
                <a:cs typeface="Verdana"/>
              </a:rPr>
              <a:t>lange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80">
                <a:solidFill>
                  <a:srgbClr val="FFFFFF"/>
                </a:solidFill>
                <a:latin typeface="Verdana"/>
                <a:cs typeface="Verdana"/>
              </a:rPr>
              <a:t>termĳn </a:t>
            </a:r>
            <a:r>
              <a:rPr dirty="0" sz="3000" spc="-220">
                <a:solidFill>
                  <a:srgbClr val="FFFFFF"/>
                </a:solidFill>
                <a:latin typeface="Verdana"/>
                <a:cs typeface="Verdana"/>
              </a:rPr>
              <a:t>effecten</a:t>
            </a:r>
            <a:r>
              <a:rPr dirty="0" sz="3000" spc="-47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van</a:t>
            </a:r>
            <a:r>
              <a:rPr dirty="0" sz="3000" spc="-47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80">
                <a:solidFill>
                  <a:srgbClr val="FFFFFF"/>
                </a:solidFill>
                <a:latin typeface="Verdana"/>
                <a:cs typeface="Verdana"/>
              </a:rPr>
              <a:t>vapen.</a:t>
            </a:r>
            <a:endParaRPr sz="3000">
              <a:latin typeface="Verdana"/>
              <a:cs typeface="Verdana"/>
            </a:endParaRPr>
          </a:p>
          <a:p>
            <a:pPr algn="ctr" marL="12065" marR="5080" indent="-635">
              <a:lnSpc>
                <a:spcPts val="4200"/>
              </a:lnSpc>
              <a:spcBef>
                <a:spcPts val="240"/>
              </a:spcBef>
            </a:pPr>
            <a:r>
              <a:rPr dirty="0" sz="3000" spc="-254">
                <a:solidFill>
                  <a:srgbClr val="FFFFFF"/>
                </a:solidFill>
                <a:latin typeface="Verdana"/>
                <a:cs typeface="Verdana"/>
              </a:rPr>
              <a:t>Veel</a:t>
            </a:r>
            <a:r>
              <a:rPr dirty="0" sz="3000" spc="-46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00">
                <a:solidFill>
                  <a:srgbClr val="FFFFFF"/>
                </a:solidFill>
                <a:latin typeface="Verdana"/>
                <a:cs typeface="Verdana"/>
              </a:rPr>
              <a:t>bestaande</a:t>
            </a:r>
            <a:r>
              <a:rPr dirty="0" sz="3000" spc="-46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FFFFFF"/>
                </a:solidFill>
                <a:latin typeface="Verdana"/>
                <a:cs typeface="Verdana"/>
              </a:rPr>
              <a:t>onderzoeken</a:t>
            </a:r>
            <a:r>
              <a:rPr dirty="0" sz="3000" spc="-459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90">
                <a:solidFill>
                  <a:srgbClr val="FFFFFF"/>
                </a:solidFill>
                <a:latin typeface="Verdana"/>
                <a:cs typeface="Verdana"/>
              </a:rPr>
              <a:t>naar</a:t>
            </a:r>
            <a:r>
              <a:rPr dirty="0" sz="3000" spc="-46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dirty="0" sz="3000" spc="-459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FFFFFF"/>
                </a:solidFill>
                <a:latin typeface="Verdana"/>
                <a:cs typeface="Verdana"/>
              </a:rPr>
              <a:t>effecten</a:t>
            </a:r>
            <a:r>
              <a:rPr dirty="0" sz="3000" spc="-46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">
                <a:solidFill>
                  <a:srgbClr val="FFFFFF"/>
                </a:solidFill>
                <a:latin typeface="Verdana"/>
                <a:cs typeface="Verdana"/>
              </a:rPr>
              <a:t>van </a:t>
            </a:r>
            <a:r>
              <a:rPr dirty="0" sz="3000" spc="-225">
                <a:solidFill>
                  <a:srgbClr val="FFFFFF"/>
                </a:solidFill>
                <a:latin typeface="Verdana"/>
                <a:cs typeface="Verdana"/>
              </a:rPr>
              <a:t>vapen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en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95">
                <a:solidFill>
                  <a:srgbClr val="FFFFFF"/>
                </a:solidFill>
                <a:latin typeface="Verdana"/>
                <a:cs typeface="Verdana"/>
              </a:rPr>
              <a:t>roken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85">
                <a:solidFill>
                  <a:srgbClr val="FFFFFF"/>
                </a:solidFill>
                <a:latin typeface="Verdana"/>
                <a:cs typeface="Verdana"/>
              </a:rPr>
              <a:t>zĳn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70">
                <a:solidFill>
                  <a:srgbClr val="FFFFFF"/>
                </a:solidFill>
                <a:latin typeface="Verdana"/>
                <a:cs typeface="Verdana"/>
              </a:rPr>
              <a:t>betaald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00">
                <a:solidFill>
                  <a:srgbClr val="FFFFFF"/>
                </a:solidFill>
                <a:latin typeface="Verdana"/>
                <a:cs typeface="Verdana"/>
              </a:rPr>
              <a:t>door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FFFFFF"/>
                </a:solidFill>
                <a:latin typeface="Verdana"/>
                <a:cs typeface="Verdana"/>
              </a:rPr>
              <a:t>tabaksindustrie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">
                <a:solidFill>
                  <a:srgbClr val="FFFFFF"/>
                </a:solidFill>
                <a:latin typeface="Verdana"/>
                <a:cs typeface="Verdana"/>
              </a:rPr>
              <a:t>en </a:t>
            </a:r>
            <a:r>
              <a:rPr dirty="0" sz="3000" spc="-225">
                <a:solidFill>
                  <a:srgbClr val="FFFFFF"/>
                </a:solidFill>
                <a:latin typeface="Verdana"/>
                <a:cs typeface="Verdana"/>
              </a:rPr>
              <a:t>laten</a:t>
            </a:r>
            <a:r>
              <a:rPr dirty="0" sz="3000" spc="-47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5">
                <a:solidFill>
                  <a:srgbClr val="FFFFFF"/>
                </a:solidFill>
                <a:latin typeface="Verdana"/>
                <a:cs typeface="Verdana"/>
              </a:rPr>
              <a:t>andere</a:t>
            </a:r>
            <a:r>
              <a:rPr dirty="0" sz="3000" spc="-47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FFFFFF"/>
                </a:solidFill>
                <a:latin typeface="Verdana"/>
                <a:cs typeface="Verdana"/>
              </a:rPr>
              <a:t>resultaten</a:t>
            </a:r>
            <a:r>
              <a:rPr dirty="0" sz="3000" spc="-46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70">
                <a:solidFill>
                  <a:srgbClr val="FFFFFF"/>
                </a:solidFill>
                <a:latin typeface="Verdana"/>
                <a:cs typeface="Verdana"/>
              </a:rPr>
              <a:t>zien</a:t>
            </a:r>
            <a:r>
              <a:rPr dirty="0" sz="3000" spc="-47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50">
                <a:solidFill>
                  <a:srgbClr val="FFFFFF"/>
                </a:solidFill>
                <a:latin typeface="Verdana"/>
                <a:cs typeface="Verdana"/>
              </a:rPr>
              <a:t>dan</a:t>
            </a:r>
            <a:r>
              <a:rPr dirty="0" sz="3000" spc="-46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FFFFFF"/>
                </a:solidFill>
                <a:latin typeface="Verdana"/>
                <a:cs typeface="Verdana"/>
              </a:rPr>
              <a:t>onderzoeken</a:t>
            </a:r>
            <a:r>
              <a:rPr dirty="0" sz="3000" spc="-47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0">
                <a:solidFill>
                  <a:srgbClr val="FFFFFF"/>
                </a:solidFill>
                <a:latin typeface="Verdana"/>
                <a:cs typeface="Verdana"/>
              </a:rPr>
              <a:t>door </a:t>
            </a:r>
            <a:r>
              <a:rPr dirty="0" sz="3000" spc="-260">
                <a:solidFill>
                  <a:srgbClr val="FFFFFF"/>
                </a:solidFill>
                <a:latin typeface="Verdana"/>
                <a:cs typeface="Verdana"/>
              </a:rPr>
              <a:t>neutrale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05">
                <a:solidFill>
                  <a:srgbClr val="FFFFFF"/>
                </a:solidFill>
                <a:latin typeface="Verdana"/>
                <a:cs typeface="Verdana"/>
              </a:rPr>
              <a:t>onderzoeksinstituten.</a:t>
            </a:r>
            <a:endParaRPr sz="3000">
              <a:latin typeface="Verdana"/>
              <a:cs typeface="Verdana"/>
            </a:endParaRPr>
          </a:p>
          <a:p>
            <a:pPr algn="ctr" marL="19050" marR="11430">
              <a:lnSpc>
                <a:spcPts val="4200"/>
              </a:lnSpc>
            </a:pPr>
            <a:r>
              <a:rPr dirty="0" sz="3000" spc="-254">
                <a:solidFill>
                  <a:srgbClr val="FFFFFF"/>
                </a:solidFill>
                <a:latin typeface="Verdana"/>
                <a:cs typeface="Verdana"/>
              </a:rPr>
              <a:t>Voor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40">
                <a:solidFill>
                  <a:srgbClr val="FFFFFF"/>
                </a:solidFill>
                <a:latin typeface="Verdana"/>
                <a:cs typeface="Verdana"/>
              </a:rPr>
              <a:t>een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compleet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90">
                <a:solidFill>
                  <a:srgbClr val="FFFFFF"/>
                </a:solidFill>
                <a:latin typeface="Verdana"/>
                <a:cs typeface="Verdana"/>
              </a:rPr>
              <a:t>beeld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van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10">
                <a:solidFill>
                  <a:srgbClr val="FFFFFF"/>
                </a:solidFill>
                <a:latin typeface="Verdana"/>
                <a:cs typeface="Verdana"/>
              </a:rPr>
              <a:t>lange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70">
                <a:solidFill>
                  <a:srgbClr val="FFFFFF"/>
                </a:solidFill>
                <a:latin typeface="Verdana"/>
                <a:cs typeface="Verdana"/>
              </a:rPr>
              <a:t>termĳn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65">
                <a:solidFill>
                  <a:srgbClr val="FFFFFF"/>
                </a:solidFill>
                <a:latin typeface="Verdana"/>
                <a:cs typeface="Verdana"/>
              </a:rPr>
              <a:t>effecten </a:t>
            </a:r>
            <a:r>
              <a:rPr dirty="0" sz="3000" spc="-195">
                <a:solidFill>
                  <a:srgbClr val="FFFFFF"/>
                </a:solidFill>
                <a:latin typeface="Verdana"/>
                <a:cs typeface="Verdana"/>
              </a:rPr>
              <a:t>bestaan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FFFFFF"/>
                </a:solidFill>
                <a:latin typeface="Verdana"/>
                <a:cs typeface="Verdana"/>
              </a:rPr>
              <a:t>vapes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04">
                <a:solidFill>
                  <a:srgbClr val="FFFFFF"/>
                </a:solidFill>
                <a:latin typeface="Verdana"/>
                <a:cs typeface="Verdana"/>
              </a:rPr>
              <a:t>nog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60">
                <a:solidFill>
                  <a:srgbClr val="FFFFFF"/>
                </a:solidFill>
                <a:latin typeface="Verdana"/>
                <a:cs typeface="Verdana"/>
              </a:rPr>
              <a:t>niet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95">
                <a:solidFill>
                  <a:srgbClr val="FFFFFF"/>
                </a:solidFill>
                <a:latin typeface="Verdana"/>
                <a:cs typeface="Verdana"/>
              </a:rPr>
              <a:t>lang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FFFFFF"/>
                </a:solidFill>
                <a:latin typeface="Verdana"/>
                <a:cs typeface="Verdana"/>
              </a:rPr>
              <a:t>genoeg.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8063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90"/>
              <a:t>Antwoord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1410" rIns="0" bIns="0" rtlCol="0" vert="horz">
            <a:spAutoFit/>
          </a:bodyPr>
          <a:lstStyle/>
          <a:p>
            <a:pPr marL="304165">
              <a:lnSpc>
                <a:spcPct val="100000"/>
              </a:lnSpc>
              <a:spcBef>
                <a:spcPts val="100"/>
              </a:spcBef>
            </a:pPr>
            <a:r>
              <a:rPr dirty="0" spc="-325"/>
              <a:t>Vraag</a:t>
            </a:r>
            <a:r>
              <a:rPr dirty="0" spc="-819"/>
              <a:t> </a:t>
            </a:r>
            <a:r>
              <a:rPr dirty="0" spc="-785"/>
              <a:t>7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934210" marR="5080" indent="-433705">
              <a:lnSpc>
                <a:spcPct val="116300"/>
              </a:lnSpc>
              <a:spcBef>
                <a:spcPts val="95"/>
              </a:spcBef>
            </a:pPr>
            <a:r>
              <a:rPr dirty="0" spc="-509"/>
              <a:t>Kun</a:t>
            </a:r>
            <a:r>
              <a:rPr dirty="0" spc="-625"/>
              <a:t> </a:t>
            </a:r>
            <a:r>
              <a:rPr dirty="0" spc="-375"/>
              <a:t>je</a:t>
            </a:r>
            <a:r>
              <a:rPr dirty="0" spc="-625"/>
              <a:t> </a:t>
            </a:r>
            <a:r>
              <a:rPr dirty="0" spc="-260"/>
              <a:t>van</a:t>
            </a:r>
            <a:r>
              <a:rPr dirty="0" spc="-625"/>
              <a:t> </a:t>
            </a:r>
            <a:r>
              <a:rPr dirty="0" spc="-844"/>
              <a:t>1x</a:t>
            </a:r>
            <a:r>
              <a:rPr dirty="0" spc="-625"/>
              <a:t> </a:t>
            </a:r>
            <a:r>
              <a:rPr dirty="0" spc="-335"/>
              <a:t>vapen </a:t>
            </a:r>
            <a:r>
              <a:rPr dirty="0" spc="-330"/>
              <a:t>verslaafd</a:t>
            </a:r>
            <a:r>
              <a:rPr dirty="0" spc="-610"/>
              <a:t> </a:t>
            </a:r>
            <a:r>
              <a:rPr dirty="0" spc="-409"/>
              <a:t>raken?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6986879" y="4965019"/>
            <a:ext cx="71882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105">
                <a:solidFill>
                  <a:srgbClr val="529EFB"/>
                </a:solidFill>
                <a:latin typeface="Verdana"/>
                <a:cs typeface="Verdana"/>
              </a:rPr>
              <a:t>Nee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69690" y="4965019"/>
            <a:ext cx="43815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25">
                <a:solidFill>
                  <a:srgbClr val="529EFB"/>
                </a:solidFill>
                <a:latin typeface="Verdana"/>
                <a:cs typeface="Verdana"/>
              </a:rPr>
              <a:t>Ja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78607" y="1460042"/>
            <a:ext cx="8996680" cy="5473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>
              <a:lnSpc>
                <a:spcPct val="116100"/>
              </a:lnSpc>
              <a:spcBef>
                <a:spcPts val="100"/>
              </a:spcBef>
            </a:pPr>
            <a:r>
              <a:rPr dirty="0" sz="2800" spc="-235">
                <a:solidFill>
                  <a:srgbClr val="529EFB"/>
                </a:solidFill>
                <a:latin typeface="Verdana"/>
                <a:cs typeface="Verdana"/>
              </a:rPr>
              <a:t>Ja/nee.</a:t>
            </a:r>
            <a:r>
              <a:rPr dirty="0" sz="2800" spc="-45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95">
                <a:solidFill>
                  <a:srgbClr val="529EFB"/>
                </a:solidFill>
                <a:latin typeface="Verdana"/>
                <a:cs typeface="Verdana"/>
              </a:rPr>
              <a:t>Maar</a:t>
            </a:r>
            <a:r>
              <a:rPr dirty="0" sz="2800" spc="-45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29">
                <a:solidFill>
                  <a:srgbClr val="529EFB"/>
                </a:solidFill>
                <a:latin typeface="Verdana"/>
                <a:cs typeface="Verdana"/>
              </a:rPr>
              <a:t>liefst</a:t>
            </a:r>
            <a:r>
              <a:rPr dirty="0" sz="2800" spc="-44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305">
                <a:solidFill>
                  <a:srgbClr val="529EFB"/>
                </a:solidFill>
                <a:latin typeface="Verdana"/>
                <a:cs typeface="Verdana"/>
              </a:rPr>
              <a:t>2</a:t>
            </a:r>
            <a:r>
              <a:rPr dirty="0" sz="2800" spc="-45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110">
                <a:solidFill>
                  <a:srgbClr val="529EFB"/>
                </a:solidFill>
                <a:latin typeface="Verdana"/>
                <a:cs typeface="Verdana"/>
              </a:rPr>
              <a:t>op</a:t>
            </a:r>
            <a:r>
              <a:rPr dirty="0" sz="2800" spc="-44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125">
                <a:solidFill>
                  <a:srgbClr val="529EFB"/>
                </a:solidFill>
                <a:latin typeface="Verdana"/>
                <a:cs typeface="Verdana"/>
              </a:rPr>
              <a:t>de</a:t>
            </a:r>
            <a:r>
              <a:rPr dirty="0" sz="2800" spc="-45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54">
                <a:solidFill>
                  <a:srgbClr val="529EFB"/>
                </a:solidFill>
                <a:latin typeface="Verdana"/>
                <a:cs typeface="Verdana"/>
              </a:rPr>
              <a:t>3</a:t>
            </a:r>
            <a:r>
              <a:rPr dirty="0" sz="2800" spc="-45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70">
                <a:solidFill>
                  <a:srgbClr val="529EFB"/>
                </a:solidFill>
                <a:latin typeface="Verdana"/>
                <a:cs typeface="Verdana"/>
              </a:rPr>
              <a:t>jongeren</a:t>
            </a:r>
            <a:r>
              <a:rPr dirty="0" sz="2800" spc="-44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175">
                <a:solidFill>
                  <a:srgbClr val="529EFB"/>
                </a:solidFill>
                <a:latin typeface="Verdana"/>
                <a:cs typeface="Verdana"/>
              </a:rPr>
              <a:t>die</a:t>
            </a:r>
            <a:r>
              <a:rPr dirty="0" sz="2800" spc="-45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25">
                <a:solidFill>
                  <a:srgbClr val="529EFB"/>
                </a:solidFill>
                <a:latin typeface="Verdana"/>
                <a:cs typeface="Verdana"/>
              </a:rPr>
              <a:t>één</a:t>
            </a:r>
            <a:r>
              <a:rPr dirty="0" sz="2800" spc="-44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35">
                <a:solidFill>
                  <a:srgbClr val="529EFB"/>
                </a:solidFill>
                <a:latin typeface="Verdana"/>
                <a:cs typeface="Verdana"/>
              </a:rPr>
              <a:t>sigaret </a:t>
            </a:r>
            <a:r>
              <a:rPr dirty="0" sz="2800" spc="-254">
                <a:solidFill>
                  <a:srgbClr val="529EFB"/>
                </a:solidFill>
                <a:latin typeface="Verdana"/>
                <a:cs typeface="Verdana"/>
              </a:rPr>
              <a:t>probeert,</a:t>
            </a:r>
            <a:r>
              <a:rPr dirty="0" sz="2800" spc="-44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15">
                <a:solidFill>
                  <a:srgbClr val="529EFB"/>
                </a:solidFill>
                <a:latin typeface="Verdana"/>
                <a:cs typeface="Verdana"/>
              </a:rPr>
              <a:t>raakt</a:t>
            </a:r>
            <a:r>
              <a:rPr dirty="0" sz="2800" spc="-43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40">
                <a:solidFill>
                  <a:srgbClr val="529EFB"/>
                </a:solidFill>
                <a:latin typeface="Verdana"/>
                <a:cs typeface="Verdana"/>
              </a:rPr>
              <a:t>verslaafd.</a:t>
            </a:r>
            <a:r>
              <a:rPr dirty="0" sz="2800" spc="-44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40">
                <a:solidFill>
                  <a:srgbClr val="529EFB"/>
                </a:solidFill>
                <a:latin typeface="Verdana"/>
                <a:cs typeface="Verdana"/>
              </a:rPr>
              <a:t>Voor</a:t>
            </a:r>
            <a:r>
              <a:rPr dirty="0" sz="2800" spc="-43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15">
                <a:solidFill>
                  <a:srgbClr val="529EFB"/>
                </a:solidFill>
                <a:latin typeface="Verdana"/>
                <a:cs typeface="Verdana"/>
              </a:rPr>
              <a:t>vapen</a:t>
            </a:r>
            <a:r>
              <a:rPr dirty="0" sz="2800" spc="-44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360">
                <a:solidFill>
                  <a:srgbClr val="529EFB"/>
                </a:solidFill>
                <a:latin typeface="Verdana"/>
                <a:cs typeface="Verdana"/>
              </a:rPr>
              <a:t>zĳn</a:t>
            </a:r>
            <a:r>
              <a:rPr dirty="0" sz="2800" spc="-43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00">
                <a:solidFill>
                  <a:srgbClr val="529EFB"/>
                </a:solidFill>
                <a:latin typeface="Verdana"/>
                <a:cs typeface="Verdana"/>
              </a:rPr>
              <a:t>deze</a:t>
            </a:r>
            <a:r>
              <a:rPr dirty="0" sz="2800" spc="-44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60">
                <a:solidFill>
                  <a:srgbClr val="529EFB"/>
                </a:solidFill>
                <a:latin typeface="Verdana"/>
                <a:cs typeface="Verdana"/>
              </a:rPr>
              <a:t>cĳfers</a:t>
            </a:r>
            <a:r>
              <a:rPr dirty="0" sz="2800" spc="-43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5">
                <a:solidFill>
                  <a:srgbClr val="529EFB"/>
                </a:solidFill>
                <a:latin typeface="Verdana"/>
                <a:cs typeface="Verdana"/>
              </a:rPr>
              <a:t>nog </a:t>
            </a:r>
            <a:r>
              <a:rPr dirty="0" sz="2800" spc="-245">
                <a:solidFill>
                  <a:srgbClr val="529EFB"/>
                </a:solidFill>
                <a:latin typeface="Verdana"/>
                <a:cs typeface="Verdana"/>
              </a:rPr>
              <a:t>niet</a:t>
            </a:r>
            <a:r>
              <a:rPr dirty="0" sz="2800" spc="-44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65">
                <a:solidFill>
                  <a:srgbClr val="529EFB"/>
                </a:solidFill>
                <a:latin typeface="Verdana"/>
                <a:cs typeface="Verdana"/>
              </a:rPr>
              <a:t>bekend.</a:t>
            </a:r>
            <a:r>
              <a:rPr dirty="0" sz="2800" spc="-44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35">
                <a:solidFill>
                  <a:srgbClr val="529EFB"/>
                </a:solidFill>
                <a:latin typeface="Verdana"/>
                <a:cs typeface="Verdana"/>
              </a:rPr>
              <a:t>Deze</a:t>
            </a:r>
            <a:r>
              <a:rPr dirty="0" sz="2800" spc="-44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60">
                <a:solidFill>
                  <a:srgbClr val="529EFB"/>
                </a:solidFill>
                <a:latin typeface="Verdana"/>
                <a:cs typeface="Verdana"/>
              </a:rPr>
              <a:t>cĳfers</a:t>
            </a:r>
            <a:r>
              <a:rPr dirty="0" sz="2800" spc="-44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360">
                <a:solidFill>
                  <a:srgbClr val="529EFB"/>
                </a:solidFill>
                <a:latin typeface="Verdana"/>
                <a:cs typeface="Verdana"/>
              </a:rPr>
              <a:t>zĳn</a:t>
            </a:r>
            <a:r>
              <a:rPr dirty="0" sz="2800" spc="-44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85">
                <a:solidFill>
                  <a:srgbClr val="529EFB"/>
                </a:solidFill>
                <a:latin typeface="Verdana"/>
                <a:cs typeface="Verdana"/>
              </a:rPr>
              <a:t>waarschĳnlĳk</a:t>
            </a:r>
            <a:r>
              <a:rPr dirty="0" sz="2800" spc="-44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29">
                <a:solidFill>
                  <a:srgbClr val="529EFB"/>
                </a:solidFill>
                <a:latin typeface="Verdana"/>
                <a:cs typeface="Verdana"/>
              </a:rPr>
              <a:t>hoger</a:t>
            </a:r>
            <a:r>
              <a:rPr dirty="0" sz="2800" spc="-44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5">
                <a:solidFill>
                  <a:srgbClr val="529EFB"/>
                </a:solidFill>
                <a:latin typeface="Verdana"/>
                <a:cs typeface="Verdana"/>
              </a:rPr>
              <a:t>vanwege </a:t>
            </a:r>
            <a:r>
              <a:rPr dirty="0" sz="2800" spc="-125">
                <a:solidFill>
                  <a:srgbClr val="529EFB"/>
                </a:solidFill>
                <a:latin typeface="Verdana"/>
                <a:cs typeface="Verdana"/>
              </a:rPr>
              <a:t>de</a:t>
            </a:r>
            <a:r>
              <a:rPr dirty="0" sz="2800" spc="-44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00">
                <a:solidFill>
                  <a:srgbClr val="529EFB"/>
                </a:solidFill>
                <a:latin typeface="Verdana"/>
                <a:cs typeface="Verdana"/>
              </a:rPr>
              <a:t>hoge</a:t>
            </a:r>
            <a:r>
              <a:rPr dirty="0" sz="2800" spc="-43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15">
                <a:solidFill>
                  <a:srgbClr val="529EFB"/>
                </a:solidFill>
                <a:latin typeface="Verdana"/>
                <a:cs typeface="Verdana"/>
              </a:rPr>
              <a:t>concentraties</a:t>
            </a:r>
            <a:r>
              <a:rPr dirty="0" sz="2800" spc="-44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25">
                <a:solidFill>
                  <a:srgbClr val="529EFB"/>
                </a:solidFill>
                <a:latin typeface="Verdana"/>
                <a:cs typeface="Verdana"/>
              </a:rPr>
              <a:t>nicotine</a:t>
            </a:r>
            <a:r>
              <a:rPr dirty="0" sz="2800" spc="-43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15">
                <a:solidFill>
                  <a:srgbClr val="529EFB"/>
                </a:solidFill>
                <a:latin typeface="Verdana"/>
                <a:cs typeface="Verdana"/>
              </a:rPr>
              <a:t>en</a:t>
            </a:r>
            <a:r>
              <a:rPr dirty="0" sz="2800" spc="-43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25">
                <a:solidFill>
                  <a:srgbClr val="529EFB"/>
                </a:solidFill>
                <a:latin typeface="Verdana"/>
                <a:cs typeface="Verdana"/>
              </a:rPr>
              <a:t>het</a:t>
            </a:r>
            <a:r>
              <a:rPr dirty="0" sz="2800" spc="-44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85">
                <a:solidFill>
                  <a:srgbClr val="529EFB"/>
                </a:solidFill>
                <a:latin typeface="Verdana"/>
                <a:cs typeface="Verdana"/>
              </a:rPr>
              <a:t>''gemak''</a:t>
            </a:r>
            <a:r>
              <a:rPr dirty="0" sz="2800" spc="-43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20">
                <a:solidFill>
                  <a:srgbClr val="529EFB"/>
                </a:solidFill>
                <a:latin typeface="Verdana"/>
                <a:cs typeface="Verdana"/>
              </a:rPr>
              <a:t>waarmee</a:t>
            </a:r>
            <a:r>
              <a:rPr dirty="0" sz="2800" spc="-43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5">
                <a:solidFill>
                  <a:srgbClr val="529EFB"/>
                </a:solidFill>
                <a:latin typeface="Verdana"/>
                <a:cs typeface="Verdana"/>
              </a:rPr>
              <a:t>de </a:t>
            </a:r>
            <a:r>
              <a:rPr dirty="0" sz="2800" spc="-245">
                <a:solidFill>
                  <a:srgbClr val="529EFB"/>
                </a:solidFill>
                <a:latin typeface="Verdana"/>
                <a:cs typeface="Verdana"/>
              </a:rPr>
              <a:t>verdampte</a:t>
            </a:r>
            <a:r>
              <a:rPr dirty="0" sz="2800" spc="-43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40">
                <a:solidFill>
                  <a:srgbClr val="529EFB"/>
                </a:solidFill>
                <a:latin typeface="Verdana"/>
                <a:cs typeface="Verdana"/>
              </a:rPr>
              <a:t>vloeistof</a:t>
            </a:r>
            <a:r>
              <a:rPr dirty="0" sz="2800" spc="-42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04">
                <a:solidFill>
                  <a:srgbClr val="529EFB"/>
                </a:solidFill>
                <a:latin typeface="Verdana"/>
                <a:cs typeface="Verdana"/>
              </a:rPr>
              <a:t>wordt</a:t>
            </a:r>
            <a:r>
              <a:rPr dirty="0" sz="2800" spc="-43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50">
                <a:solidFill>
                  <a:srgbClr val="529EFB"/>
                </a:solidFill>
                <a:latin typeface="Verdana"/>
                <a:cs typeface="Verdana"/>
              </a:rPr>
              <a:t>geïnhaleerd.</a:t>
            </a:r>
            <a:r>
              <a:rPr dirty="0" sz="2800" spc="-42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320">
                <a:solidFill>
                  <a:srgbClr val="529EFB"/>
                </a:solidFill>
                <a:latin typeface="Verdana"/>
                <a:cs typeface="Verdana"/>
              </a:rPr>
              <a:t>Zeker</a:t>
            </a:r>
            <a:r>
              <a:rPr dirty="0" sz="2800" spc="-42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300">
                <a:solidFill>
                  <a:srgbClr val="529EFB"/>
                </a:solidFill>
                <a:latin typeface="Verdana"/>
                <a:cs typeface="Verdana"/>
              </a:rPr>
              <a:t>bĳ</a:t>
            </a:r>
            <a:r>
              <a:rPr dirty="0" sz="2800" spc="-43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25">
                <a:solidFill>
                  <a:srgbClr val="529EFB"/>
                </a:solidFill>
                <a:latin typeface="Verdana"/>
                <a:cs typeface="Verdana"/>
              </a:rPr>
              <a:t>een</a:t>
            </a:r>
            <a:r>
              <a:rPr dirty="0" sz="2800" spc="-42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10">
                <a:solidFill>
                  <a:srgbClr val="529EFB"/>
                </a:solidFill>
                <a:latin typeface="Verdana"/>
                <a:cs typeface="Verdana"/>
              </a:rPr>
              <a:t>zoete </a:t>
            </a:r>
            <a:r>
              <a:rPr dirty="0" sz="2800" spc="-285">
                <a:solidFill>
                  <a:srgbClr val="529EFB"/>
                </a:solidFill>
                <a:latin typeface="Verdana"/>
                <a:cs typeface="Verdana"/>
              </a:rPr>
              <a:t>smaak.</a:t>
            </a:r>
            <a:endParaRPr sz="28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95"/>
              </a:spcBef>
            </a:pPr>
            <a:endParaRPr sz="2800">
              <a:latin typeface="Verdana"/>
              <a:cs typeface="Verdana"/>
            </a:endParaRPr>
          </a:p>
          <a:p>
            <a:pPr algn="ctr" marL="48260" marR="40640">
              <a:lnSpc>
                <a:spcPct val="116100"/>
              </a:lnSpc>
            </a:pPr>
            <a:r>
              <a:rPr dirty="0" sz="2800" spc="-190">
                <a:solidFill>
                  <a:srgbClr val="529EFB"/>
                </a:solidFill>
                <a:latin typeface="Verdana"/>
                <a:cs typeface="Verdana"/>
              </a:rPr>
              <a:t>Nicotine</a:t>
            </a:r>
            <a:r>
              <a:rPr dirty="0" sz="2800" spc="-44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75">
                <a:solidFill>
                  <a:srgbClr val="529EFB"/>
                </a:solidFill>
                <a:latin typeface="Verdana"/>
                <a:cs typeface="Verdana"/>
              </a:rPr>
              <a:t>stimuleert</a:t>
            </a:r>
            <a:r>
              <a:rPr dirty="0" sz="2800" spc="-44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125">
                <a:solidFill>
                  <a:srgbClr val="529EFB"/>
                </a:solidFill>
                <a:latin typeface="Verdana"/>
                <a:cs typeface="Verdana"/>
              </a:rPr>
              <a:t>de</a:t>
            </a:r>
            <a:r>
              <a:rPr dirty="0" sz="2800" spc="-44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195">
                <a:solidFill>
                  <a:srgbClr val="529EFB"/>
                </a:solidFill>
                <a:latin typeface="Verdana"/>
                <a:cs typeface="Verdana"/>
              </a:rPr>
              <a:t>afgifte</a:t>
            </a:r>
            <a:r>
              <a:rPr dirty="0" sz="2800" spc="-44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25">
                <a:solidFill>
                  <a:srgbClr val="529EFB"/>
                </a:solidFill>
                <a:latin typeface="Verdana"/>
                <a:cs typeface="Verdana"/>
              </a:rPr>
              <a:t>van</a:t>
            </a:r>
            <a:r>
              <a:rPr dirty="0" sz="2800" spc="-44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15">
                <a:solidFill>
                  <a:srgbClr val="529EFB"/>
                </a:solidFill>
                <a:latin typeface="Verdana"/>
                <a:cs typeface="Verdana"/>
              </a:rPr>
              <a:t>dopamine</a:t>
            </a:r>
            <a:r>
              <a:rPr dirty="0" sz="2800" spc="-44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29">
                <a:solidFill>
                  <a:srgbClr val="529EFB"/>
                </a:solidFill>
                <a:latin typeface="Verdana"/>
                <a:cs typeface="Verdana"/>
              </a:rPr>
              <a:t>in</a:t>
            </a:r>
            <a:r>
              <a:rPr dirty="0" sz="2800" spc="-44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125">
                <a:solidFill>
                  <a:srgbClr val="529EFB"/>
                </a:solidFill>
                <a:latin typeface="Verdana"/>
                <a:cs typeface="Verdana"/>
              </a:rPr>
              <a:t>de</a:t>
            </a:r>
            <a:r>
              <a:rPr dirty="0" sz="2800" spc="-44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300">
                <a:solidFill>
                  <a:srgbClr val="529EFB"/>
                </a:solidFill>
                <a:latin typeface="Verdana"/>
                <a:cs typeface="Verdana"/>
              </a:rPr>
              <a:t>hersenen. </a:t>
            </a:r>
            <a:r>
              <a:rPr dirty="0" sz="2800" spc="-235">
                <a:solidFill>
                  <a:srgbClr val="529EFB"/>
                </a:solidFill>
                <a:latin typeface="Verdana"/>
                <a:cs typeface="Verdana"/>
              </a:rPr>
              <a:t>Dit</a:t>
            </a:r>
            <a:r>
              <a:rPr dirty="0" sz="2800" spc="-44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35">
                <a:solidFill>
                  <a:srgbClr val="529EFB"/>
                </a:solidFill>
                <a:latin typeface="Verdana"/>
                <a:cs typeface="Verdana"/>
              </a:rPr>
              <a:t>zorgt</a:t>
            </a:r>
            <a:r>
              <a:rPr dirty="0" sz="2800" spc="-43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50">
                <a:solidFill>
                  <a:srgbClr val="529EFB"/>
                </a:solidFill>
                <a:latin typeface="Verdana"/>
                <a:cs typeface="Verdana"/>
              </a:rPr>
              <a:t>voor</a:t>
            </a:r>
            <a:r>
              <a:rPr dirty="0" sz="2800" spc="-43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25">
                <a:solidFill>
                  <a:srgbClr val="529EFB"/>
                </a:solidFill>
                <a:latin typeface="Verdana"/>
                <a:cs typeface="Verdana"/>
              </a:rPr>
              <a:t>een</a:t>
            </a:r>
            <a:r>
              <a:rPr dirty="0" sz="2800" spc="-43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29">
                <a:solidFill>
                  <a:srgbClr val="529EFB"/>
                </a:solidFill>
                <a:latin typeface="Verdana"/>
                <a:cs typeface="Verdana"/>
              </a:rPr>
              <a:t>gevoel</a:t>
            </a:r>
            <a:r>
              <a:rPr dirty="0" sz="2800" spc="-43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25">
                <a:solidFill>
                  <a:srgbClr val="529EFB"/>
                </a:solidFill>
                <a:latin typeface="Verdana"/>
                <a:cs typeface="Verdana"/>
              </a:rPr>
              <a:t>van</a:t>
            </a:r>
            <a:r>
              <a:rPr dirty="0" sz="2800" spc="-44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45">
                <a:solidFill>
                  <a:srgbClr val="529EFB"/>
                </a:solidFill>
                <a:latin typeface="Verdana"/>
                <a:cs typeface="Verdana"/>
              </a:rPr>
              <a:t>plezier</a:t>
            </a:r>
            <a:r>
              <a:rPr dirty="0" sz="2800" spc="-43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15">
                <a:solidFill>
                  <a:srgbClr val="529EFB"/>
                </a:solidFill>
                <a:latin typeface="Verdana"/>
                <a:cs typeface="Verdana"/>
              </a:rPr>
              <a:t>en</a:t>
            </a:r>
            <a:r>
              <a:rPr dirty="0" sz="2800" spc="-43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54">
                <a:solidFill>
                  <a:srgbClr val="529EFB"/>
                </a:solidFill>
                <a:latin typeface="Verdana"/>
                <a:cs typeface="Verdana"/>
              </a:rPr>
              <a:t>beloning.</a:t>
            </a:r>
            <a:r>
              <a:rPr dirty="0" sz="2800" spc="-43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54">
                <a:solidFill>
                  <a:srgbClr val="529EFB"/>
                </a:solidFill>
                <a:latin typeface="Verdana"/>
                <a:cs typeface="Verdana"/>
              </a:rPr>
              <a:t>Zelfs</a:t>
            </a:r>
            <a:r>
              <a:rPr dirty="0" sz="2800" spc="-43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140">
                <a:solidFill>
                  <a:srgbClr val="529EFB"/>
                </a:solidFill>
                <a:latin typeface="Verdana"/>
                <a:cs typeface="Verdana"/>
              </a:rPr>
              <a:t>na</a:t>
            </a:r>
            <a:r>
              <a:rPr dirty="0" sz="2800" spc="-43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575">
                <a:solidFill>
                  <a:srgbClr val="529EFB"/>
                </a:solidFill>
                <a:latin typeface="Verdana"/>
                <a:cs typeface="Verdana"/>
              </a:rPr>
              <a:t>1x </a:t>
            </a:r>
            <a:r>
              <a:rPr dirty="0" sz="2800" spc="-254">
                <a:solidFill>
                  <a:srgbClr val="529EFB"/>
                </a:solidFill>
                <a:latin typeface="Verdana"/>
                <a:cs typeface="Verdana"/>
              </a:rPr>
              <a:t>zo'n</a:t>
            </a:r>
            <a:r>
              <a:rPr dirty="0" sz="2800" spc="-44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54">
                <a:solidFill>
                  <a:srgbClr val="529EFB"/>
                </a:solidFill>
                <a:latin typeface="Verdana"/>
                <a:cs typeface="Verdana"/>
              </a:rPr>
              <a:t>dopamine-</a:t>
            </a:r>
            <a:r>
              <a:rPr dirty="0" sz="2800" spc="-185">
                <a:solidFill>
                  <a:srgbClr val="529EFB"/>
                </a:solidFill>
                <a:latin typeface="Verdana"/>
                <a:cs typeface="Verdana"/>
              </a:rPr>
              <a:t>boost</a:t>
            </a:r>
            <a:r>
              <a:rPr dirty="0" sz="2800" spc="-44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40">
                <a:solidFill>
                  <a:srgbClr val="529EFB"/>
                </a:solidFill>
                <a:latin typeface="Verdana"/>
                <a:cs typeface="Verdana"/>
              </a:rPr>
              <a:t>kan</a:t>
            </a:r>
            <a:r>
              <a:rPr dirty="0" sz="2800" spc="-44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90">
                <a:solidFill>
                  <a:srgbClr val="529EFB"/>
                </a:solidFill>
                <a:latin typeface="Verdana"/>
                <a:cs typeface="Verdana"/>
              </a:rPr>
              <a:t>je</a:t>
            </a:r>
            <a:r>
              <a:rPr dirty="0" sz="2800" spc="-43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54">
                <a:solidFill>
                  <a:srgbClr val="529EFB"/>
                </a:solidFill>
                <a:latin typeface="Verdana"/>
                <a:cs typeface="Verdana"/>
              </a:rPr>
              <a:t>hier</a:t>
            </a:r>
            <a:r>
              <a:rPr dirty="0" sz="2800" spc="-44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75">
                <a:solidFill>
                  <a:srgbClr val="529EFB"/>
                </a:solidFill>
                <a:latin typeface="Verdana"/>
                <a:cs typeface="Verdana"/>
              </a:rPr>
              <a:t>fysiek</a:t>
            </a:r>
            <a:r>
              <a:rPr dirty="0" sz="2800" spc="-44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80">
                <a:solidFill>
                  <a:srgbClr val="529EFB"/>
                </a:solidFill>
                <a:latin typeface="Verdana"/>
                <a:cs typeface="Verdana"/>
              </a:rPr>
              <a:t>afhankelĳk</a:t>
            </a:r>
            <a:r>
              <a:rPr dirty="0" sz="2800" spc="-43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5">
                <a:solidFill>
                  <a:srgbClr val="529EFB"/>
                </a:solidFill>
                <a:latin typeface="Verdana"/>
                <a:cs typeface="Verdana"/>
              </a:rPr>
              <a:t>van </a:t>
            </a:r>
            <a:r>
              <a:rPr dirty="0" sz="2800" spc="-220">
                <a:solidFill>
                  <a:srgbClr val="529EFB"/>
                </a:solidFill>
                <a:latin typeface="Verdana"/>
                <a:cs typeface="Verdana"/>
              </a:rPr>
              <a:t>worden</a:t>
            </a:r>
            <a:r>
              <a:rPr dirty="0" sz="2800" spc="-45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15">
                <a:solidFill>
                  <a:srgbClr val="529EFB"/>
                </a:solidFill>
                <a:latin typeface="Verdana"/>
                <a:cs typeface="Verdana"/>
              </a:rPr>
              <a:t>en</a:t>
            </a:r>
            <a:r>
              <a:rPr dirty="0" sz="2800" spc="-45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10">
                <a:solidFill>
                  <a:srgbClr val="529EFB"/>
                </a:solidFill>
                <a:latin typeface="Verdana"/>
                <a:cs typeface="Verdana"/>
              </a:rPr>
              <a:t>raak</a:t>
            </a:r>
            <a:r>
              <a:rPr dirty="0" sz="2800" spc="-45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290">
                <a:solidFill>
                  <a:srgbClr val="529EFB"/>
                </a:solidFill>
                <a:latin typeface="Verdana"/>
                <a:cs typeface="Verdana"/>
              </a:rPr>
              <a:t>je</a:t>
            </a:r>
            <a:r>
              <a:rPr dirty="0" sz="2800" spc="-45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2800" spc="-125">
                <a:solidFill>
                  <a:srgbClr val="529EFB"/>
                </a:solidFill>
                <a:latin typeface="Verdana"/>
                <a:cs typeface="Verdana"/>
              </a:rPr>
              <a:t>verslaafd.</a:t>
            </a:r>
            <a:endParaRPr sz="28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8063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90"/>
              <a:t>Antwoord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9753600" y="7315200"/>
                </a:moveTo>
                <a:lnTo>
                  <a:pt x="0" y="7315200"/>
                </a:lnTo>
                <a:lnTo>
                  <a:pt x="0" y="0"/>
                </a:lnTo>
                <a:lnTo>
                  <a:pt x="9753600" y="0"/>
                </a:lnTo>
                <a:lnTo>
                  <a:pt x="9753600" y="7315200"/>
                </a:lnTo>
                <a:close/>
              </a:path>
            </a:pathLst>
          </a:custGeom>
          <a:solidFill>
            <a:srgbClr val="529EF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1410" rIns="0" bIns="0" rtlCol="0" vert="horz">
            <a:spAutoFit/>
          </a:bodyPr>
          <a:lstStyle/>
          <a:p>
            <a:pPr marL="283845">
              <a:lnSpc>
                <a:spcPct val="100000"/>
              </a:lnSpc>
              <a:spcBef>
                <a:spcPts val="100"/>
              </a:spcBef>
            </a:pPr>
            <a:r>
              <a:rPr dirty="0" spc="-325"/>
              <a:t>Vraag</a:t>
            </a:r>
            <a:r>
              <a:rPr dirty="0" spc="-819"/>
              <a:t> </a:t>
            </a:r>
            <a:r>
              <a:rPr dirty="0" spc="-434"/>
              <a:t>6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1098993" y="2223560"/>
            <a:ext cx="7555865" cy="371982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>
              <a:lnSpc>
                <a:spcPct val="116300"/>
              </a:lnSpc>
              <a:spcBef>
                <a:spcPts val="95"/>
              </a:spcBef>
            </a:pPr>
            <a:r>
              <a:rPr dirty="0" sz="5000" spc="-459">
                <a:latin typeface="Arial Black"/>
                <a:cs typeface="Arial Black"/>
              </a:rPr>
              <a:t>Hoeveel</a:t>
            </a:r>
            <a:r>
              <a:rPr dirty="0" sz="5000" spc="-625">
                <a:latin typeface="Arial Black"/>
                <a:cs typeface="Arial Black"/>
              </a:rPr>
              <a:t> </a:t>
            </a:r>
            <a:r>
              <a:rPr dirty="0" sz="5000" spc="-465">
                <a:latin typeface="Arial Black"/>
                <a:cs typeface="Arial Black"/>
              </a:rPr>
              <a:t>mensen</a:t>
            </a:r>
            <a:r>
              <a:rPr dirty="0" sz="5000" spc="-625">
                <a:latin typeface="Arial Black"/>
                <a:cs typeface="Arial Black"/>
              </a:rPr>
              <a:t> </a:t>
            </a:r>
            <a:r>
              <a:rPr dirty="0" sz="5000" spc="-385">
                <a:latin typeface="Arial Black"/>
                <a:cs typeface="Arial Black"/>
              </a:rPr>
              <a:t>raken </a:t>
            </a:r>
            <a:r>
              <a:rPr dirty="0" sz="5000" spc="-370">
                <a:latin typeface="Arial Black"/>
                <a:cs typeface="Arial Black"/>
              </a:rPr>
              <a:t>gemiddeld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330">
                <a:latin typeface="Arial Black"/>
                <a:cs typeface="Arial Black"/>
              </a:rPr>
              <a:t>verslaafd</a:t>
            </a:r>
            <a:r>
              <a:rPr dirty="0" sz="5000" spc="-615">
                <a:latin typeface="Arial Black"/>
                <a:cs typeface="Arial Black"/>
              </a:rPr>
              <a:t> </a:t>
            </a:r>
            <a:r>
              <a:rPr dirty="0" sz="5000" spc="-70">
                <a:latin typeface="Arial Black"/>
                <a:cs typeface="Arial Black"/>
              </a:rPr>
              <a:t>aan </a:t>
            </a:r>
            <a:r>
              <a:rPr dirty="0" sz="5000" spc="-325">
                <a:latin typeface="Arial Black"/>
                <a:cs typeface="Arial Black"/>
              </a:rPr>
              <a:t>vapen</a:t>
            </a:r>
            <a:r>
              <a:rPr dirty="0" sz="5000" spc="-615">
                <a:latin typeface="Arial Black"/>
                <a:cs typeface="Arial Black"/>
              </a:rPr>
              <a:t> </a:t>
            </a:r>
            <a:r>
              <a:rPr dirty="0" sz="5000" spc="-215">
                <a:latin typeface="Arial Black"/>
                <a:cs typeface="Arial Black"/>
              </a:rPr>
              <a:t>na</a:t>
            </a:r>
            <a:r>
              <a:rPr dirty="0" sz="5000" spc="-615">
                <a:latin typeface="Arial Black"/>
                <a:cs typeface="Arial Black"/>
              </a:rPr>
              <a:t> </a:t>
            </a:r>
            <a:r>
              <a:rPr dirty="0" sz="5000" spc="-844">
                <a:latin typeface="Arial Black"/>
                <a:cs typeface="Arial Black"/>
              </a:rPr>
              <a:t>1x</a:t>
            </a:r>
            <a:r>
              <a:rPr dirty="0" sz="5000" spc="-610">
                <a:latin typeface="Arial Black"/>
                <a:cs typeface="Arial Black"/>
              </a:rPr>
              <a:t> </a:t>
            </a:r>
            <a:r>
              <a:rPr dirty="0" sz="5000" spc="-390">
                <a:latin typeface="Arial Black"/>
                <a:cs typeface="Arial Black"/>
              </a:rPr>
              <a:t>proberen?</a:t>
            </a:r>
            <a:endParaRPr sz="5000">
              <a:latin typeface="Arial Black"/>
              <a:cs typeface="Arial Black"/>
            </a:endParaRPr>
          </a:p>
          <a:p>
            <a:pPr algn="ctr" marL="27305">
              <a:lnSpc>
                <a:spcPct val="100000"/>
              </a:lnSpc>
              <a:spcBef>
                <a:spcPts val="4560"/>
              </a:spcBef>
              <a:tabLst>
                <a:tab pos="4820285" algn="l"/>
              </a:tabLst>
            </a:pPr>
            <a:r>
              <a:rPr dirty="0" sz="3000" spc="-175">
                <a:solidFill>
                  <a:srgbClr val="FFFFFF"/>
                </a:solidFill>
                <a:latin typeface="Verdana"/>
                <a:cs typeface="Verdana"/>
              </a:rPr>
              <a:t>Meer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50">
                <a:solidFill>
                  <a:srgbClr val="FFFFFF"/>
                </a:solidFill>
                <a:latin typeface="Verdana"/>
                <a:cs typeface="Verdana"/>
              </a:rPr>
              <a:t>dan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459">
                <a:solidFill>
                  <a:srgbClr val="FFFFFF"/>
                </a:solidFill>
                <a:latin typeface="Verdana"/>
                <a:cs typeface="Verdana"/>
              </a:rPr>
              <a:t>50%</a:t>
            </a:r>
            <a:r>
              <a:rPr dirty="0" sz="3000">
                <a:solidFill>
                  <a:srgbClr val="FFFFFF"/>
                </a:solidFill>
                <a:latin typeface="Verdana"/>
                <a:cs typeface="Verdana"/>
              </a:rPr>
              <a:t>	</a:t>
            </a:r>
            <a:r>
              <a:rPr dirty="0" sz="3000" spc="-204">
                <a:solidFill>
                  <a:srgbClr val="FFFFFF"/>
                </a:solidFill>
                <a:latin typeface="Verdana"/>
                <a:cs typeface="Verdana"/>
              </a:rPr>
              <a:t>Minder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50">
                <a:solidFill>
                  <a:srgbClr val="FFFFFF"/>
                </a:solidFill>
                <a:latin typeface="Verdana"/>
                <a:cs typeface="Verdana"/>
              </a:rPr>
              <a:t>dan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459">
                <a:solidFill>
                  <a:srgbClr val="FFFFFF"/>
                </a:solidFill>
                <a:latin typeface="Verdana"/>
                <a:cs typeface="Verdana"/>
              </a:rPr>
              <a:t>50%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9753600" y="7315200"/>
                </a:moveTo>
                <a:lnTo>
                  <a:pt x="0" y="7315200"/>
                </a:lnTo>
                <a:lnTo>
                  <a:pt x="0" y="0"/>
                </a:lnTo>
                <a:lnTo>
                  <a:pt x="9753600" y="0"/>
                </a:lnTo>
                <a:lnTo>
                  <a:pt x="9753600" y="7315200"/>
                </a:lnTo>
                <a:close/>
              </a:path>
            </a:pathLst>
          </a:custGeom>
          <a:solidFill>
            <a:srgbClr val="529EF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 marL="12065" marR="5080" indent="-635">
              <a:lnSpc>
                <a:spcPct val="116700"/>
              </a:lnSpc>
              <a:spcBef>
                <a:spcPts val="95"/>
              </a:spcBef>
            </a:pPr>
            <a:r>
              <a:rPr dirty="0" sz="3000" spc="-220">
                <a:solidFill>
                  <a:srgbClr val="FFFFFF"/>
                </a:solidFill>
                <a:latin typeface="Verdana"/>
                <a:cs typeface="Verdana"/>
              </a:rPr>
              <a:t>Gemiddeld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FFFFFF"/>
                </a:solidFill>
                <a:latin typeface="Verdana"/>
                <a:cs typeface="Verdana"/>
              </a:rPr>
              <a:t>raken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45">
                <a:solidFill>
                  <a:srgbClr val="FFFFFF"/>
                </a:solidFill>
                <a:latin typeface="Verdana"/>
                <a:cs typeface="Verdana"/>
              </a:rPr>
              <a:t>2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14">
                <a:solidFill>
                  <a:srgbClr val="FFFFFF"/>
                </a:solidFill>
                <a:latin typeface="Verdana"/>
                <a:cs typeface="Verdana"/>
              </a:rPr>
              <a:t>op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90">
                <a:solidFill>
                  <a:srgbClr val="FFFFFF"/>
                </a:solidFill>
                <a:latin typeface="Verdana"/>
                <a:cs typeface="Verdana"/>
              </a:rPr>
              <a:t>3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95">
                <a:solidFill>
                  <a:srgbClr val="FFFFFF"/>
                </a:solidFill>
                <a:latin typeface="Verdana"/>
                <a:cs typeface="Verdana"/>
              </a:rPr>
              <a:t>mensen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90">
                <a:solidFill>
                  <a:srgbClr val="FFFFFF"/>
                </a:solidFill>
                <a:latin typeface="Verdana"/>
                <a:cs typeface="Verdana"/>
              </a:rPr>
              <a:t>die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605">
                <a:solidFill>
                  <a:srgbClr val="FFFFFF"/>
                </a:solidFill>
                <a:latin typeface="Verdana"/>
                <a:cs typeface="Verdana"/>
              </a:rPr>
              <a:t>1x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Verdana"/>
                <a:cs typeface="Verdana"/>
              </a:rPr>
              <a:t>vapen </a:t>
            </a:r>
            <a:r>
              <a:rPr dirty="0" sz="3000" spc="-225">
                <a:solidFill>
                  <a:srgbClr val="FFFFFF"/>
                </a:solidFill>
                <a:latin typeface="Verdana"/>
                <a:cs typeface="Verdana"/>
              </a:rPr>
              <a:t>verslaafd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30">
                <a:solidFill>
                  <a:srgbClr val="FFFFFF"/>
                </a:solidFill>
                <a:latin typeface="Verdana"/>
                <a:cs typeface="Verdana"/>
              </a:rPr>
              <a:t>aan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5">
                <a:solidFill>
                  <a:srgbClr val="FFFFFF"/>
                </a:solidFill>
                <a:latin typeface="Verdana"/>
                <a:cs typeface="Verdana"/>
              </a:rPr>
              <a:t>vapen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en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later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35">
                <a:solidFill>
                  <a:srgbClr val="FFFFFF"/>
                </a:solidFill>
                <a:latin typeface="Verdana"/>
                <a:cs typeface="Verdana"/>
              </a:rPr>
              <a:t>roken.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90">
                <a:solidFill>
                  <a:srgbClr val="FFFFFF"/>
                </a:solidFill>
                <a:latin typeface="Verdana"/>
                <a:cs typeface="Verdana"/>
              </a:rPr>
              <a:t>Dat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FFFFFF"/>
                </a:solidFill>
                <a:latin typeface="Verdana"/>
                <a:cs typeface="Verdana"/>
              </a:rPr>
              <a:t>is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565">
                <a:solidFill>
                  <a:srgbClr val="FFFFFF"/>
                </a:solidFill>
                <a:latin typeface="Verdana"/>
                <a:cs typeface="Verdana"/>
              </a:rPr>
              <a:t>67%.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FFFFFF"/>
                </a:solidFill>
                <a:latin typeface="Verdana"/>
                <a:cs typeface="Verdana"/>
              </a:rPr>
              <a:t>Dit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40">
                <a:solidFill>
                  <a:srgbClr val="FFFFFF"/>
                </a:solidFill>
                <a:latin typeface="Verdana"/>
                <a:cs typeface="Verdana"/>
              </a:rPr>
              <a:t>komt </a:t>
            </a:r>
            <a:r>
              <a:rPr dirty="0" sz="3000" spc="-200">
                <a:solidFill>
                  <a:srgbClr val="FFFFFF"/>
                </a:solidFill>
                <a:latin typeface="Verdana"/>
                <a:cs typeface="Verdana"/>
              </a:rPr>
              <a:t>door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FFFFFF"/>
                </a:solidFill>
                <a:latin typeface="Verdana"/>
                <a:cs typeface="Verdana"/>
              </a:rPr>
              <a:t>nicotine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90">
                <a:solidFill>
                  <a:srgbClr val="FFFFFF"/>
                </a:solidFill>
                <a:latin typeface="Verdana"/>
                <a:cs typeface="Verdana"/>
              </a:rPr>
              <a:t>die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00">
                <a:solidFill>
                  <a:srgbClr val="FFFFFF"/>
                </a:solidFill>
                <a:latin typeface="Verdana"/>
                <a:cs typeface="Verdana"/>
              </a:rPr>
              <a:t>extreem</a:t>
            </a:r>
            <a:r>
              <a:rPr dirty="0" sz="3000" spc="-47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FFFFFF"/>
                </a:solidFill>
                <a:latin typeface="Verdana"/>
                <a:cs typeface="Verdana"/>
              </a:rPr>
              <a:t>verslavend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20">
                <a:solidFill>
                  <a:srgbClr val="FFFFFF"/>
                </a:solidFill>
                <a:latin typeface="Verdana"/>
                <a:cs typeface="Verdana"/>
              </a:rPr>
              <a:t>is.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10">
                <a:solidFill>
                  <a:srgbClr val="FFFFFF"/>
                </a:solidFill>
                <a:latin typeface="Verdana"/>
                <a:cs typeface="Verdana"/>
              </a:rPr>
              <a:t>Nicotine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">
                <a:solidFill>
                  <a:srgbClr val="FFFFFF"/>
                </a:solidFill>
                <a:latin typeface="Verdana"/>
                <a:cs typeface="Verdana"/>
              </a:rPr>
              <a:t>is </a:t>
            </a:r>
            <a:r>
              <a:rPr dirty="0" sz="3000" spc="-250">
                <a:solidFill>
                  <a:srgbClr val="FFFFFF"/>
                </a:solidFill>
                <a:latin typeface="Verdana"/>
                <a:cs typeface="Verdana"/>
              </a:rPr>
              <a:t>net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95">
                <a:solidFill>
                  <a:srgbClr val="FFFFFF"/>
                </a:solidFill>
                <a:latin typeface="Verdana"/>
                <a:cs typeface="Verdana"/>
              </a:rPr>
              <a:t>zo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FFFFFF"/>
                </a:solidFill>
                <a:latin typeface="Verdana"/>
                <a:cs typeface="Verdana"/>
              </a:rPr>
              <a:t>verslavend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70">
                <a:solidFill>
                  <a:srgbClr val="FFFFFF"/>
                </a:solidFill>
                <a:latin typeface="Verdana"/>
                <a:cs typeface="Verdana"/>
              </a:rPr>
              <a:t>als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70">
                <a:solidFill>
                  <a:srgbClr val="FFFFFF"/>
                </a:solidFill>
                <a:latin typeface="Verdana"/>
                <a:cs typeface="Verdana"/>
              </a:rPr>
              <a:t>heroïne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en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60">
                <a:solidFill>
                  <a:srgbClr val="FFFFFF"/>
                </a:solidFill>
                <a:latin typeface="Verdana"/>
                <a:cs typeface="Verdana"/>
              </a:rPr>
              <a:t>cocaïne.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8063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90"/>
              <a:t>Antwoord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1413" rIns="0" bIns="0" rtlCol="0" vert="horz">
            <a:spAutoFit/>
          </a:bodyPr>
          <a:lstStyle/>
          <a:p>
            <a:pPr marL="283845">
              <a:lnSpc>
                <a:spcPct val="100000"/>
              </a:lnSpc>
              <a:spcBef>
                <a:spcPts val="100"/>
              </a:spcBef>
            </a:pPr>
            <a:r>
              <a:rPr dirty="0" spc="-325"/>
              <a:t>Vraag</a:t>
            </a:r>
            <a:r>
              <a:rPr dirty="0" spc="-819"/>
              <a:t> </a:t>
            </a:r>
            <a:r>
              <a:rPr dirty="0" spc="-434"/>
              <a:t>9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702310" marR="5080" indent="261620">
              <a:lnSpc>
                <a:spcPct val="116300"/>
              </a:lnSpc>
              <a:spcBef>
                <a:spcPts val="95"/>
              </a:spcBef>
            </a:pPr>
            <a:r>
              <a:rPr dirty="0" spc="-509"/>
              <a:t>Kun</a:t>
            </a:r>
            <a:r>
              <a:rPr dirty="0" spc="-625"/>
              <a:t> </a:t>
            </a:r>
            <a:r>
              <a:rPr dirty="0" spc="-375"/>
              <a:t>je</a:t>
            </a:r>
            <a:r>
              <a:rPr dirty="0" spc="-620"/>
              <a:t> </a:t>
            </a:r>
            <a:r>
              <a:rPr dirty="0" spc="-260"/>
              <a:t>van</a:t>
            </a:r>
            <a:r>
              <a:rPr dirty="0" spc="-620"/>
              <a:t> </a:t>
            </a:r>
            <a:r>
              <a:rPr dirty="0" spc="-325"/>
              <a:t>vapen</a:t>
            </a:r>
            <a:r>
              <a:rPr dirty="0" spc="-620"/>
              <a:t> </a:t>
            </a:r>
            <a:r>
              <a:rPr dirty="0" spc="-245"/>
              <a:t>op</a:t>
            </a:r>
            <a:r>
              <a:rPr dirty="0" spc="-620"/>
              <a:t> </a:t>
            </a:r>
            <a:r>
              <a:rPr dirty="0" spc="-300"/>
              <a:t>de </a:t>
            </a:r>
            <a:r>
              <a:rPr dirty="0" spc="-420"/>
              <a:t>intensive</a:t>
            </a:r>
            <a:r>
              <a:rPr dirty="0" spc="-630"/>
              <a:t> </a:t>
            </a:r>
            <a:r>
              <a:rPr dirty="0" spc="-365"/>
              <a:t>care</a:t>
            </a:r>
            <a:r>
              <a:rPr dirty="0" spc="-625"/>
              <a:t> </a:t>
            </a:r>
            <a:r>
              <a:rPr dirty="0" spc="-375"/>
              <a:t>belanden?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6986879" y="4965019"/>
            <a:ext cx="71882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105">
                <a:solidFill>
                  <a:srgbClr val="529EFB"/>
                </a:solidFill>
                <a:latin typeface="Verdana"/>
                <a:cs typeface="Verdana"/>
              </a:rPr>
              <a:t>Nee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69690" y="4965019"/>
            <a:ext cx="43815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25">
                <a:solidFill>
                  <a:srgbClr val="529EFB"/>
                </a:solidFill>
                <a:latin typeface="Verdana"/>
                <a:cs typeface="Verdana"/>
              </a:rPr>
              <a:t>Ja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8063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90"/>
              <a:t>Antwoord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443184" y="2145939"/>
            <a:ext cx="8867140" cy="3225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42875" marR="135255">
              <a:lnSpc>
                <a:spcPct val="116700"/>
              </a:lnSpc>
              <a:spcBef>
                <a:spcPts val="95"/>
              </a:spcBef>
            </a:pPr>
            <a:r>
              <a:rPr dirty="0" sz="3000" spc="-150">
                <a:solidFill>
                  <a:srgbClr val="529EFB"/>
                </a:solidFill>
                <a:latin typeface="Verdana"/>
                <a:cs typeface="Verdana"/>
              </a:rPr>
              <a:t>Ja,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90">
                <a:solidFill>
                  <a:srgbClr val="529EFB"/>
                </a:solidFill>
                <a:latin typeface="Verdana"/>
                <a:cs typeface="Verdana"/>
              </a:rPr>
              <a:t>jongeren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25">
                <a:solidFill>
                  <a:srgbClr val="529EFB"/>
                </a:solidFill>
                <a:latin typeface="Verdana"/>
                <a:cs typeface="Verdana"/>
              </a:rPr>
              <a:t>kunnen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van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5">
                <a:solidFill>
                  <a:srgbClr val="529EFB"/>
                </a:solidFill>
                <a:latin typeface="Verdana"/>
                <a:cs typeface="Verdana"/>
              </a:rPr>
              <a:t>vapen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14">
                <a:solidFill>
                  <a:srgbClr val="529EFB"/>
                </a:solidFill>
                <a:latin typeface="Verdana"/>
                <a:cs typeface="Verdana"/>
              </a:rPr>
              <a:t>op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529EFB"/>
                </a:solidFill>
                <a:latin typeface="Verdana"/>
                <a:cs typeface="Verdana"/>
              </a:rPr>
              <a:t>de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90">
                <a:solidFill>
                  <a:srgbClr val="529EFB"/>
                </a:solidFill>
                <a:latin typeface="Verdana"/>
                <a:cs typeface="Verdana"/>
              </a:rPr>
              <a:t>IC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529EFB"/>
                </a:solidFill>
                <a:latin typeface="Verdana"/>
                <a:cs typeface="Verdana"/>
              </a:rPr>
              <a:t>belanden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">
                <a:solidFill>
                  <a:srgbClr val="529EFB"/>
                </a:solidFill>
                <a:latin typeface="Verdana"/>
                <a:cs typeface="Verdana"/>
              </a:rPr>
              <a:t>en </a:t>
            </a:r>
            <a:r>
              <a:rPr dirty="0" sz="3000" spc="-240">
                <a:solidFill>
                  <a:srgbClr val="529EFB"/>
                </a:solidFill>
                <a:latin typeface="Verdana"/>
                <a:cs typeface="Verdana"/>
              </a:rPr>
              <a:t>zelfs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35">
                <a:solidFill>
                  <a:srgbClr val="529EFB"/>
                </a:solidFill>
                <a:latin typeface="Verdana"/>
                <a:cs typeface="Verdana"/>
              </a:rPr>
              <a:t>overlĳden.</a:t>
            </a:r>
            <a:endParaRPr sz="3000">
              <a:latin typeface="Verdana"/>
              <a:cs typeface="Verdana"/>
            </a:endParaRPr>
          </a:p>
          <a:p>
            <a:pPr algn="ctr" marL="431165" marR="423545">
              <a:lnSpc>
                <a:spcPts val="4200"/>
              </a:lnSpc>
              <a:spcBef>
                <a:spcPts val="240"/>
              </a:spcBef>
            </a:pPr>
            <a:r>
              <a:rPr dirty="0" sz="3000" spc="-385">
                <a:solidFill>
                  <a:srgbClr val="529EFB"/>
                </a:solidFill>
                <a:latin typeface="Verdana"/>
                <a:cs typeface="Verdana"/>
              </a:rPr>
              <a:t>In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50">
                <a:solidFill>
                  <a:srgbClr val="529EFB"/>
                </a:solidFill>
                <a:latin typeface="Verdana"/>
                <a:cs typeface="Verdana"/>
              </a:rPr>
              <a:t>NL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en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529EFB"/>
                </a:solidFill>
                <a:latin typeface="Verdana"/>
                <a:cs typeface="Verdana"/>
              </a:rPr>
              <a:t>België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85">
                <a:solidFill>
                  <a:srgbClr val="529EFB"/>
                </a:solidFill>
                <a:latin typeface="Verdana"/>
                <a:cs typeface="Verdana"/>
              </a:rPr>
              <a:t>zĳn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80">
                <a:solidFill>
                  <a:srgbClr val="529EFB"/>
                </a:solidFill>
                <a:latin typeface="Verdana"/>
                <a:cs typeface="Verdana"/>
              </a:rPr>
              <a:t>enkele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529EFB"/>
                </a:solidFill>
                <a:latin typeface="Verdana"/>
                <a:cs typeface="Verdana"/>
              </a:rPr>
              <a:t>gevallen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0">
                <a:solidFill>
                  <a:srgbClr val="529EFB"/>
                </a:solidFill>
                <a:latin typeface="Verdana"/>
                <a:cs typeface="Verdana"/>
              </a:rPr>
              <a:t>bekend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40">
                <a:solidFill>
                  <a:srgbClr val="529EFB"/>
                </a:solidFill>
                <a:latin typeface="Verdana"/>
                <a:cs typeface="Verdana"/>
              </a:rPr>
              <a:t>waarin </a:t>
            </a:r>
            <a:r>
              <a:rPr dirty="0" sz="3000" spc="-290">
                <a:solidFill>
                  <a:srgbClr val="529EFB"/>
                </a:solidFill>
                <a:latin typeface="Verdana"/>
                <a:cs typeface="Verdana"/>
              </a:rPr>
              <a:t>jongeren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05">
                <a:solidFill>
                  <a:srgbClr val="529EFB"/>
                </a:solidFill>
                <a:latin typeface="Verdana"/>
                <a:cs typeface="Verdana"/>
              </a:rPr>
              <a:t>overlĳden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50">
                <a:solidFill>
                  <a:srgbClr val="529EFB"/>
                </a:solidFill>
                <a:latin typeface="Verdana"/>
                <a:cs typeface="Verdana"/>
              </a:rPr>
              <a:t>na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80">
                <a:solidFill>
                  <a:srgbClr val="529EFB"/>
                </a:solidFill>
                <a:latin typeface="Verdana"/>
                <a:cs typeface="Verdana"/>
              </a:rPr>
              <a:t>vapen.</a:t>
            </a:r>
            <a:endParaRPr sz="3000">
              <a:latin typeface="Verdana"/>
              <a:cs typeface="Verdana"/>
            </a:endParaRPr>
          </a:p>
          <a:p>
            <a:pPr algn="ctr" marL="12700" marR="5080">
              <a:lnSpc>
                <a:spcPts val="4200"/>
              </a:lnSpc>
            </a:pPr>
            <a:r>
              <a:rPr dirty="0" sz="3000" spc="-385">
                <a:solidFill>
                  <a:srgbClr val="529EFB"/>
                </a:solidFill>
                <a:latin typeface="Verdana"/>
                <a:cs typeface="Verdana"/>
              </a:rPr>
              <a:t>In</a:t>
            </a:r>
            <a:r>
              <a:rPr dirty="0" sz="3000" spc="-49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529EFB"/>
                </a:solidFill>
                <a:latin typeface="Verdana"/>
                <a:cs typeface="Verdana"/>
              </a:rPr>
              <a:t>de</a:t>
            </a:r>
            <a:r>
              <a:rPr dirty="0" sz="3000" spc="-49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70">
                <a:solidFill>
                  <a:srgbClr val="529EFB"/>
                </a:solidFill>
                <a:latin typeface="Verdana"/>
                <a:cs typeface="Verdana"/>
              </a:rPr>
              <a:t>VS</a:t>
            </a:r>
            <a:r>
              <a:rPr dirty="0" sz="3000" spc="-49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85">
                <a:solidFill>
                  <a:srgbClr val="529EFB"/>
                </a:solidFill>
                <a:latin typeface="Verdana"/>
                <a:cs typeface="Verdana"/>
              </a:rPr>
              <a:t>zĳn</a:t>
            </a:r>
            <a:r>
              <a:rPr dirty="0" sz="3000" spc="-49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in</a:t>
            </a:r>
            <a:r>
              <a:rPr dirty="0" sz="3000" spc="-49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2019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0">
                <a:solidFill>
                  <a:srgbClr val="529EFB"/>
                </a:solidFill>
                <a:latin typeface="Verdana"/>
                <a:cs typeface="Verdana"/>
              </a:rPr>
              <a:t>ten</a:t>
            </a:r>
            <a:r>
              <a:rPr dirty="0" sz="3000" spc="-49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95">
                <a:solidFill>
                  <a:srgbClr val="529EFB"/>
                </a:solidFill>
                <a:latin typeface="Verdana"/>
                <a:cs typeface="Verdana"/>
              </a:rPr>
              <a:t>minste</a:t>
            </a:r>
            <a:r>
              <a:rPr dirty="0" sz="3000" spc="-49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15">
                <a:solidFill>
                  <a:srgbClr val="529EFB"/>
                </a:solidFill>
                <a:latin typeface="Verdana"/>
                <a:cs typeface="Verdana"/>
              </a:rPr>
              <a:t>68</a:t>
            </a:r>
            <a:r>
              <a:rPr dirty="0" sz="3000" spc="-49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95">
                <a:solidFill>
                  <a:srgbClr val="529EFB"/>
                </a:solidFill>
                <a:latin typeface="Verdana"/>
                <a:cs typeface="Verdana"/>
              </a:rPr>
              <a:t>mensen</a:t>
            </a:r>
            <a:r>
              <a:rPr dirty="0" sz="3000" spc="-49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0">
                <a:solidFill>
                  <a:srgbClr val="529EFB"/>
                </a:solidFill>
                <a:latin typeface="Verdana"/>
                <a:cs typeface="Verdana"/>
              </a:rPr>
              <a:t>overleden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">
                <a:solidFill>
                  <a:srgbClr val="529EFB"/>
                </a:solidFill>
                <a:latin typeface="Verdana"/>
                <a:cs typeface="Verdana"/>
              </a:rPr>
              <a:t>na </a:t>
            </a:r>
            <a:r>
              <a:rPr dirty="0" sz="3000" spc="-270">
                <a:solidFill>
                  <a:srgbClr val="529EFB"/>
                </a:solidFill>
                <a:latin typeface="Verdana"/>
                <a:cs typeface="Verdana"/>
              </a:rPr>
              <a:t>vapen.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529EFB"/>
                </a:solidFill>
                <a:latin typeface="Verdana"/>
                <a:cs typeface="Verdana"/>
              </a:rPr>
              <a:t>De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529EFB"/>
                </a:solidFill>
                <a:latin typeface="Verdana"/>
                <a:cs typeface="Verdana"/>
              </a:rPr>
              <a:t>meeste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529EFB"/>
                </a:solidFill>
                <a:latin typeface="Verdana"/>
                <a:cs typeface="Verdana"/>
              </a:rPr>
              <a:t>hiervan</a:t>
            </a:r>
            <a:r>
              <a:rPr dirty="0" sz="3000" spc="-49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85">
                <a:solidFill>
                  <a:srgbClr val="529EFB"/>
                </a:solidFill>
                <a:latin typeface="Verdana"/>
                <a:cs typeface="Verdana"/>
              </a:rPr>
              <a:t>zĳn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90">
                <a:solidFill>
                  <a:srgbClr val="529EFB"/>
                </a:solidFill>
                <a:latin typeface="Verdana"/>
                <a:cs typeface="Verdana"/>
              </a:rPr>
              <a:t>jonger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50">
                <a:solidFill>
                  <a:srgbClr val="529EFB"/>
                </a:solidFill>
                <a:latin typeface="Verdana"/>
                <a:cs typeface="Verdana"/>
              </a:rPr>
              <a:t>dan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45">
                <a:solidFill>
                  <a:srgbClr val="529EFB"/>
                </a:solidFill>
                <a:latin typeface="Verdana"/>
                <a:cs typeface="Verdana"/>
              </a:rPr>
              <a:t>35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00">
                <a:solidFill>
                  <a:srgbClr val="529EFB"/>
                </a:solidFill>
                <a:latin typeface="Verdana"/>
                <a:cs typeface="Verdana"/>
              </a:rPr>
              <a:t>jaar.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1410" rIns="0" bIns="0" rtlCol="0" vert="horz">
            <a:spAutoFit/>
          </a:bodyPr>
          <a:lstStyle/>
          <a:p>
            <a:pPr marL="348615">
              <a:lnSpc>
                <a:spcPct val="100000"/>
              </a:lnSpc>
              <a:spcBef>
                <a:spcPts val="100"/>
              </a:spcBef>
            </a:pPr>
            <a:r>
              <a:rPr dirty="0" spc="-325"/>
              <a:t>Vraag</a:t>
            </a:r>
            <a:r>
              <a:rPr dirty="0" spc="-819"/>
              <a:t> </a:t>
            </a:r>
            <a:r>
              <a:rPr dirty="0" spc="-1480"/>
              <a:t>1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796540" marR="5080" indent="-1478280">
              <a:lnSpc>
                <a:spcPct val="116300"/>
              </a:lnSpc>
              <a:spcBef>
                <a:spcPts val="95"/>
              </a:spcBef>
            </a:pPr>
            <a:r>
              <a:rPr dirty="0" spc="-375"/>
              <a:t>Vapen</a:t>
            </a:r>
            <a:r>
              <a:rPr dirty="0" spc="-625"/>
              <a:t> </a:t>
            </a:r>
            <a:r>
              <a:rPr dirty="0" spc="-390"/>
              <a:t>is</a:t>
            </a:r>
            <a:r>
              <a:rPr dirty="0" spc="-620"/>
              <a:t> </a:t>
            </a:r>
            <a:r>
              <a:rPr dirty="0" spc="-360"/>
              <a:t>verboden</a:t>
            </a:r>
            <a:r>
              <a:rPr dirty="0" spc="-620"/>
              <a:t> </a:t>
            </a:r>
            <a:r>
              <a:rPr dirty="0" spc="-315"/>
              <a:t>in </a:t>
            </a:r>
            <a:r>
              <a:rPr dirty="0" spc="-370"/>
              <a:t>Nederland.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5905645" y="4888819"/>
            <a:ext cx="2881630" cy="1092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1610" marR="5080" indent="-169545">
              <a:lnSpc>
                <a:spcPct val="116700"/>
              </a:lnSpc>
              <a:spcBef>
                <a:spcPts val="95"/>
              </a:spcBef>
            </a:pP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Nee,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5">
                <a:solidFill>
                  <a:srgbClr val="529EFB"/>
                </a:solidFill>
                <a:latin typeface="Verdana"/>
                <a:cs typeface="Verdana"/>
              </a:rPr>
              <a:t>vapen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529EFB"/>
                </a:solidFill>
                <a:latin typeface="Verdana"/>
                <a:cs typeface="Verdana"/>
              </a:rPr>
              <a:t>is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80">
                <a:solidFill>
                  <a:srgbClr val="529EFB"/>
                </a:solidFill>
                <a:latin typeface="Verdana"/>
                <a:cs typeface="Verdana"/>
              </a:rPr>
              <a:t>niet </a:t>
            </a:r>
            <a:r>
              <a:rPr dirty="0" sz="3000" spc="-250">
                <a:solidFill>
                  <a:srgbClr val="529EFB"/>
                </a:solidFill>
                <a:latin typeface="Verdana"/>
                <a:cs typeface="Verdana"/>
              </a:rPr>
              <a:t>verboden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in</a:t>
            </a:r>
            <a:r>
              <a:rPr dirty="0" sz="3000" spc="-46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95">
                <a:solidFill>
                  <a:srgbClr val="529EFB"/>
                </a:solidFill>
                <a:latin typeface="Verdana"/>
                <a:cs typeface="Verdana"/>
              </a:rPr>
              <a:t>NL.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11309" y="4888819"/>
            <a:ext cx="3555365" cy="1092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29690" marR="5080" indent="-1317625">
              <a:lnSpc>
                <a:spcPct val="116700"/>
              </a:lnSpc>
              <a:spcBef>
                <a:spcPts val="95"/>
              </a:spcBef>
            </a:pPr>
            <a:r>
              <a:rPr dirty="0" sz="3000" spc="-150">
                <a:solidFill>
                  <a:srgbClr val="529EFB"/>
                </a:solidFill>
                <a:latin typeface="Verdana"/>
                <a:cs typeface="Verdana"/>
              </a:rPr>
              <a:t>Ja,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5">
                <a:solidFill>
                  <a:srgbClr val="529EFB"/>
                </a:solidFill>
                <a:latin typeface="Verdana"/>
                <a:cs typeface="Verdana"/>
              </a:rPr>
              <a:t>vapen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529EFB"/>
                </a:solidFill>
                <a:latin typeface="Verdana"/>
                <a:cs typeface="Verdana"/>
              </a:rPr>
              <a:t>is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35">
                <a:solidFill>
                  <a:srgbClr val="529EFB"/>
                </a:solidFill>
                <a:latin typeface="Verdana"/>
                <a:cs typeface="Verdana"/>
              </a:rPr>
              <a:t>verboden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in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95">
                <a:solidFill>
                  <a:srgbClr val="529EFB"/>
                </a:solidFill>
                <a:latin typeface="Verdana"/>
                <a:cs typeface="Verdana"/>
              </a:rPr>
              <a:t>NL.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9753600" y="7315200"/>
                </a:moveTo>
                <a:lnTo>
                  <a:pt x="0" y="7315200"/>
                </a:lnTo>
                <a:lnTo>
                  <a:pt x="0" y="0"/>
                </a:lnTo>
                <a:lnTo>
                  <a:pt x="9753600" y="0"/>
                </a:lnTo>
                <a:lnTo>
                  <a:pt x="9753600" y="7315200"/>
                </a:lnTo>
                <a:close/>
              </a:path>
            </a:pathLst>
          </a:custGeom>
          <a:solidFill>
            <a:srgbClr val="529EF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1410" rIns="0" bIns="0" rtlCol="0" vert="horz">
            <a:spAutoFit/>
          </a:bodyPr>
          <a:lstStyle/>
          <a:p>
            <a:pPr marL="163195">
              <a:lnSpc>
                <a:spcPct val="100000"/>
              </a:lnSpc>
              <a:spcBef>
                <a:spcPts val="100"/>
              </a:spcBef>
            </a:pPr>
            <a:r>
              <a:rPr dirty="0" spc="-325"/>
              <a:t>Vraag</a:t>
            </a:r>
            <a:r>
              <a:rPr dirty="0" spc="-819"/>
              <a:t> </a:t>
            </a:r>
            <a:r>
              <a:rPr dirty="0" spc="-880"/>
              <a:t>10</a:t>
            </a:r>
          </a:p>
        </p:txBody>
      </p:sp>
      <p:sp>
        <p:nvSpPr>
          <p:cNvPr id="4" name="object 4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3368040" marR="5080" indent="-2896235">
              <a:lnSpc>
                <a:spcPct val="116300"/>
              </a:lnSpc>
              <a:spcBef>
                <a:spcPts val="95"/>
              </a:spcBef>
            </a:pPr>
            <a:r>
              <a:rPr dirty="0" spc="-375"/>
              <a:t>Vapen</a:t>
            </a:r>
            <a:r>
              <a:rPr dirty="0" spc="-625"/>
              <a:t> </a:t>
            </a:r>
            <a:r>
              <a:rPr dirty="0" spc="-390"/>
              <a:t>is</a:t>
            </a:r>
            <a:r>
              <a:rPr dirty="0" spc="-620"/>
              <a:t> </a:t>
            </a:r>
            <a:r>
              <a:rPr dirty="0" spc="-440"/>
              <a:t>schadelĳk</a:t>
            </a:r>
            <a:r>
              <a:rPr dirty="0" spc="-625"/>
              <a:t> </a:t>
            </a:r>
            <a:r>
              <a:rPr dirty="0" spc="-340"/>
              <a:t>voor</a:t>
            </a:r>
            <a:r>
              <a:rPr dirty="0" spc="-620"/>
              <a:t> </a:t>
            </a:r>
            <a:r>
              <a:rPr dirty="0" spc="-400"/>
              <a:t>je </a:t>
            </a:r>
            <a:r>
              <a:rPr dirty="0" spc="-405"/>
              <a:t>longen.</a:t>
            </a:r>
          </a:p>
        </p:txBody>
      </p:sp>
      <p:sp>
        <p:nvSpPr>
          <p:cNvPr id="5" name="object 5" descr=""/>
          <p:cNvSpPr txBox="1"/>
          <p:nvPr/>
        </p:nvSpPr>
        <p:spPr>
          <a:xfrm>
            <a:off x="6298250" y="4965019"/>
            <a:ext cx="209613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150">
                <a:solidFill>
                  <a:srgbClr val="FFFFFF"/>
                </a:solidFill>
                <a:latin typeface="Verdana"/>
                <a:cs typeface="Verdana"/>
              </a:rPr>
              <a:t>Ja,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FFFFFF"/>
                </a:solidFill>
                <a:latin typeface="Verdana"/>
                <a:cs typeface="Verdana"/>
              </a:rPr>
              <a:t>dat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05">
                <a:solidFill>
                  <a:srgbClr val="FFFFFF"/>
                </a:solidFill>
                <a:latin typeface="Verdana"/>
                <a:cs typeface="Verdana"/>
              </a:rPr>
              <a:t>klopt.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766251" y="4965019"/>
            <a:ext cx="304482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Nee,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FFFFFF"/>
                </a:solidFill>
                <a:latin typeface="Verdana"/>
                <a:cs typeface="Verdana"/>
              </a:rPr>
              <a:t>dat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FFFFFF"/>
                </a:solidFill>
                <a:latin typeface="Verdana"/>
                <a:cs typeface="Verdana"/>
              </a:rPr>
              <a:t>klopt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35">
                <a:solidFill>
                  <a:srgbClr val="FFFFFF"/>
                </a:solidFill>
                <a:latin typeface="Verdana"/>
                <a:cs typeface="Verdana"/>
              </a:rPr>
              <a:t>niet.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9753600" y="7315200"/>
                </a:moveTo>
                <a:lnTo>
                  <a:pt x="0" y="7315200"/>
                </a:lnTo>
                <a:lnTo>
                  <a:pt x="0" y="0"/>
                </a:lnTo>
                <a:lnTo>
                  <a:pt x="9753600" y="0"/>
                </a:lnTo>
                <a:lnTo>
                  <a:pt x="9753600" y="7315200"/>
                </a:lnTo>
                <a:close/>
              </a:path>
            </a:pathLst>
          </a:custGeom>
          <a:solidFill>
            <a:srgbClr val="529EF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228710" y="1876742"/>
            <a:ext cx="9296400" cy="3759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>
              <a:lnSpc>
                <a:spcPct val="116700"/>
              </a:lnSpc>
              <a:spcBef>
                <a:spcPts val="95"/>
              </a:spcBef>
            </a:pPr>
            <a:r>
              <a:rPr dirty="0" sz="3000" spc="-220">
                <a:solidFill>
                  <a:srgbClr val="FFFFFF"/>
                </a:solidFill>
                <a:latin typeface="Verdana"/>
                <a:cs typeface="Verdana"/>
              </a:rPr>
              <a:t>Vapen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FFFFFF"/>
                </a:solidFill>
                <a:latin typeface="Verdana"/>
                <a:cs typeface="Verdana"/>
              </a:rPr>
              <a:t>is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05">
                <a:solidFill>
                  <a:srgbClr val="FFFFFF"/>
                </a:solidFill>
                <a:latin typeface="Verdana"/>
                <a:cs typeface="Verdana"/>
              </a:rPr>
              <a:t>zeker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FFFFFF"/>
                </a:solidFill>
                <a:latin typeface="Verdana"/>
                <a:cs typeface="Verdana"/>
              </a:rPr>
              <a:t>schadelĳk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FFFFFF"/>
                </a:solidFill>
                <a:latin typeface="Verdana"/>
                <a:cs typeface="Verdana"/>
              </a:rPr>
              <a:t>voor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10">
                <a:solidFill>
                  <a:srgbClr val="FFFFFF"/>
                </a:solidFill>
                <a:latin typeface="Verdana"/>
                <a:cs typeface="Verdana"/>
              </a:rPr>
              <a:t>je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0">
                <a:solidFill>
                  <a:srgbClr val="FFFFFF"/>
                </a:solidFill>
                <a:latin typeface="Verdana"/>
                <a:cs typeface="Verdana"/>
              </a:rPr>
              <a:t>longen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00">
                <a:solidFill>
                  <a:srgbClr val="FFFFFF"/>
                </a:solidFill>
                <a:latin typeface="Verdana"/>
                <a:cs typeface="Verdana"/>
              </a:rPr>
              <a:t>door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50">
                <a:solidFill>
                  <a:srgbClr val="FFFFFF"/>
                </a:solidFill>
                <a:latin typeface="Verdana"/>
                <a:cs typeface="Verdana"/>
              </a:rPr>
              <a:t>giftige </a:t>
            </a:r>
            <a:r>
              <a:rPr dirty="0" sz="3000" spc="-240">
                <a:solidFill>
                  <a:srgbClr val="FFFFFF"/>
                </a:solidFill>
                <a:latin typeface="Verdana"/>
                <a:cs typeface="Verdana"/>
              </a:rPr>
              <a:t>stoffen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90">
                <a:solidFill>
                  <a:srgbClr val="FFFFFF"/>
                </a:solidFill>
                <a:latin typeface="Verdana"/>
                <a:cs typeface="Verdana"/>
              </a:rPr>
              <a:t>die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75">
                <a:solidFill>
                  <a:srgbClr val="FFFFFF"/>
                </a:solidFill>
                <a:latin typeface="Verdana"/>
                <a:cs typeface="Verdana"/>
              </a:rPr>
              <a:t>vrĳkomen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00">
                <a:solidFill>
                  <a:srgbClr val="FFFFFF"/>
                </a:solidFill>
                <a:latin typeface="Verdana"/>
                <a:cs typeface="Verdana"/>
              </a:rPr>
              <a:t>tĳdens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FFFFFF"/>
                </a:solidFill>
                <a:latin typeface="Verdana"/>
                <a:cs typeface="Verdana"/>
              </a:rPr>
              <a:t>het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70">
                <a:solidFill>
                  <a:srgbClr val="FFFFFF"/>
                </a:solidFill>
                <a:latin typeface="Verdana"/>
                <a:cs typeface="Verdana"/>
              </a:rPr>
              <a:t>vapen.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95">
                <a:solidFill>
                  <a:srgbClr val="FFFFFF"/>
                </a:solidFill>
                <a:latin typeface="Verdana"/>
                <a:cs typeface="Verdana"/>
              </a:rPr>
              <a:t>Maar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Verdana"/>
                <a:cs typeface="Verdana"/>
              </a:rPr>
              <a:t>vapen </a:t>
            </a:r>
            <a:r>
              <a:rPr dirty="0" sz="3000" spc="-260">
                <a:solidFill>
                  <a:srgbClr val="FFFFFF"/>
                </a:solidFill>
                <a:latin typeface="Verdana"/>
                <a:cs typeface="Verdana"/>
              </a:rPr>
              <a:t>verhoogt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FFFFFF"/>
                </a:solidFill>
                <a:latin typeface="Verdana"/>
                <a:cs typeface="Verdana"/>
              </a:rPr>
              <a:t>ook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FFFFFF"/>
                </a:solidFill>
                <a:latin typeface="Verdana"/>
                <a:cs typeface="Verdana"/>
              </a:rPr>
              <a:t>het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risico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14">
                <a:solidFill>
                  <a:srgbClr val="FFFFFF"/>
                </a:solidFill>
                <a:latin typeface="Verdana"/>
                <a:cs typeface="Verdana"/>
              </a:rPr>
              <a:t>op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70">
                <a:solidFill>
                  <a:srgbClr val="FFFFFF"/>
                </a:solidFill>
                <a:latin typeface="Verdana"/>
                <a:cs typeface="Verdana"/>
              </a:rPr>
              <a:t>hart-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en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90">
                <a:solidFill>
                  <a:srgbClr val="FFFFFF"/>
                </a:solidFill>
                <a:latin typeface="Verdana"/>
                <a:cs typeface="Verdana"/>
              </a:rPr>
              <a:t>vaatziekten,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">
                <a:solidFill>
                  <a:srgbClr val="FFFFFF"/>
                </a:solidFill>
                <a:latin typeface="Verdana"/>
                <a:cs typeface="Verdana"/>
              </a:rPr>
              <a:t>is </a:t>
            </a:r>
            <a:r>
              <a:rPr dirty="0" sz="3000" spc="-265">
                <a:solidFill>
                  <a:srgbClr val="FFFFFF"/>
                </a:solidFill>
                <a:latin typeface="Verdana"/>
                <a:cs typeface="Verdana"/>
              </a:rPr>
              <a:t>schadelĳk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FFFFFF"/>
                </a:solidFill>
                <a:latin typeface="Verdana"/>
                <a:cs typeface="Verdana"/>
              </a:rPr>
              <a:t>voor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95">
                <a:solidFill>
                  <a:srgbClr val="FFFFFF"/>
                </a:solidFill>
                <a:latin typeface="Verdana"/>
                <a:cs typeface="Verdana"/>
              </a:rPr>
              <a:t>ontwikkeling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van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05">
                <a:solidFill>
                  <a:srgbClr val="FFFFFF"/>
                </a:solidFill>
                <a:latin typeface="Verdana"/>
                <a:cs typeface="Verdana"/>
              </a:rPr>
              <a:t>hersenen,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en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">
                <a:solidFill>
                  <a:srgbClr val="FFFFFF"/>
                </a:solidFill>
                <a:latin typeface="Verdana"/>
                <a:cs typeface="Verdana"/>
              </a:rPr>
              <a:t>kan </a:t>
            </a:r>
            <a:r>
              <a:rPr dirty="0" sz="3000" spc="-260">
                <a:solidFill>
                  <a:srgbClr val="FFFFFF"/>
                </a:solidFill>
                <a:latin typeface="Verdana"/>
                <a:cs typeface="Verdana"/>
              </a:rPr>
              <a:t>bĳvoorbeeld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FFFFFF"/>
                </a:solidFill>
                <a:latin typeface="Verdana"/>
                <a:cs typeface="Verdana"/>
              </a:rPr>
              <a:t>ook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35">
                <a:solidFill>
                  <a:srgbClr val="FFFFFF"/>
                </a:solidFill>
                <a:latin typeface="Verdana"/>
                <a:cs typeface="Verdana"/>
              </a:rPr>
              <a:t>blindheid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en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5">
                <a:solidFill>
                  <a:srgbClr val="FFFFFF"/>
                </a:solidFill>
                <a:latin typeface="Verdana"/>
                <a:cs typeface="Verdana"/>
              </a:rPr>
              <a:t>andere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00">
                <a:solidFill>
                  <a:srgbClr val="FFFFFF"/>
                </a:solidFill>
                <a:latin typeface="Verdana"/>
                <a:cs typeface="Verdana"/>
              </a:rPr>
              <a:t>ziekten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15">
                <a:solidFill>
                  <a:srgbClr val="FFFFFF"/>
                </a:solidFill>
                <a:latin typeface="Verdana"/>
                <a:cs typeface="Verdana"/>
              </a:rPr>
              <a:t>veroorzaken.</a:t>
            </a:r>
            <a:endParaRPr sz="3000">
              <a:latin typeface="Verdana"/>
              <a:cs typeface="Verdana"/>
            </a:endParaRPr>
          </a:p>
          <a:p>
            <a:pPr algn="ctr" marL="678815" marR="671195">
              <a:lnSpc>
                <a:spcPts val="4200"/>
              </a:lnSpc>
              <a:spcBef>
                <a:spcPts val="100"/>
              </a:spcBef>
            </a:pPr>
            <a:r>
              <a:rPr dirty="0" sz="3000" spc="-190">
                <a:solidFill>
                  <a:srgbClr val="FFFFFF"/>
                </a:solidFill>
                <a:latin typeface="Verdana"/>
                <a:cs typeface="Verdana"/>
              </a:rPr>
              <a:t>Ook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25">
                <a:solidFill>
                  <a:srgbClr val="FFFFFF"/>
                </a:solidFill>
                <a:latin typeface="Verdana"/>
                <a:cs typeface="Verdana"/>
              </a:rPr>
              <a:t>kunnen</a:t>
            </a:r>
            <a:r>
              <a:rPr dirty="0" sz="3000" spc="-47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FFFFFF"/>
                </a:solidFill>
                <a:latin typeface="Verdana"/>
                <a:cs typeface="Verdana"/>
              </a:rPr>
              <a:t>vapes</a:t>
            </a:r>
            <a:r>
              <a:rPr dirty="0" sz="3000" spc="-47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0">
                <a:solidFill>
                  <a:srgbClr val="FFFFFF"/>
                </a:solidFill>
                <a:latin typeface="Verdana"/>
                <a:cs typeface="Verdana"/>
              </a:rPr>
              <a:t>exploderen</a:t>
            </a:r>
            <a:r>
              <a:rPr dirty="0" sz="3000" spc="-47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40">
                <a:solidFill>
                  <a:srgbClr val="FFFFFF"/>
                </a:solidFill>
                <a:latin typeface="Verdana"/>
                <a:cs typeface="Verdana"/>
              </a:rPr>
              <a:t>of</a:t>
            </a:r>
            <a:r>
              <a:rPr dirty="0" sz="3000" spc="-47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FFFFFF"/>
                </a:solidFill>
                <a:latin typeface="Verdana"/>
                <a:cs typeface="Verdana"/>
              </a:rPr>
              <a:t>in</a:t>
            </a:r>
            <a:r>
              <a:rPr dirty="0" sz="3000" spc="-47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95">
                <a:solidFill>
                  <a:srgbClr val="FFFFFF"/>
                </a:solidFill>
                <a:latin typeface="Verdana"/>
                <a:cs typeface="Verdana"/>
              </a:rPr>
              <a:t>brand</a:t>
            </a:r>
            <a:r>
              <a:rPr dirty="0" sz="3000" spc="-47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80">
                <a:solidFill>
                  <a:srgbClr val="FFFFFF"/>
                </a:solidFill>
                <a:latin typeface="Verdana"/>
                <a:cs typeface="Verdana"/>
              </a:rPr>
              <a:t>vliegen </a:t>
            </a:r>
            <a:r>
              <a:rPr dirty="0" sz="3000" spc="-200">
                <a:solidFill>
                  <a:srgbClr val="FFFFFF"/>
                </a:solidFill>
                <a:latin typeface="Verdana"/>
                <a:cs typeface="Verdana"/>
              </a:rPr>
              <a:t>waardoor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10">
                <a:solidFill>
                  <a:srgbClr val="FFFFFF"/>
                </a:solidFill>
                <a:latin typeface="Verdana"/>
                <a:cs typeface="Verdana"/>
              </a:rPr>
              <a:t>je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FFFFFF"/>
                </a:solidFill>
                <a:latin typeface="Verdana"/>
                <a:cs typeface="Verdana"/>
              </a:rPr>
              <a:t>verwond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25">
                <a:solidFill>
                  <a:srgbClr val="FFFFFF"/>
                </a:solidFill>
                <a:latin typeface="Verdana"/>
                <a:cs typeface="Verdana"/>
              </a:rPr>
              <a:t>kunt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25">
                <a:solidFill>
                  <a:srgbClr val="FFFFFF"/>
                </a:solidFill>
                <a:latin typeface="Verdana"/>
                <a:cs typeface="Verdana"/>
              </a:rPr>
              <a:t>raken.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8063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90"/>
              <a:t>Antwoord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1410" rIns="0" bIns="0" rtlCol="0" vert="horz">
            <a:spAutoFit/>
          </a:bodyPr>
          <a:lstStyle/>
          <a:p>
            <a:pPr marL="251460">
              <a:lnSpc>
                <a:spcPct val="100000"/>
              </a:lnSpc>
              <a:spcBef>
                <a:spcPts val="100"/>
              </a:spcBef>
            </a:pPr>
            <a:r>
              <a:rPr dirty="0" spc="-325"/>
              <a:t>Vraag</a:t>
            </a:r>
            <a:r>
              <a:rPr dirty="0" spc="-819"/>
              <a:t> </a:t>
            </a:r>
            <a:r>
              <a:rPr dirty="0" spc="-1580"/>
              <a:t>11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385570" marR="5080" indent="-243840">
              <a:lnSpc>
                <a:spcPct val="116300"/>
              </a:lnSpc>
              <a:spcBef>
                <a:spcPts val="95"/>
              </a:spcBef>
            </a:pPr>
            <a:r>
              <a:rPr dirty="0" spc="-425"/>
              <a:t>Bestaat</a:t>
            </a:r>
            <a:r>
              <a:rPr dirty="0" spc="-625"/>
              <a:t> </a:t>
            </a:r>
            <a:r>
              <a:rPr dirty="0" spc="-320"/>
              <a:t>er</a:t>
            </a:r>
            <a:r>
              <a:rPr dirty="0" spc="-625"/>
              <a:t> </a:t>
            </a:r>
            <a:r>
              <a:rPr dirty="0" spc="-415"/>
              <a:t>iets</a:t>
            </a:r>
            <a:r>
              <a:rPr dirty="0" spc="-625"/>
              <a:t> </a:t>
            </a:r>
            <a:r>
              <a:rPr dirty="0" spc="-340"/>
              <a:t>als</a:t>
            </a:r>
            <a:r>
              <a:rPr dirty="0" spc="-625"/>
              <a:t> </a:t>
            </a:r>
            <a:r>
              <a:rPr dirty="0" spc="-434"/>
              <a:t>een </a:t>
            </a:r>
            <a:r>
              <a:rPr dirty="0" spc="-400"/>
              <a:t>nicotinevergiftiging?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5589385" y="4965019"/>
            <a:ext cx="351409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Nee,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529EFB"/>
                </a:solidFill>
                <a:latin typeface="Verdana"/>
                <a:cs typeface="Verdana"/>
              </a:rPr>
              <a:t>dat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90">
                <a:solidFill>
                  <a:srgbClr val="529EFB"/>
                </a:solidFill>
                <a:latin typeface="Verdana"/>
                <a:cs typeface="Verdana"/>
              </a:rPr>
              <a:t>bestaat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25">
                <a:solidFill>
                  <a:srgbClr val="529EFB"/>
                </a:solidFill>
                <a:latin typeface="Verdana"/>
                <a:cs typeface="Verdana"/>
              </a:rPr>
              <a:t>niet.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006162" y="4965019"/>
            <a:ext cx="256540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150">
                <a:solidFill>
                  <a:srgbClr val="529EFB"/>
                </a:solidFill>
                <a:latin typeface="Verdana"/>
                <a:cs typeface="Verdana"/>
              </a:rPr>
              <a:t>Ja,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529EFB"/>
                </a:solidFill>
                <a:latin typeface="Verdana"/>
                <a:cs typeface="Verdana"/>
              </a:rPr>
              <a:t>dat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10">
                <a:solidFill>
                  <a:srgbClr val="529EFB"/>
                </a:solidFill>
                <a:latin typeface="Verdana"/>
                <a:cs typeface="Verdana"/>
              </a:rPr>
              <a:t>bestaat.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53440" y="1964799"/>
            <a:ext cx="9046845" cy="3759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37160" marR="129539">
              <a:lnSpc>
                <a:spcPct val="116700"/>
              </a:lnSpc>
              <a:spcBef>
                <a:spcPts val="95"/>
              </a:spcBef>
            </a:pPr>
            <a:r>
              <a:rPr dirty="0" sz="3000" spc="-295">
                <a:solidFill>
                  <a:srgbClr val="529EFB"/>
                </a:solidFill>
                <a:latin typeface="Verdana"/>
                <a:cs typeface="Verdana"/>
              </a:rPr>
              <a:t>Een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529EFB"/>
                </a:solidFill>
                <a:latin typeface="Verdana"/>
                <a:cs typeface="Verdana"/>
              </a:rPr>
              <a:t>nicotinevergiftiging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90">
                <a:solidFill>
                  <a:srgbClr val="529EFB"/>
                </a:solidFill>
                <a:latin typeface="Verdana"/>
                <a:cs typeface="Verdana"/>
              </a:rPr>
              <a:t>bestaat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05">
                <a:solidFill>
                  <a:srgbClr val="529EFB"/>
                </a:solidFill>
                <a:latin typeface="Verdana"/>
                <a:cs typeface="Verdana"/>
              </a:rPr>
              <a:t>zeker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529EFB"/>
                </a:solidFill>
                <a:latin typeface="Verdana"/>
                <a:cs typeface="Verdana"/>
              </a:rPr>
              <a:t>is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0">
                <a:solidFill>
                  <a:srgbClr val="529EFB"/>
                </a:solidFill>
                <a:latin typeface="Verdana"/>
                <a:cs typeface="Verdana"/>
              </a:rPr>
              <a:t>een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0">
                <a:solidFill>
                  <a:srgbClr val="529EFB"/>
                </a:solidFill>
                <a:latin typeface="Verdana"/>
                <a:cs typeface="Verdana"/>
              </a:rPr>
              <a:t>extra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risico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van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529EFB"/>
                </a:solidFill>
                <a:latin typeface="Verdana"/>
                <a:cs typeface="Verdana"/>
              </a:rPr>
              <a:t>vapes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90">
                <a:solidFill>
                  <a:srgbClr val="529EFB"/>
                </a:solidFill>
                <a:latin typeface="Verdana"/>
                <a:cs typeface="Verdana"/>
              </a:rPr>
              <a:t>t.o.v.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sigaretten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529EFB"/>
                </a:solidFill>
                <a:latin typeface="Verdana"/>
                <a:cs typeface="Verdana"/>
              </a:rPr>
              <a:t>omdat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529EFB"/>
                </a:solidFill>
                <a:latin typeface="Verdana"/>
                <a:cs typeface="Verdana"/>
              </a:rPr>
              <a:t>de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529EFB"/>
                </a:solidFill>
                <a:latin typeface="Verdana"/>
                <a:cs typeface="Verdana"/>
              </a:rPr>
              <a:t>hoeveelheid </a:t>
            </a:r>
            <a:r>
              <a:rPr dirty="0" sz="3000" spc="-245">
                <a:solidFill>
                  <a:srgbClr val="529EFB"/>
                </a:solidFill>
                <a:latin typeface="Verdana"/>
                <a:cs typeface="Verdana"/>
              </a:rPr>
              <a:t>nicotine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529EFB"/>
                </a:solidFill>
                <a:latin typeface="Verdana"/>
                <a:cs typeface="Verdana"/>
              </a:rPr>
              <a:t>per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95">
                <a:solidFill>
                  <a:srgbClr val="529EFB"/>
                </a:solidFill>
                <a:latin typeface="Verdana"/>
                <a:cs typeface="Verdana"/>
              </a:rPr>
              <a:t>vape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00">
                <a:solidFill>
                  <a:srgbClr val="529EFB"/>
                </a:solidFill>
                <a:latin typeface="Verdana"/>
                <a:cs typeface="Verdana"/>
              </a:rPr>
              <a:t>verschilt.</a:t>
            </a:r>
            <a:endParaRPr sz="3000">
              <a:latin typeface="Verdana"/>
              <a:cs typeface="Verdana"/>
            </a:endParaRPr>
          </a:p>
          <a:p>
            <a:pPr algn="ctr" marL="12700" marR="5080">
              <a:lnSpc>
                <a:spcPts val="4200"/>
              </a:lnSpc>
              <a:spcBef>
                <a:spcPts val="100"/>
              </a:spcBef>
            </a:pPr>
            <a:r>
              <a:rPr dirty="0" sz="3000" spc="-135">
                <a:solidFill>
                  <a:srgbClr val="529EFB"/>
                </a:solidFill>
                <a:latin typeface="Verdana"/>
                <a:cs typeface="Verdana"/>
              </a:rPr>
              <a:t>Naast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529EFB"/>
                </a:solidFill>
                <a:latin typeface="Verdana"/>
                <a:cs typeface="Verdana"/>
              </a:rPr>
              <a:t>dat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529EFB"/>
                </a:solidFill>
                <a:latin typeface="Verdana"/>
                <a:cs typeface="Verdana"/>
              </a:rPr>
              <a:t>nicotine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529EFB"/>
                </a:solidFill>
                <a:latin typeface="Verdana"/>
                <a:cs typeface="Verdana"/>
              </a:rPr>
              <a:t>verslavend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15">
                <a:solidFill>
                  <a:srgbClr val="529EFB"/>
                </a:solidFill>
                <a:latin typeface="Verdana"/>
                <a:cs typeface="Verdana"/>
              </a:rPr>
              <a:t>is,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529EFB"/>
                </a:solidFill>
                <a:latin typeface="Verdana"/>
                <a:cs typeface="Verdana"/>
              </a:rPr>
              <a:t>is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529EFB"/>
                </a:solidFill>
                <a:latin typeface="Verdana"/>
                <a:cs typeface="Verdana"/>
              </a:rPr>
              <a:t>het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529EFB"/>
                </a:solidFill>
                <a:latin typeface="Verdana"/>
                <a:cs typeface="Verdana"/>
              </a:rPr>
              <a:t>ook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35">
                <a:solidFill>
                  <a:srgbClr val="529EFB"/>
                </a:solidFill>
                <a:latin typeface="Verdana"/>
                <a:cs typeface="Verdana"/>
              </a:rPr>
              <a:t>giftig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">
                <a:solidFill>
                  <a:srgbClr val="529EFB"/>
                </a:solidFill>
                <a:latin typeface="Verdana"/>
                <a:cs typeface="Verdana"/>
              </a:rPr>
              <a:t>in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grotere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80">
                <a:solidFill>
                  <a:srgbClr val="529EFB"/>
                </a:solidFill>
                <a:latin typeface="Verdana"/>
                <a:cs typeface="Verdana"/>
              </a:rPr>
              <a:t>hoeveelheden.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35">
                <a:solidFill>
                  <a:srgbClr val="529EFB"/>
                </a:solidFill>
                <a:latin typeface="Verdana"/>
                <a:cs typeface="Verdana"/>
              </a:rPr>
              <a:t>Gevolgen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van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529EFB"/>
                </a:solidFill>
                <a:latin typeface="Verdana"/>
                <a:cs typeface="Verdana"/>
              </a:rPr>
              <a:t>nicotinevergiftiging </a:t>
            </a:r>
            <a:r>
              <a:rPr dirty="0" sz="3000" spc="-280">
                <a:solidFill>
                  <a:srgbClr val="529EFB"/>
                </a:solidFill>
                <a:latin typeface="Verdana"/>
                <a:cs typeface="Verdana"/>
              </a:rPr>
              <a:t>variëren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van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20">
                <a:solidFill>
                  <a:srgbClr val="529EFB"/>
                </a:solidFill>
                <a:latin typeface="Verdana"/>
                <a:cs typeface="Verdana"/>
              </a:rPr>
              <a:t>misselĳkheid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en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529EFB"/>
                </a:solidFill>
                <a:latin typeface="Verdana"/>
                <a:cs typeface="Verdana"/>
              </a:rPr>
              <a:t>duizeligheid,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529EFB"/>
                </a:solidFill>
                <a:latin typeface="Verdana"/>
                <a:cs typeface="Verdana"/>
              </a:rPr>
              <a:t>tot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">
                <a:solidFill>
                  <a:srgbClr val="529EFB"/>
                </a:solidFill>
                <a:latin typeface="Verdana"/>
                <a:cs typeface="Verdana"/>
              </a:rPr>
              <a:t>aan </a:t>
            </a:r>
            <a:r>
              <a:rPr dirty="0" sz="3000" spc="-265">
                <a:solidFill>
                  <a:srgbClr val="529EFB"/>
                </a:solidFill>
                <a:latin typeface="Verdana"/>
                <a:cs typeface="Verdana"/>
              </a:rPr>
              <a:t>ernstige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ademhalingsproblemen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0">
                <a:solidFill>
                  <a:srgbClr val="529EFB"/>
                </a:solidFill>
                <a:latin typeface="Verdana"/>
                <a:cs typeface="Verdana"/>
              </a:rPr>
              <a:t>zelfs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0">
                <a:solidFill>
                  <a:srgbClr val="529EFB"/>
                </a:solidFill>
                <a:latin typeface="Verdana"/>
                <a:cs typeface="Verdana"/>
              </a:rPr>
              <a:t>coma.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8063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90"/>
              <a:t>Antwoord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9753600" y="7315200"/>
                </a:moveTo>
                <a:lnTo>
                  <a:pt x="0" y="7315200"/>
                </a:lnTo>
                <a:lnTo>
                  <a:pt x="0" y="0"/>
                </a:lnTo>
                <a:lnTo>
                  <a:pt x="9753600" y="0"/>
                </a:lnTo>
                <a:lnTo>
                  <a:pt x="9753600" y="7315200"/>
                </a:lnTo>
                <a:close/>
              </a:path>
            </a:pathLst>
          </a:custGeom>
          <a:solidFill>
            <a:srgbClr val="529EF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1410" rIns="0" bIns="0" rtlCol="0" vert="horz">
            <a:spAutoFit/>
          </a:bodyPr>
          <a:lstStyle/>
          <a:p>
            <a:pPr marL="196215">
              <a:lnSpc>
                <a:spcPct val="100000"/>
              </a:lnSpc>
              <a:spcBef>
                <a:spcPts val="100"/>
              </a:spcBef>
            </a:pPr>
            <a:r>
              <a:rPr dirty="0" spc="-325"/>
              <a:t>Vraag</a:t>
            </a:r>
            <a:r>
              <a:rPr dirty="0" spc="-819"/>
              <a:t> </a:t>
            </a:r>
            <a:r>
              <a:rPr dirty="0" spc="-1135"/>
              <a:t>12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1133898" y="2223560"/>
            <a:ext cx="7486015" cy="26828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065" marR="5080">
              <a:lnSpc>
                <a:spcPct val="116300"/>
              </a:lnSpc>
              <a:spcBef>
                <a:spcPts val="95"/>
              </a:spcBef>
            </a:pPr>
            <a:r>
              <a:rPr dirty="0" sz="5000" spc="-130">
                <a:latin typeface="Arial Black"/>
                <a:cs typeface="Arial Black"/>
              </a:rPr>
              <a:t>Wat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390">
                <a:latin typeface="Arial Black"/>
                <a:cs typeface="Arial Black"/>
              </a:rPr>
              <a:t>is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275">
                <a:latin typeface="Arial Black"/>
                <a:cs typeface="Arial Black"/>
              </a:rPr>
              <a:t>de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425">
                <a:latin typeface="Arial Black"/>
                <a:cs typeface="Arial Black"/>
              </a:rPr>
              <a:t>belangrĳkste </a:t>
            </a:r>
            <a:r>
              <a:rPr dirty="0" sz="5000" spc="-365">
                <a:latin typeface="Arial Black"/>
                <a:cs typeface="Arial Black"/>
              </a:rPr>
              <a:t>reden</a:t>
            </a:r>
            <a:r>
              <a:rPr dirty="0" sz="5000" spc="-610">
                <a:latin typeface="Arial Black"/>
                <a:cs typeface="Arial Black"/>
              </a:rPr>
              <a:t> </a:t>
            </a:r>
            <a:r>
              <a:rPr dirty="0" sz="5000" spc="-210">
                <a:latin typeface="Arial Black"/>
                <a:cs typeface="Arial Black"/>
              </a:rPr>
              <a:t>dat</a:t>
            </a:r>
            <a:r>
              <a:rPr dirty="0" sz="5000" spc="-610">
                <a:latin typeface="Arial Black"/>
                <a:cs typeface="Arial Black"/>
              </a:rPr>
              <a:t> </a:t>
            </a:r>
            <a:r>
              <a:rPr dirty="0" sz="5000" spc="-395">
                <a:latin typeface="Arial Black"/>
                <a:cs typeface="Arial Black"/>
              </a:rPr>
              <a:t>jongeren</a:t>
            </a:r>
            <a:r>
              <a:rPr dirty="0" sz="5000" spc="-610">
                <a:latin typeface="Arial Black"/>
                <a:cs typeface="Arial Black"/>
              </a:rPr>
              <a:t> </a:t>
            </a:r>
            <a:r>
              <a:rPr dirty="0" sz="5000" spc="-275">
                <a:latin typeface="Arial Black"/>
                <a:cs typeface="Arial Black"/>
              </a:rPr>
              <a:t>gaan </a:t>
            </a:r>
            <a:r>
              <a:rPr dirty="0" sz="5000" spc="-365">
                <a:latin typeface="Arial Black"/>
                <a:cs typeface="Arial Black"/>
              </a:rPr>
              <a:t>vapen?</a:t>
            </a:r>
            <a:endParaRPr sz="5000">
              <a:latin typeface="Arial Black"/>
              <a:cs typeface="Arial Black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929012" y="5330687"/>
            <a:ext cx="2834640" cy="1092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50520" marR="5080" indent="-338455">
              <a:lnSpc>
                <a:spcPct val="116700"/>
              </a:lnSpc>
              <a:spcBef>
                <a:spcPts val="95"/>
              </a:spcBef>
            </a:pPr>
            <a:r>
              <a:rPr dirty="0" sz="3000" spc="-360">
                <a:solidFill>
                  <a:srgbClr val="FFFFFF"/>
                </a:solidFill>
                <a:latin typeface="Verdana"/>
                <a:cs typeface="Verdana"/>
              </a:rPr>
              <a:t>Erbĳ</a:t>
            </a:r>
            <a:r>
              <a:rPr dirty="0" sz="3000" spc="-50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0">
                <a:solidFill>
                  <a:srgbClr val="FFFFFF"/>
                </a:solidFill>
                <a:latin typeface="Verdana"/>
                <a:cs typeface="Verdana"/>
              </a:rPr>
              <a:t>willen</a:t>
            </a:r>
            <a:r>
              <a:rPr dirty="0" sz="3000" spc="-50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05">
                <a:solidFill>
                  <a:srgbClr val="FFFFFF"/>
                </a:solidFill>
                <a:latin typeface="Verdana"/>
                <a:cs typeface="Verdana"/>
              </a:rPr>
              <a:t>horen/ </a:t>
            </a:r>
            <a:r>
              <a:rPr dirty="0" sz="3000" spc="-285">
                <a:solidFill>
                  <a:srgbClr val="FFFFFF"/>
                </a:solidFill>
                <a:latin typeface="Verdana"/>
                <a:cs typeface="Verdana"/>
              </a:rPr>
              <a:t>groepsddruk.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743332" y="5406887"/>
            <a:ext cx="309118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250">
                <a:solidFill>
                  <a:srgbClr val="FFFFFF"/>
                </a:solidFill>
                <a:latin typeface="Verdana"/>
                <a:cs typeface="Verdana"/>
              </a:rPr>
              <a:t>Willen</a:t>
            </a:r>
            <a:r>
              <a:rPr dirty="0" sz="3000" spc="-46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85">
                <a:solidFill>
                  <a:srgbClr val="FFFFFF"/>
                </a:solidFill>
                <a:latin typeface="Verdana"/>
                <a:cs typeface="Verdana"/>
              </a:rPr>
              <a:t>ontspannen.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9753600" y="7315200"/>
                </a:moveTo>
                <a:lnTo>
                  <a:pt x="0" y="7315200"/>
                </a:lnTo>
                <a:lnTo>
                  <a:pt x="0" y="0"/>
                </a:lnTo>
                <a:lnTo>
                  <a:pt x="9753600" y="0"/>
                </a:lnTo>
                <a:lnTo>
                  <a:pt x="9753600" y="7315200"/>
                </a:lnTo>
                <a:close/>
              </a:path>
            </a:pathLst>
          </a:custGeom>
          <a:solidFill>
            <a:srgbClr val="529EF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379035" y="2028207"/>
            <a:ext cx="8995410" cy="3759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>
              <a:lnSpc>
                <a:spcPct val="116700"/>
              </a:lnSpc>
              <a:spcBef>
                <a:spcPts val="95"/>
              </a:spcBef>
            </a:pPr>
            <a:r>
              <a:rPr dirty="0" sz="3000" spc="-250">
                <a:solidFill>
                  <a:srgbClr val="FFFFFF"/>
                </a:solidFill>
                <a:latin typeface="Verdana"/>
                <a:cs typeface="Verdana"/>
              </a:rPr>
              <a:t>Uit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FFFFFF"/>
                </a:solidFill>
                <a:latin typeface="Verdana"/>
                <a:cs typeface="Verdana"/>
              </a:rPr>
              <a:t>onderzoek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35">
                <a:solidFill>
                  <a:srgbClr val="FFFFFF"/>
                </a:solidFill>
                <a:latin typeface="Verdana"/>
                <a:cs typeface="Verdana"/>
              </a:rPr>
              <a:t>blĳkt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FFFFFF"/>
                </a:solidFill>
                <a:latin typeface="Verdana"/>
                <a:cs typeface="Verdana"/>
              </a:rPr>
              <a:t>dat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FFFFFF"/>
                </a:solidFill>
                <a:latin typeface="Verdana"/>
                <a:cs typeface="Verdana"/>
              </a:rPr>
              <a:t>meeste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90">
                <a:solidFill>
                  <a:srgbClr val="FFFFFF"/>
                </a:solidFill>
                <a:latin typeface="Verdana"/>
                <a:cs typeface="Verdana"/>
              </a:rPr>
              <a:t>jongeren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50">
                <a:solidFill>
                  <a:srgbClr val="FFFFFF"/>
                </a:solidFill>
                <a:latin typeface="Verdana"/>
                <a:cs typeface="Verdana"/>
              </a:rPr>
              <a:t>gaan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40">
                <a:solidFill>
                  <a:srgbClr val="FFFFFF"/>
                </a:solidFill>
                <a:latin typeface="Verdana"/>
                <a:cs typeface="Verdana"/>
              </a:rPr>
              <a:t>vapen </a:t>
            </a:r>
            <a:r>
              <a:rPr dirty="0" sz="3000" spc="-265">
                <a:solidFill>
                  <a:srgbClr val="FFFFFF"/>
                </a:solidFill>
                <a:latin typeface="Verdana"/>
                <a:cs typeface="Verdana"/>
              </a:rPr>
              <a:t>om</a:t>
            </a:r>
            <a:r>
              <a:rPr dirty="0" sz="3000" spc="-49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15">
                <a:solidFill>
                  <a:srgbClr val="FFFFFF"/>
                </a:solidFill>
                <a:latin typeface="Verdana"/>
                <a:cs typeface="Verdana"/>
              </a:rPr>
              <a:t>erbĳ</a:t>
            </a:r>
            <a:r>
              <a:rPr dirty="0" sz="3000" spc="-49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04">
                <a:solidFill>
                  <a:srgbClr val="FFFFFF"/>
                </a:solidFill>
                <a:latin typeface="Verdana"/>
                <a:cs typeface="Verdana"/>
              </a:rPr>
              <a:t>te</a:t>
            </a:r>
            <a:r>
              <a:rPr dirty="0" sz="3000" spc="-49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20">
                <a:solidFill>
                  <a:srgbClr val="FFFFFF"/>
                </a:solidFill>
                <a:latin typeface="Verdana"/>
                <a:cs typeface="Verdana"/>
              </a:rPr>
              <a:t>horen.</a:t>
            </a:r>
            <a:endParaRPr sz="3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55"/>
              </a:spcBef>
            </a:pPr>
            <a:endParaRPr sz="3000">
              <a:latin typeface="Verdana"/>
              <a:cs typeface="Verdana"/>
            </a:endParaRPr>
          </a:p>
          <a:p>
            <a:pPr algn="ctr" marL="21590" marR="13970">
              <a:lnSpc>
                <a:spcPct val="116700"/>
              </a:lnSpc>
            </a:pPr>
            <a:r>
              <a:rPr dirty="0" sz="3000" spc="-295">
                <a:solidFill>
                  <a:srgbClr val="FFFFFF"/>
                </a:solidFill>
                <a:latin typeface="Verdana"/>
                <a:cs typeface="Verdana"/>
              </a:rPr>
              <a:t>Een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FFFFFF"/>
                </a:solidFill>
                <a:latin typeface="Verdana"/>
                <a:cs typeface="Verdana"/>
              </a:rPr>
              <a:t>interessant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80">
                <a:solidFill>
                  <a:srgbClr val="FFFFFF"/>
                </a:solidFill>
                <a:latin typeface="Verdana"/>
                <a:cs typeface="Verdana"/>
              </a:rPr>
              <a:t>feitje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85">
                <a:solidFill>
                  <a:srgbClr val="FFFFFF"/>
                </a:solidFill>
                <a:latin typeface="Verdana"/>
                <a:cs typeface="Verdana"/>
              </a:rPr>
              <a:t>hierbĳ: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610">
                <a:solidFill>
                  <a:srgbClr val="FFFFFF"/>
                </a:solidFill>
                <a:latin typeface="Verdana"/>
                <a:cs typeface="Verdana"/>
              </a:rPr>
              <a:t>27%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van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90">
                <a:solidFill>
                  <a:srgbClr val="FFFFFF"/>
                </a:solidFill>
                <a:latin typeface="Verdana"/>
                <a:cs typeface="Verdana"/>
              </a:rPr>
              <a:t>jongeren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85">
                <a:solidFill>
                  <a:srgbClr val="FFFFFF"/>
                </a:solidFill>
                <a:latin typeface="Verdana"/>
                <a:cs typeface="Verdana"/>
              </a:rPr>
              <a:t>tussen </a:t>
            </a:r>
            <a:r>
              <a:rPr dirty="0" sz="3000" spc="-675">
                <a:solidFill>
                  <a:srgbClr val="FFFFFF"/>
                </a:solidFill>
                <a:latin typeface="Verdana"/>
                <a:cs typeface="Verdana"/>
              </a:rPr>
              <a:t>12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en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620">
                <a:solidFill>
                  <a:srgbClr val="FFFFFF"/>
                </a:solidFill>
                <a:latin typeface="Verdana"/>
                <a:cs typeface="Verdana"/>
              </a:rPr>
              <a:t>18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35">
                <a:solidFill>
                  <a:srgbClr val="FFFFFF"/>
                </a:solidFill>
                <a:latin typeface="Verdana"/>
                <a:cs typeface="Verdana"/>
              </a:rPr>
              <a:t>jaar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FFFFFF"/>
                </a:solidFill>
                <a:latin typeface="Verdana"/>
                <a:cs typeface="Verdana"/>
              </a:rPr>
              <a:t>vapet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90">
                <a:solidFill>
                  <a:srgbClr val="FFFFFF"/>
                </a:solidFill>
                <a:latin typeface="Verdana"/>
                <a:cs typeface="Verdana"/>
              </a:rPr>
              <a:t>regelmatig.</a:t>
            </a:r>
            <a:endParaRPr sz="3000">
              <a:latin typeface="Verdana"/>
              <a:cs typeface="Verdana"/>
            </a:endParaRPr>
          </a:p>
          <a:p>
            <a:pPr algn="ctr" marL="132715" marR="125095">
              <a:lnSpc>
                <a:spcPts val="4200"/>
              </a:lnSpc>
              <a:spcBef>
                <a:spcPts val="100"/>
              </a:spcBef>
            </a:pPr>
            <a:r>
              <a:rPr dirty="0" sz="3000" spc="-590">
                <a:solidFill>
                  <a:srgbClr val="FFFFFF"/>
                </a:solidFill>
                <a:latin typeface="Verdana"/>
                <a:cs typeface="Verdana"/>
              </a:rPr>
              <a:t>73%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FFFFFF"/>
                </a:solidFill>
                <a:latin typeface="Verdana"/>
                <a:cs typeface="Verdana"/>
              </a:rPr>
              <a:t>vapet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FFFFFF"/>
                </a:solidFill>
                <a:latin typeface="Verdana"/>
                <a:cs typeface="Verdana"/>
              </a:rPr>
              <a:t>dus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u="heavy" sz="3000" spc="-31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cs typeface="Verdana"/>
              </a:rPr>
              <a:t>niet</a:t>
            </a:r>
            <a:r>
              <a:rPr dirty="0" u="none" sz="3000" spc="-315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r>
              <a:rPr dirty="0" u="none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u="none" sz="3000" spc="-50">
                <a:solidFill>
                  <a:srgbClr val="FFFFFF"/>
                </a:solidFill>
                <a:latin typeface="Verdana"/>
                <a:cs typeface="Verdana"/>
              </a:rPr>
              <a:t>Je</a:t>
            </a:r>
            <a:r>
              <a:rPr dirty="0" u="none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u="none" sz="3000" spc="-250">
                <a:solidFill>
                  <a:srgbClr val="FFFFFF"/>
                </a:solidFill>
                <a:latin typeface="Verdana"/>
                <a:cs typeface="Verdana"/>
              </a:rPr>
              <a:t>hoort</a:t>
            </a:r>
            <a:r>
              <a:rPr dirty="0" u="none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u="none" sz="3000" spc="-240">
                <a:solidFill>
                  <a:srgbClr val="FFFFFF"/>
                </a:solidFill>
                <a:latin typeface="Verdana"/>
                <a:cs typeface="Verdana"/>
              </a:rPr>
              <a:t>er</a:t>
            </a:r>
            <a:r>
              <a:rPr dirty="0" u="none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u="none" sz="3000" spc="-215">
                <a:solidFill>
                  <a:srgbClr val="FFFFFF"/>
                </a:solidFill>
                <a:latin typeface="Verdana"/>
                <a:cs typeface="Verdana"/>
              </a:rPr>
              <a:t>dus</a:t>
            </a:r>
            <a:r>
              <a:rPr dirty="0" u="none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u="none" sz="3000" spc="-254">
                <a:solidFill>
                  <a:srgbClr val="FFFFFF"/>
                </a:solidFill>
                <a:latin typeface="Verdana"/>
                <a:cs typeface="Verdana"/>
              </a:rPr>
              <a:t>eerder</a:t>
            </a:r>
            <a:r>
              <a:rPr dirty="0" u="none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u="none" sz="3000" spc="-325">
                <a:solidFill>
                  <a:srgbClr val="FFFFFF"/>
                </a:solidFill>
                <a:latin typeface="Verdana"/>
                <a:cs typeface="Verdana"/>
              </a:rPr>
              <a:t>bĳ</a:t>
            </a:r>
            <a:r>
              <a:rPr dirty="0" u="none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u="none" sz="3000" spc="-170">
                <a:solidFill>
                  <a:srgbClr val="FFFFFF"/>
                </a:solidFill>
                <a:latin typeface="Verdana"/>
                <a:cs typeface="Verdana"/>
              </a:rPr>
              <a:t>als</a:t>
            </a:r>
            <a:r>
              <a:rPr dirty="0" u="none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u="none" sz="3000" spc="-260">
                <a:solidFill>
                  <a:srgbClr val="FFFFFF"/>
                </a:solidFill>
                <a:latin typeface="Verdana"/>
                <a:cs typeface="Verdana"/>
              </a:rPr>
              <a:t>niet</a:t>
            </a:r>
            <a:r>
              <a:rPr dirty="0" u="none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u="none" sz="3000" spc="-335">
                <a:solidFill>
                  <a:srgbClr val="FFFFFF"/>
                </a:solidFill>
                <a:latin typeface="Verdana"/>
                <a:cs typeface="Verdana"/>
              </a:rPr>
              <a:t>je </a:t>
            </a:r>
            <a:r>
              <a:rPr dirty="0" u="none" sz="3000" spc="-260">
                <a:solidFill>
                  <a:srgbClr val="FFFFFF"/>
                </a:solidFill>
                <a:latin typeface="Verdana"/>
                <a:cs typeface="Verdana"/>
              </a:rPr>
              <a:t>niet</a:t>
            </a:r>
            <a:r>
              <a:rPr dirty="0" u="none" sz="3000" spc="-50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u="none" sz="3000" spc="-275">
                <a:solidFill>
                  <a:srgbClr val="FFFFFF"/>
                </a:solidFill>
                <a:latin typeface="Verdana"/>
                <a:cs typeface="Verdana"/>
              </a:rPr>
              <a:t>vapet.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8063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90"/>
              <a:t>Antwoord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1410" rIns="0" bIns="0" rtlCol="0" vert="horz">
            <a:spAutoFit/>
          </a:bodyPr>
          <a:lstStyle/>
          <a:p>
            <a:pPr marL="190500">
              <a:lnSpc>
                <a:spcPct val="100000"/>
              </a:lnSpc>
              <a:spcBef>
                <a:spcPts val="100"/>
              </a:spcBef>
            </a:pPr>
            <a:r>
              <a:rPr dirty="0" spc="-325"/>
              <a:t>Vraag</a:t>
            </a:r>
            <a:r>
              <a:rPr dirty="0" spc="-819"/>
              <a:t> </a:t>
            </a:r>
            <a:r>
              <a:rPr dirty="0" spc="-1100"/>
              <a:t>13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163320" marR="5080" indent="-568325">
              <a:lnSpc>
                <a:spcPct val="116300"/>
              </a:lnSpc>
              <a:spcBef>
                <a:spcPts val="95"/>
              </a:spcBef>
            </a:pPr>
            <a:r>
              <a:rPr dirty="0" spc="-254"/>
              <a:t>Wie</a:t>
            </a:r>
            <a:r>
              <a:rPr dirty="0" spc="-615"/>
              <a:t> </a:t>
            </a:r>
            <a:r>
              <a:rPr dirty="0" spc="-434"/>
              <a:t>zĳn</a:t>
            </a:r>
            <a:r>
              <a:rPr dirty="0" spc="-615"/>
              <a:t> </a:t>
            </a:r>
            <a:r>
              <a:rPr dirty="0" spc="-275"/>
              <a:t>de</a:t>
            </a:r>
            <a:r>
              <a:rPr dirty="0" spc="-615"/>
              <a:t> </a:t>
            </a:r>
            <a:r>
              <a:rPr dirty="0" spc="-370"/>
              <a:t>doelgroep</a:t>
            </a:r>
            <a:r>
              <a:rPr dirty="0" spc="-615"/>
              <a:t> </a:t>
            </a:r>
            <a:r>
              <a:rPr dirty="0" spc="-285"/>
              <a:t>van </a:t>
            </a:r>
            <a:r>
              <a:rPr dirty="0" spc="-450"/>
              <a:t>reclames</a:t>
            </a:r>
            <a:r>
              <a:rPr dirty="0" spc="-615"/>
              <a:t> </a:t>
            </a:r>
            <a:r>
              <a:rPr dirty="0" spc="-365"/>
              <a:t>over</a:t>
            </a:r>
            <a:r>
              <a:rPr dirty="0" spc="-610"/>
              <a:t> </a:t>
            </a:r>
            <a:r>
              <a:rPr dirty="0" spc="-365"/>
              <a:t>vapen?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5630165" y="4888819"/>
            <a:ext cx="3432810" cy="1092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78460" marR="5080" indent="-366395">
              <a:lnSpc>
                <a:spcPct val="116700"/>
              </a:lnSpc>
              <a:spcBef>
                <a:spcPts val="95"/>
              </a:spcBef>
            </a:pPr>
            <a:r>
              <a:rPr dirty="0" sz="3000" spc="-235">
                <a:solidFill>
                  <a:srgbClr val="529EFB"/>
                </a:solidFill>
                <a:latin typeface="Verdana"/>
                <a:cs typeface="Verdana"/>
              </a:rPr>
              <a:t>Ouderen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90">
                <a:solidFill>
                  <a:srgbClr val="529EFB"/>
                </a:solidFill>
                <a:latin typeface="Verdana"/>
                <a:cs typeface="Verdana"/>
              </a:rPr>
              <a:t>die</a:t>
            </a:r>
            <a:r>
              <a:rPr dirty="0" sz="3000" spc="-46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00">
                <a:solidFill>
                  <a:srgbClr val="529EFB"/>
                </a:solidFill>
                <a:latin typeface="Verdana"/>
                <a:cs typeface="Verdana"/>
              </a:rPr>
              <a:t>gewone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sigaretten</a:t>
            </a:r>
            <a:r>
              <a:rPr dirty="0" sz="3000" spc="-45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45">
                <a:solidFill>
                  <a:srgbClr val="529EFB"/>
                </a:solidFill>
                <a:latin typeface="Verdana"/>
                <a:cs typeface="Verdana"/>
              </a:rPr>
              <a:t>roken.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403557" y="4888819"/>
            <a:ext cx="3770629" cy="1092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32840" marR="5080" indent="-1120775">
              <a:lnSpc>
                <a:spcPct val="116700"/>
              </a:lnSpc>
              <a:spcBef>
                <a:spcPts val="95"/>
              </a:spcBef>
            </a:pP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Jongeren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90">
                <a:solidFill>
                  <a:srgbClr val="529EFB"/>
                </a:solidFill>
                <a:latin typeface="Verdana"/>
                <a:cs typeface="Verdana"/>
              </a:rPr>
              <a:t>die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0">
                <a:solidFill>
                  <a:srgbClr val="529EFB"/>
                </a:solidFill>
                <a:latin typeface="Verdana"/>
                <a:cs typeface="Verdana"/>
              </a:rPr>
              <a:t>niet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05">
                <a:solidFill>
                  <a:srgbClr val="529EFB"/>
                </a:solidFill>
                <a:latin typeface="Verdana"/>
                <a:cs typeface="Verdana"/>
              </a:rPr>
              <a:t>roken </a:t>
            </a:r>
            <a:r>
              <a:rPr dirty="0" sz="3000" spc="-140">
                <a:solidFill>
                  <a:srgbClr val="529EFB"/>
                </a:solidFill>
                <a:latin typeface="Verdana"/>
                <a:cs typeface="Verdana"/>
              </a:rPr>
              <a:t>of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80">
                <a:solidFill>
                  <a:srgbClr val="529EFB"/>
                </a:solidFill>
                <a:latin typeface="Verdana"/>
                <a:cs typeface="Verdana"/>
              </a:rPr>
              <a:t>vapen.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87671" y="2111085"/>
            <a:ext cx="8978265" cy="48260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-635">
              <a:lnSpc>
                <a:spcPct val="116700"/>
              </a:lnSpc>
              <a:spcBef>
                <a:spcPts val="95"/>
              </a:spcBef>
            </a:pPr>
            <a:r>
              <a:rPr dirty="0" sz="3000" spc="-215">
                <a:solidFill>
                  <a:srgbClr val="529EFB"/>
                </a:solidFill>
                <a:latin typeface="Verdana"/>
                <a:cs typeface="Verdana"/>
              </a:rPr>
              <a:t>De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tabaksindustrie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0">
                <a:solidFill>
                  <a:srgbClr val="529EFB"/>
                </a:solidFill>
                <a:latin typeface="Verdana"/>
                <a:cs typeface="Verdana"/>
              </a:rPr>
              <a:t>richt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529EFB"/>
                </a:solidFill>
                <a:latin typeface="Verdana"/>
                <a:cs typeface="Verdana"/>
              </a:rPr>
              <a:t>zich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14">
                <a:solidFill>
                  <a:srgbClr val="529EFB"/>
                </a:solidFill>
                <a:latin typeface="Verdana"/>
                <a:cs typeface="Verdana"/>
              </a:rPr>
              <a:t>op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15">
                <a:solidFill>
                  <a:srgbClr val="529EFB"/>
                </a:solidFill>
                <a:latin typeface="Verdana"/>
                <a:cs typeface="Verdana"/>
              </a:rPr>
              <a:t>jongeren.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05">
                <a:solidFill>
                  <a:srgbClr val="529EFB"/>
                </a:solidFill>
                <a:latin typeface="Verdana"/>
                <a:cs typeface="Verdana"/>
              </a:rPr>
              <a:t>Ze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5">
                <a:solidFill>
                  <a:srgbClr val="529EFB"/>
                </a:solidFill>
                <a:latin typeface="Verdana"/>
                <a:cs typeface="Verdana"/>
              </a:rPr>
              <a:t>willen </a:t>
            </a:r>
            <a:r>
              <a:rPr dirty="0" sz="3000" spc="-260">
                <a:solidFill>
                  <a:srgbClr val="529EFB"/>
                </a:solidFill>
                <a:latin typeface="Verdana"/>
                <a:cs typeface="Verdana"/>
              </a:rPr>
              <a:t>zoveel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40">
                <a:solidFill>
                  <a:srgbClr val="529EFB"/>
                </a:solidFill>
                <a:latin typeface="Verdana"/>
                <a:cs typeface="Verdana"/>
              </a:rPr>
              <a:t>mogelĳk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90">
                <a:solidFill>
                  <a:srgbClr val="529EFB"/>
                </a:solidFill>
                <a:latin typeface="Verdana"/>
                <a:cs typeface="Verdana"/>
              </a:rPr>
              <a:t>jongeren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5">
                <a:solidFill>
                  <a:srgbClr val="529EFB"/>
                </a:solidFill>
                <a:latin typeface="Verdana"/>
                <a:cs typeface="Verdana"/>
              </a:rPr>
              <a:t>verslaafd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55">
                <a:solidFill>
                  <a:srgbClr val="529EFB"/>
                </a:solidFill>
                <a:latin typeface="Verdana"/>
                <a:cs typeface="Verdana"/>
              </a:rPr>
              <a:t>krĳgen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30">
                <a:solidFill>
                  <a:srgbClr val="529EFB"/>
                </a:solidFill>
                <a:latin typeface="Verdana"/>
                <a:cs typeface="Verdana"/>
              </a:rPr>
              <a:t>aan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5">
                <a:solidFill>
                  <a:srgbClr val="529EFB"/>
                </a:solidFill>
                <a:latin typeface="Verdana"/>
                <a:cs typeface="Verdana"/>
              </a:rPr>
              <a:t>vapen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">
                <a:solidFill>
                  <a:srgbClr val="529EFB"/>
                </a:solidFill>
                <a:latin typeface="Verdana"/>
                <a:cs typeface="Verdana"/>
              </a:rPr>
              <a:t>en </a:t>
            </a:r>
            <a:r>
              <a:rPr dirty="0" sz="3000" spc="-285">
                <a:solidFill>
                  <a:srgbClr val="529EFB"/>
                </a:solidFill>
                <a:latin typeface="Verdana"/>
                <a:cs typeface="Verdana"/>
              </a:rPr>
              <a:t>sigaretten.</a:t>
            </a:r>
            <a:endParaRPr sz="3000">
              <a:latin typeface="Verdana"/>
              <a:cs typeface="Verdana"/>
            </a:endParaRPr>
          </a:p>
          <a:p>
            <a:pPr algn="ctr" marL="56515" marR="48895">
              <a:lnSpc>
                <a:spcPts val="4200"/>
              </a:lnSpc>
              <a:spcBef>
                <a:spcPts val="100"/>
              </a:spcBef>
            </a:pPr>
            <a:r>
              <a:rPr dirty="0" sz="3000" spc="-295">
                <a:solidFill>
                  <a:srgbClr val="529EFB"/>
                </a:solidFill>
                <a:latin typeface="Verdana"/>
                <a:cs typeface="Verdana"/>
              </a:rPr>
              <a:t>Een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5">
                <a:solidFill>
                  <a:srgbClr val="529EFB"/>
                </a:solidFill>
                <a:latin typeface="Verdana"/>
                <a:cs typeface="Verdana"/>
              </a:rPr>
              <a:t>verslaafde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529EFB"/>
                </a:solidFill>
                <a:latin typeface="Verdana"/>
                <a:cs typeface="Verdana"/>
              </a:rPr>
              <a:t>klant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529EFB"/>
                </a:solidFill>
                <a:latin typeface="Verdana"/>
                <a:cs typeface="Verdana"/>
              </a:rPr>
              <a:t>is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529EFB"/>
                </a:solidFill>
                <a:latin typeface="Verdana"/>
                <a:cs typeface="Verdana"/>
              </a:rPr>
              <a:t>de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529EFB"/>
                </a:solidFill>
                <a:latin typeface="Verdana"/>
                <a:cs typeface="Verdana"/>
              </a:rPr>
              <a:t>beste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05">
                <a:solidFill>
                  <a:srgbClr val="529EFB"/>
                </a:solidFill>
                <a:latin typeface="Verdana"/>
                <a:cs typeface="Verdana"/>
              </a:rPr>
              <a:t>klant.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70">
                <a:solidFill>
                  <a:srgbClr val="529EFB"/>
                </a:solidFill>
                <a:latin typeface="Verdana"/>
                <a:cs typeface="Verdana"/>
              </a:rPr>
              <a:t>Eenmaal </a:t>
            </a:r>
            <a:r>
              <a:rPr dirty="0" sz="3000" spc="-250">
                <a:solidFill>
                  <a:srgbClr val="529EFB"/>
                </a:solidFill>
                <a:latin typeface="Verdana"/>
                <a:cs typeface="Verdana"/>
              </a:rPr>
              <a:t>verslaafd,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85">
                <a:solidFill>
                  <a:srgbClr val="529EFB"/>
                </a:solidFill>
                <a:latin typeface="Verdana"/>
                <a:cs typeface="Verdana"/>
              </a:rPr>
              <a:t>zĳn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409">
                <a:solidFill>
                  <a:srgbClr val="529EFB"/>
                </a:solidFill>
                <a:latin typeface="Verdana"/>
                <a:cs typeface="Verdana"/>
              </a:rPr>
              <a:t>zĳ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529EFB"/>
                </a:solidFill>
                <a:latin typeface="Verdana"/>
                <a:cs typeface="Verdana"/>
              </a:rPr>
              <a:t>klant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voor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529EFB"/>
                </a:solidFill>
                <a:latin typeface="Verdana"/>
                <a:cs typeface="Verdana"/>
              </a:rPr>
              <a:t>het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529EFB"/>
                </a:solidFill>
                <a:latin typeface="Verdana"/>
                <a:cs typeface="Verdana"/>
              </a:rPr>
              <a:t>leven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en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25">
                <a:solidFill>
                  <a:srgbClr val="529EFB"/>
                </a:solidFill>
                <a:latin typeface="Verdana"/>
                <a:cs typeface="Verdana"/>
              </a:rPr>
              <a:t>kunnen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409">
                <a:solidFill>
                  <a:srgbClr val="529EFB"/>
                </a:solidFill>
                <a:latin typeface="Verdana"/>
                <a:cs typeface="Verdana"/>
              </a:rPr>
              <a:t>zĳ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">
                <a:solidFill>
                  <a:srgbClr val="529EFB"/>
                </a:solidFill>
                <a:latin typeface="Verdana"/>
                <a:cs typeface="Verdana"/>
              </a:rPr>
              <a:t>de </a:t>
            </a:r>
            <a:r>
              <a:rPr dirty="0" sz="3000" spc="-295">
                <a:solidFill>
                  <a:srgbClr val="529EFB"/>
                </a:solidFill>
                <a:latin typeface="Verdana"/>
                <a:cs typeface="Verdana"/>
              </a:rPr>
              <a:t>rokers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90">
                <a:solidFill>
                  <a:srgbClr val="529EFB"/>
                </a:solidFill>
                <a:latin typeface="Verdana"/>
                <a:cs typeface="Verdana"/>
              </a:rPr>
              <a:t>die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05">
                <a:solidFill>
                  <a:srgbClr val="529EFB"/>
                </a:solidFill>
                <a:latin typeface="Verdana"/>
                <a:cs typeface="Verdana"/>
              </a:rPr>
              <a:t>overlĳden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70">
                <a:solidFill>
                  <a:srgbClr val="529EFB"/>
                </a:solidFill>
                <a:latin typeface="Verdana"/>
                <a:cs typeface="Verdana"/>
              </a:rPr>
              <a:t>(aan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05">
                <a:solidFill>
                  <a:srgbClr val="529EFB"/>
                </a:solidFill>
                <a:latin typeface="Verdana"/>
                <a:cs typeface="Verdana"/>
              </a:rPr>
              <a:t>kanker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en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35">
                <a:solidFill>
                  <a:srgbClr val="529EFB"/>
                </a:solidFill>
                <a:latin typeface="Verdana"/>
                <a:cs typeface="Verdana"/>
              </a:rPr>
              <a:t>hart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en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00">
                <a:solidFill>
                  <a:srgbClr val="529EFB"/>
                </a:solidFill>
                <a:latin typeface="Verdana"/>
                <a:cs typeface="Verdana"/>
              </a:rPr>
              <a:t>vaatziekten, </a:t>
            </a:r>
            <a:r>
              <a:rPr dirty="0" sz="3000" spc="-265">
                <a:solidFill>
                  <a:srgbClr val="529EFB"/>
                </a:solidFill>
                <a:latin typeface="Verdana"/>
                <a:cs typeface="Verdana"/>
              </a:rPr>
              <a:t>veroorzaakt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00">
                <a:solidFill>
                  <a:srgbClr val="529EFB"/>
                </a:solidFill>
                <a:latin typeface="Verdana"/>
                <a:cs typeface="Verdana"/>
              </a:rPr>
              <a:t>door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65">
                <a:solidFill>
                  <a:srgbClr val="529EFB"/>
                </a:solidFill>
                <a:latin typeface="Verdana"/>
                <a:cs typeface="Verdana"/>
              </a:rPr>
              <a:t>roken)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00">
                <a:solidFill>
                  <a:srgbClr val="529EFB"/>
                </a:solidFill>
                <a:latin typeface="Verdana"/>
                <a:cs typeface="Verdana"/>
              </a:rPr>
              <a:t>vervangen.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Dit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529EFB"/>
                </a:solidFill>
                <a:latin typeface="Verdana"/>
                <a:cs typeface="Verdana"/>
              </a:rPr>
              <a:t>model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van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">
                <a:solidFill>
                  <a:srgbClr val="529EFB"/>
                </a:solidFill>
                <a:latin typeface="Verdana"/>
                <a:cs typeface="Verdana"/>
              </a:rPr>
              <a:t>het </a:t>
            </a:r>
            <a:r>
              <a:rPr dirty="0" sz="3000" spc="-315">
                <a:solidFill>
                  <a:srgbClr val="529EFB"/>
                </a:solidFill>
                <a:latin typeface="Verdana"/>
                <a:cs typeface="Verdana"/>
              </a:rPr>
              <a:t>rekruteren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van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10">
                <a:solidFill>
                  <a:srgbClr val="529EFB"/>
                </a:solidFill>
                <a:latin typeface="Verdana"/>
                <a:cs typeface="Verdana"/>
              </a:rPr>
              <a:t>jonge,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0">
                <a:solidFill>
                  <a:srgbClr val="529EFB"/>
                </a:solidFill>
                <a:latin typeface="Verdana"/>
                <a:cs typeface="Verdana"/>
              </a:rPr>
              <a:t>''replacement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10">
                <a:solidFill>
                  <a:srgbClr val="529EFB"/>
                </a:solidFill>
                <a:latin typeface="Verdana"/>
                <a:cs typeface="Verdana"/>
              </a:rPr>
              <a:t>smokers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90">
                <a:solidFill>
                  <a:srgbClr val="529EFB"/>
                </a:solidFill>
                <a:latin typeface="Verdana"/>
                <a:cs typeface="Verdana"/>
              </a:rPr>
              <a:t>/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0">
                <a:solidFill>
                  <a:srgbClr val="529EFB"/>
                </a:solidFill>
                <a:latin typeface="Verdana"/>
                <a:cs typeface="Verdana"/>
              </a:rPr>
              <a:t>vapers''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">
                <a:solidFill>
                  <a:srgbClr val="529EFB"/>
                </a:solidFill>
                <a:latin typeface="Verdana"/>
                <a:cs typeface="Verdana"/>
              </a:rPr>
              <a:t>is </a:t>
            </a:r>
            <a:r>
              <a:rPr dirty="0" sz="3000" spc="-114">
                <a:solidFill>
                  <a:srgbClr val="529EFB"/>
                </a:solidFill>
                <a:latin typeface="Verdana"/>
                <a:cs typeface="Verdana"/>
              </a:rPr>
              <a:t>al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85">
                <a:solidFill>
                  <a:srgbClr val="529EFB"/>
                </a:solidFill>
                <a:latin typeface="Verdana"/>
                <a:cs typeface="Verdana"/>
              </a:rPr>
              <a:t>jaren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529EFB"/>
                </a:solidFill>
                <a:latin typeface="Verdana"/>
                <a:cs typeface="Verdana"/>
              </a:rPr>
              <a:t>het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0">
                <a:solidFill>
                  <a:srgbClr val="529EFB"/>
                </a:solidFill>
                <a:latin typeface="Verdana"/>
                <a:cs typeface="Verdana"/>
              </a:rPr>
              <a:t>business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529EFB"/>
                </a:solidFill>
                <a:latin typeface="Verdana"/>
                <a:cs typeface="Verdana"/>
              </a:rPr>
              <a:t>model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van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529EFB"/>
                </a:solidFill>
                <a:latin typeface="Verdana"/>
                <a:cs typeface="Verdana"/>
              </a:rPr>
              <a:t>deze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10">
                <a:solidFill>
                  <a:srgbClr val="529EFB"/>
                </a:solidFill>
                <a:latin typeface="Verdana"/>
                <a:cs typeface="Verdana"/>
              </a:rPr>
              <a:t>industrie.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8063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90"/>
              <a:t>Antwoord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9753600" y="7315200"/>
                </a:moveTo>
                <a:lnTo>
                  <a:pt x="0" y="7315200"/>
                </a:lnTo>
                <a:lnTo>
                  <a:pt x="0" y="0"/>
                </a:lnTo>
                <a:lnTo>
                  <a:pt x="9753600" y="0"/>
                </a:lnTo>
                <a:lnTo>
                  <a:pt x="9753600" y="7315200"/>
                </a:lnTo>
                <a:close/>
              </a:path>
            </a:pathLst>
          </a:custGeom>
          <a:solidFill>
            <a:srgbClr val="529EF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1413" rIns="0" bIns="0" rtlCol="0" vert="horz">
            <a:spAutoFit/>
          </a:bodyPr>
          <a:lstStyle/>
          <a:p>
            <a:pPr marL="187960">
              <a:lnSpc>
                <a:spcPct val="100000"/>
              </a:lnSpc>
              <a:spcBef>
                <a:spcPts val="100"/>
              </a:spcBef>
            </a:pPr>
            <a:r>
              <a:rPr dirty="0" spc="-325"/>
              <a:t>Vraag</a:t>
            </a:r>
            <a:r>
              <a:rPr dirty="0" spc="-819"/>
              <a:t> </a:t>
            </a:r>
            <a:r>
              <a:rPr dirty="0" spc="-1070"/>
              <a:t>14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607344" y="2223563"/>
            <a:ext cx="8538845" cy="26828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 indent="167640">
              <a:lnSpc>
                <a:spcPct val="116300"/>
              </a:lnSpc>
              <a:spcBef>
                <a:spcPts val="95"/>
              </a:spcBef>
            </a:pPr>
            <a:r>
              <a:rPr dirty="0" sz="5000" spc="-560">
                <a:latin typeface="Arial Black"/>
                <a:cs typeface="Arial Black"/>
              </a:rPr>
              <a:t>Leeftĳd</a:t>
            </a:r>
            <a:r>
              <a:rPr dirty="0" sz="5000" spc="140">
                <a:latin typeface="Arial Black"/>
                <a:cs typeface="Arial Black"/>
              </a:rPr>
              <a:t> </a:t>
            </a:r>
            <a:r>
              <a:rPr dirty="0" sz="5000" spc="-484">
                <a:latin typeface="Arial Black"/>
                <a:cs typeface="Arial Black"/>
              </a:rPr>
              <a:t>heeft</a:t>
            </a:r>
            <a:r>
              <a:rPr dirty="0" sz="5000" spc="70">
                <a:latin typeface="Arial Black"/>
                <a:cs typeface="Arial Black"/>
              </a:rPr>
              <a:t> </a:t>
            </a:r>
            <a:r>
              <a:rPr dirty="0" sz="5000" spc="-470">
                <a:latin typeface="Arial Black"/>
                <a:cs typeface="Arial Black"/>
              </a:rPr>
              <a:t>invloed</a:t>
            </a:r>
            <a:r>
              <a:rPr dirty="0" sz="5000" spc="120">
                <a:latin typeface="Arial Black"/>
                <a:cs typeface="Arial Black"/>
              </a:rPr>
              <a:t> </a:t>
            </a:r>
            <a:r>
              <a:rPr dirty="0" sz="5000" spc="-695">
                <a:latin typeface="Arial Black"/>
                <a:cs typeface="Arial Black"/>
              </a:rPr>
              <a:t>op</a:t>
            </a:r>
            <a:r>
              <a:rPr dirty="0" sz="5000" spc="275">
                <a:latin typeface="Arial Black"/>
                <a:cs typeface="Arial Black"/>
              </a:rPr>
              <a:t> </a:t>
            </a:r>
            <a:r>
              <a:rPr dirty="0" sz="5000" spc="-300">
                <a:latin typeface="Arial Black"/>
                <a:cs typeface="Arial Black"/>
              </a:rPr>
              <a:t>de </a:t>
            </a:r>
            <a:r>
              <a:rPr dirty="0" sz="5000" spc="-660">
                <a:latin typeface="Arial Black"/>
                <a:cs typeface="Arial Black"/>
              </a:rPr>
              <a:t>keuze</a:t>
            </a:r>
            <a:r>
              <a:rPr dirty="0" sz="5000" spc="240">
                <a:latin typeface="Arial Black"/>
                <a:cs typeface="Arial Black"/>
              </a:rPr>
              <a:t> </a:t>
            </a:r>
            <a:r>
              <a:rPr dirty="0" sz="5000" spc="-505">
                <a:latin typeface="Arial Black"/>
                <a:cs typeface="Arial Black"/>
              </a:rPr>
              <a:t>van</a:t>
            </a:r>
            <a:r>
              <a:rPr dirty="0" sz="5000" spc="90">
                <a:latin typeface="Arial Black"/>
                <a:cs typeface="Arial Black"/>
              </a:rPr>
              <a:t> </a:t>
            </a:r>
            <a:r>
              <a:rPr dirty="0" sz="5000" spc="-495">
                <a:latin typeface="Arial Black"/>
                <a:cs typeface="Arial Black"/>
              </a:rPr>
              <a:t>iemand</a:t>
            </a:r>
            <a:r>
              <a:rPr dirty="0" sz="5000" spc="135">
                <a:latin typeface="Arial Black"/>
                <a:cs typeface="Arial Black"/>
              </a:rPr>
              <a:t> </a:t>
            </a:r>
            <a:r>
              <a:rPr dirty="0" sz="5000" spc="-1015">
                <a:latin typeface="Arial Black"/>
                <a:cs typeface="Arial Black"/>
              </a:rPr>
              <a:t>om</a:t>
            </a:r>
            <a:r>
              <a:rPr dirty="0" sz="5000" spc="600">
                <a:latin typeface="Arial Black"/>
                <a:cs typeface="Arial Black"/>
              </a:rPr>
              <a:t> </a:t>
            </a:r>
            <a:r>
              <a:rPr dirty="0" sz="5000" spc="-750">
                <a:latin typeface="Arial Black"/>
                <a:cs typeface="Arial Black"/>
              </a:rPr>
              <a:t>wel</a:t>
            </a:r>
            <a:r>
              <a:rPr dirty="0" sz="5000" spc="335">
                <a:latin typeface="Arial Black"/>
                <a:cs typeface="Arial Black"/>
              </a:rPr>
              <a:t> </a:t>
            </a:r>
            <a:r>
              <a:rPr dirty="0" sz="5000" spc="-25">
                <a:latin typeface="Arial Black"/>
                <a:cs typeface="Arial Black"/>
              </a:rPr>
              <a:t>of </a:t>
            </a:r>
            <a:r>
              <a:rPr dirty="0" sz="5000" spc="-365">
                <a:latin typeface="Arial Black"/>
                <a:cs typeface="Arial Black"/>
              </a:rPr>
              <a:t>niet</a:t>
            </a:r>
            <a:r>
              <a:rPr dirty="0" sz="5000" spc="-625">
                <a:latin typeface="Arial Black"/>
                <a:cs typeface="Arial Black"/>
              </a:rPr>
              <a:t> </a:t>
            </a:r>
            <a:r>
              <a:rPr dirty="0" sz="5000" spc="-320">
                <a:latin typeface="Arial Black"/>
                <a:cs typeface="Arial Black"/>
              </a:rPr>
              <a:t>te</a:t>
            </a:r>
            <a:r>
              <a:rPr dirty="0" sz="5000" spc="-625">
                <a:latin typeface="Arial Black"/>
                <a:cs typeface="Arial Black"/>
              </a:rPr>
              <a:t> </a:t>
            </a:r>
            <a:r>
              <a:rPr dirty="0" sz="5000" spc="-375">
                <a:latin typeface="Arial Black"/>
                <a:cs typeface="Arial Black"/>
              </a:rPr>
              <a:t>beginnen</a:t>
            </a:r>
            <a:r>
              <a:rPr dirty="0" sz="5000" spc="-625">
                <a:latin typeface="Arial Black"/>
                <a:cs typeface="Arial Black"/>
              </a:rPr>
              <a:t> </a:t>
            </a:r>
            <a:r>
              <a:rPr dirty="0" sz="5000" spc="-409">
                <a:latin typeface="Arial Black"/>
                <a:cs typeface="Arial Black"/>
              </a:rPr>
              <a:t>met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370">
                <a:latin typeface="Arial Black"/>
                <a:cs typeface="Arial Black"/>
              </a:rPr>
              <a:t>vapen.</a:t>
            </a:r>
            <a:endParaRPr sz="5000">
              <a:latin typeface="Arial Black"/>
              <a:cs typeface="Arial Black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604417" y="5363392"/>
            <a:ext cx="3484245" cy="1092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25425" marR="5080" indent="-213360">
              <a:lnSpc>
                <a:spcPct val="116700"/>
              </a:lnSpc>
              <a:spcBef>
                <a:spcPts val="95"/>
              </a:spcBef>
            </a:pPr>
            <a:r>
              <a:rPr dirty="0" sz="3000" spc="-190">
                <a:solidFill>
                  <a:srgbClr val="FFFFFF"/>
                </a:solidFill>
                <a:latin typeface="Verdana"/>
                <a:cs typeface="Verdana"/>
              </a:rPr>
              <a:t>Dat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FFFFFF"/>
                </a:solidFill>
                <a:latin typeface="Verdana"/>
                <a:cs typeface="Verdana"/>
              </a:rPr>
              <a:t>klopt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15">
                <a:solidFill>
                  <a:srgbClr val="FFFFFF"/>
                </a:solidFill>
                <a:latin typeface="Verdana"/>
                <a:cs typeface="Verdana"/>
              </a:rPr>
              <a:t>niet.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05">
                <a:solidFill>
                  <a:srgbClr val="FFFFFF"/>
                </a:solidFill>
                <a:latin typeface="Verdana"/>
                <a:cs typeface="Verdana"/>
              </a:rPr>
              <a:t>Leeftĳd </a:t>
            </a:r>
            <a:r>
              <a:rPr dirty="0" sz="3000" spc="-240">
                <a:solidFill>
                  <a:srgbClr val="FFFFFF"/>
                </a:solidFill>
                <a:latin typeface="Verdana"/>
                <a:cs typeface="Verdana"/>
              </a:rPr>
              <a:t>heeft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geen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95">
                <a:solidFill>
                  <a:srgbClr val="FFFFFF"/>
                </a:solidFill>
                <a:latin typeface="Verdana"/>
                <a:cs typeface="Verdana"/>
              </a:rPr>
              <a:t>invloed.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427816" y="5363392"/>
            <a:ext cx="3722370" cy="1092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45235" marR="5080" indent="-1233170">
              <a:lnSpc>
                <a:spcPct val="116700"/>
              </a:lnSpc>
              <a:spcBef>
                <a:spcPts val="95"/>
              </a:spcBef>
            </a:pPr>
            <a:r>
              <a:rPr dirty="0" sz="3000" spc="-190">
                <a:solidFill>
                  <a:srgbClr val="FFFFFF"/>
                </a:solidFill>
                <a:latin typeface="Verdana"/>
                <a:cs typeface="Verdana"/>
              </a:rPr>
              <a:t>Dat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95">
                <a:solidFill>
                  <a:srgbClr val="FFFFFF"/>
                </a:solidFill>
                <a:latin typeface="Verdana"/>
                <a:cs typeface="Verdana"/>
              </a:rPr>
              <a:t>klopt.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95">
                <a:solidFill>
                  <a:srgbClr val="FFFFFF"/>
                </a:solidFill>
                <a:latin typeface="Verdana"/>
                <a:cs typeface="Verdana"/>
              </a:rPr>
              <a:t>Leeftĳd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10">
                <a:solidFill>
                  <a:srgbClr val="FFFFFF"/>
                </a:solidFill>
                <a:latin typeface="Verdana"/>
                <a:cs typeface="Verdana"/>
              </a:rPr>
              <a:t>heeft </a:t>
            </a:r>
            <a:r>
              <a:rPr dirty="0" sz="3000" spc="-295">
                <a:solidFill>
                  <a:srgbClr val="FFFFFF"/>
                </a:solidFill>
                <a:latin typeface="Verdana"/>
                <a:cs typeface="Verdana"/>
              </a:rPr>
              <a:t>invloed.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9753600" y="7315200"/>
                </a:moveTo>
                <a:lnTo>
                  <a:pt x="0" y="7315200"/>
                </a:lnTo>
                <a:lnTo>
                  <a:pt x="0" y="0"/>
                </a:lnTo>
                <a:lnTo>
                  <a:pt x="9753600" y="0"/>
                </a:lnTo>
                <a:lnTo>
                  <a:pt x="9753600" y="7315200"/>
                </a:lnTo>
                <a:close/>
              </a:path>
            </a:pathLst>
          </a:custGeom>
          <a:solidFill>
            <a:srgbClr val="529EF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511491" y="1777530"/>
            <a:ext cx="8730615" cy="4292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287020" marR="279400">
              <a:lnSpc>
                <a:spcPct val="116700"/>
              </a:lnSpc>
              <a:spcBef>
                <a:spcPts val="95"/>
              </a:spcBef>
            </a:pPr>
            <a:r>
              <a:rPr dirty="0" sz="3000" spc="-215">
                <a:solidFill>
                  <a:srgbClr val="FFFFFF"/>
                </a:solidFill>
                <a:latin typeface="Verdana"/>
                <a:cs typeface="Verdana"/>
              </a:rPr>
              <a:t>Het</a:t>
            </a:r>
            <a:r>
              <a:rPr dirty="0" sz="3000" spc="-49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30">
                <a:solidFill>
                  <a:srgbClr val="FFFFFF"/>
                </a:solidFill>
                <a:latin typeface="Verdana"/>
                <a:cs typeface="Verdana"/>
              </a:rPr>
              <a:t>klinkt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70">
                <a:solidFill>
                  <a:srgbClr val="FFFFFF"/>
                </a:solidFill>
                <a:latin typeface="Verdana"/>
                <a:cs typeface="Verdana"/>
              </a:rPr>
              <a:t>misschien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20">
                <a:solidFill>
                  <a:srgbClr val="FFFFFF"/>
                </a:solidFill>
                <a:latin typeface="Verdana"/>
                <a:cs typeface="Verdana"/>
              </a:rPr>
              <a:t>gek,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5">
                <a:solidFill>
                  <a:srgbClr val="FFFFFF"/>
                </a:solidFill>
                <a:latin typeface="Verdana"/>
                <a:cs typeface="Verdana"/>
              </a:rPr>
              <a:t>maar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10">
                <a:solidFill>
                  <a:srgbClr val="FFFFFF"/>
                </a:solidFill>
                <a:latin typeface="Verdana"/>
                <a:cs typeface="Verdana"/>
              </a:rPr>
              <a:t>je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FFFFFF"/>
                </a:solidFill>
                <a:latin typeface="Verdana"/>
                <a:cs typeface="Verdana"/>
              </a:rPr>
              <a:t>leeftĳd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40">
                <a:solidFill>
                  <a:srgbClr val="FFFFFF"/>
                </a:solidFill>
                <a:latin typeface="Verdana"/>
                <a:cs typeface="Verdana"/>
              </a:rPr>
              <a:t>heeft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15">
                <a:solidFill>
                  <a:srgbClr val="FFFFFF"/>
                </a:solidFill>
                <a:latin typeface="Verdana"/>
                <a:cs typeface="Verdana"/>
              </a:rPr>
              <a:t>zeker </a:t>
            </a:r>
            <a:r>
              <a:rPr dirty="0" sz="3000" spc="-254">
                <a:solidFill>
                  <a:srgbClr val="FFFFFF"/>
                </a:solidFill>
                <a:latin typeface="Verdana"/>
                <a:cs typeface="Verdana"/>
              </a:rPr>
              <a:t>invloed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14">
                <a:solidFill>
                  <a:srgbClr val="FFFFFF"/>
                </a:solidFill>
                <a:latin typeface="Verdana"/>
                <a:cs typeface="Verdana"/>
              </a:rPr>
              <a:t>op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85">
                <a:solidFill>
                  <a:srgbClr val="FFFFFF"/>
                </a:solidFill>
                <a:latin typeface="Verdana"/>
                <a:cs typeface="Verdana"/>
              </a:rPr>
              <a:t>jouw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00">
                <a:solidFill>
                  <a:srgbClr val="FFFFFF"/>
                </a:solidFill>
                <a:latin typeface="Verdana"/>
                <a:cs typeface="Verdana"/>
              </a:rPr>
              <a:t>keuze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FFFFFF"/>
                </a:solidFill>
                <a:latin typeface="Verdana"/>
                <a:cs typeface="Verdana"/>
              </a:rPr>
              <a:t>om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04">
                <a:solidFill>
                  <a:srgbClr val="FFFFFF"/>
                </a:solidFill>
                <a:latin typeface="Verdana"/>
                <a:cs typeface="Verdana"/>
              </a:rPr>
              <a:t>te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50">
                <a:solidFill>
                  <a:srgbClr val="FFFFFF"/>
                </a:solidFill>
                <a:latin typeface="Verdana"/>
                <a:cs typeface="Verdana"/>
              </a:rPr>
              <a:t>gaan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5">
                <a:solidFill>
                  <a:srgbClr val="FFFFFF"/>
                </a:solidFill>
                <a:latin typeface="Verdana"/>
                <a:cs typeface="Verdana"/>
              </a:rPr>
              <a:t>vapen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40">
                <a:solidFill>
                  <a:srgbClr val="FFFFFF"/>
                </a:solidFill>
                <a:latin typeface="Verdana"/>
                <a:cs typeface="Verdana"/>
              </a:rPr>
              <a:t>of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25">
                <a:solidFill>
                  <a:srgbClr val="FFFFFF"/>
                </a:solidFill>
                <a:latin typeface="Verdana"/>
                <a:cs typeface="Verdana"/>
              </a:rPr>
              <a:t>niet.</a:t>
            </a:r>
            <a:endParaRPr sz="3000">
              <a:latin typeface="Verdana"/>
              <a:cs typeface="Verdana"/>
            </a:endParaRPr>
          </a:p>
          <a:p>
            <a:pPr algn="ctr" marL="12065" marR="5080" indent="-635">
              <a:lnSpc>
                <a:spcPts val="4200"/>
              </a:lnSpc>
              <a:spcBef>
                <a:spcPts val="240"/>
              </a:spcBef>
            </a:pPr>
            <a:r>
              <a:rPr dirty="0" sz="3000" spc="-215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FFFFFF"/>
                </a:solidFill>
                <a:latin typeface="Verdana"/>
                <a:cs typeface="Verdana"/>
              </a:rPr>
              <a:t>meeste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95">
                <a:solidFill>
                  <a:srgbClr val="FFFFFF"/>
                </a:solidFill>
                <a:latin typeface="Verdana"/>
                <a:cs typeface="Verdana"/>
              </a:rPr>
              <a:t>rokers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FFFFFF"/>
                </a:solidFill>
                <a:latin typeface="Verdana"/>
                <a:cs typeface="Verdana"/>
              </a:rPr>
              <a:t>raken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40">
                <a:solidFill>
                  <a:srgbClr val="FFFFFF"/>
                </a:solidFill>
                <a:latin typeface="Verdana"/>
                <a:cs typeface="Verdana"/>
              </a:rPr>
              <a:t>namelĳk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5">
                <a:solidFill>
                  <a:srgbClr val="FFFFFF"/>
                </a:solidFill>
                <a:latin typeface="Verdana"/>
                <a:cs typeface="Verdana"/>
              </a:rPr>
              <a:t>verslaafd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00">
                <a:solidFill>
                  <a:srgbClr val="FFFFFF"/>
                </a:solidFill>
                <a:latin typeface="Verdana"/>
                <a:cs typeface="Verdana"/>
              </a:rPr>
              <a:t>tĳdens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">
                <a:solidFill>
                  <a:srgbClr val="FFFFFF"/>
                </a:solidFill>
                <a:latin typeface="Verdana"/>
                <a:cs typeface="Verdana"/>
              </a:rPr>
              <a:t>de </a:t>
            </a:r>
            <a:r>
              <a:rPr dirty="0" sz="3000" spc="-280">
                <a:solidFill>
                  <a:srgbClr val="FFFFFF"/>
                </a:solidFill>
                <a:latin typeface="Verdana"/>
                <a:cs typeface="Verdana"/>
              </a:rPr>
              <a:t>puberteit.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FFFFFF"/>
                </a:solidFill>
                <a:latin typeface="Verdana"/>
                <a:cs typeface="Verdana"/>
              </a:rPr>
              <a:t>Dit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20">
                <a:solidFill>
                  <a:srgbClr val="FFFFFF"/>
                </a:solidFill>
                <a:latin typeface="Verdana"/>
                <a:cs typeface="Verdana"/>
              </a:rPr>
              <a:t>komt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FFFFFF"/>
                </a:solidFill>
                <a:latin typeface="Verdana"/>
                <a:cs typeface="Verdana"/>
              </a:rPr>
              <a:t>omdat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FFFFFF"/>
                </a:solidFill>
                <a:latin typeface="Verdana"/>
                <a:cs typeface="Verdana"/>
              </a:rPr>
              <a:t>prefrontale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cortex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FFFFFF"/>
                </a:solidFill>
                <a:latin typeface="Verdana"/>
                <a:cs typeface="Verdana"/>
              </a:rPr>
              <a:t>in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">
                <a:solidFill>
                  <a:srgbClr val="FFFFFF"/>
                </a:solidFill>
                <a:latin typeface="Verdana"/>
                <a:cs typeface="Verdana"/>
              </a:rPr>
              <a:t>de </a:t>
            </a:r>
            <a:r>
              <a:rPr dirty="0" sz="3000" spc="-280">
                <a:solidFill>
                  <a:srgbClr val="FFFFFF"/>
                </a:solidFill>
                <a:latin typeface="Verdana"/>
                <a:cs typeface="Verdana"/>
              </a:rPr>
              <a:t>hersenen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FFFFFF"/>
                </a:solidFill>
                <a:latin typeface="Verdana"/>
                <a:cs typeface="Verdana"/>
              </a:rPr>
              <a:t>zich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04">
                <a:solidFill>
                  <a:srgbClr val="FFFFFF"/>
                </a:solidFill>
                <a:latin typeface="Verdana"/>
                <a:cs typeface="Verdana"/>
              </a:rPr>
              <a:t>nog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FFFFFF"/>
                </a:solidFill>
                <a:latin typeface="Verdana"/>
                <a:cs typeface="Verdana"/>
              </a:rPr>
              <a:t>moet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15">
                <a:solidFill>
                  <a:srgbClr val="FFFFFF"/>
                </a:solidFill>
                <a:latin typeface="Verdana"/>
                <a:cs typeface="Verdana"/>
              </a:rPr>
              <a:t>ontwikkelen.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FFFFFF"/>
                </a:solidFill>
                <a:latin typeface="Verdana"/>
                <a:cs typeface="Verdana"/>
              </a:rPr>
              <a:t>Dit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FFFFFF"/>
                </a:solidFill>
                <a:latin typeface="Verdana"/>
                <a:cs typeface="Verdana"/>
              </a:rPr>
              <a:t>is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25">
                <a:solidFill>
                  <a:srgbClr val="FFFFFF"/>
                </a:solidFill>
                <a:latin typeface="Verdana"/>
                <a:cs typeface="Verdana"/>
              </a:rPr>
              <a:t>eigenlĳk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65">
                <a:solidFill>
                  <a:srgbClr val="FFFFFF"/>
                </a:solidFill>
                <a:latin typeface="Verdana"/>
                <a:cs typeface="Verdana"/>
              </a:rPr>
              <a:t>"de </a:t>
            </a:r>
            <a:r>
              <a:rPr dirty="0" sz="3000" spc="-260">
                <a:solidFill>
                  <a:srgbClr val="FFFFFF"/>
                </a:solidFill>
                <a:latin typeface="Verdana"/>
                <a:cs typeface="Verdana"/>
              </a:rPr>
              <a:t>ratio"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10">
                <a:solidFill>
                  <a:srgbClr val="FFFFFF"/>
                </a:solidFill>
                <a:latin typeface="Verdana"/>
                <a:cs typeface="Verdana"/>
              </a:rPr>
              <a:t>achter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10">
                <a:solidFill>
                  <a:srgbClr val="FFFFFF"/>
                </a:solidFill>
                <a:latin typeface="Verdana"/>
                <a:cs typeface="Verdana"/>
              </a:rPr>
              <a:t>alles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60">
                <a:solidFill>
                  <a:srgbClr val="FFFFFF"/>
                </a:solidFill>
                <a:latin typeface="Verdana"/>
                <a:cs typeface="Verdana"/>
              </a:rPr>
              <a:t>wat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10">
                <a:solidFill>
                  <a:srgbClr val="FFFFFF"/>
                </a:solidFill>
                <a:latin typeface="Verdana"/>
                <a:cs typeface="Verdana"/>
              </a:rPr>
              <a:t>je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FFFFFF"/>
                </a:solidFill>
                <a:latin typeface="Verdana"/>
                <a:cs typeface="Verdana"/>
              </a:rPr>
              <a:t>doet.</a:t>
            </a:r>
            <a:endParaRPr sz="3000">
              <a:latin typeface="Verdana"/>
              <a:cs typeface="Verdana"/>
            </a:endParaRPr>
          </a:p>
          <a:p>
            <a:pPr algn="ctr" marL="483234" marR="475615">
              <a:lnSpc>
                <a:spcPts val="4200"/>
              </a:lnSpc>
            </a:pPr>
            <a:r>
              <a:rPr dirty="0" sz="3000" spc="-215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70">
                <a:solidFill>
                  <a:srgbClr val="FFFFFF"/>
                </a:solidFill>
                <a:latin typeface="Verdana"/>
                <a:cs typeface="Verdana"/>
              </a:rPr>
              <a:t>emotie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FFFFFF"/>
                </a:solidFill>
                <a:latin typeface="Verdana"/>
                <a:cs typeface="Verdana"/>
              </a:rPr>
              <a:t>wint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FFFFFF"/>
                </a:solidFill>
                <a:latin typeface="Verdana"/>
                <a:cs typeface="Verdana"/>
              </a:rPr>
              <a:t>het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10">
                <a:solidFill>
                  <a:srgbClr val="FFFFFF"/>
                </a:solidFill>
                <a:latin typeface="Verdana"/>
                <a:cs typeface="Verdana"/>
              </a:rPr>
              <a:t>daarom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vaak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van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FFFFFF"/>
                </a:solidFill>
                <a:latin typeface="Verdana"/>
                <a:cs typeface="Verdana"/>
              </a:rPr>
              <a:t>het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60">
                <a:solidFill>
                  <a:srgbClr val="FFFFFF"/>
                </a:solidFill>
                <a:latin typeface="Verdana"/>
                <a:cs typeface="Verdana"/>
              </a:rPr>
              <a:t>logisch </a:t>
            </a:r>
            <a:r>
              <a:rPr dirty="0" sz="3000" spc="-260">
                <a:solidFill>
                  <a:srgbClr val="FFFFFF"/>
                </a:solidFill>
                <a:latin typeface="Verdana"/>
                <a:cs typeface="Verdana"/>
              </a:rPr>
              <a:t>nadenken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00">
                <a:solidFill>
                  <a:srgbClr val="FFFFFF"/>
                </a:solidFill>
                <a:latin typeface="Verdana"/>
                <a:cs typeface="Verdana"/>
              </a:rPr>
              <a:t>tĳdens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90">
                <a:solidFill>
                  <a:srgbClr val="FFFFFF"/>
                </a:solidFill>
                <a:latin typeface="Verdana"/>
                <a:cs typeface="Verdana"/>
              </a:rPr>
              <a:t>puberteit.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8063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90"/>
              <a:t>Antwoord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75641" y="1905820"/>
            <a:ext cx="8602345" cy="474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3000" spc="-220">
                <a:solidFill>
                  <a:srgbClr val="529EFB"/>
                </a:solidFill>
                <a:latin typeface="Verdana"/>
                <a:cs typeface="Verdana"/>
              </a:rPr>
              <a:t>Vapen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529EFB"/>
                </a:solidFill>
                <a:latin typeface="Verdana"/>
                <a:cs typeface="Verdana"/>
              </a:rPr>
              <a:t>is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60">
                <a:solidFill>
                  <a:srgbClr val="529EFB"/>
                </a:solidFill>
                <a:latin typeface="Verdana"/>
                <a:cs typeface="Verdana"/>
              </a:rPr>
              <a:t>NIET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0">
                <a:solidFill>
                  <a:srgbClr val="529EFB"/>
                </a:solidFill>
                <a:latin typeface="Verdana"/>
                <a:cs typeface="Verdana"/>
              </a:rPr>
              <a:t>verboden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in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14">
                <a:solidFill>
                  <a:srgbClr val="529EFB"/>
                </a:solidFill>
                <a:latin typeface="Verdana"/>
                <a:cs typeface="Verdana"/>
              </a:rPr>
              <a:t>Nederland.</a:t>
            </a:r>
            <a:endParaRPr sz="3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50"/>
              </a:spcBef>
            </a:pPr>
            <a:endParaRPr sz="3000">
              <a:latin typeface="Verdana"/>
              <a:cs typeface="Verdana"/>
            </a:endParaRPr>
          </a:p>
          <a:p>
            <a:pPr algn="ctr" marL="105410" marR="97790">
              <a:lnSpc>
                <a:spcPct val="116700"/>
              </a:lnSpc>
            </a:pPr>
            <a:r>
              <a:rPr dirty="0" sz="3000" spc="-210">
                <a:solidFill>
                  <a:srgbClr val="529EFB"/>
                </a:solidFill>
                <a:latin typeface="Verdana"/>
                <a:cs typeface="Verdana"/>
              </a:rPr>
              <a:t>Vapes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529EFB"/>
                </a:solidFill>
                <a:latin typeface="Verdana"/>
                <a:cs typeface="Verdana"/>
              </a:rPr>
              <a:t>mogen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alleen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529EFB"/>
                </a:solidFill>
                <a:latin typeface="Verdana"/>
                <a:cs typeface="Verdana"/>
              </a:rPr>
              <a:t>verkocht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35">
                <a:solidFill>
                  <a:srgbClr val="529EFB"/>
                </a:solidFill>
                <a:latin typeface="Verdana"/>
                <a:cs typeface="Verdana"/>
              </a:rPr>
              <a:t>worden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30">
                <a:solidFill>
                  <a:srgbClr val="529EFB"/>
                </a:solidFill>
                <a:latin typeface="Verdana"/>
                <a:cs typeface="Verdana"/>
              </a:rPr>
              <a:t>aan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529EFB"/>
                </a:solidFill>
                <a:latin typeface="Verdana"/>
                <a:cs typeface="Verdana"/>
              </a:rPr>
              <a:t>personen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van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529EFB"/>
                </a:solidFill>
                <a:latin typeface="Verdana"/>
                <a:cs typeface="Verdana"/>
              </a:rPr>
              <a:t>minimaal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620">
                <a:solidFill>
                  <a:srgbClr val="529EFB"/>
                </a:solidFill>
                <a:latin typeface="Verdana"/>
                <a:cs typeface="Verdana"/>
              </a:rPr>
              <a:t>18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10">
                <a:solidFill>
                  <a:srgbClr val="529EFB"/>
                </a:solidFill>
                <a:latin typeface="Verdana"/>
                <a:cs typeface="Verdana"/>
              </a:rPr>
              <a:t>jaar.</a:t>
            </a:r>
            <a:endParaRPr sz="3000">
              <a:latin typeface="Verdana"/>
              <a:cs typeface="Verdana"/>
            </a:endParaRPr>
          </a:p>
          <a:p>
            <a:pPr algn="ctr" marL="12065" marR="5080" indent="-635">
              <a:lnSpc>
                <a:spcPts val="4200"/>
              </a:lnSpc>
              <a:spcBef>
                <a:spcPts val="240"/>
              </a:spcBef>
            </a:pPr>
            <a:r>
              <a:rPr dirty="0" sz="3000" spc="-285">
                <a:solidFill>
                  <a:srgbClr val="529EFB"/>
                </a:solidFill>
                <a:latin typeface="Verdana"/>
                <a:cs typeface="Verdana"/>
              </a:rPr>
              <a:t>Sinds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865">
                <a:solidFill>
                  <a:srgbClr val="529EFB"/>
                </a:solidFill>
                <a:latin typeface="Verdana"/>
                <a:cs typeface="Verdana"/>
              </a:rPr>
              <a:t>1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529EFB"/>
                </a:solidFill>
                <a:latin typeface="Verdana"/>
                <a:cs typeface="Verdana"/>
              </a:rPr>
              <a:t>januari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60">
                <a:solidFill>
                  <a:srgbClr val="529EFB"/>
                </a:solidFill>
                <a:latin typeface="Verdana"/>
                <a:cs typeface="Verdana"/>
              </a:rPr>
              <a:t>2023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529EFB"/>
                </a:solidFill>
                <a:latin typeface="Verdana"/>
                <a:cs typeface="Verdana"/>
              </a:rPr>
              <a:t>is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529EFB"/>
                </a:solidFill>
                <a:latin typeface="Verdana"/>
                <a:cs typeface="Verdana"/>
              </a:rPr>
              <a:t>het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0">
                <a:solidFill>
                  <a:srgbClr val="529EFB"/>
                </a:solidFill>
                <a:latin typeface="Verdana"/>
                <a:cs typeface="Verdana"/>
              </a:rPr>
              <a:t>verboden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529EFB"/>
                </a:solidFill>
                <a:latin typeface="Verdana"/>
                <a:cs typeface="Verdana"/>
              </a:rPr>
              <a:t>om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529EFB"/>
                </a:solidFill>
                <a:latin typeface="Verdana"/>
                <a:cs typeface="Verdana"/>
              </a:rPr>
              <a:t>vapes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15">
                <a:solidFill>
                  <a:srgbClr val="529EFB"/>
                </a:solidFill>
                <a:latin typeface="Verdana"/>
                <a:cs typeface="Verdana"/>
              </a:rPr>
              <a:t>met </a:t>
            </a:r>
            <a:r>
              <a:rPr dirty="0" sz="3000" spc="-285">
                <a:solidFill>
                  <a:srgbClr val="529EFB"/>
                </a:solidFill>
                <a:latin typeface="Verdana"/>
                <a:cs typeface="Verdana"/>
              </a:rPr>
              <a:t>smaakjes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04">
                <a:solidFill>
                  <a:srgbClr val="529EFB"/>
                </a:solidFill>
                <a:latin typeface="Verdana"/>
                <a:cs typeface="Verdana"/>
              </a:rPr>
              <a:t>te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85">
                <a:solidFill>
                  <a:srgbClr val="529EFB"/>
                </a:solidFill>
                <a:latin typeface="Verdana"/>
                <a:cs typeface="Verdana"/>
              </a:rPr>
              <a:t>verkopen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in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35">
                <a:solidFill>
                  <a:srgbClr val="529EFB"/>
                </a:solidFill>
                <a:latin typeface="Verdana"/>
                <a:cs typeface="Verdana"/>
              </a:rPr>
              <a:t>Nederland.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529EFB"/>
                </a:solidFill>
                <a:latin typeface="Verdana"/>
                <a:cs typeface="Verdana"/>
              </a:rPr>
              <a:t>Alleen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529EFB"/>
                </a:solidFill>
                <a:latin typeface="Verdana"/>
                <a:cs typeface="Verdana"/>
              </a:rPr>
              <a:t>vapes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15">
                <a:solidFill>
                  <a:srgbClr val="529EFB"/>
                </a:solidFill>
                <a:latin typeface="Verdana"/>
                <a:cs typeface="Verdana"/>
              </a:rPr>
              <a:t>met </a:t>
            </a:r>
            <a:r>
              <a:rPr dirty="0" sz="3000" spc="-245">
                <a:solidFill>
                  <a:srgbClr val="529EFB"/>
                </a:solidFill>
                <a:latin typeface="Verdana"/>
                <a:cs typeface="Verdana"/>
              </a:rPr>
              <a:t>tabakssmaak</a:t>
            </a:r>
            <a:r>
              <a:rPr dirty="0" sz="3000" spc="-459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529EFB"/>
                </a:solidFill>
                <a:latin typeface="Verdana"/>
                <a:cs typeface="Verdana"/>
              </a:rPr>
              <a:t>mogen</a:t>
            </a:r>
            <a:r>
              <a:rPr dirty="0" sz="3000" spc="-45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529EFB"/>
                </a:solidFill>
                <a:latin typeface="Verdana"/>
                <a:cs typeface="Verdana"/>
              </a:rPr>
              <a:t>verkocht</a:t>
            </a:r>
            <a:r>
              <a:rPr dirty="0" sz="3000" spc="-459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85">
                <a:solidFill>
                  <a:srgbClr val="529EFB"/>
                </a:solidFill>
                <a:latin typeface="Verdana"/>
                <a:cs typeface="Verdana"/>
              </a:rPr>
              <a:t>worden.</a:t>
            </a:r>
            <a:endParaRPr sz="3000">
              <a:latin typeface="Verdana"/>
              <a:cs typeface="Verdana"/>
            </a:endParaRPr>
          </a:p>
          <a:p>
            <a:pPr algn="ctr" marL="230504" marR="222885">
              <a:lnSpc>
                <a:spcPts val="4200"/>
              </a:lnSpc>
            </a:pPr>
            <a:r>
              <a:rPr dirty="0" sz="3000" spc="-315">
                <a:solidFill>
                  <a:srgbClr val="529EFB"/>
                </a:solidFill>
                <a:latin typeface="Verdana"/>
                <a:cs typeface="Verdana"/>
              </a:rPr>
              <a:t>(eerder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ingekochte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0">
                <a:solidFill>
                  <a:srgbClr val="529EFB"/>
                </a:solidFill>
                <a:latin typeface="Verdana"/>
                <a:cs typeface="Verdana"/>
              </a:rPr>
              <a:t>voorraden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529EFB"/>
                </a:solidFill>
                <a:latin typeface="Verdana"/>
                <a:cs typeface="Verdana"/>
              </a:rPr>
              <a:t>mogen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04">
                <a:solidFill>
                  <a:srgbClr val="529EFB"/>
                </a:solidFill>
                <a:latin typeface="Verdana"/>
                <a:cs typeface="Verdana"/>
              </a:rPr>
              <a:t>nog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85">
                <a:solidFill>
                  <a:srgbClr val="529EFB"/>
                </a:solidFill>
                <a:latin typeface="Verdana"/>
                <a:cs typeface="Verdana"/>
              </a:rPr>
              <a:t>verkocht </a:t>
            </a:r>
            <a:r>
              <a:rPr dirty="0" sz="3000" spc="-235">
                <a:solidFill>
                  <a:srgbClr val="529EFB"/>
                </a:solidFill>
                <a:latin typeface="Verdana"/>
                <a:cs typeface="Verdana"/>
              </a:rPr>
              <a:t>worden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529EFB"/>
                </a:solidFill>
                <a:latin typeface="Verdana"/>
                <a:cs typeface="Verdana"/>
              </a:rPr>
              <a:t>tot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865">
                <a:solidFill>
                  <a:srgbClr val="529EFB"/>
                </a:solidFill>
                <a:latin typeface="Verdana"/>
                <a:cs typeface="Verdana"/>
              </a:rPr>
              <a:t>1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529EFB"/>
                </a:solidFill>
                <a:latin typeface="Verdana"/>
                <a:cs typeface="Verdana"/>
              </a:rPr>
              <a:t>januari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450">
                <a:solidFill>
                  <a:srgbClr val="529EFB"/>
                </a:solidFill>
                <a:latin typeface="Verdana"/>
                <a:cs typeface="Verdana"/>
              </a:rPr>
              <a:t>2024).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5617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90"/>
              <a:t>Antwoord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1410" rIns="0" bIns="0" rtlCol="0" vert="horz">
            <a:spAutoFit/>
          </a:bodyPr>
          <a:lstStyle/>
          <a:p>
            <a:pPr marL="186055">
              <a:lnSpc>
                <a:spcPct val="100000"/>
              </a:lnSpc>
              <a:spcBef>
                <a:spcPts val="100"/>
              </a:spcBef>
            </a:pPr>
            <a:r>
              <a:rPr dirty="0" spc="-325"/>
              <a:t>Vraag</a:t>
            </a:r>
            <a:r>
              <a:rPr dirty="0" spc="-819"/>
              <a:t> </a:t>
            </a:r>
            <a:r>
              <a:rPr dirty="0" spc="-1055"/>
              <a:t>15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497330" marR="5080" indent="-837565">
              <a:lnSpc>
                <a:spcPct val="116300"/>
              </a:lnSpc>
              <a:spcBef>
                <a:spcPts val="95"/>
              </a:spcBef>
            </a:pPr>
            <a:r>
              <a:rPr dirty="0" spc="-375"/>
              <a:t>Vapen</a:t>
            </a:r>
            <a:r>
              <a:rPr dirty="0" spc="-610"/>
              <a:t> </a:t>
            </a:r>
            <a:r>
              <a:rPr dirty="0" spc="-355"/>
              <a:t>heeft</a:t>
            </a:r>
            <a:r>
              <a:rPr dirty="0" spc="-610"/>
              <a:t> </a:t>
            </a:r>
            <a:r>
              <a:rPr dirty="0" spc="-409"/>
              <a:t>een</a:t>
            </a:r>
            <a:r>
              <a:rPr dirty="0" spc="-610"/>
              <a:t> </a:t>
            </a:r>
            <a:r>
              <a:rPr dirty="0" spc="-355"/>
              <a:t>negatief </a:t>
            </a:r>
            <a:r>
              <a:rPr dirty="0" spc="-345"/>
              <a:t>effect</a:t>
            </a:r>
            <a:r>
              <a:rPr dirty="0" spc="-625"/>
              <a:t> </a:t>
            </a:r>
            <a:r>
              <a:rPr dirty="0" spc="-245"/>
              <a:t>op</a:t>
            </a:r>
            <a:r>
              <a:rPr dirty="0" spc="-620"/>
              <a:t> </a:t>
            </a:r>
            <a:r>
              <a:rPr dirty="0" spc="-340"/>
              <a:t>het</a:t>
            </a:r>
            <a:r>
              <a:rPr dirty="0" spc="-620"/>
              <a:t> </a:t>
            </a:r>
            <a:r>
              <a:rPr dirty="0" spc="-470"/>
              <a:t>milieu.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5496219" y="4888819"/>
            <a:ext cx="3700145" cy="1625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065" marR="5080">
              <a:lnSpc>
                <a:spcPct val="116700"/>
              </a:lnSpc>
              <a:spcBef>
                <a:spcPts val="95"/>
              </a:spcBef>
            </a:pPr>
            <a:r>
              <a:rPr dirty="0" sz="3000" spc="-190">
                <a:solidFill>
                  <a:srgbClr val="529EFB"/>
                </a:solidFill>
                <a:latin typeface="Verdana"/>
                <a:cs typeface="Verdana"/>
              </a:rPr>
              <a:t>Dat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klopt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15">
                <a:solidFill>
                  <a:srgbClr val="529EFB"/>
                </a:solidFill>
                <a:latin typeface="Verdana"/>
                <a:cs typeface="Verdana"/>
              </a:rPr>
              <a:t>niet.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529EFB"/>
                </a:solidFill>
                <a:latin typeface="Verdana"/>
                <a:cs typeface="Verdana"/>
              </a:rPr>
              <a:t>Vapen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529EFB"/>
                </a:solidFill>
                <a:latin typeface="Verdana"/>
                <a:cs typeface="Verdana"/>
              </a:rPr>
              <a:t>is </a:t>
            </a:r>
            <a:r>
              <a:rPr dirty="0" sz="3000" spc="-260">
                <a:solidFill>
                  <a:srgbClr val="529EFB"/>
                </a:solidFill>
                <a:latin typeface="Verdana"/>
                <a:cs typeface="Verdana"/>
              </a:rPr>
              <a:t>niet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529EFB"/>
                </a:solidFill>
                <a:latin typeface="Verdana"/>
                <a:cs typeface="Verdana"/>
              </a:rPr>
              <a:t>schadelĳk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voor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85">
                <a:solidFill>
                  <a:srgbClr val="529EFB"/>
                </a:solidFill>
                <a:latin typeface="Verdana"/>
                <a:cs typeface="Verdana"/>
              </a:rPr>
              <a:t>het </a:t>
            </a:r>
            <a:r>
              <a:rPr dirty="0" sz="3000" spc="-345">
                <a:solidFill>
                  <a:srgbClr val="529EFB"/>
                </a:solidFill>
                <a:latin typeface="Verdana"/>
                <a:cs typeface="Verdana"/>
              </a:rPr>
              <a:t>milieu.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772651" y="4888819"/>
            <a:ext cx="3032760" cy="1625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065" marR="5080">
              <a:lnSpc>
                <a:spcPct val="116700"/>
              </a:lnSpc>
              <a:spcBef>
                <a:spcPts val="95"/>
              </a:spcBef>
            </a:pPr>
            <a:r>
              <a:rPr dirty="0" sz="3000" spc="-190">
                <a:solidFill>
                  <a:srgbClr val="529EFB"/>
                </a:solidFill>
                <a:latin typeface="Verdana"/>
                <a:cs typeface="Verdana"/>
              </a:rPr>
              <a:t>Dat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95">
                <a:solidFill>
                  <a:srgbClr val="529EFB"/>
                </a:solidFill>
                <a:latin typeface="Verdana"/>
                <a:cs typeface="Verdana"/>
              </a:rPr>
              <a:t>klopt.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529EFB"/>
                </a:solidFill>
                <a:latin typeface="Verdana"/>
                <a:cs typeface="Verdana"/>
              </a:rPr>
              <a:t>Vapen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55">
                <a:solidFill>
                  <a:srgbClr val="529EFB"/>
                </a:solidFill>
                <a:latin typeface="Verdana"/>
                <a:cs typeface="Verdana"/>
              </a:rPr>
              <a:t>is </a:t>
            </a:r>
            <a:r>
              <a:rPr dirty="0" sz="3000" spc="-265">
                <a:solidFill>
                  <a:srgbClr val="529EFB"/>
                </a:solidFill>
                <a:latin typeface="Verdana"/>
                <a:cs typeface="Verdana"/>
              </a:rPr>
              <a:t>schadelĳk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voor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00">
                <a:solidFill>
                  <a:srgbClr val="529EFB"/>
                </a:solidFill>
                <a:latin typeface="Verdana"/>
                <a:cs typeface="Verdana"/>
              </a:rPr>
              <a:t>het </a:t>
            </a:r>
            <a:r>
              <a:rPr dirty="0" sz="3000" spc="-345">
                <a:solidFill>
                  <a:srgbClr val="529EFB"/>
                </a:solidFill>
                <a:latin typeface="Verdana"/>
                <a:cs typeface="Verdana"/>
              </a:rPr>
              <a:t>milieu.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83355" y="1751329"/>
            <a:ext cx="8986520" cy="429260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700"/>
              </a:spcBef>
            </a:pPr>
            <a:r>
              <a:rPr dirty="0" sz="3000" spc="-220">
                <a:solidFill>
                  <a:srgbClr val="529EFB"/>
                </a:solidFill>
                <a:latin typeface="Verdana"/>
                <a:cs typeface="Verdana"/>
              </a:rPr>
              <a:t>Vapen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529EFB"/>
                </a:solidFill>
                <a:latin typeface="Verdana"/>
                <a:cs typeface="Verdana"/>
              </a:rPr>
              <a:t>is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529EFB"/>
                </a:solidFill>
                <a:latin typeface="Verdana"/>
                <a:cs typeface="Verdana"/>
              </a:rPr>
              <a:t>schadelĳk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voor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529EFB"/>
                </a:solidFill>
                <a:latin typeface="Verdana"/>
                <a:cs typeface="Verdana"/>
              </a:rPr>
              <a:t>het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45">
                <a:solidFill>
                  <a:srgbClr val="529EFB"/>
                </a:solidFill>
                <a:latin typeface="Verdana"/>
                <a:cs typeface="Verdana"/>
              </a:rPr>
              <a:t>milieu.</a:t>
            </a:r>
            <a:endParaRPr sz="3000">
              <a:latin typeface="Verdana"/>
              <a:cs typeface="Verdana"/>
            </a:endParaRPr>
          </a:p>
          <a:p>
            <a:pPr algn="ctr" marL="151130" marR="143510">
              <a:lnSpc>
                <a:spcPts val="4200"/>
              </a:lnSpc>
              <a:spcBef>
                <a:spcPts val="240"/>
              </a:spcBef>
            </a:pPr>
            <a:r>
              <a:rPr dirty="0" sz="3000" spc="-215">
                <a:solidFill>
                  <a:srgbClr val="529EFB"/>
                </a:solidFill>
                <a:latin typeface="Verdana"/>
                <a:cs typeface="Verdana"/>
              </a:rPr>
              <a:t>De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5">
                <a:solidFill>
                  <a:srgbClr val="529EFB"/>
                </a:solidFill>
                <a:latin typeface="Verdana"/>
                <a:cs typeface="Verdana"/>
              </a:rPr>
              <a:t>productie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van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529EFB"/>
                </a:solidFill>
                <a:latin typeface="Verdana"/>
                <a:cs typeface="Verdana"/>
              </a:rPr>
              <a:t>vapes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0">
                <a:solidFill>
                  <a:srgbClr val="529EFB"/>
                </a:solidFill>
                <a:latin typeface="Verdana"/>
                <a:cs typeface="Verdana"/>
              </a:rPr>
              <a:t>zorgt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voor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0">
                <a:solidFill>
                  <a:srgbClr val="529EFB"/>
                </a:solidFill>
                <a:latin typeface="Verdana"/>
                <a:cs typeface="Verdana"/>
              </a:rPr>
              <a:t>veel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80">
                <a:solidFill>
                  <a:srgbClr val="529EFB"/>
                </a:solidFill>
                <a:latin typeface="Verdana"/>
                <a:cs typeface="Verdana"/>
              </a:rPr>
              <a:t>elektronisch </a:t>
            </a:r>
            <a:r>
              <a:rPr dirty="0" sz="3000" spc="-245">
                <a:solidFill>
                  <a:srgbClr val="529EFB"/>
                </a:solidFill>
                <a:latin typeface="Verdana"/>
                <a:cs typeface="Verdana"/>
              </a:rPr>
              <a:t>afval.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90">
                <a:solidFill>
                  <a:srgbClr val="529EFB"/>
                </a:solidFill>
                <a:latin typeface="Verdana"/>
                <a:cs typeface="Verdana"/>
              </a:rPr>
              <a:t>Ook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0">
                <a:solidFill>
                  <a:srgbClr val="529EFB"/>
                </a:solidFill>
                <a:latin typeface="Verdana"/>
                <a:cs typeface="Verdana"/>
              </a:rPr>
              <a:t>zorgt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529EFB"/>
                </a:solidFill>
                <a:latin typeface="Verdana"/>
                <a:cs typeface="Verdana"/>
              </a:rPr>
              <a:t>het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voor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529EFB"/>
                </a:solidFill>
                <a:latin typeface="Verdana"/>
                <a:cs typeface="Verdana"/>
              </a:rPr>
              <a:t>chemische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0">
                <a:solidFill>
                  <a:srgbClr val="529EFB"/>
                </a:solidFill>
                <a:latin typeface="Verdana"/>
                <a:cs typeface="Verdana"/>
              </a:rPr>
              <a:t>stoffen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in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529EFB"/>
                </a:solidFill>
                <a:latin typeface="Verdana"/>
                <a:cs typeface="Verdana"/>
              </a:rPr>
              <a:t>de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45">
                <a:solidFill>
                  <a:srgbClr val="529EFB"/>
                </a:solidFill>
                <a:latin typeface="Verdana"/>
                <a:cs typeface="Verdana"/>
              </a:rPr>
              <a:t>lucht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en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80">
                <a:solidFill>
                  <a:srgbClr val="529EFB"/>
                </a:solidFill>
                <a:latin typeface="Verdana"/>
                <a:cs typeface="Verdana"/>
              </a:rPr>
              <a:t>water.</a:t>
            </a:r>
            <a:endParaRPr sz="3000">
              <a:latin typeface="Verdana"/>
              <a:cs typeface="Verdana"/>
            </a:endParaRPr>
          </a:p>
          <a:p>
            <a:pPr algn="ctr" marL="12700" marR="5080">
              <a:lnSpc>
                <a:spcPts val="4200"/>
              </a:lnSpc>
            </a:pPr>
            <a:r>
              <a:rPr dirty="0" sz="3000" spc="-265">
                <a:solidFill>
                  <a:srgbClr val="529EFB"/>
                </a:solidFill>
                <a:latin typeface="Verdana"/>
                <a:cs typeface="Verdana"/>
              </a:rPr>
              <a:t>Gebruikte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529EFB"/>
                </a:solidFill>
                <a:latin typeface="Verdana"/>
                <a:cs typeface="Verdana"/>
              </a:rPr>
              <a:t>vapes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35">
                <a:solidFill>
                  <a:srgbClr val="529EFB"/>
                </a:solidFill>
                <a:latin typeface="Verdana"/>
                <a:cs typeface="Verdana"/>
              </a:rPr>
              <a:t>worden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0">
                <a:solidFill>
                  <a:srgbClr val="529EFB"/>
                </a:solidFill>
                <a:latin typeface="Verdana"/>
                <a:cs typeface="Verdana"/>
              </a:rPr>
              <a:t>niet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529EFB"/>
                </a:solidFill>
                <a:latin typeface="Verdana"/>
                <a:cs typeface="Verdana"/>
              </a:rPr>
              <a:t>gerecycled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en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zorgen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529EFB"/>
                </a:solidFill>
                <a:latin typeface="Verdana"/>
                <a:cs typeface="Verdana"/>
              </a:rPr>
              <a:t>voor </a:t>
            </a:r>
            <a:r>
              <a:rPr dirty="0" sz="3000" spc="-235">
                <a:solidFill>
                  <a:srgbClr val="529EFB"/>
                </a:solidFill>
                <a:latin typeface="Verdana"/>
                <a:cs typeface="Verdana"/>
              </a:rPr>
              <a:t>giftige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0">
                <a:solidFill>
                  <a:srgbClr val="529EFB"/>
                </a:solidFill>
                <a:latin typeface="Verdana"/>
                <a:cs typeface="Verdana"/>
              </a:rPr>
              <a:t>stoffen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in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529EFB"/>
                </a:solidFill>
                <a:latin typeface="Verdana"/>
                <a:cs typeface="Verdana"/>
              </a:rPr>
              <a:t>de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529EFB"/>
                </a:solidFill>
                <a:latin typeface="Verdana"/>
                <a:cs typeface="Verdana"/>
              </a:rPr>
              <a:t>bodem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en</a:t>
            </a:r>
            <a:r>
              <a:rPr dirty="0" sz="3000" spc="-47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529EFB"/>
                </a:solidFill>
                <a:latin typeface="Verdana"/>
                <a:cs typeface="Verdana"/>
              </a:rPr>
              <a:t>het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80">
                <a:solidFill>
                  <a:srgbClr val="529EFB"/>
                </a:solidFill>
                <a:latin typeface="Verdana"/>
                <a:cs typeface="Verdana"/>
              </a:rPr>
              <a:t>water.</a:t>
            </a:r>
            <a:endParaRPr sz="3000">
              <a:latin typeface="Verdana"/>
              <a:cs typeface="Verdana"/>
            </a:endParaRPr>
          </a:p>
          <a:p>
            <a:pPr algn="ctr" marL="349250" marR="341630">
              <a:lnSpc>
                <a:spcPts val="4200"/>
              </a:lnSpc>
            </a:pPr>
            <a:r>
              <a:rPr dirty="0" sz="3000" spc="-190">
                <a:solidFill>
                  <a:srgbClr val="529EFB"/>
                </a:solidFill>
                <a:latin typeface="Verdana"/>
                <a:cs typeface="Verdana"/>
              </a:rPr>
              <a:t>Ook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35">
                <a:solidFill>
                  <a:srgbClr val="529EFB"/>
                </a:solidFill>
                <a:latin typeface="Verdana"/>
                <a:cs typeface="Verdana"/>
              </a:rPr>
              <a:t>de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5">
                <a:solidFill>
                  <a:srgbClr val="529EFB"/>
                </a:solidFill>
                <a:latin typeface="Verdana"/>
                <a:cs typeface="Verdana"/>
              </a:rPr>
              <a:t>dampen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90">
                <a:solidFill>
                  <a:srgbClr val="529EFB"/>
                </a:solidFill>
                <a:latin typeface="Verdana"/>
                <a:cs typeface="Verdana"/>
              </a:rPr>
              <a:t>die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00">
                <a:solidFill>
                  <a:srgbClr val="529EFB"/>
                </a:solidFill>
                <a:latin typeface="Verdana"/>
                <a:cs typeface="Verdana"/>
              </a:rPr>
              <a:t>tĳdens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529EFB"/>
                </a:solidFill>
                <a:latin typeface="Verdana"/>
                <a:cs typeface="Verdana"/>
              </a:rPr>
              <a:t>het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5">
                <a:solidFill>
                  <a:srgbClr val="529EFB"/>
                </a:solidFill>
                <a:latin typeface="Verdana"/>
                <a:cs typeface="Verdana"/>
              </a:rPr>
              <a:t>vapen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75">
                <a:solidFill>
                  <a:srgbClr val="529EFB"/>
                </a:solidFill>
                <a:latin typeface="Verdana"/>
                <a:cs typeface="Verdana"/>
              </a:rPr>
              <a:t>vrĳkomen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409">
                <a:solidFill>
                  <a:srgbClr val="529EFB"/>
                </a:solidFill>
                <a:latin typeface="Verdana"/>
                <a:cs typeface="Verdana"/>
              </a:rPr>
              <a:t>zĳn </a:t>
            </a:r>
            <a:r>
              <a:rPr dirty="0" sz="3000" spc="-240">
                <a:solidFill>
                  <a:srgbClr val="529EFB"/>
                </a:solidFill>
                <a:latin typeface="Verdana"/>
                <a:cs typeface="Verdana"/>
              </a:rPr>
              <a:t>chemisch</a:t>
            </a:r>
            <a:r>
              <a:rPr dirty="0" sz="3000" spc="-484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529EFB"/>
                </a:solidFill>
                <a:latin typeface="Verdana"/>
                <a:cs typeface="Verdana"/>
              </a:rPr>
              <a:t>schadelĳk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voor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529EFB"/>
                </a:solidFill>
                <a:latin typeface="Verdana"/>
                <a:cs typeface="Verdana"/>
              </a:rPr>
              <a:t>het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45">
                <a:solidFill>
                  <a:srgbClr val="529EFB"/>
                </a:solidFill>
                <a:latin typeface="Verdana"/>
                <a:cs typeface="Verdana"/>
              </a:rPr>
              <a:t>milieu.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90"/>
              <a:t>Antwoord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9753600" y="7315200"/>
                </a:moveTo>
                <a:lnTo>
                  <a:pt x="0" y="7315200"/>
                </a:lnTo>
                <a:lnTo>
                  <a:pt x="0" y="0"/>
                </a:lnTo>
                <a:lnTo>
                  <a:pt x="9753600" y="0"/>
                </a:lnTo>
                <a:lnTo>
                  <a:pt x="9753600" y="7315200"/>
                </a:lnTo>
                <a:close/>
              </a:path>
            </a:pathLst>
          </a:custGeom>
          <a:solidFill>
            <a:srgbClr val="529EF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1410" rIns="0" bIns="0" rtlCol="0" vert="horz">
            <a:spAutoFit/>
          </a:bodyPr>
          <a:lstStyle/>
          <a:p>
            <a:pPr marL="293370">
              <a:lnSpc>
                <a:spcPct val="100000"/>
              </a:lnSpc>
              <a:spcBef>
                <a:spcPts val="100"/>
              </a:spcBef>
            </a:pPr>
            <a:r>
              <a:rPr dirty="0" spc="-325"/>
              <a:t>Vraag</a:t>
            </a:r>
            <a:r>
              <a:rPr dirty="0" spc="-819"/>
              <a:t> </a:t>
            </a:r>
            <a:r>
              <a:rPr dirty="0" spc="-590"/>
              <a:t>2</a:t>
            </a:r>
          </a:p>
        </p:txBody>
      </p:sp>
      <p:sp>
        <p:nvSpPr>
          <p:cNvPr id="4" name="object 4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3452495" marR="5080" indent="-2722245">
              <a:lnSpc>
                <a:spcPct val="116300"/>
              </a:lnSpc>
              <a:spcBef>
                <a:spcPts val="95"/>
              </a:spcBef>
            </a:pPr>
            <a:r>
              <a:rPr dirty="0" spc="-525"/>
              <a:t>Je</a:t>
            </a:r>
            <a:r>
              <a:rPr dirty="0" spc="-625"/>
              <a:t> </a:t>
            </a:r>
            <a:r>
              <a:rPr dirty="0" spc="-315"/>
              <a:t>mag</a:t>
            </a:r>
            <a:r>
              <a:rPr dirty="0" spc="-625"/>
              <a:t> </a:t>
            </a:r>
            <a:r>
              <a:rPr dirty="0" spc="-355"/>
              <a:t>overal</a:t>
            </a:r>
            <a:r>
              <a:rPr dirty="0" spc="-625"/>
              <a:t> </a:t>
            </a:r>
            <a:r>
              <a:rPr dirty="0" spc="-325"/>
              <a:t>ter</a:t>
            </a:r>
            <a:r>
              <a:rPr dirty="0" spc="-620"/>
              <a:t> </a:t>
            </a:r>
            <a:r>
              <a:rPr dirty="0" spc="-409"/>
              <a:t>wereld </a:t>
            </a:r>
            <a:r>
              <a:rPr dirty="0" spc="-370"/>
              <a:t>vapen.</a:t>
            </a:r>
          </a:p>
        </p:txBody>
      </p:sp>
      <p:sp>
        <p:nvSpPr>
          <p:cNvPr id="5" name="object 5" descr=""/>
          <p:cNvSpPr txBox="1"/>
          <p:nvPr/>
        </p:nvSpPr>
        <p:spPr>
          <a:xfrm>
            <a:off x="6225030" y="4965019"/>
            <a:ext cx="224282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190">
                <a:solidFill>
                  <a:srgbClr val="FFFFFF"/>
                </a:solidFill>
                <a:latin typeface="Verdana"/>
                <a:cs typeface="Verdana"/>
              </a:rPr>
              <a:t>Dat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FFFFFF"/>
                </a:solidFill>
                <a:latin typeface="Verdana"/>
                <a:cs typeface="Verdana"/>
              </a:rPr>
              <a:t>klopt</a:t>
            </a:r>
            <a:r>
              <a:rPr dirty="0" sz="3000" spc="-47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35">
                <a:solidFill>
                  <a:srgbClr val="FFFFFF"/>
                </a:solidFill>
                <a:latin typeface="Verdana"/>
                <a:cs typeface="Verdana"/>
              </a:rPr>
              <a:t>niet.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501467" y="4965019"/>
            <a:ext cx="157480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190">
                <a:solidFill>
                  <a:srgbClr val="FFFFFF"/>
                </a:solidFill>
                <a:latin typeface="Verdana"/>
                <a:cs typeface="Verdana"/>
              </a:rPr>
              <a:t>Dat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05">
                <a:solidFill>
                  <a:srgbClr val="FFFFFF"/>
                </a:solidFill>
                <a:latin typeface="Verdana"/>
                <a:cs typeface="Verdana"/>
              </a:rPr>
              <a:t>klopt.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9753600" y="7315200"/>
                </a:moveTo>
                <a:lnTo>
                  <a:pt x="0" y="7315200"/>
                </a:lnTo>
                <a:lnTo>
                  <a:pt x="0" y="0"/>
                </a:lnTo>
                <a:lnTo>
                  <a:pt x="9753600" y="0"/>
                </a:lnTo>
                <a:lnTo>
                  <a:pt x="9753600" y="7315200"/>
                </a:lnTo>
                <a:close/>
              </a:path>
            </a:pathLst>
          </a:custGeom>
          <a:solidFill>
            <a:srgbClr val="529EF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861629" y="1947063"/>
            <a:ext cx="8065134" cy="269240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700"/>
              </a:spcBef>
            </a:pPr>
            <a:r>
              <a:rPr dirty="0" sz="3000" spc="-50">
                <a:solidFill>
                  <a:srgbClr val="FFFFFF"/>
                </a:solidFill>
                <a:latin typeface="Verdana"/>
                <a:cs typeface="Verdana"/>
              </a:rPr>
              <a:t>Je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10">
                <a:solidFill>
                  <a:srgbClr val="FFFFFF"/>
                </a:solidFill>
                <a:latin typeface="Verdana"/>
                <a:cs typeface="Verdana"/>
              </a:rPr>
              <a:t>mag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60">
                <a:solidFill>
                  <a:srgbClr val="FFFFFF"/>
                </a:solidFill>
                <a:latin typeface="Verdana"/>
                <a:cs typeface="Verdana"/>
              </a:rPr>
              <a:t>NIET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FFFFFF"/>
                </a:solidFill>
                <a:latin typeface="Verdana"/>
                <a:cs typeface="Verdana"/>
              </a:rPr>
              <a:t>overal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80">
                <a:solidFill>
                  <a:srgbClr val="FFFFFF"/>
                </a:solidFill>
                <a:latin typeface="Verdana"/>
                <a:cs typeface="Verdana"/>
              </a:rPr>
              <a:t>vapen.</a:t>
            </a:r>
            <a:endParaRPr sz="3000">
              <a:latin typeface="Verdana"/>
              <a:cs typeface="Verdana"/>
            </a:endParaRPr>
          </a:p>
          <a:p>
            <a:pPr algn="ctr" marL="12700" marR="5080">
              <a:lnSpc>
                <a:spcPts val="4200"/>
              </a:lnSpc>
              <a:spcBef>
                <a:spcPts val="240"/>
              </a:spcBef>
            </a:pPr>
            <a:r>
              <a:rPr dirty="0" sz="3000" spc="-220">
                <a:solidFill>
                  <a:srgbClr val="FFFFFF"/>
                </a:solidFill>
                <a:latin typeface="Verdana"/>
                <a:cs typeface="Verdana"/>
              </a:rPr>
              <a:t>Vapen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FFFFFF"/>
                </a:solidFill>
                <a:latin typeface="Verdana"/>
                <a:cs typeface="Verdana"/>
              </a:rPr>
              <a:t>is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0">
                <a:solidFill>
                  <a:srgbClr val="FFFFFF"/>
                </a:solidFill>
                <a:latin typeface="Verdana"/>
                <a:cs typeface="Verdana"/>
              </a:rPr>
              <a:t>verboden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FFFFFF"/>
                </a:solidFill>
                <a:latin typeface="Verdana"/>
                <a:cs typeface="Verdana"/>
              </a:rPr>
              <a:t>in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00">
                <a:solidFill>
                  <a:srgbClr val="FFFFFF"/>
                </a:solidFill>
                <a:latin typeface="Verdana"/>
                <a:cs typeface="Verdana"/>
              </a:rPr>
              <a:t>meer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50">
                <a:solidFill>
                  <a:srgbClr val="FFFFFF"/>
                </a:solidFill>
                <a:latin typeface="Verdana"/>
                <a:cs typeface="Verdana"/>
              </a:rPr>
              <a:t>dan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35">
                <a:solidFill>
                  <a:srgbClr val="FFFFFF"/>
                </a:solidFill>
                <a:latin typeface="Verdana"/>
                <a:cs typeface="Verdana"/>
              </a:rPr>
              <a:t>30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70">
                <a:solidFill>
                  <a:srgbClr val="FFFFFF"/>
                </a:solidFill>
                <a:latin typeface="Verdana"/>
                <a:cs typeface="Verdana"/>
              </a:rPr>
              <a:t>landen, </a:t>
            </a:r>
            <a:r>
              <a:rPr dirty="0" sz="3000" spc="-220">
                <a:solidFill>
                  <a:srgbClr val="FFFFFF"/>
                </a:solidFill>
                <a:latin typeface="Verdana"/>
                <a:cs typeface="Verdana"/>
              </a:rPr>
              <a:t>waaronder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10">
                <a:solidFill>
                  <a:srgbClr val="FFFFFF"/>
                </a:solidFill>
                <a:latin typeface="Verdana"/>
                <a:cs typeface="Verdana"/>
              </a:rPr>
              <a:t>Brazilië,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FFFFFF"/>
                </a:solidFill>
                <a:latin typeface="Verdana"/>
                <a:cs typeface="Verdana"/>
              </a:rPr>
              <a:t>Australië,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80">
                <a:solidFill>
                  <a:srgbClr val="FFFFFF"/>
                </a:solidFill>
                <a:latin typeface="Verdana"/>
                <a:cs typeface="Verdana"/>
              </a:rPr>
              <a:t>Vietnam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en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85">
                <a:solidFill>
                  <a:srgbClr val="FFFFFF"/>
                </a:solidFill>
                <a:latin typeface="Verdana"/>
                <a:cs typeface="Verdana"/>
              </a:rPr>
              <a:t>Thailand.</a:t>
            </a:r>
            <a:endParaRPr sz="3000">
              <a:latin typeface="Verdana"/>
              <a:cs typeface="Verdana"/>
            </a:endParaRPr>
          </a:p>
          <a:p>
            <a:pPr algn="ctr" marL="142240" marR="134620">
              <a:lnSpc>
                <a:spcPts val="4200"/>
              </a:lnSpc>
            </a:pPr>
            <a:r>
              <a:rPr dirty="0" sz="3000" spc="-385">
                <a:solidFill>
                  <a:srgbClr val="FFFFFF"/>
                </a:solidFill>
                <a:latin typeface="Verdana"/>
                <a:cs typeface="Verdana"/>
              </a:rPr>
              <a:t>In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0">
                <a:solidFill>
                  <a:srgbClr val="FFFFFF"/>
                </a:solidFill>
                <a:latin typeface="Verdana"/>
                <a:cs typeface="Verdana"/>
              </a:rPr>
              <a:t>Thailand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40">
                <a:solidFill>
                  <a:srgbClr val="FFFFFF"/>
                </a:solidFill>
                <a:latin typeface="Verdana"/>
                <a:cs typeface="Verdana"/>
              </a:rPr>
              <a:t>kun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10">
                <a:solidFill>
                  <a:srgbClr val="FFFFFF"/>
                </a:solidFill>
                <a:latin typeface="Verdana"/>
                <a:cs typeface="Verdana"/>
              </a:rPr>
              <a:t>je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60">
                <a:solidFill>
                  <a:srgbClr val="FFFFFF"/>
                </a:solidFill>
                <a:latin typeface="Verdana"/>
                <a:cs typeface="Verdana"/>
              </a:rPr>
              <a:t>bĳvoorbeeld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FFFFFF"/>
                </a:solidFill>
                <a:latin typeface="Verdana"/>
                <a:cs typeface="Verdana"/>
              </a:rPr>
              <a:t>tot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515">
                <a:solidFill>
                  <a:srgbClr val="FFFFFF"/>
                </a:solidFill>
                <a:latin typeface="Verdana"/>
                <a:cs typeface="Verdana"/>
              </a:rPr>
              <a:t>10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35">
                <a:solidFill>
                  <a:srgbClr val="FFFFFF"/>
                </a:solidFill>
                <a:latin typeface="Verdana"/>
                <a:cs typeface="Verdana"/>
              </a:rPr>
              <a:t>jaar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65">
                <a:solidFill>
                  <a:srgbClr val="FFFFFF"/>
                </a:solidFill>
                <a:latin typeface="Verdana"/>
                <a:cs typeface="Verdana"/>
              </a:rPr>
              <a:t>celstraf </a:t>
            </a:r>
            <a:r>
              <a:rPr dirty="0" sz="3000" spc="-355">
                <a:solidFill>
                  <a:srgbClr val="FFFFFF"/>
                </a:solidFill>
                <a:latin typeface="Verdana"/>
                <a:cs typeface="Verdana"/>
              </a:rPr>
              <a:t>krĳgen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70">
                <a:solidFill>
                  <a:srgbClr val="FFFFFF"/>
                </a:solidFill>
                <a:latin typeface="Verdana"/>
                <a:cs typeface="Verdana"/>
              </a:rPr>
              <a:t>als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10">
                <a:solidFill>
                  <a:srgbClr val="FFFFFF"/>
                </a:solidFill>
                <a:latin typeface="Verdana"/>
                <a:cs typeface="Verdana"/>
              </a:rPr>
              <a:t>je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75">
                <a:solidFill>
                  <a:srgbClr val="FFFFFF"/>
                </a:solidFill>
                <a:latin typeface="Verdana"/>
                <a:cs typeface="Verdana"/>
              </a:rPr>
              <a:t>vapet.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8063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90"/>
              <a:t>Antwoord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1410" rIns="0" bIns="0" rtlCol="0" vert="horz">
            <a:spAutoFit/>
          </a:bodyPr>
          <a:lstStyle/>
          <a:p>
            <a:pPr marL="288290">
              <a:lnSpc>
                <a:spcPct val="100000"/>
              </a:lnSpc>
              <a:spcBef>
                <a:spcPts val="100"/>
              </a:spcBef>
            </a:pPr>
            <a:r>
              <a:rPr dirty="0" spc="-325"/>
              <a:t>Vraag</a:t>
            </a:r>
            <a:r>
              <a:rPr dirty="0" spc="-819"/>
              <a:t> </a:t>
            </a:r>
            <a:r>
              <a:rPr dirty="0" spc="-530"/>
              <a:t>3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153692" y="2347462"/>
            <a:ext cx="7446645" cy="787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0" spc="-480">
                <a:latin typeface="Arial Black"/>
                <a:cs typeface="Arial Black"/>
              </a:rPr>
              <a:t>Zit</a:t>
            </a:r>
            <a:r>
              <a:rPr dirty="0" sz="5000" spc="-625">
                <a:latin typeface="Arial Black"/>
                <a:cs typeface="Arial Black"/>
              </a:rPr>
              <a:t> </a:t>
            </a:r>
            <a:r>
              <a:rPr dirty="0" sz="5000" spc="-320">
                <a:latin typeface="Arial Black"/>
                <a:cs typeface="Arial Black"/>
              </a:rPr>
              <a:t>er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455">
                <a:latin typeface="Arial Black"/>
                <a:cs typeface="Arial Black"/>
              </a:rPr>
              <a:t>suiker</a:t>
            </a:r>
            <a:r>
              <a:rPr dirty="0" sz="5000" spc="-625">
                <a:latin typeface="Arial Black"/>
                <a:cs typeface="Arial Black"/>
              </a:rPr>
              <a:t> </a:t>
            </a:r>
            <a:r>
              <a:rPr dirty="0" sz="5000" spc="-290">
                <a:latin typeface="Arial Black"/>
                <a:cs typeface="Arial Black"/>
              </a:rPr>
              <a:t>in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409">
                <a:latin typeface="Arial Black"/>
                <a:cs typeface="Arial Black"/>
              </a:rPr>
              <a:t>een</a:t>
            </a:r>
            <a:r>
              <a:rPr dirty="0" sz="5000" spc="-625">
                <a:latin typeface="Arial Black"/>
                <a:cs typeface="Arial Black"/>
              </a:rPr>
              <a:t> </a:t>
            </a:r>
            <a:r>
              <a:rPr dirty="0" sz="5000" spc="-360">
                <a:latin typeface="Arial Black"/>
                <a:cs typeface="Arial Black"/>
              </a:rPr>
              <a:t>vape?</a:t>
            </a:r>
            <a:endParaRPr sz="5000">
              <a:latin typeface="Arial Black"/>
              <a:cs typeface="Arial Black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406327" y="4888819"/>
            <a:ext cx="3880485" cy="1092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48715" marR="5080" indent="-1136650">
              <a:lnSpc>
                <a:spcPct val="116700"/>
              </a:lnSpc>
              <a:spcBef>
                <a:spcPts val="95"/>
              </a:spcBef>
            </a:pP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Nee,</a:t>
            </a:r>
            <a:r>
              <a:rPr dirty="0" sz="3000" spc="-49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0">
                <a:solidFill>
                  <a:srgbClr val="529EFB"/>
                </a:solidFill>
                <a:latin typeface="Verdana"/>
                <a:cs typeface="Verdana"/>
              </a:rPr>
              <a:t>er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zit</a:t>
            </a:r>
            <a:r>
              <a:rPr dirty="0" sz="3000" spc="-49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geen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10">
                <a:solidFill>
                  <a:srgbClr val="529EFB"/>
                </a:solidFill>
                <a:latin typeface="Verdana"/>
                <a:cs typeface="Verdana"/>
              </a:rPr>
              <a:t>suiker</a:t>
            </a:r>
            <a:r>
              <a:rPr dirty="0" sz="3000" spc="-49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50">
                <a:solidFill>
                  <a:srgbClr val="529EFB"/>
                </a:solidFill>
                <a:latin typeface="Verdana"/>
                <a:cs typeface="Verdana"/>
              </a:rPr>
              <a:t>in </a:t>
            </a:r>
            <a:r>
              <a:rPr dirty="0" sz="3000" spc="-240">
                <a:solidFill>
                  <a:srgbClr val="529EFB"/>
                </a:solidFill>
                <a:latin typeface="Verdana"/>
                <a:cs typeface="Verdana"/>
              </a:rPr>
              <a:t>een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80">
                <a:solidFill>
                  <a:srgbClr val="529EFB"/>
                </a:solidFill>
                <a:latin typeface="Verdana"/>
                <a:cs typeface="Verdana"/>
              </a:rPr>
              <a:t>vape.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96439" y="4888819"/>
            <a:ext cx="3385185" cy="1092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42060" marR="5080" indent="-1229995">
              <a:lnSpc>
                <a:spcPct val="116700"/>
              </a:lnSpc>
              <a:spcBef>
                <a:spcPts val="95"/>
              </a:spcBef>
            </a:pPr>
            <a:r>
              <a:rPr dirty="0" sz="3000" spc="-150">
                <a:solidFill>
                  <a:srgbClr val="529EFB"/>
                </a:solidFill>
                <a:latin typeface="Verdana"/>
                <a:cs typeface="Verdana"/>
              </a:rPr>
              <a:t>Ja,</a:t>
            </a:r>
            <a:r>
              <a:rPr dirty="0" sz="3000" spc="-49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0">
                <a:solidFill>
                  <a:srgbClr val="529EFB"/>
                </a:solidFill>
                <a:latin typeface="Verdana"/>
                <a:cs typeface="Verdana"/>
              </a:rPr>
              <a:t>er</a:t>
            </a:r>
            <a:r>
              <a:rPr dirty="0" sz="3000" spc="-49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zit</a:t>
            </a:r>
            <a:r>
              <a:rPr dirty="0" sz="3000" spc="-49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10">
                <a:solidFill>
                  <a:srgbClr val="529EFB"/>
                </a:solidFill>
                <a:latin typeface="Verdana"/>
                <a:cs typeface="Verdana"/>
              </a:rPr>
              <a:t>suiker</a:t>
            </a:r>
            <a:r>
              <a:rPr dirty="0" sz="3000" spc="-49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in</a:t>
            </a:r>
            <a:r>
              <a:rPr dirty="0" sz="3000" spc="-49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80">
                <a:solidFill>
                  <a:srgbClr val="529EFB"/>
                </a:solidFill>
                <a:latin typeface="Verdana"/>
                <a:cs typeface="Verdana"/>
              </a:rPr>
              <a:t>een </a:t>
            </a:r>
            <a:r>
              <a:rPr dirty="0" sz="3000" spc="-270">
                <a:solidFill>
                  <a:srgbClr val="529EFB"/>
                </a:solidFill>
                <a:latin typeface="Verdana"/>
                <a:cs typeface="Verdana"/>
              </a:rPr>
              <a:t>vape.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310712" rIns="0" bIns="0" rtlCol="0" vert="horz">
            <a:spAutoFit/>
          </a:bodyPr>
          <a:lstStyle/>
          <a:p>
            <a:pPr algn="ctr" marR="80645">
              <a:lnSpc>
                <a:spcPct val="100000"/>
              </a:lnSpc>
              <a:spcBef>
                <a:spcPts val="700"/>
              </a:spcBef>
            </a:pPr>
            <a:r>
              <a:rPr dirty="0" sz="3000" spc="-325">
                <a:solidFill>
                  <a:srgbClr val="529EFB"/>
                </a:solidFill>
                <a:latin typeface="Verdana"/>
                <a:cs typeface="Verdana"/>
              </a:rPr>
              <a:t>Er</a:t>
            </a:r>
            <a:r>
              <a:rPr dirty="0" sz="3000" spc="-49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529EFB"/>
                </a:solidFill>
                <a:latin typeface="Verdana"/>
                <a:cs typeface="Verdana"/>
              </a:rPr>
              <a:t>is</a:t>
            </a:r>
            <a:r>
              <a:rPr dirty="0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9">
                <a:solidFill>
                  <a:srgbClr val="529EFB"/>
                </a:solidFill>
                <a:latin typeface="Verdana"/>
                <a:cs typeface="Verdana"/>
              </a:rPr>
              <a:t>g</a:t>
            </a:r>
            <a:r>
              <a:rPr dirty="0" u="heavy" sz="3000" spc="-229">
                <a:solidFill>
                  <a:srgbClr val="529EFB"/>
                </a:solidFill>
                <a:uFill>
                  <a:solidFill>
                    <a:srgbClr val="529EFB"/>
                  </a:solidFill>
                </a:uFill>
                <a:latin typeface="Verdana"/>
                <a:cs typeface="Verdana"/>
              </a:rPr>
              <a:t>een</a:t>
            </a:r>
            <a:r>
              <a:rPr dirty="0" u="heavy" sz="3000" spc="-490">
                <a:solidFill>
                  <a:srgbClr val="529EFB"/>
                </a:solidFill>
                <a:uFill>
                  <a:solidFill>
                    <a:srgbClr val="529EFB"/>
                  </a:solidFill>
                </a:uFill>
                <a:latin typeface="Verdana"/>
                <a:cs typeface="Verdana"/>
              </a:rPr>
              <a:t> </a:t>
            </a:r>
            <a:r>
              <a:rPr dirty="0" u="none" sz="3000" spc="-310">
                <a:solidFill>
                  <a:srgbClr val="529EFB"/>
                </a:solidFill>
                <a:latin typeface="Verdana"/>
                <a:cs typeface="Verdana"/>
              </a:rPr>
              <a:t>suiker</a:t>
            </a:r>
            <a:r>
              <a:rPr dirty="0" u="none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u="none" sz="3000" spc="-254">
                <a:solidFill>
                  <a:srgbClr val="529EFB"/>
                </a:solidFill>
                <a:latin typeface="Verdana"/>
                <a:cs typeface="Verdana"/>
              </a:rPr>
              <a:t>in</a:t>
            </a:r>
            <a:r>
              <a:rPr dirty="0" u="none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u="none" sz="3000" spc="-240">
                <a:solidFill>
                  <a:srgbClr val="529EFB"/>
                </a:solidFill>
                <a:latin typeface="Verdana"/>
                <a:cs typeface="Verdana"/>
              </a:rPr>
              <a:t>een</a:t>
            </a:r>
            <a:r>
              <a:rPr dirty="0" u="none" sz="3000" spc="-49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u="none" sz="3000" spc="-280">
                <a:solidFill>
                  <a:srgbClr val="529EFB"/>
                </a:solidFill>
                <a:latin typeface="Verdana"/>
                <a:cs typeface="Verdana"/>
              </a:rPr>
              <a:t>vape.</a:t>
            </a:r>
            <a:endParaRPr sz="3000">
              <a:latin typeface="Verdana"/>
              <a:cs typeface="Verdana"/>
            </a:endParaRPr>
          </a:p>
          <a:p>
            <a:pPr algn="ctr" marL="12065" marR="5080">
              <a:lnSpc>
                <a:spcPts val="4200"/>
              </a:lnSpc>
              <a:spcBef>
                <a:spcPts val="100"/>
              </a:spcBef>
            </a:pPr>
            <a:r>
              <a:rPr dirty="0" sz="3000" spc="-215">
                <a:solidFill>
                  <a:srgbClr val="529EFB"/>
                </a:solidFill>
                <a:latin typeface="Verdana"/>
                <a:cs typeface="Verdana"/>
              </a:rPr>
              <a:t>De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40">
                <a:solidFill>
                  <a:srgbClr val="529EFB"/>
                </a:solidFill>
                <a:latin typeface="Verdana"/>
                <a:cs typeface="Verdana"/>
              </a:rPr>
              <a:t>zoete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529EFB"/>
                </a:solidFill>
                <a:latin typeface="Verdana"/>
                <a:cs typeface="Verdana"/>
              </a:rPr>
              <a:t>smaak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90">
                <a:solidFill>
                  <a:srgbClr val="529EFB"/>
                </a:solidFill>
                <a:latin typeface="Verdana"/>
                <a:cs typeface="Verdana"/>
              </a:rPr>
              <a:t>die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90">
                <a:solidFill>
                  <a:srgbClr val="529EFB"/>
                </a:solidFill>
                <a:latin typeface="Verdana"/>
                <a:cs typeface="Verdana"/>
              </a:rPr>
              <a:t>sommige</a:t>
            </a:r>
            <a:r>
              <a:rPr dirty="0" sz="3000" spc="-480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529EFB"/>
                </a:solidFill>
                <a:latin typeface="Verdana"/>
                <a:cs typeface="Verdana"/>
              </a:rPr>
              <a:t>vapes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25">
                <a:solidFill>
                  <a:srgbClr val="529EFB"/>
                </a:solidFill>
                <a:latin typeface="Verdana"/>
                <a:cs typeface="Verdana"/>
              </a:rPr>
              <a:t>hebben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320">
                <a:solidFill>
                  <a:srgbClr val="529EFB"/>
                </a:solidFill>
                <a:latin typeface="Verdana"/>
                <a:cs typeface="Verdana"/>
              </a:rPr>
              <a:t>komt</a:t>
            </a:r>
            <a:r>
              <a:rPr dirty="0" sz="3000" spc="-47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25">
                <a:solidFill>
                  <a:srgbClr val="529EFB"/>
                </a:solidFill>
                <a:latin typeface="Verdana"/>
                <a:cs typeface="Verdana"/>
              </a:rPr>
              <a:t>vaak </a:t>
            </a:r>
            <a:r>
              <a:rPr dirty="0" sz="3000" spc="-200">
                <a:solidFill>
                  <a:srgbClr val="529EFB"/>
                </a:solidFill>
                <a:latin typeface="Verdana"/>
                <a:cs typeface="Verdana"/>
              </a:rPr>
              <a:t>door</a:t>
            </a:r>
            <a:r>
              <a:rPr dirty="0" sz="3000" spc="-459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90">
                <a:solidFill>
                  <a:srgbClr val="529EFB"/>
                </a:solidFill>
                <a:latin typeface="Verdana"/>
                <a:cs typeface="Verdana"/>
              </a:rPr>
              <a:t>kunstmatige</a:t>
            </a:r>
            <a:r>
              <a:rPr dirty="0" sz="3000" spc="-459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50">
                <a:solidFill>
                  <a:srgbClr val="529EFB"/>
                </a:solidFill>
                <a:latin typeface="Verdana"/>
                <a:cs typeface="Verdana"/>
              </a:rPr>
              <a:t>zoetstoffen</a:t>
            </a:r>
            <a:r>
              <a:rPr dirty="0" sz="3000" spc="-455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210">
                <a:solidFill>
                  <a:srgbClr val="529EFB"/>
                </a:solidFill>
                <a:latin typeface="Verdana"/>
                <a:cs typeface="Verdana"/>
              </a:rPr>
              <a:t>zoals</a:t>
            </a:r>
            <a:r>
              <a:rPr dirty="0" sz="3000" spc="-459">
                <a:solidFill>
                  <a:srgbClr val="529EFB"/>
                </a:solidFill>
                <a:latin typeface="Verdana"/>
                <a:cs typeface="Verdana"/>
              </a:rPr>
              <a:t> </a:t>
            </a:r>
            <a:r>
              <a:rPr dirty="0" sz="3000" spc="-130">
                <a:solidFill>
                  <a:srgbClr val="529EFB"/>
                </a:solidFill>
                <a:latin typeface="Verdana"/>
                <a:cs typeface="Verdana"/>
              </a:rPr>
              <a:t>sucralose.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8063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90"/>
              <a:t>Antwoord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9753600" y="7315200"/>
                </a:moveTo>
                <a:lnTo>
                  <a:pt x="0" y="7315200"/>
                </a:lnTo>
                <a:lnTo>
                  <a:pt x="0" y="0"/>
                </a:lnTo>
                <a:lnTo>
                  <a:pt x="9753600" y="0"/>
                </a:lnTo>
                <a:lnTo>
                  <a:pt x="9753600" y="7315200"/>
                </a:lnTo>
                <a:close/>
              </a:path>
            </a:pathLst>
          </a:custGeom>
          <a:solidFill>
            <a:srgbClr val="529EF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1413" rIns="0" bIns="0" rtlCol="0" vert="horz">
            <a:spAutoFit/>
          </a:bodyPr>
          <a:lstStyle/>
          <a:p>
            <a:pPr marL="285115">
              <a:lnSpc>
                <a:spcPct val="100000"/>
              </a:lnSpc>
              <a:spcBef>
                <a:spcPts val="100"/>
              </a:spcBef>
            </a:pPr>
            <a:r>
              <a:rPr dirty="0" spc="-325"/>
              <a:t>Vraag</a:t>
            </a:r>
            <a:r>
              <a:rPr dirty="0" spc="-819"/>
              <a:t> </a:t>
            </a:r>
            <a:r>
              <a:rPr dirty="0" spc="-465"/>
              <a:t>4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850827" y="2347465"/>
            <a:ext cx="8051800" cy="787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0" spc="-480">
                <a:latin typeface="Arial Black"/>
                <a:cs typeface="Arial Black"/>
              </a:rPr>
              <a:t>Zit</a:t>
            </a:r>
            <a:r>
              <a:rPr dirty="0" sz="5000" spc="-625">
                <a:latin typeface="Arial Black"/>
                <a:cs typeface="Arial Black"/>
              </a:rPr>
              <a:t> </a:t>
            </a:r>
            <a:r>
              <a:rPr dirty="0" sz="5000" spc="-320">
                <a:latin typeface="Arial Black"/>
                <a:cs typeface="Arial Black"/>
              </a:rPr>
              <a:t>er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290">
                <a:latin typeface="Arial Black"/>
                <a:cs typeface="Arial Black"/>
              </a:rPr>
              <a:t>in</a:t>
            </a:r>
            <a:r>
              <a:rPr dirty="0" sz="5000" spc="-625">
                <a:latin typeface="Arial Black"/>
                <a:cs typeface="Arial Black"/>
              </a:rPr>
              <a:t> </a:t>
            </a:r>
            <a:r>
              <a:rPr dirty="0" sz="5000" spc="-409">
                <a:latin typeface="Arial Black"/>
                <a:cs typeface="Arial Black"/>
              </a:rPr>
              <a:t>een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310">
                <a:latin typeface="Arial Black"/>
                <a:cs typeface="Arial Black"/>
              </a:rPr>
              <a:t>vape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434">
                <a:latin typeface="Arial Black"/>
                <a:cs typeface="Arial Black"/>
              </a:rPr>
              <a:t>nicotine?</a:t>
            </a:r>
            <a:endParaRPr sz="5000">
              <a:latin typeface="Arial Black"/>
              <a:cs typeface="Arial Black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652787" y="4888819"/>
            <a:ext cx="3387090" cy="1092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75310" marR="5080" indent="-563245">
              <a:lnSpc>
                <a:spcPct val="116700"/>
              </a:lnSpc>
              <a:spcBef>
                <a:spcPts val="95"/>
              </a:spcBef>
            </a:pP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Nee,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40">
                <a:solidFill>
                  <a:srgbClr val="FFFFFF"/>
                </a:solidFill>
                <a:latin typeface="Verdana"/>
                <a:cs typeface="Verdana"/>
              </a:rPr>
              <a:t>een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95">
                <a:solidFill>
                  <a:srgbClr val="FFFFFF"/>
                </a:solidFill>
                <a:latin typeface="Verdana"/>
                <a:cs typeface="Verdana"/>
              </a:rPr>
              <a:t>vape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90">
                <a:solidFill>
                  <a:srgbClr val="FFFFFF"/>
                </a:solidFill>
                <a:latin typeface="Verdana"/>
                <a:cs typeface="Verdana"/>
              </a:rPr>
              <a:t>bevat </a:t>
            </a:r>
            <a:r>
              <a:rPr dirty="0" sz="3000" spc="-229">
                <a:solidFill>
                  <a:srgbClr val="FFFFFF"/>
                </a:solidFill>
                <a:latin typeface="Verdana"/>
                <a:cs typeface="Verdana"/>
              </a:rPr>
              <a:t>geen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85">
                <a:solidFill>
                  <a:srgbClr val="FFFFFF"/>
                </a:solidFill>
                <a:latin typeface="Verdana"/>
                <a:cs typeface="Verdana"/>
              </a:rPr>
              <a:t>nicotine.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735592" y="4888819"/>
            <a:ext cx="3106420" cy="1092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883285" marR="5080" indent="-871219">
              <a:lnSpc>
                <a:spcPct val="116700"/>
              </a:lnSpc>
              <a:spcBef>
                <a:spcPts val="95"/>
              </a:spcBef>
            </a:pPr>
            <a:r>
              <a:rPr dirty="0" sz="3000" spc="-150">
                <a:solidFill>
                  <a:srgbClr val="FFFFFF"/>
                </a:solidFill>
                <a:latin typeface="Verdana"/>
                <a:cs typeface="Verdana"/>
              </a:rPr>
              <a:t>Ja,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40">
                <a:solidFill>
                  <a:srgbClr val="FFFFFF"/>
                </a:solidFill>
                <a:latin typeface="Verdana"/>
                <a:cs typeface="Verdana"/>
              </a:rPr>
              <a:t>een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95">
                <a:solidFill>
                  <a:srgbClr val="FFFFFF"/>
                </a:solidFill>
                <a:latin typeface="Verdana"/>
                <a:cs typeface="Verdana"/>
              </a:rPr>
              <a:t>vape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90">
                <a:solidFill>
                  <a:srgbClr val="FFFFFF"/>
                </a:solidFill>
                <a:latin typeface="Verdana"/>
                <a:cs typeface="Verdana"/>
              </a:rPr>
              <a:t>bevat </a:t>
            </a:r>
            <a:r>
              <a:rPr dirty="0" sz="3000" spc="-285">
                <a:solidFill>
                  <a:srgbClr val="FFFFFF"/>
                </a:solidFill>
                <a:latin typeface="Verdana"/>
                <a:cs typeface="Verdana"/>
              </a:rPr>
              <a:t>nicotine.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9753600" y="7315200"/>
                </a:moveTo>
                <a:lnTo>
                  <a:pt x="0" y="7315200"/>
                </a:lnTo>
                <a:lnTo>
                  <a:pt x="0" y="0"/>
                </a:lnTo>
                <a:lnTo>
                  <a:pt x="9753600" y="0"/>
                </a:lnTo>
                <a:lnTo>
                  <a:pt x="9753600" y="7315200"/>
                </a:lnTo>
                <a:close/>
              </a:path>
            </a:pathLst>
          </a:custGeom>
          <a:solidFill>
            <a:srgbClr val="529EF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737209" y="1992713"/>
            <a:ext cx="8279130" cy="215900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algn="ctr" marR="80645">
              <a:lnSpc>
                <a:spcPct val="100000"/>
              </a:lnSpc>
              <a:spcBef>
                <a:spcPts val="700"/>
              </a:spcBef>
            </a:pPr>
            <a:r>
              <a:rPr dirty="0" sz="3000" spc="-150">
                <a:solidFill>
                  <a:srgbClr val="FFFFFF"/>
                </a:solidFill>
                <a:latin typeface="Verdana"/>
                <a:cs typeface="Verdana"/>
              </a:rPr>
              <a:t>Ja,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40">
                <a:solidFill>
                  <a:srgbClr val="FFFFFF"/>
                </a:solidFill>
                <a:latin typeface="Verdana"/>
                <a:cs typeface="Verdana"/>
              </a:rPr>
              <a:t>een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95">
                <a:solidFill>
                  <a:srgbClr val="FFFFFF"/>
                </a:solidFill>
                <a:latin typeface="Verdana"/>
                <a:cs typeface="Verdana"/>
              </a:rPr>
              <a:t>vape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10">
                <a:solidFill>
                  <a:srgbClr val="FFFFFF"/>
                </a:solidFill>
                <a:latin typeface="Verdana"/>
                <a:cs typeface="Verdana"/>
              </a:rPr>
              <a:t>bevat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85">
                <a:solidFill>
                  <a:srgbClr val="FFFFFF"/>
                </a:solidFill>
                <a:latin typeface="Verdana"/>
                <a:cs typeface="Verdana"/>
              </a:rPr>
              <a:t>nicotine.</a:t>
            </a:r>
            <a:endParaRPr sz="3000">
              <a:latin typeface="Verdana"/>
              <a:cs typeface="Verdana"/>
            </a:endParaRPr>
          </a:p>
          <a:p>
            <a:pPr algn="ctr" marL="12065" marR="5080">
              <a:lnSpc>
                <a:spcPts val="4200"/>
              </a:lnSpc>
              <a:spcBef>
                <a:spcPts val="100"/>
              </a:spcBef>
            </a:pPr>
            <a:r>
              <a:rPr dirty="0" sz="3000" spc="-250">
                <a:solidFill>
                  <a:srgbClr val="FFFFFF"/>
                </a:solidFill>
                <a:latin typeface="Verdana"/>
                <a:cs typeface="Verdana"/>
              </a:rPr>
              <a:t>Hoeveel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45">
                <a:solidFill>
                  <a:srgbClr val="FFFFFF"/>
                </a:solidFill>
                <a:latin typeface="Verdana"/>
                <a:cs typeface="Verdana"/>
              </a:rPr>
              <a:t>nicotine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FFFFFF"/>
                </a:solidFill>
                <a:latin typeface="Verdana"/>
                <a:cs typeface="Verdana"/>
              </a:rPr>
              <a:t>in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40">
                <a:solidFill>
                  <a:srgbClr val="FFFFFF"/>
                </a:solidFill>
                <a:latin typeface="Verdana"/>
                <a:cs typeface="Verdana"/>
              </a:rPr>
              <a:t>een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95">
                <a:solidFill>
                  <a:srgbClr val="FFFFFF"/>
                </a:solidFill>
                <a:latin typeface="Verdana"/>
                <a:cs typeface="Verdana"/>
              </a:rPr>
              <a:t>vape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320">
                <a:solidFill>
                  <a:srgbClr val="FFFFFF"/>
                </a:solidFill>
                <a:latin typeface="Verdana"/>
                <a:cs typeface="Verdana"/>
              </a:rPr>
              <a:t>zit,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65">
                <a:solidFill>
                  <a:srgbClr val="FFFFFF"/>
                </a:solidFill>
                <a:latin typeface="Verdana"/>
                <a:cs typeface="Verdana"/>
              </a:rPr>
              <a:t>verschilt</a:t>
            </a:r>
            <a:r>
              <a:rPr dirty="0" sz="3000" spc="-4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FFFFFF"/>
                </a:solidFill>
                <a:latin typeface="Verdana"/>
                <a:cs typeface="Verdana"/>
              </a:rPr>
              <a:t>per</a:t>
            </a:r>
            <a:r>
              <a:rPr dirty="0" sz="3000" spc="-4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70">
                <a:solidFill>
                  <a:srgbClr val="FFFFFF"/>
                </a:solidFill>
                <a:latin typeface="Verdana"/>
                <a:cs typeface="Verdana"/>
              </a:rPr>
              <a:t>vape. </a:t>
            </a:r>
            <a:r>
              <a:rPr dirty="0" sz="3000" spc="-385">
                <a:solidFill>
                  <a:srgbClr val="FFFFFF"/>
                </a:solidFill>
                <a:latin typeface="Verdana"/>
                <a:cs typeface="Verdana"/>
              </a:rPr>
              <a:t>In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40">
                <a:solidFill>
                  <a:srgbClr val="FFFFFF"/>
                </a:solidFill>
                <a:latin typeface="Verdana"/>
                <a:cs typeface="Verdana"/>
              </a:rPr>
              <a:t>een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195">
                <a:solidFill>
                  <a:srgbClr val="FFFFFF"/>
                </a:solidFill>
                <a:latin typeface="Verdana"/>
                <a:cs typeface="Verdana"/>
              </a:rPr>
              <a:t>vape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4">
                <a:solidFill>
                  <a:srgbClr val="FFFFFF"/>
                </a:solidFill>
                <a:latin typeface="Verdana"/>
                <a:cs typeface="Verdana"/>
              </a:rPr>
              <a:t>zit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5">
                <a:solidFill>
                  <a:srgbClr val="FFFFFF"/>
                </a:solidFill>
                <a:latin typeface="Verdana"/>
                <a:cs typeface="Verdana"/>
              </a:rPr>
              <a:t>0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15">
                <a:solidFill>
                  <a:srgbClr val="FFFFFF"/>
                </a:solidFill>
                <a:latin typeface="Verdana"/>
                <a:cs typeface="Verdana"/>
              </a:rPr>
              <a:t>tot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620">
                <a:solidFill>
                  <a:srgbClr val="FFFFFF"/>
                </a:solidFill>
                <a:latin typeface="Verdana"/>
                <a:cs typeface="Verdana"/>
              </a:rPr>
              <a:t>18</a:t>
            </a:r>
            <a:r>
              <a:rPr dirty="0" sz="30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90">
                <a:solidFill>
                  <a:srgbClr val="FFFFFF"/>
                </a:solidFill>
                <a:latin typeface="Verdana"/>
                <a:cs typeface="Verdana"/>
              </a:rPr>
              <a:t>milligram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20">
                <a:solidFill>
                  <a:srgbClr val="FFFFFF"/>
                </a:solidFill>
                <a:latin typeface="Verdana"/>
                <a:cs typeface="Verdana"/>
              </a:rPr>
              <a:t>per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295">
                <a:solidFill>
                  <a:srgbClr val="FFFFFF"/>
                </a:solidFill>
                <a:latin typeface="Verdana"/>
                <a:cs typeface="Verdana"/>
              </a:rPr>
              <a:t>milliliter</a:t>
            </a:r>
            <a:r>
              <a:rPr dirty="0" sz="300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000" spc="-455">
                <a:solidFill>
                  <a:srgbClr val="FFFFFF"/>
                </a:solidFill>
                <a:latin typeface="Verdana"/>
                <a:cs typeface="Verdana"/>
              </a:rPr>
              <a:t>(mg/ml) </a:t>
            </a:r>
            <a:r>
              <a:rPr dirty="0" sz="3000" spc="-285">
                <a:solidFill>
                  <a:srgbClr val="FFFFFF"/>
                </a:solidFill>
                <a:latin typeface="Verdana"/>
                <a:cs typeface="Verdana"/>
              </a:rPr>
              <a:t>nicotine.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8063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90"/>
              <a:t>Antwoord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B87FCD52E05448942C37943A7CFFD1" ma:contentTypeVersion="4" ma:contentTypeDescription="Een nieuw document maken." ma:contentTypeScope="" ma:versionID="fb10a69cb23dfa796313546aa171445e">
  <xsd:schema xmlns:xsd="http://www.w3.org/2001/XMLSchema" xmlns:xs="http://www.w3.org/2001/XMLSchema" xmlns:p="http://schemas.microsoft.com/office/2006/metadata/properties" xmlns:ns2="f8939d28-dda7-4188-82eb-aeab283594be" targetNamespace="http://schemas.microsoft.com/office/2006/metadata/properties" ma:root="true" ma:fieldsID="2138d5c4d7965c8bc31d9f7f5213f048" ns2:_="">
    <xsd:import namespace="f8939d28-dda7-4188-82eb-aeab283594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39d28-dda7-4188-82eb-aeab283594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DEDEB49-9BCC-43DF-B2A8-1BD9276A5C5E}"/>
</file>

<file path=customXml/itemProps2.xml><?xml version="1.0" encoding="utf-8"?>
<ds:datastoreItem xmlns:ds="http://schemas.openxmlformats.org/officeDocument/2006/customXml" ds:itemID="{3829F073-681B-4035-8721-9D8FFCDD6A4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Wahoe Edubox</dc:creator>
  <cp:keywords>DAFiUKGcYNw,BAEbtTFdWbk</cp:keywords>
  <dc:title>LUMC // Quiz - presentatie</dc:title>
  <dcterms:created xsi:type="dcterms:W3CDTF">2024-06-05T12:29:49Z</dcterms:created>
  <dcterms:modified xsi:type="dcterms:W3CDTF">2024-06-05T12:29:49Z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2023-09-27T00:00:00Z</vt:filetime>
  </property>
  <property fmtid="{D5CDD505-2E9C-101B-9397-08002B2CF9AE}" pid="3" name="Creator">
    <vt:lpwstr>Canva</vt:lpwstr>
  </property>
  <property fmtid="{D5CDD505-2E9C-101B-9397-08002B2CF9AE}" pid="4" name="LastSaved">
    <vt:filetime>2024-06-05T00:00:00Z</vt:filetime>
  </property>
  <property fmtid="{D5CDD505-2E9C-101B-9397-08002B2CF9AE}" pid="5" name="Producer">
    <vt:lpwstr>3-Heights(TM) PDF Security Shell 4.8.25.2 (http://www.pdf-tools.com)</vt:lpwstr>
  </property>
</Properties>
</file>