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5"/>
  </p:notesMasterIdLst>
  <p:handoutMasterIdLst>
    <p:handoutMasterId r:id="rId46"/>
  </p:handoutMasterIdLst>
  <p:sldIdLst>
    <p:sldId id="256" r:id="rId5"/>
    <p:sldId id="274" r:id="rId6"/>
    <p:sldId id="455" r:id="rId7"/>
    <p:sldId id="441" r:id="rId8"/>
    <p:sldId id="415" r:id="rId9"/>
    <p:sldId id="388" r:id="rId10"/>
    <p:sldId id="401" r:id="rId11"/>
    <p:sldId id="402" r:id="rId12"/>
    <p:sldId id="389" r:id="rId13"/>
    <p:sldId id="390" r:id="rId14"/>
    <p:sldId id="392" r:id="rId15"/>
    <p:sldId id="451" r:id="rId16"/>
    <p:sldId id="452" r:id="rId17"/>
    <p:sldId id="453" r:id="rId18"/>
    <p:sldId id="454" r:id="rId19"/>
    <p:sldId id="393" r:id="rId20"/>
    <p:sldId id="395" r:id="rId21"/>
    <p:sldId id="405" r:id="rId22"/>
    <p:sldId id="442" r:id="rId23"/>
    <p:sldId id="443" r:id="rId24"/>
    <p:sldId id="396" r:id="rId25"/>
    <p:sldId id="391" r:id="rId26"/>
    <p:sldId id="403" r:id="rId27"/>
    <p:sldId id="445" r:id="rId28"/>
    <p:sldId id="444" r:id="rId29"/>
    <p:sldId id="446" r:id="rId30"/>
    <p:sldId id="406" r:id="rId31"/>
    <p:sldId id="398" r:id="rId32"/>
    <p:sldId id="449" r:id="rId33"/>
    <p:sldId id="448" r:id="rId34"/>
    <p:sldId id="450" r:id="rId35"/>
    <p:sldId id="409" r:id="rId36"/>
    <p:sldId id="399" r:id="rId37"/>
    <p:sldId id="407" r:id="rId38"/>
    <p:sldId id="400" r:id="rId39"/>
    <p:sldId id="408" r:id="rId40"/>
    <p:sldId id="411" r:id="rId41"/>
    <p:sldId id="412" r:id="rId42"/>
    <p:sldId id="414" r:id="rId43"/>
    <p:sldId id="383" r:id="rId4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3A4DFB-0DC6-465A-A357-150B265E3B50}" v="40" dt="2025-09-24T18:04:45.1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é Verbeek" userId="20d2065d-8055-4a68-a463-00777506795f" providerId="ADAL" clId="{408437A9-B1B4-4A5A-BF84-9732D44B2163}"/>
    <pc:docChg chg="custSel addSld delSld modSld">
      <pc:chgData name="Gé Verbeek" userId="20d2065d-8055-4a68-a463-00777506795f" providerId="ADAL" clId="{408437A9-B1B4-4A5A-BF84-9732D44B2163}" dt="2025-09-25T18:43:05.716" v="572" actId="20577"/>
      <pc:docMkLst>
        <pc:docMk/>
      </pc:docMkLst>
      <pc:sldChg chg="modSp">
        <pc:chgData name="Gé Verbeek" userId="20d2065d-8055-4a68-a463-00777506795f" providerId="ADAL" clId="{408437A9-B1B4-4A5A-BF84-9732D44B2163}" dt="2025-09-24T17:35:28.208" v="0" actId="20577"/>
        <pc:sldMkLst>
          <pc:docMk/>
          <pc:sldMk cId="4114310772" sldId="390"/>
        </pc:sldMkLst>
        <pc:spChg chg="mod">
          <ac:chgData name="Gé Verbeek" userId="20d2065d-8055-4a68-a463-00777506795f" providerId="ADAL" clId="{408437A9-B1B4-4A5A-BF84-9732D44B2163}" dt="2025-09-24T17:35:28.208" v="0" actId="20577"/>
          <ac:spMkLst>
            <pc:docMk/>
            <pc:sldMk cId="4114310772" sldId="390"/>
            <ac:spMk id="7171" creationId="{E224BC8B-2913-4038-A10D-36A485D9D174}"/>
          </ac:spMkLst>
        </pc:spChg>
      </pc:sldChg>
      <pc:sldChg chg="del">
        <pc:chgData name="Gé Verbeek" userId="20d2065d-8055-4a68-a463-00777506795f" providerId="ADAL" clId="{408437A9-B1B4-4A5A-BF84-9732D44B2163}" dt="2025-09-25T18:39:56.733" v="547" actId="47"/>
        <pc:sldMkLst>
          <pc:docMk/>
          <pc:sldMk cId="1753698846" sldId="394"/>
        </pc:sldMkLst>
      </pc:sldChg>
      <pc:sldChg chg="modSp mod modAnim">
        <pc:chgData name="Gé Verbeek" userId="20d2065d-8055-4a68-a463-00777506795f" providerId="ADAL" clId="{408437A9-B1B4-4A5A-BF84-9732D44B2163}" dt="2025-09-24T18:02:19.719" v="528"/>
        <pc:sldMkLst>
          <pc:docMk/>
          <pc:sldMk cId="705689064" sldId="403"/>
        </pc:sldMkLst>
        <pc:spChg chg="mod">
          <ac:chgData name="Gé Verbeek" userId="20d2065d-8055-4a68-a463-00777506795f" providerId="ADAL" clId="{408437A9-B1B4-4A5A-BF84-9732D44B2163}" dt="2025-09-24T17:51:53.961" v="438" actId="20577"/>
          <ac:spMkLst>
            <pc:docMk/>
            <pc:sldMk cId="705689064" sldId="403"/>
            <ac:spMk id="7171" creationId="{2B38AE70-CC15-5F31-D5D5-1B70E7171374}"/>
          </ac:spMkLst>
        </pc:spChg>
      </pc:sldChg>
      <pc:sldChg chg="del">
        <pc:chgData name="Gé Verbeek" userId="20d2065d-8055-4a68-a463-00777506795f" providerId="ADAL" clId="{408437A9-B1B4-4A5A-BF84-9732D44B2163}" dt="2025-09-25T18:39:57.862" v="548" actId="47"/>
        <pc:sldMkLst>
          <pc:docMk/>
          <pc:sldMk cId="2337529706" sldId="404"/>
        </pc:sldMkLst>
      </pc:sldChg>
      <pc:sldChg chg="modSp mod">
        <pc:chgData name="Gé Verbeek" userId="20d2065d-8055-4a68-a463-00777506795f" providerId="ADAL" clId="{408437A9-B1B4-4A5A-BF84-9732D44B2163}" dt="2025-09-25T18:43:05.716" v="572" actId="20577"/>
        <pc:sldMkLst>
          <pc:docMk/>
          <pc:sldMk cId="3492713978" sldId="412"/>
        </pc:sldMkLst>
        <pc:spChg chg="mod">
          <ac:chgData name="Gé Verbeek" userId="20d2065d-8055-4a68-a463-00777506795f" providerId="ADAL" clId="{408437A9-B1B4-4A5A-BF84-9732D44B2163}" dt="2025-09-25T18:43:05.716" v="572" actId="20577"/>
          <ac:spMkLst>
            <pc:docMk/>
            <pc:sldMk cId="3492713978" sldId="412"/>
            <ac:spMk id="2" creationId="{7CDC0223-DC0E-F573-BA6A-C22F18539E72}"/>
          </ac:spMkLst>
        </pc:spChg>
      </pc:sldChg>
      <pc:sldChg chg="modSp mod">
        <pc:chgData name="Gé Verbeek" userId="20d2065d-8055-4a68-a463-00777506795f" providerId="ADAL" clId="{408437A9-B1B4-4A5A-BF84-9732D44B2163}" dt="2025-09-25T18:42:50.363" v="559" actId="20577"/>
        <pc:sldMkLst>
          <pc:docMk/>
          <pc:sldMk cId="3679442130" sldId="414"/>
        </pc:sldMkLst>
        <pc:spChg chg="mod">
          <ac:chgData name="Gé Verbeek" userId="20d2065d-8055-4a68-a463-00777506795f" providerId="ADAL" clId="{408437A9-B1B4-4A5A-BF84-9732D44B2163}" dt="2025-09-25T18:42:50.363" v="559" actId="20577"/>
          <ac:spMkLst>
            <pc:docMk/>
            <pc:sldMk cId="3679442130" sldId="414"/>
            <ac:spMk id="2" creationId="{3B3C90EF-4C3E-2257-595F-F2D36F6B6643}"/>
          </ac:spMkLst>
        </pc:spChg>
      </pc:sldChg>
      <pc:sldChg chg="addSp delSp mod">
        <pc:chgData name="Gé Verbeek" userId="20d2065d-8055-4a68-a463-00777506795f" providerId="ADAL" clId="{408437A9-B1B4-4A5A-BF84-9732D44B2163}" dt="2025-09-24T18:13:00.255" v="546" actId="22"/>
        <pc:sldMkLst>
          <pc:docMk/>
          <pc:sldMk cId="1145195733" sldId="415"/>
        </pc:sldMkLst>
        <pc:picChg chg="del">
          <ac:chgData name="Gé Verbeek" userId="20d2065d-8055-4a68-a463-00777506795f" providerId="ADAL" clId="{408437A9-B1B4-4A5A-BF84-9732D44B2163}" dt="2025-09-24T18:12:40.354" v="545" actId="478"/>
          <ac:picMkLst>
            <pc:docMk/>
            <pc:sldMk cId="1145195733" sldId="415"/>
            <ac:picMk id="5" creationId="{F42ADDDE-7634-3CF8-862E-966A1251E3A3}"/>
          </ac:picMkLst>
        </pc:picChg>
        <pc:picChg chg="add">
          <ac:chgData name="Gé Verbeek" userId="20d2065d-8055-4a68-a463-00777506795f" providerId="ADAL" clId="{408437A9-B1B4-4A5A-BF84-9732D44B2163}" dt="2025-09-24T18:13:00.255" v="546" actId="22"/>
          <ac:picMkLst>
            <pc:docMk/>
            <pc:sldMk cId="1145195733" sldId="415"/>
            <ac:picMk id="6" creationId="{AE310B92-F19A-9801-AE9C-5AD7DDE2D8D7}"/>
          </ac:picMkLst>
        </pc:picChg>
      </pc:sldChg>
      <pc:sldChg chg="del">
        <pc:chgData name="Gé Verbeek" userId="20d2065d-8055-4a68-a463-00777506795f" providerId="ADAL" clId="{408437A9-B1B4-4A5A-BF84-9732D44B2163}" dt="2025-09-24T17:57:53.463" v="507" actId="47"/>
        <pc:sldMkLst>
          <pc:docMk/>
          <pc:sldMk cId="2852106234" sldId="416"/>
        </pc:sldMkLst>
      </pc:sldChg>
      <pc:sldChg chg="modAnim">
        <pc:chgData name="Gé Verbeek" userId="20d2065d-8055-4a68-a463-00777506795f" providerId="ADAL" clId="{408437A9-B1B4-4A5A-BF84-9732D44B2163}" dt="2025-09-24T18:00:48.930" v="522"/>
        <pc:sldMkLst>
          <pc:docMk/>
          <pc:sldMk cId="2217133054" sldId="442"/>
        </pc:sldMkLst>
      </pc:sldChg>
      <pc:sldChg chg="modAnim">
        <pc:chgData name="Gé Verbeek" userId="20d2065d-8055-4a68-a463-00777506795f" providerId="ADAL" clId="{408437A9-B1B4-4A5A-BF84-9732D44B2163}" dt="2025-09-24T18:01:04.894" v="523"/>
        <pc:sldMkLst>
          <pc:docMk/>
          <pc:sldMk cId="362254805" sldId="443"/>
        </pc:sldMkLst>
      </pc:sldChg>
      <pc:sldChg chg="modAnim">
        <pc:chgData name="Gé Verbeek" userId="20d2065d-8055-4a68-a463-00777506795f" providerId="ADAL" clId="{408437A9-B1B4-4A5A-BF84-9732D44B2163}" dt="2025-09-24T18:02:40.086" v="530"/>
        <pc:sldMkLst>
          <pc:docMk/>
          <pc:sldMk cId="1948943174" sldId="445"/>
        </pc:sldMkLst>
      </pc:sldChg>
      <pc:sldChg chg="modSp mod">
        <pc:chgData name="Gé Verbeek" userId="20d2065d-8055-4a68-a463-00777506795f" providerId="ADAL" clId="{408437A9-B1B4-4A5A-BF84-9732D44B2163}" dt="2025-09-24T17:53:22.642" v="451" actId="20577"/>
        <pc:sldMkLst>
          <pc:docMk/>
          <pc:sldMk cId="3448652516" sldId="446"/>
        </pc:sldMkLst>
        <pc:graphicFrameChg chg="modGraphic">
          <ac:chgData name="Gé Verbeek" userId="20d2065d-8055-4a68-a463-00777506795f" providerId="ADAL" clId="{408437A9-B1B4-4A5A-BF84-9732D44B2163}" dt="2025-09-24T17:53:22.642" v="451" actId="20577"/>
          <ac:graphicFrameMkLst>
            <pc:docMk/>
            <pc:sldMk cId="3448652516" sldId="446"/>
            <ac:graphicFrameMk id="2" creationId="{620CE2B1-B442-9195-0AB5-A520B29A386F}"/>
          </ac:graphicFrameMkLst>
        </pc:graphicFrameChg>
      </pc:sldChg>
      <pc:sldChg chg="del">
        <pc:chgData name="Gé Verbeek" userId="20d2065d-8055-4a68-a463-00777506795f" providerId="ADAL" clId="{408437A9-B1B4-4A5A-BF84-9732D44B2163}" dt="2025-09-24T18:02:54.451" v="531" actId="47"/>
        <pc:sldMkLst>
          <pc:docMk/>
          <pc:sldMk cId="3765922570" sldId="447"/>
        </pc:sldMkLst>
      </pc:sldChg>
      <pc:sldChg chg="modAnim">
        <pc:chgData name="Gé Verbeek" userId="20d2065d-8055-4a68-a463-00777506795f" providerId="ADAL" clId="{408437A9-B1B4-4A5A-BF84-9732D44B2163}" dt="2025-09-24T18:04:20.975" v="541"/>
        <pc:sldMkLst>
          <pc:docMk/>
          <pc:sldMk cId="444712324" sldId="448"/>
        </pc:sldMkLst>
      </pc:sldChg>
      <pc:sldChg chg="modAnim">
        <pc:chgData name="Gé Verbeek" userId="20d2065d-8055-4a68-a463-00777506795f" providerId="ADAL" clId="{408437A9-B1B4-4A5A-BF84-9732D44B2163}" dt="2025-09-24T18:03:30.231" v="536"/>
        <pc:sldMkLst>
          <pc:docMk/>
          <pc:sldMk cId="3939432033" sldId="449"/>
        </pc:sldMkLst>
      </pc:sldChg>
      <pc:sldChg chg="modAnim">
        <pc:chgData name="Gé Verbeek" userId="20d2065d-8055-4a68-a463-00777506795f" providerId="ADAL" clId="{408437A9-B1B4-4A5A-BF84-9732D44B2163}" dt="2025-09-24T18:04:45.146" v="544"/>
        <pc:sldMkLst>
          <pc:docMk/>
          <pc:sldMk cId="664242814" sldId="450"/>
        </pc:sldMkLst>
      </pc:sldChg>
      <pc:sldChg chg="modSp mod modAnim">
        <pc:chgData name="Gé Verbeek" userId="20d2065d-8055-4a68-a463-00777506795f" providerId="ADAL" clId="{408437A9-B1B4-4A5A-BF84-9732D44B2163}" dt="2025-09-24T17:59:04.625" v="512"/>
        <pc:sldMkLst>
          <pc:docMk/>
          <pc:sldMk cId="2710883563" sldId="451"/>
        </pc:sldMkLst>
        <pc:spChg chg="mod">
          <ac:chgData name="Gé Verbeek" userId="20d2065d-8055-4a68-a463-00777506795f" providerId="ADAL" clId="{408437A9-B1B4-4A5A-BF84-9732D44B2163}" dt="2025-09-24T17:36:30.367" v="4" actId="14100"/>
          <ac:spMkLst>
            <pc:docMk/>
            <pc:sldMk cId="2710883563" sldId="451"/>
            <ac:spMk id="7171" creationId="{04FB419E-90FB-A7C8-5821-291A33EE4C00}"/>
          </ac:spMkLst>
        </pc:spChg>
      </pc:sldChg>
      <pc:sldChg chg="modSp mod modAnim">
        <pc:chgData name="Gé Verbeek" userId="20d2065d-8055-4a68-a463-00777506795f" providerId="ADAL" clId="{408437A9-B1B4-4A5A-BF84-9732D44B2163}" dt="2025-09-24T17:59:31.794" v="516"/>
        <pc:sldMkLst>
          <pc:docMk/>
          <pc:sldMk cId="323620631" sldId="452"/>
        </pc:sldMkLst>
        <pc:spChg chg="mod">
          <ac:chgData name="Gé Verbeek" userId="20d2065d-8055-4a68-a463-00777506795f" providerId="ADAL" clId="{408437A9-B1B4-4A5A-BF84-9732D44B2163}" dt="2025-09-24T17:36:46.685" v="6" actId="114"/>
          <ac:spMkLst>
            <pc:docMk/>
            <pc:sldMk cId="323620631" sldId="452"/>
            <ac:spMk id="7171" creationId="{033B38BE-3360-9CEC-356C-364CE62E7387}"/>
          </ac:spMkLst>
        </pc:spChg>
      </pc:sldChg>
      <pc:sldChg chg="modSp mod">
        <pc:chgData name="Gé Verbeek" userId="20d2065d-8055-4a68-a463-00777506795f" providerId="ADAL" clId="{408437A9-B1B4-4A5A-BF84-9732D44B2163}" dt="2025-09-24T17:45:12.486" v="293" actId="20577"/>
        <pc:sldMkLst>
          <pc:docMk/>
          <pc:sldMk cId="3116780253" sldId="453"/>
        </pc:sldMkLst>
        <pc:spChg chg="mod">
          <ac:chgData name="Gé Verbeek" userId="20d2065d-8055-4a68-a463-00777506795f" providerId="ADAL" clId="{408437A9-B1B4-4A5A-BF84-9732D44B2163}" dt="2025-09-24T17:45:12.486" v="293" actId="20577"/>
          <ac:spMkLst>
            <pc:docMk/>
            <pc:sldMk cId="3116780253" sldId="453"/>
            <ac:spMk id="7171" creationId="{DA223978-2EA9-886F-1264-3B8874B4DC0C}"/>
          </ac:spMkLst>
        </pc:spChg>
        <pc:picChg chg="mod">
          <ac:chgData name="Gé Verbeek" userId="20d2065d-8055-4a68-a463-00777506795f" providerId="ADAL" clId="{408437A9-B1B4-4A5A-BF84-9732D44B2163}" dt="2025-09-24T17:41:17.994" v="140" actId="1076"/>
          <ac:picMkLst>
            <pc:docMk/>
            <pc:sldMk cId="3116780253" sldId="453"/>
            <ac:picMk id="2" creationId="{838F1687-52ED-2D25-9AEF-3C84D1F76359}"/>
          </ac:picMkLst>
        </pc:picChg>
      </pc:sldChg>
      <pc:sldChg chg="modSp add mod modAnim">
        <pc:chgData name="Gé Verbeek" userId="20d2065d-8055-4a68-a463-00777506795f" providerId="ADAL" clId="{408437A9-B1B4-4A5A-BF84-9732D44B2163}" dt="2025-09-24T18:00:24.089" v="521"/>
        <pc:sldMkLst>
          <pc:docMk/>
          <pc:sldMk cId="3627687201" sldId="454"/>
        </pc:sldMkLst>
        <pc:spChg chg="mod">
          <ac:chgData name="Gé Verbeek" userId="20d2065d-8055-4a68-a463-00777506795f" providerId="ADAL" clId="{408437A9-B1B4-4A5A-BF84-9732D44B2163}" dt="2025-09-24T17:49:56.864" v="437" actId="20577"/>
          <ac:spMkLst>
            <pc:docMk/>
            <pc:sldMk cId="3627687201" sldId="454"/>
            <ac:spMk id="7171" creationId="{C055FDFE-4310-7846-8A0B-5EC50C163AD2}"/>
          </ac:spMkLst>
        </pc:spChg>
      </pc:sldChg>
      <pc:sldChg chg="modSp add mod">
        <pc:chgData name="Gé Verbeek" userId="20d2065d-8055-4a68-a463-00777506795f" providerId="ADAL" clId="{408437A9-B1B4-4A5A-BF84-9732D44B2163}" dt="2025-09-24T17:57:43.596" v="506" actId="6549"/>
        <pc:sldMkLst>
          <pc:docMk/>
          <pc:sldMk cId="1648719655" sldId="455"/>
        </pc:sldMkLst>
        <pc:spChg chg="mod">
          <ac:chgData name="Gé Verbeek" userId="20d2065d-8055-4a68-a463-00777506795f" providerId="ADAL" clId="{408437A9-B1B4-4A5A-BF84-9732D44B2163}" dt="2025-09-24T17:57:43.596" v="506" actId="6549"/>
          <ac:spMkLst>
            <pc:docMk/>
            <pc:sldMk cId="1648719655" sldId="455"/>
            <ac:spMk id="4" creationId="{BE5E9AAC-8AFC-4CA9-B89F-13D11A0216BE}"/>
          </ac:spMkLst>
        </pc:spChg>
      </pc:sldChg>
    </pc:docChg>
  </pc:docChgLst>
  <pc:docChgLst>
    <pc:chgData name="Gé Verbeek" userId="20d2065d-8055-4a68-a463-00777506795f" providerId="ADAL" clId="{9A09730D-D41F-41EA-A0FB-8CAF50556B4E}"/>
    <pc:docChg chg="custSel addSld delSld modSld">
      <pc:chgData name="Gé Verbeek" userId="20d2065d-8055-4a68-a463-00777506795f" providerId="ADAL" clId="{9A09730D-D41F-41EA-A0FB-8CAF50556B4E}" dt="2025-02-06T19:00:03.180" v="228" actId="6549"/>
      <pc:docMkLst>
        <pc:docMk/>
      </pc:docMkLst>
      <pc:sldChg chg="modSp">
        <pc:chgData name="Gé Verbeek" userId="20d2065d-8055-4a68-a463-00777506795f" providerId="ADAL" clId="{9A09730D-D41F-41EA-A0FB-8CAF50556B4E}" dt="2025-02-06T19:00:03.180" v="228" actId="6549"/>
        <pc:sldMkLst>
          <pc:docMk/>
          <pc:sldMk cId="2192736301" sldId="405"/>
        </pc:sldMkLst>
      </pc:sldChg>
      <pc:sldChg chg="del">
        <pc:chgData name="Gé Verbeek" userId="20d2065d-8055-4a68-a463-00777506795f" providerId="ADAL" clId="{9A09730D-D41F-41EA-A0FB-8CAF50556B4E}" dt="2025-02-04T13:53:21.831" v="0" actId="47"/>
        <pc:sldMkLst>
          <pc:docMk/>
          <pc:sldMk cId="4201760888" sldId="410"/>
        </pc:sldMkLst>
      </pc:sldChg>
      <pc:sldChg chg="modSp mod">
        <pc:chgData name="Gé Verbeek" userId="20d2065d-8055-4a68-a463-00777506795f" providerId="ADAL" clId="{9A09730D-D41F-41EA-A0FB-8CAF50556B4E}" dt="2025-02-04T14:04:31.496" v="24" actId="27636"/>
        <pc:sldMkLst>
          <pc:docMk/>
          <pc:sldMk cId="3492713978" sldId="412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1008597479" sldId="413"/>
        </pc:sldMkLst>
      </pc:sldChg>
      <pc:sldChg chg="addSp modSp mod">
        <pc:chgData name="Gé Verbeek" userId="20d2065d-8055-4a68-a463-00777506795f" providerId="ADAL" clId="{9A09730D-D41F-41EA-A0FB-8CAF50556B4E}" dt="2025-02-04T14:06:13.542" v="38" actId="20577"/>
        <pc:sldMkLst>
          <pc:docMk/>
          <pc:sldMk cId="3679442130" sldId="414"/>
        </pc:sldMkLst>
      </pc:sldChg>
      <pc:sldChg chg="addSp new mod">
        <pc:chgData name="Gé Verbeek" userId="20d2065d-8055-4a68-a463-00777506795f" providerId="ADAL" clId="{9A09730D-D41F-41EA-A0FB-8CAF50556B4E}" dt="2025-02-04T14:25:44.457" v="40" actId="22"/>
        <pc:sldMkLst>
          <pc:docMk/>
          <pc:sldMk cId="1145195733" sldId="415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1349081952" sldId="415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2320046536" sldId="416"/>
        </pc:sldMkLst>
      </pc:sldChg>
      <pc:sldChg chg="modSp mod">
        <pc:chgData name="Gé Verbeek" userId="20d2065d-8055-4a68-a463-00777506795f" providerId="ADAL" clId="{9A09730D-D41F-41EA-A0FB-8CAF50556B4E}" dt="2025-02-04T14:27:25.275" v="80" actId="20577"/>
        <pc:sldMkLst>
          <pc:docMk/>
          <pc:sldMk cId="2852106234" sldId="416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3563403039" sldId="417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235566469" sldId="418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3252947673" sldId="419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3616916827" sldId="420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548513454" sldId="421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2064637957" sldId="422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1243297770" sldId="423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2653353395" sldId="424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369606395" sldId="425"/>
        </pc:sldMkLst>
      </pc:sldChg>
      <pc:sldChg chg="del">
        <pc:chgData name="Gé Verbeek" userId="20d2065d-8055-4a68-a463-00777506795f" providerId="ADAL" clId="{9A09730D-D41F-41EA-A0FB-8CAF50556B4E}" dt="2025-02-04T13:54:05.146" v="3" actId="47"/>
        <pc:sldMkLst>
          <pc:docMk/>
          <pc:sldMk cId="1690292796" sldId="426"/>
        </pc:sldMkLst>
      </pc:sldChg>
      <pc:sldChg chg="modSp mod">
        <pc:chgData name="Gé Verbeek" userId="20d2065d-8055-4a68-a463-00777506795f" providerId="ADAL" clId="{9A09730D-D41F-41EA-A0FB-8CAF50556B4E}" dt="2025-02-04T14:32:44.760" v="204" actId="20577"/>
        <pc:sldMkLst>
          <pc:docMk/>
          <pc:sldMk cId="125313374" sldId="44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25-9-2025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02E0-DB6B-495D-8684-7297BB1858EF}" type="datetimeFigureOut">
              <a:rPr lang="nl-NL" smtClean="0"/>
              <a:t>25-9-2025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2AE81-861B-4764-8A92-10FE93FC7A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702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0737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20BC4D-1F1C-BDB5-4056-009A8E429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B39458CA-A7C8-A3E6-947E-0664FB51D56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5EA827AE-54E5-5339-045A-E734C300F7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B9B41173-B583-5B87-7369-8CA3C23DBA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926339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E69AE-F0DB-D48C-BD18-F17F7213C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82CC0D5D-612C-FCEB-7965-807D146B124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5AAF1AA3-4F67-812E-D59A-E37C75FDB9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9ADDA5BA-C880-C246-BF66-F65D63E945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88855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431716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140995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EF7DAA-5D22-0C90-C747-FFE239838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A7E3FF45-D30B-6150-96FE-FC59A905025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DE8C94E7-A3BE-21AC-31D1-9BEF8427DEC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A16CCDB-0138-72CA-420B-27091C0526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544874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02085-3D69-4263-94D8-3BF5DE1FC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F89F6213-071A-7AEE-C161-EA6B57C1DF5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190C6DD2-BF4C-60B9-ECDA-FF07A5C41C2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7CABED44-26FC-F40F-AA2E-ECD444183C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901498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84021E-B876-3C70-F3CC-498A9C298E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39C0C28D-DC1A-D628-00C7-D98F304DA92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28DA286C-62B0-73B4-183B-17DF0EDF56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6FF3E599-F88C-437C-13BF-07CAA71803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777246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311549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697703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FBDD9-3064-BD08-87EF-1729AFB89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491F1456-3149-8699-25AD-2E75B4BE39B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3500CBD1-126A-A65C-F46A-57509507A1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8E734664-2DFB-1700-3ED9-D6DD4996E8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87867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259665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3E0198-96D9-F9B1-FB44-F98EFCF54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AC73C4F-166F-947B-5253-C77F825AE5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25403F75-1236-E94E-AE08-B3BC2020BB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8766C646-AFAC-C58C-4EF2-A1FC891016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800808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5FCCB5-81A3-8481-45FE-68B21CE114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D115EA53-1B0D-7788-15E8-40BEECC86BA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211D5669-85D7-206E-BC74-8075E4A4AE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A78D47AE-C576-4E22-3FCD-2A5E91F46E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95602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580CE-7099-65D4-022C-A4CD44830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C79A7577-363C-E81C-3470-9B9CBE74BD5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91807D73-BF2C-4552-C5A8-4ED801DC524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E4435699-2E10-4A49-D5AF-54D03EE45C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244562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B18AB-2A0D-C2F2-9A7E-912032D08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31FF846C-CBEF-A832-09B5-E11FA597490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45CC8BD5-6942-D25F-0842-8CA7D3C5F4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E37D7C3C-F79C-430A-F744-69B2F245C0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365562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160666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FF2E90-6B8D-BFD8-3F1B-E12A67E39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534C3657-70AB-04D5-D7D0-7ACC6F5E3DF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06A9A1A4-EDEA-450E-71E8-1EED46C2FEF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553B0203-C213-E684-D720-3F5CAF4066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588629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C26FA-583F-84A3-BEDB-736CFC159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B50D8988-4455-7245-9E41-8CE90478DB8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F571036E-A9A4-3EAB-BB04-0AB9631CB2C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1F53EF50-237F-300E-1118-AEF850ACF4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452291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A8F7B3-72F9-74E9-557C-DDFF4BAFC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66B3164C-C3A4-2AD7-C30C-7B8DAD96C8B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32C5DF4E-76BE-E2A3-964C-7FBEFC7D0C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E68CFA65-C2F9-EF50-4ABE-8F0CB5E68A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633612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EC635D-ECE8-12A3-50E0-35FA33A48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95AB9EB3-5FD7-670E-BCEA-788BA05EB65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7E77F580-87AC-A93E-CD77-4B28E4A505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3299107A-29E0-1BBC-E3BD-00BF634CCC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005450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05779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E09230-301E-1BE3-79EB-907756659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453FC06B-A100-2150-0C00-D4F99FF0BA8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2B3D14C8-F735-5F4A-74B8-8EE1B194E2E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809740E0-6A8E-B53B-FD8B-A4D4E9381F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867174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186E2A-7F11-36A7-64C4-DA2A7BD63F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43D1F24F-7E78-C057-25C8-18D2CB7392B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87259846-EDC3-66D7-7F8E-4FF80C69F1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517BC0A3-3E29-DF8E-80E7-3354A35CCA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505625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726235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725EE-E55A-3CE4-6146-0ECB98A6FB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F413C641-1269-39FD-84E4-99608EA4C51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7A336A3A-68C8-F4E6-B91F-6EC3DA5A41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F2E273C-1210-3672-B969-04A6FBB20D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062925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2099C-F8D6-36FA-2018-FEF0432C1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26AEEF7C-73FF-E2D8-DD3F-EB2A869590D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90DC46CF-42A1-A886-4F83-C87F4D60627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623F97F9-333A-96F1-0D77-E1137648F2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377030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6173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D0ED2-D7B7-B35E-9F09-5880405D7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AE148813-C135-EEC6-2AF2-7A1490CE67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33EE423A-34E3-9E92-CC21-A91E072C627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2978058F-D64F-1D4F-0C69-2499A02386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79310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41292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05107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24254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3A3E4-914F-46B0-DD79-A945F939EF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001C8745-6153-890F-BDA4-3BC26D8F44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BF265669-82A4-2C75-EC93-A19837C9B92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DC4CD59A-C9CE-01AB-6D1A-90312992AC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924866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D9C74-6257-C6D1-AC91-1860484CE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FF671BEE-A80F-5930-4C86-A3B1AF0BF0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FEF8C354-BEBE-26AD-0B8E-4FEE61119CC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FF012C86-4551-0C79-AC9B-EA638C08C2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56758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Bladeren onder de 1e tros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 lnSpcReduction="10000"/>
          </a:bodyPr>
          <a:lstStyle/>
          <a:p>
            <a:pPr indent="0">
              <a:buNone/>
              <a:defRPr/>
            </a:pPr>
            <a:r>
              <a:rPr lang="nl-NL" dirty="0"/>
              <a:t>De theorie is dat er eerst een bepaalde hoeveelheid assimilaten in het gewas aanwezig moeten zijn ,voordat hij gaat bloeien.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Uit onderzoek blijkt dat ingrepen, die de hoeveelheid assimilaten verhogen, de bloei kunnen versnellen.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Meer licht betekent minder bladen onder de 1</a:t>
            </a:r>
            <a:r>
              <a:rPr lang="nl-NL" baseline="30000" dirty="0"/>
              <a:t>e</a:t>
            </a:r>
            <a:r>
              <a:rPr lang="nl-NL" dirty="0"/>
              <a:t> tros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Minder licht met een hogere temperatuur betekent meer bladen onder de 1</a:t>
            </a:r>
            <a:r>
              <a:rPr lang="nl-NL" baseline="30000" dirty="0"/>
              <a:t>e</a:t>
            </a:r>
            <a:r>
              <a:rPr lang="nl-NL" dirty="0"/>
              <a:t> tros.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319B4DB4-2903-BDC4-3B4E-5D687B6E6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3229" y="4137174"/>
            <a:ext cx="219075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107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Hormonale factor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Uit allerlei onderzoek blijkt duidelijk dat er een hormonale factor in het spel is bij de overgang van de vegetatieve stadium naar de generatieve stadium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Plantenhormonen spelen hierin een cruciale rol.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AAA787CB-4A43-AEB8-EE12-2DD0FD4CD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2741" y="4045519"/>
            <a:ext cx="207645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9599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F86A67-D7A5-CB83-731D-20F1C7FAB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1D232725-BA1B-22DB-3DF1-AB4B83DFD6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Hormonale factor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04FB419E-90FB-A7C8-5821-291A33EE4C0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62892" y="1419171"/>
            <a:ext cx="7710171" cy="4738260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  <a:defRPr/>
            </a:pPr>
            <a:r>
              <a:rPr lang="nl-NL" dirty="0"/>
              <a:t>Je kunt de jeugdfase van planten verkorten door: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b="1" dirty="0">
                <a:solidFill>
                  <a:srgbClr val="0070C0"/>
                </a:solidFill>
              </a:rPr>
              <a:t>Gibberellinen</a:t>
            </a:r>
            <a:r>
              <a:rPr lang="nl-NL" dirty="0"/>
              <a:t> </a:t>
            </a:r>
          </a:p>
          <a:p>
            <a:pPr indent="0">
              <a:buNone/>
              <a:defRPr/>
            </a:pPr>
            <a:r>
              <a:rPr lang="nl-NL" dirty="0"/>
              <a:t>Ze stimuleren de overgang van de vegetatieve fase naar de generatieve fase. </a:t>
            </a:r>
          </a:p>
          <a:p>
            <a:pPr marL="342900" indent="-342900">
              <a:defRPr/>
            </a:pPr>
            <a:r>
              <a:rPr lang="nl-NL" dirty="0"/>
              <a:t>Bij langedagplanten kan extra gibberelline de plant eerder in bloei brengen, ook al is de daglengte nog niet optimaal.</a:t>
            </a:r>
          </a:p>
          <a:p>
            <a:pPr marL="342900" indent="-342900">
              <a:defRPr/>
            </a:pPr>
            <a:r>
              <a:rPr lang="nl-NL" dirty="0"/>
              <a:t>Voorbeeld: spuiten van gibberellinen bij bepaalde sierplanten (zoals chrysant of petunia) om de bloei te vervroegen.</a:t>
            </a:r>
          </a:p>
          <a:p>
            <a:pPr marL="342900" indent="-342900"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b="1" dirty="0" err="1">
                <a:solidFill>
                  <a:srgbClr val="0070C0"/>
                </a:solidFill>
              </a:rPr>
              <a:t>Cytokininen</a:t>
            </a:r>
            <a:endParaRPr lang="nl-NL" b="1" dirty="0">
              <a:solidFill>
                <a:srgbClr val="0070C0"/>
              </a:solidFill>
            </a:endParaRPr>
          </a:p>
          <a:p>
            <a:pPr marL="342900" indent="-342900">
              <a:defRPr/>
            </a:pPr>
            <a:r>
              <a:rPr lang="nl-NL" dirty="0"/>
              <a:t>Kunnen in combinatie met gibberelline de knopvorming stimuleren.</a:t>
            </a:r>
          </a:p>
          <a:p>
            <a:pPr marL="342900" indent="-342900">
              <a:defRPr/>
            </a:pPr>
            <a:r>
              <a:rPr lang="nl-NL" dirty="0"/>
              <a:t>Vooral bij weefselkweek gebruikt om sneller bloeibare planten te krijgen.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DAD30BE-71BC-0749-69BF-8D996461A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2741" y="4045519"/>
            <a:ext cx="207645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88356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386798-016F-2DAF-3BD1-47F720580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D34F4B83-100F-845E-E9E6-AAECE2674C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Hormonale factor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033B38BE-3360-9CEC-356C-364CE62E738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 lnSpcReduction="10000"/>
          </a:bodyPr>
          <a:lstStyle/>
          <a:p>
            <a:pPr indent="0">
              <a:buNone/>
              <a:defRPr/>
            </a:pPr>
            <a:endParaRPr lang="nl-NL" dirty="0"/>
          </a:p>
          <a:p>
            <a:pPr indent="0">
              <a:buNone/>
            </a:pPr>
            <a:r>
              <a:rPr lang="nl-NL" b="1" dirty="0">
                <a:solidFill>
                  <a:srgbClr val="0070C0"/>
                </a:solidFill>
              </a:rPr>
              <a:t>Auxine</a:t>
            </a:r>
            <a:endParaRPr lang="nl-NL" dirty="0">
              <a:solidFill>
                <a:srgbClr val="0070C0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Niet direct voor bloei, maar auxine in de juiste balans met gibberelline kan de overgang wel beïnvloeden.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indent="0">
              <a:buNone/>
            </a:pPr>
            <a:r>
              <a:rPr lang="nl-NL" b="1" i="1" dirty="0"/>
              <a:t>Let op</a:t>
            </a:r>
            <a:endParaRPr lang="nl-NL" i="1" dirty="0"/>
          </a:p>
          <a:p>
            <a:pPr lvl="1"/>
            <a:r>
              <a:rPr lang="nl-NL" dirty="0"/>
              <a:t>Niet bij alle planten werkt dit even goed; genetische aanleg en omgevingsfactoren (licht, temperatuur) blijven belangrijk.</a:t>
            </a:r>
          </a:p>
          <a:p>
            <a:pPr lvl="1"/>
            <a:r>
              <a:rPr lang="nl-NL" dirty="0"/>
              <a:t>Soms kan juist een </a:t>
            </a:r>
            <a:r>
              <a:rPr lang="nl-NL" b="1" dirty="0" err="1"/>
              <a:t>koudebehandeling</a:t>
            </a:r>
            <a:r>
              <a:rPr lang="nl-NL" b="1" dirty="0"/>
              <a:t> </a:t>
            </a:r>
            <a:r>
              <a:rPr lang="nl-NL" dirty="0"/>
              <a:t>nodig zijn naast hormonen om de jeugdfase te doorbreken.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CFA45D6D-2714-F259-C6B8-F352FF61B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2741" y="4045519"/>
            <a:ext cx="207645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2063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BC4AA3-EBDF-5631-8D35-06CC7D083B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B64FE313-AB91-8CE6-31EF-25C39E2427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Hormonale factor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DA223978-2EA9-886F-1264-3B8874B4DC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2" y="1588951"/>
            <a:ext cx="8892913" cy="4738260"/>
          </a:xfrm>
        </p:spPr>
        <p:txBody>
          <a:bodyPr>
            <a:normAutofit lnSpcReduction="10000"/>
          </a:bodyPr>
          <a:lstStyle/>
          <a:p>
            <a:pPr indent="0">
              <a:buNone/>
              <a:defRPr/>
            </a:pPr>
            <a:r>
              <a:rPr lang="nl-NL" dirty="0"/>
              <a:t>Enkele praktijkvoorbeelden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b="1" dirty="0"/>
              <a:t>Voorbeeld 1: Sierplanten (o.a. chrysant, petunia)</a:t>
            </a:r>
          </a:p>
          <a:p>
            <a:pPr indent="0">
              <a:buNone/>
              <a:defRPr/>
            </a:pPr>
            <a:endParaRPr lang="nl-NL" b="1" dirty="0"/>
          </a:p>
          <a:p>
            <a:pPr marL="342900" indent="-342900">
              <a:defRPr/>
            </a:pPr>
            <a:r>
              <a:rPr lang="nl-NL" b="1" dirty="0"/>
              <a:t>Probleem</a:t>
            </a:r>
            <a:r>
              <a:rPr lang="nl-NL" dirty="0"/>
              <a:t>: Sommige sierplanten bloeien pas na een lange 		  jeugdfase of bij de juiste daglengte.</a:t>
            </a:r>
          </a:p>
          <a:p>
            <a:pPr marL="342900" indent="-342900">
              <a:defRPr/>
            </a:pPr>
            <a:r>
              <a:rPr lang="nl-NL" b="1" dirty="0"/>
              <a:t>Oplossing</a:t>
            </a:r>
            <a:r>
              <a:rPr lang="nl-NL" dirty="0"/>
              <a:t>: Toedienen van gibberellinen via een bespuiting.</a:t>
            </a:r>
          </a:p>
          <a:p>
            <a:pPr marL="342900" indent="-342900">
              <a:defRPr/>
            </a:pPr>
            <a:r>
              <a:rPr lang="nl-NL" b="1" dirty="0"/>
              <a:t>Effect</a:t>
            </a:r>
            <a:r>
              <a:rPr lang="nl-NL" dirty="0"/>
              <a:t>: -De planten schakelen sneller over naar de generatieve 	       fase.        	     </a:t>
            </a:r>
            <a:br>
              <a:rPr lang="nl-NL" dirty="0"/>
            </a:br>
            <a:r>
              <a:rPr lang="nl-NL" dirty="0"/>
              <a:t>             -Bloei komt eerder, wat handig is voor een teeltschema       	       met vaste leverdata.</a:t>
            </a:r>
            <a:br>
              <a:rPr lang="nl-NL" dirty="0"/>
            </a:br>
            <a:endParaRPr lang="nl-NL" dirty="0"/>
          </a:p>
          <a:p>
            <a:pPr indent="0">
              <a:buNone/>
              <a:defRPr/>
            </a:pPr>
            <a:r>
              <a:rPr lang="nl-NL" dirty="0"/>
              <a:t> 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838F1687-52ED-2D25-9AEF-3C84D1F763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4551" y="-9662"/>
            <a:ext cx="207645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780253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8AE5E-B1A3-012B-6AE1-B66F5357F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AC10C62B-DB61-FE5F-F4AB-9DBAA2995A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Hormonale factor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C055FDFE-4310-7846-8A0B-5EC50C163AD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3" y="1345721"/>
            <a:ext cx="7952633" cy="5303415"/>
          </a:xfrm>
        </p:spPr>
        <p:txBody>
          <a:bodyPr>
            <a:normAutofit fontScale="85000" lnSpcReduction="10000"/>
          </a:bodyPr>
          <a:lstStyle/>
          <a:p>
            <a:pPr indent="0">
              <a:buNone/>
              <a:defRPr/>
            </a:pPr>
            <a:r>
              <a:rPr lang="nl-NL" b="1" dirty="0"/>
              <a:t>Voorbeeld 2: Aardbei (doorteelt)</a:t>
            </a:r>
            <a:br>
              <a:rPr lang="nl-NL" b="1" dirty="0"/>
            </a:br>
            <a:endParaRPr lang="nl-NL" b="1" dirty="0"/>
          </a:p>
          <a:p>
            <a:pPr marL="342900" indent="-342900">
              <a:defRPr/>
            </a:pPr>
            <a:r>
              <a:rPr lang="nl-NL" b="1" dirty="0"/>
              <a:t>Probleem</a:t>
            </a:r>
            <a:r>
              <a:rPr lang="nl-NL" dirty="0"/>
              <a:t>: Jonge planten vormen eerst veel blad    		           	           voordat bloemknoppen ontstaan.</a:t>
            </a:r>
          </a:p>
          <a:p>
            <a:pPr marL="342900" indent="-342900">
              <a:defRPr/>
            </a:pPr>
            <a:r>
              <a:rPr lang="nl-NL" b="1" dirty="0"/>
              <a:t>Oplossing</a:t>
            </a:r>
            <a:r>
              <a:rPr lang="nl-NL" dirty="0"/>
              <a:t>: Spuiten of dompelen met gibberellinen.</a:t>
            </a:r>
          </a:p>
          <a:p>
            <a:pPr marL="342900" indent="-342900">
              <a:defRPr/>
            </a:pPr>
            <a:r>
              <a:rPr lang="nl-NL" b="1" dirty="0"/>
              <a:t>Effect: </a:t>
            </a:r>
            <a:r>
              <a:rPr lang="nl-NL" dirty="0"/>
              <a:t>Snellere inductie van bloei en dus eerder vruchten.</a:t>
            </a:r>
          </a:p>
          <a:p>
            <a:pPr marL="342900" indent="-342900">
              <a:defRPr/>
            </a:pPr>
            <a:endParaRPr lang="nl-NL" dirty="0"/>
          </a:p>
          <a:p>
            <a:pPr indent="0">
              <a:buNone/>
              <a:defRPr/>
            </a:pPr>
            <a:endParaRPr lang="nl-NL" b="1" dirty="0"/>
          </a:p>
          <a:p>
            <a:pPr indent="0">
              <a:buNone/>
              <a:defRPr/>
            </a:pPr>
            <a:r>
              <a:rPr lang="nl-NL" b="1" dirty="0"/>
              <a:t>Voorbeeld 3: Fruitbomen (appel, peer, </a:t>
            </a:r>
            <a:r>
              <a:rPr lang="nl-NL" b="1" dirty="0" err="1"/>
              <a:t>citrus</a:t>
            </a:r>
            <a:r>
              <a:rPr lang="nl-NL" b="1" dirty="0"/>
              <a:t>)</a:t>
            </a:r>
            <a:br>
              <a:rPr lang="nl-NL" b="1" dirty="0"/>
            </a:br>
            <a:endParaRPr lang="nl-NL" b="1" dirty="0"/>
          </a:p>
          <a:p>
            <a:pPr marL="342900" indent="-342900">
              <a:defRPr/>
            </a:pPr>
            <a:r>
              <a:rPr lang="nl-NL" b="1" dirty="0"/>
              <a:t>Probleem</a:t>
            </a:r>
            <a:r>
              <a:rPr lang="nl-NL" dirty="0"/>
              <a:t>: Zaailingen van appel, peer of </a:t>
            </a:r>
            <a:r>
              <a:rPr lang="nl-NL" dirty="0" err="1"/>
              <a:t>citrus</a:t>
            </a:r>
            <a:r>
              <a:rPr lang="nl-NL" dirty="0"/>
              <a:t> kunnen een    	           	           jeugdfase van meerdere jaren hebben voordat ze 	           	           vrucht dragen.</a:t>
            </a:r>
          </a:p>
          <a:p>
            <a:pPr marL="342900" indent="-342900">
              <a:defRPr/>
            </a:pPr>
            <a:r>
              <a:rPr lang="nl-NL" b="1" dirty="0"/>
              <a:t>Oplossing</a:t>
            </a:r>
            <a:r>
              <a:rPr lang="nl-NL" dirty="0"/>
              <a:t>: Behandelen met gibberellinen of </a:t>
            </a:r>
            <a:r>
              <a:rPr lang="nl-NL" dirty="0" err="1"/>
              <a:t>cytokininen</a:t>
            </a:r>
            <a:r>
              <a:rPr lang="nl-NL" dirty="0"/>
              <a:t> in 		            proeven.</a:t>
            </a:r>
          </a:p>
          <a:p>
            <a:pPr marL="342900" indent="-342900">
              <a:defRPr/>
            </a:pPr>
            <a:r>
              <a:rPr lang="nl-NL" b="1" dirty="0"/>
              <a:t>Effect:</a:t>
            </a:r>
            <a:r>
              <a:rPr lang="nl-NL" dirty="0"/>
              <a:t> Bij sommige rassen kan dit de overgang versnellen, </a:t>
            </a:r>
          </a:p>
          <a:p>
            <a:pPr marL="342900" indent="-342900"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In de praktijk gebruiken telers vooral gibberellinen omdat die het sterkst werken om de jeugdfase te verkorten en bloei op te wekken.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CA29E83-D865-58DF-24EB-A14649783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2741" y="4045519"/>
            <a:ext cx="207645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68720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Korte dag = lange nacht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Sommige planten reageren op daglengte en bloeien pas als de dag (of nacht) een bepaald aantal uren duurt.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De gevoeligheid voor daglengte hangt af van de oorsprong van de plant; echte tropische planten zijn meestal niet daglengtegevoelig.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Dit komt omdat de dag en nacht bij de evenaar ongeveer even lang zijn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3483173E-221B-3E0D-957F-B0925D828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71" y="4039408"/>
            <a:ext cx="3632641" cy="252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0344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Korte dag = lange nacht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De benaming korte dag plant is eigenlijk verkeert.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Een korte dag plant is eigenlijk een lange nacht plant want het gaat namelijk om de lengte van de donkerperiode.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Als de donkerperiode maar heel kort wordt onderbroken gaat het effect van de verduistering verloren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8CFE11CB-09FE-2EE1-40DA-7B419423C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1114" y="4677852"/>
            <a:ext cx="3722441" cy="184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9946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DB7D18-61A7-F626-130C-9853029EB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5D8CD017-CDCE-7F0A-A725-588F97D7B8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Lengte donkerperiode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C6178F6D-AD55-A446-72C3-7FF4613C0E5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Planten detecteren de lengte van de donkere periode met behulp van pigmenten in het blad.</a:t>
            </a:r>
          </a:p>
          <a:p>
            <a:pPr indent="0">
              <a:buNone/>
              <a:defRPr/>
            </a:pPr>
            <a:r>
              <a:rPr lang="nl-NL" dirty="0"/>
              <a:t>Communicatie tussen het blad en de bloeiende locatie gebeurt via hormonen.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De plant meet de donkere periode niet alleen met de fotoreceptor </a:t>
            </a:r>
            <a:r>
              <a:rPr lang="nl-NL" dirty="0" err="1"/>
              <a:t>fytochroom</a:t>
            </a:r>
            <a:r>
              <a:rPr lang="nl-NL" dirty="0"/>
              <a:t>, maar ook door interactie met de biologische klok van de plant en temperatuur.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123A3E2-5AAB-6849-5425-39FE25746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1758" y="1573760"/>
            <a:ext cx="3866821" cy="469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73630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8CBB2E-5C38-B465-A846-66D8C3174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212A951C-7056-7884-6479-391207BE2F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Bloei inductie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5EE112C3-D78C-F632-E3C7-D04DCE5373A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De bloei-inductie (het omschakelen van de vegetatieve groei naar de bloeifase) wordt vooral geregeld door het hormoon </a:t>
            </a:r>
            <a:r>
              <a:rPr lang="nl-NL" b="1" dirty="0">
                <a:solidFill>
                  <a:srgbClr val="0070C0"/>
                </a:solidFill>
              </a:rPr>
              <a:t>gibberelline</a:t>
            </a:r>
            <a:r>
              <a:rPr lang="nl-NL" dirty="0"/>
              <a:t>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dirty="0">
                <a:solidFill>
                  <a:srgbClr val="0070C0"/>
                </a:solidFill>
              </a:rPr>
              <a:t>Gibberellinen</a:t>
            </a:r>
            <a:r>
              <a:rPr lang="nl-NL" dirty="0"/>
              <a:t> stimuleren de vorming van </a:t>
            </a:r>
            <a:r>
              <a:rPr lang="nl-NL" dirty="0">
                <a:solidFill>
                  <a:schemeClr val="tx1"/>
                </a:solidFill>
              </a:rPr>
              <a:t>bloeiknoppen</a:t>
            </a:r>
            <a:r>
              <a:rPr lang="nl-NL" dirty="0"/>
              <a:t> bij bepaalde planten, vooral bij </a:t>
            </a:r>
            <a:r>
              <a:rPr lang="nl-NL" b="1" dirty="0"/>
              <a:t>langedagplanten</a:t>
            </a:r>
            <a:r>
              <a:rPr lang="nl-NL" dirty="0"/>
              <a:t> (planten die pas gaan bloeien als de dagen lang genoeg zijn).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939B9A8-67D8-0ED4-678E-2AA1AC43E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1758" y="1573760"/>
            <a:ext cx="3866821" cy="469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13305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>
            <a:extLst>
              <a:ext uri="{FF2B5EF4-FFF2-40B4-BE49-F238E27FC236}">
                <a16:creationId xmlns:a16="http://schemas.microsoft.com/office/drawing/2014/main" id="{5BF33C1D-068A-4FDD-AE17-E6B3983E61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Aftrap</a:t>
            </a:r>
          </a:p>
        </p:txBody>
      </p:sp>
      <p:pic>
        <p:nvPicPr>
          <p:cNvPr id="4099" name="Afbeelding 6">
            <a:extLst>
              <a:ext uri="{FF2B5EF4-FFF2-40B4-BE49-F238E27FC236}">
                <a16:creationId xmlns:a16="http://schemas.microsoft.com/office/drawing/2014/main" id="{75FAD6AD-3C9B-492F-9EB2-0AAC95823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Afbeelding 3">
            <a:extLst>
              <a:ext uri="{FF2B5EF4-FFF2-40B4-BE49-F238E27FC236}">
                <a16:creationId xmlns:a16="http://schemas.microsoft.com/office/drawing/2014/main" id="{08AD22CF-237A-4C8F-AAD3-DEDB17470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04938"/>
            <a:ext cx="9144000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BA2D4-4493-3649-D35C-C1C993636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4F5FE6F7-EF8C-1AF5-0675-B1639EDB22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Bloei inductie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D47C1CC6-E4FB-C336-3192-5A3D6F3649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Het hormoon wordt gemaakt in de jonge bladeren en in de stengel, en reist naar de </a:t>
            </a:r>
            <a:r>
              <a:rPr lang="nl-NL" b="1" dirty="0">
                <a:solidFill>
                  <a:srgbClr val="0070C0"/>
                </a:solidFill>
              </a:rPr>
              <a:t>meristemen</a:t>
            </a:r>
            <a:r>
              <a:rPr lang="nl-NL" dirty="0"/>
              <a:t> (deelpunten) waar het de ontwikkeling richting bloei aanzet.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De werking van gibberelline hangt vaak samen met </a:t>
            </a:r>
            <a:r>
              <a:rPr lang="nl-NL" b="1" dirty="0">
                <a:solidFill>
                  <a:srgbClr val="0070C0"/>
                </a:solidFill>
              </a:rPr>
              <a:t>lichtprikkels</a:t>
            </a:r>
            <a:r>
              <a:rPr lang="nl-NL" dirty="0">
                <a:solidFill>
                  <a:srgbClr val="0070C0"/>
                </a:solidFill>
              </a:rPr>
              <a:t> </a:t>
            </a:r>
            <a:r>
              <a:rPr lang="nl-NL" dirty="0"/>
              <a:t>en de </a:t>
            </a:r>
            <a:r>
              <a:rPr lang="nl-NL" b="1" dirty="0">
                <a:solidFill>
                  <a:srgbClr val="0070C0"/>
                </a:solidFill>
              </a:rPr>
              <a:t>fotoperiode</a:t>
            </a:r>
            <a:r>
              <a:rPr lang="nl-NL" dirty="0"/>
              <a:t> (lengte van dag en nacht). Het hormoon werkt dus samen met signalen uit het blad, dat uiteindelijk de bloei activeert in het groeipunt.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F7AF5C31-7682-1AE2-84A1-F9BF7AAF58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1758" y="1573760"/>
            <a:ext cx="3866821" cy="469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5480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Lengte donkerperiode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Sommige </a:t>
            </a:r>
            <a:r>
              <a:rPr lang="nl-NL" dirty="0" err="1"/>
              <a:t>kortedagplanten</a:t>
            </a:r>
            <a:r>
              <a:rPr lang="nl-NL" dirty="0"/>
              <a:t>, zoals chrysanten, vereisen weken van lange nachten voor de bloei, en het stoppen van verduistering kan leiden tot abnormale groei.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De bloei van chrysanten en mogelijk andere gewassen wordt waarschijnlijk gereguleerd door meerdere genen en is geen eenvoudige aan/</a:t>
            </a:r>
            <a:r>
              <a:rPr lang="nl-NL" dirty="0" err="1"/>
              <a:t>uit-schakeling</a:t>
            </a:r>
            <a:r>
              <a:rPr lang="nl-NL" dirty="0"/>
              <a:t> van één gen.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3CBA6344-66AF-5340-73C2-45B417623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5125" y="1440611"/>
            <a:ext cx="4026875" cy="488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147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dirty="0"/>
              <a:t>Bloemknoppen en problemen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Na de overgang van vegetatieve naar generatieve groei kunnen bloemknoppen problemen ondervinden.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Knoppen kunnen uitdrogen of vallen, en bloemen kunnen niet goed opengaan.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3532C7F-4DB7-6F53-F761-D25B205258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621"/>
          <a:stretch/>
        </p:blipFill>
        <p:spPr>
          <a:xfrm>
            <a:off x="8585024" y="4123426"/>
            <a:ext cx="3372321" cy="252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18950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6F4DB-91BF-EC41-A85C-CAD8C68D6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9B6D4B8E-762E-75D5-71E6-871295BEA2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Bloemknoppen en problemen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2B38AE70-CC15-5F31-D5D5-1B70E71713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Mogelijke oorzaken: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dirty="0">
                <a:solidFill>
                  <a:srgbClr val="0070C0"/>
                </a:solidFill>
              </a:rPr>
              <a:t>Onvoldoende gibberellinen of verkeerde hormoonbalans</a:t>
            </a:r>
            <a:r>
              <a:rPr lang="nl-NL" dirty="0">
                <a:solidFill>
                  <a:srgbClr val="0070C0"/>
                </a:solidFill>
              </a:rPr>
              <a:t> </a:t>
            </a:r>
          </a:p>
          <a:p>
            <a:pPr indent="0">
              <a:buNone/>
            </a:pPr>
            <a:r>
              <a:rPr lang="nl-NL" dirty="0"/>
              <a:t>de bloei-inductie verloopt niet goed.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dirty="0">
                <a:solidFill>
                  <a:srgbClr val="0070C0"/>
                </a:solidFill>
              </a:rPr>
              <a:t>Stressfactoren</a:t>
            </a:r>
          </a:p>
          <a:p>
            <a:pPr indent="0">
              <a:buNone/>
            </a:pPr>
            <a:r>
              <a:rPr lang="nl-NL" dirty="0"/>
              <a:t>zoals te weinig licht, te lage of hoge temperatuur, of waterstress → knoppen ontwikkelen zich slecht of vallen af.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8899C26-4E95-BE70-667F-91F1D0C0C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3819" y="4035903"/>
            <a:ext cx="3377477" cy="253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68906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746F74-AC4B-DE34-033D-5CBCC311EF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6C932A64-9ECD-94C5-F1C0-F0F02B4899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Bloemknoppen en problemen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5A137595-D8AE-B9D5-8E05-FAB3132A48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nl-NL" b="1" dirty="0">
                <a:solidFill>
                  <a:srgbClr val="0070C0"/>
                </a:solidFill>
              </a:rPr>
              <a:t>Voedingsproblemen</a:t>
            </a:r>
            <a:br>
              <a:rPr lang="nl-NL" b="1" dirty="0"/>
            </a:br>
            <a:r>
              <a:rPr lang="nl-NL" dirty="0"/>
              <a:t>(tekort aan bijvoorbeeld borium of calcium) → de knop kan zich niet goed ontwikkelen.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dirty="0">
                <a:solidFill>
                  <a:srgbClr val="0070C0"/>
                </a:solidFill>
              </a:rPr>
              <a:t>Te sterke vegetatieve groei</a:t>
            </a:r>
            <a:br>
              <a:rPr lang="nl-NL" b="1" dirty="0"/>
            </a:br>
            <a:r>
              <a:rPr lang="nl-NL" dirty="0"/>
              <a:t>(door te veel stikstof of </a:t>
            </a:r>
            <a:r>
              <a:rPr lang="nl-NL" dirty="0" err="1"/>
              <a:t>cytokininestimulatie</a:t>
            </a:r>
            <a:r>
              <a:rPr lang="nl-NL" dirty="0"/>
              <a:t>) → de plant blijft in bladgroei en de bloemknoppen worden geremd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Daarom is een juiste balans tussen </a:t>
            </a:r>
            <a:r>
              <a:rPr lang="nl-NL" b="1" dirty="0">
                <a:solidFill>
                  <a:srgbClr val="0070C0"/>
                </a:solidFill>
              </a:rPr>
              <a:t>hormonen</a:t>
            </a:r>
            <a:r>
              <a:rPr lang="nl-NL" b="1" dirty="0"/>
              <a:t> (</a:t>
            </a:r>
            <a:r>
              <a:rPr lang="nl-NL" dirty="0"/>
              <a:t>vooral </a:t>
            </a:r>
            <a:r>
              <a:rPr lang="nl-NL" b="1" dirty="0">
                <a:solidFill>
                  <a:srgbClr val="0070C0"/>
                </a:solidFill>
              </a:rPr>
              <a:t>gibberelline</a:t>
            </a:r>
            <a:r>
              <a:rPr lang="nl-NL" b="1" dirty="0"/>
              <a:t>, </a:t>
            </a:r>
            <a:r>
              <a:rPr lang="nl-NL" dirty="0"/>
              <a:t>maar ook </a:t>
            </a:r>
            <a:r>
              <a:rPr lang="nl-NL" b="1" dirty="0">
                <a:solidFill>
                  <a:srgbClr val="0070C0"/>
                </a:solidFill>
              </a:rPr>
              <a:t>auxine</a:t>
            </a:r>
            <a:r>
              <a:rPr lang="nl-NL" b="1" dirty="0"/>
              <a:t> </a:t>
            </a:r>
            <a:r>
              <a:rPr lang="nl-NL" dirty="0"/>
              <a:t>en</a:t>
            </a:r>
            <a:r>
              <a:rPr lang="nl-NL" b="1" dirty="0"/>
              <a:t> </a:t>
            </a:r>
            <a:r>
              <a:rPr lang="nl-NL" b="1" dirty="0">
                <a:solidFill>
                  <a:srgbClr val="0070C0"/>
                </a:solidFill>
              </a:rPr>
              <a:t>cytokinine</a:t>
            </a:r>
            <a:r>
              <a:rPr lang="nl-NL" b="1" dirty="0"/>
              <a:t>)</a:t>
            </a:r>
            <a:r>
              <a:rPr lang="nl-NL" dirty="0"/>
              <a:t> en </a:t>
            </a:r>
            <a:r>
              <a:rPr lang="nl-NL" b="1" dirty="0"/>
              <a:t>omgevingsfactoren</a:t>
            </a:r>
            <a:r>
              <a:rPr lang="nl-NL" dirty="0"/>
              <a:t> cruciaal om bloemknopvorming zonder problemen te laten verlopen.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6595504-8E81-B3FB-47A6-AC6F7BFDC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3819" y="4035903"/>
            <a:ext cx="3377477" cy="253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94317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E0B404-8D33-F67B-4810-A1A6CC33A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39D70BD1-7C19-6A76-F8CA-A1B787C439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Bloemknoppen en problemen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60A8A3D5-1DBE-7A5F-E966-531BE55D7F4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Dit hangt af van de beschikbaarheid van water, mineralen en assimilaten voor de bloem, en soms verliest de bloem deze strijd tegen andere delen van de plant.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Optimaliseren van klimatologische omstandigheden, voorkomen van licht- en watergebrek, en verminderen van concurrentie met bladeren (bladplukken) zijn manieren om het bloeiproces te verbeteren.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BA091BB-4081-AC97-D824-23422F72D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3819" y="4035903"/>
            <a:ext cx="3377477" cy="253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20355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9E46F-3923-D73C-38CA-D31FA1A31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FFAC7BCC-F60D-D8DE-25F4-38911CF7EB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Bloemknoppen en problemen</a:t>
            </a:r>
          </a:p>
        </p:txBody>
      </p:sp>
      <p:graphicFrame>
        <p:nvGraphicFramePr>
          <p:cNvPr id="2" name="Tijdelijke aanduiding voor inhoud 1">
            <a:extLst>
              <a:ext uri="{FF2B5EF4-FFF2-40B4-BE49-F238E27FC236}">
                <a16:creationId xmlns:a16="http://schemas.microsoft.com/office/drawing/2014/main" id="{620CE2B1-B442-9195-0AB5-A520B29A38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47670"/>
              </p:ext>
            </p:extLst>
          </p:nvPr>
        </p:nvGraphicFramePr>
        <p:xfrm>
          <a:off x="1079224" y="2022788"/>
          <a:ext cx="6523426" cy="4479717"/>
        </p:xfrm>
        <a:graphic>
          <a:graphicData uri="http://schemas.openxmlformats.org/drawingml/2006/table">
            <a:tbl>
              <a:tblPr/>
              <a:tblGrid>
                <a:gridCol w="2089010">
                  <a:extLst>
                    <a:ext uri="{9D8B030D-6E8A-4147-A177-3AD203B41FA5}">
                      <a16:colId xmlns:a16="http://schemas.microsoft.com/office/drawing/2014/main" val="3163157097"/>
                    </a:ext>
                  </a:extLst>
                </a:gridCol>
                <a:gridCol w="2217208">
                  <a:extLst>
                    <a:ext uri="{9D8B030D-6E8A-4147-A177-3AD203B41FA5}">
                      <a16:colId xmlns:a16="http://schemas.microsoft.com/office/drawing/2014/main" val="3982159181"/>
                    </a:ext>
                  </a:extLst>
                </a:gridCol>
                <a:gridCol w="2217208">
                  <a:extLst>
                    <a:ext uri="{9D8B030D-6E8A-4147-A177-3AD203B41FA5}">
                      <a16:colId xmlns:a16="http://schemas.microsoft.com/office/drawing/2014/main" val="3564297593"/>
                    </a:ext>
                  </a:extLst>
                </a:gridCol>
              </a:tblGrid>
              <a:tr h="31436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b="1" dirty="0">
                          <a:solidFill>
                            <a:schemeClr val="tx1"/>
                          </a:solidFill>
                        </a:rPr>
                        <a:t>Probleem</a:t>
                      </a:r>
                      <a:endParaRPr lang="nl-NL" sz="1500" dirty="0">
                        <a:solidFill>
                          <a:schemeClr val="tx1"/>
                        </a:solidFill>
                      </a:endParaRP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b="1" dirty="0">
                          <a:solidFill>
                            <a:schemeClr val="tx1"/>
                          </a:solidFill>
                        </a:rPr>
                        <a:t>Mogelijke oorzaak</a:t>
                      </a:r>
                      <a:endParaRPr lang="nl-NL" sz="1500" dirty="0">
                        <a:solidFill>
                          <a:schemeClr val="tx1"/>
                        </a:solidFill>
                      </a:endParaRP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b="1" dirty="0">
                          <a:solidFill>
                            <a:schemeClr val="tx1"/>
                          </a:solidFill>
                        </a:rPr>
                        <a:t>Rol hormonen</a:t>
                      </a:r>
                      <a:endParaRPr lang="nl-NL" sz="1500" dirty="0">
                        <a:solidFill>
                          <a:schemeClr val="tx1"/>
                        </a:solidFill>
                      </a:endParaRP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4980049"/>
                  </a:ext>
                </a:extLst>
              </a:tr>
              <a:tr h="102169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dirty="0"/>
                        <a:t>Geen of weinig bloemknoppen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/>
                        <a:t>Te weinig licht of verkeerde daglengte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dirty="0"/>
                        <a:t>Onvoldoende productie van </a:t>
                      </a:r>
                      <a:r>
                        <a:rPr lang="nl-NL" sz="1500" b="1" dirty="0"/>
                        <a:t>gibberellinen</a:t>
                      </a:r>
                      <a:r>
                        <a:rPr lang="nl-NL" sz="1500" dirty="0"/>
                        <a:t> → bloei blijft uit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153544"/>
                  </a:ext>
                </a:extLst>
              </a:tr>
              <a:tr h="55014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dirty="0"/>
                        <a:t>Knoppen vallen af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/>
                        <a:t>Waterstress of te hoge temperatuur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b="1" dirty="0">
                          <a:solidFill>
                            <a:srgbClr val="0070C0"/>
                          </a:solidFill>
                        </a:rPr>
                        <a:t>Abscisinezuur (ABA)</a:t>
                      </a:r>
                      <a:r>
                        <a:rPr lang="nl-NL" sz="150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nl-NL" sz="1500" dirty="0"/>
                        <a:t>stijgt → </a:t>
                      </a:r>
                      <a:r>
                        <a:rPr lang="nl-NL" sz="1500" dirty="0" err="1"/>
                        <a:t>knopval</a:t>
                      </a:r>
                      <a:endParaRPr lang="nl-NL" sz="1500" dirty="0"/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2608554"/>
                  </a:ext>
                </a:extLst>
              </a:tr>
              <a:tr h="7859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dirty="0"/>
                        <a:t>Kleine of misvormde bloemknoppen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dirty="0"/>
                        <a:t>Voedingstekort (bijv. borium, calcium)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dirty="0"/>
                        <a:t>Hormoonbalans verstoord → slechte celdeling en -strekking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3054016"/>
                  </a:ext>
                </a:extLst>
              </a:tr>
              <a:tr h="7859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dirty="0"/>
                        <a:t>Plant blijft in bladgroei (geen bloei)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/>
                        <a:t>Te veel stikstofbemesting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dirty="0"/>
                        <a:t>Hoge </a:t>
                      </a:r>
                      <a:r>
                        <a:rPr lang="nl-NL" sz="1500" b="1" dirty="0" err="1">
                          <a:solidFill>
                            <a:srgbClr val="0070C0"/>
                          </a:solidFill>
                        </a:rPr>
                        <a:t>cytokininen</a:t>
                      </a:r>
                      <a:r>
                        <a:rPr lang="nl-NL" sz="1500" dirty="0">
                          <a:solidFill>
                            <a:srgbClr val="0070C0"/>
                          </a:solidFill>
                        </a:rPr>
                        <a:t> en </a:t>
                      </a:r>
                      <a:r>
                        <a:rPr lang="nl-NL" sz="1500" b="1" dirty="0">
                          <a:solidFill>
                            <a:srgbClr val="0070C0"/>
                          </a:solidFill>
                        </a:rPr>
                        <a:t>auxine</a:t>
                      </a:r>
                      <a:r>
                        <a:rPr lang="nl-NL" sz="150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nl-NL" sz="1500" dirty="0"/>
                        <a:t>→ stimuleren vegetatieve groei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4287772"/>
                  </a:ext>
                </a:extLst>
              </a:tr>
              <a:tr h="102169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dirty="0"/>
                        <a:t>Onregelmatige bloei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/>
                        <a:t>Wisselende omstandigheden (klimaat, watergift)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sz="1500" dirty="0"/>
                        <a:t>Hormonen reageren op stress → knopontwikkeling onregelmatig</a:t>
                      </a:r>
                    </a:p>
                  </a:txBody>
                  <a:tcPr marL="78592" marR="78592" marT="39296" marB="392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793724"/>
                  </a:ext>
                </a:extLst>
              </a:tr>
            </a:tbl>
          </a:graphicData>
        </a:graphic>
      </p:graphicFrame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2AE83F76-8DA6-6643-D961-B1589C162ED4}"/>
              </a:ext>
            </a:extLst>
          </p:cNvPr>
          <p:cNvCxnSpPr>
            <a:cxnSpLocks/>
          </p:cNvCxnSpPr>
          <p:nvPr/>
        </p:nvCxnSpPr>
        <p:spPr>
          <a:xfrm flipV="1">
            <a:off x="1079224" y="3303917"/>
            <a:ext cx="6651900" cy="603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98CA54A3-29F2-1A3B-818E-35654C5427F6}"/>
              </a:ext>
            </a:extLst>
          </p:cNvPr>
          <p:cNvCxnSpPr/>
          <p:nvPr/>
        </p:nvCxnSpPr>
        <p:spPr>
          <a:xfrm flipV="1">
            <a:off x="1079224" y="3933645"/>
            <a:ext cx="6651900" cy="603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8380D430-63D9-492C-26AC-421D48395B40}"/>
              </a:ext>
            </a:extLst>
          </p:cNvPr>
          <p:cNvCxnSpPr>
            <a:cxnSpLocks/>
          </p:cNvCxnSpPr>
          <p:nvPr/>
        </p:nvCxnSpPr>
        <p:spPr>
          <a:xfrm flipV="1">
            <a:off x="1181819" y="4718649"/>
            <a:ext cx="6549305" cy="69011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3514EFFC-C90C-D9C8-506F-D96F776B3CA4}"/>
              </a:ext>
            </a:extLst>
          </p:cNvPr>
          <p:cNvCxnSpPr>
            <a:cxnSpLocks/>
          </p:cNvCxnSpPr>
          <p:nvPr/>
        </p:nvCxnSpPr>
        <p:spPr>
          <a:xfrm>
            <a:off x="1181819" y="5486400"/>
            <a:ext cx="643530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>
            <a:extLst>
              <a:ext uri="{FF2B5EF4-FFF2-40B4-BE49-F238E27FC236}">
                <a16:creationId xmlns:a16="http://schemas.microsoft.com/office/drawing/2014/main" id="{342492D7-4E86-AC4D-BD09-FE45498D929C}"/>
              </a:ext>
            </a:extLst>
          </p:cNvPr>
          <p:cNvCxnSpPr>
            <a:cxnSpLocks/>
          </p:cNvCxnSpPr>
          <p:nvPr/>
        </p:nvCxnSpPr>
        <p:spPr>
          <a:xfrm flipV="1">
            <a:off x="1079224" y="2346385"/>
            <a:ext cx="6651900" cy="603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652516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8E9DC-363E-EC4D-2FDE-A10E3D30B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E5E7C04A-501E-D819-76F0-588E874310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Het proces van bevruchten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F987CA1A-BBA1-2CDB-6583-7CBA0CC98F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Bevruchting betreft het samengaan van twee sets chromosomen, één van de vader en één van de moeder, resulterend in een unieke genetische combinatie.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Stuifmeel en eicellen moeten elkaar bereiken, vaak geholpen door wind of insecten.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Na contact met een stamper ontkiemt stuifmeel, groeit een pollenbuis in de richting van eicellen en deelt de spermacel.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75116BC-2D62-4709-733E-1802CA96A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003" y="4105606"/>
            <a:ext cx="3477110" cy="254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4734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Het proces van bevruchten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88773" y="1867744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Eén spermacel versmelt met de eicel, terwijl de andere zich met de embryozak-kern combineert om endosperm (reservevoedsel in het zaad) te vormen.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Na bevruchting groeien zaadknoppen uit tot zaden met een embryo en reservevoedsel, terwijl het vruchtbeginsel uitgroeit tot een vrucht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FED764DA-1533-8244-3326-767D31FF1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694" y="4062474"/>
            <a:ext cx="3477110" cy="254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027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B2C41-29A7-4920-87EB-417B1D454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94F7CF5B-368F-4052-90BA-33E25C13AE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9522640" cy="99695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b="1" dirty="0"/>
              <a:t>Rol van hormonen bij bevruchting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C4C9923E-514A-8CCE-4817-7DC4CA2ABA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88773" y="1867744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b="1" dirty="0">
                <a:solidFill>
                  <a:schemeClr val="tx1"/>
                </a:solidFill>
              </a:rPr>
              <a:t>Na bestuiving</a:t>
            </a:r>
            <a:endParaRPr lang="nl-NL" dirty="0"/>
          </a:p>
          <a:p>
            <a:pPr marL="342900" indent="-342900">
              <a:defRPr/>
            </a:pPr>
            <a:r>
              <a:rPr lang="nl-NL" dirty="0"/>
              <a:t>De stuifmeelkorrel kiemt op de stempel en vormt een stuifmeelbuis.</a:t>
            </a:r>
          </a:p>
          <a:p>
            <a:pPr marL="342900" indent="-342900">
              <a:defRPr/>
            </a:pPr>
            <a:r>
              <a:rPr lang="nl-NL" dirty="0"/>
              <a:t>Hierbij spelen </a:t>
            </a:r>
            <a:r>
              <a:rPr lang="nl-NL" b="1" dirty="0" err="1">
                <a:solidFill>
                  <a:srgbClr val="0070C0"/>
                </a:solidFill>
              </a:rPr>
              <a:t>auxinen</a:t>
            </a:r>
            <a:r>
              <a:rPr lang="nl-NL" dirty="0"/>
              <a:t> een rol in de groei en sturing van de buis richting de eicel.</a:t>
            </a:r>
          </a:p>
          <a:p>
            <a:pPr marL="342900" indent="-342900"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b="1" dirty="0"/>
              <a:t>Tijdens de bevruchting</a:t>
            </a:r>
          </a:p>
          <a:p>
            <a:pPr marL="342900" indent="-342900">
              <a:defRPr/>
            </a:pPr>
            <a:r>
              <a:rPr lang="nl-NL" dirty="0"/>
              <a:t>Wanneer de eicel bevrucht wordt, komen </a:t>
            </a:r>
            <a:r>
              <a:rPr lang="nl-NL" b="1" dirty="0" err="1">
                <a:solidFill>
                  <a:srgbClr val="0070C0"/>
                </a:solidFill>
              </a:rPr>
              <a:t>auxinen</a:t>
            </a:r>
            <a:r>
              <a:rPr lang="nl-NL" dirty="0"/>
              <a:t> en </a:t>
            </a:r>
            <a:r>
              <a:rPr lang="nl-NL" b="1" dirty="0">
                <a:solidFill>
                  <a:srgbClr val="0070C0"/>
                </a:solidFill>
              </a:rPr>
              <a:t>gibberellinen</a:t>
            </a:r>
            <a:r>
              <a:rPr lang="nl-NL" dirty="0"/>
              <a:t> vrij.</a:t>
            </a:r>
          </a:p>
          <a:p>
            <a:pPr marL="342900" indent="-342900">
              <a:defRPr/>
            </a:pPr>
            <a:r>
              <a:rPr lang="nl-NL" dirty="0"/>
              <a:t>Deze hormonen stimuleren de </a:t>
            </a:r>
            <a:r>
              <a:rPr lang="nl-NL" dirty="0" err="1"/>
              <a:t>celstrekking</a:t>
            </a:r>
            <a:r>
              <a:rPr lang="nl-NL" dirty="0"/>
              <a:t> en celdeling in het vruchtbeginsel → begin van vruchtvorming..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2C26DC7B-EEE5-D7B1-2F52-9ACE06648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4774" y="4062474"/>
            <a:ext cx="3477110" cy="254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4320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56889DA-41A2-4552-A79A-4F80576CFD40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Lesprogramma dit blok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E5E9AAC-8AFC-4CA9-B89F-13D11A0216BE}"/>
              </a:ext>
            </a:extLst>
          </p:cNvPr>
          <p:cNvSpPr txBox="1"/>
          <p:nvPr/>
        </p:nvSpPr>
        <p:spPr>
          <a:xfrm>
            <a:off x="936398" y="2009023"/>
            <a:ext cx="69623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1: Start planthormonen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2: Planthormonen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3: Bloei en planthormonen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4: Vertakking en planthormonen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5: Vertakking en planthormonen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6: Herhaling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Toets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090F0AB-3877-490C-9DB3-C9E28FC06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394" y="4725144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7196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417CE-8DD6-530B-E186-7B0D44B57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072955DB-EA44-B1C5-4249-ADDAD80734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9522640" cy="99695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b="1" dirty="0"/>
              <a:t>Rol van hormonen bij bevruchting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6B81CA71-D54A-9B4E-225D-7D104E150EA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88773" y="1867744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b="1" dirty="0"/>
              <a:t>Vrucht- en zaadontwikkeling</a:t>
            </a:r>
          </a:p>
          <a:p>
            <a:pPr marL="342900" indent="-342900">
              <a:defRPr/>
            </a:pPr>
            <a:r>
              <a:rPr lang="nl-NL" b="1" dirty="0">
                <a:solidFill>
                  <a:srgbClr val="0070C0"/>
                </a:solidFill>
              </a:rPr>
              <a:t>Auxine</a:t>
            </a:r>
            <a:r>
              <a:rPr lang="nl-NL" dirty="0"/>
              <a:t> (uit het jonge zaad) zorgt dat het vruchtbeginsel blijft groeien en niet afvalt. </a:t>
            </a:r>
          </a:p>
          <a:p>
            <a:pPr marL="342900" indent="-342900">
              <a:defRPr/>
            </a:pPr>
            <a:r>
              <a:rPr lang="nl-NL" b="1" dirty="0">
                <a:solidFill>
                  <a:srgbClr val="0070C0"/>
                </a:solidFill>
              </a:rPr>
              <a:t>Gibberellinen</a:t>
            </a:r>
            <a:r>
              <a:rPr lang="nl-NL" dirty="0"/>
              <a:t> stimuleren de groei van de vruchtwand </a:t>
            </a:r>
          </a:p>
          <a:p>
            <a:pPr marL="342900" indent="-342900">
              <a:defRPr/>
            </a:pPr>
            <a:r>
              <a:rPr lang="nl-NL" b="1" dirty="0" err="1">
                <a:solidFill>
                  <a:srgbClr val="0070C0"/>
                </a:solidFill>
              </a:rPr>
              <a:t>Cytokininen</a:t>
            </a:r>
            <a:r>
              <a:rPr lang="nl-NL" dirty="0"/>
              <a:t> stimuleren de celdeling in jonge zaden en vruchtweefsel.</a:t>
            </a:r>
          </a:p>
          <a:p>
            <a:pPr marL="342900" indent="-342900"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b="1" dirty="0"/>
              <a:t>Knop- of vruchtval</a:t>
            </a:r>
          </a:p>
          <a:p>
            <a:pPr indent="0">
              <a:buNone/>
              <a:defRPr/>
            </a:pPr>
            <a:r>
              <a:rPr lang="nl-NL" dirty="0"/>
              <a:t>Als de bevruchting mislukt of de plant stress ervaart, stijgt </a:t>
            </a:r>
            <a:r>
              <a:rPr lang="nl-NL" b="1" dirty="0" err="1">
                <a:solidFill>
                  <a:srgbClr val="0070C0"/>
                </a:solidFill>
              </a:rPr>
              <a:t>abscisinezuur</a:t>
            </a:r>
            <a:r>
              <a:rPr lang="nl-NL" b="1" dirty="0">
                <a:solidFill>
                  <a:srgbClr val="0070C0"/>
                </a:solidFill>
              </a:rPr>
              <a:t> (ABA) </a:t>
            </a:r>
            <a:r>
              <a:rPr lang="nl-NL" dirty="0"/>
              <a:t>→ bloem of vrucht kan afvallen.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AA1A747-E8B8-F723-A67F-9B82B04F8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4774" y="4062474"/>
            <a:ext cx="3477110" cy="254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71232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7FA634-2DB3-A5CE-C978-C74A14E89A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98DBB9B7-59E5-FB70-FAE3-D4D4CE0452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9522640" cy="99695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b="1" dirty="0"/>
              <a:t>Rol van hormonen bij bevruchting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C5CA4BEC-A932-7A8F-A012-DF4E2EFF519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93881" y="1693344"/>
            <a:ext cx="7183959" cy="4738260"/>
          </a:xfrm>
        </p:spPr>
        <p:txBody>
          <a:bodyPr>
            <a:normAutofit lnSpcReduction="10000"/>
          </a:bodyPr>
          <a:lstStyle/>
          <a:p>
            <a:pPr indent="0">
              <a:buNone/>
              <a:defRPr/>
            </a:pPr>
            <a:r>
              <a:rPr lang="nl-NL" b="1" dirty="0"/>
              <a:t>In het kort:</a:t>
            </a:r>
          </a:p>
          <a:p>
            <a:pPr indent="0">
              <a:buNone/>
              <a:defRPr/>
            </a:pPr>
            <a:endParaRPr lang="nl-NL" b="1" dirty="0"/>
          </a:p>
          <a:p>
            <a:pPr indent="0">
              <a:buNone/>
              <a:defRPr/>
            </a:pPr>
            <a:r>
              <a:rPr lang="nl-NL" b="1" dirty="0"/>
              <a:t>Bestuiving</a:t>
            </a:r>
            <a:r>
              <a:rPr lang="nl-NL" dirty="0"/>
              <a:t> → stuifmeel kiemt, stuifmeelbuis groeit (</a:t>
            </a:r>
            <a:r>
              <a:rPr lang="nl-NL" b="1" dirty="0">
                <a:solidFill>
                  <a:srgbClr val="0070C0"/>
                </a:solidFill>
              </a:rPr>
              <a:t>auxine</a:t>
            </a:r>
            <a:r>
              <a:rPr lang="nl-NL" dirty="0"/>
              <a:t> helpt)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b="1" dirty="0"/>
              <a:t>Bevruchting</a:t>
            </a:r>
            <a:r>
              <a:rPr lang="nl-NL" dirty="0"/>
              <a:t> → spermacel bereikt eicel, </a:t>
            </a:r>
            <a:r>
              <a:rPr lang="nl-NL" b="1" dirty="0">
                <a:solidFill>
                  <a:srgbClr val="0070C0"/>
                </a:solidFill>
              </a:rPr>
              <a:t>auxine</a:t>
            </a:r>
            <a:r>
              <a:rPr lang="nl-NL" dirty="0"/>
              <a:t> + </a:t>
            </a:r>
            <a:r>
              <a:rPr lang="nl-NL" b="1" dirty="0">
                <a:solidFill>
                  <a:srgbClr val="0070C0"/>
                </a:solidFill>
              </a:rPr>
              <a:t>gibberelline</a:t>
            </a:r>
            <a:r>
              <a:rPr lang="nl-NL" dirty="0"/>
              <a:t> starten vruchtvorming</a:t>
            </a:r>
          </a:p>
          <a:p>
            <a:pPr indent="0">
              <a:buNone/>
              <a:defRPr/>
            </a:pPr>
            <a:endParaRPr lang="nl-NL" b="1" dirty="0">
              <a:solidFill>
                <a:srgbClr val="0070C0"/>
              </a:solidFill>
            </a:endParaRPr>
          </a:p>
          <a:p>
            <a:pPr indent="0">
              <a:buNone/>
              <a:defRPr/>
            </a:pPr>
            <a:r>
              <a:rPr lang="nl-NL" b="1" dirty="0"/>
              <a:t>Vruchtontwikkeling</a:t>
            </a:r>
            <a:r>
              <a:rPr lang="nl-NL" dirty="0"/>
              <a:t> → zaad en vrucht groeien, gestuurd door </a:t>
            </a:r>
            <a:r>
              <a:rPr lang="nl-NL" b="1" dirty="0">
                <a:solidFill>
                  <a:srgbClr val="0070C0"/>
                </a:solidFill>
              </a:rPr>
              <a:t>auxine, gibberelline </a:t>
            </a:r>
            <a:r>
              <a:rPr lang="nl-NL" dirty="0">
                <a:solidFill>
                  <a:schemeClr val="tx1"/>
                </a:solidFill>
              </a:rPr>
              <a:t>en</a:t>
            </a:r>
            <a:r>
              <a:rPr lang="nl-NL" b="1" dirty="0">
                <a:solidFill>
                  <a:srgbClr val="0070C0"/>
                </a:solidFill>
              </a:rPr>
              <a:t> cytokinine</a:t>
            </a:r>
          </a:p>
          <a:p>
            <a:pPr indent="0">
              <a:buNone/>
              <a:defRPr/>
            </a:pPr>
            <a:endParaRPr lang="nl-NL" b="1" dirty="0">
              <a:solidFill>
                <a:srgbClr val="0070C0"/>
              </a:solidFill>
            </a:endParaRPr>
          </a:p>
          <a:p>
            <a:pPr indent="0">
              <a:buNone/>
              <a:defRPr/>
            </a:pPr>
            <a:r>
              <a:rPr lang="nl-NL" b="1" dirty="0"/>
              <a:t>Mogelijke</a:t>
            </a:r>
            <a:r>
              <a:rPr lang="nl-NL" dirty="0"/>
              <a:t> </a:t>
            </a:r>
            <a:r>
              <a:rPr lang="nl-NL" b="1" dirty="0"/>
              <a:t>vruchtval</a:t>
            </a:r>
            <a:r>
              <a:rPr lang="nl-NL" dirty="0"/>
              <a:t> → bij stress of mislukte bevruchting stijgt </a:t>
            </a:r>
            <a:r>
              <a:rPr lang="nl-NL" b="1" dirty="0">
                <a:solidFill>
                  <a:srgbClr val="0070C0"/>
                </a:solidFill>
              </a:rPr>
              <a:t>ABA</a:t>
            </a:r>
            <a:r>
              <a:rPr lang="nl-NL" dirty="0"/>
              <a:t>, waardoor bloem of vrucht afvalt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BF3B809-225A-BCC1-2EC8-CD67A521C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4774" y="4062474"/>
            <a:ext cx="3477110" cy="254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24281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EDFE2-F1D5-8AE5-338A-40DC788EE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AE893105-5412-6A35-7765-F455D057AE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Nieuwe eigenschappen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51E36B02-A356-3C61-53CB-FD1B1C62EA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Bij de versmelting van ei- en zaadcel ontstaat een unieke nieuwe combinatie van genetische eigenschappen.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De veredelaar is er natuurlijk in geïnteresseerd.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C931EC54-7356-B6D0-6524-1B5EEF1FA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058" y="3989531"/>
            <a:ext cx="3410629" cy="256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958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Belemmerende factoren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Bestuiving en bevruchting zijn gevoelige processen met veel mogelijke problemen.</a:t>
            </a:r>
          </a:p>
          <a:p>
            <a:pPr indent="0">
              <a:buNone/>
              <a:defRPr/>
            </a:pPr>
            <a:r>
              <a:rPr lang="nl-NL" dirty="0"/>
              <a:t>Stuifmeelkwaliteit wordt sterk beïnvloed door temperatuur, terwijl de kwaliteit van de eicel minder temperatuurafhankelijk is.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Problemen kunnen ontstaan door slechte stuifmeelontwikkeling, slechte loslating van stuifmeel, gebrek aan bestuivende insecten, droogte in de stamper, en onverklaarbare onderbrekingen in de groei van de pollenbuis.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AABD7D3-6CCD-2FB5-9163-104C077E6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8747" y="4106173"/>
            <a:ext cx="3194799" cy="245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965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437C4-606C-F77E-C4A6-9035BF5DF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A250F91A-EDAA-B637-1FC8-55E7CF93BE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Belemmerende factoren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F3079E15-E077-F112-F7DD-A2785D5CDCF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Mismatches tussen ei- en zaadcellen kunnen leiden tot mislukte bevruchting.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Planten hebben ingebouwde mechanismen om zelfbevruchting te voorkomen, terwijl stuifmeel van een andere plant deze barrières kan omzeilen.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3C7B145-CCD8-363A-B912-8E8AECE06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835" y="3929754"/>
            <a:ext cx="3435872" cy="2637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77247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Aantasting van kwaliteit bij sierteelt gewassen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97399" y="2173857"/>
            <a:ext cx="6651494" cy="4458026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Bestuiving en bevruchting zijn processen die de sierteler in het algemeen liever vermijdt, omdat een bestoven en bevruchte bloem snel verwelkt en niet langer nodig is voor voortplanting.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Planten versnellen het verouderingsproces van bestoven bloemen vaak door meer ethyleen te produceren, wat resulteert in verkleuring, verwelking en het afvallen van de bloem.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6B12106-C9B0-4053-499F-6115C3F7B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9382" y="4015084"/>
            <a:ext cx="3511336" cy="246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2716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5442BD-103B-9B30-0D4F-05D2153EA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2E6C1CCD-DD03-8C5E-36F5-47E3950D77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3" y="592001"/>
            <a:ext cx="8461591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Inzet van hommels bij bestuiving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670CFCB-FBD4-4AAC-F025-41890A2680A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Hommels zijn beter geschikt dan bijen.</a:t>
            </a:r>
          </a:p>
          <a:p>
            <a:pPr indent="0">
              <a:buNone/>
              <a:defRPr/>
            </a:pPr>
            <a:r>
              <a:rPr lang="nl-NL" dirty="0"/>
              <a:t>Bloemen van vruchtgroenten zijn niet erg aantrekkelijk vanwege hun structuur en luchtramen waardoor ze gemakkelijk naar buiten kunnen ontsnappen.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Hommels hebben een minder ontwikkeld sociaal leven en kunnen hun korfgenoten niet op dezelfde manier informeren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BF5D3BE-1DD2-DAF4-F0E2-EC612FBCD5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6629" y="3962127"/>
            <a:ext cx="3808979" cy="283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45203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FCBC1-56D2-C7A1-8507-C204C0042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715E3D85-6AEE-7565-0B6C-AACE4D0C53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3" y="592001"/>
            <a:ext cx="8461591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Inzet van hommels bij bestuiving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5649AD68-B7E5-8DD3-981F-F5078DB61B3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 Bovendien werken bijen minder goed bij lage temperaturen of bewolkt weer.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Vruchtgroentetelers moeten hommels vaak bijvoeden met suikerwater omdat de bloemen te weinig voedsel bieden.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F425754-C716-2051-E027-09D0FE46B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6629" y="3962127"/>
            <a:ext cx="3808979" cy="283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8344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DC0223-DC0E-F573-BA6A-C22F18539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Vragen: les 3 Niveau 2-3-4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D0BB84-FC8E-9622-6462-6D4DFFAAC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848768"/>
            <a:ext cx="7740000" cy="4684111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Wat is het verschil tussen de jeugd- en volwassen fase van een plant?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Hoe kun je ervoor zorgen dat een plant sneller in de generatieve fase (bloei) komt?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Welke rol spelen plantenhormonen bij de ontwikkeling van bloemen en vruchten?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Wat gebeurt er met een plant als hij te weinig licht krijgt tijdens de groeifase?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Waarom is de donkerperiode belangrijker dan de daglengte bij de bloei van sommige planten?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Op welke manieren kunnen planten zich voortplanten zonder zaden te gebruiken?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Wat kan de oorzaak zijn als bloemknoppen verdrogen of uitvallen voordat ze open gaan?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Hoe verloopt het proces van bevruchting bij een plant?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Waarom worden hommels in kassen vaak gebruikt voor bestuiving in plaats van bijen?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Welke factoren beïnvloeden de snelheid waarmee een vrucht zich ontwikkelt na de bevruchting?</a:t>
            </a:r>
          </a:p>
        </p:txBody>
      </p:sp>
    </p:spTree>
    <p:extLst>
      <p:ext uri="{BB962C8B-B14F-4D97-AF65-F5344CB8AC3E}">
        <p14:creationId xmlns:p14="http://schemas.microsoft.com/office/powerpoint/2010/main" val="34927139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1AAF3-D3AB-FC2D-8518-78B9138DA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3C90EF-4C3E-2257-595F-F2D36F6B6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Vragen: les 3 Niveau 3-4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5D1B64-6961-DA54-3DF9-FD24CA06E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848769"/>
            <a:ext cx="7740000" cy="4351338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 startAt="11"/>
            </a:pPr>
            <a:r>
              <a:rPr lang="nl-NL" dirty="0"/>
              <a:t>Leg in je eigen woorden uit waarom het voor een tuinder belangrijk is om de jeugdfase van een plant te verkorten.</a:t>
            </a:r>
          </a:p>
          <a:p>
            <a:pPr marL="457200" indent="-457200">
              <a:buFont typeface="+mj-lt"/>
              <a:buAutoNum type="arabicPeriod" startAt="11"/>
            </a:pPr>
            <a:r>
              <a:rPr lang="nl-NL" dirty="0"/>
              <a:t>Bedenk een situatie waarin het gunstig is om de bloei van een plant juist uit te stellen. Hoe zou je dit kunnen bereiken?</a:t>
            </a:r>
          </a:p>
          <a:p>
            <a:pPr marL="457200" indent="-457200">
              <a:buFont typeface="+mj-lt"/>
              <a:buAutoNum type="arabicPeriod" startAt="11"/>
            </a:pPr>
            <a:r>
              <a:rPr lang="nl-NL" dirty="0"/>
              <a:t>Beschrijf hoe je in een kas het klimaat zou kunnen aanpassen om de bloei van tomatenplanten te versnellen.</a:t>
            </a:r>
          </a:p>
          <a:p>
            <a:pPr marL="457200" indent="-457200">
              <a:buFont typeface="+mj-lt"/>
              <a:buAutoNum type="arabicPeriod" startAt="11"/>
            </a:pPr>
            <a:r>
              <a:rPr lang="nl-NL" dirty="0"/>
              <a:t>Noem twee voorbeelden van gewassen die gevoelig zijn voor daglengte en leg uit hoe je daar als teler rekening mee kunt houden.</a:t>
            </a:r>
          </a:p>
          <a:p>
            <a:pPr marL="457200" indent="-457200">
              <a:buFont typeface="+mj-lt"/>
              <a:buAutoNum type="arabicPeriod" startAt="11"/>
            </a:pPr>
            <a:r>
              <a:rPr lang="nl-NL" dirty="0"/>
              <a:t>Stel dat je merkt dat de bloemen in je kas snel verwelken. Wat zou je onderzoeken om het probleem op te lossen?</a:t>
            </a:r>
          </a:p>
        </p:txBody>
      </p:sp>
    </p:spTree>
    <p:extLst>
      <p:ext uri="{BB962C8B-B14F-4D97-AF65-F5344CB8AC3E}">
        <p14:creationId xmlns:p14="http://schemas.microsoft.com/office/powerpoint/2010/main" val="3679442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52650" y="900114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Wat doen we vandaag?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9EE860EB-E080-552C-FE66-3349056A2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nl-NL" dirty="0"/>
              <a:t>Herhaling</a:t>
            </a:r>
          </a:p>
          <a:p>
            <a:pPr marL="342900" indent="-342900"/>
            <a:r>
              <a:rPr lang="nl-NL" dirty="0"/>
              <a:t>Van jeugd naar volwassen fase</a:t>
            </a:r>
          </a:p>
          <a:p>
            <a:pPr marL="342900" indent="-342900"/>
            <a:r>
              <a:rPr lang="nl-NL" dirty="0"/>
              <a:t>Hormonale factor</a:t>
            </a:r>
          </a:p>
          <a:p>
            <a:pPr marL="342900" indent="-342900"/>
            <a:r>
              <a:rPr lang="nl-NL" dirty="0"/>
              <a:t>Korte dag – lange nacht</a:t>
            </a:r>
          </a:p>
          <a:p>
            <a:pPr marL="342900" indent="-342900"/>
            <a:r>
              <a:rPr lang="nl-NL" dirty="0"/>
              <a:t>Het proces van bevruchten</a:t>
            </a:r>
          </a:p>
          <a:p>
            <a:pPr marL="342900" indent="-342900"/>
            <a:r>
              <a:rPr lang="nl-NL" dirty="0"/>
              <a:t>Belemmerende factoren</a:t>
            </a:r>
          </a:p>
          <a:p>
            <a:pPr marL="342900" indent="-342900"/>
            <a:r>
              <a:rPr lang="nl-NL" dirty="0"/>
              <a:t>Opdrachten</a:t>
            </a:r>
          </a:p>
          <a:p>
            <a:pPr marL="342900" indent="-342900"/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25429387-A8AF-8F44-D4EF-7FE6B9936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4265" y="3903669"/>
            <a:ext cx="4394480" cy="292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13374"/>
      </p:ext>
    </p:extLst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58761" y="1102151"/>
            <a:ext cx="7886700" cy="996950"/>
          </a:xfrm>
        </p:spPr>
        <p:txBody>
          <a:bodyPr>
            <a:normAutofit/>
          </a:bodyPr>
          <a:lstStyle/>
          <a:p>
            <a:pPr eaLnBrk="1" hangingPunct="1"/>
            <a:endParaRPr lang="nl-NL" altLang="nl-NL" b="1" dirty="0"/>
          </a:p>
        </p:txBody>
      </p:sp>
      <p:pic>
        <p:nvPicPr>
          <p:cNvPr id="5124" name="Afbeelding 6">
            <a:extLst>
              <a:ext uri="{FF2B5EF4-FFF2-40B4-BE49-F238E27FC236}">
                <a16:creationId xmlns:a16="http://schemas.microsoft.com/office/drawing/2014/main" id="{CD798D11-19D8-4507-99B0-33217548E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659B081-B505-4881-BC89-DBFD945D39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05825" y="1403809"/>
            <a:ext cx="8192571" cy="421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80406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8DD2A-02C7-A43D-22F9-DF44737BC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07ABEC-D05D-94A2-1D95-C971C3E18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E310B92-F19A-9801-AE9C-5AD7DDE2D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647"/>
            <a:ext cx="12192000" cy="674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195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Van jeugd naar volwassen fase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Voordat een plant kan bloeien, moet hij volwassen zijn, en veel planten kennen een jeugdfase waarin ze zelfs onder optimale omstandigheden niet bloeien.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De logica hierachter is dat bloemen van voldoende kwaliteit moeten zijn om succesvolle voortplanting te ondersteunen, wat energie kost en voldoende assimilaten vereist.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6D5C7E72-54D3-D32A-FD88-9D63FE67C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8648" y="2113381"/>
            <a:ext cx="3095625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8300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CE7D0-95C0-2F0F-1FA0-B7F54C19E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CD2A916B-A490-EB19-C81C-9F0DCA66ED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Van jeugd naar volwassen fase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D9C692EA-AB64-D47F-E4D7-95DA25326B8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De duur van de jeugdfase kan sterk variëren, van enkele dagen tot tientallen jaren bij bomen.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Voor een tuinder erg onrendabel als je lang moet wachten op productie.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Daarom is het handig dat een stek of een ent van een plant, die al in de volwassen fase verkeert ook volwassen blijft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317EC8EB-6324-A619-2DDF-2E0812F3D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5924" y="2035743"/>
            <a:ext cx="3095625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229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4B4DAE-5A8C-8E4D-C09B-A60EDEB42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6FEEEEC7-47B3-5ECC-03E1-ECE57FA40A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Van jeugd naar volwassen fase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D829CF34-400B-0A36-7550-0E5A7A2CC90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2303252"/>
            <a:ext cx="6651494" cy="4345883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De overgang van de jeugd- naar volwassen fase is abrupt en wordt aangestuurd door plantenhormonen.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Factoren zoals plantgrootte, leeftijd, het aantal bladeren en groeifactoren beïnvloeden de duur van de jeugdfase.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7F54EAB-088A-F123-8089-D3F3D3FD11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674"/>
          <a:stretch/>
        </p:blipFill>
        <p:spPr>
          <a:xfrm>
            <a:off x="6823494" y="4785075"/>
            <a:ext cx="4806186" cy="179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4742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Bladeren onder de 1</a:t>
            </a:r>
            <a:r>
              <a:rPr lang="nl-NL" altLang="nl-NL" b="1" baseline="30000" dirty="0"/>
              <a:t>e</a:t>
            </a:r>
            <a:r>
              <a:rPr lang="nl-NL" altLang="nl-NL" b="1" dirty="0"/>
              <a:t> tros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Voor bloei moet een plant bepaalde criteria bereiken, zoals grootte, leeftijd en bladhoeveelheid.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In tomaat is er veel onderzoek gedaan naar het bloeien van de plant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Een tomatenteler wil graag dat de plant snel in productie komt, en dit vertaalt zich naar het aantal bladeren onder de 1</a:t>
            </a:r>
            <a:r>
              <a:rPr lang="nl-NL" baseline="30000" dirty="0"/>
              <a:t>e</a:t>
            </a:r>
            <a:r>
              <a:rPr lang="nl-NL" dirty="0"/>
              <a:t> tros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25AE4FEF-8093-9859-5144-B1A7F1661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3229" y="4171680"/>
            <a:ext cx="219075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3964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zone college.potx" id="{289ACBD9-B65D-4D7B-8071-B2DBE1A5FCCC}" vid="{1C56739D-5687-4AE6-9ABE-B211D9D1870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1D3699BCA81B46AD60454B87AB9121" ma:contentTypeVersion="14" ma:contentTypeDescription="Een nieuw document maken." ma:contentTypeScope="" ma:versionID="0a34a757d3835aa962b5ea0e60445053">
  <xsd:schema xmlns:xsd="http://www.w3.org/2001/XMLSchema" xmlns:xs="http://www.w3.org/2001/XMLSchema" xmlns:p="http://schemas.microsoft.com/office/2006/metadata/properties" xmlns:ns3="88fa185b-b6f4-4426-890a-edc6532e8d4f" xmlns:ns4="521c7c86-cc27-4cef-8605-4ebb03422227" targetNamespace="http://schemas.microsoft.com/office/2006/metadata/properties" ma:root="true" ma:fieldsID="386822e88eac53b09937f43d73668aaf" ns3:_="" ns4:_="">
    <xsd:import namespace="88fa185b-b6f4-4426-890a-edc6532e8d4f"/>
    <xsd:import namespace="521c7c86-cc27-4cef-8605-4ebb034222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fa185b-b6f4-4426-890a-edc6532e8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1c7c86-cc27-4cef-8605-4ebb0342222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CA19EB-BADE-474A-91BD-35E5F319F469}">
  <ds:schemaRefs>
    <ds:schemaRef ds:uri="http://schemas.microsoft.com/office/2006/documentManagement/types"/>
    <ds:schemaRef ds:uri="88fa185b-b6f4-4426-890a-edc6532e8d4f"/>
    <ds:schemaRef ds:uri="521c7c86-cc27-4cef-8605-4ebb03422227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1411434F-F084-4432-98AC-FC021F046F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92FF59-610F-42AF-BAD8-C269284BDE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fa185b-b6f4-4426-890a-edc6532e8d4f"/>
    <ds:schemaRef ds:uri="521c7c86-cc27-4cef-8605-4ebb034222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zone college</Template>
  <TotalTime>673</TotalTime>
  <Words>2251</Words>
  <Application>Microsoft Office PowerPoint</Application>
  <PresentationFormat>Breedbeeld</PresentationFormat>
  <Paragraphs>297</Paragraphs>
  <Slides>40</Slides>
  <Notes>34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40</vt:i4>
      </vt:variant>
    </vt:vector>
  </HeadingPairs>
  <TitlesOfParts>
    <vt:vector size="43" baseType="lpstr">
      <vt:lpstr>Arial</vt:lpstr>
      <vt:lpstr>Calibri</vt:lpstr>
      <vt:lpstr>Kantoorthema</vt:lpstr>
      <vt:lpstr>PowerPoint-presentatie</vt:lpstr>
      <vt:lpstr>Aftrap</vt:lpstr>
      <vt:lpstr>PowerPoint-presentatie</vt:lpstr>
      <vt:lpstr>Wat doen we vandaag?</vt:lpstr>
      <vt:lpstr>PowerPoint-presentatie</vt:lpstr>
      <vt:lpstr>Van jeugd naar volwassen fase</vt:lpstr>
      <vt:lpstr>Van jeugd naar volwassen fase</vt:lpstr>
      <vt:lpstr>Van jeugd naar volwassen fase</vt:lpstr>
      <vt:lpstr>Bladeren onder de 1e tros</vt:lpstr>
      <vt:lpstr>Bladeren onder de 1e tros</vt:lpstr>
      <vt:lpstr>Hormonale factor</vt:lpstr>
      <vt:lpstr>Hormonale factor</vt:lpstr>
      <vt:lpstr>Hormonale factor</vt:lpstr>
      <vt:lpstr>Hormonale factor</vt:lpstr>
      <vt:lpstr>Hormonale factor</vt:lpstr>
      <vt:lpstr>Korte dag = lange nacht</vt:lpstr>
      <vt:lpstr>Korte dag = lange nacht</vt:lpstr>
      <vt:lpstr>Lengte donkerperiode</vt:lpstr>
      <vt:lpstr>Bloei inductie</vt:lpstr>
      <vt:lpstr>Bloei inductie</vt:lpstr>
      <vt:lpstr>Lengte donkerperiode</vt:lpstr>
      <vt:lpstr>Bloemknoppen en problemen</vt:lpstr>
      <vt:lpstr>Bloemknoppen en problemen</vt:lpstr>
      <vt:lpstr>Bloemknoppen en problemen</vt:lpstr>
      <vt:lpstr>Bloemknoppen en problemen</vt:lpstr>
      <vt:lpstr>Bloemknoppen en problemen</vt:lpstr>
      <vt:lpstr>Het proces van bevruchten</vt:lpstr>
      <vt:lpstr>Het proces van bevruchten</vt:lpstr>
      <vt:lpstr>Rol van hormonen bij bevruchting</vt:lpstr>
      <vt:lpstr>Rol van hormonen bij bevruchting</vt:lpstr>
      <vt:lpstr>Rol van hormonen bij bevruchting</vt:lpstr>
      <vt:lpstr>Nieuwe eigenschappen</vt:lpstr>
      <vt:lpstr>Belemmerende factoren</vt:lpstr>
      <vt:lpstr>Belemmerende factoren</vt:lpstr>
      <vt:lpstr>Aantasting van kwaliteit bij sierteelt gewassen</vt:lpstr>
      <vt:lpstr>Inzet van hommels bij bestuiving</vt:lpstr>
      <vt:lpstr>Inzet van hommels bij bestuiving</vt:lpstr>
      <vt:lpstr>Vragen: les 3 Niveau 2-3-4</vt:lpstr>
      <vt:lpstr>Vragen: les 3 Niveau 3-4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Gé Verbeek</dc:creator>
  <cp:lastModifiedBy>Gé Verbeek</cp:lastModifiedBy>
  <cp:revision>53</cp:revision>
  <dcterms:created xsi:type="dcterms:W3CDTF">2020-11-10T08:38:03Z</dcterms:created>
  <dcterms:modified xsi:type="dcterms:W3CDTF">2025-09-25T18:43:12Z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0x010100CF1D3699BCA81B46AD60454B87AB9121</vt:lpwstr>
  </property>
</Properties>
</file>