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0"/>
  </p:notesMasterIdLst>
  <p:handoutMasterIdLst>
    <p:handoutMasterId r:id="rId81"/>
  </p:handoutMasterIdLst>
  <p:sldIdLst>
    <p:sldId id="256" r:id="rId5"/>
    <p:sldId id="274" r:id="rId6"/>
    <p:sldId id="389" r:id="rId7"/>
    <p:sldId id="417" r:id="rId8"/>
    <p:sldId id="416" r:id="rId9"/>
    <p:sldId id="418" r:id="rId10"/>
    <p:sldId id="396" r:id="rId11"/>
    <p:sldId id="399" r:id="rId12"/>
    <p:sldId id="398" r:id="rId13"/>
    <p:sldId id="412" r:id="rId14"/>
    <p:sldId id="420" r:id="rId15"/>
    <p:sldId id="421" r:id="rId16"/>
    <p:sldId id="422" r:id="rId17"/>
    <p:sldId id="400" r:id="rId18"/>
    <p:sldId id="401" r:id="rId19"/>
    <p:sldId id="424" r:id="rId20"/>
    <p:sldId id="426" r:id="rId21"/>
    <p:sldId id="427" r:id="rId22"/>
    <p:sldId id="428" r:id="rId23"/>
    <p:sldId id="402" r:id="rId24"/>
    <p:sldId id="431" r:id="rId25"/>
    <p:sldId id="432" r:id="rId26"/>
    <p:sldId id="419" r:id="rId27"/>
    <p:sldId id="403" r:id="rId28"/>
    <p:sldId id="433" r:id="rId29"/>
    <p:sldId id="434" r:id="rId30"/>
    <p:sldId id="423" r:id="rId31"/>
    <p:sldId id="435" r:id="rId32"/>
    <p:sldId id="436" r:id="rId33"/>
    <p:sldId id="404" r:id="rId34"/>
    <p:sldId id="437" r:id="rId35"/>
    <p:sldId id="438" r:id="rId36"/>
    <p:sldId id="439" r:id="rId37"/>
    <p:sldId id="440" r:id="rId38"/>
    <p:sldId id="441" r:id="rId39"/>
    <p:sldId id="408" r:id="rId40"/>
    <p:sldId id="409" r:id="rId41"/>
    <p:sldId id="388" r:id="rId42"/>
    <p:sldId id="442" r:id="rId43"/>
    <p:sldId id="443" r:id="rId44"/>
    <p:sldId id="390" r:id="rId45"/>
    <p:sldId id="392" r:id="rId46"/>
    <p:sldId id="444" r:id="rId47"/>
    <p:sldId id="445" r:id="rId48"/>
    <p:sldId id="385" r:id="rId49"/>
    <p:sldId id="447" r:id="rId50"/>
    <p:sldId id="386" r:id="rId51"/>
    <p:sldId id="448" r:id="rId52"/>
    <p:sldId id="449" r:id="rId53"/>
    <p:sldId id="450" r:id="rId54"/>
    <p:sldId id="451" r:id="rId55"/>
    <p:sldId id="387" r:id="rId56"/>
    <p:sldId id="393" r:id="rId57"/>
    <p:sldId id="394" r:id="rId58"/>
    <p:sldId id="453" r:id="rId59"/>
    <p:sldId id="410" r:id="rId60"/>
    <p:sldId id="395" r:id="rId61"/>
    <p:sldId id="454" r:id="rId62"/>
    <p:sldId id="397" r:id="rId63"/>
    <p:sldId id="455" r:id="rId64"/>
    <p:sldId id="456" r:id="rId65"/>
    <p:sldId id="457" r:id="rId66"/>
    <p:sldId id="458" r:id="rId67"/>
    <p:sldId id="459" r:id="rId68"/>
    <p:sldId id="429" r:id="rId69"/>
    <p:sldId id="430" r:id="rId70"/>
    <p:sldId id="405" r:id="rId71"/>
    <p:sldId id="406" r:id="rId72"/>
    <p:sldId id="446" r:id="rId73"/>
    <p:sldId id="414" r:id="rId74"/>
    <p:sldId id="452" r:id="rId75"/>
    <p:sldId id="407" r:id="rId76"/>
    <p:sldId id="460" r:id="rId77"/>
    <p:sldId id="461" r:id="rId78"/>
    <p:sldId id="383" r:id="rId7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78FF79-CCD8-4FCD-AB7D-D64F301DD0D9}" v="94" dt="2025-03-04T14:27:40.360"/>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5/10/relationships/revisionInfo" Target="revisionInfo.xml"/><Relationship Id="rId61" Type="http://schemas.openxmlformats.org/officeDocument/2006/relationships/slide" Target="slides/slide57.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D078FF79-CCD8-4FCD-AB7D-D64F301DD0D9}"/>
    <pc:docChg chg="custSel delSld modSld">
      <pc:chgData name="Gé Verbeek" userId="20d2065d-8055-4a68-a463-00777506795f" providerId="ADAL" clId="{D078FF79-CCD8-4FCD-AB7D-D64F301DD0D9}" dt="2025-03-04T14:28:03.546" v="239" actId="20577"/>
      <pc:docMkLst>
        <pc:docMk/>
      </pc:docMkLst>
      <pc:sldChg chg="modSp mod">
        <pc:chgData name="Gé Verbeek" userId="20d2065d-8055-4a68-a463-00777506795f" providerId="ADAL" clId="{D078FF79-CCD8-4FCD-AB7D-D64F301DD0D9}" dt="2025-03-04T14:13:37.923" v="74" actId="20577"/>
        <pc:sldMkLst>
          <pc:docMk/>
          <pc:sldMk cId="1275218087" sldId="385"/>
        </pc:sldMkLst>
        <pc:spChg chg="mod">
          <ac:chgData name="Gé Verbeek" userId="20d2065d-8055-4a68-a463-00777506795f" providerId="ADAL" clId="{D078FF79-CCD8-4FCD-AB7D-D64F301DD0D9}" dt="2025-03-04T14:13:37.923" v="74" actId="20577"/>
          <ac:spMkLst>
            <pc:docMk/>
            <pc:sldMk cId="1275218087" sldId="385"/>
            <ac:spMk id="5122" creationId="{80899F95-2E30-4511-922B-B88C19CF0D84}"/>
          </ac:spMkLst>
        </pc:spChg>
      </pc:sldChg>
      <pc:sldChg chg="modSp mod modAnim">
        <pc:chgData name="Gé Verbeek" userId="20d2065d-8055-4a68-a463-00777506795f" providerId="ADAL" clId="{D078FF79-CCD8-4FCD-AB7D-D64F301DD0D9}" dt="2025-03-04T14:17:31.408" v="159" actId="5793"/>
        <pc:sldMkLst>
          <pc:docMk/>
          <pc:sldMk cId="3710185648" sldId="387"/>
        </pc:sldMkLst>
        <pc:spChg chg="mod">
          <ac:chgData name="Gé Verbeek" userId="20d2065d-8055-4a68-a463-00777506795f" providerId="ADAL" clId="{D078FF79-CCD8-4FCD-AB7D-D64F301DD0D9}" dt="2025-03-04T14:16:44.536" v="126" actId="20577"/>
          <ac:spMkLst>
            <pc:docMk/>
            <pc:sldMk cId="3710185648" sldId="387"/>
            <ac:spMk id="5122" creationId="{80899F95-2E30-4511-922B-B88C19CF0D84}"/>
          </ac:spMkLst>
        </pc:spChg>
        <pc:spChg chg="mod">
          <ac:chgData name="Gé Verbeek" userId="20d2065d-8055-4a68-a463-00777506795f" providerId="ADAL" clId="{D078FF79-CCD8-4FCD-AB7D-D64F301DD0D9}" dt="2025-03-04T14:17:31.408" v="159" actId="5793"/>
          <ac:spMkLst>
            <pc:docMk/>
            <pc:sldMk cId="3710185648" sldId="387"/>
            <ac:spMk id="7171" creationId="{E224BC8B-2913-4038-A10D-36A485D9D174}"/>
          </ac:spMkLst>
        </pc:spChg>
      </pc:sldChg>
      <pc:sldChg chg="modSp mod">
        <pc:chgData name="Gé Verbeek" userId="20d2065d-8055-4a68-a463-00777506795f" providerId="ADAL" clId="{D078FF79-CCD8-4FCD-AB7D-D64F301DD0D9}" dt="2025-03-04T14:06:31.697" v="63" actId="27636"/>
        <pc:sldMkLst>
          <pc:docMk/>
          <pc:sldMk cId="3728083005" sldId="388"/>
        </pc:sldMkLst>
        <pc:spChg chg="mod">
          <ac:chgData name="Gé Verbeek" userId="20d2065d-8055-4a68-a463-00777506795f" providerId="ADAL" clId="{D078FF79-CCD8-4FCD-AB7D-D64F301DD0D9}" dt="2025-03-04T14:06:31.697" v="63" actId="27636"/>
          <ac:spMkLst>
            <pc:docMk/>
            <pc:sldMk cId="3728083005" sldId="388"/>
            <ac:spMk id="5122" creationId="{80899F95-2E30-4511-922B-B88C19CF0D84}"/>
          </ac:spMkLst>
        </pc:spChg>
      </pc:sldChg>
      <pc:sldChg chg="modSp mod">
        <pc:chgData name="Gé Verbeek" userId="20d2065d-8055-4a68-a463-00777506795f" providerId="ADAL" clId="{D078FF79-CCD8-4FCD-AB7D-D64F301DD0D9}" dt="2025-03-04T14:22:27.307" v="221" actId="6549"/>
        <pc:sldMkLst>
          <pc:docMk/>
          <pc:sldMk cId="2852106234" sldId="389"/>
        </pc:sldMkLst>
        <pc:spChg chg="mod">
          <ac:chgData name="Gé Verbeek" userId="20d2065d-8055-4a68-a463-00777506795f" providerId="ADAL" clId="{D078FF79-CCD8-4FCD-AB7D-D64F301DD0D9}" dt="2025-03-04T14:22:27.307" v="221" actId="6549"/>
          <ac:spMkLst>
            <pc:docMk/>
            <pc:sldMk cId="2852106234" sldId="389"/>
            <ac:spMk id="4" creationId="{BE5E9AAC-8AFC-4CA9-B89F-13D11A0216BE}"/>
          </ac:spMkLst>
        </pc:spChg>
      </pc:sldChg>
      <pc:sldChg chg="del">
        <pc:chgData name="Gé Verbeek" userId="20d2065d-8055-4a68-a463-00777506795f" providerId="ADAL" clId="{D078FF79-CCD8-4FCD-AB7D-D64F301DD0D9}" dt="2025-03-04T14:13:09.813" v="64" actId="47"/>
        <pc:sldMkLst>
          <pc:docMk/>
          <pc:sldMk cId="2990189503" sldId="391"/>
        </pc:sldMkLst>
      </pc:sldChg>
      <pc:sldChg chg="del">
        <pc:chgData name="Gé Verbeek" userId="20d2065d-8055-4a68-a463-00777506795f" providerId="ADAL" clId="{D078FF79-CCD8-4FCD-AB7D-D64F301DD0D9}" dt="2025-03-04T13:50:35.387" v="0" actId="47"/>
        <pc:sldMkLst>
          <pc:docMk/>
          <pc:sldMk cId="2775957298" sldId="395"/>
        </pc:sldMkLst>
      </pc:sldChg>
      <pc:sldChg chg="del">
        <pc:chgData name="Gé Verbeek" userId="20d2065d-8055-4a68-a463-00777506795f" providerId="ADAL" clId="{D078FF79-CCD8-4FCD-AB7D-D64F301DD0D9}" dt="2025-03-04T13:51:19.819" v="1" actId="47"/>
        <pc:sldMkLst>
          <pc:docMk/>
          <pc:sldMk cId="628450716" sldId="397"/>
        </pc:sldMkLst>
      </pc:sldChg>
      <pc:sldChg chg="modSp mod">
        <pc:chgData name="Gé Verbeek" userId="20d2065d-8055-4a68-a463-00777506795f" providerId="ADAL" clId="{D078FF79-CCD8-4FCD-AB7D-D64F301DD0D9}" dt="2025-03-04T14:02:55.584" v="28" actId="20577"/>
        <pc:sldMkLst>
          <pc:docMk/>
          <pc:sldMk cId="1529171754" sldId="405"/>
        </pc:sldMkLst>
        <pc:spChg chg="mod">
          <ac:chgData name="Gé Verbeek" userId="20d2065d-8055-4a68-a463-00777506795f" providerId="ADAL" clId="{D078FF79-CCD8-4FCD-AB7D-D64F301DD0D9}" dt="2025-03-04T14:02:55.584" v="28" actId="20577"/>
          <ac:spMkLst>
            <pc:docMk/>
            <pc:sldMk cId="1529171754" sldId="405"/>
            <ac:spMk id="5122" creationId="{80899F95-2E30-4511-922B-B88C19CF0D84}"/>
          </ac:spMkLst>
        </pc:spChg>
      </pc:sldChg>
      <pc:sldChg chg="modSp mod">
        <pc:chgData name="Gé Verbeek" userId="20d2065d-8055-4a68-a463-00777506795f" providerId="ADAL" clId="{D078FF79-CCD8-4FCD-AB7D-D64F301DD0D9}" dt="2025-03-04T14:03:08.662" v="36" actId="20577"/>
        <pc:sldMkLst>
          <pc:docMk/>
          <pc:sldMk cId="378559477" sldId="406"/>
        </pc:sldMkLst>
        <pc:spChg chg="mod">
          <ac:chgData name="Gé Verbeek" userId="20d2065d-8055-4a68-a463-00777506795f" providerId="ADAL" clId="{D078FF79-CCD8-4FCD-AB7D-D64F301DD0D9}" dt="2025-03-04T14:03:08.662" v="36" actId="20577"/>
          <ac:spMkLst>
            <pc:docMk/>
            <pc:sldMk cId="378559477" sldId="406"/>
            <ac:spMk id="5122" creationId="{80899F95-2E30-4511-922B-B88C19CF0D84}"/>
          </ac:spMkLst>
        </pc:spChg>
      </pc:sldChg>
      <pc:sldChg chg="modSp mod">
        <pc:chgData name="Gé Verbeek" userId="20d2065d-8055-4a68-a463-00777506795f" providerId="ADAL" clId="{D078FF79-CCD8-4FCD-AB7D-D64F301DD0D9}" dt="2025-03-04T14:18:40.717" v="199" actId="20577"/>
        <pc:sldMkLst>
          <pc:docMk/>
          <pc:sldMk cId="7064869" sldId="407"/>
        </pc:sldMkLst>
        <pc:spChg chg="mod">
          <ac:chgData name="Gé Verbeek" userId="20d2065d-8055-4a68-a463-00777506795f" providerId="ADAL" clId="{D078FF79-CCD8-4FCD-AB7D-D64F301DD0D9}" dt="2025-03-04T14:18:40.717" v="199" actId="20577"/>
          <ac:spMkLst>
            <pc:docMk/>
            <pc:sldMk cId="7064869" sldId="407"/>
            <ac:spMk id="2" creationId="{E30E00AA-543D-789D-EE51-BCB2B99CA586}"/>
          </ac:spMkLst>
        </pc:spChg>
      </pc:sldChg>
      <pc:sldChg chg="del">
        <pc:chgData name="Gé Verbeek" userId="20d2065d-8055-4a68-a463-00777506795f" providerId="ADAL" clId="{D078FF79-CCD8-4FCD-AB7D-D64F301DD0D9}" dt="2025-03-04T13:55:01.372" v="4" actId="47"/>
        <pc:sldMkLst>
          <pc:docMk/>
          <pc:sldMk cId="2091616199" sldId="413"/>
        </pc:sldMkLst>
      </pc:sldChg>
      <pc:sldChg chg="del">
        <pc:chgData name="Gé Verbeek" userId="20d2065d-8055-4a68-a463-00777506795f" providerId="ADAL" clId="{D078FF79-CCD8-4FCD-AB7D-D64F301DD0D9}" dt="2025-03-04T13:55:02.614" v="5" actId="47"/>
        <pc:sldMkLst>
          <pc:docMk/>
          <pc:sldMk cId="332427858" sldId="414"/>
        </pc:sldMkLst>
      </pc:sldChg>
      <pc:sldChg chg="del">
        <pc:chgData name="Gé Verbeek" userId="20d2065d-8055-4a68-a463-00777506795f" providerId="ADAL" clId="{D078FF79-CCD8-4FCD-AB7D-D64F301DD0D9}" dt="2025-03-04T13:51:41.368" v="3" actId="47"/>
        <pc:sldMkLst>
          <pc:docMk/>
          <pc:sldMk cId="145577387" sldId="419"/>
        </pc:sldMkLst>
      </pc:sldChg>
      <pc:sldChg chg="del">
        <pc:chgData name="Gé Verbeek" userId="20d2065d-8055-4a68-a463-00777506795f" providerId="ADAL" clId="{D078FF79-CCD8-4FCD-AB7D-D64F301DD0D9}" dt="2025-03-04T13:51:39.070" v="2" actId="47"/>
        <pc:sldMkLst>
          <pc:docMk/>
          <pc:sldMk cId="1857187334" sldId="423"/>
        </pc:sldMkLst>
      </pc:sldChg>
      <pc:sldChg chg="del">
        <pc:chgData name="Gé Verbeek" userId="20d2065d-8055-4a68-a463-00777506795f" providerId="ADAL" clId="{D078FF79-CCD8-4FCD-AB7D-D64F301DD0D9}" dt="2025-03-04T13:55:15.451" v="6" actId="47"/>
        <pc:sldMkLst>
          <pc:docMk/>
          <pc:sldMk cId="395511791" sldId="425"/>
        </pc:sldMkLst>
      </pc:sldChg>
      <pc:sldChg chg="modSp mod">
        <pc:chgData name="Gé Verbeek" userId="20d2065d-8055-4a68-a463-00777506795f" providerId="ADAL" clId="{D078FF79-CCD8-4FCD-AB7D-D64F301DD0D9}" dt="2025-03-04T13:55:54.932" v="12" actId="20577"/>
        <pc:sldMkLst>
          <pc:docMk/>
          <pc:sldMk cId="330178028" sldId="429"/>
        </pc:sldMkLst>
        <pc:spChg chg="mod">
          <ac:chgData name="Gé Verbeek" userId="20d2065d-8055-4a68-a463-00777506795f" providerId="ADAL" clId="{D078FF79-CCD8-4FCD-AB7D-D64F301DD0D9}" dt="2025-03-04T13:55:54.932" v="12" actId="20577"/>
          <ac:spMkLst>
            <pc:docMk/>
            <pc:sldMk cId="330178028" sldId="429"/>
            <ac:spMk id="2" creationId="{4D392BA1-47C6-442F-4499-F3257CCEC767}"/>
          </ac:spMkLst>
        </pc:spChg>
      </pc:sldChg>
      <pc:sldChg chg="modSp mod">
        <pc:chgData name="Gé Verbeek" userId="20d2065d-8055-4a68-a463-00777506795f" providerId="ADAL" clId="{D078FF79-CCD8-4FCD-AB7D-D64F301DD0D9}" dt="2025-03-04T13:56:14.318" v="20" actId="20577"/>
        <pc:sldMkLst>
          <pc:docMk/>
          <pc:sldMk cId="2276742671" sldId="430"/>
        </pc:sldMkLst>
        <pc:spChg chg="mod">
          <ac:chgData name="Gé Verbeek" userId="20d2065d-8055-4a68-a463-00777506795f" providerId="ADAL" clId="{D078FF79-CCD8-4FCD-AB7D-D64F301DD0D9}" dt="2025-03-04T13:56:14.318" v="20" actId="20577"/>
          <ac:spMkLst>
            <pc:docMk/>
            <pc:sldMk cId="2276742671" sldId="430"/>
            <ac:spMk id="2" creationId="{A3DF402E-0DF2-B8A2-E429-24E719D45A2F}"/>
          </ac:spMkLst>
        </pc:spChg>
      </pc:sldChg>
      <pc:sldChg chg="modSp mod">
        <pc:chgData name="Gé Verbeek" userId="20d2065d-8055-4a68-a463-00777506795f" providerId="ADAL" clId="{D078FF79-CCD8-4FCD-AB7D-D64F301DD0D9}" dt="2025-03-04T14:18:18.005" v="177" actId="27636"/>
        <pc:sldMkLst>
          <pc:docMk/>
          <pc:sldMk cId="1021903761" sldId="452"/>
        </pc:sldMkLst>
        <pc:spChg chg="mod">
          <ac:chgData name="Gé Verbeek" userId="20d2065d-8055-4a68-a463-00777506795f" providerId="ADAL" clId="{D078FF79-CCD8-4FCD-AB7D-D64F301DD0D9}" dt="2025-03-04T14:18:18.005" v="177" actId="27636"/>
          <ac:spMkLst>
            <pc:docMk/>
            <pc:sldMk cId="1021903761" sldId="452"/>
            <ac:spMk id="2" creationId="{29ED6FBC-9F8F-0A0E-04C2-4E8227C6E06D}"/>
          </ac:spMkLst>
        </pc:spChg>
      </pc:sldChg>
      <pc:sldChg chg="del">
        <pc:chgData name="Gé Verbeek" userId="20d2065d-8055-4a68-a463-00777506795f" providerId="ADAL" clId="{D078FF79-CCD8-4FCD-AB7D-D64F301DD0D9}" dt="2025-03-04T14:13:12.680" v="65" actId="47"/>
        <pc:sldMkLst>
          <pc:docMk/>
          <pc:sldMk cId="1303913282" sldId="452"/>
        </pc:sldMkLst>
      </pc:sldChg>
      <pc:sldChg chg="modSp mod">
        <pc:chgData name="Gé Verbeek" userId="20d2065d-8055-4a68-a463-00777506795f" providerId="ADAL" clId="{D078FF79-CCD8-4FCD-AB7D-D64F301DD0D9}" dt="2025-03-04T14:27:53.662" v="231" actId="20577"/>
        <pc:sldMkLst>
          <pc:docMk/>
          <pc:sldMk cId="1991606200" sldId="460"/>
        </pc:sldMkLst>
        <pc:spChg chg="mod">
          <ac:chgData name="Gé Verbeek" userId="20d2065d-8055-4a68-a463-00777506795f" providerId="ADAL" clId="{D078FF79-CCD8-4FCD-AB7D-D64F301DD0D9}" dt="2025-03-04T14:27:53.662" v="231" actId="20577"/>
          <ac:spMkLst>
            <pc:docMk/>
            <pc:sldMk cId="1991606200" sldId="460"/>
            <ac:spMk id="5122" creationId="{80899F95-2E30-4511-922B-B88C19CF0D84}"/>
          </ac:spMkLst>
        </pc:spChg>
      </pc:sldChg>
      <pc:sldChg chg="modSp mod">
        <pc:chgData name="Gé Verbeek" userId="20d2065d-8055-4a68-a463-00777506795f" providerId="ADAL" clId="{D078FF79-CCD8-4FCD-AB7D-D64F301DD0D9}" dt="2025-03-04T14:28:03.546" v="239" actId="20577"/>
        <pc:sldMkLst>
          <pc:docMk/>
          <pc:sldMk cId="2164801921" sldId="461"/>
        </pc:sldMkLst>
        <pc:spChg chg="mod">
          <ac:chgData name="Gé Verbeek" userId="20d2065d-8055-4a68-a463-00777506795f" providerId="ADAL" clId="{D078FF79-CCD8-4FCD-AB7D-D64F301DD0D9}" dt="2025-03-04T14:28:03.546" v="239" actId="20577"/>
          <ac:spMkLst>
            <pc:docMk/>
            <pc:sldMk cId="2164801921" sldId="461"/>
            <ac:spMk id="5122" creationId="{80899F95-2E30-4511-922B-B88C19CF0D8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4-3-2025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4-3-2025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7EE6D-3A09-134F-43EE-3ACD9437B3E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46C8943-16E1-CD3A-8999-22F5848D5C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9CA5F1E0-3B06-900E-2C77-14D1B18AFD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0BE2D95-A61E-6B10-8699-B8071DF21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3510855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4FDFA-12AD-AEB9-0A49-054083B93B9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3FF367F-F67C-5EB8-9872-E804F8B8EAB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FE9DCC8A-53FE-6FB4-82F2-038A342350D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73A9947-D21B-1138-1BF2-E1A41B07C7A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2786293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09C2F-1126-C1A9-603E-1CE99656743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F9BB509-F276-E650-1EAA-AA85F561FD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26086988-879E-4B1A-444D-62AAF909646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03B4D4C-2954-4CCA-96DD-EF0B1A19EA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3295033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40D0C-09D1-8011-0B4F-2DB24B37BE1C}"/>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68E4A0C-C56F-DA95-4038-6C0778E587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5EE69A97-B133-E888-A008-BE5745E9B6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D88CD77-9F90-C503-DEC8-230FD26CC8A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102951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1914865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08A96-6999-326F-0B4D-CEE503E7E21D}"/>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623FB84A-198F-FB87-88B0-64B8F0EF7D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0A4295FB-58D8-CB0C-71DD-C321C09284F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6BE2E62-DC7F-2E62-C471-C63CA00AAC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167243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5FC3A-5421-F261-732C-27BDB06D4BD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597F80A4-4016-C27A-E000-1126F4AA6A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160C4810-2555-827E-DE1F-120023E6AC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0B99E66-7C24-1197-2E33-8467A8448D6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028422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61AFE-B9E2-936F-4E24-9276DCBC995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3ADD527-0CF5-45A0-272A-53D737453B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DEECC64-40C8-5F59-1003-E2774D2CBC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1CAAD6F-A769-0FA8-9CED-B82E2BEE1E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18623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429A4-6E4E-73ED-910B-7BFE6B4545FA}"/>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9160F56-7CF1-BD85-52D5-19F8D7E89C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1014E490-96EF-0B49-C51E-FA2DC27A21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E3B24148-E570-D3D6-D5F9-C3853E89E3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1107663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7CC37-89AF-FD63-BD83-2D311E54E8B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EC6CFADB-36C0-9366-CD30-E53C24088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B61330F-D7B5-6AC5-F532-7C0F5027D4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12608AA-E81D-3870-97E6-230FE7F840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92780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38354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39F96-509A-50BA-4FC0-A5F864F26BE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844CC49-0205-C09D-AD8D-9872EF7057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551A32A2-51C4-0A24-CFE1-30FA959DBB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3C38BFA-D8E4-329A-FB7F-CCBFBF0F9C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1519600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076274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09230-301E-1BE3-79EB-907756659E9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453FC06B-A100-2150-0C00-D4F99FF0BA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2B3D14C8-F735-5F4A-74B8-8EE1B194E2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09740E0-6A8E-B53B-FD8B-A4D4E9381F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2486717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D0ED2-D7B7-B35E-9F09-5880405D73C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E148813-C135-EEC6-2AF2-7A1490CE67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3EE423A-34E3-9E92-CC21-A91E072C62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978058F-D64F-1D4F-0C69-2499A02386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3279310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2705107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42</a:t>
            </a:fld>
            <a:endParaRPr lang="nl-NL" altLang="nl-NL"/>
          </a:p>
        </p:txBody>
      </p:sp>
    </p:spTree>
    <p:extLst>
      <p:ext uri="{BB962C8B-B14F-4D97-AF65-F5344CB8AC3E}">
        <p14:creationId xmlns:p14="http://schemas.microsoft.com/office/powerpoint/2010/main" val="1324254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F7DAA-5D22-0C90-C747-FFE2398380F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7E3FF45-D30B-6150-96FE-FC59A90502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DE8C94E7-A3BE-21AC-31D1-9BEF8427DE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A16CCDB-0138-72CA-420B-27091C0526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43</a:t>
            </a:fld>
            <a:endParaRPr lang="nl-NL" altLang="nl-NL"/>
          </a:p>
        </p:txBody>
      </p:sp>
    </p:spTree>
    <p:extLst>
      <p:ext uri="{BB962C8B-B14F-4D97-AF65-F5344CB8AC3E}">
        <p14:creationId xmlns:p14="http://schemas.microsoft.com/office/powerpoint/2010/main" val="2254487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44</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45</a:t>
            </a:fld>
            <a:endParaRPr lang="nl-NL" altLang="nl-NL"/>
          </a:p>
        </p:txBody>
      </p:sp>
    </p:spTree>
    <p:extLst>
      <p:ext uri="{BB962C8B-B14F-4D97-AF65-F5344CB8AC3E}">
        <p14:creationId xmlns:p14="http://schemas.microsoft.com/office/powerpoint/2010/main" val="3458078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5670D-1DF2-77ED-9B0A-3A7E13B8C40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A31FEF7-1E01-223C-F95D-A04D60C7C2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E115C27-9AA1-B363-A187-51C42A7A191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B19A7D0-C1AA-B308-4686-D2DFDBEEA83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46</a:t>
            </a:fld>
            <a:endParaRPr lang="nl-NL" altLang="nl-NL"/>
          </a:p>
        </p:txBody>
      </p:sp>
    </p:spTree>
    <p:extLst>
      <p:ext uri="{BB962C8B-B14F-4D97-AF65-F5344CB8AC3E}">
        <p14:creationId xmlns:p14="http://schemas.microsoft.com/office/powerpoint/2010/main" val="3071981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DD106-1CC2-B66B-0C7A-D8B411370E0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4B9F647-FF93-63F4-003E-8487FFF404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64C6C583-772C-4F0C-8ADA-5EF9255FCD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1BA1C79-2004-241C-A2AF-4A10312931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36806889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47</a:t>
            </a:fld>
            <a:endParaRPr lang="nl-NL" altLang="nl-NL"/>
          </a:p>
        </p:txBody>
      </p:sp>
    </p:spTree>
    <p:extLst>
      <p:ext uri="{BB962C8B-B14F-4D97-AF65-F5344CB8AC3E}">
        <p14:creationId xmlns:p14="http://schemas.microsoft.com/office/powerpoint/2010/main" val="35223499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48</a:t>
            </a:fld>
            <a:endParaRPr lang="nl-NL" altLang="nl-NL"/>
          </a:p>
        </p:txBody>
      </p:sp>
    </p:spTree>
    <p:extLst>
      <p:ext uri="{BB962C8B-B14F-4D97-AF65-F5344CB8AC3E}">
        <p14:creationId xmlns:p14="http://schemas.microsoft.com/office/powerpoint/2010/main" val="1325966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3376E-73CC-6651-7D20-4675242F685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C9195B0-DA41-9836-B185-D71E4E56F2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773A637-D02B-676E-0800-F2E1311BA71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F02AFCD-2CEF-D27E-40E5-CF90D9700F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49</a:t>
            </a:fld>
            <a:endParaRPr lang="nl-NL" altLang="nl-NL"/>
          </a:p>
        </p:txBody>
      </p:sp>
    </p:spTree>
    <p:extLst>
      <p:ext uri="{BB962C8B-B14F-4D97-AF65-F5344CB8AC3E}">
        <p14:creationId xmlns:p14="http://schemas.microsoft.com/office/powerpoint/2010/main" val="36968695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021A-2985-7B99-6ADB-B1FADBDB008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2F85422-9CD0-A019-C6F6-BDF35EF3FE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76021BA-8B64-8042-3AE5-EA0AC687E9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61C96A9-7C1D-03B8-94FA-3C2BBB0538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50</a:t>
            </a:fld>
            <a:endParaRPr lang="nl-NL" altLang="nl-NL"/>
          </a:p>
        </p:txBody>
      </p:sp>
    </p:spTree>
    <p:extLst>
      <p:ext uri="{BB962C8B-B14F-4D97-AF65-F5344CB8AC3E}">
        <p14:creationId xmlns:p14="http://schemas.microsoft.com/office/powerpoint/2010/main" val="10938008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51</a:t>
            </a:fld>
            <a:endParaRPr lang="nl-NL" altLang="nl-NL"/>
          </a:p>
        </p:txBody>
      </p:sp>
    </p:spTree>
    <p:extLst>
      <p:ext uri="{BB962C8B-B14F-4D97-AF65-F5344CB8AC3E}">
        <p14:creationId xmlns:p14="http://schemas.microsoft.com/office/powerpoint/2010/main" val="25412925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52</a:t>
            </a:fld>
            <a:endParaRPr lang="nl-NL" altLang="nl-NL"/>
          </a:p>
        </p:txBody>
      </p:sp>
    </p:spTree>
    <p:extLst>
      <p:ext uri="{BB962C8B-B14F-4D97-AF65-F5344CB8AC3E}">
        <p14:creationId xmlns:p14="http://schemas.microsoft.com/office/powerpoint/2010/main" val="128167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53</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54</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57</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58</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59</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60</a:t>
            </a:fld>
            <a:endParaRPr lang="nl-NL" altLang="nl-NL"/>
          </a:p>
        </p:txBody>
      </p:sp>
    </p:spTree>
    <p:extLst>
      <p:ext uri="{BB962C8B-B14F-4D97-AF65-F5344CB8AC3E}">
        <p14:creationId xmlns:p14="http://schemas.microsoft.com/office/powerpoint/2010/main" val="26309998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61</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62</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63</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64</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67</a:t>
            </a:fld>
            <a:endParaRPr lang="nl-NL" altLang="nl-NL"/>
          </a:p>
        </p:txBody>
      </p:sp>
    </p:spTree>
    <p:extLst>
      <p:ext uri="{BB962C8B-B14F-4D97-AF65-F5344CB8AC3E}">
        <p14:creationId xmlns:p14="http://schemas.microsoft.com/office/powerpoint/2010/main" val="11644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68</a:t>
            </a:fld>
            <a:endParaRPr lang="nl-NL" altLang="nl-NL"/>
          </a:p>
        </p:txBody>
      </p:sp>
    </p:spTree>
    <p:extLst>
      <p:ext uri="{BB962C8B-B14F-4D97-AF65-F5344CB8AC3E}">
        <p14:creationId xmlns:p14="http://schemas.microsoft.com/office/powerpoint/2010/main" val="11916160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73</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74</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4725982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75</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860020-1895-FAF5-F7AE-43860B95E55E}"/>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E7D6BC6-169A-7111-3615-8464F0A3C01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0BF992FF-5C8D-98E1-295B-58555964C8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409C77A-39ED-32A9-D50A-996CA4B7EBE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14335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DC6E5-F0AE-46AE-26CC-2132A48E824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78CA264-573C-E641-D880-F9529D975A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0A0D1D3-CB75-CEF5-85CB-C51E710968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5CD723C4-5BA4-AEB4-8931-71886888834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860155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13510514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2217526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2D2FB-A69B-3AA5-9EAD-E4F4563DCC2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4E3E49EF-21E4-CFA8-86EB-ABDA7497851C}"/>
              </a:ext>
            </a:extLst>
          </p:cNvPr>
          <p:cNvSpPr>
            <a:spLocks noGrp="1" noChangeArrowheads="1"/>
          </p:cNvSpPr>
          <p:nvPr>
            <p:ph type="title"/>
          </p:nvPr>
        </p:nvSpPr>
        <p:spPr>
          <a:xfrm>
            <a:off x="886120" y="557214"/>
            <a:ext cx="9153230" cy="996950"/>
          </a:xfrm>
        </p:spPr>
        <p:txBody>
          <a:bodyPr>
            <a:normAutofit/>
          </a:bodyPr>
          <a:lstStyle/>
          <a:p>
            <a:pPr eaLnBrk="1" hangingPunct="1"/>
            <a:r>
              <a:rPr lang="nl-NL" altLang="nl-NL" b="1" dirty="0"/>
              <a:t>Gibberellinen.</a:t>
            </a:r>
          </a:p>
        </p:txBody>
      </p:sp>
      <p:sp>
        <p:nvSpPr>
          <p:cNvPr id="7171" name="Tijdelijke aanduiding voor inhoud 2">
            <a:extLst>
              <a:ext uri="{FF2B5EF4-FFF2-40B4-BE49-F238E27FC236}">
                <a16:creationId xmlns:a16="http://schemas.microsoft.com/office/drawing/2014/main" id="{DBBD3521-17B5-95AB-069E-A8C45BA931CD}"/>
              </a:ext>
            </a:extLst>
          </p:cNvPr>
          <p:cNvSpPr>
            <a:spLocks noGrp="1" noChangeArrowheads="1"/>
          </p:cNvSpPr>
          <p:nvPr>
            <p:ph idx="1"/>
          </p:nvPr>
        </p:nvSpPr>
        <p:spPr>
          <a:xfrm>
            <a:off x="886120" y="1781667"/>
            <a:ext cx="7918024" cy="4738260"/>
          </a:xfrm>
        </p:spPr>
        <p:txBody>
          <a:bodyPr>
            <a:normAutofit/>
          </a:bodyPr>
          <a:lstStyle/>
          <a:p>
            <a:pPr indent="0">
              <a:buNone/>
            </a:pPr>
            <a:r>
              <a:rPr lang="nl-NL" dirty="0"/>
              <a:t>Gibberelline stimuleert de lengtegroei van de stengels en helpt zaden om te ontkiemen.</a:t>
            </a:r>
          </a:p>
          <a:p>
            <a:pPr indent="0">
              <a:buNone/>
              <a:defRPr/>
            </a:pPr>
            <a:endParaRPr lang="nl-NL" dirty="0"/>
          </a:p>
          <a:p>
            <a:pPr indent="0">
              <a:buNone/>
              <a:defRPr/>
            </a:pPr>
            <a:r>
              <a:rPr lang="nl-NL" dirty="0"/>
              <a:t>Ze veroorzaken het "schieten" van bloeiende planten.</a:t>
            </a:r>
          </a:p>
          <a:p>
            <a:pPr indent="0">
              <a:buNone/>
              <a:defRPr/>
            </a:pPr>
            <a:endParaRPr lang="nl-NL" dirty="0"/>
          </a:p>
          <a:p>
            <a:pPr indent="0">
              <a:buNone/>
              <a:defRPr/>
            </a:pPr>
            <a:r>
              <a:rPr lang="nl-NL" dirty="0"/>
              <a:t>In het algemeen werken gibberellinen groei versnellend en ze verlengen de strekkingsgroei van de plant.</a:t>
            </a:r>
          </a:p>
          <a:p>
            <a:pPr indent="0">
              <a:buNone/>
              <a:defRPr/>
            </a:pPr>
            <a:endParaRPr lang="nl-NL" dirty="0"/>
          </a:p>
          <a:p>
            <a:pPr indent="0">
              <a:buNone/>
              <a:defRPr/>
            </a:pPr>
            <a:endParaRPr lang="nl-NL" dirty="0"/>
          </a:p>
          <a:p>
            <a:pPr indent="0">
              <a:buNone/>
              <a:defRPr/>
            </a:pPr>
            <a:endParaRPr lang="nl-NL" dirty="0"/>
          </a:p>
        </p:txBody>
      </p:sp>
      <p:pic>
        <p:nvPicPr>
          <p:cNvPr id="4" name="Afbeelding 3">
            <a:extLst>
              <a:ext uri="{FF2B5EF4-FFF2-40B4-BE49-F238E27FC236}">
                <a16:creationId xmlns:a16="http://schemas.microsoft.com/office/drawing/2014/main" id="{281CFFDB-AA23-D3FF-D0DC-689E06934E09}"/>
              </a:ext>
            </a:extLst>
          </p:cNvPr>
          <p:cNvPicPr>
            <a:picLocks noChangeAspect="1"/>
          </p:cNvPicPr>
          <p:nvPr/>
        </p:nvPicPr>
        <p:blipFill>
          <a:blip r:embed="rId3"/>
          <a:stretch>
            <a:fillRect/>
          </a:stretch>
        </p:blipFill>
        <p:spPr>
          <a:xfrm>
            <a:off x="8559800" y="4008826"/>
            <a:ext cx="3180080" cy="2511101"/>
          </a:xfrm>
          <a:prstGeom prst="rect">
            <a:avLst/>
          </a:prstGeom>
        </p:spPr>
      </p:pic>
    </p:spTree>
    <p:extLst>
      <p:ext uri="{BB962C8B-B14F-4D97-AF65-F5344CB8AC3E}">
        <p14:creationId xmlns:p14="http://schemas.microsoft.com/office/powerpoint/2010/main" val="20416178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A1CDF-7776-9EDC-DBE1-75C2B2FA0DE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4CE3117-FAC7-EED7-5805-6BCAD0850AC8}"/>
              </a:ext>
            </a:extLst>
          </p:cNvPr>
          <p:cNvSpPr>
            <a:spLocks noGrp="1" noChangeArrowheads="1"/>
          </p:cNvSpPr>
          <p:nvPr>
            <p:ph type="title"/>
          </p:nvPr>
        </p:nvSpPr>
        <p:spPr>
          <a:xfrm>
            <a:off x="886120" y="557214"/>
            <a:ext cx="9153230" cy="996950"/>
          </a:xfrm>
        </p:spPr>
        <p:txBody>
          <a:bodyPr>
            <a:normAutofit fontScale="90000"/>
          </a:bodyPr>
          <a:lstStyle/>
          <a:p>
            <a:pPr eaLnBrk="1" hangingPunct="1"/>
            <a:r>
              <a:rPr lang="nl-NL" altLang="nl-NL" b="1" dirty="0"/>
              <a:t>Waar in de plant worden gibber</a:t>
            </a:r>
            <a:r>
              <a:rPr lang="nl-NL" altLang="nl-NL" dirty="0"/>
              <a:t>el</a:t>
            </a:r>
            <a:r>
              <a:rPr lang="nl-NL" altLang="nl-NL" b="1" dirty="0"/>
              <a:t>linen</a:t>
            </a:r>
            <a:r>
              <a:rPr lang="nl-NL" altLang="nl-NL" dirty="0"/>
              <a:t> gemaakt?</a:t>
            </a:r>
            <a:endParaRPr lang="nl-NL" altLang="nl-NL" b="1" dirty="0"/>
          </a:p>
        </p:txBody>
      </p:sp>
      <p:sp>
        <p:nvSpPr>
          <p:cNvPr id="7171" name="Tijdelijke aanduiding voor inhoud 2">
            <a:extLst>
              <a:ext uri="{FF2B5EF4-FFF2-40B4-BE49-F238E27FC236}">
                <a16:creationId xmlns:a16="http://schemas.microsoft.com/office/drawing/2014/main" id="{44CD8EF9-0C5F-451E-AAA7-A7A29586C5B7}"/>
              </a:ext>
            </a:extLst>
          </p:cNvPr>
          <p:cNvSpPr>
            <a:spLocks noGrp="1" noChangeArrowheads="1"/>
          </p:cNvSpPr>
          <p:nvPr>
            <p:ph idx="1"/>
          </p:nvPr>
        </p:nvSpPr>
        <p:spPr>
          <a:xfrm>
            <a:off x="886120" y="1889185"/>
            <a:ext cx="8395903" cy="4630742"/>
          </a:xfrm>
        </p:spPr>
        <p:txBody>
          <a:bodyPr>
            <a:normAutofit fontScale="85000" lnSpcReduction="20000"/>
          </a:bodyPr>
          <a:lstStyle/>
          <a:p>
            <a:pPr indent="0">
              <a:buNone/>
            </a:pPr>
            <a:r>
              <a:rPr lang="nl-NL" sz="2600" dirty="0"/>
              <a:t>Gibberellinen worden voornamelijk geproduceerd in de jonge, actieve delen van een plant, zoals:</a:t>
            </a:r>
          </a:p>
          <a:p>
            <a:pPr indent="0">
              <a:buNone/>
            </a:pPr>
            <a:endParaRPr lang="nl-NL" sz="2600" dirty="0"/>
          </a:p>
          <a:p>
            <a:pPr indent="0">
              <a:buNone/>
            </a:pPr>
            <a:r>
              <a:rPr lang="nl-NL" sz="2600" b="1" dirty="0"/>
              <a:t>Apicale meristemen (groeipuntjes)</a:t>
            </a:r>
            <a:endParaRPr lang="nl-NL" sz="2600" dirty="0"/>
          </a:p>
          <a:p>
            <a:pPr lvl="1"/>
            <a:r>
              <a:rPr lang="nl-NL" sz="2600" dirty="0"/>
              <a:t>Zowel in de stengel als in de wortels.</a:t>
            </a:r>
          </a:p>
          <a:p>
            <a:pPr lvl="1"/>
            <a:r>
              <a:rPr lang="nl-NL" sz="2600" dirty="0"/>
              <a:t> </a:t>
            </a:r>
          </a:p>
          <a:p>
            <a:pPr indent="0">
              <a:buNone/>
            </a:pPr>
            <a:r>
              <a:rPr lang="nl-NL" sz="2600" b="1" dirty="0"/>
              <a:t>Jonge bladeren</a:t>
            </a:r>
            <a:endParaRPr lang="nl-NL" sz="2600" dirty="0"/>
          </a:p>
          <a:p>
            <a:pPr lvl="1"/>
            <a:r>
              <a:rPr lang="nl-NL" sz="2600" dirty="0"/>
              <a:t>Hier worden gibberellinen vaak gemaakt om groei en uitrekking te bevorderen.</a:t>
            </a:r>
          </a:p>
          <a:p>
            <a:pPr lvl="1"/>
            <a:endParaRPr lang="nl-NL" sz="2600" dirty="0"/>
          </a:p>
          <a:p>
            <a:pPr indent="0">
              <a:buNone/>
            </a:pPr>
            <a:r>
              <a:rPr lang="nl-NL" sz="2600" b="1" dirty="0"/>
              <a:t>Zaden</a:t>
            </a:r>
            <a:endParaRPr lang="nl-NL" sz="2600" dirty="0"/>
          </a:p>
          <a:p>
            <a:pPr lvl="1"/>
            <a:r>
              <a:rPr lang="nl-NL" sz="2600" dirty="0"/>
              <a:t>In ontwikkelende en kiemende zaden spelen gibberellinen een belangrijke rol bij het activeren van enzymen</a:t>
            </a:r>
          </a:p>
          <a:p>
            <a:pPr lvl="1"/>
            <a:endParaRPr lang="nl-NL" sz="2600" dirty="0"/>
          </a:p>
          <a:p>
            <a:pPr indent="0">
              <a:buNone/>
            </a:pPr>
            <a:r>
              <a:rPr lang="nl-NL" sz="2600" b="1" dirty="0"/>
              <a:t>Vruchten</a:t>
            </a:r>
            <a:endParaRPr lang="nl-NL" sz="2600" dirty="0"/>
          </a:p>
          <a:p>
            <a:pPr lvl="1"/>
            <a:r>
              <a:rPr lang="nl-NL" sz="2600" dirty="0"/>
              <a:t>Tijdens de ontwikkeling van vruchten kunnen gibberellinen bijdragen aan hun groei en rijping.</a:t>
            </a:r>
          </a:p>
          <a:p>
            <a:pPr indent="0">
              <a:buNone/>
              <a:defRPr/>
            </a:pPr>
            <a:endParaRPr lang="nl-NL" dirty="0"/>
          </a:p>
          <a:p>
            <a:pPr indent="0">
              <a:buNone/>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B60421F0-5021-DF44-93E2-B17D4DEEBA18}"/>
              </a:ext>
            </a:extLst>
          </p:cNvPr>
          <p:cNvPicPr>
            <a:picLocks noChangeAspect="1"/>
          </p:cNvPicPr>
          <p:nvPr/>
        </p:nvPicPr>
        <p:blipFill>
          <a:blip r:embed="rId3"/>
          <a:stretch>
            <a:fillRect/>
          </a:stretch>
        </p:blipFill>
        <p:spPr>
          <a:xfrm>
            <a:off x="9388417" y="4913294"/>
            <a:ext cx="2254366" cy="1606633"/>
          </a:xfrm>
          <a:prstGeom prst="rect">
            <a:avLst/>
          </a:prstGeom>
        </p:spPr>
      </p:pic>
    </p:spTree>
    <p:extLst>
      <p:ext uri="{BB962C8B-B14F-4D97-AF65-F5344CB8AC3E}">
        <p14:creationId xmlns:p14="http://schemas.microsoft.com/office/powerpoint/2010/main" val="29551982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animEffect transition="in" filter="fade">
                                      <p:cBhvr>
                                        <p:cTn id="19" dur="1000"/>
                                        <p:tgtEl>
                                          <p:spTgt spid="7171">
                                            <p:txEl>
                                              <p:pRg st="5" end="5"/>
                                            </p:txEl>
                                          </p:spTgt>
                                        </p:tgtEl>
                                      </p:cBhvr>
                                    </p:animEffect>
                                    <p:anim calcmode="lin" valueType="num">
                                      <p:cBhvr>
                                        <p:cTn id="20"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6" end="6"/>
                                            </p:txEl>
                                          </p:spTgt>
                                        </p:tgtEl>
                                        <p:attrNameLst>
                                          <p:attrName>style.visibility</p:attrName>
                                        </p:attrNameLst>
                                      </p:cBhvr>
                                      <p:to>
                                        <p:strVal val="visible"/>
                                      </p:to>
                                    </p:set>
                                    <p:animEffect transition="in" filter="fade">
                                      <p:cBhvr>
                                        <p:cTn id="24" dur="1000"/>
                                        <p:tgtEl>
                                          <p:spTgt spid="7171">
                                            <p:txEl>
                                              <p:pRg st="6" end="6"/>
                                            </p:txEl>
                                          </p:spTgt>
                                        </p:tgtEl>
                                      </p:cBhvr>
                                    </p:animEffect>
                                    <p:anim calcmode="lin" valueType="num">
                                      <p:cBhvr>
                                        <p:cTn id="25"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171">
                                            <p:txEl>
                                              <p:pRg st="8" end="8"/>
                                            </p:txEl>
                                          </p:spTgt>
                                        </p:tgtEl>
                                        <p:attrNameLst>
                                          <p:attrName>style.visibility</p:attrName>
                                        </p:attrNameLst>
                                      </p:cBhvr>
                                      <p:to>
                                        <p:strVal val="visible"/>
                                      </p:to>
                                    </p:set>
                                    <p:animEffect transition="in" filter="fade">
                                      <p:cBhvr>
                                        <p:cTn id="31" dur="1000"/>
                                        <p:tgtEl>
                                          <p:spTgt spid="7171">
                                            <p:txEl>
                                              <p:pRg st="8" end="8"/>
                                            </p:txEl>
                                          </p:spTgt>
                                        </p:tgtEl>
                                      </p:cBhvr>
                                    </p:animEffect>
                                    <p:anim calcmode="lin" valueType="num">
                                      <p:cBhvr>
                                        <p:cTn id="32"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7171">
                                            <p:txEl>
                                              <p:pRg st="8" end="8"/>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7171">
                                            <p:txEl>
                                              <p:pRg st="9" end="9"/>
                                            </p:txEl>
                                          </p:spTgt>
                                        </p:tgtEl>
                                        <p:attrNameLst>
                                          <p:attrName>style.visibility</p:attrName>
                                        </p:attrNameLst>
                                      </p:cBhvr>
                                      <p:to>
                                        <p:strVal val="visible"/>
                                      </p:to>
                                    </p:set>
                                    <p:animEffect transition="in" filter="fade">
                                      <p:cBhvr>
                                        <p:cTn id="36" dur="1000"/>
                                        <p:tgtEl>
                                          <p:spTgt spid="7171">
                                            <p:txEl>
                                              <p:pRg st="9" end="9"/>
                                            </p:txEl>
                                          </p:spTgt>
                                        </p:tgtEl>
                                      </p:cBhvr>
                                    </p:animEffect>
                                    <p:anim calcmode="lin" valueType="num">
                                      <p:cBhvr>
                                        <p:cTn id="37"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38"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7171">
                                            <p:txEl>
                                              <p:pRg st="11" end="11"/>
                                            </p:txEl>
                                          </p:spTgt>
                                        </p:tgtEl>
                                        <p:attrNameLst>
                                          <p:attrName>style.visibility</p:attrName>
                                        </p:attrNameLst>
                                      </p:cBhvr>
                                      <p:to>
                                        <p:strVal val="visible"/>
                                      </p:to>
                                    </p:set>
                                    <p:animEffect transition="in" filter="fade">
                                      <p:cBhvr>
                                        <p:cTn id="43" dur="1000"/>
                                        <p:tgtEl>
                                          <p:spTgt spid="7171">
                                            <p:txEl>
                                              <p:pRg st="11" end="11"/>
                                            </p:txEl>
                                          </p:spTgt>
                                        </p:tgtEl>
                                      </p:cBhvr>
                                    </p:animEffect>
                                    <p:anim calcmode="lin" valueType="num">
                                      <p:cBhvr>
                                        <p:cTn id="44" dur="10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p:cTn id="45" dur="1000" fill="hold"/>
                                        <p:tgtEl>
                                          <p:spTgt spid="7171">
                                            <p:txEl>
                                              <p:pRg st="11" end="11"/>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7171">
                                            <p:txEl>
                                              <p:pRg st="12" end="12"/>
                                            </p:txEl>
                                          </p:spTgt>
                                        </p:tgtEl>
                                        <p:attrNameLst>
                                          <p:attrName>style.visibility</p:attrName>
                                        </p:attrNameLst>
                                      </p:cBhvr>
                                      <p:to>
                                        <p:strVal val="visible"/>
                                      </p:to>
                                    </p:set>
                                    <p:animEffect transition="in" filter="fade">
                                      <p:cBhvr>
                                        <p:cTn id="48" dur="1000"/>
                                        <p:tgtEl>
                                          <p:spTgt spid="7171">
                                            <p:txEl>
                                              <p:pRg st="12" end="12"/>
                                            </p:txEl>
                                          </p:spTgt>
                                        </p:tgtEl>
                                      </p:cBhvr>
                                    </p:animEffect>
                                    <p:anim calcmode="lin" valueType="num">
                                      <p:cBhvr>
                                        <p:cTn id="49" dur="1000" fill="hold"/>
                                        <p:tgtEl>
                                          <p:spTgt spid="7171">
                                            <p:txEl>
                                              <p:pRg st="12" end="12"/>
                                            </p:txEl>
                                          </p:spTgt>
                                        </p:tgtEl>
                                        <p:attrNameLst>
                                          <p:attrName>ppt_x</p:attrName>
                                        </p:attrNameLst>
                                      </p:cBhvr>
                                      <p:tavLst>
                                        <p:tav tm="0">
                                          <p:val>
                                            <p:strVal val="#ppt_x"/>
                                          </p:val>
                                        </p:tav>
                                        <p:tav tm="100000">
                                          <p:val>
                                            <p:strVal val="#ppt_x"/>
                                          </p:val>
                                        </p:tav>
                                      </p:tavLst>
                                    </p:anim>
                                    <p:anim calcmode="lin" valueType="num">
                                      <p:cBhvr>
                                        <p:cTn id="50" dur="1000" fill="hold"/>
                                        <p:tgtEl>
                                          <p:spTgt spid="7171">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10EA09-ADB9-DB49-49A4-750F8A59E151}"/>
              </a:ext>
            </a:extLst>
          </p:cNvPr>
          <p:cNvSpPr>
            <a:spLocks noGrp="1"/>
          </p:cNvSpPr>
          <p:nvPr>
            <p:ph type="title"/>
          </p:nvPr>
        </p:nvSpPr>
        <p:spPr>
          <a:xfrm>
            <a:off x="756000" y="412098"/>
            <a:ext cx="9036000" cy="1080000"/>
          </a:xfrm>
        </p:spPr>
        <p:txBody>
          <a:bodyPr/>
          <a:lstStyle/>
          <a:p>
            <a:r>
              <a:rPr lang="nl-NL" dirty="0"/>
              <a:t>Waarom </a:t>
            </a:r>
            <a:r>
              <a:rPr lang="nl-NL" dirty="0" err="1"/>
              <a:t>gibberelinnen</a:t>
            </a:r>
            <a:r>
              <a:rPr lang="nl-NL" dirty="0"/>
              <a:t> gebruiken</a:t>
            </a:r>
          </a:p>
        </p:txBody>
      </p:sp>
      <p:sp>
        <p:nvSpPr>
          <p:cNvPr id="5" name="Rectangle 2">
            <a:extLst>
              <a:ext uri="{FF2B5EF4-FFF2-40B4-BE49-F238E27FC236}">
                <a16:creationId xmlns:a16="http://schemas.microsoft.com/office/drawing/2014/main" id="{C27EB6E7-B59D-075B-AC2B-5EC9C092D665}"/>
              </a:ext>
            </a:extLst>
          </p:cNvPr>
          <p:cNvSpPr>
            <a:spLocks noGrp="1" noChangeArrowheads="1"/>
          </p:cNvSpPr>
          <p:nvPr>
            <p:ph idx="1"/>
          </p:nvPr>
        </p:nvSpPr>
        <p:spPr bwMode="auto">
          <a:xfrm>
            <a:off x="816385" y="1492098"/>
            <a:ext cx="9215854"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1" i="0" u="none" strike="noStrike" cap="none" normalizeH="0" baseline="0" dirty="0">
                <a:ln>
                  <a:noFill/>
                </a:ln>
                <a:solidFill>
                  <a:schemeClr val="tx1"/>
                </a:solidFill>
                <a:effectLst/>
                <a:latin typeface="Arial" panose="020B0604020202020204" pitchFamily="34" charset="0"/>
              </a:rPr>
              <a:t>Stimuleren van zaadkieming</a:t>
            </a: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0" i="0" u="none" strike="noStrike" cap="none" normalizeH="0" baseline="0" dirty="0">
                <a:ln>
                  <a:noFill/>
                </a:ln>
                <a:solidFill>
                  <a:schemeClr val="tx1"/>
                </a:solidFill>
                <a:effectLst/>
                <a:latin typeface="Arial" panose="020B0604020202020204" pitchFamily="34" charset="0"/>
              </a:rPr>
              <a:t>Gibberellinen breken de kiemrust in zaden en bevorderen de kieming, vooral bij moeilijk kiemende soorten.</a:t>
            </a:r>
          </a:p>
          <a:p>
            <a:pPr marL="0" marR="0" lvl="0" indent="0" algn="l" defTabSz="914400" rtl="0" eaLnBrk="0" fontAlgn="base" latinLnBrk="0" hangingPunct="0">
              <a:lnSpc>
                <a:spcPct val="100000"/>
              </a:lnSpc>
              <a:spcBef>
                <a:spcPct val="0"/>
              </a:spcBef>
              <a:spcAft>
                <a:spcPct val="0"/>
              </a:spcAft>
              <a:buClrTx/>
              <a:buSzTx/>
              <a:buNone/>
              <a:tabLst/>
            </a:pP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1" i="0" u="none" strike="noStrike" cap="none" normalizeH="0" baseline="0" dirty="0">
                <a:ln>
                  <a:noFill/>
                </a:ln>
                <a:solidFill>
                  <a:schemeClr val="tx1"/>
                </a:solidFill>
                <a:effectLst/>
                <a:latin typeface="Arial" panose="020B0604020202020204" pitchFamily="34" charset="0"/>
              </a:rPr>
              <a:t>Bevorderen van stengelgroei</a:t>
            </a: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0" i="0" u="none" strike="noStrike" cap="none" normalizeH="0" baseline="0" dirty="0">
                <a:ln>
                  <a:noFill/>
                </a:ln>
                <a:solidFill>
                  <a:schemeClr val="tx1"/>
                </a:solidFill>
                <a:effectLst/>
                <a:latin typeface="Arial" panose="020B0604020202020204" pitchFamily="34" charset="0"/>
              </a:rPr>
              <a:t>Ze worden gebruikt om de groei van stengels te verlengen, bijvoorbeeld bij siergewassen zoals tulpen en lelies.</a:t>
            </a:r>
          </a:p>
          <a:p>
            <a:pPr marL="0" marR="0" lvl="0" indent="0" algn="l" defTabSz="914400" rtl="0" eaLnBrk="0" fontAlgn="base" latinLnBrk="0" hangingPunct="0">
              <a:lnSpc>
                <a:spcPct val="100000"/>
              </a:lnSpc>
              <a:spcBef>
                <a:spcPct val="0"/>
              </a:spcBef>
              <a:spcAft>
                <a:spcPct val="0"/>
              </a:spcAft>
              <a:buClrTx/>
              <a:buSzTx/>
              <a:buNone/>
              <a:tabLst/>
            </a:pP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1" i="0" u="none" strike="noStrike" cap="none" normalizeH="0" baseline="0" dirty="0">
                <a:ln>
                  <a:noFill/>
                </a:ln>
                <a:solidFill>
                  <a:schemeClr val="tx1"/>
                </a:solidFill>
                <a:effectLst/>
                <a:latin typeface="Arial" panose="020B0604020202020204" pitchFamily="34" charset="0"/>
              </a:rPr>
              <a:t>Verbeteren van vruchtontwikkeling</a:t>
            </a: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0" i="0" u="none" strike="noStrike" cap="none" normalizeH="0" baseline="0" dirty="0">
                <a:ln>
                  <a:noFill/>
                </a:ln>
                <a:solidFill>
                  <a:schemeClr val="tx1"/>
                </a:solidFill>
                <a:effectLst/>
                <a:latin typeface="Arial" panose="020B0604020202020204" pitchFamily="34" charset="0"/>
              </a:rPr>
              <a:t>Gibberellinen kunnen worden toegepast om de vruchtzetting te stimuleren, </a:t>
            </a:r>
          </a:p>
          <a:p>
            <a:pPr marL="0" marR="0" lvl="0" indent="0" algn="l" defTabSz="914400" rtl="0" eaLnBrk="0" fontAlgn="base" latinLnBrk="0" hangingPunct="0">
              <a:lnSpc>
                <a:spcPct val="100000"/>
              </a:lnSpc>
              <a:spcBef>
                <a:spcPct val="0"/>
              </a:spcBef>
              <a:spcAft>
                <a:spcPct val="0"/>
              </a:spcAft>
              <a:buClrTx/>
              <a:buSzTx/>
              <a:buNone/>
              <a:tabLst/>
            </a:pPr>
            <a:endParaRPr kumimoji="0" lang="nl-NL" altLang="nl-NL" sz="22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1" i="0" u="none" strike="noStrike" cap="none" normalizeH="0" baseline="0" dirty="0">
                <a:ln>
                  <a:noFill/>
                </a:ln>
                <a:solidFill>
                  <a:schemeClr val="tx1"/>
                </a:solidFill>
                <a:effectLst/>
                <a:latin typeface="Arial" panose="020B0604020202020204" pitchFamily="34" charset="0"/>
              </a:rPr>
              <a:t>Voorkomen van vruchtval</a:t>
            </a:r>
            <a:endParaRPr kumimoji="0" lang="nl-NL" altLang="nl-NL" sz="22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sz="2200" b="0" i="0" u="none" strike="noStrike" cap="none" normalizeH="0" baseline="0" dirty="0">
                <a:ln>
                  <a:noFill/>
                </a:ln>
                <a:solidFill>
                  <a:schemeClr val="tx1"/>
                </a:solidFill>
                <a:effectLst/>
                <a:latin typeface="Arial" panose="020B0604020202020204" pitchFamily="34" charset="0"/>
              </a:rPr>
              <a:t>Ze worden gebruikt om te voorkomen dat jonge vruchten voortijdig afvallen, wat belangrijk is voor een goede oogst.</a:t>
            </a: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66702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1000"/>
                                        <p:tgtEl>
                                          <p:spTgt spid="5">
                                            <p:txEl>
                                              <p:pRg st="6" end="6"/>
                                            </p:txEl>
                                          </p:spTgt>
                                        </p:tgtEl>
                                      </p:cBhvr>
                                    </p:animEffect>
                                    <p:anim calcmode="lin" valueType="num">
                                      <p:cBhvr>
                                        <p:cTn id="2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7" end="7"/>
                                            </p:txEl>
                                          </p:spTgt>
                                        </p:tgtEl>
                                        <p:attrNameLst>
                                          <p:attrName>style.visibility</p:attrName>
                                        </p:attrNameLst>
                                      </p:cBhvr>
                                      <p:to>
                                        <p:strVal val="visible"/>
                                      </p:to>
                                    </p:set>
                                    <p:animEffect transition="in" filter="fade">
                                      <p:cBhvr>
                                        <p:cTn id="24" dur="1000"/>
                                        <p:tgtEl>
                                          <p:spTgt spid="5">
                                            <p:txEl>
                                              <p:pRg st="7" end="7"/>
                                            </p:txEl>
                                          </p:spTgt>
                                        </p:tgtEl>
                                      </p:cBhvr>
                                    </p:animEffect>
                                    <p:anim calcmode="lin" valueType="num">
                                      <p:cBhvr>
                                        <p:cTn id="25"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animEffect transition="in" filter="fade">
                                      <p:cBhvr>
                                        <p:cTn id="31" dur="1000"/>
                                        <p:tgtEl>
                                          <p:spTgt spid="5">
                                            <p:txEl>
                                              <p:pRg st="9" end="9"/>
                                            </p:txEl>
                                          </p:spTgt>
                                        </p:tgtEl>
                                      </p:cBhvr>
                                    </p:animEffect>
                                    <p:anim calcmode="lin" valueType="num">
                                      <p:cBhvr>
                                        <p:cTn id="32"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9" end="9"/>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xEl>
                                              <p:pRg st="10" end="10"/>
                                            </p:txEl>
                                          </p:spTgt>
                                        </p:tgtEl>
                                        <p:attrNameLst>
                                          <p:attrName>style.visibility</p:attrName>
                                        </p:attrNameLst>
                                      </p:cBhvr>
                                      <p:to>
                                        <p:strVal val="visible"/>
                                      </p:to>
                                    </p:set>
                                    <p:animEffect transition="in" filter="fade">
                                      <p:cBhvr>
                                        <p:cTn id="36" dur="1000"/>
                                        <p:tgtEl>
                                          <p:spTgt spid="5">
                                            <p:txEl>
                                              <p:pRg st="10" end="10"/>
                                            </p:txEl>
                                          </p:spTgt>
                                        </p:tgtEl>
                                      </p:cBhvr>
                                    </p:animEffect>
                                    <p:anim calcmode="lin" valueType="num">
                                      <p:cBhvr>
                                        <p:cTn id="37"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EBE7A-A81F-0F36-3B20-501A32A7D3C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F3A90F7-E173-5B65-6310-8E55D8DBBE6B}"/>
              </a:ext>
            </a:extLst>
          </p:cNvPr>
          <p:cNvSpPr>
            <a:spLocks noGrp="1"/>
          </p:cNvSpPr>
          <p:nvPr>
            <p:ph type="title"/>
          </p:nvPr>
        </p:nvSpPr>
        <p:spPr>
          <a:xfrm>
            <a:off x="740048" y="489736"/>
            <a:ext cx="9036000" cy="1080000"/>
          </a:xfrm>
        </p:spPr>
        <p:txBody>
          <a:bodyPr/>
          <a:lstStyle/>
          <a:p>
            <a:r>
              <a:rPr lang="nl-NL" dirty="0"/>
              <a:t>Waarom </a:t>
            </a:r>
            <a:r>
              <a:rPr lang="nl-NL" dirty="0" err="1"/>
              <a:t>gibberelinnen</a:t>
            </a:r>
            <a:r>
              <a:rPr lang="nl-NL" dirty="0"/>
              <a:t> gebruiken</a:t>
            </a:r>
          </a:p>
        </p:txBody>
      </p:sp>
      <p:sp>
        <p:nvSpPr>
          <p:cNvPr id="5" name="Rectangle 2">
            <a:extLst>
              <a:ext uri="{FF2B5EF4-FFF2-40B4-BE49-F238E27FC236}">
                <a16:creationId xmlns:a16="http://schemas.microsoft.com/office/drawing/2014/main" id="{E6C56489-56B7-1BD0-F0BC-8B5EC976C13B}"/>
              </a:ext>
            </a:extLst>
          </p:cNvPr>
          <p:cNvSpPr>
            <a:spLocks noGrp="1" noChangeArrowheads="1"/>
          </p:cNvSpPr>
          <p:nvPr>
            <p:ph idx="1"/>
          </p:nvPr>
        </p:nvSpPr>
        <p:spPr bwMode="auto">
          <a:xfrm>
            <a:off x="740048" y="1846909"/>
            <a:ext cx="8602360"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0" eaLnBrk="0" fontAlgn="base" hangingPunct="0">
              <a:spcBef>
                <a:spcPct val="0"/>
              </a:spcBef>
              <a:spcAft>
                <a:spcPct val="0"/>
              </a:spcAft>
              <a:buNone/>
            </a:pPr>
            <a:r>
              <a:rPr kumimoji="0" lang="nl-NL" altLang="nl-NL" b="1" i="0" u="none" strike="noStrike" cap="none" normalizeH="0" baseline="0" dirty="0">
                <a:ln>
                  <a:noFill/>
                </a:ln>
                <a:solidFill>
                  <a:schemeClr val="tx1"/>
                </a:solidFill>
                <a:effectLst/>
                <a:latin typeface="Arial" panose="020B0604020202020204" pitchFamily="34" charset="0"/>
              </a:rPr>
              <a:t>Verhogen van opbrengst</a:t>
            </a:r>
            <a:endParaRPr kumimoji="0" lang="nl-NL" altLang="nl-NL" b="0" i="0" u="none" strike="noStrike" cap="none" normalizeH="0" baseline="0" dirty="0">
              <a:ln>
                <a:noFill/>
              </a:ln>
              <a:solidFill>
                <a:schemeClr val="tx1"/>
              </a:solidFill>
              <a:effectLst/>
              <a:latin typeface="Arial" panose="020B0604020202020204" pitchFamily="34" charset="0"/>
            </a:endParaRPr>
          </a:p>
          <a:p>
            <a:pPr indent="0" eaLnBrk="0" fontAlgn="base" hangingPunct="0">
              <a:spcBef>
                <a:spcPct val="0"/>
              </a:spcBef>
              <a:spcAft>
                <a:spcPct val="0"/>
              </a:spcAft>
              <a:buNone/>
            </a:pPr>
            <a:r>
              <a:rPr kumimoji="0" lang="nl-NL" altLang="nl-NL" b="0" i="0" u="none" strike="noStrike" cap="none" normalizeH="0" baseline="0" dirty="0">
                <a:ln>
                  <a:noFill/>
                </a:ln>
                <a:solidFill>
                  <a:schemeClr val="tx1"/>
                </a:solidFill>
                <a:effectLst/>
                <a:latin typeface="Arial" panose="020B0604020202020204" pitchFamily="34" charset="0"/>
              </a:rPr>
              <a:t>In gewassen zoals suikerbieten en rijst kunnen gibberellinen de groei en opbrengst verbeteren</a:t>
            </a:r>
          </a:p>
          <a:p>
            <a:pPr indent="0" eaLnBrk="0" fontAlgn="base" hangingPunct="0">
              <a:spcBef>
                <a:spcPct val="0"/>
              </a:spcBef>
              <a:spcAft>
                <a:spcPct val="0"/>
              </a:spcAft>
              <a:buNone/>
            </a:pPr>
            <a:endParaRPr kumimoji="0" lang="nl-NL" altLang="nl-NL" b="0" i="0" u="none" strike="noStrike" cap="none" normalizeH="0" baseline="0" dirty="0">
              <a:ln>
                <a:noFill/>
              </a:ln>
              <a:solidFill>
                <a:schemeClr val="tx1"/>
              </a:solidFill>
              <a:effectLst/>
              <a:latin typeface="Arial" panose="020B0604020202020204" pitchFamily="34" charset="0"/>
            </a:endParaRPr>
          </a:p>
          <a:p>
            <a:pPr indent="0" eaLnBrk="0" fontAlgn="base" hangingPunct="0">
              <a:spcBef>
                <a:spcPct val="0"/>
              </a:spcBef>
              <a:spcAft>
                <a:spcPct val="0"/>
              </a:spcAft>
              <a:buNone/>
            </a:pPr>
            <a:r>
              <a:rPr kumimoji="0" lang="nl-NL" altLang="nl-NL" b="1" i="0" u="none" strike="noStrike" cap="none" normalizeH="0" baseline="0" dirty="0">
                <a:ln>
                  <a:noFill/>
                </a:ln>
                <a:solidFill>
                  <a:schemeClr val="tx1"/>
                </a:solidFill>
                <a:effectLst/>
                <a:latin typeface="Arial" panose="020B0604020202020204" pitchFamily="34" charset="0"/>
              </a:rPr>
              <a:t>Verlengen van houdbaarheid</a:t>
            </a:r>
            <a:endParaRPr kumimoji="0" lang="nl-NL" altLang="nl-NL" b="0" i="0" u="none" strike="noStrike" cap="none" normalizeH="0" baseline="0" dirty="0">
              <a:ln>
                <a:noFill/>
              </a:ln>
              <a:solidFill>
                <a:schemeClr val="tx1"/>
              </a:solidFill>
              <a:effectLst/>
              <a:latin typeface="Arial" panose="020B0604020202020204" pitchFamily="34" charset="0"/>
            </a:endParaRPr>
          </a:p>
          <a:p>
            <a:pPr indent="0" eaLnBrk="0" fontAlgn="base" hangingPunct="0">
              <a:spcBef>
                <a:spcPct val="0"/>
              </a:spcBef>
              <a:spcAft>
                <a:spcPct val="0"/>
              </a:spcAft>
              <a:buNone/>
            </a:pPr>
            <a:r>
              <a:rPr kumimoji="0" lang="nl-NL" altLang="nl-NL" b="0" i="0" u="none" strike="noStrike" cap="none" normalizeH="0" baseline="0" dirty="0">
                <a:ln>
                  <a:noFill/>
                </a:ln>
                <a:solidFill>
                  <a:schemeClr val="tx1"/>
                </a:solidFill>
                <a:effectLst/>
                <a:latin typeface="Arial" panose="020B0604020202020204" pitchFamily="34" charset="0"/>
              </a:rPr>
              <a:t>Bij bepaalde gewassen kunnen gibberellinen de houdbaarheid van bloemen en vruchten verbeteren.</a:t>
            </a:r>
          </a:p>
          <a:p>
            <a:pPr indent="0" eaLnBrk="0" fontAlgn="base" hangingPunct="0">
              <a:spcBef>
                <a:spcPct val="0"/>
              </a:spcBef>
              <a:spcAft>
                <a:spcPct val="0"/>
              </a:spcAft>
              <a:buNone/>
            </a:pPr>
            <a:endParaRPr kumimoji="0" lang="nl-NL" altLang="nl-NL" b="0" i="0" u="none" strike="noStrike" cap="none" normalizeH="0" baseline="0" dirty="0">
              <a:ln>
                <a:noFill/>
              </a:ln>
              <a:solidFill>
                <a:schemeClr val="tx1"/>
              </a:solidFill>
              <a:effectLst/>
              <a:latin typeface="Arial" panose="020B0604020202020204" pitchFamily="34" charset="0"/>
            </a:endParaRPr>
          </a:p>
          <a:p>
            <a:pPr indent="0" eaLnBrk="0" fontAlgn="base" hangingPunct="0">
              <a:spcBef>
                <a:spcPct val="0"/>
              </a:spcBef>
              <a:spcAft>
                <a:spcPct val="0"/>
              </a:spcAft>
              <a:buNone/>
            </a:pPr>
            <a:r>
              <a:rPr kumimoji="0" lang="nl-NL" altLang="nl-NL" b="1" i="0" u="none" strike="noStrike" cap="none" normalizeH="0" baseline="0" dirty="0">
                <a:ln>
                  <a:noFill/>
                </a:ln>
                <a:solidFill>
                  <a:schemeClr val="tx1"/>
                </a:solidFill>
                <a:effectLst/>
                <a:latin typeface="Arial" panose="020B0604020202020204" pitchFamily="34" charset="0"/>
              </a:rPr>
              <a:t>Vertragen van veroudering</a:t>
            </a:r>
            <a:endParaRPr kumimoji="0" lang="nl-NL" altLang="nl-NL" b="0" i="0" u="none" strike="noStrike" cap="none" normalizeH="0" baseline="0" dirty="0">
              <a:ln>
                <a:noFill/>
              </a:ln>
              <a:solidFill>
                <a:schemeClr val="tx1"/>
              </a:solidFill>
              <a:effectLst/>
              <a:latin typeface="Arial" panose="020B0604020202020204" pitchFamily="34" charset="0"/>
            </a:endParaRPr>
          </a:p>
          <a:p>
            <a:pPr indent="0" eaLnBrk="0" fontAlgn="base" hangingPunct="0">
              <a:spcBef>
                <a:spcPct val="0"/>
              </a:spcBef>
              <a:spcAft>
                <a:spcPct val="0"/>
              </a:spcAft>
              <a:buNone/>
            </a:pPr>
            <a:r>
              <a:rPr kumimoji="0" lang="nl-NL" altLang="nl-NL" b="0" i="0" u="none" strike="noStrike" cap="none" normalizeH="0" baseline="0" dirty="0">
                <a:ln>
                  <a:noFill/>
                </a:ln>
                <a:solidFill>
                  <a:schemeClr val="tx1"/>
                </a:solidFill>
                <a:effectLst/>
                <a:latin typeface="Arial" panose="020B0604020202020204" pitchFamily="34" charset="0"/>
              </a:rPr>
              <a:t>Gibberellinen worden toegepast om het verouderingsproces van bladeren en bloemen te vertragen.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5054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Effect transition="in" filter="fade">
                                      <p:cBhvr>
                                        <p:cTn id="19" dur="1000"/>
                                        <p:tgtEl>
                                          <p:spTgt spid="5">
                                            <p:txEl>
                                              <p:pRg st="6" end="6"/>
                                            </p:txEl>
                                          </p:spTgt>
                                        </p:tgtEl>
                                      </p:cBhvr>
                                    </p:animEffect>
                                    <p:anim calcmode="lin" valueType="num">
                                      <p:cBhvr>
                                        <p:cTn id="2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7" end="7"/>
                                            </p:txEl>
                                          </p:spTgt>
                                        </p:tgtEl>
                                        <p:attrNameLst>
                                          <p:attrName>style.visibility</p:attrName>
                                        </p:attrNameLst>
                                      </p:cBhvr>
                                      <p:to>
                                        <p:strVal val="visible"/>
                                      </p:to>
                                    </p:set>
                                    <p:animEffect transition="in" filter="fade">
                                      <p:cBhvr>
                                        <p:cTn id="24" dur="1000"/>
                                        <p:tgtEl>
                                          <p:spTgt spid="5">
                                            <p:txEl>
                                              <p:pRg st="7" end="7"/>
                                            </p:txEl>
                                          </p:spTgt>
                                        </p:tgtEl>
                                      </p:cBhvr>
                                    </p:animEffect>
                                    <p:anim calcmode="lin" valueType="num">
                                      <p:cBhvr>
                                        <p:cTn id="25"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Gibberellinen </a:t>
            </a:r>
            <a:r>
              <a:rPr lang="nl-NL" altLang="nl-NL" b="1" dirty="0" err="1"/>
              <a:t>blokeren</a:t>
            </a:r>
            <a:r>
              <a:rPr lang="nl-NL" altLang="nl-NL" b="1" dirty="0"/>
              <a: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89404" y="1834421"/>
            <a:ext cx="7918024" cy="4738260"/>
          </a:xfrm>
        </p:spPr>
        <p:txBody>
          <a:bodyPr>
            <a:normAutofit lnSpcReduction="10000"/>
          </a:bodyPr>
          <a:lstStyle/>
          <a:p>
            <a:pPr indent="0">
              <a:buNone/>
              <a:defRPr/>
            </a:pPr>
            <a:r>
              <a:rPr lang="nl-NL" dirty="0"/>
              <a:t>Om het lang en dun uitgroeien van bloemstengels te voorkomen worden in de tuinbouw anti-</a:t>
            </a:r>
            <a:r>
              <a:rPr lang="nl-NL" dirty="0" err="1"/>
              <a:t>gibberellinen</a:t>
            </a:r>
            <a:r>
              <a:rPr lang="nl-NL" dirty="0"/>
              <a:t> ingezet</a:t>
            </a:r>
          </a:p>
          <a:p>
            <a:pPr indent="0">
              <a:buNone/>
              <a:defRPr/>
            </a:pPr>
            <a:endParaRPr lang="nl-NL" dirty="0"/>
          </a:p>
          <a:p>
            <a:pPr indent="0">
              <a:buNone/>
              <a:defRPr/>
            </a:pPr>
            <a:r>
              <a:rPr lang="nl-NL" dirty="0"/>
              <a:t>Dit zijn groeiremmers als </a:t>
            </a:r>
            <a:r>
              <a:rPr lang="nl-NL" dirty="0" err="1"/>
              <a:t>Alar</a:t>
            </a:r>
            <a:r>
              <a:rPr lang="nl-NL" dirty="0"/>
              <a:t>, </a:t>
            </a:r>
            <a:r>
              <a:rPr lang="nl-NL" dirty="0" err="1"/>
              <a:t>Bonzi</a:t>
            </a:r>
            <a:r>
              <a:rPr lang="nl-NL" dirty="0"/>
              <a:t> en CCC die pot en perkplanten gedrongen houden.</a:t>
            </a:r>
          </a:p>
          <a:p>
            <a:pPr indent="0">
              <a:buNone/>
              <a:defRPr/>
            </a:pPr>
            <a:endParaRPr lang="nl-NL" dirty="0"/>
          </a:p>
          <a:p>
            <a:pPr indent="0">
              <a:buNone/>
              <a:defRPr/>
            </a:pPr>
            <a:r>
              <a:rPr lang="nl-NL" dirty="0"/>
              <a:t>Deze anti-</a:t>
            </a:r>
            <a:r>
              <a:rPr lang="nl-NL" dirty="0" err="1"/>
              <a:t>gibberellinen</a:t>
            </a:r>
            <a:r>
              <a:rPr lang="nl-NL" dirty="0"/>
              <a:t> blokkeren de aanmaak van </a:t>
            </a:r>
            <a:r>
              <a:rPr lang="nl-NL" dirty="0" err="1"/>
              <a:t>gibberellinen</a:t>
            </a:r>
            <a:r>
              <a:rPr lang="nl-NL" dirty="0"/>
              <a:t> in de plant en gaan daardoor de strekking tegen.</a:t>
            </a:r>
          </a:p>
          <a:p>
            <a:pPr indent="0">
              <a:buNone/>
              <a:defRPr/>
            </a:pPr>
            <a:endParaRPr lang="nl-NL" dirty="0"/>
          </a:p>
          <a:p>
            <a:pPr indent="0">
              <a:buNone/>
              <a:defRPr/>
            </a:pPr>
            <a:r>
              <a:rPr lang="nl-NL" dirty="0" err="1"/>
              <a:t>Gibberellinen</a:t>
            </a:r>
            <a:r>
              <a:rPr lang="nl-NL" dirty="0"/>
              <a:t> hebben ook andere functies, zoals het doorbreken van kiemrust bij zaden.</a:t>
            </a:r>
          </a:p>
          <a:p>
            <a:pPr indent="0">
              <a:buNone/>
              <a:defRPr/>
            </a:pPr>
            <a:endParaRPr lang="nl-NL" dirty="0"/>
          </a:p>
        </p:txBody>
      </p:sp>
      <p:pic>
        <p:nvPicPr>
          <p:cNvPr id="2" name="Afbeelding 1">
            <a:extLst>
              <a:ext uri="{FF2B5EF4-FFF2-40B4-BE49-F238E27FC236}">
                <a16:creationId xmlns:a16="http://schemas.microsoft.com/office/drawing/2014/main" id="{87CD9D54-DB47-B85C-02F2-77D75684ED8C}"/>
              </a:ext>
            </a:extLst>
          </p:cNvPr>
          <p:cNvPicPr>
            <a:picLocks noChangeAspect="1"/>
          </p:cNvPicPr>
          <p:nvPr/>
        </p:nvPicPr>
        <p:blipFill>
          <a:blip r:embed="rId3"/>
          <a:stretch>
            <a:fillRect/>
          </a:stretch>
        </p:blipFill>
        <p:spPr>
          <a:xfrm>
            <a:off x="8838905" y="4281121"/>
            <a:ext cx="2466975" cy="1847850"/>
          </a:xfrm>
          <a:prstGeom prst="rect">
            <a:avLst/>
          </a:prstGeom>
        </p:spPr>
      </p:pic>
    </p:spTree>
    <p:extLst>
      <p:ext uri="{BB962C8B-B14F-4D97-AF65-F5344CB8AC3E}">
        <p14:creationId xmlns:p14="http://schemas.microsoft.com/office/powerpoint/2010/main" val="19139602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err="1"/>
              <a:t>Auxinen</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788383" y="2142648"/>
            <a:ext cx="8131330" cy="4351337"/>
          </a:xfrm>
        </p:spPr>
        <p:txBody>
          <a:bodyPr>
            <a:normAutofit/>
          </a:bodyPr>
          <a:lstStyle/>
          <a:p>
            <a:pPr indent="0">
              <a:buNone/>
            </a:pPr>
            <a:r>
              <a:rPr lang="nl-NL" dirty="0"/>
              <a:t>Auxine zorgt ervoor dat de plant groeit, vooral in de lengte.</a:t>
            </a:r>
            <a:br>
              <a:rPr lang="nl-NL" dirty="0"/>
            </a:br>
            <a:r>
              <a:rPr lang="nl-NL" dirty="0"/>
              <a:t>Het stimuleert de groei van de stengel en wortels.</a:t>
            </a:r>
          </a:p>
          <a:p>
            <a:pPr indent="0">
              <a:buNone/>
              <a:defRPr/>
            </a:pPr>
            <a:endParaRPr lang="nl-NL" altLang="nl-NL" dirty="0"/>
          </a:p>
          <a:p>
            <a:pPr indent="0">
              <a:buNone/>
              <a:defRPr/>
            </a:pPr>
            <a:r>
              <a:rPr lang="nl-NL" dirty="0"/>
              <a:t>Als je een plant buigt naar het licht, komt dat door auxine. Het hormoon verzamelt zich aan de schaduwkant van de plant, waardoor die kant sneller groeit en de plant naar het licht buigt</a:t>
            </a:r>
            <a:endParaRPr lang="nl-NL" altLang="nl-NL" dirty="0"/>
          </a:p>
        </p:txBody>
      </p:sp>
      <p:pic>
        <p:nvPicPr>
          <p:cNvPr id="2" name="Afbeelding 1">
            <a:extLst>
              <a:ext uri="{FF2B5EF4-FFF2-40B4-BE49-F238E27FC236}">
                <a16:creationId xmlns:a16="http://schemas.microsoft.com/office/drawing/2014/main" id="{F33D0D17-9CC5-A861-8CCB-BD13DCBE44C4}"/>
              </a:ext>
            </a:extLst>
          </p:cNvPr>
          <p:cNvPicPr>
            <a:picLocks noChangeAspect="1"/>
          </p:cNvPicPr>
          <p:nvPr/>
        </p:nvPicPr>
        <p:blipFill>
          <a:blip r:embed="rId2"/>
          <a:stretch>
            <a:fillRect/>
          </a:stretch>
        </p:blipFill>
        <p:spPr>
          <a:xfrm>
            <a:off x="9342408" y="115199"/>
            <a:ext cx="2708694" cy="2034873"/>
          </a:xfrm>
          <a:prstGeom prst="rect">
            <a:avLst/>
          </a:prstGeom>
        </p:spPr>
      </p:pic>
      <p:pic>
        <p:nvPicPr>
          <p:cNvPr id="5" name="Afbeelding 4">
            <a:extLst>
              <a:ext uri="{FF2B5EF4-FFF2-40B4-BE49-F238E27FC236}">
                <a16:creationId xmlns:a16="http://schemas.microsoft.com/office/drawing/2014/main" id="{7F5A0CA4-9641-C862-619C-813A428E7597}"/>
              </a:ext>
            </a:extLst>
          </p:cNvPr>
          <p:cNvPicPr>
            <a:picLocks noChangeAspect="1"/>
          </p:cNvPicPr>
          <p:nvPr/>
        </p:nvPicPr>
        <p:blipFill>
          <a:blip r:embed="rId3"/>
          <a:stretch>
            <a:fillRect/>
          </a:stretch>
        </p:blipFill>
        <p:spPr>
          <a:xfrm>
            <a:off x="2219290" y="4616130"/>
            <a:ext cx="3250636" cy="1860709"/>
          </a:xfrm>
          <a:prstGeom prst="rect">
            <a:avLst/>
          </a:prstGeom>
        </p:spPr>
      </p:pic>
      <p:pic>
        <p:nvPicPr>
          <p:cNvPr id="4" name="Afbeelding 3">
            <a:extLst>
              <a:ext uri="{FF2B5EF4-FFF2-40B4-BE49-F238E27FC236}">
                <a16:creationId xmlns:a16="http://schemas.microsoft.com/office/drawing/2014/main" id="{83B9A974-7199-87B9-2C98-F3C44F1F57BE}"/>
              </a:ext>
            </a:extLst>
          </p:cNvPr>
          <p:cNvPicPr>
            <a:picLocks noChangeAspect="1"/>
          </p:cNvPicPr>
          <p:nvPr/>
        </p:nvPicPr>
        <p:blipFill>
          <a:blip r:embed="rId4"/>
          <a:stretch>
            <a:fillRect/>
          </a:stretch>
        </p:blipFill>
        <p:spPr>
          <a:xfrm>
            <a:off x="6045199" y="4687536"/>
            <a:ext cx="3064846" cy="1789303"/>
          </a:xfrm>
          <a:prstGeom prst="rect">
            <a:avLst/>
          </a:prstGeom>
        </p:spPr>
      </p:pic>
    </p:spTree>
    <p:extLst>
      <p:ext uri="{BB962C8B-B14F-4D97-AF65-F5344CB8AC3E}">
        <p14:creationId xmlns:p14="http://schemas.microsoft.com/office/powerpoint/2010/main" val="228070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A15A6A-E561-532F-88EA-DFF19F35F4DA}"/>
              </a:ext>
            </a:extLst>
          </p:cNvPr>
          <p:cNvSpPr>
            <a:spLocks noGrp="1"/>
          </p:cNvSpPr>
          <p:nvPr>
            <p:ph type="title"/>
          </p:nvPr>
        </p:nvSpPr>
        <p:spPr>
          <a:xfrm>
            <a:off x="755999" y="576000"/>
            <a:ext cx="10484219" cy="1080000"/>
          </a:xfrm>
        </p:spPr>
        <p:txBody>
          <a:bodyPr>
            <a:normAutofit fontScale="90000"/>
          </a:bodyPr>
          <a:lstStyle/>
          <a:p>
            <a:r>
              <a:rPr lang="nl-NL" dirty="0"/>
              <a:t>Waar in de plant worden Auxine gemaakt ?</a:t>
            </a:r>
          </a:p>
        </p:txBody>
      </p:sp>
      <p:sp>
        <p:nvSpPr>
          <p:cNvPr id="3" name="Tijdelijke aanduiding voor inhoud 2">
            <a:extLst>
              <a:ext uri="{FF2B5EF4-FFF2-40B4-BE49-F238E27FC236}">
                <a16:creationId xmlns:a16="http://schemas.microsoft.com/office/drawing/2014/main" id="{E24DB28A-2A34-338E-853E-4BC6DB315AC3}"/>
              </a:ext>
            </a:extLst>
          </p:cNvPr>
          <p:cNvSpPr>
            <a:spLocks noGrp="1"/>
          </p:cNvSpPr>
          <p:nvPr>
            <p:ph idx="1"/>
          </p:nvPr>
        </p:nvSpPr>
        <p:spPr>
          <a:xfrm>
            <a:off x="755999" y="1555472"/>
            <a:ext cx="9036001" cy="4351338"/>
          </a:xfrm>
        </p:spPr>
        <p:txBody>
          <a:bodyPr>
            <a:normAutofit lnSpcReduction="10000"/>
          </a:bodyPr>
          <a:lstStyle/>
          <a:p>
            <a:pPr indent="0">
              <a:buNone/>
            </a:pPr>
            <a:r>
              <a:rPr lang="nl-NL" b="1" dirty="0"/>
              <a:t>Groeipunten aan de toppen van stengels en takken </a:t>
            </a:r>
            <a:br>
              <a:rPr lang="nl-NL" b="1" dirty="0"/>
            </a:br>
            <a:r>
              <a:rPr lang="nl-NL" dirty="0"/>
              <a:t>om de </a:t>
            </a:r>
            <a:r>
              <a:rPr lang="nl-NL" dirty="0" err="1"/>
              <a:t>celstrekking</a:t>
            </a:r>
            <a:r>
              <a:rPr lang="nl-NL" dirty="0"/>
              <a:t> en groei in de stengel te bevorderen.</a:t>
            </a:r>
          </a:p>
          <a:p>
            <a:pPr indent="0">
              <a:buNone/>
            </a:pPr>
            <a:endParaRPr lang="nl-NL" dirty="0"/>
          </a:p>
          <a:p>
            <a:pPr indent="0">
              <a:buNone/>
            </a:pPr>
            <a:r>
              <a:rPr lang="nl-NL" b="1" dirty="0"/>
              <a:t>Jonge bladeren</a:t>
            </a:r>
            <a:br>
              <a:rPr lang="nl-NL" b="1" dirty="0"/>
            </a:br>
            <a:r>
              <a:rPr lang="nl-NL" dirty="0"/>
              <a:t>In ontwikkelende bladeren wordt auxine in kleinere hoeveelheden geproduceerd</a:t>
            </a:r>
          </a:p>
          <a:p>
            <a:pPr indent="0">
              <a:buNone/>
            </a:pPr>
            <a:endParaRPr lang="nl-NL" dirty="0"/>
          </a:p>
          <a:p>
            <a:pPr indent="0">
              <a:buNone/>
            </a:pPr>
            <a:r>
              <a:rPr lang="nl-NL" b="1" dirty="0"/>
              <a:t>Zaden en vruchten</a:t>
            </a:r>
            <a:br>
              <a:rPr lang="nl-NL" b="1" dirty="0"/>
            </a:br>
            <a:r>
              <a:rPr lang="nl-NL" dirty="0"/>
              <a:t>Om de groei en rijping te reguleren.</a:t>
            </a:r>
          </a:p>
          <a:p>
            <a:pPr indent="0">
              <a:buNone/>
            </a:pPr>
            <a:endParaRPr lang="nl-NL" dirty="0"/>
          </a:p>
          <a:p>
            <a:pPr indent="0">
              <a:buNone/>
            </a:pPr>
            <a:r>
              <a:rPr lang="nl-NL" b="1" dirty="0"/>
              <a:t>Worteltoppen</a:t>
            </a:r>
            <a:br>
              <a:rPr lang="nl-NL" b="1" dirty="0"/>
            </a:br>
            <a:r>
              <a:rPr lang="nl-NL" dirty="0"/>
              <a:t>Auxine speelt een belangrijke rol bij de wortelgroei en -ontwikkeling.</a:t>
            </a:r>
          </a:p>
          <a:p>
            <a:endParaRPr lang="nl-NL" dirty="0"/>
          </a:p>
        </p:txBody>
      </p:sp>
    </p:spTree>
    <p:extLst>
      <p:ext uri="{BB962C8B-B14F-4D97-AF65-F5344CB8AC3E}">
        <p14:creationId xmlns:p14="http://schemas.microsoft.com/office/powerpoint/2010/main" val="4261608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4BA606-A2B5-06A2-A23E-94E5257A6545}"/>
              </a:ext>
            </a:extLst>
          </p:cNvPr>
          <p:cNvSpPr>
            <a:spLocks noGrp="1"/>
          </p:cNvSpPr>
          <p:nvPr>
            <p:ph type="title"/>
          </p:nvPr>
        </p:nvSpPr>
        <p:spPr/>
        <p:txBody>
          <a:bodyPr/>
          <a:lstStyle/>
          <a:p>
            <a:r>
              <a:rPr lang="nl-NL" dirty="0"/>
              <a:t>Hoe kan je auxine gebruiken?</a:t>
            </a:r>
          </a:p>
        </p:txBody>
      </p:sp>
      <p:sp>
        <p:nvSpPr>
          <p:cNvPr id="3" name="Tijdelijke aanduiding voor inhoud 2">
            <a:extLst>
              <a:ext uri="{FF2B5EF4-FFF2-40B4-BE49-F238E27FC236}">
                <a16:creationId xmlns:a16="http://schemas.microsoft.com/office/drawing/2014/main" id="{9FF503B7-9777-E1A7-A4A8-F18CF3410ED2}"/>
              </a:ext>
            </a:extLst>
          </p:cNvPr>
          <p:cNvSpPr>
            <a:spLocks noGrp="1"/>
          </p:cNvSpPr>
          <p:nvPr>
            <p:ph idx="1"/>
          </p:nvPr>
        </p:nvSpPr>
        <p:spPr>
          <a:xfrm>
            <a:off x="756000" y="1656000"/>
            <a:ext cx="7740000" cy="4351338"/>
          </a:xfrm>
        </p:spPr>
        <p:txBody>
          <a:bodyPr>
            <a:normAutofit fontScale="92500" lnSpcReduction="20000"/>
          </a:bodyPr>
          <a:lstStyle/>
          <a:p>
            <a:pPr indent="0">
              <a:buNone/>
            </a:pPr>
            <a:r>
              <a:rPr lang="nl-NL" b="1" dirty="0"/>
              <a:t>Gebruik in stekpoeder</a:t>
            </a:r>
          </a:p>
          <a:p>
            <a:pPr indent="0">
              <a:buNone/>
            </a:pPr>
            <a:r>
              <a:rPr lang="nl-NL" dirty="0"/>
              <a:t>Tip het </a:t>
            </a:r>
            <a:r>
              <a:rPr lang="nl-NL" dirty="0" err="1"/>
              <a:t>onbeworteld</a:t>
            </a:r>
            <a:r>
              <a:rPr lang="nl-NL" dirty="0"/>
              <a:t> stekje met de basis in stekpoeder</a:t>
            </a:r>
            <a:br>
              <a:rPr lang="nl-NL" dirty="0"/>
            </a:br>
            <a:endParaRPr lang="nl-NL" dirty="0"/>
          </a:p>
          <a:p>
            <a:pPr indent="0">
              <a:buNone/>
            </a:pPr>
            <a:r>
              <a:rPr lang="nl-NL" sz="2400" b="1" dirty="0"/>
              <a:t>Spuiten of besproeien</a:t>
            </a:r>
            <a:br>
              <a:rPr lang="nl-NL" sz="2400" b="1" dirty="0"/>
            </a:br>
            <a:r>
              <a:rPr lang="nl-NL" sz="2400" dirty="0"/>
              <a:t>Een oplossing van auxine wordt op de bladeren, stengels of vruchten gesproeid.</a:t>
            </a:r>
          </a:p>
          <a:p>
            <a:pPr indent="0">
              <a:buNone/>
            </a:pPr>
            <a:endParaRPr lang="nl-NL" sz="2400" dirty="0"/>
          </a:p>
          <a:p>
            <a:pPr indent="0">
              <a:buNone/>
            </a:pPr>
            <a:r>
              <a:rPr lang="nl-NL" sz="2400" b="1" dirty="0"/>
              <a:t>Dompelen</a:t>
            </a:r>
            <a:br>
              <a:rPr lang="nl-NL" sz="2400" b="1" dirty="0"/>
            </a:br>
            <a:r>
              <a:rPr lang="nl-NL" sz="2400" dirty="0"/>
              <a:t>Planten of zaden worden kort ondergedompeld in een auxineoplossing</a:t>
            </a:r>
          </a:p>
          <a:p>
            <a:pPr indent="0">
              <a:buNone/>
            </a:pPr>
            <a:endParaRPr lang="nl-NL" sz="2400" dirty="0"/>
          </a:p>
          <a:p>
            <a:pPr indent="0">
              <a:buNone/>
            </a:pPr>
            <a:r>
              <a:rPr lang="nl-NL" sz="2400" b="1" dirty="0"/>
              <a:t>Bodemtoepassing</a:t>
            </a:r>
            <a:br>
              <a:rPr lang="nl-NL" sz="2400" b="1" dirty="0"/>
            </a:br>
            <a:r>
              <a:rPr lang="nl-NL" sz="2400" dirty="0"/>
              <a:t>Auxine worden toegevoegd aan het irrigatiewater, zodat ze via de wortels worden opgenomen</a:t>
            </a:r>
            <a:br>
              <a:rPr lang="nl-NL" dirty="0"/>
            </a:br>
            <a:br>
              <a:rPr lang="nl-NL" dirty="0"/>
            </a:br>
            <a:endParaRPr lang="nl-NL" dirty="0"/>
          </a:p>
          <a:p>
            <a:pPr indent="0">
              <a:buNone/>
            </a:pPr>
            <a:endParaRPr lang="nl-NL" dirty="0"/>
          </a:p>
          <a:p>
            <a:pPr indent="0">
              <a:buNone/>
            </a:pPr>
            <a:endParaRPr lang="nl-NL" dirty="0"/>
          </a:p>
        </p:txBody>
      </p:sp>
      <p:pic>
        <p:nvPicPr>
          <p:cNvPr id="5" name="Afbeelding 4">
            <a:extLst>
              <a:ext uri="{FF2B5EF4-FFF2-40B4-BE49-F238E27FC236}">
                <a16:creationId xmlns:a16="http://schemas.microsoft.com/office/drawing/2014/main" id="{005E0B93-6B41-624C-73A3-1F6DBAD1BC35}"/>
              </a:ext>
            </a:extLst>
          </p:cNvPr>
          <p:cNvPicPr>
            <a:picLocks noChangeAspect="1"/>
          </p:cNvPicPr>
          <p:nvPr/>
        </p:nvPicPr>
        <p:blipFill>
          <a:blip r:embed="rId2"/>
          <a:stretch>
            <a:fillRect/>
          </a:stretch>
        </p:blipFill>
        <p:spPr>
          <a:xfrm>
            <a:off x="8763799" y="4505918"/>
            <a:ext cx="3351428" cy="2263762"/>
          </a:xfrm>
          <a:prstGeom prst="rect">
            <a:avLst/>
          </a:prstGeom>
        </p:spPr>
      </p:pic>
    </p:spTree>
    <p:extLst>
      <p:ext uri="{BB962C8B-B14F-4D97-AF65-F5344CB8AC3E}">
        <p14:creationId xmlns:p14="http://schemas.microsoft.com/office/powerpoint/2010/main" val="835362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9EA845-4F82-8601-F8FB-9DC6A9291A25}"/>
              </a:ext>
            </a:extLst>
          </p:cNvPr>
          <p:cNvSpPr>
            <a:spLocks noGrp="1"/>
          </p:cNvSpPr>
          <p:nvPr>
            <p:ph type="title"/>
          </p:nvPr>
        </p:nvSpPr>
        <p:spPr/>
        <p:txBody>
          <a:bodyPr/>
          <a:lstStyle/>
          <a:p>
            <a:r>
              <a:rPr lang="nl-NL" dirty="0"/>
              <a:t>Waarom auxine gebruiken?</a:t>
            </a:r>
          </a:p>
        </p:txBody>
      </p:sp>
      <p:sp>
        <p:nvSpPr>
          <p:cNvPr id="3" name="Tijdelijke aanduiding voor inhoud 2">
            <a:extLst>
              <a:ext uri="{FF2B5EF4-FFF2-40B4-BE49-F238E27FC236}">
                <a16:creationId xmlns:a16="http://schemas.microsoft.com/office/drawing/2014/main" id="{0FDB2793-5562-5574-4E08-8928441DF73D}"/>
              </a:ext>
            </a:extLst>
          </p:cNvPr>
          <p:cNvSpPr>
            <a:spLocks noGrp="1"/>
          </p:cNvSpPr>
          <p:nvPr>
            <p:ph idx="1"/>
          </p:nvPr>
        </p:nvSpPr>
        <p:spPr>
          <a:xfrm>
            <a:off x="1097280" y="1656000"/>
            <a:ext cx="9133840" cy="4987760"/>
          </a:xfrm>
        </p:spPr>
        <p:txBody>
          <a:bodyPr>
            <a:normAutofit fontScale="92500" lnSpcReduction="10000"/>
          </a:bodyPr>
          <a:lstStyle/>
          <a:p>
            <a:pPr indent="0">
              <a:buNone/>
            </a:pPr>
            <a:r>
              <a:rPr lang="nl-NL" b="1" dirty="0"/>
              <a:t>Bevorderen van wortelvorming</a:t>
            </a:r>
            <a:br>
              <a:rPr lang="nl-NL" b="1" dirty="0"/>
            </a:br>
            <a:r>
              <a:rPr lang="nl-NL" dirty="0"/>
              <a:t>Auxine stimuleert de celdeling en </a:t>
            </a:r>
            <a:r>
              <a:rPr lang="nl-NL" dirty="0" err="1"/>
              <a:t>celstrekking</a:t>
            </a:r>
            <a:r>
              <a:rPr lang="nl-NL" dirty="0"/>
              <a:t> in de wortelzone, wat essentieel is voor de ontwikkeling van nieuwe wortels.</a:t>
            </a:r>
          </a:p>
          <a:p>
            <a:pPr indent="0">
              <a:buNone/>
            </a:pPr>
            <a:r>
              <a:rPr lang="nl-NL" b="1" i="1" dirty="0"/>
              <a:t>Toepassing</a:t>
            </a:r>
            <a:r>
              <a:rPr lang="nl-NL" dirty="0"/>
              <a:t>: Stekpoeders of -oplossingen met auxine.</a:t>
            </a:r>
          </a:p>
          <a:p>
            <a:pPr indent="0">
              <a:buNone/>
            </a:pPr>
            <a:endParaRPr lang="nl-NL" dirty="0"/>
          </a:p>
          <a:p>
            <a:pPr indent="0">
              <a:buNone/>
            </a:pPr>
            <a:r>
              <a:rPr lang="nl-NL" b="1" dirty="0"/>
              <a:t>Reguleren van apicale dominantie </a:t>
            </a:r>
          </a:p>
          <a:p>
            <a:pPr indent="0">
              <a:buNone/>
            </a:pPr>
            <a:r>
              <a:rPr lang="nl-NL" dirty="0"/>
              <a:t>Auxine onderdrukt de groei van zijscheuten, waardoor de plant een dominante hoofdscheut ontwikkelt.</a:t>
            </a:r>
          </a:p>
          <a:p>
            <a:pPr indent="0">
              <a:buNone/>
            </a:pPr>
            <a:r>
              <a:rPr lang="nl-NL" b="1" i="1" dirty="0"/>
              <a:t>Toepassing</a:t>
            </a:r>
            <a:r>
              <a:rPr lang="nl-NL" b="1" dirty="0"/>
              <a:t>: </a:t>
            </a:r>
            <a:r>
              <a:rPr lang="nl-NL" dirty="0"/>
              <a:t>Tuinders en kwekers kunnen auxine gebruiken om de vorm en structuur van planten te sturen. </a:t>
            </a:r>
          </a:p>
          <a:p>
            <a:pPr indent="0">
              <a:buNone/>
            </a:pPr>
            <a:endParaRPr lang="nl-NL" dirty="0"/>
          </a:p>
          <a:p>
            <a:pPr indent="0">
              <a:buNone/>
            </a:pPr>
            <a:r>
              <a:rPr lang="nl-NL" b="1" dirty="0"/>
              <a:t>Bevorderen van vruchtzetting</a:t>
            </a:r>
          </a:p>
          <a:p>
            <a:pPr indent="0">
              <a:buNone/>
            </a:pPr>
            <a:r>
              <a:rPr lang="nl-NL" dirty="0"/>
              <a:t>Auxine stimuleert vruchtontwikkeling.</a:t>
            </a:r>
          </a:p>
          <a:p>
            <a:pPr indent="0">
              <a:buNone/>
            </a:pPr>
            <a:r>
              <a:rPr lang="nl-NL" b="1" i="1" dirty="0"/>
              <a:t>Toepassing</a:t>
            </a:r>
            <a:r>
              <a:rPr lang="nl-NL" dirty="0"/>
              <a:t>: Spuiten van auxine-oplossingen op bloemen kan helpen bij het zetten van vruchten in gewassen zoals tomaten, paprika's en aardbeien.</a:t>
            </a:r>
          </a:p>
        </p:txBody>
      </p:sp>
    </p:spTree>
    <p:extLst>
      <p:ext uri="{BB962C8B-B14F-4D97-AF65-F5344CB8AC3E}">
        <p14:creationId xmlns:p14="http://schemas.microsoft.com/office/powerpoint/2010/main" val="83628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anim calcmode="lin" valueType="num">
                                      <p:cBhvr>
                                        <p:cTn id="1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1000"/>
                                        <p:tgtEl>
                                          <p:spTgt spid="3">
                                            <p:txEl>
                                              <p:pRg st="7" end="7"/>
                                            </p:txEl>
                                          </p:spTgt>
                                        </p:tgtEl>
                                      </p:cBhvr>
                                    </p:animEffect>
                                    <p:anim calcmode="lin" valueType="num">
                                      <p:cBhvr>
                                        <p:cTn id="2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1000"/>
                                        <p:tgtEl>
                                          <p:spTgt spid="3">
                                            <p:txEl>
                                              <p:pRg st="8" end="8"/>
                                            </p:txEl>
                                          </p:spTgt>
                                        </p:tgtEl>
                                      </p:cBhvr>
                                    </p:animEffect>
                                    <p:anim calcmode="lin" valueType="num">
                                      <p:cBhvr>
                                        <p:cTn id="3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8" end="8"/>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1000"/>
                                        <p:tgtEl>
                                          <p:spTgt spid="3">
                                            <p:txEl>
                                              <p:pRg st="9" end="9"/>
                                            </p:txEl>
                                          </p:spTgt>
                                        </p:tgtEl>
                                      </p:cBhvr>
                                    </p:animEffect>
                                    <p:anim calcmode="lin" valueType="num">
                                      <p:cBhvr>
                                        <p:cTn id="3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7D4C-7694-AF2E-130B-26C74ACBC3A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F2052A2-B672-EB50-7871-A289A2DB3385}"/>
              </a:ext>
            </a:extLst>
          </p:cNvPr>
          <p:cNvSpPr>
            <a:spLocks noGrp="1"/>
          </p:cNvSpPr>
          <p:nvPr>
            <p:ph type="title"/>
          </p:nvPr>
        </p:nvSpPr>
        <p:spPr/>
        <p:txBody>
          <a:bodyPr/>
          <a:lstStyle/>
          <a:p>
            <a:r>
              <a:rPr lang="nl-NL" dirty="0"/>
              <a:t>Waarom auxine gebruiken?</a:t>
            </a:r>
          </a:p>
        </p:txBody>
      </p:sp>
      <p:sp>
        <p:nvSpPr>
          <p:cNvPr id="3" name="Tijdelijke aanduiding voor inhoud 2">
            <a:extLst>
              <a:ext uri="{FF2B5EF4-FFF2-40B4-BE49-F238E27FC236}">
                <a16:creationId xmlns:a16="http://schemas.microsoft.com/office/drawing/2014/main" id="{0B251599-CF68-A6F4-641C-22106293526C}"/>
              </a:ext>
            </a:extLst>
          </p:cNvPr>
          <p:cNvSpPr>
            <a:spLocks noGrp="1"/>
          </p:cNvSpPr>
          <p:nvPr>
            <p:ph idx="1"/>
          </p:nvPr>
        </p:nvSpPr>
        <p:spPr>
          <a:xfrm>
            <a:off x="756000" y="1575600"/>
            <a:ext cx="8875680" cy="5079200"/>
          </a:xfrm>
        </p:spPr>
        <p:txBody>
          <a:bodyPr>
            <a:normAutofit fontScale="40000" lnSpcReduction="20000"/>
          </a:bodyPr>
          <a:lstStyle/>
          <a:p>
            <a:pPr indent="0">
              <a:buNone/>
            </a:pPr>
            <a:r>
              <a:rPr lang="nl-NL" sz="4200" b="1" dirty="0"/>
              <a:t>Verbeteren van zaadkieming</a:t>
            </a:r>
          </a:p>
          <a:p>
            <a:pPr indent="0">
              <a:buNone/>
            </a:pPr>
            <a:r>
              <a:rPr lang="nl-NL" sz="4200" dirty="0"/>
              <a:t>Auxine helpt bij de activering van groeiprocessen in zaden, waardoor kieming sneller verloopt.</a:t>
            </a:r>
          </a:p>
          <a:p>
            <a:pPr indent="0">
              <a:buNone/>
            </a:pPr>
            <a:r>
              <a:rPr lang="nl-NL" sz="4200" b="1" i="1" dirty="0"/>
              <a:t>Toepassing</a:t>
            </a:r>
            <a:r>
              <a:rPr lang="nl-NL" sz="4200" dirty="0"/>
              <a:t>: Dompelen van zaden in een auxine-oplossing kan de kiemkracht verhogen, vooral bij moeilijk te kiemen soorten.</a:t>
            </a:r>
          </a:p>
          <a:p>
            <a:pPr indent="0">
              <a:buNone/>
            </a:pPr>
            <a:endParaRPr lang="nl-NL" sz="4200" dirty="0"/>
          </a:p>
          <a:p>
            <a:pPr indent="0">
              <a:buNone/>
            </a:pPr>
            <a:r>
              <a:rPr lang="nl-NL" sz="4200" b="1" dirty="0"/>
              <a:t>Bevorderen van wondgenezing </a:t>
            </a:r>
          </a:p>
          <a:p>
            <a:pPr indent="0">
              <a:buNone/>
            </a:pPr>
            <a:r>
              <a:rPr lang="nl-NL" sz="4200"/>
              <a:t>Auxine </a:t>
            </a:r>
            <a:r>
              <a:rPr lang="nl-NL" sz="4200" dirty="0"/>
              <a:t>stimuleert celdeling en </a:t>
            </a:r>
            <a:r>
              <a:rPr lang="nl-NL" sz="4200" dirty="0" err="1"/>
              <a:t>callusvorming</a:t>
            </a:r>
            <a:r>
              <a:rPr lang="nl-NL" sz="4200" dirty="0"/>
              <a:t>, wat essentieel is voor het herstel van beschadigd weefsel.</a:t>
            </a:r>
          </a:p>
          <a:p>
            <a:pPr indent="0">
              <a:buNone/>
            </a:pPr>
            <a:r>
              <a:rPr lang="nl-NL" sz="4200" b="1" i="1" dirty="0"/>
              <a:t>Toepassing</a:t>
            </a:r>
            <a:r>
              <a:rPr lang="nl-NL" sz="4200" dirty="0"/>
              <a:t>: Het wordt toegepast bij enten en bij het herstellen van wonden in planten</a:t>
            </a:r>
          </a:p>
          <a:p>
            <a:pPr indent="0">
              <a:buNone/>
            </a:pPr>
            <a:endParaRPr lang="nl-NL" sz="4200" dirty="0"/>
          </a:p>
          <a:p>
            <a:pPr indent="0">
              <a:buNone/>
            </a:pPr>
            <a:r>
              <a:rPr lang="nl-NL" sz="4200" b="1" dirty="0"/>
              <a:t>Beheersen van onkruid</a:t>
            </a:r>
          </a:p>
          <a:p>
            <a:pPr indent="0">
              <a:buNone/>
            </a:pPr>
            <a:r>
              <a:rPr lang="nl-NL" sz="4200" dirty="0"/>
              <a:t>Synthetische </a:t>
            </a:r>
            <a:r>
              <a:rPr lang="nl-NL" sz="4200" dirty="0" err="1"/>
              <a:t>auxinen</a:t>
            </a:r>
            <a:r>
              <a:rPr lang="nl-NL" sz="4200" dirty="0"/>
              <a:t> worden gebruikt als herbiciden om breedbladige onkruiden te bestrijden.</a:t>
            </a:r>
          </a:p>
          <a:p>
            <a:pPr indent="0">
              <a:buNone/>
            </a:pPr>
            <a:r>
              <a:rPr lang="nl-NL" sz="4200" b="1" i="1" dirty="0"/>
              <a:t>Toepassing</a:t>
            </a:r>
            <a:r>
              <a:rPr lang="nl-NL" sz="4200" dirty="0"/>
              <a:t>: Deze stoffen veroorzaken een ongecontroleerde groei in onkruiden, wat uiteindelijk leidt tot hun dood.</a:t>
            </a:r>
          </a:p>
          <a:p>
            <a:pPr indent="0">
              <a:buNone/>
            </a:pPr>
            <a:endParaRPr lang="nl-NL" sz="4200" dirty="0"/>
          </a:p>
          <a:p>
            <a:pPr indent="0">
              <a:buNone/>
            </a:pPr>
            <a:r>
              <a:rPr lang="nl-NL" sz="4200" b="1" i="1" dirty="0"/>
              <a:t>Stimuleren van plantgroei in stressvolle omstandigheden</a:t>
            </a:r>
          </a:p>
          <a:p>
            <a:pPr indent="0">
              <a:buNone/>
            </a:pPr>
            <a:r>
              <a:rPr lang="nl-NL" sz="4200" dirty="0"/>
              <a:t>Auxine helpt planten zich aan te passen aan omgevingsstress, zoals droogte of slechte bodemcondities.</a:t>
            </a:r>
          </a:p>
          <a:p>
            <a:pPr indent="0">
              <a:buNone/>
            </a:pPr>
            <a:r>
              <a:rPr lang="nl-NL" sz="4200" b="1" i="1" dirty="0" err="1"/>
              <a:t>Toepassing</a:t>
            </a:r>
            <a:r>
              <a:rPr lang="nl-NL" sz="4200" dirty="0" err="1"/>
              <a:t>:Het</a:t>
            </a:r>
            <a:r>
              <a:rPr lang="nl-NL" sz="4200" dirty="0"/>
              <a:t> wordt soms toegepast in combinatie met andere groeiregulatoren om planten te ondersteunen in moeilijke omstandigheden</a:t>
            </a:r>
            <a:r>
              <a:rPr lang="nl-NL" dirty="0"/>
              <a:t>.</a:t>
            </a:r>
          </a:p>
        </p:txBody>
      </p:sp>
    </p:spTree>
    <p:extLst>
      <p:ext uri="{BB962C8B-B14F-4D97-AF65-F5344CB8AC3E}">
        <p14:creationId xmlns:p14="http://schemas.microsoft.com/office/powerpoint/2010/main" val="302317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anim calcmode="lin" valueType="num">
                                      <p:cBhvr>
                                        <p:cTn id="1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fade">
                                      <p:cBhvr>
                                        <p:cTn id="24" dur="1000"/>
                                        <p:tgtEl>
                                          <p:spTgt spid="3">
                                            <p:txEl>
                                              <p:pRg st="8" end="8"/>
                                            </p:txEl>
                                          </p:spTgt>
                                        </p:tgtEl>
                                      </p:cBhvr>
                                    </p:animEffect>
                                    <p:anim calcmode="lin" valueType="num">
                                      <p:cBhvr>
                                        <p:cTn id="2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8" end="8"/>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fade">
                                      <p:cBhvr>
                                        <p:cTn id="29" dur="1000"/>
                                        <p:tgtEl>
                                          <p:spTgt spid="3">
                                            <p:txEl>
                                              <p:pRg st="9" end="9"/>
                                            </p:txEl>
                                          </p:spTgt>
                                        </p:tgtEl>
                                      </p:cBhvr>
                                    </p:animEffect>
                                    <p:anim calcmode="lin" valueType="num">
                                      <p:cBhvr>
                                        <p:cTn id="3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9" end="9"/>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fade">
                                      <p:cBhvr>
                                        <p:cTn id="34" dur="1000"/>
                                        <p:tgtEl>
                                          <p:spTgt spid="3">
                                            <p:txEl>
                                              <p:pRg st="10" end="10"/>
                                            </p:txEl>
                                          </p:spTgt>
                                        </p:tgtEl>
                                      </p:cBhvr>
                                    </p:animEffect>
                                    <p:anim calcmode="lin" valueType="num">
                                      <p:cBhvr>
                                        <p:cTn id="35"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fade">
                                      <p:cBhvr>
                                        <p:cTn id="41" dur="1000"/>
                                        <p:tgtEl>
                                          <p:spTgt spid="3">
                                            <p:txEl>
                                              <p:pRg st="12" end="12"/>
                                            </p:txEl>
                                          </p:spTgt>
                                        </p:tgtEl>
                                      </p:cBhvr>
                                    </p:animEffect>
                                    <p:anim calcmode="lin" valueType="num">
                                      <p:cBhvr>
                                        <p:cTn id="4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12" end="12"/>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13" end="13"/>
                                            </p:txEl>
                                          </p:spTgt>
                                        </p:tgtEl>
                                        <p:attrNameLst>
                                          <p:attrName>style.visibility</p:attrName>
                                        </p:attrNameLst>
                                      </p:cBhvr>
                                      <p:to>
                                        <p:strVal val="visible"/>
                                      </p:to>
                                    </p:set>
                                    <p:animEffect transition="in" filter="fade">
                                      <p:cBhvr>
                                        <p:cTn id="46" dur="1000"/>
                                        <p:tgtEl>
                                          <p:spTgt spid="3">
                                            <p:txEl>
                                              <p:pRg st="13" end="13"/>
                                            </p:txEl>
                                          </p:spTgt>
                                        </p:tgtEl>
                                      </p:cBhvr>
                                    </p:animEffect>
                                    <p:anim calcmode="lin" valueType="num">
                                      <p:cBhvr>
                                        <p:cTn id="47"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13" end="13"/>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
                                            <p:txEl>
                                              <p:pRg st="14" end="14"/>
                                            </p:txEl>
                                          </p:spTgt>
                                        </p:tgtEl>
                                        <p:attrNameLst>
                                          <p:attrName>style.visibility</p:attrName>
                                        </p:attrNameLst>
                                      </p:cBhvr>
                                      <p:to>
                                        <p:strVal val="visible"/>
                                      </p:to>
                                    </p:set>
                                    <p:animEffect transition="in" filter="fade">
                                      <p:cBhvr>
                                        <p:cTn id="51" dur="1000"/>
                                        <p:tgtEl>
                                          <p:spTgt spid="3">
                                            <p:txEl>
                                              <p:pRg st="14" end="14"/>
                                            </p:txEl>
                                          </p:spTgt>
                                        </p:tgtEl>
                                      </p:cBhvr>
                                    </p:animEffect>
                                    <p:anim calcmode="lin" valueType="num">
                                      <p:cBhvr>
                                        <p:cTn id="52"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err="1">
                <a:cs typeface="Arial" panose="020B0604020202020204" pitchFamily="34" charset="0"/>
              </a:rPr>
              <a:t>Cytokinine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lnSpcReduction="10000"/>
          </a:bodyPr>
          <a:lstStyle/>
          <a:p>
            <a:pPr indent="0">
              <a:buNone/>
            </a:pPr>
            <a:r>
              <a:rPr lang="nl-NL" dirty="0" err="1"/>
              <a:t>Cytokinine</a:t>
            </a:r>
            <a:r>
              <a:rPr lang="nl-NL" dirty="0"/>
              <a:t> bevorderen celdeling, zelfs bij volwassen cellen. Ze kunnen stamcellen (</a:t>
            </a:r>
            <a:r>
              <a:rPr lang="nl-NL" dirty="0" err="1"/>
              <a:t>callus</a:t>
            </a:r>
            <a:r>
              <a:rPr lang="nl-NL" dirty="0"/>
              <a:t>) doen ontstaan, nuttig in weefselkweek.</a:t>
            </a:r>
          </a:p>
          <a:p>
            <a:pPr indent="0">
              <a:buNone/>
            </a:pPr>
            <a:endParaRPr lang="nl-NL" dirty="0"/>
          </a:p>
          <a:p>
            <a:pPr indent="0">
              <a:buNone/>
            </a:pPr>
            <a:r>
              <a:rPr lang="nl-NL" dirty="0"/>
              <a:t>Weefselkweekmedium bevat </a:t>
            </a:r>
            <a:r>
              <a:rPr lang="nl-NL" dirty="0" err="1"/>
              <a:t>cytokininen</a:t>
            </a:r>
            <a:r>
              <a:rPr lang="nl-NL" dirty="0"/>
              <a:t> en auxine.</a:t>
            </a:r>
          </a:p>
          <a:p>
            <a:pPr indent="0">
              <a:buNone/>
            </a:pPr>
            <a:r>
              <a:rPr lang="nl-NL" dirty="0" err="1"/>
              <a:t>Labmedewerkers</a:t>
            </a:r>
            <a:r>
              <a:rPr lang="nl-NL" dirty="0"/>
              <a:t> kunnen plantengroei sturen met verschillende hormoonconcentraties.</a:t>
            </a:r>
          </a:p>
          <a:p>
            <a:pPr indent="0">
              <a:buNone/>
            </a:pPr>
            <a:endParaRPr lang="nl-NL" dirty="0"/>
          </a:p>
          <a:p>
            <a:pPr indent="0">
              <a:buNone/>
            </a:pPr>
            <a:r>
              <a:rPr lang="nl-NL" dirty="0" err="1"/>
              <a:t>Cytokininen</a:t>
            </a:r>
            <a:r>
              <a:rPr lang="nl-NL" dirty="0"/>
              <a:t> kunnen apicale dominantie door auxine opheffen, en worden bij de </a:t>
            </a:r>
            <a:r>
              <a:rPr lang="nl-NL" dirty="0" err="1"/>
              <a:t>phaleonopsis</a:t>
            </a:r>
            <a:r>
              <a:rPr lang="nl-NL" dirty="0"/>
              <a:t> gebruikt om meer zijtakken de krijgen.</a:t>
            </a:r>
          </a:p>
          <a:p>
            <a:pPr indent="0">
              <a:buNone/>
            </a:pPr>
            <a:endParaRPr lang="nl-NL" dirty="0"/>
          </a:p>
          <a:p>
            <a:pPr indent="0">
              <a:buNone/>
            </a:pPr>
            <a:r>
              <a:rPr lang="nl-NL" dirty="0" err="1"/>
              <a:t>Cytokininen</a:t>
            </a:r>
            <a:r>
              <a:rPr lang="nl-NL" dirty="0"/>
              <a:t> vertragen bladveroudering.</a:t>
            </a:r>
          </a:p>
          <a:p>
            <a:endParaRPr lang="nl-NL" dirty="0"/>
          </a:p>
        </p:txBody>
      </p:sp>
      <p:pic>
        <p:nvPicPr>
          <p:cNvPr id="6" name="Afbeelding 5">
            <a:extLst>
              <a:ext uri="{FF2B5EF4-FFF2-40B4-BE49-F238E27FC236}">
                <a16:creationId xmlns:a16="http://schemas.microsoft.com/office/drawing/2014/main" id="{812AF0ED-D339-1565-915B-6B2489804D11}"/>
              </a:ext>
            </a:extLst>
          </p:cNvPr>
          <p:cNvPicPr>
            <a:picLocks noChangeAspect="1"/>
          </p:cNvPicPr>
          <p:nvPr/>
        </p:nvPicPr>
        <p:blipFill>
          <a:blip r:embed="rId3"/>
          <a:stretch>
            <a:fillRect/>
          </a:stretch>
        </p:blipFill>
        <p:spPr>
          <a:xfrm>
            <a:off x="8787988" y="4260318"/>
            <a:ext cx="3332479" cy="2508720"/>
          </a:xfrm>
          <a:prstGeom prst="rect">
            <a:avLst/>
          </a:prstGeom>
        </p:spPr>
      </p:pic>
      <p:pic>
        <p:nvPicPr>
          <p:cNvPr id="3" name="Afbeelding 2">
            <a:extLst>
              <a:ext uri="{FF2B5EF4-FFF2-40B4-BE49-F238E27FC236}">
                <a16:creationId xmlns:a16="http://schemas.microsoft.com/office/drawing/2014/main" id="{A130E4D9-C86E-C168-88CB-CE7EC43F2F5C}"/>
              </a:ext>
            </a:extLst>
          </p:cNvPr>
          <p:cNvPicPr>
            <a:picLocks noChangeAspect="1"/>
          </p:cNvPicPr>
          <p:nvPr/>
        </p:nvPicPr>
        <p:blipFill>
          <a:blip r:embed="rId4"/>
          <a:stretch>
            <a:fillRect/>
          </a:stretch>
        </p:blipFill>
        <p:spPr>
          <a:xfrm>
            <a:off x="8684406" y="408040"/>
            <a:ext cx="3332479" cy="1965117"/>
          </a:xfrm>
          <a:prstGeom prst="rect">
            <a:avLst/>
          </a:prstGeom>
        </p:spPr>
      </p:pic>
    </p:spTree>
    <p:extLst>
      <p:ext uri="{BB962C8B-B14F-4D97-AF65-F5344CB8AC3E}">
        <p14:creationId xmlns:p14="http://schemas.microsoft.com/office/powerpoint/2010/main" val="10062130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1000"/>
                                        <p:tgtEl>
                                          <p:spTgt spid="5">
                                            <p:txEl>
                                              <p:pRg st="5" end="5"/>
                                            </p:txEl>
                                          </p:spTgt>
                                        </p:tgtEl>
                                      </p:cBhvr>
                                    </p:animEffect>
                                    <p:anim calcmode="lin" valueType="num">
                                      <p:cBhvr>
                                        <p:cTn id="2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xEl>
                                              <p:pRg st="7" end="7"/>
                                            </p:txEl>
                                          </p:spTgt>
                                        </p:tgtEl>
                                        <p:attrNameLst>
                                          <p:attrName>style.visibility</p:attrName>
                                        </p:attrNameLst>
                                      </p:cBhvr>
                                      <p:to>
                                        <p:strVal val="visible"/>
                                      </p:to>
                                    </p:set>
                                    <p:animEffect transition="in" filter="fade">
                                      <p:cBhvr>
                                        <p:cTn id="26" dur="1000"/>
                                        <p:tgtEl>
                                          <p:spTgt spid="5">
                                            <p:txEl>
                                              <p:pRg st="7" end="7"/>
                                            </p:txEl>
                                          </p:spTgt>
                                        </p:tgtEl>
                                      </p:cBhvr>
                                    </p:animEffect>
                                    <p:anim calcmode="lin" valueType="num">
                                      <p:cBhvr>
                                        <p:cTn id="2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98DB-2AAC-7BC2-BE77-CCEE8375384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5811A23-33FF-9A4F-067F-919966C91F7C}"/>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Waar in de plant worden </a:t>
            </a:r>
            <a:r>
              <a:rPr lang="nl-NL" altLang="nl-NL" sz="3600" dirty="0" err="1">
                <a:cs typeface="Arial" panose="020B0604020202020204" pitchFamily="34" charset="0"/>
              </a:rPr>
              <a:t>c</a:t>
            </a:r>
            <a:r>
              <a:rPr lang="nl-NL" altLang="nl-NL" sz="3600" b="1" dirty="0" err="1">
                <a:cs typeface="Arial" panose="020B0604020202020204" pitchFamily="34" charset="0"/>
              </a:rPr>
              <a:t>ytokinine</a:t>
            </a:r>
            <a:r>
              <a:rPr lang="nl-NL" altLang="nl-NL" sz="3600" b="1" dirty="0">
                <a:cs typeface="Arial" panose="020B0604020202020204" pitchFamily="34" charset="0"/>
              </a:rPr>
              <a:t> gemaakt?</a:t>
            </a:r>
            <a:endParaRPr lang="nl-NL" altLang="nl-NL" sz="3600" b="1" dirty="0"/>
          </a:p>
        </p:txBody>
      </p:sp>
      <p:sp>
        <p:nvSpPr>
          <p:cNvPr id="5" name="Tijdelijke aanduiding voor inhoud 4">
            <a:extLst>
              <a:ext uri="{FF2B5EF4-FFF2-40B4-BE49-F238E27FC236}">
                <a16:creationId xmlns:a16="http://schemas.microsoft.com/office/drawing/2014/main" id="{46FA7116-26CB-817F-1AB8-F807D9048348}"/>
              </a:ext>
            </a:extLst>
          </p:cNvPr>
          <p:cNvSpPr>
            <a:spLocks noGrp="1"/>
          </p:cNvSpPr>
          <p:nvPr>
            <p:ph idx="1"/>
          </p:nvPr>
        </p:nvSpPr>
        <p:spPr>
          <a:xfrm>
            <a:off x="1047988" y="1885315"/>
            <a:ext cx="7740000" cy="4564645"/>
          </a:xfrm>
        </p:spPr>
        <p:txBody>
          <a:bodyPr>
            <a:normAutofit/>
          </a:bodyPr>
          <a:lstStyle/>
          <a:p>
            <a:pPr indent="0">
              <a:buNone/>
            </a:pPr>
            <a:r>
              <a:rPr lang="nl-NL" dirty="0" err="1"/>
              <a:t>Cytokininen</a:t>
            </a:r>
            <a:r>
              <a:rPr lang="nl-NL" dirty="0"/>
              <a:t> worden voornamelijk geproduceerd in de </a:t>
            </a:r>
            <a:r>
              <a:rPr lang="nl-NL" b="1" dirty="0"/>
              <a:t>wortelpunten</a:t>
            </a:r>
            <a:r>
              <a:rPr lang="nl-NL" dirty="0"/>
              <a:t> van planten. </a:t>
            </a:r>
          </a:p>
          <a:p>
            <a:pPr indent="0">
              <a:buNone/>
            </a:pPr>
            <a:endParaRPr lang="nl-NL" dirty="0"/>
          </a:p>
          <a:p>
            <a:pPr indent="0">
              <a:buNone/>
            </a:pPr>
            <a:r>
              <a:rPr lang="nl-NL" dirty="0"/>
              <a:t>Vanuit de wortels worden ze via de vaatbundels (xyleem) naar andere delen van de plant getransporteerd, zoals  bladeren, stengels en knoppen.</a:t>
            </a:r>
          </a:p>
          <a:p>
            <a:pPr indent="0">
              <a:buNone/>
            </a:pPr>
            <a:endParaRPr lang="nl-NL" dirty="0"/>
          </a:p>
          <a:p>
            <a:pPr indent="0">
              <a:buNone/>
            </a:pPr>
            <a:endParaRPr lang="nl-NL" dirty="0"/>
          </a:p>
        </p:txBody>
      </p:sp>
      <p:pic>
        <p:nvPicPr>
          <p:cNvPr id="6" name="Afbeelding 5">
            <a:extLst>
              <a:ext uri="{FF2B5EF4-FFF2-40B4-BE49-F238E27FC236}">
                <a16:creationId xmlns:a16="http://schemas.microsoft.com/office/drawing/2014/main" id="{47058C89-6682-D6FB-DC52-56606B4BB62F}"/>
              </a:ext>
            </a:extLst>
          </p:cNvPr>
          <p:cNvPicPr>
            <a:picLocks noChangeAspect="1"/>
          </p:cNvPicPr>
          <p:nvPr/>
        </p:nvPicPr>
        <p:blipFill>
          <a:blip r:embed="rId3"/>
          <a:stretch>
            <a:fillRect/>
          </a:stretch>
        </p:blipFill>
        <p:spPr>
          <a:xfrm>
            <a:off x="5464284" y="4163960"/>
            <a:ext cx="3212356" cy="2418290"/>
          </a:xfrm>
          <a:prstGeom prst="rect">
            <a:avLst/>
          </a:prstGeom>
        </p:spPr>
      </p:pic>
      <p:pic>
        <p:nvPicPr>
          <p:cNvPr id="3" name="Afbeelding 2">
            <a:extLst>
              <a:ext uri="{FF2B5EF4-FFF2-40B4-BE49-F238E27FC236}">
                <a16:creationId xmlns:a16="http://schemas.microsoft.com/office/drawing/2014/main" id="{8FE38A4B-0A91-690B-D774-8596CD7A9806}"/>
              </a:ext>
            </a:extLst>
          </p:cNvPr>
          <p:cNvPicPr>
            <a:picLocks noChangeAspect="1"/>
          </p:cNvPicPr>
          <p:nvPr/>
        </p:nvPicPr>
        <p:blipFill>
          <a:blip r:embed="rId4"/>
          <a:stretch>
            <a:fillRect/>
          </a:stretch>
        </p:blipFill>
        <p:spPr>
          <a:xfrm>
            <a:off x="2231358" y="4246670"/>
            <a:ext cx="1720881" cy="2418290"/>
          </a:xfrm>
          <a:prstGeom prst="rect">
            <a:avLst/>
          </a:prstGeom>
        </p:spPr>
      </p:pic>
    </p:spTree>
    <p:extLst>
      <p:ext uri="{BB962C8B-B14F-4D97-AF65-F5344CB8AC3E}">
        <p14:creationId xmlns:p14="http://schemas.microsoft.com/office/powerpoint/2010/main" val="15863704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E0089-5223-D68E-260F-0F23ED0754F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03BED18-B4F1-6E3A-D3C9-DEAD815BD6EE}"/>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Waar in de plant worden </a:t>
            </a:r>
            <a:r>
              <a:rPr lang="nl-NL" altLang="nl-NL" sz="3600" dirty="0" err="1">
                <a:cs typeface="Arial" panose="020B0604020202020204" pitchFamily="34" charset="0"/>
              </a:rPr>
              <a:t>c</a:t>
            </a:r>
            <a:r>
              <a:rPr lang="nl-NL" altLang="nl-NL" sz="3600" b="1" dirty="0" err="1">
                <a:cs typeface="Arial" panose="020B0604020202020204" pitchFamily="34" charset="0"/>
              </a:rPr>
              <a:t>ytokinine</a:t>
            </a:r>
            <a:r>
              <a:rPr lang="nl-NL" altLang="nl-NL" sz="3600" b="1" dirty="0">
                <a:cs typeface="Arial" panose="020B0604020202020204" pitchFamily="34" charset="0"/>
              </a:rPr>
              <a:t> gemaakt?</a:t>
            </a:r>
            <a:endParaRPr lang="nl-NL" altLang="nl-NL" sz="3600" b="1" dirty="0"/>
          </a:p>
        </p:txBody>
      </p:sp>
      <p:sp>
        <p:nvSpPr>
          <p:cNvPr id="5" name="Tijdelijke aanduiding voor inhoud 4">
            <a:extLst>
              <a:ext uri="{FF2B5EF4-FFF2-40B4-BE49-F238E27FC236}">
                <a16:creationId xmlns:a16="http://schemas.microsoft.com/office/drawing/2014/main" id="{87F9E66A-B0AF-61F1-8403-7F873A205654}"/>
              </a:ext>
            </a:extLst>
          </p:cNvPr>
          <p:cNvSpPr>
            <a:spLocks noGrp="1"/>
          </p:cNvSpPr>
          <p:nvPr>
            <p:ph idx="1"/>
          </p:nvPr>
        </p:nvSpPr>
        <p:spPr>
          <a:xfrm>
            <a:off x="1047988" y="1885315"/>
            <a:ext cx="7740000" cy="4564645"/>
          </a:xfrm>
        </p:spPr>
        <p:txBody>
          <a:bodyPr>
            <a:normAutofit/>
          </a:bodyPr>
          <a:lstStyle/>
          <a:p>
            <a:pPr indent="0">
              <a:buNone/>
            </a:pPr>
            <a:endParaRPr lang="nl-NL" dirty="0"/>
          </a:p>
          <a:p>
            <a:pPr indent="0">
              <a:buNone/>
            </a:pPr>
            <a:r>
              <a:rPr lang="nl-NL" dirty="0"/>
              <a:t>Hoewel wortels de belangrijkste bron zijn, kunnen </a:t>
            </a:r>
            <a:r>
              <a:rPr lang="nl-NL" dirty="0" err="1"/>
              <a:t>cytokinine</a:t>
            </a:r>
            <a:r>
              <a:rPr lang="nl-NL" dirty="0"/>
              <a:t> ook in kleinere hoeveelheden worden gemaakt in andere actieve groeigebieden, zoals:</a:t>
            </a:r>
          </a:p>
          <a:p>
            <a:pPr indent="0">
              <a:buNone/>
            </a:pPr>
            <a:endParaRPr lang="nl-NL" dirty="0"/>
          </a:p>
          <a:p>
            <a:r>
              <a:rPr lang="nl-NL" b="1" dirty="0"/>
              <a:t>Jonge bladeren</a:t>
            </a:r>
            <a:r>
              <a:rPr lang="nl-NL" dirty="0"/>
              <a:t>.</a:t>
            </a:r>
          </a:p>
          <a:p>
            <a:r>
              <a:rPr lang="nl-NL" b="1" dirty="0"/>
              <a:t>Ontwikkelende zaden</a:t>
            </a:r>
            <a:r>
              <a:rPr lang="nl-NL" dirty="0"/>
              <a:t>.</a:t>
            </a:r>
          </a:p>
          <a:p>
            <a:r>
              <a:rPr lang="nl-NL" b="1" dirty="0"/>
              <a:t>Wonden of beschadigd weefsel</a:t>
            </a:r>
            <a:r>
              <a:rPr lang="nl-NL" dirty="0"/>
              <a:t>, </a:t>
            </a:r>
          </a:p>
          <a:p>
            <a:endParaRPr lang="nl-NL" dirty="0"/>
          </a:p>
          <a:p>
            <a:pPr indent="0">
              <a:buNone/>
            </a:pPr>
            <a:r>
              <a:rPr lang="nl-NL" dirty="0"/>
              <a:t>De balans tussen </a:t>
            </a:r>
            <a:r>
              <a:rPr lang="nl-NL" dirty="0" err="1"/>
              <a:t>cytokinine</a:t>
            </a:r>
            <a:r>
              <a:rPr lang="nl-NL" dirty="0"/>
              <a:t> en andere hormonen, zoals </a:t>
            </a:r>
            <a:r>
              <a:rPr lang="nl-NL" dirty="0" err="1"/>
              <a:t>auxines</a:t>
            </a:r>
            <a:r>
              <a:rPr lang="nl-NL" dirty="0"/>
              <a:t>, bepaalt hoe de plant groeit en zich ontwikkelt.</a:t>
            </a:r>
          </a:p>
          <a:p>
            <a:pPr indent="0">
              <a:buNone/>
            </a:pPr>
            <a:endParaRPr lang="nl-NL" dirty="0"/>
          </a:p>
        </p:txBody>
      </p:sp>
      <p:pic>
        <p:nvPicPr>
          <p:cNvPr id="3" name="Afbeelding 2">
            <a:extLst>
              <a:ext uri="{FF2B5EF4-FFF2-40B4-BE49-F238E27FC236}">
                <a16:creationId xmlns:a16="http://schemas.microsoft.com/office/drawing/2014/main" id="{73F0C28D-2FE3-5607-2F6D-5BD6A24B2B81}"/>
              </a:ext>
            </a:extLst>
          </p:cNvPr>
          <p:cNvPicPr>
            <a:picLocks noChangeAspect="1"/>
          </p:cNvPicPr>
          <p:nvPr/>
        </p:nvPicPr>
        <p:blipFill>
          <a:blip r:embed="rId3"/>
          <a:stretch>
            <a:fillRect/>
          </a:stretch>
        </p:blipFill>
        <p:spPr>
          <a:xfrm>
            <a:off x="8929796" y="4421637"/>
            <a:ext cx="3150501" cy="2282323"/>
          </a:xfrm>
          <a:prstGeom prst="rect">
            <a:avLst/>
          </a:prstGeom>
        </p:spPr>
      </p:pic>
    </p:spTree>
    <p:extLst>
      <p:ext uri="{BB962C8B-B14F-4D97-AF65-F5344CB8AC3E}">
        <p14:creationId xmlns:p14="http://schemas.microsoft.com/office/powerpoint/2010/main" val="115185810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1000"/>
                                        <p:tgtEl>
                                          <p:spTgt spid="5">
                                            <p:txEl>
                                              <p:pRg st="7" end="7"/>
                                            </p:txEl>
                                          </p:spTgt>
                                        </p:tgtEl>
                                      </p:cBhvr>
                                    </p:animEffect>
                                    <p:anim calcmode="lin" valueType="num">
                                      <p:cBhvr>
                                        <p:cTn id="2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E3462-349C-BD1C-590F-1CEB0A4F1E94}"/>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4CBBCE8-9A6A-8695-D39D-BF547C563AE1}"/>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Waarom </a:t>
            </a:r>
            <a:r>
              <a:rPr lang="nl-NL" altLang="nl-NL" sz="3600" dirty="0" err="1">
                <a:cs typeface="Arial" panose="020B0604020202020204" pitchFamily="34" charset="0"/>
              </a:rPr>
              <a:t>c</a:t>
            </a:r>
            <a:r>
              <a:rPr lang="nl-NL" altLang="nl-NL" sz="3600" b="1" dirty="0" err="1">
                <a:cs typeface="Arial" panose="020B0604020202020204" pitchFamily="34" charset="0"/>
              </a:rPr>
              <a:t>ytokinine</a:t>
            </a:r>
            <a:r>
              <a:rPr lang="nl-NL" altLang="nl-NL" sz="3600" b="1" dirty="0">
                <a:cs typeface="Arial" panose="020B0604020202020204" pitchFamily="34" charset="0"/>
              </a:rPr>
              <a:t> gebruiken?</a:t>
            </a:r>
            <a:endParaRPr lang="nl-NL" altLang="nl-NL" sz="3600" b="1" dirty="0"/>
          </a:p>
        </p:txBody>
      </p:sp>
      <p:sp>
        <p:nvSpPr>
          <p:cNvPr id="5" name="Tijdelijke aanduiding voor inhoud 4">
            <a:extLst>
              <a:ext uri="{FF2B5EF4-FFF2-40B4-BE49-F238E27FC236}">
                <a16:creationId xmlns:a16="http://schemas.microsoft.com/office/drawing/2014/main" id="{2CFFAE01-8072-BD43-8541-AE457DB2DECC}"/>
              </a:ext>
            </a:extLst>
          </p:cNvPr>
          <p:cNvSpPr>
            <a:spLocks noGrp="1"/>
          </p:cNvSpPr>
          <p:nvPr>
            <p:ph idx="1"/>
          </p:nvPr>
        </p:nvSpPr>
        <p:spPr>
          <a:xfrm>
            <a:off x="1047988" y="1885315"/>
            <a:ext cx="7740000" cy="4564645"/>
          </a:xfrm>
        </p:spPr>
        <p:txBody>
          <a:bodyPr>
            <a:normAutofit/>
          </a:bodyPr>
          <a:lstStyle/>
          <a:p>
            <a:pPr indent="0">
              <a:buNone/>
            </a:pPr>
            <a:r>
              <a:rPr lang="nl-NL" b="1" dirty="0"/>
              <a:t>Weefselkweek</a:t>
            </a:r>
            <a:r>
              <a:rPr lang="nl-NL" dirty="0"/>
              <a:t>: Bevorderen van celdeling en de vorming van scheuten in cultuurmedia.</a:t>
            </a:r>
          </a:p>
          <a:p>
            <a:pPr indent="0">
              <a:buNone/>
            </a:pPr>
            <a:endParaRPr lang="nl-NL" dirty="0"/>
          </a:p>
          <a:p>
            <a:pPr indent="0">
              <a:buNone/>
            </a:pPr>
            <a:r>
              <a:rPr lang="nl-NL" b="1" dirty="0"/>
              <a:t>Vertragen van veroudering</a:t>
            </a:r>
            <a:r>
              <a:rPr lang="nl-NL" dirty="0"/>
              <a:t>: Gebruikt om bladeren en snijbloemen langer vers te houden.</a:t>
            </a:r>
          </a:p>
          <a:p>
            <a:pPr indent="0">
              <a:buNone/>
            </a:pPr>
            <a:endParaRPr lang="nl-NL" dirty="0"/>
          </a:p>
          <a:p>
            <a:pPr indent="0">
              <a:buNone/>
            </a:pPr>
            <a:r>
              <a:rPr lang="nl-NL" b="1" dirty="0"/>
              <a:t>Stimuleren van zijscheutgroei</a:t>
            </a:r>
            <a:r>
              <a:rPr lang="nl-NL" dirty="0"/>
              <a:t>: Bijvoorbeeld bij sierplanten en gewassen.</a:t>
            </a:r>
          </a:p>
          <a:p>
            <a:pPr indent="0">
              <a:buNone/>
            </a:pPr>
            <a:endParaRPr lang="nl-NL" dirty="0"/>
          </a:p>
          <a:p>
            <a:pPr indent="0">
              <a:buNone/>
            </a:pPr>
            <a:r>
              <a:rPr lang="nl-NL" b="1" dirty="0"/>
              <a:t>Toepassing in stressmanagement</a:t>
            </a:r>
            <a:r>
              <a:rPr lang="nl-NL" dirty="0"/>
              <a:t>: Helpen planten herstellen van stress door droogte of beschadiging..</a:t>
            </a:r>
          </a:p>
        </p:txBody>
      </p:sp>
      <p:pic>
        <p:nvPicPr>
          <p:cNvPr id="6" name="Afbeelding 5">
            <a:extLst>
              <a:ext uri="{FF2B5EF4-FFF2-40B4-BE49-F238E27FC236}">
                <a16:creationId xmlns:a16="http://schemas.microsoft.com/office/drawing/2014/main" id="{8E21390F-D3E1-3ADD-DE93-E2987464B720}"/>
              </a:ext>
            </a:extLst>
          </p:cNvPr>
          <p:cNvPicPr>
            <a:picLocks noChangeAspect="1"/>
          </p:cNvPicPr>
          <p:nvPr/>
        </p:nvPicPr>
        <p:blipFill>
          <a:blip r:embed="rId3"/>
          <a:stretch>
            <a:fillRect/>
          </a:stretch>
        </p:blipFill>
        <p:spPr>
          <a:xfrm>
            <a:off x="8787988" y="4167637"/>
            <a:ext cx="3322320" cy="2501073"/>
          </a:xfrm>
          <a:prstGeom prst="rect">
            <a:avLst/>
          </a:prstGeom>
        </p:spPr>
      </p:pic>
    </p:spTree>
    <p:extLst>
      <p:ext uri="{BB962C8B-B14F-4D97-AF65-F5344CB8AC3E}">
        <p14:creationId xmlns:p14="http://schemas.microsoft.com/office/powerpoint/2010/main" val="27981961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Wat is Abscinezuur (ABA)</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8801344" cy="4738260"/>
          </a:xfrm>
        </p:spPr>
        <p:txBody>
          <a:bodyPr>
            <a:normAutofit/>
          </a:bodyPr>
          <a:lstStyle/>
          <a:p>
            <a:pPr indent="0">
              <a:buNone/>
              <a:defRPr/>
            </a:pPr>
            <a:endParaRPr lang="nl-NL" dirty="0"/>
          </a:p>
          <a:p>
            <a:pPr indent="0">
              <a:buNone/>
              <a:defRPr/>
            </a:pPr>
            <a:r>
              <a:rPr lang="nl-NL" dirty="0"/>
              <a:t>Abscinezuur (ABA) is een planthormoon dat vooral wordt geproduceerd in de bladeren, wortels en zaden van planten.</a:t>
            </a:r>
          </a:p>
          <a:p>
            <a:pPr indent="0">
              <a:buNone/>
              <a:defRPr/>
            </a:pPr>
            <a:endParaRPr lang="nl-NL" dirty="0"/>
          </a:p>
          <a:p>
            <a:pPr indent="0">
              <a:buNone/>
              <a:defRPr/>
            </a:pPr>
            <a:r>
              <a:rPr lang="nl-NL" dirty="0"/>
              <a:t>Het helpt planten om te overleven in moeilijke omstandigheden, zoals droogte of kou.</a:t>
            </a:r>
          </a:p>
          <a:p>
            <a:pPr indent="0">
              <a:buNone/>
              <a:defRPr/>
            </a:pPr>
            <a:endParaRPr lang="nl-NL" dirty="0"/>
          </a:p>
          <a:p>
            <a:pPr indent="0">
              <a:buNone/>
              <a:defRPr/>
            </a:pPr>
            <a:r>
              <a:rPr lang="nl-NL" dirty="0"/>
              <a:t>Abscinezuur (ABA) is een stresshormoon</a:t>
            </a:r>
          </a:p>
        </p:txBody>
      </p:sp>
      <p:pic>
        <p:nvPicPr>
          <p:cNvPr id="2" name="Afbeelding 1">
            <a:extLst>
              <a:ext uri="{FF2B5EF4-FFF2-40B4-BE49-F238E27FC236}">
                <a16:creationId xmlns:a16="http://schemas.microsoft.com/office/drawing/2014/main" id="{D7319880-1CBF-4C8B-48B8-8FD84E6EC453}"/>
              </a:ext>
            </a:extLst>
          </p:cNvPr>
          <p:cNvPicPr>
            <a:picLocks noChangeAspect="1"/>
          </p:cNvPicPr>
          <p:nvPr/>
        </p:nvPicPr>
        <p:blipFill>
          <a:blip r:embed="rId3"/>
          <a:stretch>
            <a:fillRect/>
          </a:stretch>
        </p:blipFill>
        <p:spPr>
          <a:xfrm>
            <a:off x="6537953" y="4750116"/>
            <a:ext cx="5209499" cy="1914843"/>
          </a:xfrm>
          <a:prstGeom prst="rect">
            <a:avLst/>
          </a:prstGeom>
        </p:spPr>
      </p:pic>
    </p:spTree>
    <p:extLst>
      <p:ext uri="{BB962C8B-B14F-4D97-AF65-F5344CB8AC3E}">
        <p14:creationId xmlns:p14="http://schemas.microsoft.com/office/powerpoint/2010/main" val="32494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F9ABE-D7F2-372E-C829-4FEEC4BDAEC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5CB7178-3C39-C921-C50B-F25726EB92B3}"/>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Abscinezuur (ABA)</a:t>
            </a:r>
            <a:endParaRPr lang="nl-NL" altLang="nl-NL" b="1" dirty="0"/>
          </a:p>
        </p:txBody>
      </p:sp>
      <p:sp>
        <p:nvSpPr>
          <p:cNvPr id="7171" name="Tijdelijke aanduiding voor inhoud 2">
            <a:extLst>
              <a:ext uri="{FF2B5EF4-FFF2-40B4-BE49-F238E27FC236}">
                <a16:creationId xmlns:a16="http://schemas.microsoft.com/office/drawing/2014/main" id="{24C4587B-F409-8980-53F6-4B09326FB5E1}"/>
              </a:ext>
            </a:extLst>
          </p:cNvPr>
          <p:cNvSpPr>
            <a:spLocks noGrp="1" noChangeArrowheads="1"/>
          </p:cNvSpPr>
          <p:nvPr>
            <p:ph idx="1"/>
          </p:nvPr>
        </p:nvSpPr>
        <p:spPr>
          <a:xfrm>
            <a:off x="886120" y="1781667"/>
            <a:ext cx="8801344" cy="4738260"/>
          </a:xfrm>
        </p:spPr>
        <p:txBody>
          <a:bodyPr>
            <a:normAutofit/>
          </a:bodyPr>
          <a:lstStyle/>
          <a:p>
            <a:pPr indent="0">
              <a:buNone/>
              <a:defRPr/>
            </a:pPr>
            <a:r>
              <a:rPr lang="nl-NL" b="1" dirty="0"/>
              <a:t>Sluiting van huidmondjes (stomata)</a:t>
            </a:r>
            <a:br>
              <a:rPr lang="nl-NL" b="1" dirty="0"/>
            </a:br>
            <a:r>
              <a:rPr lang="nl-NL" dirty="0"/>
              <a:t>Als een plant te weinig water heeft, zorgt ABA ervoor dat de huidmondjes (kleine openingen op de bladeren) sluiten. </a:t>
            </a:r>
            <a:br>
              <a:rPr lang="nl-NL" dirty="0"/>
            </a:br>
            <a:r>
              <a:rPr lang="nl-NL" dirty="0"/>
              <a:t>Dit voorkomt dat de plant te veel water verliest door verdamping.</a:t>
            </a:r>
          </a:p>
          <a:p>
            <a:pPr indent="0">
              <a:buNone/>
              <a:defRPr/>
            </a:pPr>
            <a:endParaRPr lang="nl-NL" dirty="0"/>
          </a:p>
          <a:p>
            <a:pPr indent="0">
              <a:buNone/>
              <a:defRPr/>
            </a:pPr>
            <a:r>
              <a:rPr lang="nl-NL" b="1" dirty="0"/>
              <a:t>Zaadrust</a:t>
            </a:r>
            <a:r>
              <a:rPr lang="nl-NL" dirty="0"/>
              <a:t> </a:t>
            </a:r>
            <a:br>
              <a:rPr lang="nl-NL" dirty="0"/>
            </a:br>
            <a:r>
              <a:rPr lang="nl-NL" dirty="0"/>
              <a:t>ABA zorgt ervoor dat zaden niet te vroeg gaan kiemen, vooral in de winter. Dit helpt planten om pas te ontkiemen als de omstandigheden gunstig zijn.</a:t>
            </a:r>
          </a:p>
        </p:txBody>
      </p:sp>
      <p:pic>
        <p:nvPicPr>
          <p:cNvPr id="2" name="Afbeelding 1">
            <a:extLst>
              <a:ext uri="{FF2B5EF4-FFF2-40B4-BE49-F238E27FC236}">
                <a16:creationId xmlns:a16="http://schemas.microsoft.com/office/drawing/2014/main" id="{59B0DE10-2528-9658-98D6-B01F2880D3FD}"/>
              </a:ext>
            </a:extLst>
          </p:cNvPr>
          <p:cNvPicPr>
            <a:picLocks noChangeAspect="1"/>
          </p:cNvPicPr>
          <p:nvPr/>
        </p:nvPicPr>
        <p:blipFill>
          <a:blip r:embed="rId3"/>
          <a:stretch>
            <a:fillRect/>
          </a:stretch>
        </p:blipFill>
        <p:spPr>
          <a:xfrm>
            <a:off x="7246796" y="4960937"/>
            <a:ext cx="4388896" cy="1613216"/>
          </a:xfrm>
          <a:prstGeom prst="rect">
            <a:avLst/>
          </a:prstGeom>
        </p:spPr>
      </p:pic>
    </p:spTree>
    <p:extLst>
      <p:ext uri="{BB962C8B-B14F-4D97-AF65-F5344CB8AC3E}">
        <p14:creationId xmlns:p14="http://schemas.microsoft.com/office/powerpoint/2010/main" val="103680451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1EF19-B9AC-DAB9-D03E-F9CD1815304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2F4E325-5C7D-0231-5248-258B82B5531A}"/>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Abscinezuur (ABA)</a:t>
            </a:r>
            <a:endParaRPr lang="nl-NL" altLang="nl-NL" b="1" dirty="0"/>
          </a:p>
        </p:txBody>
      </p:sp>
      <p:sp>
        <p:nvSpPr>
          <p:cNvPr id="7171" name="Tijdelijke aanduiding voor inhoud 2">
            <a:extLst>
              <a:ext uri="{FF2B5EF4-FFF2-40B4-BE49-F238E27FC236}">
                <a16:creationId xmlns:a16="http://schemas.microsoft.com/office/drawing/2014/main" id="{F289AF72-0132-2D35-E81C-840C39538A1A}"/>
              </a:ext>
            </a:extLst>
          </p:cNvPr>
          <p:cNvSpPr>
            <a:spLocks noGrp="1" noChangeArrowheads="1"/>
          </p:cNvSpPr>
          <p:nvPr>
            <p:ph idx="1"/>
          </p:nvPr>
        </p:nvSpPr>
        <p:spPr>
          <a:xfrm>
            <a:off x="886120" y="1781667"/>
            <a:ext cx="8801344" cy="4738260"/>
          </a:xfrm>
        </p:spPr>
        <p:txBody>
          <a:bodyPr>
            <a:normAutofit/>
          </a:bodyPr>
          <a:lstStyle/>
          <a:p>
            <a:pPr indent="0">
              <a:buNone/>
              <a:defRPr/>
            </a:pPr>
            <a:r>
              <a:rPr lang="nl-NL" b="1" dirty="0"/>
              <a:t>Reactie op stress</a:t>
            </a:r>
            <a:br>
              <a:rPr lang="nl-NL" dirty="0"/>
            </a:br>
            <a:r>
              <a:rPr lang="nl-NL" dirty="0"/>
              <a:t>Bij droogte, kou of zoutstress helpt ABA de plant om zich aan te passen. Het stuurt signalen door de plant om water te besparen en de groei tijdelijk te stoppen</a:t>
            </a:r>
          </a:p>
          <a:p>
            <a:pPr indent="0">
              <a:buNone/>
              <a:defRPr/>
            </a:pPr>
            <a:endParaRPr lang="nl-NL" dirty="0"/>
          </a:p>
          <a:p>
            <a:pPr indent="0">
              <a:buNone/>
              <a:defRPr/>
            </a:pPr>
            <a:r>
              <a:rPr lang="nl-NL" b="1" dirty="0"/>
              <a:t>Remming van groei</a:t>
            </a:r>
            <a:br>
              <a:rPr lang="nl-NL" dirty="0"/>
            </a:br>
            <a:r>
              <a:rPr lang="nl-NL" dirty="0"/>
              <a:t>ABA werkt vaak als een "rem" op plantengroei, vooral als de omstandigheden niet ideaal zijn. Dit is het tegenovergestelde van groeihormonen zoals gibberellinen en </a:t>
            </a:r>
            <a:r>
              <a:rPr lang="nl-NL" dirty="0" err="1"/>
              <a:t>auxines</a:t>
            </a:r>
            <a:r>
              <a:rPr lang="nl-NL" dirty="0"/>
              <a:t>.</a:t>
            </a:r>
          </a:p>
        </p:txBody>
      </p:sp>
      <p:pic>
        <p:nvPicPr>
          <p:cNvPr id="2" name="Afbeelding 1">
            <a:extLst>
              <a:ext uri="{FF2B5EF4-FFF2-40B4-BE49-F238E27FC236}">
                <a16:creationId xmlns:a16="http://schemas.microsoft.com/office/drawing/2014/main" id="{99350EDF-AC13-AEA2-781D-84BC86B48DAC}"/>
              </a:ext>
            </a:extLst>
          </p:cNvPr>
          <p:cNvPicPr>
            <a:picLocks noChangeAspect="1"/>
          </p:cNvPicPr>
          <p:nvPr/>
        </p:nvPicPr>
        <p:blipFill>
          <a:blip r:embed="rId3"/>
          <a:stretch>
            <a:fillRect/>
          </a:stretch>
        </p:blipFill>
        <p:spPr>
          <a:xfrm>
            <a:off x="7834718" y="5005703"/>
            <a:ext cx="4241370" cy="1558990"/>
          </a:xfrm>
          <a:prstGeom prst="rect">
            <a:avLst/>
          </a:prstGeom>
        </p:spPr>
      </p:pic>
    </p:spTree>
    <p:extLst>
      <p:ext uri="{BB962C8B-B14F-4D97-AF65-F5344CB8AC3E}">
        <p14:creationId xmlns:p14="http://schemas.microsoft.com/office/powerpoint/2010/main" val="377907106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D46CF-8857-AAB3-AB04-819929D3A2A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3C6D4630-906B-C9AF-9F7F-F10028E3B5F0}"/>
              </a:ext>
            </a:extLst>
          </p:cNvPr>
          <p:cNvSpPr>
            <a:spLocks noGrp="1" noChangeArrowheads="1"/>
          </p:cNvSpPr>
          <p:nvPr>
            <p:ph type="title"/>
          </p:nvPr>
        </p:nvSpPr>
        <p:spPr>
          <a:xfrm>
            <a:off x="886120" y="900114"/>
            <a:ext cx="10228920" cy="996950"/>
          </a:xfrm>
        </p:spPr>
        <p:txBody>
          <a:bodyPr>
            <a:normAutofit fontScale="90000"/>
          </a:bodyPr>
          <a:lstStyle/>
          <a:p>
            <a:pPr eaLnBrk="1" hangingPunct="1"/>
            <a:r>
              <a:rPr lang="nl-NL" altLang="nl-NL" dirty="0"/>
              <a:t>Waar wordt Abscinezuur (ABA) gemaakt?</a:t>
            </a:r>
            <a:endParaRPr lang="nl-NL" altLang="nl-NL" b="1" dirty="0"/>
          </a:p>
        </p:txBody>
      </p:sp>
      <p:sp>
        <p:nvSpPr>
          <p:cNvPr id="3" name="Rectangle 1">
            <a:extLst>
              <a:ext uri="{FF2B5EF4-FFF2-40B4-BE49-F238E27FC236}">
                <a16:creationId xmlns:a16="http://schemas.microsoft.com/office/drawing/2014/main" id="{31E59B27-3116-7011-7006-C6941A6F179A}"/>
              </a:ext>
            </a:extLst>
          </p:cNvPr>
          <p:cNvSpPr>
            <a:spLocks noGrp="1" noChangeArrowheads="1"/>
          </p:cNvSpPr>
          <p:nvPr>
            <p:ph idx="1"/>
          </p:nvPr>
        </p:nvSpPr>
        <p:spPr bwMode="auto">
          <a:xfrm>
            <a:off x="885825" y="1934528"/>
            <a:ext cx="9040495"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nl-NL" altLang="nl-NL" b="1" i="0" u="none" strike="noStrike" cap="none" normalizeH="0" baseline="0" dirty="0">
                <a:ln>
                  <a:noFill/>
                </a:ln>
                <a:solidFill>
                  <a:schemeClr val="tx1"/>
                </a:solidFill>
                <a:effectLst/>
                <a:latin typeface="Arial" panose="020B0604020202020204" pitchFamily="34" charset="0"/>
              </a:rPr>
              <a:t>Bladeren</a:t>
            </a: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In de</a:t>
            </a:r>
            <a:r>
              <a:rPr kumimoji="0" lang="nl-NL" altLang="nl-NL" b="1" i="0" u="none" strike="noStrike" cap="none" normalizeH="0" baseline="0" dirty="0">
                <a:ln>
                  <a:noFill/>
                </a:ln>
                <a:solidFill>
                  <a:schemeClr val="tx1"/>
                </a:solidFill>
                <a:effectLst/>
                <a:latin typeface="Arial" panose="020B0604020202020204" pitchFamily="34" charset="0"/>
              </a:rPr>
              <a:t> chloroplasten </a:t>
            </a:r>
            <a:r>
              <a:rPr kumimoji="0" lang="nl-NL" altLang="nl-NL" b="0" i="0" u="none" strike="noStrike" cap="none" normalizeH="0" baseline="0" dirty="0">
                <a:ln>
                  <a:noFill/>
                </a:ln>
                <a:solidFill>
                  <a:schemeClr val="tx1"/>
                </a:solidFill>
                <a:effectLst/>
                <a:latin typeface="Arial" panose="020B0604020202020204" pitchFamily="34" charset="0"/>
              </a:rPr>
              <a:t>van bladeren wordt ABA aangemaakt, vooral bij droogte.</a:t>
            </a: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Dit helpt bij de sluiting van huidmondjes om waterverlies te beperken.</a:t>
            </a:r>
          </a:p>
          <a:p>
            <a:pPr marL="0" marR="0" lvl="0" indent="0" algn="l" defTabSz="914400" rtl="0" eaLnBrk="0" fontAlgn="base" latinLnBrk="0" hangingPunct="0">
              <a:lnSpc>
                <a:spcPct val="100000"/>
              </a:lnSpc>
              <a:spcBef>
                <a:spcPct val="0"/>
              </a:spcBef>
              <a:spcAft>
                <a:spcPct val="0"/>
              </a:spcAft>
              <a:buClrTx/>
              <a:buSzTx/>
              <a:buNone/>
              <a:tabLst/>
            </a:pPr>
            <a:endParaRPr kumimoji="0" lang="nl-NL" altLang="nl-NL"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b="1" i="0" u="none" strike="noStrike" cap="none" normalizeH="0" baseline="0" dirty="0">
                <a:ln>
                  <a:noFill/>
                </a:ln>
                <a:solidFill>
                  <a:schemeClr val="tx1"/>
                </a:solidFill>
                <a:effectLst/>
                <a:latin typeface="Arial" panose="020B0604020202020204" pitchFamily="34" charset="0"/>
              </a:rPr>
              <a:t>Wortels</a:t>
            </a: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Wortels produceren ABA als ze droogte of een tekort aan water detecteren.</a:t>
            </a: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Dit ABA wordt via de sapstroom (xyleem) naar de bladeren getransporteerd om de huidmondjes te sluiten.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pic>
        <p:nvPicPr>
          <p:cNvPr id="4" name="Afbeelding 3">
            <a:extLst>
              <a:ext uri="{FF2B5EF4-FFF2-40B4-BE49-F238E27FC236}">
                <a16:creationId xmlns:a16="http://schemas.microsoft.com/office/drawing/2014/main" id="{C10F4739-667E-6CF7-B581-970DFD9B1381}"/>
              </a:ext>
            </a:extLst>
          </p:cNvPr>
          <p:cNvPicPr>
            <a:picLocks noChangeAspect="1"/>
          </p:cNvPicPr>
          <p:nvPr/>
        </p:nvPicPr>
        <p:blipFill>
          <a:blip r:embed="rId3"/>
          <a:stretch>
            <a:fillRect/>
          </a:stretch>
        </p:blipFill>
        <p:spPr>
          <a:xfrm>
            <a:off x="9926320" y="4246670"/>
            <a:ext cx="1720881" cy="2418290"/>
          </a:xfrm>
          <a:prstGeom prst="rect">
            <a:avLst/>
          </a:prstGeom>
        </p:spPr>
      </p:pic>
    </p:spTree>
    <p:extLst>
      <p:ext uri="{BB962C8B-B14F-4D97-AF65-F5344CB8AC3E}">
        <p14:creationId xmlns:p14="http://schemas.microsoft.com/office/powerpoint/2010/main" val="67017787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anim calcmode="lin" valueType="num">
                                      <p:cBhvr>
                                        <p:cTn id="1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DBD7A-9ABE-DE34-A85C-2D294A8F4CB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609DE4D-85FB-BCCD-889C-2EAC886987B4}"/>
              </a:ext>
            </a:extLst>
          </p:cNvPr>
          <p:cNvSpPr>
            <a:spLocks noGrp="1" noChangeArrowheads="1"/>
          </p:cNvSpPr>
          <p:nvPr>
            <p:ph type="title"/>
          </p:nvPr>
        </p:nvSpPr>
        <p:spPr>
          <a:xfrm>
            <a:off x="886120" y="900114"/>
            <a:ext cx="10228920" cy="996950"/>
          </a:xfrm>
        </p:spPr>
        <p:txBody>
          <a:bodyPr>
            <a:normAutofit fontScale="90000"/>
          </a:bodyPr>
          <a:lstStyle/>
          <a:p>
            <a:pPr eaLnBrk="1" hangingPunct="1"/>
            <a:r>
              <a:rPr lang="nl-NL" altLang="nl-NL" dirty="0"/>
              <a:t>Waar wordt Abscinezuur (ABA) gemaakt?</a:t>
            </a:r>
            <a:endParaRPr lang="nl-NL" altLang="nl-NL" b="1" dirty="0"/>
          </a:p>
        </p:txBody>
      </p:sp>
      <p:sp>
        <p:nvSpPr>
          <p:cNvPr id="3" name="Rectangle 1">
            <a:extLst>
              <a:ext uri="{FF2B5EF4-FFF2-40B4-BE49-F238E27FC236}">
                <a16:creationId xmlns:a16="http://schemas.microsoft.com/office/drawing/2014/main" id="{8BCF79EC-B961-4FAD-FCB8-52D97AB4FA38}"/>
              </a:ext>
            </a:extLst>
          </p:cNvPr>
          <p:cNvSpPr>
            <a:spLocks noGrp="1" noChangeArrowheads="1"/>
          </p:cNvSpPr>
          <p:nvPr>
            <p:ph idx="1"/>
          </p:nvPr>
        </p:nvSpPr>
        <p:spPr bwMode="auto">
          <a:xfrm>
            <a:off x="886120" y="2190312"/>
            <a:ext cx="9019880" cy="406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nl-NL" altLang="nl-NL" b="1" i="0" u="none" strike="noStrike" cap="none" normalizeH="0" baseline="0" dirty="0">
                <a:ln>
                  <a:noFill/>
                </a:ln>
                <a:solidFill>
                  <a:schemeClr val="tx1"/>
                </a:solidFill>
                <a:effectLst/>
                <a:latin typeface="Arial" panose="020B0604020202020204" pitchFamily="34" charset="0"/>
              </a:rPr>
              <a:t>Zaden</a:t>
            </a: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Tijdens de zaadvorming wordt ABA geproduceerd om </a:t>
            </a:r>
            <a:r>
              <a:rPr kumimoji="0" lang="nl-NL" altLang="nl-NL" i="0" u="none" strike="noStrike" cap="none" normalizeH="0" baseline="0" dirty="0">
                <a:ln>
                  <a:noFill/>
                </a:ln>
                <a:solidFill>
                  <a:schemeClr val="tx1"/>
                </a:solidFill>
                <a:effectLst/>
                <a:latin typeface="Arial" panose="020B0604020202020204" pitchFamily="34" charset="0"/>
              </a:rPr>
              <a:t>zaadrust </a:t>
            </a:r>
            <a:r>
              <a:rPr kumimoji="0" lang="nl-NL" altLang="nl-NL" b="0" i="0" u="none" strike="noStrike" cap="none" normalizeH="0" baseline="0" dirty="0">
                <a:ln>
                  <a:noFill/>
                </a:ln>
                <a:solidFill>
                  <a:schemeClr val="tx1"/>
                </a:solidFill>
                <a:effectLst/>
                <a:latin typeface="Arial" panose="020B0604020202020204" pitchFamily="34" charset="0"/>
              </a:rPr>
              <a:t>te bevorderen.</a:t>
            </a: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Dit voorkomt dat zaden te vroeg ontkiemen, bijvoorbeeld in de winter.</a:t>
            </a:r>
          </a:p>
          <a:p>
            <a:pPr marL="342900" indent="-342900" eaLnBrk="0" fontAlgn="base" hangingPunct="0">
              <a:spcBef>
                <a:spcPct val="0"/>
              </a:spcBef>
              <a:spcAft>
                <a:spcPct val="0"/>
              </a:spcAft>
            </a:pPr>
            <a:endParaRPr kumimoji="0" lang="nl-NL" altLang="nl-NL"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kumimoji="0" lang="nl-NL" altLang="nl-NL" b="1" i="0" u="none" strike="noStrike" cap="none" normalizeH="0" baseline="0" dirty="0">
                <a:ln>
                  <a:noFill/>
                </a:ln>
                <a:solidFill>
                  <a:schemeClr val="tx1"/>
                </a:solidFill>
                <a:effectLst/>
                <a:latin typeface="Arial" panose="020B0604020202020204" pitchFamily="34" charset="0"/>
              </a:rPr>
              <a:t>Vruchten</a:t>
            </a:r>
            <a:endParaRPr kumimoji="0" lang="nl-NL" altLang="nl-NL" b="0" i="0" u="none" strike="noStrike" cap="none" normalizeH="0" baseline="0" dirty="0">
              <a:ln>
                <a:noFill/>
              </a:ln>
              <a:solidFill>
                <a:schemeClr val="tx1"/>
              </a:solidFill>
              <a:effectLst/>
              <a:latin typeface="Arial" panose="020B0604020202020204" pitchFamily="34" charset="0"/>
            </a:endParaRP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ABA speelt een rol bij de rijping en afrijping van vruchten.</a:t>
            </a:r>
          </a:p>
          <a:p>
            <a:pPr marL="342900" indent="-342900" eaLnBrk="0" fontAlgn="base" hangingPunct="0">
              <a:spcBef>
                <a:spcPct val="0"/>
              </a:spcBef>
              <a:spcAft>
                <a:spcPct val="0"/>
              </a:spcAft>
            </a:pPr>
            <a:r>
              <a:rPr kumimoji="0" lang="nl-NL" altLang="nl-NL" b="0" i="0" u="none" strike="noStrike" cap="none" normalizeH="0" baseline="0" dirty="0">
                <a:ln>
                  <a:noFill/>
                </a:ln>
                <a:solidFill>
                  <a:schemeClr val="tx1"/>
                </a:solidFill>
                <a:effectLst/>
                <a:latin typeface="Arial" panose="020B0604020202020204" pitchFamily="34" charset="0"/>
              </a:rPr>
              <a:t>Het reguleert de afbraak van chlorofyl, waardoor vruchten van kleur veranderen.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188128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anim calcmode="lin" valueType="num">
                                      <p:cBhvr>
                                        <p:cTn id="1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CE23D2-7AE5-E17F-71A9-EA7D773AF0C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335A59ED-D05D-8A41-C618-DD3687C352D0}"/>
              </a:ext>
            </a:extLst>
          </p:cNvPr>
          <p:cNvSpPr>
            <a:spLocks noGrp="1" noChangeArrowheads="1"/>
          </p:cNvSpPr>
          <p:nvPr>
            <p:ph type="title"/>
          </p:nvPr>
        </p:nvSpPr>
        <p:spPr>
          <a:xfrm>
            <a:off x="886120" y="900114"/>
            <a:ext cx="10228920" cy="996950"/>
          </a:xfrm>
        </p:spPr>
        <p:txBody>
          <a:bodyPr>
            <a:normAutofit fontScale="90000"/>
          </a:bodyPr>
          <a:lstStyle/>
          <a:p>
            <a:pPr eaLnBrk="1" hangingPunct="1"/>
            <a:r>
              <a:rPr lang="nl-NL" altLang="nl-NL" dirty="0"/>
              <a:t>Waarom abscinezuur (ABA) gebruiken?</a:t>
            </a:r>
            <a:endParaRPr lang="nl-NL" altLang="nl-NL" b="1" dirty="0"/>
          </a:p>
        </p:txBody>
      </p:sp>
      <p:sp>
        <p:nvSpPr>
          <p:cNvPr id="3" name="Rectangle 1">
            <a:extLst>
              <a:ext uri="{FF2B5EF4-FFF2-40B4-BE49-F238E27FC236}">
                <a16:creationId xmlns:a16="http://schemas.microsoft.com/office/drawing/2014/main" id="{D68E6CDE-EE3D-6B9E-D233-31824FF0D126}"/>
              </a:ext>
            </a:extLst>
          </p:cNvPr>
          <p:cNvSpPr>
            <a:spLocks noGrp="1" noChangeArrowheads="1"/>
          </p:cNvSpPr>
          <p:nvPr>
            <p:ph idx="1"/>
          </p:nvPr>
        </p:nvSpPr>
        <p:spPr bwMode="auto">
          <a:xfrm>
            <a:off x="764200" y="2315358"/>
            <a:ext cx="901988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b="1" i="0" u="none" strike="noStrike" cap="none" normalizeH="0" baseline="0" dirty="0">
                <a:ln>
                  <a:noFill/>
                </a:ln>
                <a:solidFill>
                  <a:schemeClr val="tx1"/>
                </a:solidFill>
                <a:effectLst/>
                <a:latin typeface="Arial" panose="020B0604020202020204" pitchFamily="34" charset="0"/>
              </a:rPr>
              <a:t>Verbetering van droogtetolerantie: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Gespoten op gewassen om huidmondjes te sluiten en waterverlies te beperken.</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b="1" i="0" u="none" strike="noStrike" cap="none" normalizeH="0" baseline="0" dirty="0">
                <a:ln>
                  <a:noFill/>
                </a:ln>
                <a:solidFill>
                  <a:schemeClr val="tx1"/>
                </a:solidFill>
                <a:effectLst/>
                <a:latin typeface="Arial" panose="020B0604020202020204" pitchFamily="34" charset="0"/>
              </a:rPr>
              <a:t>Zaadrust (</a:t>
            </a:r>
            <a:r>
              <a:rPr kumimoji="0" lang="nl-NL" altLang="nl-NL" b="1" i="0" u="none" strike="noStrike" cap="none" normalizeH="0" baseline="0" dirty="0" err="1">
                <a:ln>
                  <a:noFill/>
                </a:ln>
                <a:solidFill>
                  <a:schemeClr val="tx1"/>
                </a:solidFill>
                <a:effectLst/>
                <a:latin typeface="Arial" panose="020B0604020202020204" pitchFamily="34" charset="0"/>
              </a:rPr>
              <a:t>dormantie</a:t>
            </a:r>
            <a:r>
              <a:rPr kumimoji="0" lang="nl-NL" altLang="nl-NL" b="1" i="0" u="none" strike="noStrike" cap="none" normalizeH="0" baseline="0" dirty="0">
                <a:ln>
                  <a:noFill/>
                </a:ln>
                <a:solidFill>
                  <a:schemeClr val="tx1"/>
                </a:solidFill>
                <a:effectLst/>
                <a:latin typeface="Arial" panose="020B0604020202020204" pitchFamily="34" charset="0"/>
              </a:rPr>
              <a:t>) reguleren</a:t>
            </a:r>
            <a:r>
              <a:rPr kumimoji="0" lang="nl-NL" altLang="nl-NL" b="0" i="0" u="none" strike="noStrike" cap="none" normalizeH="0" baseline="0" dirty="0">
                <a:ln>
                  <a:noFill/>
                </a:ln>
                <a:solidFill>
                  <a:schemeClr val="tx1"/>
                </a:solidFill>
                <a:effectLst/>
                <a:latin typeface="Arial" panose="020B0604020202020204" pitchFamily="34" charset="0"/>
              </a:rPr>
              <a:t>:</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In de zaadindustrie om te voorkomen dat zaden te vroeg kiemen.</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b="1" i="0" u="none" strike="noStrike" cap="none" normalizeH="0" baseline="0" dirty="0">
                <a:ln>
                  <a:noFill/>
                </a:ln>
                <a:solidFill>
                  <a:schemeClr val="tx1"/>
                </a:solidFill>
                <a:effectLst/>
                <a:latin typeface="Arial" panose="020B0604020202020204" pitchFamily="34" charset="0"/>
              </a:rPr>
              <a:t>Vruchtrijping: </a:t>
            </a:r>
            <a:br>
              <a:rPr kumimoji="0" lang="nl-NL" altLang="nl-NL" b="0" i="0" u="none" strike="noStrike" cap="none" normalizeH="0" baseline="0" dirty="0">
                <a:ln>
                  <a:noFill/>
                </a:ln>
                <a:solidFill>
                  <a:schemeClr val="tx1"/>
                </a:solidFill>
                <a:effectLst/>
                <a:latin typeface="Arial" panose="020B0604020202020204" pitchFamily="34" charset="0"/>
              </a:rPr>
            </a:br>
            <a:r>
              <a:rPr kumimoji="0" lang="nl-NL" altLang="nl-NL" b="0" i="0" u="none" strike="noStrike" cap="none" normalizeH="0" baseline="0" dirty="0">
                <a:ln>
                  <a:noFill/>
                </a:ln>
                <a:solidFill>
                  <a:schemeClr val="tx1"/>
                </a:solidFill>
                <a:effectLst/>
                <a:latin typeface="Arial" panose="020B0604020202020204" pitchFamily="34" charset="0"/>
              </a:rPr>
              <a:t>Gebruikt om de rijping van bepaalde vruchten te versnellen.</a:t>
            </a:r>
          </a:p>
        </p:txBody>
      </p:sp>
    </p:spTree>
    <p:extLst>
      <p:ext uri="{BB962C8B-B14F-4D97-AF65-F5344CB8AC3E}">
        <p14:creationId xmlns:p14="http://schemas.microsoft.com/office/powerpoint/2010/main" val="274194684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31287" y="77304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36398" y="2009023"/>
            <a:ext cx="6962348" cy="3046988"/>
          </a:xfrm>
          <a:prstGeom prst="rect">
            <a:avLst/>
          </a:prstGeom>
          <a:noFill/>
        </p:spPr>
        <p:txBody>
          <a:bodyPr wrap="square" rtlCol="0">
            <a:spAutoFit/>
          </a:bodyPr>
          <a:lstStyle/>
          <a:p>
            <a:pPr marL="214313" indent="-214313">
              <a:buFont typeface="Arial" panose="020B0604020202020204" pitchFamily="34" charset="0"/>
              <a:buChar char="•"/>
            </a:pPr>
            <a:r>
              <a:rPr lang="nl-NL" sz="2400" dirty="0">
                <a:solidFill>
                  <a:srgbClr val="1E201F"/>
                </a:solidFill>
              </a:rPr>
              <a:t>Les 1: Bespreking toets en start planthormonen</a:t>
            </a:r>
          </a:p>
          <a:p>
            <a:pPr marL="214313" indent="-214313">
              <a:buFont typeface="Arial" panose="020B0604020202020204" pitchFamily="34" charset="0"/>
              <a:buChar char="•"/>
            </a:pPr>
            <a:r>
              <a:rPr lang="nl-NL" sz="2400" dirty="0">
                <a:solidFill>
                  <a:srgbClr val="1E201F"/>
                </a:solidFill>
              </a:rPr>
              <a:t>Les 2: Planthormonen/open dag</a:t>
            </a:r>
          </a:p>
          <a:p>
            <a:pPr marL="214313" indent="-214313">
              <a:buFont typeface="Arial" panose="020B0604020202020204" pitchFamily="34" charset="0"/>
              <a:buChar char="•"/>
            </a:pPr>
            <a:r>
              <a:rPr lang="nl-NL" sz="2400" dirty="0">
                <a:solidFill>
                  <a:srgbClr val="1E201F"/>
                </a:solidFill>
              </a:rPr>
              <a:t>Les 3: Bloei en hormonen </a:t>
            </a:r>
          </a:p>
          <a:p>
            <a:pPr marL="214313" indent="-214313">
              <a:buFont typeface="Arial" panose="020B0604020202020204" pitchFamily="34" charset="0"/>
              <a:buChar char="•"/>
            </a:pPr>
            <a:r>
              <a:rPr lang="nl-NL" sz="2400" dirty="0">
                <a:solidFill>
                  <a:srgbClr val="1E201F"/>
                </a:solidFill>
              </a:rPr>
              <a:t>Les 4: Vertakking en planthormonen</a:t>
            </a:r>
          </a:p>
          <a:p>
            <a:pPr marL="214313" indent="-214313">
              <a:buFont typeface="Arial" panose="020B0604020202020204" pitchFamily="34" charset="0"/>
              <a:buChar char="•"/>
            </a:pPr>
            <a:r>
              <a:rPr lang="nl-NL" sz="2400" dirty="0">
                <a:solidFill>
                  <a:srgbClr val="1E201F"/>
                </a:solidFill>
              </a:rPr>
              <a:t>Vakantie</a:t>
            </a:r>
          </a:p>
          <a:p>
            <a:pPr marL="214313" indent="-214313">
              <a:buFont typeface="Arial" panose="020B0604020202020204" pitchFamily="34" charset="0"/>
              <a:buChar char="•"/>
            </a:pPr>
            <a:r>
              <a:rPr lang="nl-NL" sz="2400" dirty="0">
                <a:solidFill>
                  <a:srgbClr val="1E201F"/>
                </a:solidFill>
              </a:rPr>
              <a:t>Les 6: Gebruik van hormonen</a:t>
            </a:r>
          </a:p>
          <a:p>
            <a:pPr marL="214313" indent="-214313">
              <a:buFont typeface="Arial" panose="020B0604020202020204" pitchFamily="34" charset="0"/>
              <a:buChar char="•"/>
            </a:pPr>
            <a:r>
              <a:rPr lang="nl-NL" sz="2400" dirty="0">
                <a:solidFill>
                  <a:srgbClr val="1E201F"/>
                </a:solidFill>
              </a:rPr>
              <a:t>Les 7: Herhaling</a:t>
            </a:r>
          </a:p>
          <a:p>
            <a:pPr marL="214313" indent="-214313">
              <a:buFont typeface="Arial" panose="020B0604020202020204" pitchFamily="34" charset="0"/>
              <a:buChar char="•"/>
            </a:pPr>
            <a:r>
              <a:rPr lang="nl-NL" sz="2400" dirty="0">
                <a:solidFill>
                  <a:srgbClr val="1E201F"/>
                </a:solidFill>
              </a:rPr>
              <a:t>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560394"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Ethyleen.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2276762"/>
            <a:ext cx="8169478" cy="4006564"/>
          </a:xfrm>
        </p:spPr>
        <p:txBody>
          <a:bodyPr>
            <a:normAutofit/>
          </a:bodyPr>
          <a:lstStyle/>
          <a:p>
            <a:pPr indent="0">
              <a:buNone/>
              <a:defRPr/>
            </a:pPr>
            <a:r>
              <a:rPr lang="nl-NL" altLang="nl-NL" dirty="0"/>
              <a:t>Ethyleen is een gasvormig planthormoon dat een belangrijke rol speelt in de groei, ontwikkeling en rijping van planten. </a:t>
            </a:r>
          </a:p>
          <a:p>
            <a:pPr indent="0">
              <a:buNone/>
              <a:defRPr/>
            </a:pPr>
            <a:endParaRPr lang="nl-NL" altLang="nl-NL" dirty="0"/>
          </a:p>
          <a:p>
            <a:pPr indent="0">
              <a:buNone/>
              <a:defRPr/>
            </a:pPr>
            <a:r>
              <a:rPr lang="nl-NL" altLang="nl-NL" dirty="0"/>
              <a:t>Het wordt geproduceerd door bijna alle delen van de plant, vooral bij stress of tijdens bepaalde groeifasen.</a:t>
            </a:r>
          </a:p>
        </p:txBody>
      </p:sp>
      <p:pic>
        <p:nvPicPr>
          <p:cNvPr id="2" name="Afbeelding 1">
            <a:extLst>
              <a:ext uri="{FF2B5EF4-FFF2-40B4-BE49-F238E27FC236}">
                <a16:creationId xmlns:a16="http://schemas.microsoft.com/office/drawing/2014/main" id="{003411BA-25A0-DABB-1355-8D87D67FB181}"/>
              </a:ext>
            </a:extLst>
          </p:cNvPr>
          <p:cNvPicPr>
            <a:picLocks noChangeAspect="1"/>
          </p:cNvPicPr>
          <p:nvPr/>
        </p:nvPicPr>
        <p:blipFill>
          <a:blip r:embed="rId2"/>
          <a:stretch>
            <a:fillRect/>
          </a:stretch>
        </p:blipFill>
        <p:spPr>
          <a:xfrm>
            <a:off x="8036560" y="4429449"/>
            <a:ext cx="3812540" cy="2316647"/>
          </a:xfrm>
          <a:prstGeom prst="rect">
            <a:avLst/>
          </a:prstGeom>
        </p:spPr>
      </p:pic>
    </p:spTree>
    <p:extLst>
      <p:ext uri="{BB962C8B-B14F-4D97-AF65-F5344CB8AC3E}">
        <p14:creationId xmlns:p14="http://schemas.microsoft.com/office/powerpoint/2010/main" val="288656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2" end="2"/>
                                            </p:txEl>
                                          </p:spTgt>
                                        </p:tgtEl>
                                        <p:attrNameLst>
                                          <p:attrName>style.visibility</p:attrName>
                                        </p:attrNameLst>
                                      </p:cBhvr>
                                      <p:to>
                                        <p:strVal val="visible"/>
                                      </p:to>
                                    </p:set>
                                    <p:animEffect transition="in" filter="fade">
                                      <p:cBhvr>
                                        <p:cTn id="14" dur="1000"/>
                                        <p:tgtEl>
                                          <p:spTgt spid="25603">
                                            <p:txEl>
                                              <p:pRg st="2" end="2"/>
                                            </p:txEl>
                                          </p:spTgt>
                                        </p:tgtEl>
                                      </p:cBhvr>
                                    </p:animEffect>
                                    <p:anim calcmode="lin" valueType="num">
                                      <p:cBhvr>
                                        <p:cTn id="15"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77732-4C3E-00D0-9BE7-E379A351C6F5}"/>
            </a:ext>
          </a:extLst>
        </p:cNvPr>
        <p:cNvGrpSpPr/>
        <p:nvPr/>
      </p:nvGrpSpPr>
      <p:grpSpPr>
        <a:xfrm>
          <a:off x="0" y="0"/>
          <a:ext cx="0" cy="0"/>
          <a:chOff x="0" y="0"/>
          <a:chExt cx="0" cy="0"/>
        </a:xfrm>
      </p:grpSpPr>
      <p:sp>
        <p:nvSpPr>
          <p:cNvPr id="35842" name="Titel 1">
            <a:extLst>
              <a:ext uri="{FF2B5EF4-FFF2-40B4-BE49-F238E27FC236}">
                <a16:creationId xmlns:a16="http://schemas.microsoft.com/office/drawing/2014/main" id="{A2F23CD5-44DE-AF24-9DEA-85FC3B524250}"/>
              </a:ext>
            </a:extLst>
          </p:cNvPr>
          <p:cNvSpPr>
            <a:spLocks noGrp="1" noChangeArrowheads="1"/>
          </p:cNvSpPr>
          <p:nvPr>
            <p:ph type="title"/>
          </p:nvPr>
        </p:nvSpPr>
        <p:spPr>
          <a:xfrm>
            <a:off x="1159497" y="606426"/>
            <a:ext cx="8963991" cy="1325563"/>
          </a:xfrm>
        </p:spPr>
        <p:txBody>
          <a:bodyPr/>
          <a:lstStyle/>
          <a:p>
            <a:pPr eaLnBrk="1" hangingPunct="1"/>
            <a:r>
              <a:rPr lang="nl-NL" altLang="nl-NL" b="1" dirty="0"/>
              <a:t>Ethyleen.</a:t>
            </a:r>
          </a:p>
        </p:txBody>
      </p:sp>
      <p:sp>
        <p:nvSpPr>
          <p:cNvPr id="25603" name="Tijdelijke aanduiding voor inhoud 2">
            <a:extLst>
              <a:ext uri="{FF2B5EF4-FFF2-40B4-BE49-F238E27FC236}">
                <a16:creationId xmlns:a16="http://schemas.microsoft.com/office/drawing/2014/main" id="{B855C8BC-754F-3CF8-5A5F-9A0928598CA6}"/>
              </a:ext>
            </a:extLst>
          </p:cNvPr>
          <p:cNvSpPr>
            <a:spLocks noGrp="1" noChangeArrowheads="1"/>
          </p:cNvSpPr>
          <p:nvPr>
            <p:ph idx="1"/>
          </p:nvPr>
        </p:nvSpPr>
        <p:spPr>
          <a:xfrm>
            <a:off x="1055802" y="2276762"/>
            <a:ext cx="9067686" cy="4006564"/>
          </a:xfrm>
        </p:spPr>
        <p:txBody>
          <a:bodyPr>
            <a:normAutofit fontScale="92500" lnSpcReduction="10000"/>
          </a:bodyPr>
          <a:lstStyle/>
          <a:p>
            <a:pPr indent="0">
              <a:buNone/>
              <a:defRPr/>
            </a:pPr>
            <a:r>
              <a:rPr lang="nl-NL" altLang="nl-NL" b="1" dirty="0"/>
              <a:t>Vruchtrijping</a:t>
            </a:r>
          </a:p>
          <a:p>
            <a:pPr indent="0">
              <a:buNone/>
              <a:defRPr/>
            </a:pPr>
            <a:r>
              <a:rPr lang="nl-NL" altLang="nl-NL" dirty="0"/>
              <a:t>Ethyleen versnelt de rijping van vruchten zoals bananen, tomaten en </a:t>
            </a:r>
            <a:r>
              <a:rPr lang="nl-NL" altLang="nl-NL" dirty="0" err="1"/>
              <a:t>appels.Dit</a:t>
            </a:r>
            <a:r>
              <a:rPr lang="nl-NL" altLang="nl-NL" dirty="0"/>
              <a:t> hormoon zorgt voor kleurverandering, verzachting en een zoetere smaak.</a:t>
            </a:r>
          </a:p>
          <a:p>
            <a:pPr indent="0">
              <a:buNone/>
              <a:defRPr/>
            </a:pPr>
            <a:endParaRPr lang="nl-NL" altLang="nl-NL" dirty="0"/>
          </a:p>
          <a:p>
            <a:pPr indent="0">
              <a:buNone/>
              <a:defRPr/>
            </a:pPr>
            <a:r>
              <a:rPr lang="nl-NL" altLang="nl-NL" b="1" dirty="0"/>
              <a:t>Bladval </a:t>
            </a:r>
          </a:p>
          <a:p>
            <a:pPr indent="0">
              <a:buNone/>
              <a:defRPr/>
            </a:pPr>
            <a:r>
              <a:rPr lang="nl-NL" altLang="nl-NL" dirty="0"/>
              <a:t>Ethyleen stimuleert het loslaten van bladeren in de herfst. Dit helpt de plant om energie te besparen en zich voor te bereiden op winterse omstandigheden.</a:t>
            </a:r>
          </a:p>
          <a:p>
            <a:pPr indent="0">
              <a:buNone/>
              <a:defRPr/>
            </a:pPr>
            <a:endParaRPr lang="nl-NL" altLang="nl-NL" dirty="0"/>
          </a:p>
          <a:p>
            <a:pPr indent="0">
              <a:buNone/>
              <a:defRPr/>
            </a:pPr>
            <a:r>
              <a:rPr lang="nl-NL" altLang="nl-NL" b="1" dirty="0"/>
              <a:t>Stressreacties</a:t>
            </a:r>
          </a:p>
          <a:p>
            <a:pPr indent="0">
              <a:buNone/>
              <a:defRPr/>
            </a:pPr>
            <a:r>
              <a:rPr lang="nl-NL" altLang="nl-NL" dirty="0"/>
              <a:t>Planten maken meer ethyleen aan bij stress, zoals droogte, kou of beschadiging. Dit helpt de plant zich aan te passen en te overleven.</a:t>
            </a:r>
          </a:p>
        </p:txBody>
      </p:sp>
      <p:pic>
        <p:nvPicPr>
          <p:cNvPr id="2" name="Afbeelding 1">
            <a:extLst>
              <a:ext uri="{FF2B5EF4-FFF2-40B4-BE49-F238E27FC236}">
                <a16:creationId xmlns:a16="http://schemas.microsoft.com/office/drawing/2014/main" id="{D7E0F08C-C79C-D7EA-ABDC-6BE7A400124B}"/>
              </a:ext>
            </a:extLst>
          </p:cNvPr>
          <p:cNvPicPr>
            <a:picLocks noChangeAspect="1"/>
          </p:cNvPicPr>
          <p:nvPr/>
        </p:nvPicPr>
        <p:blipFill>
          <a:blip r:embed="rId2"/>
          <a:stretch>
            <a:fillRect/>
          </a:stretch>
        </p:blipFill>
        <p:spPr>
          <a:xfrm>
            <a:off x="8698004" y="261653"/>
            <a:ext cx="2998696" cy="1822124"/>
          </a:xfrm>
          <a:prstGeom prst="rect">
            <a:avLst/>
          </a:prstGeom>
        </p:spPr>
      </p:pic>
    </p:spTree>
    <p:extLst>
      <p:ext uri="{BB962C8B-B14F-4D97-AF65-F5344CB8AC3E}">
        <p14:creationId xmlns:p14="http://schemas.microsoft.com/office/powerpoint/2010/main" val="120442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3" end="3"/>
                                            </p:txEl>
                                          </p:spTgt>
                                        </p:tgtEl>
                                        <p:attrNameLst>
                                          <p:attrName>style.visibility</p:attrName>
                                        </p:attrNameLst>
                                      </p:cBhvr>
                                      <p:to>
                                        <p:strVal val="visible"/>
                                      </p:to>
                                    </p:set>
                                    <p:animEffect transition="in" filter="fade">
                                      <p:cBhvr>
                                        <p:cTn id="14" dur="1000"/>
                                        <p:tgtEl>
                                          <p:spTgt spid="25603">
                                            <p:txEl>
                                              <p:pRg st="3" end="3"/>
                                            </p:txEl>
                                          </p:spTgt>
                                        </p:tgtEl>
                                      </p:cBhvr>
                                    </p:animEffect>
                                    <p:anim calcmode="lin" valueType="num">
                                      <p:cBhvr>
                                        <p:cTn id="15"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3" end="3"/>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5603">
                                            <p:txEl>
                                              <p:pRg st="4" end="4"/>
                                            </p:txEl>
                                          </p:spTgt>
                                        </p:tgtEl>
                                        <p:attrNameLst>
                                          <p:attrName>style.visibility</p:attrName>
                                        </p:attrNameLst>
                                      </p:cBhvr>
                                      <p:to>
                                        <p:strVal val="visible"/>
                                      </p:to>
                                    </p:set>
                                    <p:animEffect transition="in" filter="fade">
                                      <p:cBhvr>
                                        <p:cTn id="19" dur="1000"/>
                                        <p:tgtEl>
                                          <p:spTgt spid="25603">
                                            <p:txEl>
                                              <p:pRg st="4" end="4"/>
                                            </p:txEl>
                                          </p:spTgt>
                                        </p:tgtEl>
                                      </p:cBhvr>
                                    </p:animEffect>
                                    <p:anim calcmode="lin" valueType="num">
                                      <p:cBhvr>
                                        <p:cTn id="20"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5603">
                                            <p:txEl>
                                              <p:pRg st="6" end="6"/>
                                            </p:txEl>
                                          </p:spTgt>
                                        </p:tgtEl>
                                        <p:attrNameLst>
                                          <p:attrName>style.visibility</p:attrName>
                                        </p:attrNameLst>
                                      </p:cBhvr>
                                      <p:to>
                                        <p:strVal val="visible"/>
                                      </p:to>
                                    </p:set>
                                    <p:animEffect transition="in" filter="fade">
                                      <p:cBhvr>
                                        <p:cTn id="26" dur="1000"/>
                                        <p:tgtEl>
                                          <p:spTgt spid="25603">
                                            <p:txEl>
                                              <p:pRg st="6" end="6"/>
                                            </p:txEl>
                                          </p:spTgt>
                                        </p:tgtEl>
                                      </p:cBhvr>
                                    </p:animEffect>
                                    <p:anim calcmode="lin" valueType="num">
                                      <p:cBhvr>
                                        <p:cTn id="27"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25603">
                                            <p:txEl>
                                              <p:pRg st="6" end="6"/>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5603">
                                            <p:txEl>
                                              <p:pRg st="7" end="7"/>
                                            </p:txEl>
                                          </p:spTgt>
                                        </p:tgtEl>
                                        <p:attrNameLst>
                                          <p:attrName>style.visibility</p:attrName>
                                        </p:attrNameLst>
                                      </p:cBhvr>
                                      <p:to>
                                        <p:strVal val="visible"/>
                                      </p:to>
                                    </p:set>
                                    <p:animEffect transition="in" filter="fade">
                                      <p:cBhvr>
                                        <p:cTn id="31" dur="1000"/>
                                        <p:tgtEl>
                                          <p:spTgt spid="25603">
                                            <p:txEl>
                                              <p:pRg st="7" end="7"/>
                                            </p:txEl>
                                          </p:spTgt>
                                        </p:tgtEl>
                                      </p:cBhvr>
                                    </p:animEffect>
                                    <p:anim calcmode="lin" valueType="num">
                                      <p:cBhvr>
                                        <p:cTn id="32" dur="1000" fill="hold"/>
                                        <p:tgtEl>
                                          <p:spTgt spid="2560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2560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EFBDA-743C-5453-3C1A-33F560251DE1}"/>
            </a:ext>
          </a:extLst>
        </p:cNvPr>
        <p:cNvGrpSpPr/>
        <p:nvPr/>
      </p:nvGrpSpPr>
      <p:grpSpPr>
        <a:xfrm>
          <a:off x="0" y="0"/>
          <a:ext cx="0" cy="0"/>
          <a:chOff x="0" y="0"/>
          <a:chExt cx="0" cy="0"/>
        </a:xfrm>
      </p:grpSpPr>
      <p:sp>
        <p:nvSpPr>
          <p:cNvPr id="35842" name="Titel 1">
            <a:extLst>
              <a:ext uri="{FF2B5EF4-FFF2-40B4-BE49-F238E27FC236}">
                <a16:creationId xmlns:a16="http://schemas.microsoft.com/office/drawing/2014/main" id="{DD12866A-0F55-5EC4-45F2-04C23E74F382}"/>
              </a:ext>
            </a:extLst>
          </p:cNvPr>
          <p:cNvSpPr>
            <a:spLocks noGrp="1" noChangeArrowheads="1"/>
          </p:cNvSpPr>
          <p:nvPr>
            <p:ph type="title"/>
          </p:nvPr>
        </p:nvSpPr>
        <p:spPr>
          <a:xfrm>
            <a:off x="1159497" y="606426"/>
            <a:ext cx="8963991" cy="1325563"/>
          </a:xfrm>
        </p:spPr>
        <p:txBody>
          <a:bodyPr/>
          <a:lstStyle/>
          <a:p>
            <a:pPr eaLnBrk="1" hangingPunct="1"/>
            <a:r>
              <a:rPr lang="nl-NL" altLang="nl-NL" b="1" dirty="0"/>
              <a:t>Ethyleen.</a:t>
            </a:r>
          </a:p>
        </p:txBody>
      </p:sp>
      <p:sp>
        <p:nvSpPr>
          <p:cNvPr id="25603" name="Tijdelijke aanduiding voor inhoud 2">
            <a:extLst>
              <a:ext uri="{FF2B5EF4-FFF2-40B4-BE49-F238E27FC236}">
                <a16:creationId xmlns:a16="http://schemas.microsoft.com/office/drawing/2014/main" id="{58D4C236-C935-BE33-6C10-57BBB9F404DC}"/>
              </a:ext>
            </a:extLst>
          </p:cNvPr>
          <p:cNvSpPr>
            <a:spLocks noGrp="1" noChangeArrowheads="1"/>
          </p:cNvSpPr>
          <p:nvPr>
            <p:ph idx="1"/>
          </p:nvPr>
        </p:nvSpPr>
        <p:spPr>
          <a:xfrm>
            <a:off x="1055802" y="2276762"/>
            <a:ext cx="9067686" cy="4006564"/>
          </a:xfrm>
        </p:spPr>
        <p:txBody>
          <a:bodyPr>
            <a:normAutofit/>
          </a:bodyPr>
          <a:lstStyle/>
          <a:p>
            <a:pPr indent="0">
              <a:buNone/>
              <a:defRPr/>
            </a:pPr>
            <a:r>
              <a:rPr lang="nl-NL" altLang="nl-NL" b="1" dirty="0"/>
              <a:t>Groei en vorm van de plant</a:t>
            </a:r>
            <a:br>
              <a:rPr lang="nl-NL" altLang="nl-NL" dirty="0"/>
            </a:br>
            <a:r>
              <a:rPr lang="nl-NL" altLang="nl-NL" dirty="0"/>
              <a:t>Ethyleen beïnvloedt de lengte en dikte van de stengel. Bij sommige planten, zoals rijst en tarwe, helpt ethyleen om onderwatergroei te stimuleren.</a:t>
            </a:r>
          </a:p>
          <a:p>
            <a:pPr indent="0">
              <a:buNone/>
              <a:defRPr/>
            </a:pPr>
            <a:endParaRPr lang="nl-NL" altLang="nl-NL" dirty="0"/>
          </a:p>
          <a:p>
            <a:pPr indent="0">
              <a:buNone/>
              <a:defRPr/>
            </a:pPr>
            <a:r>
              <a:rPr lang="nl-NL" altLang="nl-NL" b="1" dirty="0"/>
              <a:t>Ontkieming en bloei</a:t>
            </a:r>
          </a:p>
          <a:p>
            <a:pPr indent="0">
              <a:buNone/>
              <a:defRPr/>
            </a:pPr>
            <a:r>
              <a:rPr lang="nl-NL" altLang="nl-NL" dirty="0"/>
              <a:t>Ethyleen kan de ontkieming van zaden en de bloei van bepaalde planten stimuleren. Bijvoorbeeld bij ananas en mango’s.</a:t>
            </a:r>
          </a:p>
        </p:txBody>
      </p:sp>
      <p:pic>
        <p:nvPicPr>
          <p:cNvPr id="2" name="Afbeelding 1">
            <a:extLst>
              <a:ext uri="{FF2B5EF4-FFF2-40B4-BE49-F238E27FC236}">
                <a16:creationId xmlns:a16="http://schemas.microsoft.com/office/drawing/2014/main" id="{DFA05F34-3E52-986E-920D-854CF003E9B9}"/>
              </a:ext>
            </a:extLst>
          </p:cNvPr>
          <p:cNvPicPr>
            <a:picLocks noChangeAspect="1"/>
          </p:cNvPicPr>
          <p:nvPr/>
        </p:nvPicPr>
        <p:blipFill>
          <a:blip r:embed="rId2"/>
          <a:stretch>
            <a:fillRect/>
          </a:stretch>
        </p:blipFill>
        <p:spPr>
          <a:xfrm>
            <a:off x="8698004" y="261653"/>
            <a:ext cx="2998696" cy="1822124"/>
          </a:xfrm>
          <a:prstGeom prst="rect">
            <a:avLst/>
          </a:prstGeom>
        </p:spPr>
      </p:pic>
    </p:spTree>
    <p:extLst>
      <p:ext uri="{BB962C8B-B14F-4D97-AF65-F5344CB8AC3E}">
        <p14:creationId xmlns:p14="http://schemas.microsoft.com/office/powerpoint/2010/main" val="3757527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2" end="2"/>
                                            </p:txEl>
                                          </p:spTgt>
                                        </p:tgtEl>
                                        <p:attrNameLst>
                                          <p:attrName>style.visibility</p:attrName>
                                        </p:attrNameLst>
                                      </p:cBhvr>
                                      <p:to>
                                        <p:strVal val="visible"/>
                                      </p:to>
                                    </p:set>
                                    <p:animEffect transition="in" filter="fade">
                                      <p:cBhvr>
                                        <p:cTn id="14" dur="1000"/>
                                        <p:tgtEl>
                                          <p:spTgt spid="25603">
                                            <p:txEl>
                                              <p:pRg st="2" end="2"/>
                                            </p:txEl>
                                          </p:spTgt>
                                        </p:tgtEl>
                                      </p:cBhvr>
                                    </p:animEffect>
                                    <p:anim calcmode="lin" valueType="num">
                                      <p:cBhvr>
                                        <p:cTn id="15"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5603">
                                            <p:txEl>
                                              <p:pRg st="3" end="3"/>
                                            </p:txEl>
                                          </p:spTgt>
                                        </p:tgtEl>
                                        <p:attrNameLst>
                                          <p:attrName>style.visibility</p:attrName>
                                        </p:attrNameLst>
                                      </p:cBhvr>
                                      <p:to>
                                        <p:strVal val="visible"/>
                                      </p:to>
                                    </p:set>
                                    <p:animEffect transition="in" filter="fade">
                                      <p:cBhvr>
                                        <p:cTn id="19" dur="1000"/>
                                        <p:tgtEl>
                                          <p:spTgt spid="25603">
                                            <p:txEl>
                                              <p:pRg st="3" end="3"/>
                                            </p:txEl>
                                          </p:spTgt>
                                        </p:tgtEl>
                                      </p:cBhvr>
                                    </p:animEffect>
                                    <p:anim calcmode="lin" valueType="num">
                                      <p:cBhvr>
                                        <p:cTn id="20"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6FDF9-0EE4-B191-4A4D-EBF93B45E93D}"/>
            </a:ext>
          </a:extLst>
        </p:cNvPr>
        <p:cNvGrpSpPr/>
        <p:nvPr/>
      </p:nvGrpSpPr>
      <p:grpSpPr>
        <a:xfrm>
          <a:off x="0" y="0"/>
          <a:ext cx="0" cy="0"/>
          <a:chOff x="0" y="0"/>
          <a:chExt cx="0" cy="0"/>
        </a:xfrm>
      </p:grpSpPr>
      <p:sp>
        <p:nvSpPr>
          <p:cNvPr id="35842" name="Titel 1">
            <a:extLst>
              <a:ext uri="{FF2B5EF4-FFF2-40B4-BE49-F238E27FC236}">
                <a16:creationId xmlns:a16="http://schemas.microsoft.com/office/drawing/2014/main" id="{77775758-79A6-4840-D45A-A424523AC5F0}"/>
              </a:ext>
            </a:extLst>
          </p:cNvPr>
          <p:cNvSpPr>
            <a:spLocks noGrp="1" noChangeArrowheads="1"/>
          </p:cNvSpPr>
          <p:nvPr>
            <p:ph type="title"/>
          </p:nvPr>
        </p:nvSpPr>
        <p:spPr>
          <a:xfrm>
            <a:off x="1159497" y="606426"/>
            <a:ext cx="11032503" cy="1325563"/>
          </a:xfrm>
        </p:spPr>
        <p:txBody>
          <a:bodyPr/>
          <a:lstStyle/>
          <a:p>
            <a:pPr eaLnBrk="1" hangingPunct="1"/>
            <a:r>
              <a:rPr lang="nl-NL" altLang="nl-NL" b="1" dirty="0"/>
              <a:t>Waar in de plant wordt ethyleen</a:t>
            </a:r>
            <a:r>
              <a:rPr lang="nl-NL" altLang="nl-NL" dirty="0"/>
              <a:t> gemaakt</a:t>
            </a:r>
            <a:endParaRPr lang="nl-NL" altLang="nl-NL" b="1" dirty="0"/>
          </a:p>
        </p:txBody>
      </p:sp>
      <p:sp>
        <p:nvSpPr>
          <p:cNvPr id="25603" name="Tijdelijke aanduiding voor inhoud 2">
            <a:extLst>
              <a:ext uri="{FF2B5EF4-FFF2-40B4-BE49-F238E27FC236}">
                <a16:creationId xmlns:a16="http://schemas.microsoft.com/office/drawing/2014/main" id="{3FA03A3B-C74A-D705-A3C1-945E2062D399}"/>
              </a:ext>
            </a:extLst>
          </p:cNvPr>
          <p:cNvSpPr>
            <a:spLocks noGrp="1" noChangeArrowheads="1"/>
          </p:cNvSpPr>
          <p:nvPr>
            <p:ph idx="1"/>
          </p:nvPr>
        </p:nvSpPr>
        <p:spPr>
          <a:xfrm>
            <a:off x="1055802" y="1503680"/>
            <a:ext cx="7884998" cy="4779646"/>
          </a:xfrm>
        </p:spPr>
        <p:txBody>
          <a:bodyPr>
            <a:normAutofit/>
          </a:bodyPr>
          <a:lstStyle/>
          <a:p>
            <a:pPr indent="0">
              <a:buNone/>
            </a:pPr>
            <a:r>
              <a:rPr lang="nl-NL" dirty="0"/>
              <a:t>Ethyleen wordt geproduceerd in bijna alle delen van de plant, maar vooral in:</a:t>
            </a:r>
          </a:p>
          <a:p>
            <a:pPr indent="0">
              <a:buNone/>
            </a:pPr>
            <a:r>
              <a:rPr lang="nl-NL" b="1" dirty="0"/>
              <a:t>Vruchten</a:t>
            </a:r>
            <a:r>
              <a:rPr lang="nl-NL" dirty="0"/>
              <a:t> </a:t>
            </a:r>
          </a:p>
          <a:p>
            <a:pPr marL="800100" lvl="1" indent="-342900">
              <a:buFont typeface="Arial" panose="020B0604020202020204" pitchFamily="34" charset="0"/>
              <a:buChar char="•"/>
            </a:pPr>
            <a:r>
              <a:rPr lang="nl-NL" dirty="0"/>
              <a:t>Rijpende vruchten maken veel ethyleen aan om het rijpingsproces te versnellen.</a:t>
            </a:r>
          </a:p>
          <a:p>
            <a:pPr marL="800100" lvl="1" indent="-342900">
              <a:buFont typeface="Arial" panose="020B0604020202020204" pitchFamily="34" charset="0"/>
              <a:buChar char="•"/>
            </a:pPr>
            <a:r>
              <a:rPr lang="nl-NL" dirty="0"/>
              <a:t>Bijvoorbeeld: bananen, appels en tomaten produceren veel ethyleen.</a:t>
            </a:r>
          </a:p>
          <a:p>
            <a:pPr marL="800100" lvl="1" indent="-342900">
              <a:buFont typeface="Arial" panose="020B0604020202020204" pitchFamily="34" charset="0"/>
              <a:buChar char="•"/>
            </a:pPr>
            <a:endParaRPr lang="nl-NL" dirty="0"/>
          </a:p>
          <a:p>
            <a:pPr indent="0">
              <a:buNone/>
            </a:pPr>
            <a:r>
              <a:rPr lang="nl-NL" b="1" dirty="0"/>
              <a:t>Bladeren</a:t>
            </a:r>
            <a:r>
              <a:rPr lang="nl-NL" dirty="0"/>
              <a:t> </a:t>
            </a:r>
          </a:p>
          <a:p>
            <a:pPr marL="800100" lvl="1" indent="-342900">
              <a:buFont typeface="Arial" panose="020B0604020202020204" pitchFamily="34" charset="0"/>
              <a:buChar char="•"/>
            </a:pPr>
            <a:r>
              <a:rPr lang="nl-NL" dirty="0"/>
              <a:t>Ethyleen wordt aangemaakt in verouderende bladeren, vooral voordat ze gaan afvallen.</a:t>
            </a:r>
          </a:p>
          <a:p>
            <a:pPr marL="800100" lvl="1" indent="-342900">
              <a:buFont typeface="Arial" panose="020B0604020202020204" pitchFamily="34" charset="0"/>
              <a:buChar char="•"/>
            </a:pPr>
            <a:r>
              <a:rPr lang="nl-NL" dirty="0"/>
              <a:t>Dit helpt bij het proces van bladval</a:t>
            </a:r>
            <a:endParaRPr lang="nl-NL" altLang="nl-NL" dirty="0"/>
          </a:p>
        </p:txBody>
      </p:sp>
      <p:pic>
        <p:nvPicPr>
          <p:cNvPr id="2" name="Afbeelding 1">
            <a:extLst>
              <a:ext uri="{FF2B5EF4-FFF2-40B4-BE49-F238E27FC236}">
                <a16:creationId xmlns:a16="http://schemas.microsoft.com/office/drawing/2014/main" id="{D0EA1C8F-AE1E-E142-BAFF-770D577AF5D8}"/>
              </a:ext>
            </a:extLst>
          </p:cNvPr>
          <p:cNvPicPr>
            <a:picLocks noChangeAspect="1"/>
          </p:cNvPicPr>
          <p:nvPr/>
        </p:nvPicPr>
        <p:blipFill>
          <a:blip r:embed="rId2"/>
          <a:stretch>
            <a:fillRect/>
          </a:stretch>
        </p:blipFill>
        <p:spPr>
          <a:xfrm>
            <a:off x="9094244" y="5035876"/>
            <a:ext cx="2998696" cy="1822124"/>
          </a:xfrm>
          <a:prstGeom prst="rect">
            <a:avLst/>
          </a:prstGeom>
        </p:spPr>
      </p:pic>
    </p:spTree>
    <p:extLst>
      <p:ext uri="{BB962C8B-B14F-4D97-AF65-F5344CB8AC3E}">
        <p14:creationId xmlns:p14="http://schemas.microsoft.com/office/powerpoint/2010/main" val="13080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5" end="5"/>
                                            </p:txEl>
                                          </p:spTgt>
                                        </p:tgtEl>
                                        <p:attrNameLst>
                                          <p:attrName>style.visibility</p:attrName>
                                        </p:attrNameLst>
                                      </p:cBhvr>
                                      <p:to>
                                        <p:strVal val="visible"/>
                                      </p:to>
                                    </p:set>
                                    <p:animEffect transition="in" filter="fade">
                                      <p:cBhvr>
                                        <p:cTn id="14" dur="1000"/>
                                        <p:tgtEl>
                                          <p:spTgt spid="25603">
                                            <p:txEl>
                                              <p:pRg st="5" end="5"/>
                                            </p:txEl>
                                          </p:spTgt>
                                        </p:tgtEl>
                                      </p:cBhvr>
                                    </p:animEffect>
                                    <p:anim calcmode="lin" valueType="num">
                                      <p:cBhvr>
                                        <p:cTn id="15"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5" end="5"/>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5603">
                                            <p:txEl>
                                              <p:pRg st="6" end="6"/>
                                            </p:txEl>
                                          </p:spTgt>
                                        </p:tgtEl>
                                        <p:attrNameLst>
                                          <p:attrName>style.visibility</p:attrName>
                                        </p:attrNameLst>
                                      </p:cBhvr>
                                      <p:to>
                                        <p:strVal val="visible"/>
                                      </p:to>
                                    </p:set>
                                    <p:animEffect transition="in" filter="fade">
                                      <p:cBhvr>
                                        <p:cTn id="19" dur="1000"/>
                                        <p:tgtEl>
                                          <p:spTgt spid="25603">
                                            <p:txEl>
                                              <p:pRg st="6" end="6"/>
                                            </p:txEl>
                                          </p:spTgt>
                                        </p:tgtEl>
                                      </p:cBhvr>
                                    </p:animEffect>
                                    <p:anim calcmode="lin" valueType="num">
                                      <p:cBhvr>
                                        <p:cTn id="20"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5603">
                                            <p:txEl>
                                              <p:pRg st="7" end="7"/>
                                            </p:txEl>
                                          </p:spTgt>
                                        </p:tgtEl>
                                        <p:attrNameLst>
                                          <p:attrName>style.visibility</p:attrName>
                                        </p:attrNameLst>
                                      </p:cBhvr>
                                      <p:to>
                                        <p:strVal val="visible"/>
                                      </p:to>
                                    </p:set>
                                    <p:animEffect transition="in" filter="fade">
                                      <p:cBhvr>
                                        <p:cTn id="24" dur="1000"/>
                                        <p:tgtEl>
                                          <p:spTgt spid="25603">
                                            <p:txEl>
                                              <p:pRg st="7" end="7"/>
                                            </p:txEl>
                                          </p:spTgt>
                                        </p:tgtEl>
                                      </p:cBhvr>
                                    </p:animEffect>
                                    <p:anim calcmode="lin" valueType="num">
                                      <p:cBhvr>
                                        <p:cTn id="25" dur="1000" fill="hold"/>
                                        <p:tgtEl>
                                          <p:spTgt spid="25603">
                                            <p:txEl>
                                              <p:pRg st="7" end="7"/>
                                            </p:txEl>
                                          </p:spTgt>
                                        </p:tgtEl>
                                        <p:attrNameLst>
                                          <p:attrName>ppt_x</p:attrName>
                                        </p:attrNameLst>
                                      </p:cBhvr>
                                      <p:tavLst>
                                        <p:tav tm="0">
                                          <p:val>
                                            <p:strVal val="#ppt_x"/>
                                          </p:val>
                                        </p:tav>
                                        <p:tav tm="100000">
                                          <p:val>
                                            <p:strVal val="#ppt_x"/>
                                          </p:val>
                                        </p:tav>
                                      </p:tavLst>
                                    </p:anim>
                                    <p:anim calcmode="lin" valueType="num">
                                      <p:cBhvr>
                                        <p:cTn id="26" dur="1000" fill="hold"/>
                                        <p:tgtEl>
                                          <p:spTgt spid="2560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6B967-042F-B42E-7519-76EFA163FB7A}"/>
            </a:ext>
          </a:extLst>
        </p:cNvPr>
        <p:cNvGrpSpPr/>
        <p:nvPr/>
      </p:nvGrpSpPr>
      <p:grpSpPr>
        <a:xfrm>
          <a:off x="0" y="0"/>
          <a:ext cx="0" cy="0"/>
          <a:chOff x="0" y="0"/>
          <a:chExt cx="0" cy="0"/>
        </a:xfrm>
      </p:grpSpPr>
      <p:sp>
        <p:nvSpPr>
          <p:cNvPr id="35842" name="Titel 1">
            <a:extLst>
              <a:ext uri="{FF2B5EF4-FFF2-40B4-BE49-F238E27FC236}">
                <a16:creationId xmlns:a16="http://schemas.microsoft.com/office/drawing/2014/main" id="{A6F60FDA-2379-17A7-3AFC-23AE44AD2C82}"/>
              </a:ext>
            </a:extLst>
          </p:cNvPr>
          <p:cNvSpPr>
            <a:spLocks noGrp="1" noChangeArrowheads="1"/>
          </p:cNvSpPr>
          <p:nvPr>
            <p:ph type="title"/>
          </p:nvPr>
        </p:nvSpPr>
        <p:spPr>
          <a:xfrm>
            <a:off x="1159497" y="606427"/>
            <a:ext cx="11032503" cy="958214"/>
          </a:xfrm>
        </p:spPr>
        <p:txBody>
          <a:bodyPr/>
          <a:lstStyle/>
          <a:p>
            <a:pPr eaLnBrk="1" hangingPunct="1"/>
            <a:r>
              <a:rPr lang="nl-NL" altLang="nl-NL" b="1" dirty="0"/>
              <a:t>Waar in de plant wordt ethyleen</a:t>
            </a:r>
            <a:r>
              <a:rPr lang="nl-NL" altLang="nl-NL" dirty="0"/>
              <a:t> gemaakt</a:t>
            </a:r>
            <a:endParaRPr lang="nl-NL" altLang="nl-NL" b="1" dirty="0"/>
          </a:p>
        </p:txBody>
      </p:sp>
      <p:sp>
        <p:nvSpPr>
          <p:cNvPr id="25603" name="Tijdelijke aanduiding voor inhoud 2">
            <a:extLst>
              <a:ext uri="{FF2B5EF4-FFF2-40B4-BE49-F238E27FC236}">
                <a16:creationId xmlns:a16="http://schemas.microsoft.com/office/drawing/2014/main" id="{C7B983A4-DE4F-BF09-6FA2-DE24CD3B195E}"/>
              </a:ext>
            </a:extLst>
          </p:cNvPr>
          <p:cNvSpPr>
            <a:spLocks noGrp="1" noChangeArrowheads="1"/>
          </p:cNvSpPr>
          <p:nvPr>
            <p:ph idx="1"/>
          </p:nvPr>
        </p:nvSpPr>
        <p:spPr>
          <a:xfrm>
            <a:off x="1055802" y="1564640"/>
            <a:ext cx="9067686" cy="4718686"/>
          </a:xfrm>
        </p:spPr>
        <p:txBody>
          <a:bodyPr>
            <a:normAutofit fontScale="92500"/>
          </a:bodyPr>
          <a:lstStyle/>
          <a:p>
            <a:pPr indent="0">
              <a:buNone/>
            </a:pPr>
            <a:r>
              <a:rPr lang="nl-NL" b="1" dirty="0"/>
              <a:t>Stengels en wortel</a:t>
            </a:r>
            <a:endParaRPr lang="nl-NL" dirty="0"/>
          </a:p>
          <a:p>
            <a:pPr marL="800100" lvl="1" indent="-342900">
              <a:buFont typeface="Arial" panose="020B0604020202020204" pitchFamily="34" charset="0"/>
              <a:buChar char="•"/>
            </a:pPr>
            <a:r>
              <a:rPr lang="nl-NL" dirty="0"/>
              <a:t>Bij stress, zoals zuurstoftekort of beschadiging, maken wortels en stengels meer ethyleen aan.</a:t>
            </a:r>
          </a:p>
          <a:p>
            <a:pPr marL="800100" lvl="1" indent="-342900">
              <a:buFont typeface="Arial" panose="020B0604020202020204" pitchFamily="34" charset="0"/>
              <a:buChar char="•"/>
            </a:pPr>
            <a:r>
              <a:rPr lang="nl-NL" dirty="0"/>
              <a:t>Dit helpt de plant zich aan te passen aan moeilijke omstandigheden.</a:t>
            </a:r>
          </a:p>
          <a:p>
            <a:pPr marL="800100" lvl="1" indent="-342900">
              <a:buFont typeface="Arial" panose="020B0604020202020204" pitchFamily="34" charset="0"/>
              <a:buChar char="•"/>
            </a:pPr>
            <a:endParaRPr lang="nl-NL" dirty="0"/>
          </a:p>
          <a:p>
            <a:pPr indent="0">
              <a:buNone/>
            </a:pPr>
            <a:r>
              <a:rPr lang="nl-NL" b="1" dirty="0"/>
              <a:t>Bloemen</a:t>
            </a:r>
            <a:endParaRPr lang="nl-NL" dirty="0"/>
          </a:p>
          <a:p>
            <a:pPr marL="800100" lvl="1" indent="-342900">
              <a:buFont typeface="Arial" panose="020B0604020202020204" pitchFamily="34" charset="0"/>
              <a:buChar char="•"/>
            </a:pPr>
            <a:r>
              <a:rPr lang="nl-NL" dirty="0"/>
              <a:t>Ethyleen speelt een rol bij de bloei en veroudering van bloemen.</a:t>
            </a:r>
          </a:p>
          <a:p>
            <a:pPr marL="800100" lvl="1" indent="-342900">
              <a:buFont typeface="Arial" panose="020B0604020202020204" pitchFamily="34" charset="0"/>
              <a:buChar char="•"/>
            </a:pPr>
            <a:r>
              <a:rPr lang="nl-NL" dirty="0"/>
              <a:t>Sommige bloemen, zoals orchideeën en anjers, verwelken sneller door ethyleen.</a:t>
            </a:r>
          </a:p>
          <a:p>
            <a:pPr marL="800100" lvl="1" indent="-342900">
              <a:buFont typeface="Arial" panose="020B0604020202020204" pitchFamily="34" charset="0"/>
              <a:buChar char="•"/>
            </a:pPr>
            <a:endParaRPr lang="nl-NL" dirty="0"/>
          </a:p>
          <a:p>
            <a:pPr indent="0">
              <a:buNone/>
            </a:pPr>
            <a:r>
              <a:rPr lang="nl-NL" b="1" dirty="0"/>
              <a:t>Zaden</a:t>
            </a:r>
            <a:r>
              <a:rPr lang="nl-NL" dirty="0"/>
              <a:t> </a:t>
            </a:r>
          </a:p>
          <a:p>
            <a:pPr marL="800100" lvl="1" indent="-342900">
              <a:buFont typeface="Arial" panose="020B0604020202020204" pitchFamily="34" charset="0"/>
              <a:buChar char="•"/>
            </a:pPr>
            <a:r>
              <a:rPr lang="nl-NL" dirty="0"/>
              <a:t>Ethyleen helpt bij de ontkieming van zaden, vooral bij planten zoals rijst en tarwe.</a:t>
            </a:r>
          </a:p>
          <a:p>
            <a:pPr indent="0">
              <a:buNone/>
              <a:defRPr/>
            </a:pPr>
            <a:endParaRPr lang="nl-NL" altLang="nl-NL" dirty="0"/>
          </a:p>
        </p:txBody>
      </p:sp>
    </p:spTree>
    <p:extLst>
      <p:ext uri="{BB962C8B-B14F-4D97-AF65-F5344CB8AC3E}">
        <p14:creationId xmlns:p14="http://schemas.microsoft.com/office/powerpoint/2010/main" val="395098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4" end="4"/>
                                            </p:txEl>
                                          </p:spTgt>
                                        </p:tgtEl>
                                        <p:attrNameLst>
                                          <p:attrName>style.visibility</p:attrName>
                                        </p:attrNameLst>
                                      </p:cBhvr>
                                      <p:to>
                                        <p:strVal val="visible"/>
                                      </p:to>
                                    </p:set>
                                    <p:animEffect transition="in" filter="fade">
                                      <p:cBhvr>
                                        <p:cTn id="7" dur="1000"/>
                                        <p:tgtEl>
                                          <p:spTgt spid="25603">
                                            <p:txEl>
                                              <p:pRg st="4" end="4"/>
                                            </p:txEl>
                                          </p:spTgt>
                                        </p:tgtEl>
                                      </p:cBhvr>
                                    </p:animEffect>
                                    <p:anim calcmode="lin" valueType="num">
                                      <p:cBhvr>
                                        <p:cTn id="8"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603">
                                            <p:txEl>
                                              <p:pRg st="5" end="5"/>
                                            </p:txEl>
                                          </p:spTgt>
                                        </p:tgtEl>
                                        <p:attrNameLst>
                                          <p:attrName>style.visibility</p:attrName>
                                        </p:attrNameLst>
                                      </p:cBhvr>
                                      <p:to>
                                        <p:strVal val="visible"/>
                                      </p:to>
                                    </p:set>
                                    <p:animEffect transition="in" filter="fade">
                                      <p:cBhvr>
                                        <p:cTn id="12" dur="1000"/>
                                        <p:tgtEl>
                                          <p:spTgt spid="25603">
                                            <p:txEl>
                                              <p:pRg st="5" end="5"/>
                                            </p:txEl>
                                          </p:spTgt>
                                        </p:tgtEl>
                                      </p:cBhvr>
                                    </p:animEffect>
                                    <p:anim calcmode="lin" valueType="num">
                                      <p:cBhvr>
                                        <p:cTn id="13"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2560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5603">
                                            <p:txEl>
                                              <p:pRg st="6" end="6"/>
                                            </p:txEl>
                                          </p:spTgt>
                                        </p:tgtEl>
                                        <p:attrNameLst>
                                          <p:attrName>style.visibility</p:attrName>
                                        </p:attrNameLst>
                                      </p:cBhvr>
                                      <p:to>
                                        <p:strVal val="visible"/>
                                      </p:to>
                                    </p:set>
                                    <p:animEffect transition="in" filter="fade">
                                      <p:cBhvr>
                                        <p:cTn id="17" dur="1000"/>
                                        <p:tgtEl>
                                          <p:spTgt spid="25603">
                                            <p:txEl>
                                              <p:pRg st="6" end="6"/>
                                            </p:txEl>
                                          </p:spTgt>
                                        </p:tgtEl>
                                      </p:cBhvr>
                                    </p:animEffect>
                                    <p:anim calcmode="lin" valueType="num">
                                      <p:cBhvr>
                                        <p:cTn id="18"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603">
                                            <p:txEl>
                                              <p:pRg st="8" end="8"/>
                                            </p:txEl>
                                          </p:spTgt>
                                        </p:tgtEl>
                                        <p:attrNameLst>
                                          <p:attrName>style.visibility</p:attrName>
                                        </p:attrNameLst>
                                      </p:cBhvr>
                                      <p:to>
                                        <p:strVal val="visible"/>
                                      </p:to>
                                    </p:set>
                                    <p:animEffect transition="in" filter="fade">
                                      <p:cBhvr>
                                        <p:cTn id="23" dur="1000"/>
                                        <p:tgtEl>
                                          <p:spTgt spid="25603">
                                            <p:txEl>
                                              <p:pRg st="8" end="8"/>
                                            </p:txEl>
                                          </p:spTgt>
                                        </p:tgtEl>
                                      </p:cBhvr>
                                    </p:animEffect>
                                    <p:anim calcmode="lin" valueType="num">
                                      <p:cBhvr>
                                        <p:cTn id="24" dur="1000" fill="hold"/>
                                        <p:tgtEl>
                                          <p:spTgt spid="25603">
                                            <p:txEl>
                                              <p:pRg st="8" end="8"/>
                                            </p:txEl>
                                          </p:spTgt>
                                        </p:tgtEl>
                                        <p:attrNameLst>
                                          <p:attrName>ppt_x</p:attrName>
                                        </p:attrNameLst>
                                      </p:cBhvr>
                                      <p:tavLst>
                                        <p:tav tm="0">
                                          <p:val>
                                            <p:strVal val="#ppt_x"/>
                                          </p:val>
                                        </p:tav>
                                        <p:tav tm="100000">
                                          <p:val>
                                            <p:strVal val="#ppt_x"/>
                                          </p:val>
                                        </p:tav>
                                      </p:tavLst>
                                    </p:anim>
                                    <p:anim calcmode="lin" valueType="num">
                                      <p:cBhvr>
                                        <p:cTn id="25" dur="1000" fill="hold"/>
                                        <p:tgtEl>
                                          <p:spTgt spid="25603">
                                            <p:txEl>
                                              <p:pRg st="8" end="8"/>
                                            </p:txEl>
                                          </p:spTgt>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5603">
                                            <p:txEl>
                                              <p:pRg st="9" end="9"/>
                                            </p:txEl>
                                          </p:spTgt>
                                        </p:tgtEl>
                                        <p:attrNameLst>
                                          <p:attrName>style.visibility</p:attrName>
                                        </p:attrNameLst>
                                      </p:cBhvr>
                                      <p:to>
                                        <p:strVal val="visible"/>
                                      </p:to>
                                    </p:set>
                                    <p:animEffect transition="in" filter="fade">
                                      <p:cBhvr>
                                        <p:cTn id="29" dur="1000"/>
                                        <p:tgtEl>
                                          <p:spTgt spid="25603">
                                            <p:txEl>
                                              <p:pRg st="9" end="9"/>
                                            </p:txEl>
                                          </p:spTgt>
                                        </p:tgtEl>
                                      </p:cBhvr>
                                    </p:animEffect>
                                    <p:anim calcmode="lin" valueType="num">
                                      <p:cBhvr>
                                        <p:cTn id="30" dur="1000" fill="hold"/>
                                        <p:tgtEl>
                                          <p:spTgt spid="25603">
                                            <p:txEl>
                                              <p:pRg st="9" end="9"/>
                                            </p:txEl>
                                          </p:spTgt>
                                        </p:tgtEl>
                                        <p:attrNameLst>
                                          <p:attrName>ppt_x</p:attrName>
                                        </p:attrNameLst>
                                      </p:cBhvr>
                                      <p:tavLst>
                                        <p:tav tm="0">
                                          <p:val>
                                            <p:strVal val="#ppt_x"/>
                                          </p:val>
                                        </p:tav>
                                        <p:tav tm="100000">
                                          <p:val>
                                            <p:strVal val="#ppt_x"/>
                                          </p:val>
                                        </p:tav>
                                      </p:tavLst>
                                    </p:anim>
                                    <p:anim calcmode="lin" valueType="num">
                                      <p:cBhvr>
                                        <p:cTn id="31" dur="1000" fill="hold"/>
                                        <p:tgtEl>
                                          <p:spTgt spid="2560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7C2D0-799E-0DA2-A2CF-76681CBDF421}"/>
            </a:ext>
          </a:extLst>
        </p:cNvPr>
        <p:cNvGrpSpPr/>
        <p:nvPr/>
      </p:nvGrpSpPr>
      <p:grpSpPr>
        <a:xfrm>
          <a:off x="0" y="0"/>
          <a:ext cx="0" cy="0"/>
          <a:chOff x="0" y="0"/>
          <a:chExt cx="0" cy="0"/>
        </a:xfrm>
      </p:grpSpPr>
      <p:sp>
        <p:nvSpPr>
          <p:cNvPr id="35842" name="Titel 1">
            <a:extLst>
              <a:ext uri="{FF2B5EF4-FFF2-40B4-BE49-F238E27FC236}">
                <a16:creationId xmlns:a16="http://schemas.microsoft.com/office/drawing/2014/main" id="{34FF9552-24FF-7562-ACF4-71E2EEFE4C00}"/>
              </a:ext>
            </a:extLst>
          </p:cNvPr>
          <p:cNvSpPr>
            <a:spLocks noGrp="1" noChangeArrowheads="1"/>
          </p:cNvSpPr>
          <p:nvPr>
            <p:ph type="title"/>
          </p:nvPr>
        </p:nvSpPr>
        <p:spPr>
          <a:xfrm>
            <a:off x="1159497" y="606426"/>
            <a:ext cx="8963991" cy="1325563"/>
          </a:xfrm>
        </p:spPr>
        <p:txBody>
          <a:bodyPr/>
          <a:lstStyle/>
          <a:p>
            <a:pPr eaLnBrk="1" hangingPunct="1"/>
            <a:r>
              <a:rPr lang="nl-NL" altLang="nl-NL" b="1" dirty="0"/>
              <a:t>Waarom ethyleen toepassen</a:t>
            </a:r>
            <a:r>
              <a:rPr lang="nl-NL" altLang="nl-NL" dirty="0"/>
              <a:t>?</a:t>
            </a:r>
            <a:endParaRPr lang="nl-NL" altLang="nl-NL" b="1" dirty="0"/>
          </a:p>
        </p:txBody>
      </p:sp>
      <p:sp>
        <p:nvSpPr>
          <p:cNvPr id="25603" name="Tijdelijke aanduiding voor inhoud 2">
            <a:extLst>
              <a:ext uri="{FF2B5EF4-FFF2-40B4-BE49-F238E27FC236}">
                <a16:creationId xmlns:a16="http://schemas.microsoft.com/office/drawing/2014/main" id="{ED7EF322-4590-A997-01A9-39712D52E258}"/>
              </a:ext>
            </a:extLst>
          </p:cNvPr>
          <p:cNvSpPr>
            <a:spLocks noGrp="1" noChangeArrowheads="1"/>
          </p:cNvSpPr>
          <p:nvPr>
            <p:ph idx="1"/>
          </p:nvPr>
        </p:nvSpPr>
        <p:spPr>
          <a:xfrm>
            <a:off x="1055802" y="1532888"/>
            <a:ext cx="8137502" cy="4718686"/>
          </a:xfrm>
        </p:spPr>
        <p:txBody>
          <a:bodyPr>
            <a:normAutofit lnSpcReduction="10000"/>
          </a:bodyPr>
          <a:lstStyle/>
          <a:p>
            <a:pPr indent="0">
              <a:buNone/>
            </a:pPr>
            <a:r>
              <a:rPr lang="nl-NL" b="1" dirty="0"/>
              <a:t>Versnellen van de rijping van fruit en groenten</a:t>
            </a:r>
            <a:br>
              <a:rPr lang="nl-NL" b="1" dirty="0"/>
            </a:br>
            <a:r>
              <a:rPr lang="nl-NL" dirty="0"/>
              <a:t>Efficiëntie in de oogst en betere marktverkoop</a:t>
            </a:r>
          </a:p>
          <a:p>
            <a:pPr indent="0">
              <a:buNone/>
            </a:pPr>
            <a:endParaRPr lang="nl-NL" altLang="nl-NL" dirty="0"/>
          </a:p>
          <a:p>
            <a:pPr indent="0">
              <a:buNone/>
            </a:pPr>
            <a:r>
              <a:rPr lang="nl-NL" b="1" dirty="0"/>
              <a:t>Verbeteren van de kwaliteit van het product</a:t>
            </a:r>
          </a:p>
          <a:p>
            <a:pPr indent="0">
              <a:buNone/>
            </a:pPr>
            <a:r>
              <a:rPr lang="nl-NL" altLang="nl-NL" dirty="0"/>
              <a:t>Uniformere rijping, verlenging houdbaarheid</a:t>
            </a:r>
          </a:p>
          <a:p>
            <a:pPr indent="0">
              <a:buNone/>
            </a:pPr>
            <a:endParaRPr lang="nl-NL" altLang="nl-NL" dirty="0"/>
          </a:p>
          <a:p>
            <a:pPr indent="0">
              <a:buNone/>
            </a:pPr>
            <a:r>
              <a:rPr lang="nl-NL" b="1" dirty="0"/>
              <a:t>Bevorderen van de bloei van bloemen</a:t>
            </a:r>
          </a:p>
          <a:p>
            <a:pPr indent="0">
              <a:buNone/>
            </a:pPr>
            <a:r>
              <a:rPr lang="nl-NL" altLang="nl-NL" dirty="0"/>
              <a:t>Verhoogde bloei, synchronisatie van bloei</a:t>
            </a:r>
          </a:p>
          <a:p>
            <a:pPr indent="0">
              <a:buNone/>
            </a:pPr>
            <a:endParaRPr lang="nl-NL" altLang="nl-NL" dirty="0"/>
          </a:p>
          <a:p>
            <a:pPr indent="0">
              <a:buNone/>
            </a:pPr>
            <a:r>
              <a:rPr lang="nl-NL" b="1" dirty="0"/>
              <a:t>Reguleren van bladval</a:t>
            </a:r>
            <a:br>
              <a:rPr lang="nl-NL" b="1" dirty="0"/>
            </a:br>
            <a:r>
              <a:rPr lang="nl-NL" dirty="0"/>
              <a:t>Beheersing bladval, verhoogde oogstkwaliteit</a:t>
            </a:r>
          </a:p>
          <a:p>
            <a:pPr indent="0">
              <a:buNone/>
            </a:pPr>
            <a:endParaRPr lang="nl-NL" altLang="nl-NL" b="1" dirty="0"/>
          </a:p>
          <a:p>
            <a:pPr indent="0">
              <a:buNone/>
            </a:pPr>
            <a:r>
              <a:rPr lang="nl-NL" b="1" dirty="0"/>
              <a:t>Bevorderen van zaadkieming</a:t>
            </a:r>
            <a:br>
              <a:rPr lang="nl-NL" b="1" dirty="0"/>
            </a:br>
            <a:r>
              <a:rPr lang="nl-NL" dirty="0"/>
              <a:t>Snellere zaadkieming, verhoogde zaadproductie</a:t>
            </a:r>
            <a:endParaRPr lang="nl-NL" altLang="nl-NL" b="1" dirty="0"/>
          </a:p>
        </p:txBody>
      </p:sp>
    </p:spTree>
    <p:extLst>
      <p:ext uri="{BB962C8B-B14F-4D97-AF65-F5344CB8AC3E}">
        <p14:creationId xmlns:p14="http://schemas.microsoft.com/office/powerpoint/2010/main" val="2539937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603">
                                            <p:txEl>
                                              <p:pRg st="3" end="3"/>
                                            </p:txEl>
                                          </p:spTgt>
                                        </p:tgtEl>
                                        <p:attrNameLst>
                                          <p:attrName>style.visibility</p:attrName>
                                        </p:attrNameLst>
                                      </p:cBhvr>
                                      <p:to>
                                        <p:strVal val="visible"/>
                                      </p:to>
                                    </p:set>
                                    <p:animEffect transition="in" filter="fade">
                                      <p:cBhvr>
                                        <p:cTn id="12" dur="1000"/>
                                        <p:tgtEl>
                                          <p:spTgt spid="25603">
                                            <p:txEl>
                                              <p:pRg st="3" end="3"/>
                                            </p:txEl>
                                          </p:spTgt>
                                        </p:tgtEl>
                                      </p:cBhvr>
                                    </p:animEffect>
                                    <p:anim calcmode="lin" valueType="num">
                                      <p:cBhvr>
                                        <p:cTn id="13"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5603">
                                            <p:txEl>
                                              <p:pRg st="5" end="5"/>
                                            </p:txEl>
                                          </p:spTgt>
                                        </p:tgtEl>
                                        <p:attrNameLst>
                                          <p:attrName>style.visibility</p:attrName>
                                        </p:attrNameLst>
                                      </p:cBhvr>
                                      <p:to>
                                        <p:strVal val="visible"/>
                                      </p:to>
                                    </p:set>
                                    <p:animEffect transition="in" filter="fade">
                                      <p:cBhvr>
                                        <p:cTn id="19" dur="1000"/>
                                        <p:tgtEl>
                                          <p:spTgt spid="25603">
                                            <p:txEl>
                                              <p:pRg st="5" end="5"/>
                                            </p:txEl>
                                          </p:spTgt>
                                        </p:tgtEl>
                                      </p:cBhvr>
                                    </p:animEffect>
                                    <p:anim calcmode="lin" valueType="num">
                                      <p:cBhvr>
                                        <p:cTn id="20"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5603">
                                            <p:txEl>
                                              <p:pRg st="6" end="6"/>
                                            </p:txEl>
                                          </p:spTgt>
                                        </p:tgtEl>
                                        <p:attrNameLst>
                                          <p:attrName>style.visibility</p:attrName>
                                        </p:attrNameLst>
                                      </p:cBhvr>
                                      <p:to>
                                        <p:strVal val="visible"/>
                                      </p:to>
                                    </p:set>
                                    <p:animEffect transition="in" filter="fade">
                                      <p:cBhvr>
                                        <p:cTn id="24" dur="1000"/>
                                        <p:tgtEl>
                                          <p:spTgt spid="25603">
                                            <p:txEl>
                                              <p:pRg st="6" end="6"/>
                                            </p:txEl>
                                          </p:spTgt>
                                        </p:tgtEl>
                                      </p:cBhvr>
                                    </p:animEffect>
                                    <p:anim calcmode="lin" valueType="num">
                                      <p:cBhvr>
                                        <p:cTn id="25"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5603">
                                            <p:txEl>
                                              <p:pRg st="8" end="8"/>
                                            </p:txEl>
                                          </p:spTgt>
                                        </p:tgtEl>
                                        <p:attrNameLst>
                                          <p:attrName>style.visibility</p:attrName>
                                        </p:attrNameLst>
                                      </p:cBhvr>
                                      <p:to>
                                        <p:strVal val="visible"/>
                                      </p:to>
                                    </p:set>
                                    <p:animEffect transition="in" filter="fade">
                                      <p:cBhvr>
                                        <p:cTn id="31" dur="1000"/>
                                        <p:tgtEl>
                                          <p:spTgt spid="25603">
                                            <p:txEl>
                                              <p:pRg st="8" end="8"/>
                                            </p:txEl>
                                          </p:spTgt>
                                        </p:tgtEl>
                                      </p:cBhvr>
                                    </p:animEffect>
                                    <p:anim calcmode="lin" valueType="num">
                                      <p:cBhvr>
                                        <p:cTn id="32" dur="1000" fill="hold"/>
                                        <p:tgtEl>
                                          <p:spTgt spid="25603">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25603">
                                            <p:txEl>
                                              <p:pRg st="8" end="8"/>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5603">
                                            <p:txEl>
                                              <p:pRg st="10" end="10"/>
                                            </p:txEl>
                                          </p:spTgt>
                                        </p:tgtEl>
                                        <p:attrNameLst>
                                          <p:attrName>style.visibility</p:attrName>
                                        </p:attrNameLst>
                                      </p:cBhvr>
                                      <p:to>
                                        <p:strVal val="visible"/>
                                      </p:to>
                                    </p:set>
                                    <p:animEffect transition="in" filter="fade">
                                      <p:cBhvr>
                                        <p:cTn id="36" dur="1000"/>
                                        <p:tgtEl>
                                          <p:spTgt spid="25603">
                                            <p:txEl>
                                              <p:pRg st="10" end="10"/>
                                            </p:txEl>
                                          </p:spTgt>
                                        </p:tgtEl>
                                      </p:cBhvr>
                                    </p:animEffect>
                                    <p:anim calcmode="lin" valueType="num">
                                      <p:cBhvr>
                                        <p:cTn id="37" dur="1000" fill="hold"/>
                                        <p:tgtEl>
                                          <p:spTgt spid="25603">
                                            <p:txEl>
                                              <p:pRg st="10" end="10"/>
                                            </p:txEl>
                                          </p:spTgt>
                                        </p:tgtEl>
                                        <p:attrNameLst>
                                          <p:attrName>ppt_x</p:attrName>
                                        </p:attrNameLst>
                                      </p:cBhvr>
                                      <p:tavLst>
                                        <p:tav tm="0">
                                          <p:val>
                                            <p:strVal val="#ppt_x"/>
                                          </p:val>
                                        </p:tav>
                                        <p:tav tm="100000">
                                          <p:val>
                                            <p:strVal val="#ppt_x"/>
                                          </p:val>
                                        </p:tav>
                                      </p:tavLst>
                                    </p:anim>
                                    <p:anim calcmode="lin" valueType="num">
                                      <p:cBhvr>
                                        <p:cTn id="38" dur="1000" fill="hold"/>
                                        <p:tgtEl>
                                          <p:spTgt spid="2560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Strigolactonen.</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De </a:t>
            </a:r>
            <a:r>
              <a:rPr lang="nl-NL" dirty="0" err="1"/>
              <a:t>strigolactonen</a:t>
            </a:r>
            <a:r>
              <a:rPr lang="nl-NL" dirty="0"/>
              <a:t> zijn nog maar pas bekent</a:t>
            </a:r>
          </a:p>
          <a:p>
            <a:pPr indent="0">
              <a:buNone/>
            </a:pPr>
            <a:endParaRPr lang="nl-NL" dirty="0"/>
          </a:p>
          <a:p>
            <a:pPr indent="0">
              <a:buNone/>
            </a:pPr>
            <a:r>
              <a:rPr lang="nl-NL" dirty="0"/>
              <a:t>Planten scheiden via hun wortels  </a:t>
            </a:r>
            <a:r>
              <a:rPr lang="nl-NL" dirty="0" err="1"/>
              <a:t>strigolactonen</a:t>
            </a:r>
            <a:r>
              <a:rPr lang="nl-NL" dirty="0"/>
              <a:t> uit om nuttige schimmels (</a:t>
            </a:r>
            <a:r>
              <a:rPr lang="nl-NL" dirty="0" err="1"/>
              <a:t>mycorrhiza’s</a:t>
            </a:r>
            <a:r>
              <a:rPr lang="nl-NL" dirty="0"/>
              <a:t>) aan te trekken.</a:t>
            </a:r>
          </a:p>
          <a:p>
            <a:pPr indent="0">
              <a:buNone/>
            </a:pPr>
            <a:r>
              <a:rPr lang="nl-NL" dirty="0"/>
              <a:t>Hierdoor kan de plant beter fosfaat opnemen.</a:t>
            </a:r>
          </a:p>
          <a:p>
            <a:pPr indent="0">
              <a:buNone/>
            </a:pPr>
            <a:endParaRPr lang="nl-NL" dirty="0"/>
          </a:p>
          <a:p>
            <a:pPr indent="0">
              <a:buNone/>
            </a:pPr>
            <a:r>
              <a:rPr lang="nl-NL" dirty="0"/>
              <a:t>Planten met een lagere </a:t>
            </a:r>
            <a:r>
              <a:rPr lang="nl-NL" dirty="0" err="1"/>
              <a:t>strigolactonen</a:t>
            </a:r>
            <a:r>
              <a:rPr lang="nl-NL" dirty="0"/>
              <a:t> productie vertakken veel meer dan planten die een hogere </a:t>
            </a:r>
            <a:r>
              <a:rPr lang="nl-NL" dirty="0" err="1"/>
              <a:t>strigolactonen</a:t>
            </a:r>
            <a:r>
              <a:rPr lang="nl-NL" dirty="0"/>
              <a:t> productie hebben.</a:t>
            </a:r>
          </a:p>
          <a:p>
            <a:pPr indent="0">
              <a:buNone/>
            </a:pPr>
            <a:endParaRPr lang="nl-NL" dirty="0"/>
          </a:p>
          <a:p>
            <a:pPr indent="0">
              <a:buNone/>
            </a:pPr>
            <a:r>
              <a:rPr lang="nl-NL" dirty="0"/>
              <a:t>Veredelaars kunnen hier rekening mee houden met het veredelen van planten</a:t>
            </a:r>
          </a:p>
        </p:txBody>
      </p:sp>
      <p:pic>
        <p:nvPicPr>
          <p:cNvPr id="3" name="Afbeelding 2">
            <a:extLst>
              <a:ext uri="{FF2B5EF4-FFF2-40B4-BE49-F238E27FC236}">
                <a16:creationId xmlns:a16="http://schemas.microsoft.com/office/drawing/2014/main" id="{B1BA55AA-35A3-24ED-48D0-BCBD8E8FD3E5}"/>
              </a:ext>
            </a:extLst>
          </p:cNvPr>
          <p:cNvPicPr>
            <a:picLocks noChangeAspect="1"/>
          </p:cNvPicPr>
          <p:nvPr/>
        </p:nvPicPr>
        <p:blipFill>
          <a:blip r:embed="rId3"/>
          <a:stretch>
            <a:fillRect/>
          </a:stretch>
        </p:blipFill>
        <p:spPr>
          <a:xfrm>
            <a:off x="9566031" y="4988170"/>
            <a:ext cx="2362200" cy="1524000"/>
          </a:xfrm>
          <a:prstGeom prst="rect">
            <a:avLst/>
          </a:prstGeom>
        </p:spPr>
      </p:pic>
    </p:spTree>
    <p:extLst>
      <p:ext uri="{BB962C8B-B14F-4D97-AF65-F5344CB8AC3E}">
        <p14:creationId xmlns:p14="http://schemas.microsoft.com/office/powerpoint/2010/main" val="2008824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1000"/>
                                        <p:tgtEl>
                                          <p:spTgt spid="5">
                                            <p:txEl>
                                              <p:pRg st="7" end="7"/>
                                            </p:txEl>
                                          </p:spTgt>
                                        </p:tgtEl>
                                      </p:cBhvr>
                                    </p:animEffect>
                                    <p:anim calcmode="lin" valueType="num">
                                      <p:cBhvr>
                                        <p:cTn id="2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Strigolactonen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Zo zou bij tomaten een hoge </a:t>
            </a:r>
            <a:r>
              <a:rPr lang="nl-NL" dirty="0" err="1"/>
              <a:t>strigolactonen</a:t>
            </a:r>
            <a:r>
              <a:rPr lang="nl-NL" dirty="0"/>
              <a:t> productie een voordeel zijn want,</a:t>
            </a:r>
          </a:p>
          <a:p>
            <a:pPr indent="0">
              <a:buNone/>
              <a:defRPr/>
            </a:pPr>
            <a:endParaRPr lang="nl-NL" dirty="0"/>
          </a:p>
          <a:p>
            <a:pPr indent="0">
              <a:buNone/>
              <a:defRPr/>
            </a:pPr>
            <a:r>
              <a:rPr lang="nl-NL" dirty="0"/>
              <a:t> minder zijscheuten = minder dieven = minder werk</a:t>
            </a:r>
          </a:p>
          <a:p>
            <a:pPr indent="0">
              <a:buNone/>
              <a:defRPr/>
            </a:pPr>
            <a:endParaRPr lang="nl-NL" dirty="0"/>
          </a:p>
          <a:p>
            <a:pPr indent="0">
              <a:buNone/>
              <a:defRPr/>
            </a:pPr>
            <a:r>
              <a:rPr lang="nl-NL" dirty="0"/>
              <a:t>In de pot en perkplanten zou juist een lage </a:t>
            </a:r>
            <a:r>
              <a:rPr lang="nl-NL" dirty="0" err="1"/>
              <a:t>strigolactonen</a:t>
            </a:r>
            <a:r>
              <a:rPr lang="nl-NL" dirty="0"/>
              <a:t> productie een voordeel zijn want:</a:t>
            </a:r>
          </a:p>
          <a:p>
            <a:pPr indent="0">
              <a:buNone/>
              <a:defRPr/>
            </a:pPr>
            <a:endParaRPr lang="nl-NL" dirty="0"/>
          </a:p>
          <a:p>
            <a:pPr indent="0">
              <a:buNone/>
              <a:defRPr/>
            </a:pPr>
            <a:r>
              <a:rPr lang="nl-NL" dirty="0"/>
              <a:t>Meer zijscheuten = vollere plant = minder remmen</a:t>
            </a:r>
          </a:p>
        </p:txBody>
      </p:sp>
      <p:pic>
        <p:nvPicPr>
          <p:cNvPr id="3" name="Afbeelding 2">
            <a:extLst>
              <a:ext uri="{FF2B5EF4-FFF2-40B4-BE49-F238E27FC236}">
                <a16:creationId xmlns:a16="http://schemas.microsoft.com/office/drawing/2014/main" id="{A37F2CF2-A618-AF02-D0C0-09A026266682}"/>
              </a:ext>
            </a:extLst>
          </p:cNvPr>
          <p:cNvPicPr>
            <a:picLocks noChangeAspect="1"/>
          </p:cNvPicPr>
          <p:nvPr/>
        </p:nvPicPr>
        <p:blipFill>
          <a:blip r:embed="rId3"/>
          <a:stretch>
            <a:fillRect/>
          </a:stretch>
        </p:blipFill>
        <p:spPr>
          <a:xfrm>
            <a:off x="8057573" y="4718031"/>
            <a:ext cx="4134427" cy="2029108"/>
          </a:xfrm>
          <a:prstGeom prst="rect">
            <a:avLst/>
          </a:prstGeom>
        </p:spPr>
      </p:pic>
    </p:spTree>
    <p:extLst>
      <p:ext uri="{BB962C8B-B14F-4D97-AF65-F5344CB8AC3E}">
        <p14:creationId xmlns:p14="http://schemas.microsoft.com/office/powerpoint/2010/main" val="7174543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9919455" cy="996950"/>
          </a:xfrm>
        </p:spPr>
        <p:txBody>
          <a:bodyPr>
            <a:normAutofit/>
          </a:bodyPr>
          <a:lstStyle/>
          <a:p>
            <a:pPr eaLnBrk="1" hangingPunct="1"/>
            <a:r>
              <a:rPr lang="nl-NL" altLang="nl-NL" b="1" dirty="0"/>
              <a:t>Les 3 van jeugd naar volwassen fase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Voordat een plant kan bloeien, moet hij volwassen zijn, en veel planten kennen een jeugdfase waarin ze zelfs onder optimale omstandigheden niet bloeien.</a:t>
            </a:r>
          </a:p>
          <a:p>
            <a:pPr indent="0">
              <a:buNone/>
              <a:defRPr/>
            </a:pPr>
            <a:endParaRPr lang="nl-NL" dirty="0"/>
          </a:p>
          <a:p>
            <a:pPr indent="0">
              <a:buNone/>
              <a:defRPr/>
            </a:pPr>
            <a:endParaRPr lang="nl-NL" dirty="0"/>
          </a:p>
          <a:p>
            <a:pPr indent="0">
              <a:buNone/>
              <a:defRPr/>
            </a:pPr>
            <a:r>
              <a:rPr lang="nl-NL" dirty="0"/>
              <a:t>De logica hierachter is dat bloemen van voldoende kwaliteit moeten zijn om succesvolle voortplanting te ondersteunen, wat energie kost en voldoende assimilaten vereist.</a:t>
            </a:r>
          </a:p>
          <a:p>
            <a:pPr indent="0">
              <a:buNone/>
              <a:defRPr/>
            </a:pPr>
            <a:endParaRPr lang="nl-NL" dirty="0"/>
          </a:p>
        </p:txBody>
      </p:sp>
      <p:pic>
        <p:nvPicPr>
          <p:cNvPr id="2" name="Afbeelding 1">
            <a:extLst>
              <a:ext uri="{FF2B5EF4-FFF2-40B4-BE49-F238E27FC236}">
                <a16:creationId xmlns:a16="http://schemas.microsoft.com/office/drawing/2014/main" id="{6D5C7E72-54D3-D32A-FD88-9D63FE67C726}"/>
              </a:ext>
            </a:extLst>
          </p:cNvPr>
          <p:cNvPicPr>
            <a:picLocks noChangeAspect="1"/>
          </p:cNvPicPr>
          <p:nvPr/>
        </p:nvPicPr>
        <p:blipFill>
          <a:blip r:embed="rId3"/>
          <a:stretch>
            <a:fillRect/>
          </a:stretch>
        </p:blipFill>
        <p:spPr>
          <a:xfrm>
            <a:off x="8878648" y="2113381"/>
            <a:ext cx="3095625" cy="3476625"/>
          </a:xfrm>
          <a:prstGeom prst="rect">
            <a:avLst/>
          </a:prstGeom>
        </p:spPr>
      </p:pic>
    </p:spTree>
    <p:extLst>
      <p:ext uri="{BB962C8B-B14F-4D97-AF65-F5344CB8AC3E}">
        <p14:creationId xmlns:p14="http://schemas.microsoft.com/office/powerpoint/2010/main" val="37280830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CE7D0-95C0-2F0F-1FA0-B7F54C19E76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D2A916B-A490-EB19-C81C-9F0DCA66ED4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Van jeugd naar volwassen fase</a:t>
            </a:r>
          </a:p>
        </p:txBody>
      </p:sp>
      <p:sp>
        <p:nvSpPr>
          <p:cNvPr id="7171" name="Tijdelijke aanduiding voor inhoud 2">
            <a:extLst>
              <a:ext uri="{FF2B5EF4-FFF2-40B4-BE49-F238E27FC236}">
                <a16:creationId xmlns:a16="http://schemas.microsoft.com/office/drawing/2014/main" id="{D9C692EA-AB64-D47F-E4D7-95DA25326B81}"/>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a:p>
            <a:pPr indent="0">
              <a:buNone/>
              <a:defRPr/>
            </a:pPr>
            <a:r>
              <a:rPr lang="nl-NL" dirty="0"/>
              <a:t>De duur van de jeugdfase kan sterk variëren, van enkele dagen tot tientallen jaren bij bomen.</a:t>
            </a:r>
          </a:p>
          <a:p>
            <a:pPr indent="0">
              <a:buNone/>
              <a:defRPr/>
            </a:pPr>
            <a:endParaRPr lang="nl-NL" dirty="0"/>
          </a:p>
          <a:p>
            <a:pPr indent="0">
              <a:buNone/>
              <a:defRPr/>
            </a:pPr>
            <a:r>
              <a:rPr lang="nl-NL" dirty="0"/>
              <a:t>Voor een tuinder erg onrendabel als je lang moet wachten op productie.</a:t>
            </a:r>
          </a:p>
          <a:p>
            <a:pPr indent="0">
              <a:buNone/>
              <a:defRPr/>
            </a:pPr>
            <a:endParaRPr lang="nl-NL" dirty="0"/>
          </a:p>
          <a:p>
            <a:pPr indent="0">
              <a:buNone/>
              <a:defRPr/>
            </a:pPr>
            <a:r>
              <a:rPr lang="nl-NL" dirty="0"/>
              <a:t>Daarom is het handig dat een stek of een ent van een plant, die al in de volwassen fase verkeert ook volwassen blijft</a:t>
            </a:r>
          </a:p>
          <a:p>
            <a:pPr indent="0">
              <a:buNone/>
              <a:defRPr/>
            </a:pPr>
            <a:endParaRPr lang="nl-NL" dirty="0"/>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317EC8EB-6324-A619-2DDF-2E0812F3D638}"/>
              </a:ext>
            </a:extLst>
          </p:cNvPr>
          <p:cNvPicPr>
            <a:picLocks noChangeAspect="1"/>
          </p:cNvPicPr>
          <p:nvPr/>
        </p:nvPicPr>
        <p:blipFill>
          <a:blip r:embed="rId3"/>
          <a:stretch>
            <a:fillRect/>
          </a:stretch>
        </p:blipFill>
        <p:spPr>
          <a:xfrm>
            <a:off x="8965924" y="2035743"/>
            <a:ext cx="3095625" cy="3476625"/>
          </a:xfrm>
          <a:prstGeom prst="rect">
            <a:avLst/>
          </a:prstGeom>
        </p:spPr>
      </p:pic>
    </p:spTree>
    <p:extLst>
      <p:ext uri="{BB962C8B-B14F-4D97-AF65-F5344CB8AC3E}">
        <p14:creationId xmlns:p14="http://schemas.microsoft.com/office/powerpoint/2010/main" val="10382229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E7721-6D61-1B4C-5FF0-9452CEC3090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8AD48B2-B602-265A-B9E9-CDEB9E2069AF}"/>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Werking van hormonen.</a:t>
            </a:r>
            <a:endParaRPr lang="nl-NL" altLang="nl-NL" sz="3600" b="1" dirty="0"/>
          </a:p>
        </p:txBody>
      </p:sp>
      <p:sp>
        <p:nvSpPr>
          <p:cNvPr id="5" name="Tijdelijke aanduiding voor inhoud 4">
            <a:extLst>
              <a:ext uri="{FF2B5EF4-FFF2-40B4-BE49-F238E27FC236}">
                <a16:creationId xmlns:a16="http://schemas.microsoft.com/office/drawing/2014/main" id="{C22D74CD-F0F1-0A29-BBB5-CE62F70630FA}"/>
              </a:ext>
            </a:extLst>
          </p:cNvPr>
          <p:cNvSpPr>
            <a:spLocks noGrp="1"/>
          </p:cNvSpPr>
          <p:nvPr>
            <p:ph idx="1"/>
          </p:nvPr>
        </p:nvSpPr>
        <p:spPr>
          <a:xfrm>
            <a:off x="1047988" y="1885315"/>
            <a:ext cx="7740000" cy="4564645"/>
          </a:xfrm>
        </p:spPr>
        <p:txBody>
          <a:bodyPr>
            <a:normAutofit/>
          </a:bodyPr>
          <a:lstStyle/>
          <a:p>
            <a:pPr indent="0">
              <a:buNone/>
            </a:pPr>
            <a:r>
              <a:rPr lang="nl-NL" dirty="0"/>
              <a:t>Planthormonen zijn chemische stoffen die planten zelf aanmaken. </a:t>
            </a:r>
          </a:p>
          <a:p>
            <a:pPr indent="0">
              <a:buNone/>
            </a:pPr>
            <a:endParaRPr lang="nl-NL" dirty="0"/>
          </a:p>
          <a:p>
            <a:pPr indent="0">
              <a:buNone/>
            </a:pPr>
            <a:r>
              <a:rPr lang="nl-NL" dirty="0"/>
              <a:t>Ze worden in kleine hoeveelheden geproduceerd en hebben een grote invloed op hoe een plant groeit en zich ontwikkelt.</a:t>
            </a:r>
          </a:p>
          <a:p>
            <a:pPr indent="0">
              <a:buNone/>
            </a:pPr>
            <a:endParaRPr lang="nl-NL" dirty="0"/>
          </a:p>
          <a:p>
            <a:pPr indent="0">
              <a:buNone/>
            </a:pPr>
            <a:r>
              <a:rPr lang="nl-NL" dirty="0"/>
              <a:t>Er is maar een kleine hoeveelheid nodig voor een groot effect, dit komt omdat hun werking te vergelijken is met het overbrengen van een boodschap</a:t>
            </a:r>
          </a:p>
          <a:p>
            <a:pPr indent="0">
              <a:buNone/>
            </a:pPr>
            <a:endParaRPr lang="nl-NL" dirty="0"/>
          </a:p>
          <a:p>
            <a:pPr indent="0">
              <a:buNone/>
            </a:pPr>
            <a:endParaRPr lang="nl-NL" dirty="0"/>
          </a:p>
          <a:p>
            <a:pPr indent="0">
              <a:buNone/>
            </a:pPr>
            <a:endParaRPr lang="nl-NL" dirty="0"/>
          </a:p>
        </p:txBody>
      </p:sp>
      <p:pic>
        <p:nvPicPr>
          <p:cNvPr id="2" name="Afbeelding 1">
            <a:extLst>
              <a:ext uri="{FF2B5EF4-FFF2-40B4-BE49-F238E27FC236}">
                <a16:creationId xmlns:a16="http://schemas.microsoft.com/office/drawing/2014/main" id="{C800FBE2-1DD4-B7A1-A497-C28807F4DD25}"/>
              </a:ext>
            </a:extLst>
          </p:cNvPr>
          <p:cNvPicPr>
            <a:picLocks noChangeAspect="1"/>
          </p:cNvPicPr>
          <p:nvPr/>
        </p:nvPicPr>
        <p:blipFill>
          <a:blip r:embed="rId3"/>
          <a:stretch>
            <a:fillRect/>
          </a:stretch>
        </p:blipFill>
        <p:spPr>
          <a:xfrm>
            <a:off x="8831770" y="4167636"/>
            <a:ext cx="3298318" cy="2470555"/>
          </a:xfrm>
          <a:prstGeom prst="rect">
            <a:avLst/>
          </a:prstGeom>
        </p:spPr>
      </p:pic>
    </p:spTree>
    <p:extLst>
      <p:ext uri="{BB962C8B-B14F-4D97-AF65-F5344CB8AC3E}">
        <p14:creationId xmlns:p14="http://schemas.microsoft.com/office/powerpoint/2010/main" val="24753617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B4DAE-5A8C-8E4D-C09B-A60EDEB42F9A}"/>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FEEEEC7-47B3-5ECC-03E1-ECE57FA40A1E}"/>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Van jeugd naar volwassen fase</a:t>
            </a:r>
          </a:p>
        </p:txBody>
      </p:sp>
      <p:sp>
        <p:nvSpPr>
          <p:cNvPr id="7171" name="Tijdelijke aanduiding voor inhoud 2">
            <a:extLst>
              <a:ext uri="{FF2B5EF4-FFF2-40B4-BE49-F238E27FC236}">
                <a16:creationId xmlns:a16="http://schemas.microsoft.com/office/drawing/2014/main" id="{D829CF34-400B-0A36-7550-0E5A7A2CC908}"/>
              </a:ext>
            </a:extLst>
          </p:cNvPr>
          <p:cNvSpPr>
            <a:spLocks noGrp="1" noChangeArrowheads="1"/>
          </p:cNvSpPr>
          <p:nvPr>
            <p:ph idx="1"/>
          </p:nvPr>
        </p:nvSpPr>
        <p:spPr>
          <a:xfrm>
            <a:off x="1079224" y="2303252"/>
            <a:ext cx="6651494" cy="4345883"/>
          </a:xfrm>
        </p:spPr>
        <p:txBody>
          <a:bodyPr>
            <a:normAutofit/>
          </a:bodyPr>
          <a:lstStyle/>
          <a:p>
            <a:pPr indent="0">
              <a:buNone/>
              <a:defRPr/>
            </a:pPr>
            <a:r>
              <a:rPr lang="nl-NL" dirty="0"/>
              <a:t>De overgang van de jeugd- naar volwassen fase is abrupt en wordt aangestuurd door plantenhormonen. </a:t>
            </a:r>
          </a:p>
          <a:p>
            <a:pPr indent="0">
              <a:buNone/>
              <a:defRPr/>
            </a:pPr>
            <a:endParaRPr lang="nl-NL" dirty="0"/>
          </a:p>
          <a:p>
            <a:pPr indent="0">
              <a:buNone/>
              <a:defRPr/>
            </a:pPr>
            <a:r>
              <a:rPr lang="nl-NL" dirty="0"/>
              <a:t>Factoren zoals plantgrootte, leeftijd, het aantal bladeren en groeifactoren beïnvloeden de duur van de jeugdfase.</a:t>
            </a:r>
          </a:p>
          <a:p>
            <a:pPr indent="0">
              <a:buNone/>
              <a:defRPr/>
            </a:pPr>
            <a:endParaRPr lang="nl-NL" dirty="0"/>
          </a:p>
          <a:p>
            <a:pPr indent="0">
              <a:buNone/>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57F54EAB-088A-F123-8089-D3F3D3FD118C}"/>
              </a:ext>
            </a:extLst>
          </p:cNvPr>
          <p:cNvPicPr>
            <a:picLocks noChangeAspect="1"/>
          </p:cNvPicPr>
          <p:nvPr/>
        </p:nvPicPr>
        <p:blipFill rotWithShape="1">
          <a:blip r:embed="rId3"/>
          <a:srcRect b="16674"/>
          <a:stretch/>
        </p:blipFill>
        <p:spPr>
          <a:xfrm>
            <a:off x="6823494" y="4785075"/>
            <a:ext cx="4806186" cy="1796880"/>
          </a:xfrm>
          <a:prstGeom prst="rect">
            <a:avLst/>
          </a:prstGeom>
        </p:spPr>
      </p:pic>
    </p:spTree>
    <p:extLst>
      <p:ext uri="{BB962C8B-B14F-4D97-AF65-F5344CB8AC3E}">
        <p14:creationId xmlns:p14="http://schemas.microsoft.com/office/powerpoint/2010/main" val="9814742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Bladeren onder de 1e tros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lnSpcReduction="10000"/>
          </a:bodyPr>
          <a:lstStyle/>
          <a:p>
            <a:pPr indent="0">
              <a:buNone/>
              <a:defRPr/>
            </a:pPr>
            <a:r>
              <a:rPr lang="nl-NL" dirty="0"/>
              <a:t>De theorie is dat er eerst een bepaalde hoeveelheid assimilaten in het gewas aanwezig moeten zijn , voordat hij gaat bloeien.</a:t>
            </a:r>
          </a:p>
          <a:p>
            <a:pPr indent="0">
              <a:buNone/>
              <a:defRPr/>
            </a:pPr>
            <a:endParaRPr lang="nl-NL" dirty="0"/>
          </a:p>
          <a:p>
            <a:pPr indent="0">
              <a:buNone/>
              <a:defRPr/>
            </a:pPr>
            <a:r>
              <a:rPr lang="nl-NL" dirty="0"/>
              <a:t>Uit onderzoek blijkt dat ingrepen, die de hoeveelheid assimilaten verhogen, de bloei kunnen versnellen.</a:t>
            </a:r>
          </a:p>
          <a:p>
            <a:pPr indent="0">
              <a:buNone/>
              <a:defRPr/>
            </a:pPr>
            <a:endParaRPr lang="nl-NL" dirty="0"/>
          </a:p>
          <a:p>
            <a:pPr indent="0">
              <a:buNone/>
              <a:defRPr/>
            </a:pPr>
            <a:r>
              <a:rPr lang="nl-NL" dirty="0"/>
              <a:t>Meer licht betekent minder bladen onder de 1</a:t>
            </a:r>
            <a:r>
              <a:rPr lang="nl-NL" baseline="30000" dirty="0"/>
              <a:t>e</a:t>
            </a:r>
            <a:r>
              <a:rPr lang="nl-NL" dirty="0"/>
              <a:t> tros</a:t>
            </a:r>
          </a:p>
          <a:p>
            <a:pPr indent="0">
              <a:buNone/>
              <a:defRPr/>
            </a:pPr>
            <a:endParaRPr lang="nl-NL" dirty="0"/>
          </a:p>
          <a:p>
            <a:pPr indent="0">
              <a:buNone/>
              <a:defRPr/>
            </a:pPr>
            <a:r>
              <a:rPr lang="nl-NL" dirty="0"/>
              <a:t>Minder licht met een hogere temperatuur betekent meer bladen onder de 1</a:t>
            </a:r>
            <a:r>
              <a:rPr lang="nl-NL" baseline="30000" dirty="0"/>
              <a:t>e</a:t>
            </a:r>
            <a:r>
              <a:rPr lang="nl-NL" dirty="0"/>
              <a:t> tros.</a:t>
            </a:r>
          </a:p>
        </p:txBody>
      </p:sp>
      <p:pic>
        <p:nvPicPr>
          <p:cNvPr id="2" name="Afbeelding 1">
            <a:extLst>
              <a:ext uri="{FF2B5EF4-FFF2-40B4-BE49-F238E27FC236}">
                <a16:creationId xmlns:a16="http://schemas.microsoft.com/office/drawing/2014/main" id="{319B4DB4-2903-BDC4-3B4E-5D687B6E6E11}"/>
              </a:ext>
            </a:extLst>
          </p:cNvPr>
          <p:cNvPicPr>
            <a:picLocks noChangeAspect="1"/>
          </p:cNvPicPr>
          <p:nvPr/>
        </p:nvPicPr>
        <p:blipFill>
          <a:blip r:embed="rId3"/>
          <a:stretch>
            <a:fillRect/>
          </a:stretch>
        </p:blipFill>
        <p:spPr>
          <a:xfrm>
            <a:off x="9443229" y="4137174"/>
            <a:ext cx="2190750" cy="2085975"/>
          </a:xfrm>
          <a:prstGeom prst="rect">
            <a:avLst/>
          </a:prstGeom>
        </p:spPr>
      </p:pic>
    </p:spTree>
    <p:extLst>
      <p:ext uri="{BB962C8B-B14F-4D97-AF65-F5344CB8AC3E}">
        <p14:creationId xmlns:p14="http://schemas.microsoft.com/office/powerpoint/2010/main" val="41143107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Hormonale factor</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Uit allerlei onderzoek blijkt duidelijk dat er een hormonale factor in het spel is bij de overgang van de vegetatieve stadium naar de generatieve stadium</a:t>
            </a:r>
          </a:p>
          <a:p>
            <a:pPr indent="0">
              <a:buNone/>
              <a:defRPr/>
            </a:pPr>
            <a:endParaRPr lang="nl-NL" dirty="0"/>
          </a:p>
          <a:p>
            <a:pPr indent="0">
              <a:buNone/>
              <a:defRPr/>
            </a:pPr>
            <a:endParaRPr lang="nl-NL" dirty="0"/>
          </a:p>
          <a:p>
            <a:pPr indent="0">
              <a:buNone/>
              <a:defRPr/>
            </a:pPr>
            <a:r>
              <a:rPr lang="nl-NL" dirty="0"/>
              <a:t>Plantenhormonen spelen hierin een cruciale rol.</a:t>
            </a:r>
          </a:p>
          <a:p>
            <a:pPr indent="0">
              <a:buNone/>
              <a:defRPr/>
            </a:pPr>
            <a:endParaRPr lang="nl-NL" dirty="0"/>
          </a:p>
          <a:p>
            <a:pPr indent="0">
              <a:buNone/>
              <a:defRPr/>
            </a:pPr>
            <a:r>
              <a:rPr lang="nl-NL" dirty="0"/>
              <a:t>Bloei-inductie is een complex samenspel van hormonen (zoals </a:t>
            </a:r>
            <a:r>
              <a:rPr lang="nl-NL" dirty="0" err="1"/>
              <a:t>gibberellinen</a:t>
            </a:r>
            <a:r>
              <a:rPr lang="nl-NL" dirty="0"/>
              <a:t>, </a:t>
            </a:r>
            <a:r>
              <a:rPr lang="nl-NL" dirty="0" err="1"/>
              <a:t>cytokininen</a:t>
            </a:r>
            <a:r>
              <a:rPr lang="nl-NL" dirty="0"/>
              <a:t> en ethyleen), suikers en andere stoffen, en dit varieert per gewas.</a:t>
            </a:r>
          </a:p>
          <a:p>
            <a:pPr indent="0">
              <a:buNone/>
              <a:defRPr/>
            </a:pPr>
            <a:endParaRPr lang="nl-NL" dirty="0"/>
          </a:p>
          <a:p>
            <a:pPr indent="0">
              <a:buNone/>
              <a:defRPr/>
            </a:pPr>
            <a:endParaRPr lang="nl-NL" dirty="0"/>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AAA787CB-4A43-AEB8-EE12-2DD0FD4CD966}"/>
              </a:ext>
            </a:extLst>
          </p:cNvPr>
          <p:cNvPicPr>
            <a:picLocks noChangeAspect="1"/>
          </p:cNvPicPr>
          <p:nvPr/>
        </p:nvPicPr>
        <p:blipFill>
          <a:blip r:embed="rId3"/>
          <a:stretch>
            <a:fillRect/>
          </a:stretch>
        </p:blipFill>
        <p:spPr>
          <a:xfrm>
            <a:off x="9422741" y="4045519"/>
            <a:ext cx="2076450" cy="2200275"/>
          </a:xfrm>
          <a:prstGeom prst="rect">
            <a:avLst/>
          </a:prstGeom>
        </p:spPr>
      </p:pic>
    </p:spTree>
    <p:extLst>
      <p:ext uri="{BB962C8B-B14F-4D97-AF65-F5344CB8AC3E}">
        <p14:creationId xmlns:p14="http://schemas.microsoft.com/office/powerpoint/2010/main" val="14832959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B7D18-61A7-F626-130C-9853029EBA8D}"/>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D8CD017-CDCE-7F0A-A725-588F97D7B894}"/>
              </a:ext>
            </a:extLst>
          </p:cNvPr>
          <p:cNvSpPr>
            <a:spLocks noGrp="1" noChangeArrowheads="1"/>
          </p:cNvSpPr>
          <p:nvPr>
            <p:ph type="title"/>
          </p:nvPr>
        </p:nvSpPr>
        <p:spPr>
          <a:xfrm>
            <a:off x="1079224" y="592001"/>
            <a:ext cx="7886700" cy="996950"/>
          </a:xfrm>
        </p:spPr>
        <p:txBody>
          <a:bodyPr/>
          <a:lstStyle/>
          <a:p>
            <a:pPr eaLnBrk="1" hangingPunct="1"/>
            <a:r>
              <a:rPr lang="nl-NL" altLang="nl-NL" b="1" dirty="0"/>
              <a:t>Lengte donkerperiode</a:t>
            </a:r>
          </a:p>
        </p:txBody>
      </p:sp>
      <p:sp>
        <p:nvSpPr>
          <p:cNvPr id="7171" name="Tijdelijke aanduiding voor inhoud 2">
            <a:extLst>
              <a:ext uri="{FF2B5EF4-FFF2-40B4-BE49-F238E27FC236}">
                <a16:creationId xmlns:a16="http://schemas.microsoft.com/office/drawing/2014/main" id="{C6178F6D-AD55-A446-72C3-7FF4613C0E52}"/>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Planten detecteren de lengte van de donkere periode met behulp van pigmenten in het blad.</a:t>
            </a:r>
          </a:p>
          <a:p>
            <a:pPr indent="0">
              <a:buNone/>
              <a:defRPr/>
            </a:pPr>
            <a:r>
              <a:rPr lang="nl-NL" dirty="0"/>
              <a:t>Communicatie tussen het blad en de bloeiende locatie gebeurt via hormonen.</a:t>
            </a:r>
          </a:p>
          <a:p>
            <a:pPr indent="0">
              <a:buNone/>
              <a:defRPr/>
            </a:pPr>
            <a:endParaRPr lang="nl-NL" dirty="0"/>
          </a:p>
          <a:p>
            <a:pPr indent="0">
              <a:buNone/>
              <a:defRPr/>
            </a:pPr>
            <a:endParaRPr lang="nl-NL" dirty="0"/>
          </a:p>
          <a:p>
            <a:pPr indent="0">
              <a:buNone/>
              <a:defRPr/>
            </a:pPr>
            <a:r>
              <a:rPr lang="nl-NL" dirty="0"/>
              <a:t>De plant meet de donkere periode niet alleen met de fotoreceptor </a:t>
            </a:r>
            <a:r>
              <a:rPr lang="nl-NL" dirty="0" err="1"/>
              <a:t>fytochroom</a:t>
            </a:r>
            <a:r>
              <a:rPr lang="nl-NL" dirty="0"/>
              <a:t>, maar ook door interactie met de biologische klok van de plant en temperatuur.</a:t>
            </a:r>
          </a:p>
          <a:p>
            <a:pPr indent="0">
              <a:buNone/>
              <a:defRPr/>
            </a:pPr>
            <a:endParaRPr lang="nl-NL" dirty="0"/>
          </a:p>
        </p:txBody>
      </p:sp>
      <p:pic>
        <p:nvPicPr>
          <p:cNvPr id="3" name="Afbeelding 2">
            <a:extLst>
              <a:ext uri="{FF2B5EF4-FFF2-40B4-BE49-F238E27FC236}">
                <a16:creationId xmlns:a16="http://schemas.microsoft.com/office/drawing/2014/main" id="{5123A3E2-5AAB-6849-5425-39FE25746EEF}"/>
              </a:ext>
            </a:extLst>
          </p:cNvPr>
          <p:cNvPicPr>
            <a:picLocks noChangeAspect="1"/>
          </p:cNvPicPr>
          <p:nvPr/>
        </p:nvPicPr>
        <p:blipFill>
          <a:blip r:embed="rId3"/>
          <a:stretch>
            <a:fillRect/>
          </a:stretch>
        </p:blipFill>
        <p:spPr>
          <a:xfrm>
            <a:off x="8061758" y="1573760"/>
            <a:ext cx="3866821" cy="4692239"/>
          </a:xfrm>
          <a:prstGeom prst="rect">
            <a:avLst/>
          </a:prstGeom>
        </p:spPr>
      </p:pic>
    </p:spTree>
    <p:extLst>
      <p:ext uri="{BB962C8B-B14F-4D97-AF65-F5344CB8AC3E}">
        <p14:creationId xmlns:p14="http://schemas.microsoft.com/office/powerpoint/2010/main" val="21927363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4" end="4"/>
                                            </p:txEl>
                                          </p:spTgt>
                                        </p:tgtEl>
                                        <p:attrNameLst>
                                          <p:attrName>style.visibility</p:attrName>
                                        </p:attrNameLst>
                                      </p:cBhvr>
                                      <p:to>
                                        <p:strVal val="visible"/>
                                      </p:to>
                                    </p:set>
                                    <p:animEffect transition="in" filter="fade">
                                      <p:cBhvr>
                                        <p:cTn id="7" dur="1000"/>
                                        <p:tgtEl>
                                          <p:spTgt spid="7171">
                                            <p:txEl>
                                              <p:pRg st="4" end="4"/>
                                            </p:txEl>
                                          </p:spTgt>
                                        </p:tgtEl>
                                      </p:cBhvr>
                                    </p:animEffect>
                                    <p:anim calcmode="lin" valueType="num">
                                      <p:cBhvr>
                                        <p:cTn id="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Aantasting van kwaliteit bij sierteelt gewassen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97399" y="2173857"/>
            <a:ext cx="6651494" cy="4458026"/>
          </a:xfrm>
        </p:spPr>
        <p:txBody>
          <a:bodyPr>
            <a:normAutofit/>
          </a:bodyPr>
          <a:lstStyle/>
          <a:p>
            <a:pPr indent="0">
              <a:buNone/>
              <a:defRPr/>
            </a:pPr>
            <a:r>
              <a:rPr lang="nl-NL" dirty="0"/>
              <a:t>Bestuiving en bevruchting zijn processen die de sierteler in het algemeen liever vermijdt, omdat een bestoven en bevruchte bloem snel verwelkt en niet langer nodig is voor voortplanting.</a:t>
            </a:r>
          </a:p>
          <a:p>
            <a:pPr indent="0">
              <a:buNone/>
              <a:defRPr/>
            </a:pPr>
            <a:endParaRPr lang="nl-NL" dirty="0"/>
          </a:p>
          <a:p>
            <a:pPr indent="0">
              <a:buNone/>
              <a:defRPr/>
            </a:pPr>
            <a:endParaRPr lang="nl-NL" dirty="0"/>
          </a:p>
          <a:p>
            <a:pPr indent="0">
              <a:buNone/>
              <a:defRPr/>
            </a:pPr>
            <a:r>
              <a:rPr lang="nl-NL" dirty="0"/>
              <a:t>Planten versnellen het verouderingsproces van bestoven bloemen vaak door meer ethyleen te produceren, wat resulteert in verkleuring, verwelking en het afvallen van de bloem.</a:t>
            </a:r>
          </a:p>
          <a:p>
            <a:pPr indent="0">
              <a:buNone/>
              <a:defRPr/>
            </a:pPr>
            <a:endParaRPr lang="nl-NL" dirty="0"/>
          </a:p>
        </p:txBody>
      </p:sp>
      <p:pic>
        <p:nvPicPr>
          <p:cNvPr id="3" name="Afbeelding 2">
            <a:extLst>
              <a:ext uri="{FF2B5EF4-FFF2-40B4-BE49-F238E27FC236}">
                <a16:creationId xmlns:a16="http://schemas.microsoft.com/office/drawing/2014/main" id="{16B12106-C9B0-4053-499F-6115C3F7B7FC}"/>
              </a:ext>
            </a:extLst>
          </p:cNvPr>
          <p:cNvPicPr>
            <a:picLocks noChangeAspect="1"/>
          </p:cNvPicPr>
          <p:nvPr/>
        </p:nvPicPr>
        <p:blipFill>
          <a:blip r:embed="rId3"/>
          <a:stretch>
            <a:fillRect/>
          </a:stretch>
        </p:blipFill>
        <p:spPr>
          <a:xfrm>
            <a:off x="8479382" y="4015084"/>
            <a:ext cx="3511336" cy="2469771"/>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Les 3 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516136" cy="4738260"/>
          </a:xfrm>
        </p:spPr>
        <p:txBody>
          <a:bodyPr>
            <a:normAutofit/>
          </a:bodyPr>
          <a:lstStyle/>
          <a:p>
            <a:pPr indent="0">
              <a:buNone/>
              <a:defRPr/>
            </a:pPr>
            <a:r>
              <a:rPr lang="nl-NL" dirty="0"/>
              <a:t>Planten streven naar licht en strekken zich om boven hun buren uit te komen, wat wordt beïnvloed door lichtniveau en lichtkleur.</a:t>
            </a:r>
          </a:p>
          <a:p>
            <a:pPr indent="0">
              <a:buNone/>
              <a:defRPr/>
            </a:pPr>
            <a:endParaRPr lang="nl-NL" dirty="0"/>
          </a:p>
          <a:p>
            <a:pPr indent="0">
              <a:buNone/>
              <a:defRPr/>
            </a:pPr>
            <a:r>
              <a:rPr lang="nl-NL" dirty="0"/>
              <a:t>Om dit laatste te begrijpen, moeten we even terug naar de plant in de natuur.</a:t>
            </a:r>
          </a:p>
          <a:p>
            <a:pPr indent="0">
              <a:buNone/>
              <a:defRPr/>
            </a:pPr>
            <a:endParaRPr lang="nl-NL" dirty="0"/>
          </a:p>
          <a:p>
            <a:pPr indent="0">
              <a:buNone/>
              <a:defRPr/>
            </a:pPr>
            <a:r>
              <a:rPr lang="nl-NL" dirty="0"/>
              <a:t>Om zo snel mogelijk uit de schaduw van andere planten te komen, moet hij juist niet vertakken maar alle energie stoppen in het verlengen van de hoofdstengel</a:t>
            </a:r>
          </a:p>
        </p:txBody>
      </p:sp>
      <p:pic>
        <p:nvPicPr>
          <p:cNvPr id="5" name="Afbeelding 4">
            <a:extLst>
              <a:ext uri="{FF2B5EF4-FFF2-40B4-BE49-F238E27FC236}">
                <a16:creationId xmlns:a16="http://schemas.microsoft.com/office/drawing/2014/main" id="{C51292AE-F3A0-8529-9104-2028C075129C}"/>
              </a:ext>
            </a:extLst>
          </p:cNvPr>
          <p:cNvPicPr>
            <a:picLocks noChangeAspect="1"/>
          </p:cNvPicPr>
          <p:nvPr/>
        </p:nvPicPr>
        <p:blipFill>
          <a:blip r:embed="rId3"/>
          <a:stretch>
            <a:fillRect/>
          </a:stretch>
        </p:blipFill>
        <p:spPr>
          <a:xfrm>
            <a:off x="8826467" y="4628858"/>
            <a:ext cx="2619375" cy="1743075"/>
          </a:xfrm>
          <a:prstGeom prst="rect">
            <a:avLst/>
          </a:prstGeom>
        </p:spPr>
      </p:pic>
    </p:spTree>
    <p:extLst>
      <p:ext uri="{BB962C8B-B14F-4D97-AF65-F5344CB8AC3E}">
        <p14:creationId xmlns:p14="http://schemas.microsoft.com/office/powerpoint/2010/main" val="12752180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B5EBA-5F68-DC81-972A-0B7DEB4FD6A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7CFB1B6-929B-C08D-DBD6-F81F0360EF5F}"/>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5610C50F-20C6-7B31-DDCD-8221A36FA138}"/>
              </a:ext>
            </a:extLst>
          </p:cNvPr>
          <p:cNvSpPr>
            <a:spLocks noGrp="1" noChangeArrowheads="1"/>
          </p:cNvSpPr>
          <p:nvPr>
            <p:ph idx="1"/>
          </p:nvPr>
        </p:nvSpPr>
        <p:spPr>
          <a:xfrm>
            <a:off x="1066766" y="1882885"/>
            <a:ext cx="6651494" cy="4738260"/>
          </a:xfrm>
        </p:spPr>
        <p:txBody>
          <a:bodyPr>
            <a:normAutofit/>
          </a:bodyPr>
          <a:lstStyle/>
          <a:p>
            <a:pPr indent="0">
              <a:buNone/>
              <a:defRPr/>
            </a:pPr>
            <a:r>
              <a:rPr lang="nl-NL" dirty="0"/>
              <a:t>Een plant neem met het pigment </a:t>
            </a:r>
            <a:r>
              <a:rPr lang="nl-NL" b="1" i="1" dirty="0"/>
              <a:t>Fytochroom </a:t>
            </a:r>
            <a:r>
              <a:rPr lang="nl-NL" dirty="0"/>
              <a:t>het licht waar.</a:t>
            </a:r>
          </a:p>
          <a:p>
            <a:pPr indent="0">
              <a:buNone/>
              <a:defRPr/>
            </a:pPr>
            <a:r>
              <a:rPr lang="nl-NL" i="1" dirty="0"/>
              <a:t> </a:t>
            </a:r>
          </a:p>
          <a:p>
            <a:pPr indent="0">
              <a:buNone/>
              <a:defRPr/>
            </a:pPr>
            <a:r>
              <a:rPr lang="nl-NL" b="1" i="1" dirty="0"/>
              <a:t>Fytochroom </a:t>
            </a:r>
            <a:r>
              <a:rPr lang="nl-NL" dirty="0"/>
              <a:t>zit in het cytoplasma van de cel</a:t>
            </a:r>
            <a:endParaRPr lang="nl-NL" b="1" i="1" dirty="0"/>
          </a:p>
          <a:p>
            <a:pPr indent="0">
              <a:buNone/>
              <a:defRPr/>
            </a:pPr>
            <a:endParaRPr lang="nl-NL" b="1" i="1" dirty="0"/>
          </a:p>
          <a:p>
            <a:pPr indent="0">
              <a:buNone/>
              <a:defRPr/>
            </a:pPr>
            <a:r>
              <a:rPr lang="nl-NL" b="1" i="1" dirty="0"/>
              <a:t>Fytochromen</a:t>
            </a:r>
            <a:r>
              <a:rPr lang="nl-NL" dirty="0"/>
              <a:t> zijn als het ware lichtsensoren die de verhouding van rood tot </a:t>
            </a:r>
            <a:r>
              <a:rPr lang="nl-NL" dirty="0" err="1"/>
              <a:t>verrood</a:t>
            </a:r>
            <a:r>
              <a:rPr lang="nl-NL" dirty="0"/>
              <a:t> licht in de omgeving meet en past op basis daarvan de groei van de plant aan. </a:t>
            </a:r>
          </a:p>
        </p:txBody>
      </p:sp>
      <p:pic>
        <p:nvPicPr>
          <p:cNvPr id="4" name="Afbeelding 3">
            <a:extLst>
              <a:ext uri="{FF2B5EF4-FFF2-40B4-BE49-F238E27FC236}">
                <a16:creationId xmlns:a16="http://schemas.microsoft.com/office/drawing/2014/main" id="{9BA1362A-AFEB-4112-733D-FE18C8512FE6}"/>
              </a:ext>
            </a:extLst>
          </p:cNvPr>
          <p:cNvPicPr>
            <a:picLocks noChangeAspect="1"/>
          </p:cNvPicPr>
          <p:nvPr/>
        </p:nvPicPr>
        <p:blipFill>
          <a:blip r:embed="rId3"/>
          <a:stretch>
            <a:fillRect/>
          </a:stretch>
        </p:blipFill>
        <p:spPr>
          <a:xfrm>
            <a:off x="4941358" y="5675931"/>
            <a:ext cx="6782747" cy="1009791"/>
          </a:xfrm>
          <a:prstGeom prst="rect">
            <a:avLst/>
          </a:prstGeom>
        </p:spPr>
      </p:pic>
    </p:spTree>
    <p:extLst>
      <p:ext uri="{BB962C8B-B14F-4D97-AF65-F5344CB8AC3E}">
        <p14:creationId xmlns:p14="http://schemas.microsoft.com/office/powerpoint/2010/main" val="23681311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Waarom strekken planten?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66766" y="1882885"/>
            <a:ext cx="7706298" cy="4738260"/>
          </a:xfrm>
        </p:spPr>
        <p:txBody>
          <a:bodyPr>
            <a:normAutofit/>
          </a:bodyPr>
          <a:lstStyle/>
          <a:p>
            <a:pPr indent="0">
              <a:buNone/>
              <a:defRPr/>
            </a:pPr>
            <a:r>
              <a:rPr lang="nl-NL" dirty="0"/>
              <a:t>Een plant in de schaduw krijgt relatief veel </a:t>
            </a:r>
            <a:r>
              <a:rPr lang="nl-NL" dirty="0" err="1"/>
              <a:t>verrood</a:t>
            </a:r>
            <a:r>
              <a:rPr lang="nl-NL" dirty="0"/>
              <a:t> (tussen 700-750 NM). </a:t>
            </a:r>
          </a:p>
          <a:p>
            <a:pPr indent="0">
              <a:buNone/>
              <a:defRPr/>
            </a:pPr>
            <a:endParaRPr lang="nl-NL" dirty="0"/>
          </a:p>
          <a:p>
            <a:pPr indent="0">
              <a:buNone/>
              <a:defRPr/>
            </a:pPr>
            <a:r>
              <a:rPr lang="nl-NL" dirty="0"/>
              <a:t>Als de planten dit d.m.v. </a:t>
            </a:r>
            <a:r>
              <a:rPr lang="nl-NL" b="1" i="1" dirty="0"/>
              <a:t>Fytochromen</a:t>
            </a:r>
            <a:r>
              <a:rPr lang="nl-NL" dirty="0"/>
              <a:t> dit meten, geven de </a:t>
            </a:r>
            <a:r>
              <a:rPr lang="nl-NL" b="1" i="1" dirty="0"/>
              <a:t>Fytochromen</a:t>
            </a:r>
            <a:r>
              <a:rPr lang="nl-NL" dirty="0"/>
              <a:t> een seintje aan de cel. Als reactie hierop verlengt (of strekt) de cel.</a:t>
            </a:r>
            <a:br>
              <a:rPr lang="nl-NL" dirty="0"/>
            </a:br>
            <a:r>
              <a:rPr lang="nl-NL" dirty="0"/>
              <a:t>De plant krijgt hierdoor langere internodiën en strekt dus meer.</a:t>
            </a:r>
          </a:p>
          <a:p>
            <a:pPr indent="0">
              <a:buNone/>
              <a:defRPr/>
            </a:pPr>
            <a:endParaRPr lang="nl-NL" dirty="0"/>
          </a:p>
          <a:p>
            <a:pPr indent="0">
              <a:buNone/>
              <a:defRPr/>
            </a:pPr>
            <a:r>
              <a:rPr lang="nl-NL" b="1" i="1" dirty="0"/>
              <a:t>Fytochroom</a:t>
            </a:r>
            <a:r>
              <a:rPr lang="nl-NL" dirty="0"/>
              <a:t> is dus essentieel voor een plant om efficiënt met licht en schaduw om te gaan.</a:t>
            </a:r>
          </a:p>
          <a:p>
            <a:pPr indent="0">
              <a:buNone/>
              <a:defRPr/>
            </a:pPr>
            <a:endParaRPr lang="nl-NL" i="1" dirty="0"/>
          </a:p>
          <a:p>
            <a:pPr indent="0">
              <a:buNone/>
              <a:defRPr/>
            </a:pPr>
            <a:endParaRPr lang="nl-NL" dirty="0"/>
          </a:p>
        </p:txBody>
      </p:sp>
      <p:pic>
        <p:nvPicPr>
          <p:cNvPr id="6" name="Afbeelding 5">
            <a:extLst>
              <a:ext uri="{FF2B5EF4-FFF2-40B4-BE49-F238E27FC236}">
                <a16:creationId xmlns:a16="http://schemas.microsoft.com/office/drawing/2014/main" id="{87BCF25A-1467-103C-B1D7-F5DF143DA6E5}"/>
              </a:ext>
            </a:extLst>
          </p:cNvPr>
          <p:cNvPicPr>
            <a:picLocks noChangeAspect="1"/>
          </p:cNvPicPr>
          <p:nvPr/>
        </p:nvPicPr>
        <p:blipFill>
          <a:blip r:embed="rId3"/>
          <a:stretch>
            <a:fillRect/>
          </a:stretch>
        </p:blipFill>
        <p:spPr>
          <a:xfrm>
            <a:off x="5473705" y="5905288"/>
            <a:ext cx="6782747" cy="1009791"/>
          </a:xfrm>
          <a:prstGeom prst="rect">
            <a:avLst/>
          </a:prstGeom>
        </p:spPr>
      </p:pic>
    </p:spTree>
    <p:extLst>
      <p:ext uri="{BB962C8B-B14F-4D97-AF65-F5344CB8AC3E}">
        <p14:creationId xmlns:p14="http://schemas.microsoft.com/office/powerpoint/2010/main" val="82164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hele plant is overdekt met knoppen in rust.</a:t>
            </a:r>
          </a:p>
          <a:p>
            <a:pPr indent="0">
              <a:buNone/>
              <a:defRPr/>
            </a:pPr>
            <a:r>
              <a:rPr lang="nl-NL" dirty="0"/>
              <a:t>Knoppen zijn het groeibeginsel van planten</a:t>
            </a:r>
          </a:p>
          <a:p>
            <a:pPr indent="0">
              <a:buNone/>
              <a:defRPr/>
            </a:pPr>
            <a:endParaRPr lang="nl-NL" dirty="0"/>
          </a:p>
          <a:p>
            <a:pPr indent="0">
              <a:buNone/>
              <a:defRPr/>
            </a:pPr>
            <a:r>
              <a:rPr lang="nl-NL" dirty="0"/>
              <a:t>Steeds als er in het groeipunt een nieuw blad wordt afgesplitst, komt er tegelijkertijd in het bladoksel een knop.</a:t>
            </a:r>
          </a:p>
          <a:p>
            <a:pPr indent="0">
              <a:buNone/>
              <a:defRPr/>
            </a:pPr>
            <a:endParaRPr lang="nl-NL" dirty="0"/>
          </a:p>
          <a:p>
            <a:pPr indent="0">
              <a:buNone/>
              <a:defRPr/>
            </a:pPr>
            <a:r>
              <a:rPr lang="nl-NL" dirty="0"/>
              <a:t>Dat die knoppen niet allemaal uitlopen komt door de </a:t>
            </a:r>
            <a:r>
              <a:rPr lang="nl-NL" b="1" i="1" dirty="0"/>
              <a:t>apicale dominantie</a:t>
            </a:r>
          </a:p>
          <a:p>
            <a:pPr indent="0">
              <a:buNone/>
              <a:defRPr/>
            </a:pPr>
            <a:endParaRPr lang="nl-NL" dirty="0"/>
          </a:p>
          <a:p>
            <a:pPr indent="0">
              <a:buNone/>
              <a:defRPr/>
            </a:pPr>
            <a:endParaRPr lang="nl-NL" dirty="0"/>
          </a:p>
        </p:txBody>
      </p:sp>
      <p:pic>
        <p:nvPicPr>
          <p:cNvPr id="4" name="Afbeelding 3">
            <a:extLst>
              <a:ext uri="{FF2B5EF4-FFF2-40B4-BE49-F238E27FC236}">
                <a16:creationId xmlns:a16="http://schemas.microsoft.com/office/drawing/2014/main" id="{E9331B2C-7B85-0E75-DF27-1DAD09735A86}"/>
              </a:ext>
            </a:extLst>
          </p:cNvPr>
          <p:cNvPicPr>
            <a:picLocks noChangeAspect="1"/>
          </p:cNvPicPr>
          <p:nvPr/>
        </p:nvPicPr>
        <p:blipFill>
          <a:blip r:embed="rId3"/>
          <a:stretch>
            <a:fillRect/>
          </a:stretch>
        </p:blipFill>
        <p:spPr>
          <a:xfrm>
            <a:off x="9386304" y="4628857"/>
            <a:ext cx="2619375" cy="1743075"/>
          </a:xfrm>
          <a:prstGeom prst="rect">
            <a:avLst/>
          </a:prstGeom>
        </p:spPr>
      </p:pic>
    </p:spTree>
    <p:extLst>
      <p:ext uri="{BB962C8B-B14F-4D97-AF65-F5344CB8AC3E}">
        <p14:creationId xmlns:p14="http://schemas.microsoft.com/office/powerpoint/2010/main" val="9111670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742A1-D66F-33FA-729E-BDD0BC027D5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1F70FB13-18FC-3192-7D05-6684F68097DC}"/>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103EE8B3-0D2F-E189-00E1-57F25BA880F6}"/>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Het groeipunt van de plant produceert het planthormoon </a:t>
            </a:r>
            <a:r>
              <a:rPr lang="nl-NL" b="1" i="1" dirty="0"/>
              <a:t>auxine, </a:t>
            </a:r>
            <a:r>
              <a:rPr lang="nl-NL" dirty="0"/>
              <a:t>Dit remt de uitgroei van de onderliggende knoppen</a:t>
            </a:r>
          </a:p>
          <a:p>
            <a:pPr indent="0">
              <a:buNone/>
              <a:defRPr/>
            </a:pPr>
            <a:endParaRPr lang="nl-NL" dirty="0"/>
          </a:p>
          <a:p>
            <a:pPr indent="0">
              <a:buNone/>
              <a:defRPr/>
            </a:pPr>
            <a:r>
              <a:rPr lang="nl-NL" dirty="0"/>
              <a:t>De knoppen die dicht bij het groeipunt liggen worden zo het meest efficiëntst geremd.</a:t>
            </a:r>
          </a:p>
          <a:p>
            <a:pPr indent="0">
              <a:buNone/>
              <a:defRPr/>
            </a:pPr>
            <a:endParaRPr lang="nl-NL" dirty="0"/>
          </a:p>
          <a:p>
            <a:pPr indent="0">
              <a:buNone/>
              <a:defRPr/>
            </a:pPr>
            <a:r>
              <a:rPr lang="nl-NL" dirty="0"/>
              <a:t>Verder weg zwakt de </a:t>
            </a:r>
            <a:r>
              <a:rPr lang="nl-NL" b="1" i="1" dirty="0"/>
              <a:t>apicale dominantie </a:t>
            </a:r>
            <a:r>
              <a:rPr lang="nl-NL" dirty="0"/>
              <a:t>af en kunnen daar de zijknoppen wel uitlopen</a:t>
            </a:r>
          </a:p>
          <a:p>
            <a:pPr indent="0">
              <a:buNone/>
              <a:defRPr/>
            </a:pPr>
            <a:endParaRPr lang="nl-NL" dirty="0"/>
          </a:p>
        </p:txBody>
      </p:sp>
      <p:pic>
        <p:nvPicPr>
          <p:cNvPr id="2" name="Afbeelding 1">
            <a:extLst>
              <a:ext uri="{FF2B5EF4-FFF2-40B4-BE49-F238E27FC236}">
                <a16:creationId xmlns:a16="http://schemas.microsoft.com/office/drawing/2014/main" id="{378CF098-CB2B-A518-7E9E-0A4C91916578}"/>
              </a:ext>
            </a:extLst>
          </p:cNvPr>
          <p:cNvPicPr>
            <a:picLocks noChangeAspect="1"/>
          </p:cNvPicPr>
          <p:nvPr/>
        </p:nvPicPr>
        <p:blipFill>
          <a:blip r:embed="rId3"/>
          <a:srcRect b="12992"/>
          <a:stretch/>
        </p:blipFill>
        <p:spPr>
          <a:xfrm>
            <a:off x="8006396" y="245444"/>
            <a:ext cx="3785944" cy="2471877"/>
          </a:xfrm>
          <a:prstGeom prst="rect">
            <a:avLst/>
          </a:prstGeom>
        </p:spPr>
      </p:pic>
    </p:spTree>
    <p:extLst>
      <p:ext uri="{BB962C8B-B14F-4D97-AF65-F5344CB8AC3E}">
        <p14:creationId xmlns:p14="http://schemas.microsoft.com/office/powerpoint/2010/main" val="7720512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05AD-BFE6-A51E-5AE2-885071A5F76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5DC345A-17F4-2522-C5F2-E35AB4C8AAEC}"/>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Plaats van productie van hormonen.</a:t>
            </a:r>
            <a:endParaRPr lang="nl-NL" altLang="nl-NL" sz="3600" b="1" dirty="0"/>
          </a:p>
        </p:txBody>
      </p:sp>
      <p:sp>
        <p:nvSpPr>
          <p:cNvPr id="5" name="Tijdelijke aanduiding voor inhoud 4">
            <a:extLst>
              <a:ext uri="{FF2B5EF4-FFF2-40B4-BE49-F238E27FC236}">
                <a16:creationId xmlns:a16="http://schemas.microsoft.com/office/drawing/2014/main" id="{60A66EF8-AB15-F5CA-372C-32070E15A4BC}"/>
              </a:ext>
            </a:extLst>
          </p:cNvPr>
          <p:cNvSpPr>
            <a:spLocks noGrp="1"/>
          </p:cNvSpPr>
          <p:nvPr>
            <p:ph idx="1"/>
          </p:nvPr>
        </p:nvSpPr>
        <p:spPr>
          <a:xfrm>
            <a:off x="1047988" y="1885315"/>
            <a:ext cx="7740000" cy="4564645"/>
          </a:xfrm>
        </p:spPr>
        <p:txBody>
          <a:bodyPr/>
          <a:lstStyle/>
          <a:p>
            <a:pPr indent="0">
              <a:buNone/>
            </a:pPr>
            <a:r>
              <a:rPr lang="nl-NL" dirty="0"/>
              <a:t>Planthormonen worden in specifieke delen van de plantencel gemaakt, afhankelijk van het type hormoon en de functie ervan.</a:t>
            </a:r>
          </a:p>
          <a:p>
            <a:pPr indent="0">
              <a:buNone/>
            </a:pPr>
            <a:endParaRPr lang="nl-NL" dirty="0"/>
          </a:p>
          <a:p>
            <a:pPr indent="0">
              <a:buNone/>
            </a:pPr>
            <a:r>
              <a:rPr lang="nl-NL" dirty="0"/>
              <a:t>De hormonen worden geproduceerd in het </a:t>
            </a:r>
            <a:r>
              <a:rPr lang="nl-NL" b="1" i="1" dirty="0"/>
              <a:t>cytoplasma</a:t>
            </a:r>
            <a:r>
              <a:rPr lang="nl-NL" dirty="0"/>
              <a:t> van de cel of soms door </a:t>
            </a:r>
            <a:r>
              <a:rPr lang="nl-NL" b="1" i="1" dirty="0" err="1"/>
              <a:t>plastiden</a:t>
            </a:r>
            <a:r>
              <a:rPr lang="nl-NL" dirty="0"/>
              <a:t>.</a:t>
            </a:r>
          </a:p>
          <a:p>
            <a:pPr indent="0">
              <a:buNone/>
            </a:pPr>
            <a:endParaRPr lang="nl-NL" b="1" i="1" dirty="0"/>
          </a:p>
          <a:p>
            <a:pPr indent="0">
              <a:buNone/>
            </a:pPr>
            <a:r>
              <a:rPr lang="nl-NL" b="1" i="1" dirty="0" err="1"/>
              <a:t>Plastiden</a:t>
            </a:r>
            <a:r>
              <a:rPr lang="nl-NL" dirty="0"/>
              <a:t> zijn kleine onderdelen (organellen) in de cellen van planten (chloroplast is ook een </a:t>
            </a:r>
            <a:r>
              <a:rPr lang="nl-NL" b="1" i="1" dirty="0" err="1"/>
              <a:t>plastide</a:t>
            </a:r>
            <a:r>
              <a:rPr lang="nl-NL" dirty="0"/>
              <a:t>)</a:t>
            </a:r>
            <a:endParaRPr lang="nl-NL" b="1" i="1" dirty="0"/>
          </a:p>
          <a:p>
            <a:pPr indent="0">
              <a:buNone/>
            </a:pPr>
            <a:endParaRPr lang="nl-NL" dirty="0"/>
          </a:p>
        </p:txBody>
      </p:sp>
      <p:pic>
        <p:nvPicPr>
          <p:cNvPr id="4" name="Afbeelding 3">
            <a:extLst>
              <a:ext uri="{FF2B5EF4-FFF2-40B4-BE49-F238E27FC236}">
                <a16:creationId xmlns:a16="http://schemas.microsoft.com/office/drawing/2014/main" id="{355A3905-A454-D478-067C-792B1AB1C51F}"/>
              </a:ext>
            </a:extLst>
          </p:cNvPr>
          <p:cNvPicPr>
            <a:picLocks noChangeAspect="1"/>
          </p:cNvPicPr>
          <p:nvPr/>
        </p:nvPicPr>
        <p:blipFill>
          <a:blip r:embed="rId3"/>
          <a:stretch>
            <a:fillRect/>
          </a:stretch>
        </p:blipFill>
        <p:spPr>
          <a:xfrm>
            <a:off x="9218356" y="4089282"/>
            <a:ext cx="2826994" cy="2540780"/>
          </a:xfrm>
          <a:prstGeom prst="rect">
            <a:avLst/>
          </a:prstGeom>
        </p:spPr>
      </p:pic>
    </p:spTree>
    <p:extLst>
      <p:ext uri="{BB962C8B-B14F-4D97-AF65-F5344CB8AC3E}">
        <p14:creationId xmlns:p14="http://schemas.microsoft.com/office/powerpoint/2010/main" val="34742988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FB33D-AF02-5149-4B04-62CCB1FC502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5822CEB-E29A-01A2-0098-6620C51C698B}"/>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a:t>
            </a:r>
            <a:r>
              <a:rPr lang="nl-NL" altLang="nl-NL" dirty="0"/>
              <a:t>le dominantie</a:t>
            </a:r>
            <a:endParaRPr lang="nl-NL" altLang="nl-NL" b="1" dirty="0"/>
          </a:p>
        </p:txBody>
      </p:sp>
      <p:sp>
        <p:nvSpPr>
          <p:cNvPr id="7171" name="Tijdelijke aanduiding voor inhoud 2">
            <a:extLst>
              <a:ext uri="{FF2B5EF4-FFF2-40B4-BE49-F238E27FC236}">
                <a16:creationId xmlns:a16="http://schemas.microsoft.com/office/drawing/2014/main" id="{C322C9D1-0476-B633-5E9B-442D213C0577}"/>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Als de apicale dominantie wordt opgeheven (bv omdat de kop uit de plant is gebroken), lopen de dicht bij het groeipunt gelegen knoppen wel uit.</a:t>
            </a:r>
          </a:p>
          <a:p>
            <a:pPr indent="0">
              <a:buNone/>
              <a:defRPr/>
            </a:pPr>
            <a:endParaRPr lang="nl-NL" dirty="0"/>
          </a:p>
          <a:p>
            <a:pPr indent="0">
              <a:buNone/>
              <a:defRPr/>
            </a:pPr>
            <a:r>
              <a:rPr lang="nl-NL" dirty="0"/>
              <a:t>Deze gaan dan weer Auxine produceren en onderdrukken de knopuitloop lager op het overgebleven stuk</a:t>
            </a:r>
          </a:p>
          <a:p>
            <a:pPr indent="0">
              <a:buNone/>
              <a:defRPr/>
            </a:pPr>
            <a:endParaRPr lang="nl-NL" dirty="0"/>
          </a:p>
          <a:p>
            <a:pPr indent="0">
              <a:buNone/>
              <a:defRPr/>
            </a:pPr>
            <a:r>
              <a:rPr lang="nl-NL" dirty="0"/>
              <a:t>Ze nemen dus de apicale dominantie over</a:t>
            </a:r>
          </a:p>
          <a:p>
            <a:pPr indent="0">
              <a:buNone/>
              <a:defRPr/>
            </a:pPr>
            <a:endParaRPr lang="nl-NL" dirty="0"/>
          </a:p>
        </p:txBody>
      </p:sp>
      <p:pic>
        <p:nvPicPr>
          <p:cNvPr id="2" name="Afbeelding 1">
            <a:extLst>
              <a:ext uri="{FF2B5EF4-FFF2-40B4-BE49-F238E27FC236}">
                <a16:creationId xmlns:a16="http://schemas.microsoft.com/office/drawing/2014/main" id="{3D1D1727-8E5A-253D-6CC7-965D5A5F0AE6}"/>
              </a:ext>
            </a:extLst>
          </p:cNvPr>
          <p:cNvPicPr>
            <a:picLocks noChangeAspect="1"/>
          </p:cNvPicPr>
          <p:nvPr/>
        </p:nvPicPr>
        <p:blipFill>
          <a:blip r:embed="rId3"/>
          <a:srcRect b="12707"/>
          <a:stretch/>
        </p:blipFill>
        <p:spPr>
          <a:xfrm>
            <a:off x="7965440" y="3803048"/>
            <a:ext cx="4069427" cy="2666763"/>
          </a:xfrm>
          <a:prstGeom prst="rect">
            <a:avLst/>
          </a:prstGeom>
        </p:spPr>
      </p:pic>
    </p:spTree>
    <p:extLst>
      <p:ext uri="{BB962C8B-B14F-4D97-AF65-F5344CB8AC3E}">
        <p14:creationId xmlns:p14="http://schemas.microsoft.com/office/powerpoint/2010/main" val="13390256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Apicale dominantie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01206" cy="4738260"/>
          </a:xfrm>
        </p:spPr>
        <p:txBody>
          <a:bodyPr>
            <a:normAutofit lnSpcReduction="10000"/>
          </a:bodyPr>
          <a:lstStyle/>
          <a:p>
            <a:pPr indent="0">
              <a:buNone/>
              <a:defRPr/>
            </a:pPr>
            <a:r>
              <a:rPr lang="nl-NL" dirty="0"/>
              <a:t>In het kort:</a:t>
            </a:r>
          </a:p>
          <a:p>
            <a:pPr indent="0">
              <a:buNone/>
              <a:defRPr/>
            </a:pPr>
            <a:endParaRPr lang="nl-NL" dirty="0"/>
          </a:p>
          <a:p>
            <a:pPr marL="342900" indent="-342900">
              <a:defRPr/>
            </a:pPr>
            <a:r>
              <a:rPr lang="nl-NL" dirty="0"/>
              <a:t>Knoppen op een plant blijven in rust door apicale dominantie.</a:t>
            </a:r>
          </a:p>
          <a:p>
            <a:pPr marL="342900" indent="-342900">
              <a:defRPr/>
            </a:pPr>
            <a:endParaRPr lang="nl-NL" dirty="0"/>
          </a:p>
          <a:p>
            <a:pPr marL="342900" indent="-342900">
              <a:defRPr/>
            </a:pPr>
            <a:r>
              <a:rPr lang="nl-NL" dirty="0"/>
              <a:t>Het groeipunt in de top produceert auxine, dat knopgroei remt.</a:t>
            </a:r>
          </a:p>
          <a:p>
            <a:pPr marL="342900" indent="-342900">
              <a:defRPr/>
            </a:pPr>
            <a:endParaRPr lang="nl-NL" dirty="0"/>
          </a:p>
          <a:p>
            <a:pPr marL="342900" indent="-342900">
              <a:defRPr/>
            </a:pPr>
            <a:r>
              <a:rPr lang="nl-NL" dirty="0"/>
              <a:t>Knoppen dicht bij de top worden sterker geremd dan knoppen verder weg.</a:t>
            </a:r>
          </a:p>
          <a:p>
            <a:pPr marL="342900" indent="-342900">
              <a:defRPr/>
            </a:pPr>
            <a:endParaRPr lang="nl-NL" dirty="0"/>
          </a:p>
          <a:p>
            <a:pPr marL="342900" indent="-342900">
              <a:defRPr/>
            </a:pPr>
            <a:r>
              <a:rPr lang="nl-NL" dirty="0"/>
              <a:t>Het verwijderen van de top kan apicale dominantie opheffen en zijknoppen laten uitlopen, zoals na de oogst van een roos. </a:t>
            </a:r>
          </a:p>
        </p:txBody>
      </p:sp>
      <p:pic>
        <p:nvPicPr>
          <p:cNvPr id="2" name="Afbeelding 1">
            <a:extLst>
              <a:ext uri="{FF2B5EF4-FFF2-40B4-BE49-F238E27FC236}">
                <a16:creationId xmlns:a16="http://schemas.microsoft.com/office/drawing/2014/main" id="{420BACBC-9E99-98D9-6F5A-A6F6E24FF7ED}"/>
              </a:ext>
            </a:extLst>
          </p:cNvPr>
          <p:cNvPicPr>
            <a:picLocks noChangeAspect="1"/>
          </p:cNvPicPr>
          <p:nvPr/>
        </p:nvPicPr>
        <p:blipFill>
          <a:blip r:embed="rId3"/>
          <a:stretch>
            <a:fillRect/>
          </a:stretch>
        </p:blipFill>
        <p:spPr>
          <a:xfrm>
            <a:off x="8171560" y="86953"/>
            <a:ext cx="3856772" cy="2526851"/>
          </a:xfrm>
          <a:prstGeom prst="rect">
            <a:avLst/>
          </a:prstGeom>
        </p:spPr>
      </p:pic>
    </p:spTree>
    <p:extLst>
      <p:ext uri="{BB962C8B-B14F-4D97-AF65-F5344CB8AC3E}">
        <p14:creationId xmlns:p14="http://schemas.microsoft.com/office/powerpoint/2010/main" val="20203964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Vertakking/strekking sturen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marL="342900" indent="-342900">
              <a:defRPr/>
            </a:pPr>
            <a:r>
              <a:rPr lang="nl-NL" dirty="0"/>
              <a:t>Met rode en blauwe led verlichting kunnen we de vertakking sturen bij potplanten.</a:t>
            </a:r>
          </a:p>
          <a:p>
            <a:pPr marL="342900" indent="-342900">
              <a:defRPr/>
            </a:pPr>
            <a:r>
              <a:rPr lang="nl-NL" dirty="0"/>
              <a:t>Droog telen/hoge EC</a:t>
            </a:r>
          </a:p>
          <a:p>
            <a:pPr marL="342900" indent="-342900">
              <a:defRPr/>
            </a:pPr>
            <a:r>
              <a:rPr lang="nl-NL" dirty="0"/>
              <a:t>Aanraking/trillen</a:t>
            </a:r>
          </a:p>
          <a:p>
            <a:pPr marL="342900" indent="-342900">
              <a:defRPr/>
            </a:pPr>
            <a:r>
              <a:rPr lang="nl-NL" dirty="0"/>
              <a:t>Groeiregulatoren</a:t>
            </a:r>
          </a:p>
          <a:p>
            <a:pPr marL="342900" indent="-342900">
              <a:defRPr/>
            </a:pPr>
            <a:r>
              <a:rPr lang="nl-NL" dirty="0"/>
              <a:t>Temperatuur</a:t>
            </a:r>
          </a:p>
          <a:p>
            <a:pPr marL="342900" indent="-342900">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8D53375F-BD3C-A8DE-941C-C5CA4FA17976}"/>
              </a:ext>
            </a:extLst>
          </p:cNvPr>
          <p:cNvPicPr>
            <a:picLocks noChangeAspect="1"/>
          </p:cNvPicPr>
          <p:nvPr/>
        </p:nvPicPr>
        <p:blipFill>
          <a:blip r:embed="rId3"/>
          <a:stretch>
            <a:fillRect/>
          </a:stretch>
        </p:blipFill>
        <p:spPr>
          <a:xfrm>
            <a:off x="8798476" y="4280006"/>
            <a:ext cx="2619375" cy="1743075"/>
          </a:xfrm>
          <a:prstGeom prst="rect">
            <a:avLst/>
          </a:prstGeom>
        </p:spPr>
      </p:pic>
    </p:spTree>
    <p:extLst>
      <p:ext uri="{BB962C8B-B14F-4D97-AF65-F5344CB8AC3E}">
        <p14:creationId xmlns:p14="http://schemas.microsoft.com/office/powerpoint/2010/main" val="371018564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Gebruik van hormonen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004391" cy="4738260"/>
          </a:xfrm>
        </p:spPr>
        <p:txBody>
          <a:bodyPr>
            <a:normAutofit fontScale="92500" lnSpcReduction="10000"/>
          </a:bodyPr>
          <a:lstStyle/>
          <a:p>
            <a:pPr indent="0">
              <a:buNone/>
            </a:pPr>
            <a:r>
              <a:rPr lang="nl-NL" dirty="0"/>
              <a:t>De tuinbouw maakt op verschillende manieren gebruik van plantenhormonen om de groei, bloei, vruchtzetting en kwaliteit van gewassen te optimaliseren</a:t>
            </a:r>
          </a:p>
          <a:p>
            <a:pPr indent="0">
              <a:buNone/>
            </a:pPr>
            <a:endParaRPr lang="nl-NL" b="1" dirty="0"/>
          </a:p>
          <a:p>
            <a:pPr marL="457200" indent="-457200">
              <a:buAutoNum type="arabicPeriod"/>
            </a:pPr>
            <a:r>
              <a:rPr lang="nl-NL" b="1" dirty="0">
                <a:solidFill>
                  <a:srgbClr val="0070C0"/>
                </a:solidFill>
              </a:rPr>
              <a:t>Groei en wortelontwikkeling stimuleren</a:t>
            </a:r>
          </a:p>
          <a:p>
            <a:pPr marL="457200" indent="-457200">
              <a:buAutoNum type="arabicPeriod"/>
            </a:pPr>
            <a:endParaRPr lang="nl-NL" b="1" dirty="0">
              <a:solidFill>
                <a:srgbClr val="0070C0"/>
              </a:solidFill>
            </a:endParaRPr>
          </a:p>
          <a:p>
            <a:pPr marL="457200" indent="-457200">
              <a:buAutoNum type="arabicPeriod"/>
            </a:pPr>
            <a:r>
              <a:rPr lang="nl-NL" b="1" dirty="0">
                <a:solidFill>
                  <a:srgbClr val="0070C0"/>
                </a:solidFill>
              </a:rPr>
              <a:t>Bloei en vruchtzetting beïnvloeden</a:t>
            </a:r>
          </a:p>
          <a:p>
            <a:pPr marL="457200" indent="-457200">
              <a:buAutoNum type="arabicPeriod"/>
            </a:pPr>
            <a:endParaRPr lang="nl-NL" b="1" dirty="0">
              <a:solidFill>
                <a:srgbClr val="0070C0"/>
              </a:solidFill>
            </a:endParaRPr>
          </a:p>
          <a:p>
            <a:pPr marL="457200" indent="-457200">
              <a:buAutoNum type="arabicPeriod"/>
            </a:pPr>
            <a:r>
              <a:rPr lang="nl-NL" b="1" dirty="0">
                <a:solidFill>
                  <a:srgbClr val="0070C0"/>
                </a:solidFill>
              </a:rPr>
              <a:t>Rijping en bewaring van vruchten</a:t>
            </a:r>
          </a:p>
          <a:p>
            <a:pPr marL="457200" indent="-457200">
              <a:buAutoNum type="arabicPeriod"/>
            </a:pPr>
            <a:endParaRPr lang="nl-NL" b="1" dirty="0">
              <a:solidFill>
                <a:srgbClr val="0070C0"/>
              </a:solidFill>
            </a:endParaRPr>
          </a:p>
          <a:p>
            <a:pPr marL="457200" indent="-457200">
              <a:buAutoNum type="arabicPeriod"/>
            </a:pPr>
            <a:r>
              <a:rPr lang="nl-NL" b="1" dirty="0">
                <a:solidFill>
                  <a:srgbClr val="0070C0"/>
                </a:solidFill>
              </a:rPr>
              <a:t>Groei beheersen en planten compact houden</a:t>
            </a:r>
          </a:p>
          <a:p>
            <a:pPr marL="457200" indent="-457200">
              <a:buAutoNum type="arabicPeriod"/>
            </a:pPr>
            <a:endParaRPr lang="nl-NL" b="1" dirty="0">
              <a:solidFill>
                <a:srgbClr val="0070C0"/>
              </a:solidFill>
            </a:endParaRPr>
          </a:p>
          <a:p>
            <a:pPr marL="457200" indent="-457200">
              <a:buAutoNum type="arabicPeriod"/>
            </a:pPr>
            <a:r>
              <a:rPr lang="nl-NL" b="1" dirty="0">
                <a:solidFill>
                  <a:srgbClr val="0070C0"/>
                </a:solidFill>
              </a:rPr>
              <a:t>Stressbestendigheid verbeteren</a:t>
            </a:r>
          </a:p>
          <a:p>
            <a:pPr marL="457200" indent="-457200">
              <a:buAutoNum type="arabicPeriod"/>
            </a:pPr>
            <a:endParaRPr lang="nl-NL" b="1" dirty="0">
              <a:solidFill>
                <a:srgbClr val="0070C0"/>
              </a:solidFill>
            </a:endParaRPr>
          </a:p>
          <a:p>
            <a:pPr marL="457200" indent="-457200">
              <a:buAutoNum type="arabicPeriod"/>
            </a:pPr>
            <a:r>
              <a:rPr lang="nl-NL" b="1" dirty="0">
                <a:solidFill>
                  <a:srgbClr val="0070C0"/>
                </a:solidFill>
              </a:rPr>
              <a:t>Voorkomen van ongewenste groei of vruchtzetting</a:t>
            </a:r>
          </a:p>
          <a:p>
            <a:pPr indent="0">
              <a:buNone/>
              <a:defRPr/>
            </a:pPr>
            <a:endParaRPr lang="nl-NL" dirty="0"/>
          </a:p>
        </p:txBody>
      </p:sp>
      <p:pic>
        <p:nvPicPr>
          <p:cNvPr id="3" name="Afbeelding 2">
            <a:extLst>
              <a:ext uri="{FF2B5EF4-FFF2-40B4-BE49-F238E27FC236}">
                <a16:creationId xmlns:a16="http://schemas.microsoft.com/office/drawing/2014/main" id="{8C10C288-F56C-97FA-0EC3-4908F2A4029A}"/>
              </a:ext>
            </a:extLst>
          </p:cNvPr>
          <p:cNvPicPr>
            <a:picLocks noChangeAspect="1"/>
          </p:cNvPicPr>
          <p:nvPr/>
        </p:nvPicPr>
        <p:blipFill>
          <a:blip r:embed="rId3"/>
          <a:stretch>
            <a:fillRect/>
          </a:stretch>
        </p:blipFill>
        <p:spPr>
          <a:xfrm>
            <a:off x="9276279" y="3933778"/>
            <a:ext cx="2526151" cy="2786478"/>
          </a:xfrm>
          <a:prstGeom prst="rect">
            <a:avLst/>
          </a:prstGeom>
        </p:spPr>
      </p:pic>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171">
                                            <p:txEl>
                                              <p:pRg st="10" end="10"/>
                                            </p:txEl>
                                          </p:spTgt>
                                        </p:tgtEl>
                                        <p:attrNameLst>
                                          <p:attrName>style.visibility</p:attrName>
                                        </p:attrNameLst>
                                      </p:cBhvr>
                                      <p:to>
                                        <p:strVal val="visible"/>
                                      </p:to>
                                    </p:set>
                                    <p:animEffect transition="in" filter="fade">
                                      <p:cBhvr>
                                        <p:cTn id="35" dur="1000"/>
                                        <p:tgtEl>
                                          <p:spTgt spid="7171">
                                            <p:txEl>
                                              <p:pRg st="10" end="10"/>
                                            </p:txEl>
                                          </p:spTgt>
                                        </p:tgtEl>
                                      </p:cBhvr>
                                    </p:animEffect>
                                    <p:anim calcmode="lin" valueType="num">
                                      <p:cBhvr>
                                        <p:cTn id="36"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171">
                                            <p:txEl>
                                              <p:pRg st="12" end="12"/>
                                            </p:txEl>
                                          </p:spTgt>
                                        </p:tgtEl>
                                        <p:attrNameLst>
                                          <p:attrName>style.visibility</p:attrName>
                                        </p:attrNameLst>
                                      </p:cBhvr>
                                      <p:to>
                                        <p:strVal val="visible"/>
                                      </p:to>
                                    </p:set>
                                    <p:animEffect transition="in" filter="fade">
                                      <p:cBhvr>
                                        <p:cTn id="42" dur="1000"/>
                                        <p:tgtEl>
                                          <p:spTgt spid="7171">
                                            <p:txEl>
                                              <p:pRg st="12" end="12"/>
                                            </p:txEl>
                                          </p:spTgt>
                                        </p:tgtEl>
                                      </p:cBhvr>
                                    </p:animEffect>
                                    <p:anim calcmode="lin" valueType="num">
                                      <p:cBhvr>
                                        <p:cTn id="43" dur="1000" fill="hold"/>
                                        <p:tgtEl>
                                          <p:spTgt spid="7171">
                                            <p:txEl>
                                              <p:pRg st="12" end="12"/>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979840" cy="996950"/>
          </a:xfrm>
        </p:spPr>
        <p:txBody>
          <a:bodyPr>
            <a:normAutofit fontScale="90000"/>
          </a:bodyPr>
          <a:lstStyle/>
          <a:p>
            <a:pPr eaLnBrk="1" hangingPunct="1"/>
            <a:r>
              <a:rPr lang="nl-NL"/>
              <a:t>Groei en wortelontwikkeling stimuleren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228014" cy="4738260"/>
          </a:xfrm>
        </p:spPr>
        <p:txBody>
          <a:bodyPr>
            <a:normAutofit lnSpcReduction="10000"/>
          </a:bodyPr>
          <a:lstStyle/>
          <a:p>
            <a:pPr marL="342900" indent="-342900">
              <a:defRPr/>
            </a:pPr>
            <a:r>
              <a:rPr lang="nl-NL" b="1" i="1" dirty="0" err="1">
                <a:solidFill>
                  <a:srgbClr val="0070C0"/>
                </a:solidFill>
              </a:rPr>
              <a:t>Auxines</a:t>
            </a:r>
            <a:r>
              <a:rPr lang="nl-NL" dirty="0"/>
              <a:t> </a:t>
            </a:r>
            <a:br>
              <a:rPr lang="nl-NL" dirty="0"/>
            </a:br>
            <a:r>
              <a:rPr lang="nl-NL" dirty="0"/>
              <a:t>zoals indool-3-boterzuur (IBA) worden gebruikt in stekpoeders of -gels om de wortelvorming bij stekken te bevorderen. Dit is vooral belangrijk bij boomkwekerijen en sierplanten.</a:t>
            </a:r>
            <a:br>
              <a:rPr lang="nl-NL" dirty="0"/>
            </a:br>
            <a:r>
              <a:rPr lang="nl-NL" dirty="0"/>
              <a:t>Ook bij het enten van bomen wordt auxine gebruikt</a:t>
            </a:r>
          </a:p>
          <a:p>
            <a:pPr indent="0">
              <a:buNone/>
              <a:defRPr/>
            </a:pPr>
            <a:br>
              <a:rPr lang="nl-NL" dirty="0"/>
            </a:br>
            <a:endParaRPr lang="nl-NL" dirty="0"/>
          </a:p>
          <a:p>
            <a:pPr marL="342900" indent="-342900">
              <a:defRPr/>
            </a:pPr>
            <a:endParaRPr lang="nl-NL" dirty="0"/>
          </a:p>
          <a:p>
            <a:pPr marL="342900" indent="-342900">
              <a:defRPr/>
            </a:pPr>
            <a:r>
              <a:rPr lang="nl-NL" b="1" i="1" dirty="0" err="1">
                <a:solidFill>
                  <a:srgbClr val="0070C0"/>
                </a:solidFill>
              </a:rPr>
              <a:t>Cytokininen</a:t>
            </a:r>
            <a:r>
              <a:rPr lang="nl-NL" b="1" dirty="0">
                <a:solidFill>
                  <a:srgbClr val="0070C0"/>
                </a:solidFill>
              </a:rPr>
              <a:t> </a:t>
            </a:r>
            <a:br>
              <a:rPr lang="nl-NL" dirty="0"/>
            </a:br>
            <a:r>
              <a:rPr lang="nl-NL" dirty="0"/>
              <a:t>stimuleren de celdeling en worden in weefselkweek gebruikt om de groei van nieuwe planten te versnellen.</a:t>
            </a:r>
          </a:p>
        </p:txBody>
      </p:sp>
      <p:pic>
        <p:nvPicPr>
          <p:cNvPr id="5" name="Afbeelding 4">
            <a:extLst>
              <a:ext uri="{FF2B5EF4-FFF2-40B4-BE49-F238E27FC236}">
                <a16:creationId xmlns:a16="http://schemas.microsoft.com/office/drawing/2014/main" id="{6B70367F-353A-89B8-C244-48A5F23BF144}"/>
              </a:ext>
            </a:extLst>
          </p:cNvPr>
          <p:cNvPicPr>
            <a:picLocks noChangeAspect="1"/>
          </p:cNvPicPr>
          <p:nvPr/>
        </p:nvPicPr>
        <p:blipFill>
          <a:blip r:embed="rId3"/>
          <a:stretch>
            <a:fillRect/>
          </a:stretch>
        </p:blipFill>
        <p:spPr>
          <a:xfrm>
            <a:off x="9133840" y="1588951"/>
            <a:ext cx="2779448" cy="1565141"/>
          </a:xfrm>
          <a:prstGeom prst="rect">
            <a:avLst/>
          </a:prstGeom>
        </p:spPr>
      </p:pic>
      <p:pic>
        <p:nvPicPr>
          <p:cNvPr id="7" name="Afbeelding 6">
            <a:extLst>
              <a:ext uri="{FF2B5EF4-FFF2-40B4-BE49-F238E27FC236}">
                <a16:creationId xmlns:a16="http://schemas.microsoft.com/office/drawing/2014/main" id="{5792BBFF-327F-2876-3BCF-39087CB365CB}"/>
              </a:ext>
            </a:extLst>
          </p:cNvPr>
          <p:cNvPicPr>
            <a:picLocks noChangeAspect="1"/>
          </p:cNvPicPr>
          <p:nvPr/>
        </p:nvPicPr>
        <p:blipFill>
          <a:blip r:embed="rId4"/>
          <a:stretch>
            <a:fillRect/>
          </a:stretch>
        </p:blipFill>
        <p:spPr>
          <a:xfrm>
            <a:off x="8960386" y="4737689"/>
            <a:ext cx="2952902" cy="1771741"/>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1000"/>
                                        <p:tgtEl>
                                          <p:spTgt spid="7171">
                                            <p:txEl>
                                              <p:pRg st="3" end="3"/>
                                            </p:txEl>
                                          </p:spTgt>
                                        </p:tgtEl>
                                      </p:cBhvr>
                                    </p:animEffect>
                                    <p:anim calcmode="lin" valueType="num">
                                      <p:cBhvr>
                                        <p:cTn id="8"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8F4761-508D-D9B0-68F2-2F4F1475A856}"/>
              </a:ext>
            </a:extLst>
          </p:cNvPr>
          <p:cNvSpPr>
            <a:spLocks noGrp="1"/>
          </p:cNvSpPr>
          <p:nvPr>
            <p:ph type="title"/>
          </p:nvPr>
        </p:nvSpPr>
        <p:spPr/>
        <p:txBody>
          <a:bodyPr>
            <a:normAutofit fontScale="90000"/>
          </a:bodyPr>
          <a:lstStyle/>
          <a:p>
            <a:r>
              <a:rPr lang="nl-NL" dirty="0"/>
              <a:t>Bloei en vruchtzetting beïnvloeden</a:t>
            </a:r>
          </a:p>
        </p:txBody>
      </p:sp>
      <p:sp>
        <p:nvSpPr>
          <p:cNvPr id="3" name="Tijdelijke aanduiding voor inhoud 2">
            <a:extLst>
              <a:ext uri="{FF2B5EF4-FFF2-40B4-BE49-F238E27FC236}">
                <a16:creationId xmlns:a16="http://schemas.microsoft.com/office/drawing/2014/main" id="{57F5BB12-89CC-5301-C62C-9A58E75B7E32}"/>
              </a:ext>
            </a:extLst>
          </p:cNvPr>
          <p:cNvSpPr>
            <a:spLocks noGrp="1"/>
          </p:cNvSpPr>
          <p:nvPr>
            <p:ph idx="1"/>
          </p:nvPr>
        </p:nvSpPr>
        <p:spPr>
          <a:xfrm>
            <a:off x="878808" y="1587260"/>
            <a:ext cx="7740000" cy="4336802"/>
          </a:xfrm>
        </p:spPr>
        <p:txBody>
          <a:bodyPr>
            <a:normAutofit fontScale="92500" lnSpcReduction="10000"/>
          </a:bodyPr>
          <a:lstStyle/>
          <a:p>
            <a:pPr marL="342900" indent="-342900"/>
            <a:r>
              <a:rPr lang="nl-NL" b="1" i="1" dirty="0" err="1">
                <a:solidFill>
                  <a:srgbClr val="0070C0"/>
                </a:solidFill>
              </a:rPr>
              <a:t>Gibberellines</a:t>
            </a:r>
            <a:r>
              <a:rPr lang="nl-NL" dirty="0"/>
              <a:t> </a:t>
            </a:r>
            <a:br>
              <a:rPr lang="nl-NL" dirty="0"/>
            </a:br>
            <a:r>
              <a:rPr lang="nl-NL" dirty="0"/>
              <a:t>Worden gebruikt om de bloei van sommige gewassen te bevorderen. Bijvoorbeeld bij druiven worden </a:t>
            </a:r>
            <a:r>
              <a:rPr lang="nl-NL" dirty="0" err="1"/>
              <a:t>gibberellines</a:t>
            </a:r>
            <a:r>
              <a:rPr lang="nl-NL" dirty="0"/>
              <a:t> toegepast om de bessen groter te maken en losse trossen te krijgen.</a:t>
            </a:r>
          </a:p>
          <a:p>
            <a:pPr marL="342900" indent="-342900"/>
            <a:endParaRPr lang="nl-NL" dirty="0"/>
          </a:p>
          <a:p>
            <a:pPr marL="342900" indent="-342900"/>
            <a:r>
              <a:rPr lang="nl-NL" b="1" i="1" dirty="0">
                <a:solidFill>
                  <a:srgbClr val="0070C0"/>
                </a:solidFill>
              </a:rPr>
              <a:t>Ethyleen</a:t>
            </a:r>
            <a:br>
              <a:rPr lang="nl-NL" dirty="0"/>
            </a:br>
            <a:r>
              <a:rPr lang="nl-NL" dirty="0"/>
              <a:t>Wordt gebruikt om de bloei te synchroniseren bij sierplanten zoals bromelia’s. </a:t>
            </a:r>
            <a:br>
              <a:rPr lang="nl-NL" dirty="0"/>
            </a:br>
            <a:r>
              <a:rPr lang="nl-NL" dirty="0"/>
              <a:t>Ethyleen wordt ook gebruikt om </a:t>
            </a:r>
            <a:r>
              <a:rPr lang="nl-NL" b="1" dirty="0"/>
              <a:t>vruchtuitdunning</a:t>
            </a:r>
            <a:r>
              <a:rPr lang="nl-NL" dirty="0"/>
              <a:t> te stimuleren, waardoor bomen minder vruchten dragen, maar wel grotere en kwalitatief betere vruchten produceren. Dit voorkomt overbelasting van de boom en zorgt voor een betere oogst.</a:t>
            </a:r>
          </a:p>
        </p:txBody>
      </p:sp>
      <p:pic>
        <p:nvPicPr>
          <p:cNvPr id="6" name="Afbeelding 5">
            <a:extLst>
              <a:ext uri="{FF2B5EF4-FFF2-40B4-BE49-F238E27FC236}">
                <a16:creationId xmlns:a16="http://schemas.microsoft.com/office/drawing/2014/main" id="{B4884178-B731-E22D-24E3-84C7CD8D0872}"/>
              </a:ext>
            </a:extLst>
          </p:cNvPr>
          <p:cNvPicPr>
            <a:picLocks noChangeAspect="1"/>
          </p:cNvPicPr>
          <p:nvPr/>
        </p:nvPicPr>
        <p:blipFill>
          <a:blip r:embed="rId2"/>
          <a:stretch>
            <a:fillRect/>
          </a:stretch>
        </p:blipFill>
        <p:spPr>
          <a:xfrm>
            <a:off x="9392851" y="1263609"/>
            <a:ext cx="2692538" cy="1587582"/>
          </a:xfrm>
          <a:prstGeom prst="rect">
            <a:avLst/>
          </a:prstGeom>
        </p:spPr>
      </p:pic>
      <p:pic>
        <p:nvPicPr>
          <p:cNvPr id="8" name="Afbeelding 7">
            <a:extLst>
              <a:ext uri="{FF2B5EF4-FFF2-40B4-BE49-F238E27FC236}">
                <a16:creationId xmlns:a16="http://schemas.microsoft.com/office/drawing/2014/main" id="{61A3EB06-CE2D-1B7E-1084-780E8F405678}"/>
              </a:ext>
            </a:extLst>
          </p:cNvPr>
          <p:cNvPicPr>
            <a:picLocks noChangeAspect="1"/>
          </p:cNvPicPr>
          <p:nvPr/>
        </p:nvPicPr>
        <p:blipFill>
          <a:blip r:embed="rId3"/>
          <a:stretch>
            <a:fillRect/>
          </a:stretch>
        </p:blipFill>
        <p:spPr>
          <a:xfrm>
            <a:off x="9530080" y="4069767"/>
            <a:ext cx="2555309" cy="1854295"/>
          </a:xfrm>
          <a:prstGeom prst="rect">
            <a:avLst/>
          </a:prstGeom>
        </p:spPr>
      </p:pic>
    </p:spTree>
    <p:extLst>
      <p:ext uri="{BB962C8B-B14F-4D97-AF65-F5344CB8AC3E}">
        <p14:creationId xmlns:p14="http://schemas.microsoft.com/office/powerpoint/2010/main" val="130294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8F23F8-E8B8-D2E9-09AB-87AFC4C35A06}"/>
              </a:ext>
            </a:extLst>
          </p:cNvPr>
          <p:cNvSpPr>
            <a:spLocks noGrp="1"/>
          </p:cNvSpPr>
          <p:nvPr>
            <p:ph type="title"/>
          </p:nvPr>
        </p:nvSpPr>
        <p:spPr>
          <a:xfrm>
            <a:off x="574845" y="524241"/>
            <a:ext cx="9036000" cy="1080000"/>
          </a:xfrm>
        </p:spPr>
        <p:txBody>
          <a:bodyPr/>
          <a:lstStyle/>
          <a:p>
            <a:r>
              <a:rPr lang="nl-NL" dirty="0"/>
              <a:t>Rijping en bewaring van vruchten</a:t>
            </a:r>
          </a:p>
        </p:txBody>
      </p:sp>
      <p:sp>
        <p:nvSpPr>
          <p:cNvPr id="3" name="Tijdelijke aanduiding voor inhoud 2">
            <a:extLst>
              <a:ext uri="{FF2B5EF4-FFF2-40B4-BE49-F238E27FC236}">
                <a16:creationId xmlns:a16="http://schemas.microsoft.com/office/drawing/2014/main" id="{8C3AF95D-2EC0-286E-3223-77911B62EC15}"/>
              </a:ext>
            </a:extLst>
          </p:cNvPr>
          <p:cNvSpPr>
            <a:spLocks noGrp="1"/>
          </p:cNvSpPr>
          <p:nvPr>
            <p:ph idx="1"/>
          </p:nvPr>
        </p:nvSpPr>
        <p:spPr>
          <a:xfrm>
            <a:off x="563094" y="1604241"/>
            <a:ext cx="7740000" cy="4351338"/>
          </a:xfrm>
        </p:spPr>
        <p:txBody>
          <a:bodyPr>
            <a:normAutofit lnSpcReduction="10000"/>
          </a:bodyPr>
          <a:lstStyle/>
          <a:p>
            <a:pPr marL="342900" indent="-342900"/>
            <a:r>
              <a:rPr lang="nl-NL" b="1" i="1" dirty="0">
                <a:solidFill>
                  <a:srgbClr val="0070C0"/>
                </a:solidFill>
              </a:rPr>
              <a:t>Ethyleen</a:t>
            </a:r>
            <a:br>
              <a:rPr lang="nl-NL" b="1" i="1" dirty="0">
                <a:solidFill>
                  <a:srgbClr val="0070C0"/>
                </a:solidFill>
              </a:rPr>
            </a:br>
            <a:r>
              <a:rPr lang="nl-NL" dirty="0"/>
              <a:t>Wordt commercieel ingezet om de rijping van bananen, tomaten appels, peren en avocado’s te versnellen. </a:t>
            </a:r>
          </a:p>
          <a:p>
            <a:pPr marL="342900" indent="-342900"/>
            <a:endParaRPr lang="nl-NL" dirty="0"/>
          </a:p>
          <a:p>
            <a:pPr marL="342900" indent="-342900"/>
            <a:r>
              <a:rPr lang="nl-NL" b="1" i="1" dirty="0">
                <a:solidFill>
                  <a:srgbClr val="0070C0"/>
                </a:solidFill>
              </a:rPr>
              <a:t>Abscisinezuur (ABA)</a:t>
            </a:r>
            <a:br>
              <a:rPr lang="nl-NL" b="1" i="1" dirty="0">
                <a:solidFill>
                  <a:srgbClr val="0070C0"/>
                </a:solidFill>
              </a:rPr>
            </a:br>
            <a:r>
              <a:rPr lang="nl-NL" dirty="0"/>
              <a:t>Kan helpen bij het rijpen van druiven en andere vruchten, waardoor de kleur en smaak verbeteren.</a:t>
            </a:r>
          </a:p>
          <a:p>
            <a:pPr marL="342900" indent="-342900"/>
            <a:endParaRPr lang="nl-NL" dirty="0"/>
          </a:p>
          <a:p>
            <a:pPr marL="342900" indent="-342900"/>
            <a:r>
              <a:rPr lang="nl-NL" b="1" i="1" dirty="0">
                <a:solidFill>
                  <a:srgbClr val="0070C0"/>
                </a:solidFill>
              </a:rPr>
              <a:t>Ethyleenremmers</a:t>
            </a:r>
            <a:br>
              <a:rPr lang="nl-NL" dirty="0"/>
            </a:br>
            <a:r>
              <a:rPr lang="nl-NL" dirty="0"/>
              <a:t>Worden juist gebruikt om de rijping te vertragen, zodat appels en peren langer bewaard kunnen worden.</a:t>
            </a:r>
          </a:p>
        </p:txBody>
      </p:sp>
      <p:pic>
        <p:nvPicPr>
          <p:cNvPr id="8" name="Afbeelding 7">
            <a:extLst>
              <a:ext uri="{FF2B5EF4-FFF2-40B4-BE49-F238E27FC236}">
                <a16:creationId xmlns:a16="http://schemas.microsoft.com/office/drawing/2014/main" id="{295E916D-05DB-07C2-5309-A284F3B66FC3}"/>
              </a:ext>
            </a:extLst>
          </p:cNvPr>
          <p:cNvPicPr>
            <a:picLocks noChangeAspect="1"/>
          </p:cNvPicPr>
          <p:nvPr/>
        </p:nvPicPr>
        <p:blipFill>
          <a:blip r:embed="rId2"/>
          <a:stretch>
            <a:fillRect/>
          </a:stretch>
        </p:blipFill>
        <p:spPr>
          <a:xfrm>
            <a:off x="9595965" y="1099801"/>
            <a:ext cx="2243670" cy="1775479"/>
          </a:xfrm>
          <a:prstGeom prst="rect">
            <a:avLst/>
          </a:prstGeom>
        </p:spPr>
      </p:pic>
      <p:pic>
        <p:nvPicPr>
          <p:cNvPr id="10" name="Afbeelding 9">
            <a:extLst>
              <a:ext uri="{FF2B5EF4-FFF2-40B4-BE49-F238E27FC236}">
                <a16:creationId xmlns:a16="http://schemas.microsoft.com/office/drawing/2014/main" id="{846F03AE-F206-D0A0-09A6-B6D47B1ECB51}"/>
              </a:ext>
            </a:extLst>
          </p:cNvPr>
          <p:cNvPicPr>
            <a:picLocks noChangeAspect="1"/>
          </p:cNvPicPr>
          <p:nvPr/>
        </p:nvPicPr>
        <p:blipFill>
          <a:blip r:embed="rId3"/>
          <a:stretch>
            <a:fillRect/>
          </a:stretch>
        </p:blipFill>
        <p:spPr>
          <a:xfrm>
            <a:off x="9200442" y="4081712"/>
            <a:ext cx="2639193" cy="2369887"/>
          </a:xfrm>
          <a:prstGeom prst="rect">
            <a:avLst/>
          </a:prstGeom>
        </p:spPr>
      </p:pic>
    </p:spTree>
    <p:extLst>
      <p:ext uri="{BB962C8B-B14F-4D97-AF65-F5344CB8AC3E}">
        <p14:creationId xmlns:p14="http://schemas.microsoft.com/office/powerpoint/2010/main" val="210014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11049516" cy="996950"/>
          </a:xfrm>
        </p:spPr>
        <p:txBody>
          <a:bodyPr>
            <a:normAutofit fontScale="90000"/>
          </a:bodyPr>
          <a:lstStyle/>
          <a:p>
            <a:pPr eaLnBrk="1" hangingPunct="1"/>
            <a:r>
              <a:rPr lang="nl-NL" dirty="0"/>
              <a:t>Groei beheersen en planten compact houden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92500"/>
          </a:bodyPr>
          <a:lstStyle/>
          <a:p>
            <a:pPr indent="0">
              <a:buNone/>
              <a:defRPr/>
            </a:pPr>
            <a:r>
              <a:rPr lang="nl-NL" b="1" i="1" dirty="0">
                <a:solidFill>
                  <a:srgbClr val="0070C0"/>
                </a:solidFill>
              </a:rPr>
              <a:t>Groeiregulatoren</a:t>
            </a:r>
          </a:p>
          <a:p>
            <a:pPr indent="0">
              <a:buNone/>
              <a:defRPr/>
            </a:pPr>
            <a:r>
              <a:rPr lang="nl-NL" dirty="0"/>
              <a:t>zoals </a:t>
            </a:r>
            <a:r>
              <a:rPr lang="nl-NL" dirty="0" err="1"/>
              <a:t>paclobutrazol</a:t>
            </a:r>
            <a:r>
              <a:rPr lang="nl-NL" dirty="0"/>
              <a:t> (</a:t>
            </a:r>
            <a:r>
              <a:rPr lang="nl-NL" dirty="0" err="1"/>
              <a:t>Bonzi</a:t>
            </a:r>
            <a:r>
              <a:rPr lang="nl-NL" dirty="0"/>
              <a:t>)en </a:t>
            </a:r>
            <a:r>
              <a:rPr lang="nl-NL" dirty="0" err="1"/>
              <a:t>daminozide</a:t>
            </a:r>
            <a:r>
              <a:rPr lang="nl-NL" dirty="0"/>
              <a:t> (</a:t>
            </a:r>
            <a:r>
              <a:rPr lang="nl-NL" dirty="0" err="1"/>
              <a:t>Alar</a:t>
            </a:r>
            <a:r>
              <a:rPr lang="nl-NL" dirty="0"/>
              <a:t>) remmen de productie van </a:t>
            </a:r>
            <a:r>
              <a:rPr lang="nl-NL" dirty="0" err="1"/>
              <a:t>gibberellines</a:t>
            </a:r>
            <a:r>
              <a:rPr lang="nl-NL" dirty="0"/>
              <a:t>, waardoor planten compacter blijven. </a:t>
            </a:r>
          </a:p>
          <a:p>
            <a:pPr indent="0">
              <a:buNone/>
              <a:defRPr/>
            </a:pPr>
            <a:endParaRPr lang="nl-NL" dirty="0"/>
          </a:p>
          <a:p>
            <a:pPr indent="0">
              <a:buNone/>
              <a:defRPr/>
            </a:pPr>
            <a:r>
              <a:rPr lang="nl-NL" dirty="0"/>
              <a:t>Dit wordt veel toegepast in de teelt van sierplanten en potplanten, zoals chrysanten en poinsettia’s (kerststerren). Ook in de laan en sierbomen wordt </a:t>
            </a:r>
            <a:r>
              <a:rPr lang="nl-NL" dirty="0" err="1"/>
              <a:t>Bonzi</a:t>
            </a:r>
            <a:r>
              <a:rPr lang="nl-NL" dirty="0"/>
              <a:t> gebruikt om stevige en korte groei te krijgen.</a:t>
            </a:r>
          </a:p>
          <a:p>
            <a:pPr indent="0">
              <a:buNone/>
              <a:defRPr/>
            </a:pPr>
            <a:endParaRPr lang="nl-NL" dirty="0"/>
          </a:p>
          <a:p>
            <a:pPr indent="0">
              <a:buNone/>
              <a:defRPr/>
            </a:pPr>
            <a:r>
              <a:rPr lang="nl-NL" b="1" i="1" dirty="0" err="1">
                <a:solidFill>
                  <a:srgbClr val="0070C0"/>
                </a:solidFill>
              </a:rPr>
              <a:t>Cytokininen</a:t>
            </a:r>
            <a:r>
              <a:rPr lang="nl-NL" b="1" i="1" dirty="0">
                <a:solidFill>
                  <a:srgbClr val="0070C0"/>
                </a:solidFill>
              </a:rPr>
              <a:t> </a:t>
            </a:r>
            <a:br>
              <a:rPr lang="nl-NL" dirty="0"/>
            </a:br>
            <a:r>
              <a:rPr lang="nl-NL" dirty="0"/>
              <a:t>worden in de boomteelt ook gebruikt om scheutvorming te stimuleren om jonge bomen voller en </a:t>
            </a:r>
            <a:r>
              <a:rPr lang="nl-NL" dirty="0" err="1"/>
              <a:t>bossiger</a:t>
            </a:r>
            <a:r>
              <a:rPr lang="nl-NL" dirty="0"/>
              <a:t> te krijgen</a:t>
            </a:r>
          </a:p>
          <a:p>
            <a:pPr indent="0">
              <a:buNone/>
              <a:defRPr/>
            </a:pPr>
            <a:endParaRPr lang="nl-NL" dirty="0"/>
          </a:p>
        </p:txBody>
      </p:sp>
      <p:pic>
        <p:nvPicPr>
          <p:cNvPr id="3" name="Afbeelding 2">
            <a:extLst>
              <a:ext uri="{FF2B5EF4-FFF2-40B4-BE49-F238E27FC236}">
                <a16:creationId xmlns:a16="http://schemas.microsoft.com/office/drawing/2014/main" id="{D32BA1E3-7636-7606-9485-207EFBC04814}"/>
              </a:ext>
            </a:extLst>
          </p:cNvPr>
          <p:cNvPicPr>
            <a:picLocks noChangeAspect="1"/>
          </p:cNvPicPr>
          <p:nvPr/>
        </p:nvPicPr>
        <p:blipFill>
          <a:blip r:embed="rId3"/>
          <a:stretch>
            <a:fillRect/>
          </a:stretch>
        </p:blipFill>
        <p:spPr>
          <a:xfrm>
            <a:off x="8112667" y="1410925"/>
            <a:ext cx="3606985" cy="1739989"/>
          </a:xfrm>
          <a:prstGeom prst="rect">
            <a:avLst/>
          </a:prstGeom>
        </p:spPr>
      </p:pic>
      <p:pic>
        <p:nvPicPr>
          <p:cNvPr id="5" name="Afbeelding 4">
            <a:extLst>
              <a:ext uri="{FF2B5EF4-FFF2-40B4-BE49-F238E27FC236}">
                <a16:creationId xmlns:a16="http://schemas.microsoft.com/office/drawing/2014/main" id="{7E7C7E6A-86A2-7DCC-441C-877A7050EE7A}"/>
              </a:ext>
            </a:extLst>
          </p:cNvPr>
          <p:cNvPicPr>
            <a:picLocks noChangeAspect="1"/>
          </p:cNvPicPr>
          <p:nvPr/>
        </p:nvPicPr>
        <p:blipFill>
          <a:blip r:embed="rId4"/>
          <a:stretch>
            <a:fillRect/>
          </a:stretch>
        </p:blipFill>
        <p:spPr>
          <a:xfrm>
            <a:off x="8250278" y="4280006"/>
            <a:ext cx="3469374" cy="2080154"/>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dirty="0"/>
              <a:t>Stressbestendigheid verbeteren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i="1" dirty="0">
                <a:solidFill>
                  <a:srgbClr val="0070C0"/>
                </a:solidFill>
              </a:rPr>
              <a:t>Abscisinezuur (ABA)</a:t>
            </a:r>
            <a:br>
              <a:rPr lang="nl-NL" b="1" i="1" dirty="0">
                <a:solidFill>
                  <a:srgbClr val="0070C0"/>
                </a:solidFill>
              </a:rPr>
            </a:br>
            <a:r>
              <a:rPr lang="nl-NL" dirty="0"/>
              <a:t>Helpt planten beter bestand te zijn tegen droogte door de sluiting van huidmondjes te bevorderen, wat waterverlies vermindert.</a:t>
            </a:r>
          </a:p>
          <a:p>
            <a:pPr indent="0">
              <a:buNone/>
              <a:defRPr/>
            </a:pPr>
            <a:endParaRPr lang="nl-NL" dirty="0"/>
          </a:p>
          <a:p>
            <a:pPr indent="0">
              <a:buNone/>
              <a:defRPr/>
            </a:pPr>
            <a:r>
              <a:rPr lang="nl-NL" dirty="0"/>
              <a:t>In de glastuinbouw worden biostimulanten gebruikt die de natuurlijke hormoonbalans beïnvloeden, zodat planten beter bestand zijn tegen hitte, kou of zoutstress.</a:t>
            </a:r>
          </a:p>
        </p:txBody>
      </p:sp>
      <p:pic>
        <p:nvPicPr>
          <p:cNvPr id="4" name="Afbeelding 3">
            <a:extLst>
              <a:ext uri="{FF2B5EF4-FFF2-40B4-BE49-F238E27FC236}">
                <a16:creationId xmlns:a16="http://schemas.microsoft.com/office/drawing/2014/main" id="{22E791C3-8587-7CC7-F245-92474154674F}"/>
              </a:ext>
            </a:extLst>
          </p:cNvPr>
          <p:cNvPicPr>
            <a:picLocks noChangeAspect="1"/>
          </p:cNvPicPr>
          <p:nvPr/>
        </p:nvPicPr>
        <p:blipFill>
          <a:blip r:embed="rId3"/>
          <a:stretch>
            <a:fillRect/>
          </a:stretch>
        </p:blipFill>
        <p:spPr>
          <a:xfrm>
            <a:off x="7802880" y="1910876"/>
            <a:ext cx="4306884" cy="4883401"/>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3" y="592001"/>
            <a:ext cx="8289063" cy="996950"/>
          </a:xfrm>
        </p:spPr>
        <p:txBody>
          <a:bodyPr>
            <a:normAutofit fontScale="90000"/>
          </a:bodyPr>
          <a:lstStyle/>
          <a:p>
            <a:pPr eaLnBrk="1" hangingPunct="1"/>
            <a:r>
              <a:rPr lang="nl-NL" altLang="nl-NL" b="1" dirty="0"/>
              <a:t>Voorkomen van ongewenste groei of vruchtzetting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b="1" i="1" dirty="0">
                <a:solidFill>
                  <a:srgbClr val="0070C0"/>
                </a:solidFill>
              </a:rPr>
              <a:t>Ethyleen of auxinebehandelingen </a:t>
            </a:r>
            <a:br>
              <a:rPr lang="nl-NL" dirty="0"/>
            </a:br>
            <a:r>
              <a:rPr lang="nl-NL" dirty="0"/>
              <a:t>Worden gebruikt om ongewenste vruchtzetting te voorkomen, bijvoorbeeld in appelbomen om vruchtuitdunning te stimuleren.</a:t>
            </a:r>
          </a:p>
          <a:p>
            <a:pPr indent="0">
              <a:buNone/>
              <a:defRPr/>
            </a:pPr>
            <a:endParaRPr lang="nl-NL" dirty="0"/>
          </a:p>
          <a:p>
            <a:pPr indent="0">
              <a:buNone/>
              <a:defRPr/>
            </a:pPr>
            <a:r>
              <a:rPr lang="nl-NL" b="1" i="1" dirty="0">
                <a:solidFill>
                  <a:srgbClr val="0070C0"/>
                </a:solidFill>
              </a:rPr>
              <a:t>Groeiremmers</a:t>
            </a:r>
            <a:r>
              <a:rPr lang="nl-NL" dirty="0"/>
              <a:t> </a:t>
            </a:r>
          </a:p>
          <a:p>
            <a:pPr indent="0">
              <a:buNone/>
              <a:defRPr/>
            </a:pPr>
            <a:r>
              <a:rPr lang="nl-NL" dirty="0"/>
              <a:t>Helpen bij het voorkomen van doorschieten (vervroegde bloei) bij sla en koolsoorten.</a:t>
            </a:r>
          </a:p>
        </p:txBody>
      </p:sp>
      <p:pic>
        <p:nvPicPr>
          <p:cNvPr id="3" name="Afbeelding 2">
            <a:extLst>
              <a:ext uri="{FF2B5EF4-FFF2-40B4-BE49-F238E27FC236}">
                <a16:creationId xmlns:a16="http://schemas.microsoft.com/office/drawing/2014/main" id="{97D649B6-0DF2-F4F3-91A6-1B43913731FD}"/>
              </a:ext>
            </a:extLst>
          </p:cNvPr>
          <p:cNvPicPr>
            <a:picLocks noChangeAspect="1"/>
          </p:cNvPicPr>
          <p:nvPr/>
        </p:nvPicPr>
        <p:blipFill>
          <a:blip r:embed="rId3"/>
          <a:stretch>
            <a:fillRect/>
          </a:stretch>
        </p:blipFill>
        <p:spPr>
          <a:xfrm>
            <a:off x="8818880" y="4221194"/>
            <a:ext cx="2727568" cy="2560574"/>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D5257-4D9B-762E-5BB8-6E66092A9D3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87CEEAC-2865-C2CC-29E3-23E33CB80349}"/>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Werking van hormonen.</a:t>
            </a:r>
            <a:endParaRPr lang="nl-NL" altLang="nl-NL" sz="3600" b="1" dirty="0"/>
          </a:p>
        </p:txBody>
      </p:sp>
      <p:sp>
        <p:nvSpPr>
          <p:cNvPr id="5" name="Tijdelijke aanduiding voor inhoud 4">
            <a:extLst>
              <a:ext uri="{FF2B5EF4-FFF2-40B4-BE49-F238E27FC236}">
                <a16:creationId xmlns:a16="http://schemas.microsoft.com/office/drawing/2014/main" id="{8F81E41D-A2A7-709F-C769-80C98EFBFBDA}"/>
              </a:ext>
            </a:extLst>
          </p:cNvPr>
          <p:cNvSpPr>
            <a:spLocks noGrp="1"/>
          </p:cNvSpPr>
          <p:nvPr>
            <p:ph idx="1"/>
          </p:nvPr>
        </p:nvSpPr>
        <p:spPr>
          <a:xfrm>
            <a:off x="1047988" y="1885315"/>
            <a:ext cx="7740000" cy="4564645"/>
          </a:xfrm>
        </p:spPr>
        <p:txBody>
          <a:bodyPr/>
          <a:lstStyle/>
          <a:p>
            <a:pPr indent="0">
              <a:buNone/>
            </a:pPr>
            <a:r>
              <a:rPr lang="nl-NL"/>
              <a:t>De </a:t>
            </a:r>
            <a:r>
              <a:rPr lang="nl-NL" dirty="0"/>
              <a:t>hormonen worden vaak op één plek in de plant gemaakt, maar ze kunnen door de hele plant bewegen om hun werk te doen. </a:t>
            </a:r>
          </a:p>
          <a:p>
            <a:pPr indent="0">
              <a:buNone/>
            </a:pPr>
            <a:endParaRPr lang="nl-NL" dirty="0"/>
          </a:p>
          <a:p>
            <a:pPr indent="0">
              <a:buNone/>
            </a:pPr>
            <a:r>
              <a:rPr lang="nl-NL" dirty="0"/>
              <a:t>Dit gebeurt via de sapstromen (in het hout- en bastvatenstelsel) of door cel-tot-</a:t>
            </a:r>
            <a:r>
              <a:rPr lang="nl-NL" dirty="0" err="1"/>
              <a:t>celtransport</a:t>
            </a:r>
            <a:r>
              <a:rPr lang="nl-NL" dirty="0"/>
              <a:t>..</a:t>
            </a:r>
          </a:p>
          <a:p>
            <a:pPr indent="0">
              <a:buNone/>
            </a:pPr>
            <a:endParaRPr lang="nl-NL" dirty="0"/>
          </a:p>
          <a:p>
            <a:pPr indent="0">
              <a:buNone/>
            </a:pPr>
            <a:endParaRPr lang="nl-NL" dirty="0"/>
          </a:p>
        </p:txBody>
      </p:sp>
      <p:pic>
        <p:nvPicPr>
          <p:cNvPr id="2" name="Afbeelding 1">
            <a:extLst>
              <a:ext uri="{FF2B5EF4-FFF2-40B4-BE49-F238E27FC236}">
                <a16:creationId xmlns:a16="http://schemas.microsoft.com/office/drawing/2014/main" id="{4E099CE0-BE89-F2F7-047C-AB2EE9EC75E3}"/>
              </a:ext>
            </a:extLst>
          </p:cNvPr>
          <p:cNvPicPr>
            <a:picLocks noChangeAspect="1"/>
          </p:cNvPicPr>
          <p:nvPr/>
        </p:nvPicPr>
        <p:blipFill>
          <a:blip r:embed="rId3"/>
          <a:stretch>
            <a:fillRect/>
          </a:stretch>
        </p:blipFill>
        <p:spPr>
          <a:xfrm>
            <a:off x="8831770" y="4167636"/>
            <a:ext cx="3298318" cy="2470555"/>
          </a:xfrm>
          <a:prstGeom prst="rect">
            <a:avLst/>
          </a:prstGeom>
        </p:spPr>
      </p:pic>
    </p:spTree>
    <p:extLst>
      <p:ext uri="{BB962C8B-B14F-4D97-AF65-F5344CB8AC3E}">
        <p14:creationId xmlns:p14="http://schemas.microsoft.com/office/powerpoint/2010/main" val="164807193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Planthormonen en milieu</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57816" cy="4738260"/>
          </a:xfrm>
        </p:spPr>
        <p:txBody>
          <a:bodyPr>
            <a:normAutofit/>
          </a:bodyPr>
          <a:lstStyle/>
          <a:p>
            <a:pPr indent="0">
              <a:buNone/>
              <a:defRPr/>
            </a:pPr>
            <a:r>
              <a:rPr lang="nl-NL" dirty="0"/>
              <a:t>Over het algemeen zijn plantenhormonen in de hoeveelheden die in de landbouw en tuinbouw worden gebruikt </a:t>
            </a:r>
            <a:r>
              <a:rPr lang="nl-NL" b="1" dirty="0"/>
              <a:t>niet direct schadelijk voor mensen</a:t>
            </a:r>
            <a:r>
              <a:rPr lang="nl-NL" dirty="0"/>
              <a:t>. </a:t>
            </a:r>
          </a:p>
          <a:p>
            <a:pPr indent="0">
              <a:buNone/>
              <a:defRPr/>
            </a:pPr>
            <a:endParaRPr lang="nl-NL" dirty="0"/>
          </a:p>
          <a:p>
            <a:pPr indent="0">
              <a:buNone/>
              <a:defRPr/>
            </a:pPr>
            <a:r>
              <a:rPr lang="nl-NL" dirty="0"/>
              <a:t>De meeste van deze stoffen komen van nature al in planten voor en worden door ons lichaam afgebroken zonder negatieve effecten. Toch zijn er enkele aandachtspunten</a:t>
            </a:r>
          </a:p>
        </p:txBody>
      </p:sp>
      <p:pic>
        <p:nvPicPr>
          <p:cNvPr id="3" name="Afbeelding 2">
            <a:extLst>
              <a:ext uri="{FF2B5EF4-FFF2-40B4-BE49-F238E27FC236}">
                <a16:creationId xmlns:a16="http://schemas.microsoft.com/office/drawing/2014/main" id="{70E6F257-5F25-E914-783F-69F2738928FD}"/>
              </a:ext>
            </a:extLst>
          </p:cNvPr>
          <p:cNvPicPr>
            <a:picLocks noChangeAspect="1"/>
          </p:cNvPicPr>
          <p:nvPr/>
        </p:nvPicPr>
        <p:blipFill>
          <a:blip r:embed="rId3"/>
          <a:stretch>
            <a:fillRect/>
          </a:stretch>
        </p:blipFill>
        <p:spPr>
          <a:xfrm>
            <a:off x="9550401" y="4065667"/>
            <a:ext cx="2519680" cy="2792333"/>
          </a:xfrm>
          <a:prstGeom prst="rect">
            <a:avLst/>
          </a:prstGeom>
        </p:spPr>
      </p:pic>
    </p:spTree>
    <p:extLst>
      <p:ext uri="{BB962C8B-B14F-4D97-AF65-F5344CB8AC3E}">
        <p14:creationId xmlns:p14="http://schemas.microsoft.com/office/powerpoint/2010/main" val="31406184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97280" y="592001"/>
            <a:ext cx="7995920" cy="996950"/>
          </a:xfrm>
        </p:spPr>
        <p:txBody>
          <a:bodyPr>
            <a:normAutofit fontScale="90000"/>
          </a:bodyPr>
          <a:lstStyle/>
          <a:p>
            <a:r>
              <a:rPr lang="nl-NL" dirty="0"/>
              <a:t>Natuurlijke plantenhormonen en voedselveiligheid</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41784" y="1910876"/>
            <a:ext cx="6651494" cy="4738260"/>
          </a:xfrm>
        </p:spPr>
        <p:txBody>
          <a:bodyPr>
            <a:normAutofit/>
          </a:bodyPr>
          <a:lstStyle/>
          <a:p>
            <a:pPr indent="0">
              <a:buNone/>
              <a:defRPr/>
            </a:pPr>
            <a:r>
              <a:rPr lang="nl-NL" b="1" i="1" dirty="0">
                <a:solidFill>
                  <a:srgbClr val="0070C0"/>
                </a:solidFill>
              </a:rPr>
              <a:t>Ethyleen </a:t>
            </a:r>
            <a:br>
              <a:rPr lang="nl-NL" dirty="0"/>
            </a:br>
            <a:r>
              <a:rPr lang="nl-NL" dirty="0"/>
              <a:t>wordt gebruikt om vruchten zoals bananen, appels, peren en tomaten te laten rijpen. Dit gas is niet giftig voor mensen en verdwijnt snel uit de lucht.</a:t>
            </a:r>
          </a:p>
          <a:p>
            <a:pPr indent="0">
              <a:buNone/>
              <a:defRPr/>
            </a:pPr>
            <a:endParaRPr lang="nl-NL" dirty="0"/>
          </a:p>
          <a:p>
            <a:pPr indent="0">
              <a:buNone/>
              <a:defRPr/>
            </a:pPr>
            <a:r>
              <a:rPr lang="nl-NL" b="1" i="1" dirty="0" err="1">
                <a:solidFill>
                  <a:srgbClr val="0070C0"/>
                </a:solidFill>
              </a:rPr>
              <a:t>Gibberellines</a:t>
            </a:r>
            <a:r>
              <a:rPr lang="nl-NL" b="1" i="1" dirty="0">
                <a:solidFill>
                  <a:srgbClr val="0070C0"/>
                </a:solidFill>
              </a:rPr>
              <a:t> en </a:t>
            </a:r>
            <a:r>
              <a:rPr lang="nl-NL" b="1" i="1" dirty="0" err="1">
                <a:solidFill>
                  <a:srgbClr val="0070C0"/>
                </a:solidFill>
              </a:rPr>
              <a:t>auxines</a:t>
            </a:r>
            <a:r>
              <a:rPr lang="nl-NL" b="1" i="1" dirty="0">
                <a:solidFill>
                  <a:srgbClr val="0070C0"/>
                </a:solidFill>
              </a:rPr>
              <a:t> </a:t>
            </a:r>
            <a:br>
              <a:rPr lang="nl-NL" dirty="0"/>
            </a:br>
            <a:r>
              <a:rPr lang="nl-NL" dirty="0"/>
              <a:t>Komen van nature in veel groenten en fruit voor en worden bij consumptie afgebroken zonder schadelijke effecten.</a:t>
            </a:r>
          </a:p>
        </p:txBody>
      </p:sp>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8755656" cy="996950"/>
          </a:xfrm>
        </p:spPr>
        <p:txBody>
          <a:bodyPr>
            <a:normAutofit fontScale="90000"/>
          </a:bodyPr>
          <a:lstStyle/>
          <a:p>
            <a:r>
              <a:rPr lang="nl-NL" altLang="nl-NL" dirty="0"/>
              <a:t>Synthetische groeiregulatoren en mogelijke risico’s</a:t>
            </a:r>
            <a:br>
              <a:rPr lang="nl-NL" alt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790456" cy="4738260"/>
          </a:xfrm>
        </p:spPr>
        <p:txBody>
          <a:bodyPr>
            <a:normAutofit lnSpcReduction="10000"/>
          </a:bodyPr>
          <a:lstStyle/>
          <a:p>
            <a:pPr indent="0">
              <a:buNone/>
              <a:defRPr/>
            </a:pPr>
            <a:r>
              <a:rPr lang="nl-NL" dirty="0"/>
              <a:t>Sommige synthetische groeiregulatoren, die verwant zijn aan plantenhormonen, kunnen bij verkeerd gebruik schadelijk zijn. Bijvoorbeeld:</a:t>
            </a:r>
          </a:p>
          <a:p>
            <a:pPr indent="0">
              <a:buNone/>
              <a:defRPr/>
            </a:pPr>
            <a:endParaRPr lang="nl-NL" dirty="0"/>
          </a:p>
          <a:p>
            <a:pPr marL="342900" indent="-342900">
              <a:defRPr/>
            </a:pPr>
            <a:r>
              <a:rPr lang="nl-NL" b="1" i="1" dirty="0" err="1">
                <a:solidFill>
                  <a:srgbClr val="0070C0"/>
                </a:solidFill>
              </a:rPr>
              <a:t>Paclobutrazol</a:t>
            </a:r>
            <a:r>
              <a:rPr lang="nl-NL" b="1" i="1" dirty="0">
                <a:solidFill>
                  <a:srgbClr val="0070C0"/>
                </a:solidFill>
              </a:rPr>
              <a:t> (</a:t>
            </a:r>
            <a:r>
              <a:rPr lang="nl-NL" b="1" i="1" dirty="0" err="1">
                <a:solidFill>
                  <a:srgbClr val="0070C0"/>
                </a:solidFill>
              </a:rPr>
              <a:t>Bonzi</a:t>
            </a:r>
            <a:r>
              <a:rPr lang="nl-NL" b="1" i="1" dirty="0">
                <a:solidFill>
                  <a:srgbClr val="0070C0"/>
                </a:solidFill>
              </a:rPr>
              <a:t>) </a:t>
            </a:r>
            <a:br>
              <a:rPr lang="nl-NL" dirty="0"/>
            </a:br>
            <a:r>
              <a:rPr lang="nl-NL" dirty="0"/>
              <a:t>Kan bij hoge doseringen schadelijk zijn voor de lever en het hormoonsysteem van zoogdieren. Daarom zijn er strikte regels voor het gebruik ervan.</a:t>
            </a:r>
          </a:p>
          <a:p>
            <a:pPr marL="342900" indent="-342900">
              <a:defRPr/>
            </a:pPr>
            <a:endParaRPr lang="nl-NL" dirty="0"/>
          </a:p>
          <a:p>
            <a:pPr marL="342900" indent="-342900">
              <a:defRPr/>
            </a:pPr>
            <a:r>
              <a:rPr lang="nl-NL" b="1" i="1" dirty="0" err="1">
                <a:solidFill>
                  <a:srgbClr val="0070C0"/>
                </a:solidFill>
              </a:rPr>
              <a:t>Daminozide</a:t>
            </a:r>
            <a:r>
              <a:rPr lang="nl-NL" b="1" i="1" dirty="0">
                <a:solidFill>
                  <a:srgbClr val="0070C0"/>
                </a:solidFill>
              </a:rPr>
              <a:t> (</a:t>
            </a:r>
            <a:r>
              <a:rPr lang="nl-NL" b="1" i="1" dirty="0" err="1">
                <a:solidFill>
                  <a:srgbClr val="0070C0"/>
                </a:solidFill>
              </a:rPr>
              <a:t>Alar</a:t>
            </a:r>
            <a:r>
              <a:rPr lang="nl-NL" b="1" i="1" dirty="0">
                <a:solidFill>
                  <a:srgbClr val="0070C0"/>
                </a:solidFill>
              </a:rPr>
              <a:t>) </a:t>
            </a:r>
            <a:br>
              <a:rPr lang="nl-NL" dirty="0"/>
            </a:br>
            <a:r>
              <a:rPr lang="nl-NL" dirty="0"/>
              <a:t>Werd vroeger gebruikt in de appelteelt om de vruchten steviger te maken, maar werd in de jaren 80 verboden in veel landen vanwege mogelijke kankerrisico’s.</a:t>
            </a:r>
          </a:p>
        </p:txBody>
      </p:sp>
    </p:spTree>
    <p:extLst>
      <p:ext uri="{BB962C8B-B14F-4D97-AF65-F5344CB8AC3E}">
        <p14:creationId xmlns:p14="http://schemas.microsoft.com/office/powerpoint/2010/main" val="42668436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8836936" cy="996950"/>
          </a:xfrm>
        </p:spPr>
        <p:txBody>
          <a:bodyPr>
            <a:normAutofit fontScale="90000"/>
          </a:bodyPr>
          <a:lstStyle/>
          <a:p>
            <a:r>
              <a:rPr lang="nl-NL" b="1" dirty="0"/>
              <a:t>Blootstelling van telers en kwekers</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394216" cy="4738260"/>
          </a:xfrm>
        </p:spPr>
        <p:txBody>
          <a:bodyPr>
            <a:normAutofit/>
          </a:bodyPr>
          <a:lstStyle/>
          <a:p>
            <a:pPr indent="0">
              <a:buNone/>
            </a:pPr>
            <a:r>
              <a:rPr lang="nl-NL" dirty="0"/>
              <a:t>Voor mensen die direct met geconcentreerde vormen van plantenhormonen werken, zoals in de boomkwekerij of kas, kunnen er risico’s zijn bij langdurige blootstelling. </a:t>
            </a:r>
          </a:p>
          <a:p>
            <a:pPr indent="0">
              <a:buNone/>
            </a:pPr>
            <a:endParaRPr lang="nl-NL" dirty="0"/>
          </a:p>
          <a:p>
            <a:pPr indent="0">
              <a:buNone/>
            </a:pPr>
            <a:r>
              <a:rPr lang="nl-NL" dirty="0"/>
              <a:t>Dit geldt vooral bij synthetische varianten of als er geen beschermende maatregelen worden genomen. Daarom gelden er strikte veiligheidsvoorschriften bij het toepassen van groeiregulatoren.</a:t>
            </a:r>
          </a:p>
          <a:p>
            <a:pPr indent="0">
              <a:buNone/>
              <a:defRPr/>
            </a:pPr>
            <a:endParaRPr lang="nl-NL" dirty="0"/>
          </a:p>
        </p:txBody>
      </p:sp>
      <p:pic>
        <p:nvPicPr>
          <p:cNvPr id="3" name="Afbeelding 2">
            <a:extLst>
              <a:ext uri="{FF2B5EF4-FFF2-40B4-BE49-F238E27FC236}">
                <a16:creationId xmlns:a16="http://schemas.microsoft.com/office/drawing/2014/main" id="{676890BA-4F61-42F7-DD0F-8DFB11ADBD32}"/>
              </a:ext>
            </a:extLst>
          </p:cNvPr>
          <p:cNvPicPr>
            <a:picLocks noChangeAspect="1"/>
          </p:cNvPicPr>
          <p:nvPr/>
        </p:nvPicPr>
        <p:blipFill>
          <a:blip r:embed="rId3"/>
          <a:stretch>
            <a:fillRect/>
          </a:stretch>
        </p:blipFill>
        <p:spPr>
          <a:xfrm>
            <a:off x="8314150" y="4208732"/>
            <a:ext cx="3758541" cy="2517188"/>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dirty="0"/>
              <a:t>Residuen op voedsel</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013976" cy="4738260"/>
          </a:xfrm>
        </p:spPr>
        <p:txBody>
          <a:bodyPr>
            <a:normAutofit/>
          </a:bodyPr>
          <a:lstStyle/>
          <a:p>
            <a:pPr indent="0">
              <a:buNone/>
              <a:defRPr/>
            </a:pPr>
            <a:r>
              <a:rPr lang="nl-NL" dirty="0"/>
              <a:t>De meeste plantenhormonen breken snel af of zijn al van nature aanwezig in planten. </a:t>
            </a:r>
          </a:p>
          <a:p>
            <a:pPr indent="0">
              <a:buNone/>
              <a:defRPr/>
            </a:pPr>
            <a:endParaRPr lang="nl-NL" dirty="0"/>
          </a:p>
          <a:p>
            <a:pPr indent="0">
              <a:buNone/>
              <a:defRPr/>
            </a:pPr>
            <a:r>
              <a:rPr lang="nl-NL" dirty="0"/>
              <a:t>In de EU en andere regio’s worden voedselproducten regelmatig getest op residuen. In de praktijk zijn de hoeveelheden die consumenten binnenkrijgen via groenten en fruit veel lager dan schadelijke niveaus.</a:t>
            </a:r>
          </a:p>
        </p:txBody>
      </p:sp>
      <p:pic>
        <p:nvPicPr>
          <p:cNvPr id="3" name="Afbeelding 2">
            <a:extLst>
              <a:ext uri="{FF2B5EF4-FFF2-40B4-BE49-F238E27FC236}">
                <a16:creationId xmlns:a16="http://schemas.microsoft.com/office/drawing/2014/main" id="{DCA59A80-F5C0-D807-7871-27CB70D0A1A2}"/>
              </a:ext>
            </a:extLst>
          </p:cNvPr>
          <p:cNvPicPr>
            <a:picLocks noChangeAspect="1"/>
          </p:cNvPicPr>
          <p:nvPr/>
        </p:nvPicPr>
        <p:blipFill>
          <a:blip r:embed="rId3"/>
          <a:stretch>
            <a:fillRect/>
          </a:stretch>
        </p:blipFill>
        <p:spPr>
          <a:xfrm>
            <a:off x="9093200" y="3995548"/>
            <a:ext cx="2819091" cy="2819091"/>
          </a:xfrm>
          <a:prstGeom prst="rect">
            <a:avLst/>
          </a:prstGeom>
        </p:spPr>
      </p:pic>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392BA1-47C6-442F-4499-F3257CCEC767}"/>
              </a:ext>
            </a:extLst>
          </p:cNvPr>
          <p:cNvSpPr>
            <a:spLocks noGrp="1"/>
          </p:cNvSpPr>
          <p:nvPr>
            <p:ph type="title"/>
          </p:nvPr>
        </p:nvSpPr>
        <p:spPr/>
        <p:txBody>
          <a:bodyPr/>
          <a:lstStyle/>
          <a:p>
            <a:r>
              <a:rPr lang="nl-NL" dirty="0"/>
              <a:t>Les 1 Huiswerk</a:t>
            </a:r>
          </a:p>
        </p:txBody>
      </p:sp>
      <p:sp>
        <p:nvSpPr>
          <p:cNvPr id="3" name="Tijdelijke aanduiding voor inhoud 2">
            <a:extLst>
              <a:ext uri="{FF2B5EF4-FFF2-40B4-BE49-F238E27FC236}">
                <a16:creationId xmlns:a16="http://schemas.microsoft.com/office/drawing/2014/main" id="{95167559-211A-B744-00F1-BEE9653F30FA}"/>
              </a:ext>
            </a:extLst>
          </p:cNvPr>
          <p:cNvSpPr>
            <a:spLocks noGrp="1"/>
          </p:cNvSpPr>
          <p:nvPr>
            <p:ph idx="1"/>
          </p:nvPr>
        </p:nvSpPr>
        <p:spPr>
          <a:xfrm>
            <a:off x="756000" y="1728000"/>
            <a:ext cx="9036000" cy="4351338"/>
          </a:xfrm>
        </p:spPr>
        <p:txBody>
          <a:bodyPr>
            <a:normAutofit fontScale="92500" lnSpcReduction="20000"/>
          </a:bodyPr>
          <a:lstStyle/>
          <a:p>
            <a:pPr marL="457200" indent="-457200">
              <a:buFont typeface="+mj-lt"/>
              <a:buAutoNum type="arabicPeriod"/>
            </a:pPr>
            <a:r>
              <a:rPr lang="nl-NL" dirty="0"/>
              <a:t>Wat zijn plantenhormonen en welke rol spelen ze in de groei en ontwikkeling van planten?</a:t>
            </a:r>
          </a:p>
          <a:p>
            <a:pPr marL="457200" indent="-457200">
              <a:buFont typeface="+mj-lt"/>
              <a:buAutoNum type="arabicPeriod"/>
            </a:pPr>
            <a:r>
              <a:rPr lang="nl-NL" dirty="0"/>
              <a:t>Noem 2 belangrijke groepen plantenhormonen en beschrijf kort hun functie.</a:t>
            </a:r>
          </a:p>
          <a:p>
            <a:pPr marL="457200" indent="-457200">
              <a:buFont typeface="+mj-lt"/>
              <a:buAutoNum type="arabicPeriod"/>
            </a:pPr>
            <a:r>
              <a:rPr lang="nl-NL" dirty="0"/>
              <a:t>Waarom is het belangrijk om de werking van plantenhormonen te begrijpen in de plantenteelt? </a:t>
            </a:r>
          </a:p>
          <a:p>
            <a:pPr marL="457200" indent="-457200">
              <a:buFont typeface="+mj-lt"/>
              <a:buAutoNum type="arabicPeriod"/>
            </a:pPr>
            <a:r>
              <a:rPr lang="nl-NL" dirty="0"/>
              <a:t>Wat is auxine en waar wordt het voornamelijk geproduceerd in een plant?</a:t>
            </a:r>
          </a:p>
          <a:p>
            <a:pPr marL="457200" indent="-457200">
              <a:buFont typeface="+mj-lt"/>
              <a:buAutoNum type="arabicPeriod"/>
            </a:pPr>
            <a:r>
              <a:rPr lang="nl-NL" dirty="0"/>
              <a:t>Beschrijf hoe auxine bijdraagt aan de fototropie (groei naar het licht).</a:t>
            </a:r>
          </a:p>
          <a:p>
            <a:pPr marL="457200" indent="-457200">
              <a:buFont typeface="+mj-lt"/>
              <a:buAutoNum type="arabicPeriod"/>
            </a:pPr>
            <a:r>
              <a:rPr lang="nl-NL" dirty="0"/>
              <a:t>Welke rol speelt auxine bij het stekken van planten?</a:t>
            </a:r>
          </a:p>
          <a:p>
            <a:pPr marL="457200" indent="-457200">
              <a:buFont typeface="+mj-lt"/>
              <a:buAutoNum type="arabicPeriod"/>
            </a:pPr>
            <a:r>
              <a:rPr lang="nl-NL" dirty="0"/>
              <a:t>Hoe wordt auxine in de praktijk gebruikt in de tuinbouw? Geef een voorbeeld.</a:t>
            </a:r>
          </a:p>
          <a:p>
            <a:pPr marL="457200" indent="-457200">
              <a:buFont typeface="+mj-lt"/>
              <a:buAutoNum type="arabicPeriod"/>
            </a:pPr>
            <a:r>
              <a:rPr lang="nl-NL" dirty="0"/>
              <a:t>Wat zijn </a:t>
            </a:r>
            <a:r>
              <a:rPr lang="nl-NL" dirty="0" err="1"/>
              <a:t>gibberellines</a:t>
            </a:r>
            <a:r>
              <a:rPr lang="nl-NL" dirty="0"/>
              <a:t> en in welke processen spelen ze een belangrijke rol?</a:t>
            </a:r>
          </a:p>
          <a:p>
            <a:pPr marL="457200" indent="-457200">
              <a:buFont typeface="+mj-lt"/>
              <a:buAutoNum type="arabicPeriod"/>
            </a:pPr>
            <a:r>
              <a:rPr lang="nl-NL" dirty="0"/>
              <a:t>Hoe beïnvloeden </a:t>
            </a:r>
            <a:r>
              <a:rPr lang="nl-NL" dirty="0" err="1"/>
              <a:t>gibberellines</a:t>
            </a:r>
            <a:r>
              <a:rPr lang="nl-NL" dirty="0"/>
              <a:t> de lengtegroei van planten?</a:t>
            </a:r>
          </a:p>
          <a:p>
            <a:pPr marL="457200" indent="-457200">
              <a:buFont typeface="+mj-lt"/>
              <a:buAutoNum type="arabicPeriod"/>
            </a:pPr>
            <a:r>
              <a:rPr lang="nl-NL" dirty="0"/>
              <a:t>Wat is het effect van </a:t>
            </a:r>
            <a:r>
              <a:rPr lang="nl-NL" dirty="0" err="1"/>
              <a:t>gibberellines</a:t>
            </a:r>
            <a:r>
              <a:rPr lang="nl-NL" dirty="0"/>
              <a:t> op zaadkieming?</a:t>
            </a:r>
          </a:p>
          <a:p>
            <a:pPr indent="0">
              <a:buNone/>
            </a:pPr>
            <a:endParaRPr lang="nl-NL" dirty="0"/>
          </a:p>
        </p:txBody>
      </p:sp>
    </p:spTree>
    <p:extLst>
      <p:ext uri="{BB962C8B-B14F-4D97-AF65-F5344CB8AC3E}">
        <p14:creationId xmlns:p14="http://schemas.microsoft.com/office/powerpoint/2010/main" val="3301780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DF402E-0DF2-B8A2-E429-24E719D45A2F}"/>
              </a:ext>
            </a:extLst>
          </p:cNvPr>
          <p:cNvSpPr>
            <a:spLocks noGrp="1"/>
          </p:cNvSpPr>
          <p:nvPr>
            <p:ph type="title"/>
          </p:nvPr>
        </p:nvSpPr>
        <p:spPr/>
        <p:txBody>
          <a:bodyPr>
            <a:normAutofit fontScale="90000"/>
          </a:bodyPr>
          <a:lstStyle/>
          <a:p>
            <a:r>
              <a:rPr lang="nl-NL" dirty="0"/>
              <a:t>Les 1 huiswerk</a:t>
            </a:r>
            <a:br>
              <a:rPr lang="nl-NL" dirty="0"/>
            </a:br>
            <a:endParaRPr lang="nl-NL" dirty="0"/>
          </a:p>
        </p:txBody>
      </p:sp>
      <p:sp>
        <p:nvSpPr>
          <p:cNvPr id="3" name="Tijdelijke aanduiding voor inhoud 2">
            <a:extLst>
              <a:ext uri="{FF2B5EF4-FFF2-40B4-BE49-F238E27FC236}">
                <a16:creationId xmlns:a16="http://schemas.microsoft.com/office/drawing/2014/main" id="{D06CA95F-790E-1761-2FEF-DE994FD67E44}"/>
              </a:ext>
            </a:extLst>
          </p:cNvPr>
          <p:cNvSpPr>
            <a:spLocks noGrp="1"/>
          </p:cNvSpPr>
          <p:nvPr>
            <p:ph idx="1"/>
          </p:nvPr>
        </p:nvSpPr>
        <p:spPr>
          <a:xfrm>
            <a:off x="796320" y="1799120"/>
            <a:ext cx="7740000" cy="4351338"/>
          </a:xfrm>
        </p:spPr>
        <p:txBody>
          <a:bodyPr>
            <a:normAutofit lnSpcReduction="10000"/>
          </a:bodyPr>
          <a:lstStyle/>
          <a:p>
            <a:pPr marL="457200" indent="-457200">
              <a:buFont typeface="+mj-lt"/>
              <a:buAutoNum type="arabicPeriod" startAt="11"/>
            </a:pPr>
            <a:r>
              <a:rPr lang="nl-NL" dirty="0"/>
              <a:t>Een kweker wil de groei van een plant sturen. Welke hormonen kan hij inzetten en waarom?</a:t>
            </a:r>
          </a:p>
          <a:p>
            <a:pPr marL="457200" indent="-457200">
              <a:buFont typeface="+mj-lt"/>
              <a:buAutoNum type="arabicPeriod" startAt="11"/>
            </a:pPr>
            <a:r>
              <a:rPr lang="nl-NL" dirty="0"/>
              <a:t>Je ziet dat een plant groeit met een kromming naar het licht toe. Leg uit welke hormonen hierbij betrokken zijn en hoe ze dit veroorzaken.</a:t>
            </a:r>
          </a:p>
          <a:p>
            <a:pPr marL="457200" indent="-457200">
              <a:buFont typeface="+mj-lt"/>
              <a:buAutoNum type="arabicPeriod" startAt="11"/>
            </a:pPr>
            <a:r>
              <a:rPr lang="nl-NL" dirty="0"/>
              <a:t>Wat zou je doen als je een plant wilt laten bloeien op een moment dat deze normaal niet zou bloeien?</a:t>
            </a:r>
          </a:p>
          <a:p>
            <a:pPr marL="457200" indent="-457200">
              <a:buFont typeface="+mj-lt"/>
              <a:buAutoNum type="arabicPeriod" startAt="11"/>
            </a:pPr>
            <a:r>
              <a:rPr lang="nl-NL" dirty="0"/>
              <a:t>Wat heb je geleerd over de invloed van hormonen op planten? Noem een voorbeeld uit de praktijk.</a:t>
            </a:r>
          </a:p>
          <a:p>
            <a:pPr marL="457200" indent="-457200">
              <a:buFont typeface="+mj-lt"/>
              <a:buAutoNum type="arabicPeriod" startAt="11"/>
            </a:pPr>
            <a:r>
              <a:rPr lang="nl-NL" dirty="0"/>
              <a:t>Waarom denk je dat het belangrijk is om bij gewasbescherming (denk aan remmen van planten) rekening te houden met de werking van plantenhormonen?</a:t>
            </a:r>
          </a:p>
        </p:txBody>
      </p:sp>
    </p:spTree>
    <p:extLst>
      <p:ext uri="{BB962C8B-B14F-4D97-AF65-F5344CB8AC3E}">
        <p14:creationId xmlns:p14="http://schemas.microsoft.com/office/powerpoint/2010/main" val="22767426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Les 2 huiswerk</a:t>
            </a:r>
            <a:endParaRPr lang="nl-NL" altLang="nl-NL" sz="3600" b="1" dirty="0"/>
          </a:p>
        </p:txBody>
      </p:sp>
      <p:sp>
        <p:nvSpPr>
          <p:cNvPr id="2" name="Rectangle 1">
            <a:extLst>
              <a:ext uri="{FF2B5EF4-FFF2-40B4-BE49-F238E27FC236}">
                <a16:creationId xmlns:a16="http://schemas.microsoft.com/office/drawing/2014/main" id="{005B088A-B06A-CEFE-E459-321511EBE769}"/>
              </a:ext>
            </a:extLst>
          </p:cNvPr>
          <p:cNvSpPr>
            <a:spLocks noGrp="1" noChangeArrowheads="1"/>
          </p:cNvSpPr>
          <p:nvPr>
            <p:ph idx="1"/>
          </p:nvPr>
        </p:nvSpPr>
        <p:spPr bwMode="auto">
          <a:xfrm>
            <a:off x="1047750" y="1905824"/>
            <a:ext cx="9029075"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1" i="0" u="none" strike="noStrike" cap="none" normalizeH="0" baseline="0" dirty="0" err="1">
                <a:ln>
                  <a:noFill/>
                </a:ln>
                <a:solidFill>
                  <a:schemeClr val="tx1"/>
                </a:solidFill>
                <a:effectLst/>
                <a:latin typeface="Arial" panose="020B0604020202020204" pitchFamily="34" charset="0"/>
              </a:rPr>
              <a:t>Tricholactonen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a. Wat is de rol van </a:t>
            </a:r>
            <a:r>
              <a:rPr kumimoji="0" lang="nl-NL" altLang="nl-NL" sz="1800" b="0" i="0" u="none" strike="noStrike" cap="none" normalizeH="0" baseline="0" dirty="0" err="1">
                <a:ln>
                  <a:noFill/>
                </a:ln>
                <a:solidFill>
                  <a:schemeClr val="tx1"/>
                </a:solidFill>
                <a:effectLst/>
                <a:latin typeface="Arial" panose="020B0604020202020204" pitchFamily="34" charset="0"/>
              </a:rPr>
              <a:t>tricholactonen</a:t>
            </a:r>
            <a:r>
              <a:rPr kumimoji="0" lang="nl-NL" altLang="nl-NL" sz="1800" b="0" i="0" u="none" strike="noStrike" cap="none" normalizeH="0" baseline="0" dirty="0">
                <a:ln>
                  <a:noFill/>
                </a:ln>
                <a:solidFill>
                  <a:schemeClr val="tx1"/>
                </a:solidFill>
                <a:effectLst/>
                <a:latin typeface="Arial" panose="020B0604020202020204" pitchFamily="34" charset="0"/>
              </a:rPr>
              <a:t> in de interactie tussen schimmels en planten?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b. Waar in de plant kunnen </a:t>
            </a:r>
            <a:r>
              <a:rPr kumimoji="0" lang="nl-NL" altLang="nl-NL" sz="1800" b="0" i="0" u="none" strike="noStrike" cap="none" normalizeH="0" baseline="0" dirty="0" err="1">
                <a:ln>
                  <a:noFill/>
                </a:ln>
                <a:solidFill>
                  <a:schemeClr val="tx1"/>
                </a:solidFill>
                <a:effectLst/>
                <a:latin typeface="Arial" panose="020B0604020202020204" pitchFamily="34" charset="0"/>
              </a:rPr>
              <a:t>tricholactonen</a:t>
            </a:r>
            <a:r>
              <a:rPr kumimoji="0" lang="nl-NL" altLang="nl-NL" sz="1800" b="0" i="0" u="none" strike="noStrike" cap="none" normalizeH="0" baseline="0" dirty="0">
                <a:ln>
                  <a:noFill/>
                </a:ln>
                <a:solidFill>
                  <a:schemeClr val="tx1"/>
                </a:solidFill>
                <a:effectLst/>
                <a:latin typeface="Arial" panose="020B0604020202020204" pitchFamily="34" charset="0"/>
              </a:rPr>
              <a:t> invloed hebben?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c. Welke schimmels produceren </a:t>
            </a:r>
            <a:r>
              <a:rPr kumimoji="0" lang="nl-NL" altLang="nl-NL" sz="1800" b="0" i="0" u="none" strike="noStrike" cap="none" normalizeH="0" baseline="0" dirty="0" err="1">
                <a:ln>
                  <a:noFill/>
                </a:ln>
                <a:solidFill>
                  <a:schemeClr val="tx1"/>
                </a:solidFill>
                <a:effectLst/>
                <a:latin typeface="Arial" panose="020B0604020202020204" pitchFamily="34" charset="0"/>
              </a:rPr>
              <a:t>tricholactonen</a:t>
            </a:r>
            <a:r>
              <a:rPr kumimoji="0" lang="nl-NL" altLang="nl-NL" sz="18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1" i="0" u="none" strike="noStrike" cap="none" normalizeH="0" baseline="0" dirty="0">
                <a:ln>
                  <a:noFill/>
                </a:ln>
                <a:solidFill>
                  <a:schemeClr val="tx1"/>
                </a:solidFill>
                <a:effectLst/>
                <a:latin typeface="Arial" panose="020B0604020202020204" pitchFamily="34" charset="0"/>
              </a:rPr>
              <a:t>Ethyleen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a. Wat is de functie van ethyleen in planten?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b. Hoe beïnvloedt ethyleen de rijping van vruchten?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c. Welke processen in de plant worden beïnvloed door ethyleen?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1" i="0" u="none" strike="noStrike" cap="none" normalizeH="0" baseline="0" dirty="0">
                <a:ln>
                  <a:noFill/>
                </a:ln>
                <a:solidFill>
                  <a:schemeClr val="tx1"/>
                </a:solidFill>
                <a:effectLst/>
                <a:latin typeface="Arial" panose="020B0604020202020204" pitchFamily="34" charset="0"/>
              </a:rPr>
              <a:t>Abscinezuur (ABA)</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a. Wat is de rol van abscinezuur in de plant?</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b. Hoe helpt abscinezuur bij de reactie van de plant op droogte?</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c. Welke processen worden door abscinezuur gereguleerd tijdens de zaadkieming?</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b="1" i="0" u="none" strike="noStrike" cap="none" normalizeH="0" baseline="0" dirty="0" err="1">
                <a:ln>
                  <a:noFill/>
                </a:ln>
                <a:solidFill>
                  <a:schemeClr val="tx1"/>
                </a:solidFill>
                <a:effectLst/>
                <a:latin typeface="Arial" panose="020B0604020202020204" pitchFamily="34" charset="0"/>
              </a:rPr>
              <a:t>Cytokininen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a. Wat is de functie van </a:t>
            </a:r>
            <a:r>
              <a:rPr kumimoji="0" lang="nl-NL" altLang="nl-NL" sz="1800" b="0" i="0" u="none" strike="noStrike" cap="none" normalizeH="0" baseline="0" dirty="0" err="1">
                <a:ln>
                  <a:noFill/>
                </a:ln>
                <a:solidFill>
                  <a:schemeClr val="tx1"/>
                </a:solidFill>
                <a:effectLst/>
                <a:latin typeface="Arial" panose="020B0604020202020204" pitchFamily="34" charset="0"/>
              </a:rPr>
              <a:t>cytokininen</a:t>
            </a:r>
            <a:r>
              <a:rPr kumimoji="0" lang="nl-NL" altLang="nl-NL" sz="1800" b="0" i="0" u="none" strike="noStrike" cap="none" normalizeH="0" baseline="0" dirty="0">
                <a:ln>
                  <a:noFill/>
                </a:ln>
                <a:solidFill>
                  <a:schemeClr val="tx1"/>
                </a:solidFill>
                <a:effectLst/>
                <a:latin typeface="Arial" panose="020B0604020202020204" pitchFamily="34" charset="0"/>
              </a:rPr>
              <a:t> in de plant?</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b. Hoe beïnvloeden </a:t>
            </a:r>
            <a:r>
              <a:rPr kumimoji="0" lang="nl-NL" altLang="nl-NL" sz="1800" b="0" i="0" u="none" strike="noStrike" cap="none" normalizeH="0" baseline="0" dirty="0" err="1">
                <a:ln>
                  <a:noFill/>
                </a:ln>
                <a:solidFill>
                  <a:schemeClr val="tx1"/>
                </a:solidFill>
                <a:effectLst/>
                <a:latin typeface="Arial" panose="020B0604020202020204" pitchFamily="34" charset="0"/>
              </a:rPr>
              <a:t>cytokininen</a:t>
            </a:r>
            <a:r>
              <a:rPr kumimoji="0" lang="nl-NL" altLang="nl-NL" sz="1800" b="0" i="0" u="none" strike="noStrike" cap="none" normalizeH="0" baseline="0" dirty="0">
                <a:ln>
                  <a:noFill/>
                </a:ln>
                <a:solidFill>
                  <a:schemeClr val="tx1"/>
                </a:solidFill>
                <a:effectLst/>
                <a:latin typeface="Arial" panose="020B0604020202020204" pitchFamily="34" charset="0"/>
              </a:rPr>
              <a:t> de groei van wortels en scheuten?</a:t>
            </a:r>
            <a:br>
              <a:rPr kumimoji="0" lang="nl-NL" altLang="nl-NL" sz="1800" b="0" i="0" u="none" strike="noStrike" cap="none" normalizeH="0" baseline="0" dirty="0">
                <a:ln>
                  <a:noFill/>
                </a:ln>
                <a:solidFill>
                  <a:schemeClr val="tx1"/>
                </a:solidFill>
                <a:effectLst/>
                <a:latin typeface="Arial" panose="020B0604020202020204" pitchFamily="34" charset="0"/>
              </a:rPr>
            </a:br>
            <a:r>
              <a:rPr kumimoji="0" lang="nl-NL" altLang="nl-NL" sz="1800" b="0" i="0" u="none" strike="noStrike" cap="none" normalizeH="0" baseline="0" dirty="0">
                <a:ln>
                  <a:noFill/>
                </a:ln>
                <a:solidFill>
                  <a:schemeClr val="tx1"/>
                </a:solidFill>
                <a:effectLst/>
                <a:latin typeface="Arial" panose="020B0604020202020204" pitchFamily="34" charset="0"/>
              </a:rPr>
              <a:t>c. Welke rol spelen </a:t>
            </a:r>
            <a:r>
              <a:rPr kumimoji="0" lang="nl-NL" altLang="nl-NL" sz="1800" b="0" i="0" u="none" strike="noStrike" cap="none" normalizeH="0" baseline="0" dirty="0" err="1">
                <a:ln>
                  <a:noFill/>
                </a:ln>
                <a:solidFill>
                  <a:schemeClr val="tx1"/>
                </a:solidFill>
                <a:effectLst/>
                <a:latin typeface="Arial" panose="020B0604020202020204" pitchFamily="34" charset="0"/>
              </a:rPr>
              <a:t>cytokininen</a:t>
            </a:r>
            <a:r>
              <a:rPr kumimoji="0" lang="nl-NL" altLang="nl-NL" sz="1800" b="0" i="0" u="none" strike="noStrike" cap="none" normalizeH="0" baseline="0" dirty="0">
                <a:ln>
                  <a:noFill/>
                </a:ln>
                <a:solidFill>
                  <a:schemeClr val="tx1"/>
                </a:solidFill>
                <a:effectLst/>
                <a:latin typeface="Arial" panose="020B0604020202020204" pitchFamily="34" charset="0"/>
              </a:rPr>
              <a:t> bij de veroudering van plantencellen?</a:t>
            </a:r>
          </a:p>
        </p:txBody>
      </p:sp>
    </p:spTree>
    <p:extLst>
      <p:ext uri="{BB962C8B-B14F-4D97-AF65-F5344CB8AC3E}">
        <p14:creationId xmlns:p14="http://schemas.microsoft.com/office/powerpoint/2010/main" val="1529171754"/>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Les 2 huiswerk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19" y="1781667"/>
            <a:ext cx="8694761" cy="4738260"/>
          </a:xfrm>
        </p:spPr>
        <p:txBody>
          <a:bodyPr>
            <a:normAutofit/>
          </a:bodyPr>
          <a:lstStyle/>
          <a:p>
            <a:pPr marL="457200" indent="-457200">
              <a:buFont typeface="+mj-lt"/>
              <a:buAutoNum type="arabicPeriod" startAt="5"/>
              <a:defRPr/>
            </a:pPr>
            <a:r>
              <a:rPr lang="nl-NL" dirty="0"/>
              <a:t>Stel je voor dat je een kas hebt met jonge tomatenplanten. Wat zou je doen als je de groei van de zijtakken wilt stimuleren? Leg uit hoe </a:t>
            </a:r>
            <a:r>
              <a:rPr lang="nl-NL" dirty="0" err="1"/>
              <a:t>cytokininen</a:t>
            </a:r>
            <a:r>
              <a:rPr lang="nl-NL" dirty="0"/>
              <a:t> hierbij een rol spelen</a:t>
            </a:r>
          </a:p>
          <a:p>
            <a:pPr marL="457200" indent="-457200">
              <a:buFont typeface="+mj-lt"/>
              <a:buAutoNum type="arabicPeriod" startAt="5"/>
              <a:defRPr/>
            </a:pPr>
            <a:endParaRPr lang="nl-NL" dirty="0"/>
          </a:p>
          <a:p>
            <a:pPr marL="457200" indent="-457200">
              <a:buFont typeface="+mj-lt"/>
              <a:buAutoNum type="arabicPeriod" startAt="5"/>
              <a:defRPr/>
            </a:pPr>
            <a:r>
              <a:rPr lang="nl-NL" dirty="0"/>
              <a:t>Tijdens de opslag van bloemen merk je dat sommige bloemen snel verwelken. Wat zou de rol van ethyleen kunnen zijn in dit proces, en wat zou je kunnen doen om de bloemen langer vers te houden?</a:t>
            </a:r>
          </a:p>
          <a:p>
            <a:pPr marL="457200" indent="-457200">
              <a:buFont typeface="+mj-lt"/>
              <a:buAutoNum type="arabicPeriod" startAt="5"/>
              <a:defRPr/>
            </a:pPr>
            <a:endParaRPr lang="nl-NL" dirty="0"/>
          </a:p>
          <a:p>
            <a:pPr marL="457200" indent="-457200">
              <a:buFont typeface="+mj-lt"/>
              <a:buAutoNum type="arabicPeriod" startAt="5"/>
              <a:defRPr/>
            </a:pPr>
            <a:r>
              <a:rPr lang="nl-NL" dirty="0"/>
              <a:t>Je hebt een plant die in een droge omgeving staat. Wat zou de rol van abscinezuur kunnen zijn in de reactie van de plant op de droogte? Hoe helpt dit de plant om water te besparen?</a:t>
            </a:r>
          </a:p>
        </p:txBody>
      </p:sp>
    </p:spTree>
    <p:extLst>
      <p:ext uri="{BB962C8B-B14F-4D97-AF65-F5344CB8AC3E}">
        <p14:creationId xmlns:p14="http://schemas.microsoft.com/office/powerpoint/2010/main" val="3785594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DC0223-DC0E-F573-BA6A-C22F18539E72}"/>
              </a:ext>
            </a:extLst>
          </p:cNvPr>
          <p:cNvSpPr>
            <a:spLocks noGrp="1"/>
          </p:cNvSpPr>
          <p:nvPr>
            <p:ph type="title"/>
          </p:nvPr>
        </p:nvSpPr>
        <p:spPr/>
        <p:txBody>
          <a:bodyPr/>
          <a:lstStyle/>
          <a:p>
            <a:r>
              <a:rPr lang="nl-NL" dirty="0"/>
              <a:t>Vragen: les 3</a:t>
            </a:r>
          </a:p>
        </p:txBody>
      </p:sp>
      <p:sp>
        <p:nvSpPr>
          <p:cNvPr id="3" name="Tijdelijke aanduiding voor inhoud 2">
            <a:extLst>
              <a:ext uri="{FF2B5EF4-FFF2-40B4-BE49-F238E27FC236}">
                <a16:creationId xmlns:a16="http://schemas.microsoft.com/office/drawing/2014/main" id="{BFD0BB84-FC8E-9622-6462-6D4DFFAAC704}"/>
              </a:ext>
            </a:extLst>
          </p:cNvPr>
          <p:cNvSpPr>
            <a:spLocks noGrp="1"/>
          </p:cNvSpPr>
          <p:nvPr>
            <p:ph idx="1"/>
          </p:nvPr>
        </p:nvSpPr>
        <p:spPr>
          <a:xfrm>
            <a:off x="756000" y="1848768"/>
            <a:ext cx="7740000" cy="4684111"/>
          </a:xfrm>
        </p:spPr>
        <p:txBody>
          <a:bodyPr>
            <a:normAutofit fontScale="85000" lnSpcReduction="20000"/>
          </a:bodyPr>
          <a:lstStyle/>
          <a:p>
            <a:pPr marL="457200" indent="-457200">
              <a:buFont typeface="+mj-lt"/>
              <a:buAutoNum type="arabicPeriod"/>
            </a:pPr>
            <a:r>
              <a:rPr lang="nl-NL" dirty="0"/>
              <a:t>Wat is het verschil tussen de jeugd- en volwassen fase van een plant?</a:t>
            </a:r>
          </a:p>
          <a:p>
            <a:pPr marL="457200" indent="-457200">
              <a:buFont typeface="+mj-lt"/>
              <a:buAutoNum type="arabicPeriod"/>
            </a:pPr>
            <a:r>
              <a:rPr lang="nl-NL" dirty="0"/>
              <a:t>Hoe kun je ervoor zorgen dat een plant sneller in de generatieve fase (bloei) komt?</a:t>
            </a:r>
          </a:p>
          <a:p>
            <a:pPr marL="457200" indent="-457200">
              <a:buFont typeface="+mj-lt"/>
              <a:buAutoNum type="arabicPeriod"/>
            </a:pPr>
            <a:r>
              <a:rPr lang="nl-NL" dirty="0"/>
              <a:t>Welke rol spelen plantenhormonen bij de ontwikkeling van bloemen en vruchten?</a:t>
            </a:r>
          </a:p>
          <a:p>
            <a:pPr marL="457200" indent="-457200">
              <a:buFont typeface="+mj-lt"/>
              <a:buAutoNum type="arabicPeriod"/>
            </a:pPr>
            <a:r>
              <a:rPr lang="nl-NL" dirty="0"/>
              <a:t>Wat gebeurt er met een plant als hij te weinig licht krijgt tijdens de groeifase?</a:t>
            </a:r>
          </a:p>
          <a:p>
            <a:pPr marL="457200" indent="-457200">
              <a:buFont typeface="+mj-lt"/>
              <a:buAutoNum type="arabicPeriod"/>
            </a:pPr>
            <a:r>
              <a:rPr lang="nl-NL" dirty="0"/>
              <a:t>Waarom is de donkerperiode belangrijker dan de daglengte bij de bloei van sommige planten?</a:t>
            </a:r>
          </a:p>
          <a:p>
            <a:pPr marL="457200" indent="-457200">
              <a:buFont typeface="+mj-lt"/>
              <a:buAutoNum type="arabicPeriod"/>
            </a:pPr>
            <a:r>
              <a:rPr lang="nl-NL" dirty="0"/>
              <a:t>Op welke manieren kunnen planten zich voortplanten zonder zaden te gebruiken?</a:t>
            </a:r>
          </a:p>
          <a:p>
            <a:pPr marL="457200" indent="-457200">
              <a:buFont typeface="+mj-lt"/>
              <a:buAutoNum type="arabicPeriod"/>
            </a:pPr>
            <a:r>
              <a:rPr lang="nl-NL" dirty="0"/>
              <a:t>Wat kan de oorzaak zijn als bloemknoppen verdrogen of uitvallen voordat ze open gaan?</a:t>
            </a:r>
          </a:p>
          <a:p>
            <a:pPr marL="457200" indent="-457200">
              <a:buFont typeface="+mj-lt"/>
              <a:buAutoNum type="arabicPeriod"/>
            </a:pPr>
            <a:r>
              <a:rPr lang="nl-NL" dirty="0"/>
              <a:t>Hoe verloopt het proces van bevruchting bij een plant?</a:t>
            </a:r>
          </a:p>
          <a:p>
            <a:pPr marL="457200" indent="-457200">
              <a:buFont typeface="+mj-lt"/>
              <a:buAutoNum type="arabicPeriod"/>
            </a:pPr>
            <a:r>
              <a:rPr lang="nl-NL" dirty="0"/>
              <a:t>Waarom worden hommels in kassen vaak gebruikt voor bestuiving in plaats van bijen?</a:t>
            </a:r>
          </a:p>
          <a:p>
            <a:pPr marL="457200" indent="-457200">
              <a:buFont typeface="+mj-lt"/>
              <a:buAutoNum type="arabicPeriod"/>
            </a:pPr>
            <a:r>
              <a:rPr lang="nl-NL" dirty="0"/>
              <a:t>Welke factoren beïnvloeden de snelheid waarmee een vrucht zich ontwikkelt na de bevruchting?</a:t>
            </a:r>
          </a:p>
        </p:txBody>
      </p:sp>
    </p:spTree>
    <p:extLst>
      <p:ext uri="{BB962C8B-B14F-4D97-AF65-F5344CB8AC3E}">
        <p14:creationId xmlns:p14="http://schemas.microsoft.com/office/powerpoint/2010/main" val="3492713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Werking van hormonen.</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Deze hormonen sturen allerlei processen aan, zoals het ontkiemen van zaden, de groei van wortels en stengels, de vorming van bloemen en vruchten, en zelfs hoe een plant reageert op stress of schade.</a:t>
            </a:r>
          </a:p>
        </p:txBody>
      </p:sp>
      <p:pic>
        <p:nvPicPr>
          <p:cNvPr id="2" name="Afbeelding 1">
            <a:extLst>
              <a:ext uri="{FF2B5EF4-FFF2-40B4-BE49-F238E27FC236}">
                <a16:creationId xmlns:a16="http://schemas.microsoft.com/office/drawing/2014/main" id="{FC8B7349-B7F2-E954-6042-8BAB770CDA5F}"/>
              </a:ext>
            </a:extLst>
          </p:cNvPr>
          <p:cNvPicPr>
            <a:picLocks noChangeAspect="1"/>
          </p:cNvPicPr>
          <p:nvPr/>
        </p:nvPicPr>
        <p:blipFill>
          <a:blip r:embed="rId3"/>
          <a:stretch>
            <a:fillRect/>
          </a:stretch>
        </p:blipFill>
        <p:spPr>
          <a:xfrm>
            <a:off x="3101530" y="3822196"/>
            <a:ext cx="3298318" cy="2470555"/>
          </a:xfrm>
          <a:prstGeom prst="rect">
            <a:avLst/>
          </a:prstGeom>
        </p:spPr>
      </p:pic>
    </p:spTree>
    <p:extLst>
      <p:ext uri="{BB962C8B-B14F-4D97-AF65-F5344CB8AC3E}">
        <p14:creationId xmlns:p14="http://schemas.microsoft.com/office/powerpoint/2010/main" val="2713930387"/>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1AAF3-D3AB-FC2D-8518-78B9138DA73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B3C90EF-4C3E-2257-595F-F2D36F6B6643}"/>
              </a:ext>
            </a:extLst>
          </p:cNvPr>
          <p:cNvSpPr>
            <a:spLocks noGrp="1"/>
          </p:cNvSpPr>
          <p:nvPr>
            <p:ph type="title"/>
          </p:nvPr>
        </p:nvSpPr>
        <p:spPr/>
        <p:txBody>
          <a:bodyPr/>
          <a:lstStyle/>
          <a:p>
            <a:r>
              <a:rPr lang="nl-NL" dirty="0"/>
              <a:t>Vragen: les 3</a:t>
            </a:r>
          </a:p>
        </p:txBody>
      </p:sp>
      <p:sp>
        <p:nvSpPr>
          <p:cNvPr id="3" name="Tijdelijke aanduiding voor inhoud 2">
            <a:extLst>
              <a:ext uri="{FF2B5EF4-FFF2-40B4-BE49-F238E27FC236}">
                <a16:creationId xmlns:a16="http://schemas.microsoft.com/office/drawing/2014/main" id="{2A5D1B64-6961-DA54-3DF9-FD24CA06EA84}"/>
              </a:ext>
            </a:extLst>
          </p:cNvPr>
          <p:cNvSpPr>
            <a:spLocks noGrp="1"/>
          </p:cNvSpPr>
          <p:nvPr>
            <p:ph idx="1"/>
          </p:nvPr>
        </p:nvSpPr>
        <p:spPr>
          <a:xfrm>
            <a:off x="756000" y="1848769"/>
            <a:ext cx="7740000" cy="4351338"/>
          </a:xfrm>
        </p:spPr>
        <p:txBody>
          <a:bodyPr>
            <a:normAutofit fontScale="92500"/>
          </a:bodyPr>
          <a:lstStyle/>
          <a:p>
            <a:pPr marL="457200" indent="-457200">
              <a:buFont typeface="+mj-lt"/>
              <a:buAutoNum type="arabicPeriod" startAt="11"/>
            </a:pPr>
            <a:r>
              <a:rPr lang="nl-NL" dirty="0"/>
              <a:t>Leg in je eigen woorden uit waarom het voor een tuinder belangrijk is om de jeugdfase van een plant te verkorten.</a:t>
            </a:r>
          </a:p>
          <a:p>
            <a:pPr marL="457200" indent="-457200">
              <a:buFont typeface="+mj-lt"/>
              <a:buAutoNum type="arabicPeriod" startAt="11"/>
            </a:pPr>
            <a:r>
              <a:rPr lang="nl-NL" dirty="0"/>
              <a:t>Bedenk een situatie waarin het gunstig is om de bloei van een plant juist uit te stellen. Hoe zou je dit kunnen bereiken?</a:t>
            </a:r>
          </a:p>
          <a:p>
            <a:pPr marL="457200" indent="-457200">
              <a:buFont typeface="+mj-lt"/>
              <a:buAutoNum type="arabicPeriod" startAt="11"/>
            </a:pPr>
            <a:r>
              <a:rPr lang="nl-NL" dirty="0"/>
              <a:t>Beschrijf hoe je in een kas het klimaat zou kunnen aanpassen om de bloei van tomatenplanten te versnellen.</a:t>
            </a:r>
          </a:p>
          <a:p>
            <a:pPr marL="457200" indent="-457200">
              <a:buFont typeface="+mj-lt"/>
              <a:buAutoNum type="arabicPeriod" startAt="11"/>
            </a:pPr>
            <a:r>
              <a:rPr lang="nl-NL" dirty="0"/>
              <a:t>Noem twee voorbeelden van gewassen die gevoelig zijn voor daglengte en leg uit hoe je daar als teler rekening mee kunt houden.</a:t>
            </a:r>
          </a:p>
          <a:p>
            <a:pPr marL="457200" indent="-457200">
              <a:buFont typeface="+mj-lt"/>
              <a:buAutoNum type="arabicPeriod" startAt="11"/>
            </a:pPr>
            <a:r>
              <a:rPr lang="nl-NL" dirty="0"/>
              <a:t>Stel dat je merkt dat de bloemen in je kas snel verwelken. Wat zou je onderzoeken om het probleem op te lossen?</a:t>
            </a:r>
          </a:p>
        </p:txBody>
      </p:sp>
    </p:spTree>
    <p:extLst>
      <p:ext uri="{BB962C8B-B14F-4D97-AF65-F5344CB8AC3E}">
        <p14:creationId xmlns:p14="http://schemas.microsoft.com/office/powerpoint/2010/main" val="36794421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061F3-BD2D-7631-CFA3-EF6FAC773C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9ED6FBC-9F8F-0A0E-04C2-4E8227C6E06D}"/>
              </a:ext>
            </a:extLst>
          </p:cNvPr>
          <p:cNvSpPr>
            <a:spLocks noGrp="1"/>
          </p:cNvSpPr>
          <p:nvPr>
            <p:ph type="title"/>
          </p:nvPr>
        </p:nvSpPr>
        <p:spPr/>
        <p:txBody>
          <a:bodyPr>
            <a:normAutofit fontScale="90000"/>
          </a:bodyPr>
          <a:lstStyle/>
          <a:p>
            <a:r>
              <a:rPr lang="nl-NL" dirty="0"/>
              <a:t>Les 4, huiswerk</a:t>
            </a:r>
            <a:br>
              <a:rPr lang="nl-NL" dirty="0"/>
            </a:br>
            <a:endParaRPr lang="nl-NL" dirty="0"/>
          </a:p>
        </p:txBody>
      </p:sp>
      <p:sp>
        <p:nvSpPr>
          <p:cNvPr id="3" name="Tijdelijke aanduiding voor inhoud 2">
            <a:extLst>
              <a:ext uri="{FF2B5EF4-FFF2-40B4-BE49-F238E27FC236}">
                <a16:creationId xmlns:a16="http://schemas.microsoft.com/office/drawing/2014/main" id="{8356DF56-8B09-60EF-09C5-3188418EA567}"/>
              </a:ext>
            </a:extLst>
          </p:cNvPr>
          <p:cNvSpPr>
            <a:spLocks noGrp="1"/>
          </p:cNvSpPr>
          <p:nvPr>
            <p:ph idx="1"/>
          </p:nvPr>
        </p:nvSpPr>
        <p:spPr>
          <a:xfrm>
            <a:off x="755999" y="1888491"/>
            <a:ext cx="9036000" cy="4351338"/>
          </a:xfrm>
        </p:spPr>
        <p:txBody>
          <a:bodyPr>
            <a:normAutofit/>
          </a:bodyPr>
          <a:lstStyle/>
          <a:p>
            <a:pPr marL="457200" indent="-457200">
              <a:buFont typeface="+mj-lt"/>
              <a:buAutoNum type="arabicPeriod"/>
            </a:pPr>
            <a:r>
              <a:rPr lang="nl-NL" dirty="0"/>
              <a:t>Wat betekent strekking bij planten?</a:t>
            </a:r>
          </a:p>
          <a:p>
            <a:pPr marL="457200" indent="-457200">
              <a:buFont typeface="+mj-lt"/>
              <a:buAutoNum type="arabicPeriod"/>
            </a:pPr>
            <a:r>
              <a:rPr lang="nl-NL" dirty="0"/>
              <a:t>Waarom groeien planten vaak langer in het donker?</a:t>
            </a:r>
          </a:p>
          <a:p>
            <a:pPr marL="457200" indent="-457200">
              <a:buFont typeface="+mj-lt"/>
              <a:buAutoNum type="arabicPeriod"/>
            </a:pPr>
            <a:r>
              <a:rPr lang="nl-NL" dirty="0"/>
              <a:t>Welke hormonen zijn belangrijk voor de strekking van planten?</a:t>
            </a:r>
          </a:p>
          <a:p>
            <a:pPr marL="457200" indent="-457200">
              <a:buFont typeface="+mj-lt"/>
              <a:buAutoNum type="arabicPeriod"/>
            </a:pPr>
            <a:r>
              <a:rPr lang="nl-NL" dirty="0"/>
              <a:t>Wat doet blauw licht met de strekking van planten?</a:t>
            </a:r>
          </a:p>
          <a:p>
            <a:pPr marL="457200" indent="-457200">
              <a:buFont typeface="+mj-lt"/>
              <a:buAutoNum type="arabicPeriod"/>
            </a:pPr>
            <a:r>
              <a:rPr lang="nl-NL" dirty="0"/>
              <a:t>Wat zijn internodiën, en waar vind je ze in een plant?</a:t>
            </a:r>
          </a:p>
          <a:p>
            <a:pPr>
              <a:buFont typeface="+mj-lt"/>
              <a:buAutoNum type="arabicPeriod"/>
            </a:pPr>
            <a:r>
              <a:rPr lang="nl-NL" dirty="0"/>
              <a:t>Wat wordt bedoeld met vertakking bij planten?</a:t>
            </a:r>
          </a:p>
          <a:p>
            <a:pPr>
              <a:buFont typeface="+mj-lt"/>
              <a:buAutoNum type="arabicPeriod"/>
            </a:pPr>
            <a:r>
              <a:rPr lang="nl-NL" dirty="0"/>
              <a:t>Hoe kun je de vertakking van een plant stimuleren?</a:t>
            </a:r>
          </a:p>
          <a:p>
            <a:pPr>
              <a:buFont typeface="+mj-lt"/>
              <a:buAutoNum type="arabicPeriod"/>
            </a:pPr>
            <a:r>
              <a:rPr lang="nl-NL" dirty="0"/>
              <a:t>Welke hormonen remmen de groei van zijtakken?</a:t>
            </a:r>
          </a:p>
          <a:p>
            <a:pPr>
              <a:buFont typeface="+mj-lt"/>
              <a:buAutoNum type="arabicPeriod"/>
            </a:pPr>
            <a:r>
              <a:rPr lang="nl-NL" dirty="0"/>
              <a:t>Waarom is vertakking belangrijk voor een plant?</a:t>
            </a:r>
          </a:p>
          <a:p>
            <a:pPr>
              <a:buFont typeface="+mj-lt"/>
              <a:buAutoNum type="arabicPeriod"/>
            </a:pPr>
            <a:r>
              <a:rPr lang="nl-NL" dirty="0"/>
              <a:t>Hoe kun je met licht de vertakking van een plant beïnvloeden?</a:t>
            </a:r>
          </a:p>
          <a:p>
            <a:pPr marL="457200" indent="-457200">
              <a:buFont typeface="+mj-lt"/>
              <a:buAutoNum type="arabicPeriod"/>
            </a:pPr>
            <a:endParaRPr lang="nl-NL" dirty="0"/>
          </a:p>
          <a:p>
            <a:pPr marL="457200" indent="-457200">
              <a:buFont typeface="+mj-lt"/>
              <a:buAutoNum type="arabicPeriod"/>
            </a:pPr>
            <a:endParaRPr lang="nl-NL" dirty="0"/>
          </a:p>
          <a:p>
            <a:endParaRPr lang="nl-NL" dirty="0"/>
          </a:p>
        </p:txBody>
      </p:sp>
    </p:spTree>
    <p:extLst>
      <p:ext uri="{BB962C8B-B14F-4D97-AF65-F5344CB8AC3E}">
        <p14:creationId xmlns:p14="http://schemas.microsoft.com/office/powerpoint/2010/main" val="10219037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9AB3B-3838-C5DC-5748-6B0EB8B65C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0E00AA-543D-789D-EE51-BCB2B99CA586}"/>
              </a:ext>
            </a:extLst>
          </p:cNvPr>
          <p:cNvSpPr>
            <a:spLocks noGrp="1"/>
          </p:cNvSpPr>
          <p:nvPr>
            <p:ph type="title"/>
          </p:nvPr>
        </p:nvSpPr>
        <p:spPr/>
        <p:txBody>
          <a:bodyPr/>
          <a:lstStyle/>
          <a:p>
            <a:r>
              <a:rPr lang="nl-NL" dirty="0"/>
              <a:t>Les 4, Huiswerk</a:t>
            </a:r>
          </a:p>
        </p:txBody>
      </p:sp>
      <p:sp>
        <p:nvSpPr>
          <p:cNvPr id="3" name="Tijdelijke aanduiding voor inhoud 2">
            <a:extLst>
              <a:ext uri="{FF2B5EF4-FFF2-40B4-BE49-F238E27FC236}">
                <a16:creationId xmlns:a16="http://schemas.microsoft.com/office/drawing/2014/main" id="{B0E3CE5F-9C41-2AA1-1AE7-3943D932117D}"/>
              </a:ext>
            </a:extLst>
          </p:cNvPr>
          <p:cNvSpPr>
            <a:spLocks noGrp="1"/>
          </p:cNvSpPr>
          <p:nvPr>
            <p:ph idx="1"/>
          </p:nvPr>
        </p:nvSpPr>
        <p:spPr>
          <a:xfrm>
            <a:off x="756000" y="1888491"/>
            <a:ext cx="7740000" cy="4351338"/>
          </a:xfrm>
        </p:spPr>
        <p:txBody>
          <a:bodyPr>
            <a:normAutofit/>
          </a:bodyPr>
          <a:lstStyle/>
          <a:p>
            <a:pPr marL="457200" indent="-457200">
              <a:buFont typeface="+mj-lt"/>
              <a:buAutoNum type="arabicPeriod" startAt="11"/>
            </a:pPr>
            <a:r>
              <a:rPr lang="nl-NL" dirty="0"/>
              <a:t>Waarom willen kwekers soms dat planten compact blijven?</a:t>
            </a:r>
          </a:p>
          <a:p>
            <a:pPr marL="457200" indent="-457200">
              <a:buFont typeface="+mj-lt"/>
              <a:buAutoNum type="arabicPeriod" startAt="11"/>
            </a:pPr>
            <a:r>
              <a:rPr lang="nl-NL" dirty="0"/>
              <a:t>Hoe kun je zorgen voor minder strekking zonder chemische middelen?</a:t>
            </a:r>
          </a:p>
          <a:p>
            <a:pPr marL="457200" indent="-457200">
              <a:buFont typeface="+mj-lt"/>
              <a:buAutoNum type="arabicPeriod" startAt="11"/>
            </a:pPr>
            <a:r>
              <a:rPr lang="nl-NL" dirty="0"/>
              <a:t>Wat gebeurt er met een plant als je de top weghaalt?</a:t>
            </a:r>
          </a:p>
          <a:p>
            <a:pPr marL="457200" indent="-457200">
              <a:buFont typeface="+mj-lt"/>
              <a:buAutoNum type="arabicPeriod" startAt="11"/>
            </a:pPr>
            <a:r>
              <a:rPr lang="nl-NL" dirty="0"/>
              <a:t>Hoe helpt vertakking een plant om meer energie te produceren?</a:t>
            </a:r>
          </a:p>
          <a:p>
            <a:pPr marL="457200" indent="-457200">
              <a:buFont typeface="+mj-lt"/>
              <a:buAutoNum type="arabicPeriod" startAt="11"/>
            </a:pPr>
            <a:r>
              <a:rPr lang="nl-NL" dirty="0"/>
              <a:t>Wat zijn praktische manieren om strekking en vertakking te beïnvloeden in een kas?</a:t>
            </a:r>
          </a:p>
        </p:txBody>
      </p:sp>
    </p:spTree>
    <p:extLst>
      <p:ext uri="{BB962C8B-B14F-4D97-AF65-F5344CB8AC3E}">
        <p14:creationId xmlns:p14="http://schemas.microsoft.com/office/powerpoint/2010/main" val="70648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Les 5 huiswerk</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709176" cy="4738260"/>
          </a:xfrm>
        </p:spPr>
        <p:txBody>
          <a:bodyPr>
            <a:normAutofit fontScale="77500" lnSpcReduction="20000"/>
          </a:bodyPr>
          <a:lstStyle/>
          <a:p>
            <a:pPr marL="457200" indent="-457200">
              <a:buFont typeface="+mj-lt"/>
              <a:buAutoNum type="arabicPeriod"/>
              <a:defRPr/>
            </a:pPr>
            <a:r>
              <a:rPr lang="nl-NL" dirty="0"/>
              <a:t>Wat zijn plantenhormonen en welke functie hebben ze in de plant?</a:t>
            </a:r>
          </a:p>
          <a:p>
            <a:pPr marL="457200" indent="-457200">
              <a:buFont typeface="+mj-lt"/>
              <a:buAutoNum type="arabicPeriod"/>
              <a:defRPr/>
            </a:pPr>
            <a:r>
              <a:rPr lang="nl-NL" dirty="0"/>
              <a:t>Welke plantenhormonen worden gebruikt om wortelgroei te stimuleren en hoe werken ze?</a:t>
            </a:r>
          </a:p>
          <a:p>
            <a:pPr marL="457200" indent="-457200">
              <a:buFont typeface="+mj-lt"/>
              <a:buAutoNum type="arabicPeriod"/>
              <a:defRPr/>
            </a:pPr>
            <a:r>
              <a:rPr lang="nl-NL" dirty="0"/>
              <a:t>Hoe kunnen </a:t>
            </a:r>
            <a:r>
              <a:rPr lang="nl-NL" dirty="0" err="1"/>
              <a:t>gibberellines</a:t>
            </a:r>
            <a:r>
              <a:rPr lang="nl-NL" dirty="0"/>
              <a:t> de vruchtzetting en groei van druiven beïnvloeden?</a:t>
            </a:r>
          </a:p>
          <a:p>
            <a:pPr marL="457200" indent="-457200">
              <a:buFont typeface="+mj-lt"/>
              <a:buAutoNum type="arabicPeriod"/>
              <a:defRPr/>
            </a:pPr>
            <a:r>
              <a:rPr lang="nl-NL" dirty="0"/>
              <a:t>Waarom wordt ethyleen gebruikt bij het rijpen van fruit zoals bananen en tomaten?</a:t>
            </a:r>
          </a:p>
          <a:p>
            <a:pPr marL="457200" indent="-457200">
              <a:buFont typeface="+mj-lt"/>
              <a:buAutoNum type="arabicPeriod"/>
              <a:defRPr/>
            </a:pPr>
            <a:r>
              <a:rPr lang="nl-NL" dirty="0"/>
              <a:t>Op welke manier helpen groeiregulatoren bij het compact houden van planten?</a:t>
            </a:r>
          </a:p>
          <a:p>
            <a:pPr marL="457200" indent="-457200">
              <a:buFont typeface="+mj-lt"/>
              <a:buAutoNum type="arabicPeriod"/>
              <a:defRPr/>
            </a:pPr>
            <a:r>
              <a:rPr lang="nl-NL" dirty="0"/>
              <a:t>Welke rol speelt </a:t>
            </a:r>
            <a:r>
              <a:rPr lang="nl-NL" dirty="0" err="1"/>
              <a:t>abscisinezuur</a:t>
            </a:r>
            <a:r>
              <a:rPr lang="nl-NL" dirty="0"/>
              <a:t> (ABA) bij de droogtebestendigheid van planten?</a:t>
            </a:r>
          </a:p>
          <a:p>
            <a:pPr marL="457200" indent="-457200">
              <a:buFont typeface="+mj-lt"/>
              <a:buAutoNum type="arabicPeriod"/>
              <a:defRPr/>
            </a:pPr>
            <a:r>
              <a:rPr lang="nl-NL" dirty="0"/>
              <a:t>Waarom is het reguleren van vruchtzetting met plantenhormonen belangrijk in de boomteelt?</a:t>
            </a:r>
          </a:p>
          <a:p>
            <a:pPr marL="457200" indent="-457200">
              <a:buFont typeface="+mj-lt"/>
              <a:buAutoNum type="arabicPeriod"/>
              <a:defRPr/>
            </a:pPr>
            <a:r>
              <a:rPr lang="nl-NL" dirty="0"/>
              <a:t>Wat is het verschil tussen natuurlijke plantenhormonen en synthetische groeiregulatoren?</a:t>
            </a:r>
          </a:p>
          <a:p>
            <a:pPr marL="457200" indent="-457200">
              <a:buFont typeface="+mj-lt"/>
              <a:buAutoNum type="arabicPeriod"/>
              <a:defRPr/>
            </a:pPr>
            <a:r>
              <a:rPr lang="nl-NL" dirty="0"/>
              <a:t>Hoe draagt het gebruik van plantenhormonen bij aan duurzamere landbouw en tuinbouw?</a:t>
            </a:r>
          </a:p>
          <a:p>
            <a:pPr marL="457200" indent="-457200">
              <a:buFont typeface="+mj-lt"/>
              <a:buAutoNum type="arabicPeriod"/>
              <a:defRPr/>
            </a:pPr>
            <a:r>
              <a:rPr lang="nl-NL" dirty="0"/>
              <a:t>Welke veiligheidsmaatregelen zijn nodig bij het werken met synthetische groeiregulatoren?</a:t>
            </a:r>
          </a:p>
        </p:txBody>
      </p:sp>
    </p:spTree>
    <p:extLst>
      <p:ext uri="{BB962C8B-B14F-4D97-AF65-F5344CB8AC3E}">
        <p14:creationId xmlns:p14="http://schemas.microsoft.com/office/powerpoint/2010/main" val="1991606200"/>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Les 5 huiswerk</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fontScale="92500" lnSpcReduction="20000"/>
          </a:bodyPr>
          <a:lstStyle/>
          <a:p>
            <a:pPr marL="457200" indent="-457200">
              <a:buFont typeface="+mj-lt"/>
              <a:buAutoNum type="arabicPeriod" startAt="11"/>
              <a:defRPr/>
            </a:pPr>
            <a:r>
              <a:rPr lang="nl-NL" dirty="0"/>
              <a:t>Kies een plantenhormoon en onderzoek hoe het wordt toegepast in de tuinbouw. Beschrijf de werking en geef een concreet voorbeeld.</a:t>
            </a:r>
          </a:p>
          <a:p>
            <a:pPr marL="457200" indent="-457200">
              <a:buFont typeface="+mj-lt"/>
              <a:buAutoNum type="arabicPeriod" startAt="11"/>
              <a:defRPr/>
            </a:pPr>
            <a:r>
              <a:rPr lang="nl-NL" dirty="0"/>
              <a:t>Vergelijk de werking van </a:t>
            </a:r>
            <a:r>
              <a:rPr lang="nl-NL" dirty="0" err="1"/>
              <a:t>auxines</a:t>
            </a:r>
            <a:r>
              <a:rPr lang="nl-NL" dirty="0"/>
              <a:t> en </a:t>
            </a:r>
            <a:r>
              <a:rPr lang="nl-NL" dirty="0" err="1"/>
              <a:t>gibberellines</a:t>
            </a:r>
            <a:r>
              <a:rPr lang="nl-NL" dirty="0"/>
              <a:t>. In welke situaties zou je het ene boven het andere gebruiken?</a:t>
            </a:r>
          </a:p>
          <a:p>
            <a:pPr marL="457200" indent="-457200">
              <a:buFont typeface="+mj-lt"/>
              <a:buAutoNum type="arabicPeriod" startAt="11"/>
              <a:defRPr/>
            </a:pPr>
            <a:r>
              <a:rPr lang="nl-NL" dirty="0"/>
              <a:t>Stel dat je in een kas werkt en merkt dat planten te lang en slap worden. Welke plantenhormonen zou je kunnen toepassen om dit te corrigeren en waarom?</a:t>
            </a:r>
          </a:p>
          <a:p>
            <a:pPr marL="457200" indent="-457200">
              <a:buFont typeface="+mj-lt"/>
              <a:buAutoNum type="arabicPeriod" startAt="11"/>
              <a:defRPr/>
            </a:pPr>
            <a:r>
              <a:rPr lang="nl-NL" dirty="0"/>
              <a:t>Een teler wil de rijping van zijn fruit versnellen. Welke hormonen kan hij gebruiken en welke risico’s brengt dit met zich mee?</a:t>
            </a:r>
          </a:p>
          <a:p>
            <a:pPr marL="457200" indent="-457200">
              <a:buFont typeface="+mj-lt"/>
              <a:buAutoNum type="arabicPeriod" startAt="11"/>
              <a:defRPr/>
            </a:pPr>
            <a:r>
              <a:rPr lang="nl-NL" dirty="0"/>
              <a:t>In hoeverre vind jij het gebruik van synthetische plantenhormonen verantwoord in de voedselproductie? Beargumenteer je mening.</a:t>
            </a:r>
          </a:p>
        </p:txBody>
      </p:sp>
    </p:spTree>
    <p:extLst>
      <p:ext uri="{BB962C8B-B14F-4D97-AF65-F5344CB8AC3E}">
        <p14:creationId xmlns:p14="http://schemas.microsoft.com/office/powerpoint/2010/main" val="2164801921"/>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Plaats van productie en werking</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8299212" cy="4866467"/>
          </a:xfrm>
        </p:spPr>
        <p:txBody>
          <a:bodyPr>
            <a:normAutofit/>
          </a:bodyPr>
          <a:lstStyle/>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endParaRPr lang="nl-NL" dirty="0"/>
          </a:p>
          <a:p>
            <a:pPr indent="0">
              <a:buNone/>
            </a:pPr>
            <a:r>
              <a:rPr lang="nl-NL" dirty="0"/>
              <a:t>Vaak werken de hormonen op een andere plek dan ze worden geproduceerd</a:t>
            </a:r>
          </a:p>
          <a:p>
            <a:endParaRPr lang="nl-NL" dirty="0"/>
          </a:p>
          <a:p>
            <a:endParaRPr lang="nl-NL" dirty="0"/>
          </a:p>
          <a:p>
            <a:endParaRPr lang="nl-NL" dirty="0"/>
          </a:p>
          <a:p>
            <a:endParaRPr lang="nl-NL" dirty="0"/>
          </a:p>
          <a:p>
            <a:endParaRPr lang="nl-NL" dirty="0"/>
          </a:p>
        </p:txBody>
      </p:sp>
      <p:pic>
        <p:nvPicPr>
          <p:cNvPr id="6" name="Afbeelding 5">
            <a:extLst>
              <a:ext uri="{FF2B5EF4-FFF2-40B4-BE49-F238E27FC236}">
                <a16:creationId xmlns:a16="http://schemas.microsoft.com/office/drawing/2014/main" id="{8A8B06D2-CCB9-E093-8528-9122A08ABEB2}"/>
              </a:ext>
            </a:extLst>
          </p:cNvPr>
          <p:cNvPicPr>
            <a:picLocks noChangeAspect="1"/>
          </p:cNvPicPr>
          <p:nvPr/>
        </p:nvPicPr>
        <p:blipFill>
          <a:blip r:embed="rId3"/>
          <a:stretch>
            <a:fillRect/>
          </a:stretch>
        </p:blipFill>
        <p:spPr>
          <a:xfrm>
            <a:off x="1801162" y="1349183"/>
            <a:ext cx="5734886" cy="4399780"/>
          </a:xfrm>
          <a:prstGeom prst="rect">
            <a:avLst/>
          </a:prstGeom>
        </p:spPr>
      </p:pic>
    </p:spTree>
    <p:extLst>
      <p:ext uri="{BB962C8B-B14F-4D97-AF65-F5344CB8AC3E}">
        <p14:creationId xmlns:p14="http://schemas.microsoft.com/office/powerpoint/2010/main" val="137627655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Verschillende hormonen</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Van oudsher zijn er 6 groepen hormonen bekent</a:t>
            </a:r>
          </a:p>
          <a:p>
            <a:pPr indent="0">
              <a:buNone/>
              <a:defRPr/>
            </a:pPr>
            <a:endParaRPr lang="nl-NL" altLang="nl-NL" dirty="0"/>
          </a:p>
          <a:p>
            <a:pPr marL="342900" indent="-342900">
              <a:defRPr/>
            </a:pPr>
            <a:r>
              <a:rPr lang="nl-NL" altLang="nl-NL" dirty="0"/>
              <a:t>Gibberline</a:t>
            </a:r>
          </a:p>
          <a:p>
            <a:pPr marL="342900" indent="-342900">
              <a:defRPr/>
            </a:pPr>
            <a:r>
              <a:rPr lang="nl-NL" altLang="nl-NL" dirty="0"/>
              <a:t>Auxine</a:t>
            </a:r>
          </a:p>
          <a:p>
            <a:pPr marL="342900" indent="-342900">
              <a:defRPr/>
            </a:pPr>
            <a:r>
              <a:rPr lang="nl-NL" altLang="nl-NL" dirty="0" err="1"/>
              <a:t>Cytokininen</a:t>
            </a:r>
            <a:endParaRPr lang="nl-NL" altLang="nl-NL" dirty="0"/>
          </a:p>
          <a:p>
            <a:pPr marL="342900" indent="-342900">
              <a:defRPr/>
            </a:pPr>
            <a:r>
              <a:rPr lang="nl-NL" altLang="nl-NL" dirty="0" err="1"/>
              <a:t>Abscinezuur</a:t>
            </a:r>
            <a:endParaRPr lang="nl-NL" altLang="nl-NL" dirty="0"/>
          </a:p>
          <a:p>
            <a:pPr marL="342900" indent="-342900">
              <a:defRPr/>
            </a:pPr>
            <a:r>
              <a:rPr lang="nl-NL" altLang="nl-NL" dirty="0"/>
              <a:t>Ethyleen</a:t>
            </a:r>
          </a:p>
          <a:p>
            <a:pPr marL="342900" indent="-342900">
              <a:defRPr/>
            </a:pPr>
            <a:r>
              <a:rPr lang="nl-NL" altLang="nl-NL" dirty="0" err="1"/>
              <a:t>Trigolactonen</a:t>
            </a:r>
            <a:endParaRPr lang="nl-NL" altLang="nl-NL" dirty="0"/>
          </a:p>
          <a:p>
            <a:pPr marL="342900" indent="-342900">
              <a:defRPr/>
            </a:pPr>
            <a:endParaRPr lang="nl-NL" altLang="nl-NL" dirty="0"/>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10D594A3-1036-C5C9-78AE-B441C2288185}"/>
              </a:ext>
            </a:extLst>
          </p:cNvPr>
          <p:cNvPicPr>
            <a:picLocks noChangeAspect="1"/>
          </p:cNvPicPr>
          <p:nvPr/>
        </p:nvPicPr>
        <p:blipFill>
          <a:blip r:embed="rId2"/>
          <a:stretch>
            <a:fillRect/>
          </a:stretch>
        </p:blipFill>
        <p:spPr>
          <a:xfrm>
            <a:off x="4695091" y="2769576"/>
            <a:ext cx="4536831" cy="3402623"/>
          </a:xfrm>
          <a:prstGeom prst="rect">
            <a:avLst/>
          </a:prstGeom>
        </p:spPr>
      </p:pic>
    </p:spTree>
    <p:extLst>
      <p:ext uri="{BB962C8B-B14F-4D97-AF65-F5344CB8AC3E}">
        <p14:creationId xmlns:p14="http://schemas.microsoft.com/office/powerpoint/2010/main" val="86882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603">
                                            <p:txEl>
                                              <p:pRg st="3" end="3"/>
                                            </p:txEl>
                                          </p:spTgt>
                                        </p:tgtEl>
                                        <p:attrNameLst>
                                          <p:attrName>style.visibility</p:attrName>
                                        </p:attrNameLst>
                                      </p:cBhvr>
                                      <p:to>
                                        <p:strVal val="visible"/>
                                      </p:to>
                                    </p:set>
                                    <p:animEffect transition="in" filter="fade">
                                      <p:cBhvr>
                                        <p:cTn id="12" dur="1000"/>
                                        <p:tgtEl>
                                          <p:spTgt spid="25603">
                                            <p:txEl>
                                              <p:pRg st="3" end="3"/>
                                            </p:txEl>
                                          </p:spTgt>
                                        </p:tgtEl>
                                      </p:cBhvr>
                                    </p:animEffect>
                                    <p:anim calcmode="lin" valueType="num">
                                      <p:cBhvr>
                                        <p:cTn id="13"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5603">
                                            <p:txEl>
                                              <p:pRg st="4" end="4"/>
                                            </p:txEl>
                                          </p:spTgt>
                                        </p:tgtEl>
                                        <p:attrNameLst>
                                          <p:attrName>style.visibility</p:attrName>
                                        </p:attrNameLst>
                                      </p:cBhvr>
                                      <p:to>
                                        <p:strVal val="visible"/>
                                      </p:to>
                                    </p:set>
                                    <p:animEffect transition="in" filter="fade">
                                      <p:cBhvr>
                                        <p:cTn id="19" dur="1000"/>
                                        <p:tgtEl>
                                          <p:spTgt spid="25603">
                                            <p:txEl>
                                              <p:pRg st="4" end="4"/>
                                            </p:txEl>
                                          </p:spTgt>
                                        </p:tgtEl>
                                      </p:cBhvr>
                                    </p:animEffect>
                                    <p:anim calcmode="lin" valueType="num">
                                      <p:cBhvr>
                                        <p:cTn id="20"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5603">
                                            <p:txEl>
                                              <p:pRg st="5" end="5"/>
                                            </p:txEl>
                                          </p:spTgt>
                                        </p:tgtEl>
                                        <p:attrNameLst>
                                          <p:attrName>style.visibility</p:attrName>
                                        </p:attrNameLst>
                                      </p:cBhvr>
                                      <p:to>
                                        <p:strVal val="visible"/>
                                      </p:to>
                                    </p:set>
                                    <p:animEffect transition="in" filter="fade">
                                      <p:cBhvr>
                                        <p:cTn id="24" dur="1000"/>
                                        <p:tgtEl>
                                          <p:spTgt spid="25603">
                                            <p:txEl>
                                              <p:pRg st="5" end="5"/>
                                            </p:txEl>
                                          </p:spTgt>
                                        </p:tgtEl>
                                      </p:cBhvr>
                                    </p:animEffect>
                                    <p:anim calcmode="lin" valueType="num">
                                      <p:cBhvr>
                                        <p:cTn id="25"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2560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5603">
                                            <p:txEl>
                                              <p:pRg st="6" end="6"/>
                                            </p:txEl>
                                          </p:spTgt>
                                        </p:tgtEl>
                                        <p:attrNameLst>
                                          <p:attrName>style.visibility</p:attrName>
                                        </p:attrNameLst>
                                      </p:cBhvr>
                                      <p:to>
                                        <p:strVal val="visible"/>
                                      </p:to>
                                    </p:set>
                                    <p:animEffect transition="in" filter="fade">
                                      <p:cBhvr>
                                        <p:cTn id="31" dur="1000"/>
                                        <p:tgtEl>
                                          <p:spTgt spid="25603">
                                            <p:txEl>
                                              <p:pRg st="6" end="6"/>
                                            </p:txEl>
                                          </p:spTgt>
                                        </p:tgtEl>
                                      </p:cBhvr>
                                    </p:animEffect>
                                    <p:anim calcmode="lin" valueType="num">
                                      <p:cBhvr>
                                        <p:cTn id="32"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33" dur="1000" fill="hold"/>
                                        <p:tgtEl>
                                          <p:spTgt spid="25603">
                                            <p:txEl>
                                              <p:pRg st="6" end="6"/>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5603">
                                            <p:txEl>
                                              <p:pRg st="7" end="7"/>
                                            </p:txEl>
                                          </p:spTgt>
                                        </p:tgtEl>
                                        <p:attrNameLst>
                                          <p:attrName>style.visibility</p:attrName>
                                        </p:attrNameLst>
                                      </p:cBhvr>
                                      <p:to>
                                        <p:strVal val="visible"/>
                                      </p:to>
                                    </p:set>
                                    <p:animEffect transition="in" filter="fade">
                                      <p:cBhvr>
                                        <p:cTn id="36" dur="1000"/>
                                        <p:tgtEl>
                                          <p:spTgt spid="25603">
                                            <p:txEl>
                                              <p:pRg st="7" end="7"/>
                                            </p:txEl>
                                          </p:spTgt>
                                        </p:tgtEl>
                                      </p:cBhvr>
                                    </p:animEffect>
                                    <p:anim calcmode="lin" valueType="num">
                                      <p:cBhvr>
                                        <p:cTn id="37" dur="1000" fill="hold"/>
                                        <p:tgtEl>
                                          <p:spTgt spid="25603">
                                            <p:txEl>
                                              <p:pRg st="7" end="7"/>
                                            </p:txEl>
                                          </p:spTgt>
                                        </p:tgtEl>
                                        <p:attrNameLst>
                                          <p:attrName>ppt_x</p:attrName>
                                        </p:attrNameLst>
                                      </p:cBhvr>
                                      <p:tavLst>
                                        <p:tav tm="0">
                                          <p:val>
                                            <p:strVal val="#ppt_x"/>
                                          </p:val>
                                        </p:tav>
                                        <p:tav tm="100000">
                                          <p:val>
                                            <p:strVal val="#ppt_x"/>
                                          </p:val>
                                        </p:tav>
                                      </p:tavLst>
                                    </p:anim>
                                    <p:anim calcmode="lin" valueType="num">
                                      <p:cBhvr>
                                        <p:cTn id="38" dur="1000" fill="hold"/>
                                        <p:tgtEl>
                                          <p:spTgt spid="25603">
                                            <p:txEl>
                                              <p:pRg st="7" end="7"/>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3" ma:contentTypeDescription="Een nieuw document maken." ma:contentTypeScope="" ma:versionID="7ad115ce5f755b4691e270c5d252062f">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e4b87e40422693b1e039f8190d183956"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A19EB-BADE-474A-91BD-35E5F319F469}">
  <ds:schemaRefs>
    <ds:schemaRef ds:uri="http://schemas.microsoft.com/office/2006/metadata/properties"/>
    <ds:schemaRef ds:uri="http://www.w3.org/XML/1998/namespace"/>
    <ds:schemaRef ds:uri="http://schemas.openxmlformats.org/package/2006/metadata/core-properties"/>
    <ds:schemaRef ds:uri="http://purl.org/dc/terms/"/>
    <ds:schemaRef ds:uri="http://purl.org/dc/dcmitype/"/>
    <ds:schemaRef ds:uri="http://schemas.microsoft.com/office/2006/documentManagement/types"/>
    <ds:schemaRef ds:uri="http://purl.org/dc/elements/1.1/"/>
    <ds:schemaRef ds:uri="http://schemas.microsoft.com/office/infopath/2007/PartnerControls"/>
    <ds:schemaRef ds:uri="521c7c86-cc27-4cef-8605-4ebb03422227"/>
    <ds:schemaRef ds:uri="88fa185b-b6f4-4426-890a-edc6532e8d4f"/>
  </ds:schemaRefs>
</ds:datastoreItem>
</file>

<file path=customXml/itemProps2.xml><?xml version="1.0" encoding="utf-8"?>
<ds:datastoreItem xmlns:ds="http://schemas.openxmlformats.org/officeDocument/2006/customXml" ds:itemID="{C3FC85F4-4FEE-409D-AC87-D5781DCF99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1358</TotalTime>
  <Words>5008</Words>
  <Application>Microsoft Office PowerPoint</Application>
  <PresentationFormat>Breedbeeld</PresentationFormat>
  <Paragraphs>584</Paragraphs>
  <Slides>75</Slides>
  <Notes>50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75</vt:i4>
      </vt:variant>
    </vt:vector>
  </HeadingPairs>
  <TitlesOfParts>
    <vt:vector size="78" baseType="lpstr">
      <vt:lpstr>Arial</vt:lpstr>
      <vt:lpstr>Calibri</vt:lpstr>
      <vt:lpstr>Kantoorthema</vt:lpstr>
      <vt:lpstr>PowerPoint-presentatie</vt:lpstr>
      <vt:lpstr>Aftrap</vt:lpstr>
      <vt:lpstr>PowerPoint-presentatie</vt:lpstr>
      <vt:lpstr>Werking van hormonen.</vt:lpstr>
      <vt:lpstr>Plaats van productie van hormonen.</vt:lpstr>
      <vt:lpstr>Werking van hormonen.</vt:lpstr>
      <vt:lpstr>Werking van hormonen.</vt:lpstr>
      <vt:lpstr>Plaats van productie en werking</vt:lpstr>
      <vt:lpstr>Verschillende hormonen</vt:lpstr>
      <vt:lpstr>Gibberellinen.</vt:lpstr>
      <vt:lpstr>Waar in de plant worden gibberellinen gemaakt?</vt:lpstr>
      <vt:lpstr>Waarom gibberelinnen gebruiken</vt:lpstr>
      <vt:lpstr>Waarom gibberelinnen gebruiken</vt:lpstr>
      <vt:lpstr>Gibberellinen blokeren.</vt:lpstr>
      <vt:lpstr>Auxinen</vt:lpstr>
      <vt:lpstr>Waar in de plant worden Auxine gemaakt ?</vt:lpstr>
      <vt:lpstr>Hoe kan je auxine gebruiken?</vt:lpstr>
      <vt:lpstr>Waarom auxine gebruiken?</vt:lpstr>
      <vt:lpstr>Waarom auxine gebruiken?</vt:lpstr>
      <vt:lpstr>Cytokinine</vt:lpstr>
      <vt:lpstr>Waar in de plant worden cytokinine gemaakt?</vt:lpstr>
      <vt:lpstr>Waar in de plant worden cytokinine gemaakt?</vt:lpstr>
      <vt:lpstr>Waarom cytokinine gebruiken?</vt:lpstr>
      <vt:lpstr>Wat is Abscinezuur (ABA)</vt:lpstr>
      <vt:lpstr>Abscinezuur (ABA)</vt:lpstr>
      <vt:lpstr>Abscinezuur (ABA)</vt:lpstr>
      <vt:lpstr>Waar wordt Abscinezuur (ABA) gemaakt?</vt:lpstr>
      <vt:lpstr>Waar wordt Abscinezuur (ABA) gemaakt?</vt:lpstr>
      <vt:lpstr>Waarom abscinezuur (ABA) gebruiken?</vt:lpstr>
      <vt:lpstr>Ethyleen.</vt:lpstr>
      <vt:lpstr>Ethyleen.</vt:lpstr>
      <vt:lpstr>Ethyleen.</vt:lpstr>
      <vt:lpstr>Waar in de plant wordt ethyleen gemaakt</vt:lpstr>
      <vt:lpstr>Waar in de plant wordt ethyleen gemaakt</vt:lpstr>
      <vt:lpstr>Waarom ethyleen toepassen?</vt:lpstr>
      <vt:lpstr>Strigolactonen.</vt:lpstr>
      <vt:lpstr>Strigolactonen</vt:lpstr>
      <vt:lpstr>Les 3 van jeugd naar volwassen fase</vt:lpstr>
      <vt:lpstr>Van jeugd naar volwassen fase</vt:lpstr>
      <vt:lpstr>Van jeugd naar volwassen fase</vt:lpstr>
      <vt:lpstr>Bladeren onder de 1e tros</vt:lpstr>
      <vt:lpstr>Hormonale factor</vt:lpstr>
      <vt:lpstr>Lengte donkerperiode</vt:lpstr>
      <vt:lpstr>Aantasting van kwaliteit bij sierteelt gewassen</vt:lpstr>
      <vt:lpstr>Les 3 waarom strekken planten?</vt:lpstr>
      <vt:lpstr>Waarom strekken planten?</vt:lpstr>
      <vt:lpstr>Waarom strekken planten?</vt:lpstr>
      <vt:lpstr>Apicale dominantie</vt:lpstr>
      <vt:lpstr>Apicale dominantie</vt:lpstr>
      <vt:lpstr>Apicale dominantie</vt:lpstr>
      <vt:lpstr>Apicale dominantie</vt:lpstr>
      <vt:lpstr>Vertakking/strekking sturen</vt:lpstr>
      <vt:lpstr>Gebruik van hormonen</vt:lpstr>
      <vt:lpstr>Groei en wortelontwikkeling stimuleren</vt:lpstr>
      <vt:lpstr>Bloei en vruchtzetting beïnvloeden</vt:lpstr>
      <vt:lpstr>Rijping en bewaring van vruchten</vt:lpstr>
      <vt:lpstr>Groei beheersen en planten compact houden</vt:lpstr>
      <vt:lpstr>Stressbestendigheid verbeteren</vt:lpstr>
      <vt:lpstr>Voorkomen van ongewenste groei of vruchtzetting</vt:lpstr>
      <vt:lpstr>Planthormonen en milieu</vt:lpstr>
      <vt:lpstr>Natuurlijke plantenhormonen en voedselveiligheid </vt:lpstr>
      <vt:lpstr>Synthetische groeiregulatoren en mogelijke risico’s </vt:lpstr>
      <vt:lpstr>Blootstelling van telers en kwekers </vt:lpstr>
      <vt:lpstr>Residuen op voedsel </vt:lpstr>
      <vt:lpstr>Les 1 Huiswerk</vt:lpstr>
      <vt:lpstr>Les 1 huiswerk </vt:lpstr>
      <vt:lpstr>Les 2 huiswerk</vt:lpstr>
      <vt:lpstr>Les 2 huiswerk</vt:lpstr>
      <vt:lpstr>Vragen: les 3</vt:lpstr>
      <vt:lpstr>Vragen: les 3</vt:lpstr>
      <vt:lpstr>Les 4, huiswerk </vt:lpstr>
      <vt:lpstr>Les 4, Huiswerk</vt:lpstr>
      <vt:lpstr>Les 5 huiswerk</vt:lpstr>
      <vt:lpstr>Les 5 huiswerk</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93</cp:revision>
  <dcterms:created xsi:type="dcterms:W3CDTF">2020-11-10T08:38:03Z</dcterms:created>
  <dcterms:modified xsi:type="dcterms:W3CDTF">2025-03-04T14:28:07Z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