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312" r:id="rId5"/>
    <p:sldId id="333" r:id="rId6"/>
    <p:sldId id="338" r:id="rId7"/>
    <p:sldId id="339" r:id="rId8"/>
    <p:sldId id="342" r:id="rId9"/>
    <p:sldId id="341" r:id="rId10"/>
    <p:sldId id="340" r:id="rId11"/>
    <p:sldId id="351" r:id="rId12"/>
    <p:sldId id="353" r:id="rId13"/>
    <p:sldId id="352" r:id="rId14"/>
    <p:sldId id="355" r:id="rId15"/>
    <p:sldId id="365" r:id="rId16"/>
    <p:sldId id="356" r:id="rId17"/>
    <p:sldId id="357" r:id="rId18"/>
    <p:sldId id="366" r:id="rId19"/>
    <p:sldId id="343" r:id="rId20"/>
    <p:sldId id="368" r:id="rId21"/>
    <p:sldId id="349" r:id="rId22"/>
    <p:sldId id="350" r:id="rId23"/>
    <p:sldId id="358" r:id="rId24"/>
    <p:sldId id="360" r:id="rId25"/>
    <p:sldId id="361" r:id="rId26"/>
    <p:sldId id="363" r:id="rId27"/>
    <p:sldId id="362" r:id="rId28"/>
    <p:sldId id="364" r:id="rId29"/>
  </p:sldIdLst>
  <p:sldSz cx="9144000" cy="6858000" type="screen4x3"/>
  <p:notesSz cx="9144000" cy="6858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7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n Nienhuis" userId="2c6c04f1-77c7-44b5-a463-93386779ab63" providerId="ADAL" clId="{2306F503-5454-43E2-980C-8464668524EF}"/>
    <pc:docChg chg="custSel addSld delSld modSld">
      <pc:chgData name="Ben Nienhuis" userId="2c6c04f1-77c7-44b5-a463-93386779ab63" providerId="ADAL" clId="{2306F503-5454-43E2-980C-8464668524EF}" dt="2021-02-11T15:02:20.943" v="228" actId="14100"/>
      <pc:docMkLst>
        <pc:docMk/>
      </pc:docMkLst>
      <pc:sldChg chg="modSp modAnim">
        <pc:chgData name="Ben Nienhuis" userId="2c6c04f1-77c7-44b5-a463-93386779ab63" providerId="ADAL" clId="{2306F503-5454-43E2-980C-8464668524EF}" dt="2021-02-11T10:45:45.495" v="14"/>
        <pc:sldMkLst>
          <pc:docMk/>
          <pc:sldMk cId="3570621672" sldId="341"/>
        </pc:sldMkLst>
        <pc:spChg chg="mod">
          <ac:chgData name="Ben Nienhuis" userId="2c6c04f1-77c7-44b5-a463-93386779ab63" providerId="ADAL" clId="{2306F503-5454-43E2-980C-8464668524EF}" dt="2021-02-11T10:45:27.657" v="11" actId="12"/>
          <ac:spMkLst>
            <pc:docMk/>
            <pc:sldMk cId="3570621672" sldId="341"/>
            <ac:spMk id="5" creationId="{00BD21EB-9281-4480-B316-73F8BB4673D5}"/>
          </ac:spMkLst>
        </pc:spChg>
      </pc:sldChg>
      <pc:sldChg chg="modSp modAnim">
        <pc:chgData name="Ben Nienhuis" userId="2c6c04f1-77c7-44b5-a463-93386779ab63" providerId="ADAL" clId="{2306F503-5454-43E2-980C-8464668524EF}" dt="2021-02-11T10:54:25.497" v="88"/>
        <pc:sldMkLst>
          <pc:docMk/>
          <pc:sldMk cId="1516722228" sldId="343"/>
        </pc:sldMkLst>
        <pc:spChg chg="mod">
          <ac:chgData name="Ben Nienhuis" userId="2c6c04f1-77c7-44b5-a463-93386779ab63" providerId="ADAL" clId="{2306F503-5454-43E2-980C-8464668524EF}" dt="2021-02-11T10:54:09.277" v="86" actId="14100"/>
          <ac:spMkLst>
            <pc:docMk/>
            <pc:sldMk cId="1516722228" sldId="343"/>
            <ac:spMk id="3" creationId="{AF0BA944-A383-4802-B25B-2CF48BE96477}"/>
          </ac:spMkLst>
        </pc:spChg>
      </pc:sldChg>
      <pc:sldChg chg="modSp">
        <pc:chgData name="Ben Nienhuis" userId="2c6c04f1-77c7-44b5-a463-93386779ab63" providerId="ADAL" clId="{2306F503-5454-43E2-980C-8464668524EF}" dt="2021-02-11T10:56:14.193" v="100" actId="1076"/>
        <pc:sldMkLst>
          <pc:docMk/>
          <pc:sldMk cId="2336349042" sldId="349"/>
        </pc:sldMkLst>
        <pc:picChg chg="mod">
          <ac:chgData name="Ben Nienhuis" userId="2c6c04f1-77c7-44b5-a463-93386779ab63" providerId="ADAL" clId="{2306F503-5454-43E2-980C-8464668524EF}" dt="2021-02-11T10:56:14.193" v="100" actId="1076"/>
          <ac:picMkLst>
            <pc:docMk/>
            <pc:sldMk cId="2336349042" sldId="349"/>
            <ac:picMk id="3" creationId="{3609E78A-DCA4-4F98-B4B8-9BC515BAF69B}"/>
          </ac:picMkLst>
        </pc:picChg>
      </pc:sldChg>
      <pc:sldChg chg="modSp modAnim">
        <pc:chgData name="Ben Nienhuis" userId="2c6c04f1-77c7-44b5-a463-93386779ab63" providerId="ADAL" clId="{2306F503-5454-43E2-980C-8464668524EF}" dt="2021-02-11T10:55:44.033" v="98"/>
        <pc:sldMkLst>
          <pc:docMk/>
          <pc:sldMk cId="4013203986" sldId="350"/>
        </pc:sldMkLst>
        <pc:spChg chg="mod">
          <ac:chgData name="Ben Nienhuis" userId="2c6c04f1-77c7-44b5-a463-93386779ab63" providerId="ADAL" clId="{2306F503-5454-43E2-980C-8464668524EF}" dt="2021-02-11T10:55:32.274" v="96" actId="1076"/>
          <ac:spMkLst>
            <pc:docMk/>
            <pc:sldMk cId="4013203986" sldId="350"/>
            <ac:spMk id="3" creationId="{AA9428C3-4C59-457E-A22A-0F94B81B4566}"/>
          </ac:spMkLst>
        </pc:spChg>
      </pc:sldChg>
      <pc:sldChg chg="modSp modAnim">
        <pc:chgData name="Ben Nienhuis" userId="2c6c04f1-77c7-44b5-a463-93386779ab63" providerId="ADAL" clId="{2306F503-5454-43E2-980C-8464668524EF}" dt="2021-02-11T10:47:12.015" v="27"/>
        <pc:sldMkLst>
          <pc:docMk/>
          <pc:sldMk cId="583604475" sldId="351"/>
        </pc:sldMkLst>
        <pc:spChg chg="mod">
          <ac:chgData name="Ben Nienhuis" userId="2c6c04f1-77c7-44b5-a463-93386779ab63" providerId="ADAL" clId="{2306F503-5454-43E2-980C-8464668524EF}" dt="2021-02-11T10:46:46.611" v="24" actId="6549"/>
          <ac:spMkLst>
            <pc:docMk/>
            <pc:sldMk cId="583604475" sldId="351"/>
            <ac:spMk id="3" creationId="{1D8DAF02-DAD3-4EED-98A4-9EB5DA4F1AAE}"/>
          </ac:spMkLst>
        </pc:spChg>
      </pc:sldChg>
      <pc:sldChg chg="modSp modAnim">
        <pc:chgData name="Ben Nienhuis" userId="2c6c04f1-77c7-44b5-a463-93386779ab63" providerId="ADAL" clId="{2306F503-5454-43E2-980C-8464668524EF}" dt="2021-02-11T10:48:44.048" v="39"/>
        <pc:sldMkLst>
          <pc:docMk/>
          <pc:sldMk cId="1638813067" sldId="352"/>
        </pc:sldMkLst>
        <pc:spChg chg="mod">
          <ac:chgData name="Ben Nienhuis" userId="2c6c04f1-77c7-44b5-a463-93386779ab63" providerId="ADAL" clId="{2306F503-5454-43E2-980C-8464668524EF}" dt="2021-02-11T10:48:31.602" v="37" actId="255"/>
          <ac:spMkLst>
            <pc:docMk/>
            <pc:sldMk cId="1638813067" sldId="352"/>
            <ac:spMk id="3" creationId="{E6ABF627-2D56-4D2A-ACAA-4D04DB44FDAA}"/>
          </ac:spMkLst>
        </pc:spChg>
        <pc:picChg chg="mod">
          <ac:chgData name="Ben Nienhuis" userId="2c6c04f1-77c7-44b5-a463-93386779ab63" providerId="ADAL" clId="{2306F503-5454-43E2-980C-8464668524EF}" dt="2021-02-11T10:48:36.369" v="38" actId="1076"/>
          <ac:picMkLst>
            <pc:docMk/>
            <pc:sldMk cId="1638813067" sldId="352"/>
            <ac:picMk id="8" creationId="{44FC4788-E23B-497C-B06C-B7EAD2D8229F}"/>
          </ac:picMkLst>
        </pc:picChg>
      </pc:sldChg>
      <pc:sldChg chg="modSp modAnim">
        <pc:chgData name="Ben Nienhuis" userId="2c6c04f1-77c7-44b5-a463-93386779ab63" providerId="ADAL" clId="{2306F503-5454-43E2-980C-8464668524EF}" dt="2021-02-11T10:48:06.777" v="34"/>
        <pc:sldMkLst>
          <pc:docMk/>
          <pc:sldMk cId="2858542165" sldId="353"/>
        </pc:sldMkLst>
        <pc:spChg chg="mod">
          <ac:chgData name="Ben Nienhuis" userId="2c6c04f1-77c7-44b5-a463-93386779ab63" providerId="ADAL" clId="{2306F503-5454-43E2-980C-8464668524EF}" dt="2021-02-11T10:47:51.780" v="32" actId="20577"/>
          <ac:spMkLst>
            <pc:docMk/>
            <pc:sldMk cId="2858542165" sldId="353"/>
            <ac:spMk id="3" creationId="{E4B13172-1E46-4EA8-9596-35FDDE99A84C}"/>
          </ac:spMkLst>
        </pc:spChg>
      </pc:sldChg>
      <pc:sldChg chg="modSp modAnim">
        <pc:chgData name="Ben Nienhuis" userId="2c6c04f1-77c7-44b5-a463-93386779ab63" providerId="ADAL" clId="{2306F503-5454-43E2-980C-8464668524EF}" dt="2021-02-11T14:58:42.119" v="144"/>
        <pc:sldMkLst>
          <pc:docMk/>
          <pc:sldMk cId="1766837963" sldId="355"/>
        </pc:sldMkLst>
        <pc:spChg chg="mod">
          <ac:chgData name="Ben Nienhuis" userId="2c6c04f1-77c7-44b5-a463-93386779ab63" providerId="ADAL" clId="{2306F503-5454-43E2-980C-8464668524EF}" dt="2021-02-11T14:58:29.945" v="142" actId="20577"/>
          <ac:spMkLst>
            <pc:docMk/>
            <pc:sldMk cId="1766837963" sldId="355"/>
            <ac:spMk id="3" creationId="{167FF18B-7019-49AE-8C8E-43D79120B671}"/>
          </ac:spMkLst>
        </pc:spChg>
      </pc:sldChg>
      <pc:sldChg chg="delSp modSp">
        <pc:chgData name="Ben Nienhuis" userId="2c6c04f1-77c7-44b5-a463-93386779ab63" providerId="ADAL" clId="{2306F503-5454-43E2-980C-8464668524EF}" dt="2021-02-11T10:49:37.503" v="48" actId="14100"/>
        <pc:sldMkLst>
          <pc:docMk/>
          <pc:sldMk cId="534383105" sldId="356"/>
        </pc:sldMkLst>
        <pc:spChg chg="del">
          <ac:chgData name="Ben Nienhuis" userId="2c6c04f1-77c7-44b5-a463-93386779ab63" providerId="ADAL" clId="{2306F503-5454-43E2-980C-8464668524EF}" dt="2021-02-11T10:49:27.584" v="46"/>
          <ac:spMkLst>
            <pc:docMk/>
            <pc:sldMk cId="534383105" sldId="356"/>
            <ac:spMk id="6" creationId="{196218B3-4571-4CB8-995A-C7F78EA254D6}"/>
          </ac:spMkLst>
        </pc:spChg>
        <pc:graphicFrameChg chg="mod modGraphic">
          <ac:chgData name="Ben Nienhuis" userId="2c6c04f1-77c7-44b5-a463-93386779ab63" providerId="ADAL" clId="{2306F503-5454-43E2-980C-8464668524EF}" dt="2021-02-11T10:49:37.503" v="48" actId="14100"/>
          <ac:graphicFrameMkLst>
            <pc:docMk/>
            <pc:sldMk cId="534383105" sldId="356"/>
            <ac:graphicFrameMk id="3" creationId="{E62711E9-A70F-4D47-B43E-C4E0BB45803B}"/>
          </ac:graphicFrameMkLst>
        </pc:graphicFrameChg>
        <pc:picChg chg="mod">
          <ac:chgData name="Ben Nienhuis" userId="2c6c04f1-77c7-44b5-a463-93386779ab63" providerId="ADAL" clId="{2306F503-5454-43E2-980C-8464668524EF}" dt="2021-02-11T10:48:55.890" v="41" actId="1076"/>
          <ac:picMkLst>
            <pc:docMk/>
            <pc:sldMk cId="534383105" sldId="356"/>
            <ac:picMk id="4" creationId="{6FC07C59-DA1A-48C0-B0AF-036A776FAAA1}"/>
          </ac:picMkLst>
        </pc:picChg>
      </pc:sldChg>
      <pc:sldChg chg="addSp delSp modSp">
        <pc:chgData name="Ben Nienhuis" userId="2c6c04f1-77c7-44b5-a463-93386779ab63" providerId="ADAL" clId="{2306F503-5454-43E2-980C-8464668524EF}" dt="2021-02-11T10:51:34.249" v="53" actId="14100"/>
        <pc:sldMkLst>
          <pc:docMk/>
          <pc:sldMk cId="4187612467" sldId="357"/>
        </pc:sldMkLst>
        <pc:spChg chg="del">
          <ac:chgData name="Ben Nienhuis" userId="2c6c04f1-77c7-44b5-a463-93386779ab63" providerId="ADAL" clId="{2306F503-5454-43E2-980C-8464668524EF}" dt="2021-02-11T10:51:26.572" v="50" actId="478"/>
          <ac:spMkLst>
            <pc:docMk/>
            <pc:sldMk cId="4187612467" sldId="357"/>
            <ac:spMk id="3" creationId="{25A8948F-DE99-4AE8-9E13-21623969BF01}"/>
          </ac:spMkLst>
        </pc:spChg>
        <pc:picChg chg="add mod">
          <ac:chgData name="Ben Nienhuis" userId="2c6c04f1-77c7-44b5-a463-93386779ab63" providerId="ADAL" clId="{2306F503-5454-43E2-980C-8464668524EF}" dt="2021-02-11T10:51:34.249" v="53" actId="14100"/>
          <ac:picMkLst>
            <pc:docMk/>
            <pc:sldMk cId="4187612467" sldId="357"/>
            <ac:picMk id="5" creationId="{71A411ED-BB67-47DA-BE9F-482FA2863154}"/>
          </ac:picMkLst>
        </pc:picChg>
      </pc:sldChg>
      <pc:sldChg chg="modSp modAnim">
        <pc:chgData name="Ben Nienhuis" userId="2c6c04f1-77c7-44b5-a463-93386779ab63" providerId="ADAL" clId="{2306F503-5454-43E2-980C-8464668524EF}" dt="2021-02-11T11:01:20.234" v="138"/>
        <pc:sldMkLst>
          <pc:docMk/>
          <pc:sldMk cId="606836492" sldId="360"/>
        </pc:sldMkLst>
        <pc:spChg chg="mod">
          <ac:chgData name="Ben Nienhuis" userId="2c6c04f1-77c7-44b5-a463-93386779ab63" providerId="ADAL" clId="{2306F503-5454-43E2-980C-8464668524EF}" dt="2021-02-11T11:00:53.829" v="135" actId="6549"/>
          <ac:spMkLst>
            <pc:docMk/>
            <pc:sldMk cId="606836492" sldId="360"/>
            <ac:spMk id="3" creationId="{7077C70B-B363-4749-9851-97EC254BD3F1}"/>
          </ac:spMkLst>
        </pc:spChg>
      </pc:sldChg>
      <pc:sldChg chg="delSp modSp">
        <pc:chgData name="Ben Nienhuis" userId="2c6c04f1-77c7-44b5-a463-93386779ab63" providerId="ADAL" clId="{2306F503-5454-43E2-980C-8464668524EF}" dt="2021-02-11T15:02:20.943" v="228" actId="14100"/>
        <pc:sldMkLst>
          <pc:docMk/>
          <pc:sldMk cId="2301153880" sldId="362"/>
        </pc:sldMkLst>
        <pc:spChg chg="del mod">
          <ac:chgData name="Ben Nienhuis" userId="2c6c04f1-77c7-44b5-a463-93386779ab63" providerId="ADAL" clId="{2306F503-5454-43E2-980C-8464668524EF}" dt="2021-02-11T15:01:53.438" v="225" actId="478"/>
          <ac:spMkLst>
            <pc:docMk/>
            <pc:sldMk cId="2301153880" sldId="362"/>
            <ac:spMk id="6" creationId="{196218B3-4571-4CB8-995A-C7F78EA254D6}"/>
          </ac:spMkLst>
        </pc:spChg>
        <pc:graphicFrameChg chg="modGraphic">
          <ac:chgData name="Ben Nienhuis" userId="2c6c04f1-77c7-44b5-a463-93386779ab63" providerId="ADAL" clId="{2306F503-5454-43E2-980C-8464668524EF}" dt="2021-02-11T15:02:20.943" v="228" actId="14100"/>
          <ac:graphicFrameMkLst>
            <pc:docMk/>
            <pc:sldMk cId="2301153880" sldId="362"/>
            <ac:graphicFrameMk id="5" creationId="{A9A967C2-FCD2-44CA-A64A-E10E24EB79B4}"/>
          </ac:graphicFrameMkLst>
        </pc:graphicFrameChg>
        <pc:picChg chg="mod">
          <ac:chgData name="Ben Nienhuis" userId="2c6c04f1-77c7-44b5-a463-93386779ab63" providerId="ADAL" clId="{2306F503-5454-43E2-980C-8464668524EF}" dt="2021-02-11T15:02:10.698" v="226" actId="1076"/>
          <ac:picMkLst>
            <pc:docMk/>
            <pc:sldMk cId="2301153880" sldId="362"/>
            <ac:picMk id="4" creationId="{6FC07C59-DA1A-48C0-B0AF-036A776FAAA1}"/>
          </ac:picMkLst>
        </pc:picChg>
      </pc:sldChg>
      <pc:sldChg chg="modSp modAnim">
        <pc:chgData name="Ben Nienhuis" userId="2c6c04f1-77c7-44b5-a463-93386779ab63" providerId="ADAL" clId="{2306F503-5454-43E2-980C-8464668524EF}" dt="2021-02-11T15:01:41.100" v="223"/>
        <pc:sldMkLst>
          <pc:docMk/>
          <pc:sldMk cId="3363808254" sldId="363"/>
        </pc:sldMkLst>
        <pc:spChg chg="mod">
          <ac:chgData name="Ben Nienhuis" userId="2c6c04f1-77c7-44b5-a463-93386779ab63" providerId="ADAL" clId="{2306F503-5454-43E2-980C-8464668524EF}" dt="2021-02-11T14:59:45.693" v="148" actId="6549"/>
          <ac:spMkLst>
            <pc:docMk/>
            <pc:sldMk cId="3363808254" sldId="363"/>
            <ac:spMk id="3" creationId="{ED107893-3477-45D3-A06E-35087BBAAF90}"/>
          </ac:spMkLst>
        </pc:spChg>
        <pc:spChg chg="mod">
          <ac:chgData name="Ben Nienhuis" userId="2c6c04f1-77c7-44b5-a463-93386779ab63" providerId="ADAL" clId="{2306F503-5454-43E2-980C-8464668524EF}" dt="2021-02-11T15:01:23.638" v="221" actId="1076"/>
          <ac:spMkLst>
            <pc:docMk/>
            <pc:sldMk cId="3363808254" sldId="363"/>
            <ac:spMk id="5" creationId="{8E6C9334-0004-498A-8FA4-6EC4CCE91307}"/>
          </ac:spMkLst>
        </pc:spChg>
      </pc:sldChg>
      <pc:sldChg chg="modSp add modAnim">
        <pc:chgData name="Ben Nienhuis" userId="2c6c04f1-77c7-44b5-a463-93386779ab63" providerId="ADAL" clId="{2306F503-5454-43E2-980C-8464668524EF}" dt="2021-02-11T10:53:53.498" v="84"/>
        <pc:sldMkLst>
          <pc:docMk/>
          <pc:sldMk cId="2844937518" sldId="366"/>
        </pc:sldMkLst>
        <pc:spChg chg="mod">
          <ac:chgData name="Ben Nienhuis" userId="2c6c04f1-77c7-44b5-a463-93386779ab63" providerId="ADAL" clId="{2306F503-5454-43E2-980C-8464668524EF}" dt="2021-02-11T10:53:30.984" v="80" actId="6549"/>
          <ac:spMkLst>
            <pc:docMk/>
            <pc:sldMk cId="2844937518" sldId="366"/>
            <ac:spMk id="3" creationId="{25A8948F-DE99-4AE8-9E13-21623969BF01}"/>
          </ac:spMkLst>
        </pc:spChg>
      </pc:sldChg>
      <pc:sldChg chg="add del">
        <pc:chgData name="Ben Nienhuis" userId="2c6c04f1-77c7-44b5-a463-93386779ab63" providerId="ADAL" clId="{2306F503-5454-43E2-980C-8464668524EF}" dt="2021-02-11T10:56:32.424" v="101" actId="2696"/>
        <pc:sldMkLst>
          <pc:docMk/>
          <pc:sldMk cId="448341806" sldId="367"/>
        </pc:sldMkLst>
      </pc:sldChg>
      <pc:sldChg chg="add del">
        <pc:chgData name="Ben Nienhuis" userId="2c6c04f1-77c7-44b5-a463-93386779ab63" providerId="ADAL" clId="{2306F503-5454-43E2-980C-8464668524EF}" dt="2021-02-11T10:59:36.865" v="128" actId="2696"/>
        <pc:sldMkLst>
          <pc:docMk/>
          <pc:sldMk cId="2333553402" sldId="367"/>
        </pc:sldMkLst>
      </pc:sldChg>
      <pc:sldChg chg="addSp modSp add modAnim">
        <pc:chgData name="Ben Nienhuis" userId="2c6c04f1-77c7-44b5-a463-93386779ab63" providerId="ADAL" clId="{2306F503-5454-43E2-980C-8464668524EF}" dt="2021-02-11T10:59:21.347" v="127" actId="14100"/>
        <pc:sldMkLst>
          <pc:docMk/>
          <pc:sldMk cId="2154335767" sldId="368"/>
        </pc:sldMkLst>
        <pc:spChg chg="mod">
          <ac:chgData name="Ben Nienhuis" userId="2c6c04f1-77c7-44b5-a463-93386779ab63" providerId="ADAL" clId="{2306F503-5454-43E2-980C-8464668524EF}" dt="2021-02-11T10:58:29.242" v="124" actId="1076"/>
          <ac:spMkLst>
            <pc:docMk/>
            <pc:sldMk cId="2154335767" sldId="368"/>
            <ac:spMk id="3" creationId="{AF0BA944-A383-4802-B25B-2CF48BE96477}"/>
          </ac:spMkLst>
        </pc:spChg>
        <pc:picChg chg="add mod">
          <ac:chgData name="Ben Nienhuis" userId="2c6c04f1-77c7-44b5-a463-93386779ab63" providerId="ADAL" clId="{2306F503-5454-43E2-980C-8464668524EF}" dt="2021-02-11T10:59:21.347" v="127" actId="14100"/>
          <ac:picMkLst>
            <pc:docMk/>
            <pc:sldMk cId="2154335767" sldId="368"/>
            <ac:picMk id="5" creationId="{1332AEFF-BC99-451F-8F9B-E38B3DF7C0DD}"/>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05827" y="656272"/>
            <a:ext cx="7332345" cy="452119"/>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2/11/2021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‹nr.›</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0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2/11/2021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‹nr.›</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chemeClr val="tx1"/>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2/11/2021</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‹nr.›</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3418662" y="908113"/>
            <a:ext cx="4642980" cy="5056124"/>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800" b="0" i="0">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2/11/2021</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‹nr.›</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2/11/2021</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‹nr.›</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665720" y="2502535"/>
            <a:ext cx="5812559" cy="878839"/>
          </a:xfrm>
          <a:prstGeom prst="rect">
            <a:avLst/>
          </a:prstGeom>
        </p:spPr>
        <p:txBody>
          <a:bodyPr wrap="square" lIns="0" tIns="0" rIns="0" bIns="0">
            <a:spAutoFit/>
          </a:bodyPr>
          <a:lstStyle>
            <a:lvl1pPr>
              <a:defRPr sz="2800" b="0" i="0">
                <a:solidFill>
                  <a:schemeClr val="tx1"/>
                </a:solidFill>
                <a:latin typeface="Calibri"/>
                <a:cs typeface="Calibri"/>
              </a:defRPr>
            </a:lvl1pPr>
          </a:lstStyle>
          <a:p>
            <a:endParaRPr/>
          </a:p>
        </p:txBody>
      </p:sp>
      <p:sp>
        <p:nvSpPr>
          <p:cNvPr id="3" name="Holder 3"/>
          <p:cNvSpPr>
            <a:spLocks noGrp="1"/>
          </p:cNvSpPr>
          <p:nvPr>
            <p:ph type="body" idx="1"/>
          </p:nvPr>
        </p:nvSpPr>
        <p:spPr>
          <a:xfrm>
            <a:off x="467995" y="1645164"/>
            <a:ext cx="8208009" cy="2707640"/>
          </a:xfrm>
          <a:prstGeom prst="rect">
            <a:avLst/>
          </a:prstGeom>
        </p:spPr>
        <p:txBody>
          <a:bodyPr wrap="square" lIns="0" tIns="0" rIns="0" bIns="0">
            <a:spAutoFit/>
          </a:bodyPr>
          <a:lstStyle>
            <a:lvl1pPr>
              <a:defRPr sz="20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2/11/2021</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‹nr.›</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ideo" Target="https://www.youtube.com/embed/8QBcuKkZpUQ" TargetMode="Externa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ideo" Target="https://www.youtube.com/embed/cZ8_VJhDk_4" TargetMode="Externa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ideo" Target="https://www.youtube.com/embed/AxZqf0dV_QA" TargetMode="Externa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ideo" Target="https://www.youtube.com/embed/_q1dmMARr7g" TargetMode="Externa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Cellen Hormonen en Inhoudsstoffen</a:t>
            </a:r>
          </a:p>
        </p:txBody>
      </p:sp>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pic>
        <p:nvPicPr>
          <p:cNvPr id="7" name="Afbeelding 6">
            <a:extLst>
              <a:ext uri="{FF2B5EF4-FFF2-40B4-BE49-F238E27FC236}">
                <a16:creationId xmlns:a16="http://schemas.microsoft.com/office/drawing/2014/main" id="{93F75453-D766-4F61-A44F-FB90906BC1CC}"/>
              </a:ext>
            </a:extLst>
          </p:cNvPr>
          <p:cNvPicPr>
            <a:picLocks noChangeAspect="1"/>
          </p:cNvPicPr>
          <p:nvPr/>
        </p:nvPicPr>
        <p:blipFill>
          <a:blip r:embed="rId3"/>
          <a:stretch>
            <a:fillRect/>
          </a:stretch>
        </p:blipFill>
        <p:spPr>
          <a:xfrm>
            <a:off x="1305784" y="1920479"/>
            <a:ext cx="5947095" cy="3964730"/>
          </a:xfrm>
          <a:prstGeom prst="rect">
            <a:avLst/>
          </a:prstGeom>
        </p:spPr>
      </p:pic>
    </p:spTree>
    <p:extLst>
      <p:ext uri="{BB962C8B-B14F-4D97-AF65-F5344CB8AC3E}">
        <p14:creationId xmlns:p14="http://schemas.microsoft.com/office/powerpoint/2010/main" val="30400188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239000" y="228600"/>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5: Inhoudsstoffen Farmacie</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Rechthoek 2">
            <a:extLst>
              <a:ext uri="{FF2B5EF4-FFF2-40B4-BE49-F238E27FC236}">
                <a16:creationId xmlns:a16="http://schemas.microsoft.com/office/drawing/2014/main" id="{E6ABF627-2D56-4D2A-ACAA-4D04DB44FDAA}"/>
              </a:ext>
            </a:extLst>
          </p:cNvPr>
          <p:cNvSpPr/>
          <p:nvPr/>
        </p:nvSpPr>
        <p:spPr>
          <a:xfrm>
            <a:off x="914400" y="5029200"/>
            <a:ext cx="7086600" cy="461665"/>
          </a:xfrm>
          <a:prstGeom prst="rect">
            <a:avLst/>
          </a:prstGeom>
        </p:spPr>
        <p:txBody>
          <a:bodyPr wrap="square">
            <a:spAutoFit/>
          </a:bodyPr>
          <a:lstStyle/>
          <a:p>
            <a:r>
              <a:rPr lang="nl-NL" dirty="0"/>
              <a:t> </a:t>
            </a:r>
            <a:r>
              <a:rPr lang="nl-NL" sz="2400" dirty="0" err="1"/>
              <a:t>Taxol</a:t>
            </a:r>
            <a:r>
              <a:rPr lang="nl-NL" sz="2400" dirty="0"/>
              <a:t> (Paclitaxel) taxus hazelnoot en Blaasjes wingerd </a:t>
            </a:r>
          </a:p>
        </p:txBody>
      </p:sp>
      <p:pic>
        <p:nvPicPr>
          <p:cNvPr id="5" name="Afbeelding 4">
            <a:extLst>
              <a:ext uri="{FF2B5EF4-FFF2-40B4-BE49-F238E27FC236}">
                <a16:creationId xmlns:a16="http://schemas.microsoft.com/office/drawing/2014/main" id="{7728CC08-72DC-418D-8609-8C697A8BEA47}"/>
              </a:ext>
            </a:extLst>
          </p:cNvPr>
          <p:cNvPicPr>
            <a:picLocks noChangeAspect="1"/>
          </p:cNvPicPr>
          <p:nvPr/>
        </p:nvPicPr>
        <p:blipFill>
          <a:blip r:embed="rId3"/>
          <a:stretch>
            <a:fillRect/>
          </a:stretch>
        </p:blipFill>
        <p:spPr>
          <a:xfrm>
            <a:off x="1219200" y="2118340"/>
            <a:ext cx="7610475" cy="2000250"/>
          </a:xfrm>
          <a:prstGeom prst="rect">
            <a:avLst/>
          </a:prstGeom>
        </p:spPr>
      </p:pic>
      <p:pic>
        <p:nvPicPr>
          <p:cNvPr id="8" name="Afbeelding 7">
            <a:extLst>
              <a:ext uri="{FF2B5EF4-FFF2-40B4-BE49-F238E27FC236}">
                <a16:creationId xmlns:a16="http://schemas.microsoft.com/office/drawing/2014/main" id="{44FC4788-E23B-497C-B06C-B7EAD2D8229F}"/>
              </a:ext>
            </a:extLst>
          </p:cNvPr>
          <p:cNvPicPr>
            <a:picLocks noChangeAspect="1"/>
          </p:cNvPicPr>
          <p:nvPr/>
        </p:nvPicPr>
        <p:blipFill>
          <a:blip r:embed="rId4"/>
          <a:stretch>
            <a:fillRect/>
          </a:stretch>
        </p:blipFill>
        <p:spPr>
          <a:xfrm>
            <a:off x="7801121" y="4778688"/>
            <a:ext cx="1335845" cy="1335845"/>
          </a:xfrm>
          <a:prstGeom prst="rect">
            <a:avLst/>
          </a:prstGeom>
        </p:spPr>
      </p:pic>
    </p:spTree>
    <p:extLst>
      <p:ext uri="{BB962C8B-B14F-4D97-AF65-F5344CB8AC3E}">
        <p14:creationId xmlns:p14="http://schemas.microsoft.com/office/powerpoint/2010/main" val="1638813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5: Inhoudsstoffen Farmacie</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Rechthoek 2">
            <a:extLst>
              <a:ext uri="{FF2B5EF4-FFF2-40B4-BE49-F238E27FC236}">
                <a16:creationId xmlns:a16="http://schemas.microsoft.com/office/drawing/2014/main" id="{167FF18B-7019-49AE-8C8E-43D79120B671}"/>
              </a:ext>
            </a:extLst>
          </p:cNvPr>
          <p:cNvSpPr/>
          <p:nvPr/>
        </p:nvSpPr>
        <p:spPr>
          <a:xfrm>
            <a:off x="685800" y="1726006"/>
            <a:ext cx="6697828" cy="2954655"/>
          </a:xfrm>
          <a:prstGeom prst="rect">
            <a:avLst/>
          </a:prstGeom>
        </p:spPr>
        <p:txBody>
          <a:bodyPr wrap="square">
            <a:spAutoFit/>
          </a:bodyPr>
          <a:lstStyle/>
          <a:p>
            <a:r>
              <a:rPr lang="nl-NL" sz="2400" dirty="0"/>
              <a:t>Houtige gewassen die gebruikt worden in de farmacie worden daarnaast ook geteeld voor meerdere redenen. </a:t>
            </a:r>
          </a:p>
          <a:p>
            <a:r>
              <a:rPr lang="nl-NL" sz="2400" dirty="0"/>
              <a:t>Zo wordt in Boskoop de Japanse tempelboom (</a:t>
            </a:r>
            <a:r>
              <a:rPr lang="nl-NL" sz="2400" dirty="0" err="1"/>
              <a:t>Ginko</a:t>
            </a:r>
            <a:r>
              <a:rPr lang="nl-NL" sz="2400" dirty="0"/>
              <a:t> </a:t>
            </a:r>
            <a:r>
              <a:rPr lang="nl-NL" sz="2400" dirty="0" err="1"/>
              <a:t>biloba</a:t>
            </a:r>
            <a:r>
              <a:rPr lang="nl-NL" sz="2400" dirty="0"/>
              <a:t>) die Flavonoïden, </a:t>
            </a:r>
            <a:r>
              <a:rPr lang="nl-NL" sz="2400" dirty="0" err="1"/>
              <a:t>Bilobaliden</a:t>
            </a:r>
            <a:r>
              <a:rPr lang="nl-NL" sz="2400" dirty="0"/>
              <a:t> en </a:t>
            </a:r>
            <a:r>
              <a:rPr lang="nl-NL" sz="2400" dirty="0" err="1"/>
              <a:t>Ginkgoliden</a:t>
            </a:r>
            <a:r>
              <a:rPr lang="nl-NL" sz="2400" dirty="0"/>
              <a:t> bevat ook geteeld voor CO2-reductie en als smaakstof in limonades en bier.</a:t>
            </a:r>
          </a:p>
          <a:p>
            <a:endParaRPr lang="nl-NL" dirty="0"/>
          </a:p>
        </p:txBody>
      </p:sp>
    </p:spTree>
    <p:extLst>
      <p:ext uri="{BB962C8B-B14F-4D97-AF65-F5344CB8AC3E}">
        <p14:creationId xmlns:p14="http://schemas.microsoft.com/office/powerpoint/2010/main" val="1766837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5: Inhoudsstoffen Farmacie</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pic>
        <p:nvPicPr>
          <p:cNvPr id="5" name="Afbeelding 4">
            <a:extLst>
              <a:ext uri="{FF2B5EF4-FFF2-40B4-BE49-F238E27FC236}">
                <a16:creationId xmlns:a16="http://schemas.microsoft.com/office/drawing/2014/main" id="{F9C61FFE-F9CC-4C25-85C8-D4A7EA0A50E2}"/>
              </a:ext>
            </a:extLst>
          </p:cNvPr>
          <p:cNvPicPr>
            <a:picLocks noChangeAspect="1"/>
          </p:cNvPicPr>
          <p:nvPr/>
        </p:nvPicPr>
        <p:blipFill>
          <a:blip r:embed="rId3"/>
          <a:stretch>
            <a:fillRect/>
          </a:stretch>
        </p:blipFill>
        <p:spPr>
          <a:xfrm>
            <a:off x="990600" y="1697421"/>
            <a:ext cx="6105525" cy="3636179"/>
          </a:xfrm>
          <a:prstGeom prst="rect">
            <a:avLst/>
          </a:prstGeom>
        </p:spPr>
      </p:pic>
    </p:spTree>
    <p:extLst>
      <p:ext uri="{BB962C8B-B14F-4D97-AF65-F5344CB8AC3E}">
        <p14:creationId xmlns:p14="http://schemas.microsoft.com/office/powerpoint/2010/main" val="30922849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6999084" y="0"/>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5: Inhoudsstoffen Farmacie</a:t>
            </a:r>
            <a:br>
              <a:rPr lang="nl-NL" b="1" dirty="0"/>
            </a:br>
            <a:endParaRPr lang="nl-NL" b="1" dirty="0"/>
          </a:p>
        </p:txBody>
      </p:sp>
      <p:graphicFrame>
        <p:nvGraphicFramePr>
          <p:cNvPr id="3" name="Tabel 2">
            <a:extLst>
              <a:ext uri="{FF2B5EF4-FFF2-40B4-BE49-F238E27FC236}">
                <a16:creationId xmlns:a16="http://schemas.microsoft.com/office/drawing/2014/main" id="{E62711E9-A70F-4D47-B43E-C4E0BB45803B}"/>
              </a:ext>
            </a:extLst>
          </p:cNvPr>
          <p:cNvGraphicFramePr>
            <a:graphicFrameLocks noGrp="1"/>
          </p:cNvGraphicFramePr>
          <p:nvPr>
            <p:extLst>
              <p:ext uri="{D42A27DB-BD31-4B8C-83A1-F6EECF244321}">
                <p14:modId xmlns:p14="http://schemas.microsoft.com/office/powerpoint/2010/main" val="1301521615"/>
              </p:ext>
            </p:extLst>
          </p:nvPr>
        </p:nvGraphicFramePr>
        <p:xfrm>
          <a:off x="426746" y="1371600"/>
          <a:ext cx="8479465" cy="5486406"/>
        </p:xfrm>
        <a:graphic>
          <a:graphicData uri="http://schemas.openxmlformats.org/drawingml/2006/table">
            <a:tbl>
              <a:tblPr/>
              <a:tblGrid>
                <a:gridCol w="1855029">
                  <a:extLst>
                    <a:ext uri="{9D8B030D-6E8A-4147-A177-3AD203B41FA5}">
                      <a16:colId xmlns:a16="http://schemas.microsoft.com/office/drawing/2014/main" val="3680272888"/>
                    </a:ext>
                  </a:extLst>
                </a:gridCol>
                <a:gridCol w="2463709">
                  <a:extLst>
                    <a:ext uri="{9D8B030D-6E8A-4147-A177-3AD203B41FA5}">
                      <a16:colId xmlns:a16="http://schemas.microsoft.com/office/drawing/2014/main" val="490791736"/>
                    </a:ext>
                  </a:extLst>
                </a:gridCol>
                <a:gridCol w="2053249">
                  <a:extLst>
                    <a:ext uri="{9D8B030D-6E8A-4147-A177-3AD203B41FA5}">
                      <a16:colId xmlns:a16="http://schemas.microsoft.com/office/drawing/2014/main" val="2836415803"/>
                    </a:ext>
                  </a:extLst>
                </a:gridCol>
                <a:gridCol w="2107478">
                  <a:extLst>
                    <a:ext uri="{9D8B030D-6E8A-4147-A177-3AD203B41FA5}">
                      <a16:colId xmlns:a16="http://schemas.microsoft.com/office/drawing/2014/main" val="3369461892"/>
                    </a:ext>
                  </a:extLst>
                </a:gridCol>
              </a:tblGrid>
              <a:tr h="775566">
                <a:tc>
                  <a:txBody>
                    <a:bodyPr/>
                    <a:lstStyle/>
                    <a:p>
                      <a:pPr>
                        <a:lnSpc>
                          <a:spcPts val="1200"/>
                        </a:lnSpc>
                        <a:spcBef>
                          <a:spcPts val="10"/>
                        </a:spcBef>
                        <a:spcAft>
                          <a:spcPts val="0"/>
                        </a:spcAft>
                        <a:tabLst>
                          <a:tab pos="-457200" algn="l"/>
                        </a:tabLst>
                      </a:pPr>
                      <a:r>
                        <a:rPr lang="en-US" sz="1100">
                          <a:effectLst/>
                          <a:latin typeface="Calibri" panose="020F0502020204030204" pitchFamily="34" charset="0"/>
                          <a:ea typeface="Times New Roman" panose="02020603050405020304" pitchFamily="18" charset="0"/>
                          <a:cs typeface="Courier"/>
                        </a:rPr>
                        <a:t>Gewas</a:t>
                      </a:r>
                      <a:endParaRPr lang="nl-NL" sz="1200">
                        <a:effectLst/>
                        <a:latin typeface="Courier"/>
                        <a:ea typeface="Times New Roman" panose="02020603050405020304" pitchFamily="18" charset="0"/>
                        <a:cs typeface="Courier"/>
                      </a:endParaRPr>
                    </a:p>
                    <a:p>
                      <a:pPr>
                        <a:lnSpc>
                          <a:spcPts val="1200"/>
                        </a:lnSpc>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 </a:t>
                      </a:r>
                      <a:endParaRPr lang="nl-NL" sz="1200">
                        <a:effectLst/>
                        <a:latin typeface="Courier"/>
                        <a:ea typeface="Times New Roman" panose="02020603050405020304" pitchFamily="18" charset="0"/>
                        <a:cs typeface="Courier"/>
                      </a:endParaRPr>
                    </a:p>
                  </a:txBody>
                  <a:tcPr marL="35560" marR="3556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Latijnse naam</a:t>
                      </a:r>
                      <a:endParaRPr lang="nl-NL" sz="1200">
                        <a:effectLst/>
                        <a:latin typeface="Courier"/>
                        <a:ea typeface="Times New Roman" panose="02020603050405020304" pitchFamily="18" charset="0"/>
                        <a:cs typeface="Courier"/>
                      </a:endParaRPr>
                    </a:p>
                  </a:txBody>
                  <a:tcPr marL="35560" marR="3556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Actieve stof</a:t>
                      </a:r>
                      <a:endParaRPr lang="nl-NL" sz="1200">
                        <a:effectLst/>
                        <a:latin typeface="Courier"/>
                        <a:ea typeface="Times New Roman" panose="02020603050405020304" pitchFamily="18" charset="0"/>
                        <a:cs typeface="Courier"/>
                      </a:endParaRPr>
                    </a:p>
                  </a:txBody>
                  <a:tcPr marL="35560" marR="3556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Gebruik</a:t>
                      </a:r>
                      <a:endParaRPr lang="nl-NL" sz="1200">
                        <a:effectLst/>
                        <a:latin typeface="Courier"/>
                        <a:ea typeface="Times New Roman" panose="02020603050405020304" pitchFamily="18" charset="0"/>
                        <a:cs typeface="Courier"/>
                      </a:endParaRPr>
                    </a:p>
                  </a:txBody>
                  <a:tcPr marL="35560" marR="3556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4342772"/>
                  </a:ext>
                </a:extLst>
              </a:tr>
              <a:tr h="392570">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Echinacea</a:t>
                      </a:r>
                      <a:endParaRPr lang="nl-NL" sz="1200">
                        <a:effectLst/>
                        <a:latin typeface="Courier"/>
                        <a:ea typeface="Times New Roman" panose="02020603050405020304" pitchFamily="18" charset="0"/>
                        <a:cs typeface="Courier"/>
                      </a:endParaRPr>
                    </a:p>
                  </a:txBody>
                  <a:tcPr marL="35560" marR="3556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Echinacea purpurea</a:t>
                      </a:r>
                      <a:endParaRPr lang="nl-NL" sz="1200">
                        <a:effectLst/>
                        <a:latin typeface="Courier"/>
                        <a:ea typeface="Times New Roman" panose="02020603050405020304" pitchFamily="18" charset="0"/>
                        <a:cs typeface="Courier"/>
                      </a:endParaRPr>
                    </a:p>
                  </a:txBody>
                  <a:tcPr marL="35560" marR="3556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Alkylamines</a:t>
                      </a:r>
                      <a:endParaRPr lang="nl-NL" sz="1200">
                        <a:effectLst/>
                        <a:latin typeface="Courier"/>
                        <a:ea typeface="Times New Roman" panose="02020603050405020304" pitchFamily="18" charset="0"/>
                        <a:cs typeface="Courier"/>
                      </a:endParaRPr>
                    </a:p>
                  </a:txBody>
                  <a:tcPr marL="35560" marR="3556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Betere weerstand</a:t>
                      </a:r>
                      <a:endParaRPr lang="nl-NL" sz="1200">
                        <a:effectLst/>
                        <a:latin typeface="Courier"/>
                        <a:ea typeface="Times New Roman" panose="02020603050405020304" pitchFamily="18" charset="0"/>
                        <a:cs typeface="Courier"/>
                      </a:endParaRPr>
                    </a:p>
                  </a:txBody>
                  <a:tcPr marL="35560" marR="35560" marT="0" marB="0">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60084954"/>
                  </a:ext>
                </a:extLst>
              </a:tr>
              <a:tr h="392570">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St. Janskruid</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Hypericum perforatum</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Hypercine</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Antidepressiva</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3284815611"/>
                  </a:ext>
                </a:extLst>
              </a:tr>
              <a:tr h="392570">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Valeriaan</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Valeriana officialis</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Valeriaan</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Kalmeringsmiddel</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72656068"/>
                  </a:ext>
                </a:extLst>
              </a:tr>
              <a:tr h="392570">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Calendula</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Calendula officinalis</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Faradiol</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Wondbehandeling</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2380703649"/>
                  </a:ext>
                </a:extLst>
              </a:tr>
              <a:tr h="392570">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Narcis</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Narcissus carlton</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Galanthamine</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Alzheimer</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4108954862"/>
                  </a:ext>
                </a:extLst>
              </a:tr>
              <a:tr h="392570">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Bittergourd</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Momordica Charantia</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Charantin</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Diabetes*</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3336523845"/>
                  </a:ext>
                </a:extLst>
              </a:tr>
              <a:tr h="392570">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Cannabis</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Cannabis sativa</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Tetrahydrocannabino</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Pijnstiller</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3600287157"/>
                  </a:ext>
                </a:extLst>
              </a:tr>
              <a:tr h="392570">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Passievrucht</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Passiflora incarnata</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Passiflorine</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Slapeloosheid</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2368433977"/>
                  </a:ext>
                </a:extLst>
              </a:tr>
              <a:tr h="392570">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Zomeralsem</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Artemisia annua</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dirty="0" err="1">
                          <a:effectLst/>
                          <a:latin typeface="Calibri" panose="020F0502020204030204" pitchFamily="34" charset="0"/>
                          <a:ea typeface="Times New Roman" panose="02020603050405020304" pitchFamily="18" charset="0"/>
                          <a:cs typeface="Courier"/>
                        </a:rPr>
                        <a:t>Artemisinine</a:t>
                      </a:r>
                      <a:endParaRPr lang="nl-NL" sz="1200" dirty="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Malaria</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1122028452"/>
                  </a:ext>
                </a:extLst>
              </a:tr>
              <a:tr h="392570">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Dendrobium</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Dendrobium nobile</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Dendrobine</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Keelontsteking</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4182558690"/>
                  </a:ext>
                </a:extLst>
              </a:tr>
              <a:tr h="392570">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Tomaat</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dirty="0" err="1">
                          <a:effectLst/>
                          <a:latin typeface="Calibri" panose="020F0502020204030204" pitchFamily="34" charset="0"/>
                          <a:ea typeface="Times New Roman" panose="02020603050405020304" pitchFamily="18" charset="0"/>
                          <a:cs typeface="Courier"/>
                        </a:rPr>
                        <a:t>Lycopersicon</a:t>
                      </a:r>
                      <a:r>
                        <a:rPr lang="en-US" sz="1100" i="1" dirty="0">
                          <a:effectLst/>
                          <a:latin typeface="Calibri" panose="020F0502020204030204" pitchFamily="34" charset="0"/>
                          <a:ea typeface="Times New Roman" panose="02020603050405020304" pitchFamily="18" charset="0"/>
                          <a:cs typeface="Courier"/>
                        </a:rPr>
                        <a:t> </a:t>
                      </a:r>
                      <a:r>
                        <a:rPr lang="en-US" sz="1100" i="1" dirty="0" err="1">
                          <a:effectLst/>
                          <a:latin typeface="Calibri" panose="020F0502020204030204" pitchFamily="34" charset="0"/>
                          <a:ea typeface="Times New Roman" panose="02020603050405020304" pitchFamily="18" charset="0"/>
                          <a:cs typeface="Courier"/>
                        </a:rPr>
                        <a:t>esculentum</a:t>
                      </a:r>
                      <a:endParaRPr lang="nl-NL" sz="1200" dirty="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Lycopeen</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Prostaatkanker</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4200134427"/>
                  </a:ext>
                </a:extLst>
              </a:tr>
              <a:tr h="392570">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Taxus</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Taxus baccata</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Taxaan</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dirty="0" err="1">
                          <a:effectLst/>
                          <a:latin typeface="Calibri" panose="020F0502020204030204" pitchFamily="34" charset="0"/>
                          <a:ea typeface="Times New Roman" panose="02020603050405020304" pitchFamily="18" charset="0"/>
                          <a:cs typeface="Courier"/>
                        </a:rPr>
                        <a:t>Borstkanker</a:t>
                      </a:r>
                      <a:endParaRPr lang="nl-NL" sz="1200" dirty="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3681446287"/>
                  </a:ext>
                </a:extLst>
              </a:tr>
            </a:tbl>
          </a:graphicData>
        </a:graphic>
      </p:graphicFrame>
    </p:spTree>
    <p:extLst>
      <p:ext uri="{BB962C8B-B14F-4D97-AF65-F5344CB8AC3E}">
        <p14:creationId xmlns:p14="http://schemas.microsoft.com/office/powerpoint/2010/main" val="5343831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5: Inhoudsstoffen Farmacie</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pic>
        <p:nvPicPr>
          <p:cNvPr id="5" name="Afbeelding 4">
            <a:extLst>
              <a:ext uri="{FF2B5EF4-FFF2-40B4-BE49-F238E27FC236}">
                <a16:creationId xmlns:a16="http://schemas.microsoft.com/office/drawing/2014/main" id="{71A411ED-BB67-47DA-BE9F-482FA2863154}"/>
              </a:ext>
            </a:extLst>
          </p:cNvPr>
          <p:cNvPicPr>
            <a:picLocks noChangeAspect="1"/>
          </p:cNvPicPr>
          <p:nvPr/>
        </p:nvPicPr>
        <p:blipFill>
          <a:blip r:embed="rId3"/>
          <a:stretch>
            <a:fillRect/>
          </a:stretch>
        </p:blipFill>
        <p:spPr>
          <a:xfrm>
            <a:off x="865116" y="1491218"/>
            <a:ext cx="6197672" cy="4147582"/>
          </a:xfrm>
          <a:prstGeom prst="rect">
            <a:avLst/>
          </a:prstGeom>
        </p:spPr>
      </p:pic>
    </p:spTree>
    <p:extLst>
      <p:ext uri="{BB962C8B-B14F-4D97-AF65-F5344CB8AC3E}">
        <p14:creationId xmlns:p14="http://schemas.microsoft.com/office/powerpoint/2010/main" val="41876124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5: Inhoudsstoffen Farmacie</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Rechthoek 2">
            <a:extLst>
              <a:ext uri="{FF2B5EF4-FFF2-40B4-BE49-F238E27FC236}">
                <a16:creationId xmlns:a16="http://schemas.microsoft.com/office/drawing/2014/main" id="{25A8948F-DE99-4AE8-9E13-21623969BF01}"/>
              </a:ext>
            </a:extLst>
          </p:cNvPr>
          <p:cNvSpPr/>
          <p:nvPr/>
        </p:nvSpPr>
        <p:spPr>
          <a:xfrm>
            <a:off x="409161" y="1726006"/>
            <a:ext cx="8239538" cy="4524315"/>
          </a:xfrm>
          <a:prstGeom prst="rect">
            <a:avLst/>
          </a:prstGeom>
        </p:spPr>
        <p:txBody>
          <a:bodyPr wrap="square">
            <a:spAutoFit/>
          </a:bodyPr>
          <a:lstStyle/>
          <a:p>
            <a:r>
              <a:rPr lang="nl-NL" sz="2400" dirty="0"/>
              <a:t>Van 1 juli tot en met 28 juli 2020 konden aspirant telers hun aanvraag indienen bij de regering.</a:t>
            </a:r>
          </a:p>
          <a:p>
            <a:endParaRPr lang="nl-NL" sz="2400" dirty="0"/>
          </a:p>
          <a:p>
            <a:r>
              <a:rPr lang="nl-NL" sz="2400" dirty="0"/>
              <a:t>Hiervoor hebben de telers diverse documenten moeten invullen, waaronder plannen waarin ze uitleggen hoe ze willen gaan telen, waar en onder welke veiligheidsmaatregelen.</a:t>
            </a:r>
          </a:p>
          <a:p>
            <a:endParaRPr lang="nl-NL" sz="2400" dirty="0"/>
          </a:p>
          <a:p>
            <a:r>
              <a:rPr lang="nl-NL" sz="2400" dirty="0"/>
              <a:t>Naast de toetsing op volledigheid en inhoudelijke beoordeling vindt er een </a:t>
            </a:r>
            <a:r>
              <a:rPr lang="nl-NL" sz="2400" dirty="0" err="1"/>
              <a:t>Bibob</a:t>
            </a:r>
            <a:r>
              <a:rPr lang="nl-NL" sz="2400" dirty="0"/>
              <a:t>-onderzoek plaats naar de aangemelde telers.</a:t>
            </a:r>
          </a:p>
          <a:p>
            <a:endParaRPr lang="nl-NL" sz="2400" dirty="0"/>
          </a:p>
          <a:p>
            <a:r>
              <a:rPr lang="nl-NL" sz="2400" dirty="0"/>
              <a:t>Gelet op het aantal ingediende aanvragen is het streven de maximaal tien telers begin 2021 aan te wijzen.</a:t>
            </a:r>
          </a:p>
        </p:txBody>
      </p:sp>
    </p:spTree>
    <p:extLst>
      <p:ext uri="{BB962C8B-B14F-4D97-AF65-F5344CB8AC3E}">
        <p14:creationId xmlns:p14="http://schemas.microsoft.com/office/powerpoint/2010/main" val="2844937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5: Inhoudsstoffen Geur, Kleur en Smaak </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Rechthoek 2">
            <a:extLst>
              <a:ext uri="{FF2B5EF4-FFF2-40B4-BE49-F238E27FC236}">
                <a16:creationId xmlns:a16="http://schemas.microsoft.com/office/drawing/2014/main" id="{AF0BA944-A383-4802-B25B-2CF48BE96477}"/>
              </a:ext>
            </a:extLst>
          </p:cNvPr>
          <p:cNvSpPr/>
          <p:nvPr/>
        </p:nvSpPr>
        <p:spPr>
          <a:xfrm>
            <a:off x="409161" y="1582341"/>
            <a:ext cx="6448839" cy="4431983"/>
          </a:xfrm>
          <a:prstGeom prst="rect">
            <a:avLst/>
          </a:prstGeom>
        </p:spPr>
        <p:txBody>
          <a:bodyPr wrap="square">
            <a:spAutoFit/>
          </a:bodyPr>
          <a:lstStyle/>
          <a:p>
            <a:r>
              <a:rPr lang="nl-NL" sz="2400" dirty="0"/>
              <a:t>Geur-, kleur- en smaakstoffen</a:t>
            </a:r>
          </a:p>
          <a:p>
            <a:endParaRPr lang="nl-NL" sz="2400" dirty="0"/>
          </a:p>
          <a:p>
            <a:r>
              <a:rPr lang="nl-NL" sz="2400" dirty="0"/>
              <a:t>Oorspronkelijk bedoeld om zich te kunnen voortplanten hebben veel bloemen en planten(delen) voor de mens aantrekkelijke geuren, kleuren en smaken.</a:t>
            </a:r>
          </a:p>
          <a:p>
            <a:endParaRPr lang="nl-NL" sz="2400" dirty="0"/>
          </a:p>
          <a:p>
            <a:r>
              <a:rPr lang="nl-NL" sz="2400" dirty="0"/>
              <a:t>Een aantal gewassen wordt voor deze doeleinden in het buitenland al eeuwen op grote schaal geproduceerd. Denk aan Rozenblaadjes in India, Wede in Oost Europa en Vanille in de Madagaskar.</a:t>
            </a:r>
          </a:p>
          <a:p>
            <a:endParaRPr lang="nl-NL" dirty="0"/>
          </a:p>
        </p:txBody>
      </p:sp>
    </p:spTree>
    <p:extLst>
      <p:ext uri="{BB962C8B-B14F-4D97-AF65-F5344CB8AC3E}">
        <p14:creationId xmlns:p14="http://schemas.microsoft.com/office/powerpoint/2010/main" val="1516722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5: Inhoudsstoffen Geur, Kleur en Smaak </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Rechthoek 2">
            <a:extLst>
              <a:ext uri="{FF2B5EF4-FFF2-40B4-BE49-F238E27FC236}">
                <a16:creationId xmlns:a16="http://schemas.microsoft.com/office/drawing/2014/main" id="{AF0BA944-A383-4802-B25B-2CF48BE96477}"/>
              </a:ext>
            </a:extLst>
          </p:cNvPr>
          <p:cNvSpPr/>
          <p:nvPr/>
        </p:nvSpPr>
        <p:spPr>
          <a:xfrm>
            <a:off x="391576" y="1433001"/>
            <a:ext cx="8325677" cy="4801314"/>
          </a:xfrm>
          <a:prstGeom prst="rect">
            <a:avLst/>
          </a:prstGeom>
        </p:spPr>
        <p:txBody>
          <a:bodyPr wrap="square">
            <a:spAutoFit/>
          </a:bodyPr>
          <a:lstStyle/>
          <a:p>
            <a:r>
              <a:rPr lang="nl-NL" sz="2400" dirty="0"/>
              <a:t>Geur-, kleur- en smaakstoffen</a:t>
            </a:r>
          </a:p>
          <a:p>
            <a:endParaRPr lang="nl-NL" sz="2400" dirty="0"/>
          </a:p>
          <a:p>
            <a:r>
              <a:rPr lang="nl-NL" sz="2400" dirty="0"/>
              <a:t>Een groot Zwitsers bedrijf , </a:t>
            </a:r>
            <a:r>
              <a:rPr lang="nl-NL" sz="2400" dirty="0" err="1"/>
              <a:t>Givaudan</a:t>
            </a:r>
            <a:r>
              <a:rPr lang="nl-NL" sz="2400" dirty="0"/>
              <a:t>, dat handelt in geur  en smaakstoffen is eigenaar van het ooit fameuze Nederlandse bedrijf CFN (Chemische Fabrieken Naarden) die met 2500 medewerkers een grote speler was in deze sector. </a:t>
            </a:r>
          </a:p>
          <a:p>
            <a:r>
              <a:rPr lang="nl-NL" sz="2400" dirty="0"/>
              <a:t>Bedrijven hechten steeds meer waarde aan eerlijke producten. Hun inkoop wordt </a:t>
            </a:r>
            <a:r>
              <a:rPr lang="nl-NL" sz="2400" dirty="0" err="1"/>
              <a:t>sourcing</a:t>
            </a:r>
            <a:r>
              <a:rPr lang="nl-NL" sz="2400" dirty="0"/>
              <a:t> genoemd. Wereldwijd zoeken ze naar duurzame leveranciers en wingebieden. Met het oog op het behoud van biodiversiteit en schaarste is het vaak lastig om vele geurstoffen in het wild te winnen en staat men open voor speciaal voor geur  en kleurstof geteelde producten.</a:t>
            </a:r>
          </a:p>
          <a:p>
            <a:endParaRPr lang="nl-NL" dirty="0"/>
          </a:p>
        </p:txBody>
      </p:sp>
      <p:pic>
        <p:nvPicPr>
          <p:cNvPr id="5" name="Afbeelding 4">
            <a:extLst>
              <a:ext uri="{FF2B5EF4-FFF2-40B4-BE49-F238E27FC236}">
                <a16:creationId xmlns:a16="http://schemas.microsoft.com/office/drawing/2014/main" id="{1332AEFF-BC99-451F-8F9B-E38B3DF7C0DD}"/>
              </a:ext>
            </a:extLst>
          </p:cNvPr>
          <p:cNvPicPr>
            <a:picLocks noChangeAspect="1"/>
          </p:cNvPicPr>
          <p:nvPr/>
        </p:nvPicPr>
        <p:blipFill>
          <a:blip r:embed="rId3"/>
          <a:stretch>
            <a:fillRect/>
          </a:stretch>
        </p:blipFill>
        <p:spPr>
          <a:xfrm>
            <a:off x="5908452" y="1387282"/>
            <a:ext cx="1997298" cy="902970"/>
          </a:xfrm>
          <a:prstGeom prst="rect">
            <a:avLst/>
          </a:prstGeom>
        </p:spPr>
      </p:pic>
    </p:spTree>
    <p:extLst>
      <p:ext uri="{BB962C8B-B14F-4D97-AF65-F5344CB8AC3E}">
        <p14:creationId xmlns:p14="http://schemas.microsoft.com/office/powerpoint/2010/main" val="2154335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3"/>
          <a:stretch>
            <a:fillRect/>
          </a:stretch>
        </p:blipFill>
        <p:spPr>
          <a:xfrm>
            <a:off x="7383628" y="6096000"/>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5: Inhoudsstoffen Geur, Kleur en Smaak </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pic>
        <p:nvPicPr>
          <p:cNvPr id="3" name="Onlinemedia 2">
            <a:hlinkClick r:id="" action="ppaction://media"/>
            <a:extLst>
              <a:ext uri="{FF2B5EF4-FFF2-40B4-BE49-F238E27FC236}">
                <a16:creationId xmlns:a16="http://schemas.microsoft.com/office/drawing/2014/main" id="{3609E78A-DCA4-4F98-B4B8-9BC515BAF69B}"/>
              </a:ext>
            </a:extLst>
          </p:cNvPr>
          <p:cNvPicPr>
            <a:picLocks noRot="1" noChangeAspect="1"/>
          </p:cNvPicPr>
          <p:nvPr>
            <a:videoFile r:link="rId1"/>
          </p:nvPr>
        </p:nvPicPr>
        <p:blipFill>
          <a:blip r:embed="rId4"/>
          <a:stretch>
            <a:fillRect/>
          </a:stretch>
        </p:blipFill>
        <p:spPr>
          <a:xfrm>
            <a:off x="846666" y="1447800"/>
            <a:ext cx="7450667" cy="4191000"/>
          </a:xfrm>
          <a:prstGeom prst="rect">
            <a:avLst/>
          </a:prstGeom>
        </p:spPr>
      </p:pic>
    </p:spTree>
    <p:extLst>
      <p:ext uri="{BB962C8B-B14F-4D97-AF65-F5344CB8AC3E}">
        <p14:creationId xmlns:p14="http://schemas.microsoft.com/office/powerpoint/2010/main" val="23363490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5: </a:t>
            </a:r>
            <a:r>
              <a:rPr lang="nl-NL" b="1"/>
              <a:t>Inhoudsstoffen Geur</a:t>
            </a:r>
            <a:r>
              <a:rPr lang="nl-NL" b="1" dirty="0"/>
              <a:t>, Kleur en Smaak </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Rechthoek 2">
            <a:extLst>
              <a:ext uri="{FF2B5EF4-FFF2-40B4-BE49-F238E27FC236}">
                <a16:creationId xmlns:a16="http://schemas.microsoft.com/office/drawing/2014/main" id="{AA9428C3-4C59-457E-A22A-0F94B81B4566}"/>
              </a:ext>
            </a:extLst>
          </p:cNvPr>
          <p:cNvSpPr/>
          <p:nvPr/>
        </p:nvSpPr>
        <p:spPr>
          <a:xfrm>
            <a:off x="389232" y="1464929"/>
            <a:ext cx="7744239" cy="4524315"/>
          </a:xfrm>
          <a:prstGeom prst="rect">
            <a:avLst/>
          </a:prstGeom>
        </p:spPr>
        <p:txBody>
          <a:bodyPr wrap="square">
            <a:spAutoFit/>
          </a:bodyPr>
          <a:lstStyle/>
          <a:p>
            <a:r>
              <a:rPr lang="nl-NL" sz="2400" dirty="0"/>
              <a:t>Geurstoffen</a:t>
            </a:r>
          </a:p>
          <a:p>
            <a:endParaRPr lang="nl-NL" sz="2400" dirty="0"/>
          </a:p>
          <a:p>
            <a:r>
              <a:rPr lang="nl-NL" sz="2400" dirty="0"/>
              <a:t>De meeste geurstoffen zijn natuurlijk gewonnen Etherische oliën. Voor een kilogram natuurlijke rozenolie zijn maar liefst 30 miljoen rozenblaadjes nodig. Dit is voor een Nederlandse glastuinder een bijna onmogelijke opdracht</a:t>
            </a:r>
          </a:p>
          <a:p>
            <a:r>
              <a:rPr lang="nl-NL" sz="2400" dirty="0"/>
              <a:t>Rosa </a:t>
            </a:r>
            <a:r>
              <a:rPr lang="nl-NL" sz="2400" dirty="0" err="1"/>
              <a:t>damascena</a:t>
            </a:r>
            <a:r>
              <a:rPr lang="nl-NL" sz="2400" dirty="0"/>
              <a:t>, wordt geteeld in Marokko, Frankrijk en Egypte. Het blijkt dat wanneer we diverse nieuwe technieken gebruiken – zowel uit de veredeling (nieuwe geurende rozen) en de techniek als de belichting, het klimaat en de bemesting – dit misschien wel 300 duizend blaadjes kunnen worden: een haalbaardere kaart. </a:t>
            </a:r>
          </a:p>
        </p:txBody>
      </p:sp>
    </p:spTree>
    <p:extLst>
      <p:ext uri="{BB962C8B-B14F-4D97-AF65-F5344CB8AC3E}">
        <p14:creationId xmlns:p14="http://schemas.microsoft.com/office/powerpoint/2010/main" val="4013203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lesprogramma</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Tekstvak 2">
            <a:extLst>
              <a:ext uri="{FF2B5EF4-FFF2-40B4-BE49-F238E27FC236}">
                <a16:creationId xmlns:a16="http://schemas.microsoft.com/office/drawing/2014/main" id="{AC90F30D-9A1D-42A8-A0D2-A7208BBED3DC}"/>
              </a:ext>
            </a:extLst>
          </p:cNvPr>
          <p:cNvSpPr txBox="1"/>
          <p:nvPr/>
        </p:nvSpPr>
        <p:spPr>
          <a:xfrm>
            <a:off x="457200" y="1613535"/>
            <a:ext cx="8216286" cy="2954655"/>
          </a:xfrm>
          <a:prstGeom prst="rect">
            <a:avLst/>
          </a:prstGeom>
          <a:noFill/>
        </p:spPr>
        <p:txBody>
          <a:bodyPr wrap="square" rtlCol="0">
            <a:spAutoFit/>
          </a:bodyPr>
          <a:lstStyle/>
          <a:p>
            <a:r>
              <a:rPr lang="nl-NL" sz="2400" dirty="0"/>
              <a:t>Les 1: De Cel 1 </a:t>
            </a:r>
          </a:p>
          <a:p>
            <a:r>
              <a:rPr lang="nl-NL" sz="2400" dirty="0"/>
              <a:t>Les 2: De Cel 2</a:t>
            </a:r>
          </a:p>
          <a:p>
            <a:r>
              <a:rPr lang="nl-NL" sz="2400" dirty="0"/>
              <a:t>Les 3/4 Groei hormonen en inhoudsstoffen</a:t>
            </a:r>
          </a:p>
          <a:p>
            <a:r>
              <a:rPr lang="nl-NL" sz="2400" dirty="0"/>
              <a:t>Les 5: Inhoudsstoffen Farmacie en Geur, Kleur en Smaak </a:t>
            </a:r>
          </a:p>
          <a:p>
            <a:r>
              <a:rPr lang="nl-NL" sz="2400" dirty="0"/>
              <a:t>Les 6: Inhoudsstoffen Gewasbescherming</a:t>
            </a:r>
          </a:p>
          <a:p>
            <a:r>
              <a:rPr lang="nl-NL" sz="2400" dirty="0"/>
              <a:t>Les 7: Presentaties inhoudsstoffen</a:t>
            </a:r>
          </a:p>
          <a:p>
            <a:r>
              <a:rPr lang="nl-NL" sz="2400" dirty="0"/>
              <a:t>Les 8  Toets</a:t>
            </a:r>
          </a:p>
          <a:p>
            <a:endParaRPr lang="nl-NL" dirty="0"/>
          </a:p>
        </p:txBody>
      </p:sp>
    </p:spTree>
    <p:extLst>
      <p:ext uri="{BB962C8B-B14F-4D97-AF65-F5344CB8AC3E}">
        <p14:creationId xmlns:p14="http://schemas.microsoft.com/office/powerpoint/2010/main" val="41221136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5: </a:t>
            </a:r>
            <a:r>
              <a:rPr lang="nl-NL" b="1"/>
              <a:t>Inhoudsstoffen Geur</a:t>
            </a:r>
            <a:r>
              <a:rPr lang="nl-NL" b="1" dirty="0"/>
              <a:t>, Kleur en Smaak </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pic>
        <p:nvPicPr>
          <p:cNvPr id="3" name="Afbeelding 2">
            <a:extLst>
              <a:ext uri="{FF2B5EF4-FFF2-40B4-BE49-F238E27FC236}">
                <a16:creationId xmlns:a16="http://schemas.microsoft.com/office/drawing/2014/main" id="{7355B85D-0FA6-4401-8D1D-06A62E2B42FA}"/>
              </a:ext>
            </a:extLst>
          </p:cNvPr>
          <p:cNvPicPr>
            <a:picLocks noChangeAspect="1"/>
          </p:cNvPicPr>
          <p:nvPr/>
        </p:nvPicPr>
        <p:blipFill>
          <a:blip r:embed="rId3"/>
          <a:stretch>
            <a:fillRect/>
          </a:stretch>
        </p:blipFill>
        <p:spPr>
          <a:xfrm>
            <a:off x="2423501" y="1339253"/>
            <a:ext cx="4434498" cy="2494405"/>
          </a:xfrm>
          <a:prstGeom prst="rect">
            <a:avLst/>
          </a:prstGeom>
        </p:spPr>
      </p:pic>
      <p:pic>
        <p:nvPicPr>
          <p:cNvPr id="5" name="Afbeelding 4">
            <a:extLst>
              <a:ext uri="{FF2B5EF4-FFF2-40B4-BE49-F238E27FC236}">
                <a16:creationId xmlns:a16="http://schemas.microsoft.com/office/drawing/2014/main" id="{28F8E96C-5683-4C59-97A3-0322BC72B4A0}"/>
              </a:ext>
            </a:extLst>
          </p:cNvPr>
          <p:cNvPicPr>
            <a:picLocks noChangeAspect="1"/>
          </p:cNvPicPr>
          <p:nvPr/>
        </p:nvPicPr>
        <p:blipFill>
          <a:blip r:embed="rId4"/>
          <a:stretch>
            <a:fillRect/>
          </a:stretch>
        </p:blipFill>
        <p:spPr>
          <a:xfrm>
            <a:off x="2457063" y="3844208"/>
            <a:ext cx="4400935" cy="1964703"/>
          </a:xfrm>
          <a:prstGeom prst="rect">
            <a:avLst/>
          </a:prstGeom>
        </p:spPr>
      </p:pic>
    </p:spTree>
    <p:extLst>
      <p:ext uri="{BB962C8B-B14F-4D97-AF65-F5344CB8AC3E}">
        <p14:creationId xmlns:p14="http://schemas.microsoft.com/office/powerpoint/2010/main" val="42321715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5: </a:t>
            </a:r>
            <a:r>
              <a:rPr lang="nl-NL" b="1"/>
              <a:t>Inhoudsstoffen Geur</a:t>
            </a:r>
            <a:r>
              <a:rPr lang="nl-NL" b="1" dirty="0"/>
              <a:t>, Kleur en Smaak </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Rechthoek 2">
            <a:extLst>
              <a:ext uri="{FF2B5EF4-FFF2-40B4-BE49-F238E27FC236}">
                <a16:creationId xmlns:a16="http://schemas.microsoft.com/office/drawing/2014/main" id="{7077C70B-B363-4749-9851-97EC254BD3F1}"/>
              </a:ext>
            </a:extLst>
          </p:cNvPr>
          <p:cNvSpPr/>
          <p:nvPr/>
        </p:nvSpPr>
        <p:spPr>
          <a:xfrm>
            <a:off x="533400" y="1443841"/>
            <a:ext cx="7619999" cy="4893647"/>
          </a:xfrm>
          <a:prstGeom prst="rect">
            <a:avLst/>
          </a:prstGeom>
        </p:spPr>
        <p:txBody>
          <a:bodyPr wrap="square">
            <a:spAutoFit/>
          </a:bodyPr>
          <a:lstStyle/>
          <a:p>
            <a:r>
              <a:rPr lang="nl-NL" sz="2400" dirty="0"/>
              <a:t>Kleurstoffen</a:t>
            </a:r>
          </a:p>
          <a:p>
            <a:r>
              <a:rPr lang="nl-NL" sz="2400" dirty="0"/>
              <a:t>Wede, </a:t>
            </a:r>
            <a:r>
              <a:rPr lang="nl-NL" sz="2400" dirty="0" err="1"/>
              <a:t>Isatis</a:t>
            </a:r>
            <a:r>
              <a:rPr lang="nl-NL" sz="2400" dirty="0"/>
              <a:t> </a:t>
            </a:r>
            <a:r>
              <a:rPr lang="nl-NL" sz="2400" dirty="0" err="1"/>
              <a:t>tinctoria</a:t>
            </a:r>
            <a:r>
              <a:rPr lang="nl-NL" sz="2400" dirty="0"/>
              <a:t>, was jarenlang de in Oost Europa geteelde blauwe kleurstof Pastel voor kleding. De Portugezen haalden later Indigo uit Azië, </a:t>
            </a:r>
            <a:r>
              <a:rPr lang="nl-NL" sz="2400" dirty="0" err="1"/>
              <a:t>Indigofera</a:t>
            </a:r>
            <a:r>
              <a:rPr lang="nl-NL" sz="2400" dirty="0"/>
              <a:t> </a:t>
            </a:r>
            <a:r>
              <a:rPr lang="nl-NL" sz="2400" dirty="0" err="1"/>
              <a:t>tinctorius</a:t>
            </a:r>
            <a:r>
              <a:rPr lang="nl-NL" sz="2400" dirty="0"/>
              <a:t>. </a:t>
            </a:r>
          </a:p>
          <a:p>
            <a:r>
              <a:rPr lang="nl-NL" sz="2400" dirty="0"/>
              <a:t>Dit werd lang geteeld in India en gebruikt o.a. voor spijkerstof totdat er een blauwe kleurstof kwam uit een steenkool derivaat. Momenteel zijn er weer proeven waar Wede in kassen wordt geteeld om zodoende een </a:t>
            </a:r>
            <a:r>
              <a:rPr lang="nl-NL" sz="2400" dirty="0" err="1"/>
              <a:t>biobased</a:t>
            </a:r>
            <a:r>
              <a:rPr lang="nl-NL" sz="2400" dirty="0"/>
              <a:t> jeans te kunnen produceren.</a:t>
            </a:r>
          </a:p>
          <a:p>
            <a:r>
              <a:rPr lang="nl-NL" sz="2400" dirty="0"/>
              <a:t>Naast Wede is ook Wouw (Reseda </a:t>
            </a:r>
            <a:r>
              <a:rPr lang="nl-NL" sz="2400" dirty="0" err="1"/>
              <a:t>luteola</a:t>
            </a:r>
            <a:r>
              <a:rPr lang="nl-NL" sz="2400" dirty="0"/>
              <a:t>) een oud vollegrondgewas dat een gele kleurstof Luteoline en </a:t>
            </a:r>
            <a:r>
              <a:rPr lang="nl-NL" sz="2400" dirty="0" err="1"/>
              <a:t>Apigeninel</a:t>
            </a:r>
            <a:r>
              <a:rPr lang="nl-NL" sz="2400" dirty="0"/>
              <a:t> levert. </a:t>
            </a:r>
          </a:p>
        </p:txBody>
      </p:sp>
    </p:spTree>
    <p:extLst>
      <p:ext uri="{BB962C8B-B14F-4D97-AF65-F5344CB8AC3E}">
        <p14:creationId xmlns:p14="http://schemas.microsoft.com/office/powerpoint/2010/main" val="606836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5: </a:t>
            </a:r>
            <a:r>
              <a:rPr lang="nl-NL" b="1"/>
              <a:t>Inhoudsstoffen Geur</a:t>
            </a:r>
            <a:r>
              <a:rPr lang="nl-NL" b="1" dirty="0"/>
              <a:t>, Kleur en Smaak </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pic>
        <p:nvPicPr>
          <p:cNvPr id="3" name="Afbeelding 2">
            <a:extLst>
              <a:ext uri="{FF2B5EF4-FFF2-40B4-BE49-F238E27FC236}">
                <a16:creationId xmlns:a16="http://schemas.microsoft.com/office/drawing/2014/main" id="{952FBCA9-05CC-41D9-85B5-09A5F4790E34}"/>
              </a:ext>
            </a:extLst>
          </p:cNvPr>
          <p:cNvPicPr>
            <a:picLocks noChangeAspect="1"/>
          </p:cNvPicPr>
          <p:nvPr/>
        </p:nvPicPr>
        <p:blipFill>
          <a:blip r:embed="rId3"/>
          <a:stretch>
            <a:fillRect/>
          </a:stretch>
        </p:blipFill>
        <p:spPr>
          <a:xfrm>
            <a:off x="685800" y="1524000"/>
            <a:ext cx="4495800" cy="1905000"/>
          </a:xfrm>
          <a:prstGeom prst="rect">
            <a:avLst/>
          </a:prstGeom>
        </p:spPr>
      </p:pic>
      <p:pic>
        <p:nvPicPr>
          <p:cNvPr id="5" name="Afbeelding 4">
            <a:extLst>
              <a:ext uri="{FF2B5EF4-FFF2-40B4-BE49-F238E27FC236}">
                <a16:creationId xmlns:a16="http://schemas.microsoft.com/office/drawing/2014/main" id="{8BA53AED-0ACC-4D60-876D-FC6127C0CD03}"/>
              </a:ext>
            </a:extLst>
          </p:cNvPr>
          <p:cNvPicPr>
            <a:picLocks noChangeAspect="1"/>
          </p:cNvPicPr>
          <p:nvPr/>
        </p:nvPicPr>
        <p:blipFill>
          <a:blip r:embed="rId4"/>
          <a:stretch>
            <a:fillRect/>
          </a:stretch>
        </p:blipFill>
        <p:spPr>
          <a:xfrm>
            <a:off x="685800" y="3833659"/>
            <a:ext cx="4553284" cy="1688188"/>
          </a:xfrm>
          <a:prstGeom prst="rect">
            <a:avLst/>
          </a:prstGeom>
        </p:spPr>
      </p:pic>
    </p:spTree>
    <p:extLst>
      <p:ext uri="{BB962C8B-B14F-4D97-AF65-F5344CB8AC3E}">
        <p14:creationId xmlns:p14="http://schemas.microsoft.com/office/powerpoint/2010/main" val="13649468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5: </a:t>
            </a:r>
            <a:r>
              <a:rPr lang="nl-NL" b="1"/>
              <a:t>Inhoudsstoffen Geur</a:t>
            </a:r>
            <a:r>
              <a:rPr lang="nl-NL" b="1" dirty="0"/>
              <a:t>, Kleur en Smaak </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Rechthoek 2">
            <a:extLst>
              <a:ext uri="{FF2B5EF4-FFF2-40B4-BE49-F238E27FC236}">
                <a16:creationId xmlns:a16="http://schemas.microsoft.com/office/drawing/2014/main" id="{ED107893-3477-45D3-A06E-35087BBAAF90}"/>
              </a:ext>
            </a:extLst>
          </p:cNvPr>
          <p:cNvSpPr/>
          <p:nvPr/>
        </p:nvSpPr>
        <p:spPr>
          <a:xfrm>
            <a:off x="1181098" y="1382435"/>
            <a:ext cx="8572501" cy="2215991"/>
          </a:xfrm>
          <a:prstGeom prst="rect">
            <a:avLst/>
          </a:prstGeom>
        </p:spPr>
        <p:txBody>
          <a:bodyPr wrap="square">
            <a:spAutoFit/>
          </a:bodyPr>
          <a:lstStyle/>
          <a:p>
            <a:r>
              <a:rPr lang="nl-NL" sz="2400" dirty="0"/>
              <a:t>Smaakstoffen</a:t>
            </a:r>
          </a:p>
          <a:p>
            <a:r>
              <a:rPr lang="nl-NL" sz="2400" dirty="0"/>
              <a:t>De laatste jaren wordt er op experimentele wijze gezocht naar manieren om een aantal van deze stoffen op een commerciële wijze door de glastuinbouw te laten produceren. Een van die gewassen is Vanille (</a:t>
            </a:r>
            <a:r>
              <a:rPr lang="nl-NL" sz="2400" dirty="0" err="1"/>
              <a:t>Vanilla</a:t>
            </a:r>
            <a:r>
              <a:rPr lang="nl-NL" sz="2400" dirty="0"/>
              <a:t> </a:t>
            </a:r>
            <a:r>
              <a:rPr lang="nl-NL" sz="2400" dirty="0" err="1"/>
              <a:t>planifolia</a:t>
            </a:r>
            <a:r>
              <a:rPr lang="nl-NL" sz="2400" dirty="0"/>
              <a:t>) producent van Vanilline.</a:t>
            </a:r>
          </a:p>
          <a:p>
            <a:endParaRPr lang="nl-NL" dirty="0"/>
          </a:p>
        </p:txBody>
      </p:sp>
      <p:sp>
        <p:nvSpPr>
          <p:cNvPr id="5" name="Rechthoek 4">
            <a:extLst>
              <a:ext uri="{FF2B5EF4-FFF2-40B4-BE49-F238E27FC236}">
                <a16:creationId xmlns:a16="http://schemas.microsoft.com/office/drawing/2014/main" id="{8E6C9334-0004-498A-8FA4-6EC4CCE91307}"/>
              </a:ext>
            </a:extLst>
          </p:cNvPr>
          <p:cNvSpPr/>
          <p:nvPr/>
        </p:nvSpPr>
        <p:spPr>
          <a:xfrm>
            <a:off x="1181098" y="3735741"/>
            <a:ext cx="7962902" cy="2308324"/>
          </a:xfrm>
          <a:prstGeom prst="rect">
            <a:avLst/>
          </a:prstGeom>
        </p:spPr>
        <p:txBody>
          <a:bodyPr wrap="square">
            <a:spAutoFit/>
          </a:bodyPr>
          <a:lstStyle/>
          <a:p>
            <a:r>
              <a:rPr lang="nl-NL" sz="2400" dirty="0"/>
              <a:t>Om Vanille succesvol te kunnen telen in kassen is het met name belangrijk de klimplant die familie is van de Orchidee in bloei te krijgen, te bestuiven en ook de peulen te kunnen laten afrijpen. Dit is niet eenvoudig maar de prijs die er betaald wordt voor echte vanille en de schaarste van dit product is het wellicht een interessant gewas voor de toekomst</a:t>
            </a:r>
          </a:p>
        </p:txBody>
      </p:sp>
    </p:spTree>
    <p:extLst>
      <p:ext uri="{BB962C8B-B14F-4D97-AF65-F5344CB8AC3E}">
        <p14:creationId xmlns:p14="http://schemas.microsoft.com/office/powerpoint/2010/main" val="3363808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0"/>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5: Inhoudsstoffen Geur, Kleur en Smaak </a:t>
            </a:r>
            <a:br>
              <a:rPr lang="nl-NL" b="1" dirty="0"/>
            </a:br>
            <a:endParaRPr lang="nl-NL" b="1" dirty="0"/>
          </a:p>
        </p:txBody>
      </p:sp>
      <p:graphicFrame>
        <p:nvGraphicFramePr>
          <p:cNvPr id="5" name="Tabel 4">
            <a:extLst>
              <a:ext uri="{FF2B5EF4-FFF2-40B4-BE49-F238E27FC236}">
                <a16:creationId xmlns:a16="http://schemas.microsoft.com/office/drawing/2014/main" id="{A9A967C2-FCD2-44CA-A64A-E10E24EB79B4}"/>
              </a:ext>
            </a:extLst>
          </p:cNvPr>
          <p:cNvGraphicFramePr>
            <a:graphicFrameLocks noGrp="1"/>
          </p:cNvGraphicFramePr>
          <p:nvPr>
            <p:extLst>
              <p:ext uri="{D42A27DB-BD31-4B8C-83A1-F6EECF244321}">
                <p14:modId xmlns:p14="http://schemas.microsoft.com/office/powerpoint/2010/main" val="1348543280"/>
              </p:ext>
            </p:extLst>
          </p:nvPr>
        </p:nvGraphicFramePr>
        <p:xfrm>
          <a:off x="409162" y="1726006"/>
          <a:ext cx="9344438" cy="5131999"/>
        </p:xfrm>
        <a:graphic>
          <a:graphicData uri="http://schemas.openxmlformats.org/drawingml/2006/table">
            <a:tbl>
              <a:tblPr/>
              <a:tblGrid>
                <a:gridCol w="1601504">
                  <a:extLst>
                    <a:ext uri="{9D8B030D-6E8A-4147-A177-3AD203B41FA5}">
                      <a16:colId xmlns:a16="http://schemas.microsoft.com/office/drawing/2014/main" val="4066029550"/>
                    </a:ext>
                  </a:extLst>
                </a:gridCol>
                <a:gridCol w="2773677">
                  <a:extLst>
                    <a:ext uri="{9D8B030D-6E8A-4147-A177-3AD203B41FA5}">
                      <a16:colId xmlns:a16="http://schemas.microsoft.com/office/drawing/2014/main" val="4041402874"/>
                    </a:ext>
                  </a:extLst>
                </a:gridCol>
                <a:gridCol w="4969257">
                  <a:extLst>
                    <a:ext uri="{9D8B030D-6E8A-4147-A177-3AD203B41FA5}">
                      <a16:colId xmlns:a16="http://schemas.microsoft.com/office/drawing/2014/main" val="3927855051"/>
                    </a:ext>
                  </a:extLst>
                </a:gridCol>
              </a:tblGrid>
              <a:tr h="725467">
                <a:tc>
                  <a:txBody>
                    <a:bodyPr/>
                    <a:lstStyle/>
                    <a:p>
                      <a:pPr>
                        <a:lnSpc>
                          <a:spcPts val="1200"/>
                        </a:lnSpc>
                        <a:spcBef>
                          <a:spcPts val="10"/>
                        </a:spcBef>
                        <a:spcAft>
                          <a:spcPts val="0"/>
                        </a:spcAft>
                        <a:tabLst>
                          <a:tab pos="-457200" algn="l"/>
                        </a:tabLst>
                      </a:pPr>
                      <a:r>
                        <a:rPr lang="en-US" sz="1100">
                          <a:effectLst/>
                          <a:latin typeface="Calibri" panose="020F0502020204030204" pitchFamily="34" charset="0"/>
                          <a:ea typeface="Times New Roman" panose="02020603050405020304" pitchFamily="18" charset="0"/>
                          <a:cs typeface="Courier"/>
                        </a:rPr>
                        <a:t>Gewas</a:t>
                      </a:r>
                      <a:endParaRPr lang="nl-NL" sz="1200">
                        <a:effectLst/>
                        <a:latin typeface="Courier"/>
                        <a:ea typeface="Times New Roman" panose="02020603050405020304" pitchFamily="18" charset="0"/>
                        <a:cs typeface="Courier"/>
                      </a:endParaRPr>
                    </a:p>
                    <a:p>
                      <a:pPr>
                        <a:lnSpc>
                          <a:spcPts val="1200"/>
                        </a:lnSpc>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 </a:t>
                      </a:r>
                      <a:endParaRPr lang="nl-NL" sz="1200">
                        <a:effectLst/>
                        <a:latin typeface="Courier"/>
                        <a:ea typeface="Times New Roman" panose="02020603050405020304" pitchFamily="18" charset="0"/>
                        <a:cs typeface="Courier"/>
                      </a:endParaRPr>
                    </a:p>
                  </a:txBody>
                  <a:tcPr marL="35560" marR="3556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Latijnse naam</a:t>
                      </a:r>
                      <a:endParaRPr lang="nl-NL" sz="1200">
                        <a:effectLst/>
                        <a:latin typeface="Courier"/>
                        <a:ea typeface="Times New Roman" panose="02020603050405020304" pitchFamily="18" charset="0"/>
                        <a:cs typeface="Courier"/>
                      </a:endParaRPr>
                    </a:p>
                  </a:txBody>
                  <a:tcPr marL="35560" marR="3556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spcBef>
                          <a:spcPts val="10"/>
                        </a:spcBef>
                        <a:spcAft>
                          <a:spcPts val="270"/>
                        </a:spcAft>
                        <a:tabLst>
                          <a:tab pos="-457200" algn="l"/>
                        </a:tabLst>
                      </a:pPr>
                      <a:r>
                        <a:rPr lang="en-US" sz="1100" dirty="0" err="1">
                          <a:effectLst/>
                          <a:latin typeface="Calibri" panose="020F0502020204030204" pitchFamily="34" charset="0"/>
                          <a:ea typeface="Times New Roman" panose="02020603050405020304" pitchFamily="18" charset="0"/>
                          <a:cs typeface="Courier"/>
                        </a:rPr>
                        <a:t>Gebruik</a:t>
                      </a:r>
                      <a:endParaRPr lang="nl-NL" sz="1200" dirty="0">
                        <a:effectLst/>
                        <a:latin typeface="Courier"/>
                        <a:ea typeface="Times New Roman" panose="02020603050405020304" pitchFamily="18" charset="0"/>
                        <a:cs typeface="Courier"/>
                      </a:endParaRPr>
                    </a:p>
                  </a:txBody>
                  <a:tcPr marL="35560" marR="3556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3712161"/>
                  </a:ext>
                </a:extLst>
              </a:tr>
              <a:tr h="367211">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Vanilla</a:t>
                      </a:r>
                      <a:endParaRPr lang="nl-NL" sz="1200">
                        <a:effectLst/>
                        <a:latin typeface="Courier"/>
                        <a:ea typeface="Times New Roman" panose="02020603050405020304" pitchFamily="18" charset="0"/>
                        <a:cs typeface="Courier"/>
                      </a:endParaRPr>
                    </a:p>
                  </a:txBody>
                  <a:tcPr marL="35560" marR="3556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Vanilla planifolia</a:t>
                      </a:r>
                      <a:endParaRPr lang="nl-NL" sz="1200">
                        <a:effectLst/>
                        <a:latin typeface="Courier"/>
                        <a:ea typeface="Times New Roman" panose="02020603050405020304" pitchFamily="18" charset="0"/>
                        <a:cs typeface="Courier"/>
                      </a:endParaRPr>
                    </a:p>
                  </a:txBody>
                  <a:tcPr marL="35560" marR="3556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ts val="1200"/>
                        </a:lnSpc>
                        <a:spcBef>
                          <a:spcPts val="10"/>
                        </a:spcBef>
                        <a:spcAft>
                          <a:spcPts val="270"/>
                        </a:spcAft>
                        <a:tabLst>
                          <a:tab pos="-457200" algn="l"/>
                        </a:tabLst>
                      </a:pPr>
                      <a:r>
                        <a:rPr lang="nl-NL" sz="1100">
                          <a:effectLst/>
                          <a:latin typeface="Calibri" panose="020F0502020204030204" pitchFamily="34" charset="0"/>
                          <a:ea typeface="Times New Roman" panose="02020603050405020304" pitchFamily="18" charset="0"/>
                          <a:cs typeface="Courier"/>
                        </a:rPr>
                        <a:t>Smaakstof, in desserts en zoetwaren</a:t>
                      </a:r>
                      <a:endParaRPr lang="nl-NL" sz="1200">
                        <a:effectLst/>
                        <a:latin typeface="Courier"/>
                        <a:ea typeface="Times New Roman" panose="02020603050405020304" pitchFamily="18" charset="0"/>
                        <a:cs typeface="Courier"/>
                      </a:endParaRPr>
                    </a:p>
                  </a:txBody>
                  <a:tcPr marL="35560" marR="35560" marT="0" marB="0">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9545562"/>
                  </a:ext>
                </a:extLst>
              </a:tr>
              <a:tr h="367211">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Lavendel</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Lavandula Angustifolia</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nl-NL" sz="1100">
                          <a:effectLst/>
                          <a:latin typeface="Calibri" panose="020F0502020204030204" pitchFamily="34" charset="0"/>
                          <a:ea typeface="Times New Roman" panose="02020603050405020304" pitchFamily="18" charset="0"/>
                          <a:cs typeface="Courier"/>
                        </a:rPr>
                        <a:t>Geurstof, rustgevend of in zeep en parfum</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1987358485"/>
                  </a:ext>
                </a:extLst>
              </a:tr>
              <a:tr h="367211">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Saffraan</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Crocus sativus</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nl-NL" sz="1100">
                          <a:effectLst/>
                          <a:latin typeface="Calibri" panose="020F0502020204030204" pitchFamily="34" charset="0"/>
                          <a:ea typeface="Times New Roman" panose="02020603050405020304" pitchFamily="18" charset="0"/>
                          <a:cs typeface="Courier"/>
                        </a:rPr>
                        <a:t>Kleurstof, geel in Spaanse keuken</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1710309087"/>
                  </a:ext>
                </a:extLst>
              </a:tr>
              <a:tr h="367211">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Wede</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Isatis tinctoria</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dirty="0" err="1">
                          <a:effectLst/>
                          <a:latin typeface="Calibri" panose="020F0502020204030204" pitchFamily="34" charset="0"/>
                          <a:ea typeface="Times New Roman" panose="02020603050405020304" pitchFamily="18" charset="0"/>
                          <a:cs typeface="Courier"/>
                        </a:rPr>
                        <a:t>Kleurstof</a:t>
                      </a:r>
                      <a:r>
                        <a:rPr lang="en-US" sz="1100" dirty="0">
                          <a:effectLst/>
                          <a:latin typeface="Calibri" panose="020F0502020204030204" pitchFamily="34" charset="0"/>
                          <a:ea typeface="Times New Roman" panose="02020603050405020304" pitchFamily="18" charset="0"/>
                          <a:cs typeface="Courier"/>
                        </a:rPr>
                        <a:t>, pastel </a:t>
                      </a:r>
                      <a:r>
                        <a:rPr lang="en-US" sz="1100" dirty="0" err="1">
                          <a:effectLst/>
                          <a:latin typeface="Calibri" panose="020F0502020204030204" pitchFamily="34" charset="0"/>
                          <a:ea typeface="Times New Roman" panose="02020603050405020304" pitchFamily="18" charset="0"/>
                          <a:cs typeface="Courier"/>
                        </a:rPr>
                        <a:t>blauw</a:t>
                      </a:r>
                      <a:endParaRPr lang="nl-NL" sz="1200" dirty="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3546136241"/>
                  </a:ext>
                </a:extLst>
              </a:tr>
              <a:tr h="367211">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Wouw</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Reseda luteola</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Kleurstof, geel</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989193297"/>
                  </a:ext>
                </a:extLst>
              </a:tr>
              <a:tr h="367211">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Indigo</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Indogofera tinctoria</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nl-NL" sz="1100" dirty="0">
                          <a:effectLst/>
                          <a:latin typeface="Calibri" panose="020F0502020204030204" pitchFamily="34" charset="0"/>
                          <a:ea typeface="Times New Roman" panose="02020603050405020304" pitchFamily="18" charset="0"/>
                          <a:cs typeface="Courier"/>
                        </a:rPr>
                        <a:t>Kleurstof in natuurlijke blauwe jeans </a:t>
                      </a:r>
                      <a:endParaRPr lang="nl-NL" sz="1200" dirty="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3638564284"/>
                  </a:ext>
                </a:extLst>
              </a:tr>
              <a:tr h="367211">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Zwarte peper</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Piper nigrum</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Smaakstof algemeen gebruikt</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3589483500"/>
                  </a:ext>
                </a:extLst>
              </a:tr>
              <a:tr h="367211">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Wasabi</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Eutrema japonicum</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nl-NL" sz="1100">
                          <a:effectLst/>
                          <a:latin typeface="Calibri" panose="020F0502020204030204" pitchFamily="34" charset="0"/>
                          <a:ea typeface="Times New Roman" panose="02020603050405020304" pitchFamily="18" charset="0"/>
                          <a:cs typeface="Courier"/>
                        </a:rPr>
                        <a:t>Smaakstof in de Japanse keuken</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1027484227"/>
                  </a:ext>
                </a:extLst>
              </a:tr>
              <a:tr h="367211">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Mint</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Mentha piperita</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nl-NL" sz="1100">
                          <a:effectLst/>
                          <a:latin typeface="Calibri" panose="020F0502020204030204" pitchFamily="34" charset="0"/>
                          <a:ea typeface="Times New Roman" panose="02020603050405020304" pitchFamily="18" charset="0"/>
                          <a:cs typeface="Courier"/>
                        </a:rPr>
                        <a:t>Geurstof en smaakstof in pepermunt</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2478572623"/>
                  </a:ext>
                </a:extLst>
              </a:tr>
              <a:tr h="367211">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Citronella</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Cymbopogon winterianus</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nl-NL" sz="1100">
                          <a:effectLst/>
                          <a:latin typeface="Calibri" panose="020F0502020204030204" pitchFamily="34" charset="0"/>
                          <a:ea typeface="Times New Roman" panose="02020603050405020304" pitchFamily="18" charset="0"/>
                          <a:cs typeface="Courier"/>
                        </a:rPr>
                        <a:t>Geurstof, o.a. tegen muggen</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443514603"/>
                  </a:ext>
                </a:extLst>
              </a:tr>
              <a:tr h="367211">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Jasmijn</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Jasminum officinale</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Geurstof, zeep en thee</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807929212"/>
                  </a:ext>
                </a:extLst>
              </a:tr>
              <a:tr h="367211">
                <a:tc>
                  <a:txBody>
                    <a:bodyPr/>
                    <a:lstStyle/>
                    <a:p>
                      <a:pPr>
                        <a:lnSpc>
                          <a:spcPts val="1200"/>
                        </a:lnSpc>
                        <a:spcBef>
                          <a:spcPts val="10"/>
                        </a:spcBef>
                        <a:spcAft>
                          <a:spcPts val="270"/>
                        </a:spcAft>
                        <a:tabLst>
                          <a:tab pos="-457200" algn="l"/>
                        </a:tabLst>
                      </a:pPr>
                      <a:r>
                        <a:rPr lang="en-US" sz="1100">
                          <a:effectLst/>
                          <a:latin typeface="Calibri" panose="020F0502020204030204" pitchFamily="34" charset="0"/>
                          <a:ea typeface="Times New Roman" panose="02020603050405020304" pitchFamily="18" charset="0"/>
                          <a:cs typeface="Courier"/>
                        </a:rPr>
                        <a:t>Roos</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i="1">
                          <a:effectLst/>
                          <a:latin typeface="Calibri" panose="020F0502020204030204" pitchFamily="34" charset="0"/>
                          <a:ea typeface="Times New Roman" panose="02020603050405020304" pitchFamily="18" charset="0"/>
                          <a:cs typeface="Courier"/>
                        </a:rPr>
                        <a:t>Rosa damascena</a:t>
                      </a:r>
                      <a:endParaRPr lang="nl-NL" sz="1200">
                        <a:effectLst/>
                        <a:latin typeface="Courier"/>
                        <a:ea typeface="Times New Roman" panose="02020603050405020304" pitchFamily="18" charset="0"/>
                        <a:cs typeface="Courier"/>
                      </a:endParaRPr>
                    </a:p>
                  </a:txBody>
                  <a:tcPr marL="35560" marR="35560" marT="0" marB="0">
                    <a:lnL>
                      <a:noFill/>
                    </a:lnL>
                    <a:lnR>
                      <a:noFill/>
                    </a:lnR>
                    <a:lnT>
                      <a:noFill/>
                    </a:lnT>
                    <a:lnB>
                      <a:noFill/>
                    </a:lnB>
                  </a:tcPr>
                </a:tc>
                <a:tc>
                  <a:txBody>
                    <a:bodyPr/>
                    <a:lstStyle/>
                    <a:p>
                      <a:pPr>
                        <a:lnSpc>
                          <a:spcPts val="1200"/>
                        </a:lnSpc>
                        <a:spcBef>
                          <a:spcPts val="10"/>
                        </a:spcBef>
                        <a:spcAft>
                          <a:spcPts val="270"/>
                        </a:spcAft>
                        <a:tabLst>
                          <a:tab pos="-457200" algn="l"/>
                        </a:tabLst>
                      </a:pPr>
                      <a:r>
                        <a:rPr lang="en-US" sz="1100" dirty="0" err="1">
                          <a:effectLst/>
                          <a:latin typeface="Calibri" panose="020F0502020204030204" pitchFamily="34" charset="0"/>
                          <a:ea typeface="Times New Roman" panose="02020603050405020304" pitchFamily="18" charset="0"/>
                          <a:cs typeface="Courier"/>
                        </a:rPr>
                        <a:t>Geurstof</a:t>
                      </a:r>
                      <a:r>
                        <a:rPr lang="en-US" sz="1100" dirty="0">
                          <a:effectLst/>
                          <a:latin typeface="Calibri" panose="020F0502020204030204" pitchFamily="34" charset="0"/>
                          <a:ea typeface="Times New Roman" panose="02020603050405020304" pitchFamily="18" charset="0"/>
                          <a:cs typeface="Courier"/>
                        </a:rPr>
                        <a:t>, parfum</a:t>
                      </a:r>
                      <a:endParaRPr lang="nl-NL" sz="1200" dirty="0">
                        <a:effectLst/>
                        <a:latin typeface="Courier"/>
                        <a:ea typeface="Times New Roman" panose="02020603050405020304" pitchFamily="18" charset="0"/>
                        <a:cs typeface="Courier"/>
                      </a:endParaRPr>
                    </a:p>
                  </a:txBody>
                  <a:tcPr marL="35560" marR="35560" marT="0" marB="0">
                    <a:lnL>
                      <a:noFill/>
                    </a:lnL>
                    <a:lnR>
                      <a:noFill/>
                    </a:lnR>
                    <a:lnT>
                      <a:noFill/>
                    </a:lnT>
                    <a:lnB>
                      <a:noFill/>
                    </a:lnB>
                  </a:tcPr>
                </a:tc>
                <a:extLst>
                  <a:ext uri="{0D108BD9-81ED-4DB2-BD59-A6C34878D82A}">
                    <a16:rowId xmlns:a16="http://schemas.microsoft.com/office/drawing/2014/main" val="1316888529"/>
                  </a:ext>
                </a:extLst>
              </a:tr>
            </a:tbl>
          </a:graphicData>
        </a:graphic>
      </p:graphicFrame>
    </p:spTree>
    <p:extLst>
      <p:ext uri="{BB962C8B-B14F-4D97-AF65-F5344CB8AC3E}">
        <p14:creationId xmlns:p14="http://schemas.microsoft.com/office/powerpoint/2010/main" val="23011538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3"/>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5: </a:t>
            </a:r>
            <a:r>
              <a:rPr lang="nl-NL" b="1"/>
              <a:t>Inhoudsstoffen Geur</a:t>
            </a:r>
            <a:r>
              <a:rPr lang="nl-NL" b="1" dirty="0"/>
              <a:t>, Kleur en Smaak </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pic>
        <p:nvPicPr>
          <p:cNvPr id="3" name="Onlinemedia 2">
            <a:hlinkClick r:id="" action="ppaction://media"/>
            <a:extLst>
              <a:ext uri="{FF2B5EF4-FFF2-40B4-BE49-F238E27FC236}">
                <a16:creationId xmlns:a16="http://schemas.microsoft.com/office/drawing/2014/main" id="{F3679F55-9948-44DE-9AE1-498BCE769247}"/>
              </a:ext>
            </a:extLst>
          </p:cNvPr>
          <p:cNvPicPr>
            <a:picLocks noRot="1" noChangeAspect="1"/>
          </p:cNvPicPr>
          <p:nvPr>
            <a:videoFile r:link="rId1"/>
          </p:nvPr>
        </p:nvPicPr>
        <p:blipFill>
          <a:blip r:embed="rId4"/>
          <a:stretch>
            <a:fillRect/>
          </a:stretch>
        </p:blipFill>
        <p:spPr>
          <a:xfrm>
            <a:off x="437296" y="1566862"/>
            <a:ext cx="6968067" cy="3919538"/>
          </a:xfrm>
          <a:prstGeom prst="rect">
            <a:avLst/>
          </a:prstGeom>
        </p:spPr>
      </p:pic>
    </p:spTree>
    <p:extLst>
      <p:ext uri="{BB962C8B-B14F-4D97-AF65-F5344CB8AC3E}">
        <p14:creationId xmlns:p14="http://schemas.microsoft.com/office/powerpoint/2010/main" val="2616638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Eindopdracht</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Tekstvak 2">
            <a:extLst>
              <a:ext uri="{FF2B5EF4-FFF2-40B4-BE49-F238E27FC236}">
                <a16:creationId xmlns:a16="http://schemas.microsoft.com/office/drawing/2014/main" id="{AC90F30D-9A1D-42A8-A0D2-A7208BBED3DC}"/>
              </a:ext>
            </a:extLst>
          </p:cNvPr>
          <p:cNvSpPr txBox="1"/>
          <p:nvPr/>
        </p:nvSpPr>
        <p:spPr>
          <a:xfrm>
            <a:off x="457200" y="1613535"/>
            <a:ext cx="8305800" cy="3416320"/>
          </a:xfrm>
          <a:prstGeom prst="rect">
            <a:avLst/>
          </a:prstGeom>
          <a:noFill/>
        </p:spPr>
        <p:txBody>
          <a:bodyPr wrap="square" rtlCol="0">
            <a:spAutoFit/>
          </a:bodyPr>
          <a:lstStyle/>
          <a:p>
            <a:r>
              <a:rPr lang="nl-NL" sz="2400" dirty="0"/>
              <a:t>Les 7</a:t>
            </a:r>
          </a:p>
          <a:p>
            <a:r>
              <a:rPr lang="nl-NL" sz="2400" dirty="0"/>
              <a:t>Alleen of in 2 tallen (wel zelfde niveau) maak je een presentatie over een gewas dat gebruikt kan worden vanwege nuttige inhoudsstoffen:</a:t>
            </a:r>
          </a:p>
          <a:p>
            <a:pPr marL="342900" indent="-342900">
              <a:buFont typeface="Arial" panose="020B0604020202020204" pitchFamily="34" charset="0"/>
              <a:buChar char="•"/>
            </a:pPr>
            <a:r>
              <a:rPr lang="nl-NL" sz="2400" dirty="0"/>
              <a:t>Voor Groene handel een kamer- of tuinplant</a:t>
            </a:r>
          </a:p>
          <a:p>
            <a:pPr marL="342900" indent="-342900">
              <a:buFont typeface="Arial" panose="020B0604020202020204" pitchFamily="34" charset="0"/>
              <a:buChar char="•"/>
            </a:pPr>
            <a:r>
              <a:rPr lang="nl-NL" sz="2400" dirty="0"/>
              <a:t>Voor Glasteelt en gewas uit de kas </a:t>
            </a:r>
          </a:p>
          <a:p>
            <a:pPr marL="342900" indent="-342900">
              <a:buFont typeface="Arial" panose="020B0604020202020204" pitchFamily="34" charset="0"/>
              <a:buChar char="•"/>
            </a:pPr>
            <a:r>
              <a:rPr lang="nl-NL" sz="2400" dirty="0"/>
              <a:t>Voor Boomteelt een gewas in de volle grond </a:t>
            </a:r>
          </a:p>
          <a:p>
            <a:pPr marL="342900" indent="-342900">
              <a:buFont typeface="Arial" panose="020B0604020202020204" pitchFamily="34" charset="0"/>
              <a:buChar char="•"/>
            </a:pPr>
            <a:endParaRPr lang="nl-NL" sz="2400" dirty="0"/>
          </a:p>
          <a:p>
            <a:pPr marL="342900" indent="-342900">
              <a:buFont typeface="Arial" panose="020B0604020202020204" pitchFamily="34" charset="0"/>
              <a:buChar char="•"/>
            </a:pPr>
            <a:endParaRPr lang="nl-NL" sz="2400" dirty="0"/>
          </a:p>
        </p:txBody>
      </p:sp>
      <p:pic>
        <p:nvPicPr>
          <p:cNvPr id="7" name="Afbeelding 6">
            <a:extLst>
              <a:ext uri="{FF2B5EF4-FFF2-40B4-BE49-F238E27FC236}">
                <a16:creationId xmlns:a16="http://schemas.microsoft.com/office/drawing/2014/main" id="{AC87282E-7AF3-4195-92C5-0854FAD3F973}"/>
              </a:ext>
            </a:extLst>
          </p:cNvPr>
          <p:cNvPicPr>
            <a:picLocks noChangeAspect="1"/>
          </p:cNvPicPr>
          <p:nvPr/>
        </p:nvPicPr>
        <p:blipFill>
          <a:blip r:embed="rId3"/>
          <a:stretch>
            <a:fillRect/>
          </a:stretch>
        </p:blipFill>
        <p:spPr>
          <a:xfrm>
            <a:off x="1257393" y="4400824"/>
            <a:ext cx="2362200" cy="1743075"/>
          </a:xfrm>
          <a:prstGeom prst="rect">
            <a:avLst/>
          </a:prstGeom>
        </p:spPr>
      </p:pic>
      <p:pic>
        <p:nvPicPr>
          <p:cNvPr id="10" name="Afbeelding 9">
            <a:extLst>
              <a:ext uri="{FF2B5EF4-FFF2-40B4-BE49-F238E27FC236}">
                <a16:creationId xmlns:a16="http://schemas.microsoft.com/office/drawing/2014/main" id="{93DDAAFE-F96D-4328-96DB-D2A424787BF7}"/>
              </a:ext>
            </a:extLst>
          </p:cNvPr>
          <p:cNvPicPr>
            <a:picLocks noChangeAspect="1"/>
          </p:cNvPicPr>
          <p:nvPr/>
        </p:nvPicPr>
        <p:blipFill>
          <a:blip r:embed="rId4"/>
          <a:stretch>
            <a:fillRect/>
          </a:stretch>
        </p:blipFill>
        <p:spPr>
          <a:xfrm>
            <a:off x="5957351" y="4541710"/>
            <a:ext cx="2118230" cy="1554290"/>
          </a:xfrm>
          <a:prstGeom prst="rect">
            <a:avLst/>
          </a:prstGeom>
        </p:spPr>
      </p:pic>
      <p:pic>
        <p:nvPicPr>
          <p:cNvPr id="11" name="Afbeelding 10">
            <a:extLst>
              <a:ext uri="{FF2B5EF4-FFF2-40B4-BE49-F238E27FC236}">
                <a16:creationId xmlns:a16="http://schemas.microsoft.com/office/drawing/2014/main" id="{D94E5AB6-B5E9-4519-A89B-00262CE1E17B}"/>
              </a:ext>
            </a:extLst>
          </p:cNvPr>
          <p:cNvPicPr>
            <a:picLocks noChangeAspect="1"/>
          </p:cNvPicPr>
          <p:nvPr/>
        </p:nvPicPr>
        <p:blipFill>
          <a:blip r:embed="rId5"/>
          <a:stretch>
            <a:fillRect/>
          </a:stretch>
        </p:blipFill>
        <p:spPr>
          <a:xfrm>
            <a:off x="4012069" y="4421587"/>
            <a:ext cx="1702931" cy="1722312"/>
          </a:xfrm>
          <a:prstGeom prst="rect">
            <a:avLst/>
          </a:prstGeom>
        </p:spPr>
      </p:pic>
    </p:spTree>
    <p:extLst>
      <p:ext uri="{BB962C8B-B14F-4D97-AF65-F5344CB8AC3E}">
        <p14:creationId xmlns:p14="http://schemas.microsoft.com/office/powerpoint/2010/main" val="39715508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Eindopdracht</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pic>
        <p:nvPicPr>
          <p:cNvPr id="5" name="Afbeelding 4">
            <a:extLst>
              <a:ext uri="{FF2B5EF4-FFF2-40B4-BE49-F238E27FC236}">
                <a16:creationId xmlns:a16="http://schemas.microsoft.com/office/drawing/2014/main" id="{C5D77096-035A-43EC-BB3D-E79340179061}"/>
              </a:ext>
            </a:extLst>
          </p:cNvPr>
          <p:cNvPicPr>
            <a:picLocks noChangeAspect="1"/>
          </p:cNvPicPr>
          <p:nvPr/>
        </p:nvPicPr>
        <p:blipFill>
          <a:blip r:embed="rId3"/>
          <a:stretch>
            <a:fillRect/>
          </a:stretch>
        </p:blipFill>
        <p:spPr>
          <a:xfrm>
            <a:off x="812939" y="1892405"/>
            <a:ext cx="6077347" cy="3737371"/>
          </a:xfrm>
          <a:prstGeom prst="rect">
            <a:avLst/>
          </a:prstGeom>
        </p:spPr>
      </p:pic>
    </p:spTree>
    <p:extLst>
      <p:ext uri="{BB962C8B-B14F-4D97-AF65-F5344CB8AC3E}">
        <p14:creationId xmlns:p14="http://schemas.microsoft.com/office/powerpoint/2010/main" val="30938105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3"/>
          <a:stretch>
            <a:fillRect/>
          </a:stretch>
        </p:blipFill>
        <p:spPr>
          <a:xfrm>
            <a:off x="7315200" y="0"/>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5: Inhoudsstoffen Farmacie en Geur, Kleur en Smaak </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pic>
        <p:nvPicPr>
          <p:cNvPr id="3" name="Onlinemedia 2">
            <a:hlinkClick r:id="" action="ppaction://media"/>
            <a:extLst>
              <a:ext uri="{FF2B5EF4-FFF2-40B4-BE49-F238E27FC236}">
                <a16:creationId xmlns:a16="http://schemas.microsoft.com/office/drawing/2014/main" id="{8B6F475F-2B55-4FB3-B264-939DD3178878}"/>
              </a:ext>
            </a:extLst>
          </p:cNvPr>
          <p:cNvPicPr>
            <a:picLocks noRot="1" noChangeAspect="1"/>
          </p:cNvPicPr>
          <p:nvPr>
            <a:videoFile r:link="rId1"/>
          </p:nvPr>
        </p:nvPicPr>
        <p:blipFill>
          <a:blip r:embed="rId4"/>
          <a:stretch>
            <a:fillRect/>
          </a:stretch>
        </p:blipFill>
        <p:spPr>
          <a:xfrm>
            <a:off x="409160" y="1306051"/>
            <a:ext cx="8325677" cy="4683193"/>
          </a:xfrm>
          <a:prstGeom prst="rect">
            <a:avLst/>
          </a:prstGeom>
        </p:spPr>
      </p:pic>
    </p:spTree>
    <p:extLst>
      <p:ext uri="{BB962C8B-B14F-4D97-AF65-F5344CB8AC3E}">
        <p14:creationId xmlns:p14="http://schemas.microsoft.com/office/powerpoint/2010/main" val="35223102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5: Inhoudsstoffen Farmacie en Geur, Kleur en Smaak </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5" name="Rechthoek 4">
            <a:extLst>
              <a:ext uri="{FF2B5EF4-FFF2-40B4-BE49-F238E27FC236}">
                <a16:creationId xmlns:a16="http://schemas.microsoft.com/office/drawing/2014/main" id="{00BD21EB-9281-4480-B316-73F8BB4673D5}"/>
              </a:ext>
            </a:extLst>
          </p:cNvPr>
          <p:cNvSpPr/>
          <p:nvPr/>
        </p:nvSpPr>
        <p:spPr>
          <a:xfrm>
            <a:off x="412678" y="1802332"/>
            <a:ext cx="8325677" cy="4062651"/>
          </a:xfrm>
          <a:prstGeom prst="rect">
            <a:avLst/>
          </a:prstGeom>
        </p:spPr>
        <p:txBody>
          <a:bodyPr wrap="square">
            <a:spAutoFit/>
          </a:bodyPr>
          <a:lstStyle/>
          <a:p>
            <a:r>
              <a:rPr lang="nl-NL" sz="2400" dirty="0"/>
              <a:t>Plantinhoudsstoffen ook wel inhoudsstoffen genoemd: de Dikke Van Dale kent deze twee woorden nog niet.</a:t>
            </a:r>
          </a:p>
          <a:p>
            <a:endParaRPr lang="nl-NL" sz="2400" dirty="0"/>
          </a:p>
          <a:p>
            <a:pPr marL="342900" indent="-342900">
              <a:buFont typeface="Arial" panose="020B0604020202020204" pitchFamily="34" charset="0"/>
              <a:buChar char="•"/>
            </a:pPr>
            <a:r>
              <a:rPr lang="nl-NL" sz="2400" dirty="0"/>
              <a:t>Planten: elk van stengel en bladeren voorzien gewas dat zijn voedsel uit de aarde opneemt</a:t>
            </a:r>
          </a:p>
          <a:p>
            <a:pPr marL="342900" indent="-342900">
              <a:buFont typeface="Arial" panose="020B0604020202020204" pitchFamily="34" charset="0"/>
              <a:buChar char="•"/>
            </a:pPr>
            <a:endParaRPr lang="nl-NL" sz="2400" dirty="0"/>
          </a:p>
          <a:p>
            <a:pPr marL="342900" indent="-342900">
              <a:buFont typeface="Arial" panose="020B0604020202020204" pitchFamily="34" charset="0"/>
              <a:buChar char="•"/>
            </a:pPr>
            <a:r>
              <a:rPr lang="nl-NL" sz="2400" dirty="0"/>
              <a:t>Inhoud: alles wat ergens in zit of in kan zitten</a:t>
            </a:r>
          </a:p>
          <a:p>
            <a:pPr marL="342900" indent="-342900">
              <a:buFont typeface="Arial" panose="020B0604020202020204" pitchFamily="34" charset="0"/>
              <a:buChar char="•"/>
            </a:pPr>
            <a:endParaRPr lang="nl-NL" sz="2400" dirty="0"/>
          </a:p>
          <a:p>
            <a:pPr marL="342900" indent="-342900">
              <a:buFont typeface="Arial" panose="020B0604020202020204" pitchFamily="34" charset="0"/>
              <a:buChar char="•"/>
            </a:pPr>
            <a:r>
              <a:rPr lang="nl-NL" sz="2400" dirty="0"/>
              <a:t>Stoffen: datgene waarvan iets vervaardigd kan worden</a:t>
            </a:r>
          </a:p>
          <a:p>
            <a:pPr marL="342900" indent="-342900">
              <a:buFont typeface="Arial" panose="020B0604020202020204" pitchFamily="34" charset="0"/>
              <a:buChar char="•"/>
            </a:pPr>
            <a:endParaRPr lang="nl-NL" sz="2400" dirty="0"/>
          </a:p>
          <a:p>
            <a:endParaRPr lang="nl-NL" dirty="0"/>
          </a:p>
        </p:txBody>
      </p:sp>
    </p:spTree>
    <p:extLst>
      <p:ext uri="{BB962C8B-B14F-4D97-AF65-F5344CB8AC3E}">
        <p14:creationId xmlns:p14="http://schemas.microsoft.com/office/powerpoint/2010/main" val="3570621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3"/>
          <a:stretch>
            <a:fillRect/>
          </a:stretch>
        </p:blipFill>
        <p:spPr>
          <a:xfrm>
            <a:off x="7383628" y="6048685"/>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5: Inhoudsstoffen Farmacie</a:t>
            </a:r>
            <a:br>
              <a:rPr lang="nl-NL" b="1" dirty="0"/>
            </a:br>
            <a:endParaRPr lang="nl-NL" b="1" dirty="0"/>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pic>
        <p:nvPicPr>
          <p:cNvPr id="7" name="Onlinemedia 6">
            <a:hlinkClick r:id="" action="ppaction://media"/>
            <a:extLst>
              <a:ext uri="{FF2B5EF4-FFF2-40B4-BE49-F238E27FC236}">
                <a16:creationId xmlns:a16="http://schemas.microsoft.com/office/drawing/2014/main" id="{B3F79848-1728-4839-A34F-3EE04384A73A}"/>
              </a:ext>
            </a:extLst>
          </p:cNvPr>
          <p:cNvPicPr>
            <a:picLocks noRot="1" noChangeAspect="1"/>
          </p:cNvPicPr>
          <p:nvPr>
            <a:videoFile r:link="rId1"/>
          </p:nvPr>
        </p:nvPicPr>
        <p:blipFill>
          <a:blip r:embed="rId4"/>
          <a:stretch>
            <a:fillRect/>
          </a:stretch>
        </p:blipFill>
        <p:spPr>
          <a:xfrm>
            <a:off x="838200" y="1304415"/>
            <a:ext cx="7721600" cy="4791585"/>
          </a:xfrm>
          <a:prstGeom prst="rect">
            <a:avLst/>
          </a:prstGeom>
        </p:spPr>
      </p:pic>
    </p:spTree>
    <p:extLst>
      <p:ext uri="{BB962C8B-B14F-4D97-AF65-F5344CB8AC3E}">
        <p14:creationId xmlns:p14="http://schemas.microsoft.com/office/powerpoint/2010/main" val="36906752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5: Inhoudsstoffen Farmacie</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Rechthoek 2">
            <a:extLst>
              <a:ext uri="{FF2B5EF4-FFF2-40B4-BE49-F238E27FC236}">
                <a16:creationId xmlns:a16="http://schemas.microsoft.com/office/drawing/2014/main" id="{1D8DAF02-DAD3-4EED-98A4-9EB5DA4F1AAE}"/>
              </a:ext>
            </a:extLst>
          </p:cNvPr>
          <p:cNvSpPr/>
          <p:nvPr/>
        </p:nvSpPr>
        <p:spPr>
          <a:xfrm>
            <a:off x="451364" y="1524000"/>
            <a:ext cx="7244836" cy="3785652"/>
          </a:xfrm>
          <a:prstGeom prst="rect">
            <a:avLst/>
          </a:prstGeom>
        </p:spPr>
        <p:txBody>
          <a:bodyPr wrap="square">
            <a:spAutoFit/>
          </a:bodyPr>
          <a:lstStyle/>
          <a:p>
            <a:r>
              <a:rPr lang="nl-NL" sz="2400" dirty="0"/>
              <a:t>Bij farmaceutische plantinhoudsstoffen denken we meestal aan geneeskrachtige kruiden die we o.a. in homeopathische geneesmiddelen tegenkomen. De meest bekende zijn:</a:t>
            </a:r>
          </a:p>
          <a:p>
            <a:r>
              <a:rPr lang="nl-NL" sz="2400" dirty="0"/>
              <a:t>Valeriaan (</a:t>
            </a:r>
            <a:r>
              <a:rPr lang="nl-NL" sz="2400" dirty="0" err="1"/>
              <a:t>Valeriana</a:t>
            </a:r>
            <a:r>
              <a:rPr lang="nl-NL" sz="2400" dirty="0"/>
              <a:t> </a:t>
            </a:r>
            <a:r>
              <a:rPr lang="nl-NL" sz="2400" dirty="0" err="1"/>
              <a:t>officialis</a:t>
            </a:r>
            <a:r>
              <a:rPr lang="nl-NL" sz="2400" dirty="0"/>
              <a:t>) met de </a:t>
            </a:r>
            <a:r>
              <a:rPr lang="nl-NL" sz="2400" dirty="0" err="1"/>
              <a:t>inhoudstof</a:t>
            </a:r>
            <a:r>
              <a:rPr lang="nl-NL" sz="2400" dirty="0"/>
              <a:t> Valeriaan een kalmeringsmiddel; </a:t>
            </a:r>
          </a:p>
          <a:p>
            <a:r>
              <a:rPr lang="nl-NL" sz="2400" dirty="0"/>
              <a:t>St. Jans Kruid (</a:t>
            </a:r>
            <a:r>
              <a:rPr lang="nl-NL" sz="2400" dirty="0" err="1"/>
              <a:t>Hypericum</a:t>
            </a:r>
            <a:r>
              <a:rPr lang="nl-NL" sz="2400" dirty="0"/>
              <a:t> </a:t>
            </a:r>
            <a:r>
              <a:rPr lang="nl-NL" sz="2400" dirty="0" err="1"/>
              <a:t>perforatum</a:t>
            </a:r>
            <a:r>
              <a:rPr lang="nl-NL" sz="2400" dirty="0"/>
              <a:t>) een middel dat </a:t>
            </a:r>
            <a:r>
              <a:rPr lang="nl-NL" sz="2400" dirty="0" err="1"/>
              <a:t>Hypericine</a:t>
            </a:r>
            <a:r>
              <a:rPr lang="nl-NL" sz="2400" dirty="0"/>
              <a:t> tegen depressiviteit bevat en </a:t>
            </a:r>
          </a:p>
          <a:p>
            <a:r>
              <a:rPr lang="nl-NL" sz="2400" dirty="0"/>
              <a:t>Echinacea (Echinacea </a:t>
            </a:r>
            <a:r>
              <a:rPr lang="nl-NL" sz="2400" dirty="0" err="1"/>
              <a:t>purpurea</a:t>
            </a:r>
            <a:r>
              <a:rPr lang="nl-NL" sz="2400" dirty="0"/>
              <a:t>) een middel dat een betere weerstand geeft: de actieve stof is </a:t>
            </a:r>
            <a:r>
              <a:rPr lang="nl-NL" sz="2400" dirty="0" err="1"/>
              <a:t>Echinacocside</a:t>
            </a:r>
            <a:r>
              <a:rPr lang="nl-NL" sz="2400" dirty="0"/>
              <a:t>. </a:t>
            </a:r>
            <a:endParaRPr lang="nl-NL" dirty="0"/>
          </a:p>
        </p:txBody>
      </p:sp>
    </p:spTree>
    <p:extLst>
      <p:ext uri="{BB962C8B-B14F-4D97-AF65-F5344CB8AC3E}">
        <p14:creationId xmlns:p14="http://schemas.microsoft.com/office/powerpoint/2010/main" val="583604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409161" y="868756"/>
            <a:ext cx="8325677" cy="857250"/>
          </a:xfrm>
        </p:spPr>
        <p:txBody>
          <a:bodyPr>
            <a:normAutofit/>
          </a:bodyPr>
          <a:lstStyle/>
          <a:p>
            <a:pPr algn="ctr"/>
            <a:r>
              <a:rPr lang="nl-NL" b="1" dirty="0"/>
              <a:t>Les 5: Inhoudsstoffen Farmacie</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Rechthoek 2">
            <a:extLst>
              <a:ext uri="{FF2B5EF4-FFF2-40B4-BE49-F238E27FC236}">
                <a16:creationId xmlns:a16="http://schemas.microsoft.com/office/drawing/2014/main" id="{E4B13172-1E46-4EA8-9596-35FDDE99A84C}"/>
              </a:ext>
            </a:extLst>
          </p:cNvPr>
          <p:cNvSpPr/>
          <p:nvPr/>
        </p:nvSpPr>
        <p:spPr>
          <a:xfrm>
            <a:off x="533400" y="1726006"/>
            <a:ext cx="7010400" cy="4154984"/>
          </a:xfrm>
          <a:prstGeom prst="rect">
            <a:avLst/>
          </a:prstGeom>
        </p:spPr>
        <p:txBody>
          <a:bodyPr wrap="square">
            <a:spAutoFit/>
          </a:bodyPr>
          <a:lstStyle/>
          <a:p>
            <a:r>
              <a:rPr lang="nl-NL" sz="2400" dirty="0"/>
              <a:t>Er zijn ook houtige gewassen die plantinhoudsstoffen leveren die niet meer weg te denken zijn in de reguliere geneeskunst. </a:t>
            </a:r>
          </a:p>
          <a:p>
            <a:r>
              <a:rPr lang="nl-NL" sz="2400" dirty="0"/>
              <a:t>Dat zijn onder andere </a:t>
            </a:r>
            <a:r>
              <a:rPr lang="nl-NL" sz="2400" dirty="0" err="1"/>
              <a:t>Docetaxel</a:t>
            </a:r>
            <a:r>
              <a:rPr lang="nl-NL" sz="2400" dirty="0"/>
              <a:t> en Paclitaxel. Deze worden op dit moment gebruikt voor bestrijding van borst- en eierstokkanker en zijn afkomstig uit de Taxushaag (Taxus </a:t>
            </a:r>
            <a:r>
              <a:rPr lang="nl-NL" sz="2400" dirty="0" err="1"/>
              <a:t>baccata</a:t>
            </a:r>
            <a:r>
              <a:rPr lang="nl-NL" sz="2400" dirty="0"/>
              <a:t>). </a:t>
            </a:r>
          </a:p>
          <a:p>
            <a:r>
              <a:rPr lang="nl-NL" sz="2400" dirty="0" err="1"/>
              <a:t>Salycilzuur</a:t>
            </a:r>
            <a:r>
              <a:rPr lang="nl-NL" sz="2400" dirty="0"/>
              <a:t> de grondstof voor aspirine is lang geleden uit de wilg (</a:t>
            </a:r>
            <a:r>
              <a:rPr lang="nl-NL" sz="2400" dirty="0" err="1"/>
              <a:t>Salix</a:t>
            </a:r>
            <a:r>
              <a:rPr lang="nl-NL" sz="2400" dirty="0"/>
              <a:t> alba) geïsoleerd. Nu is er een trend om de wilg opnieuw te gebruiken voor de productie van `Bio aspirine' als pijnbestrijder en koortsremmer.</a:t>
            </a:r>
          </a:p>
        </p:txBody>
      </p:sp>
    </p:spTree>
    <p:extLst>
      <p:ext uri="{BB962C8B-B14F-4D97-AF65-F5344CB8AC3E}">
        <p14:creationId xmlns:p14="http://schemas.microsoft.com/office/powerpoint/2010/main" val="2858542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4FEFE2E46C86D4A9898CCC49B418B36" ma:contentTypeVersion="8" ma:contentTypeDescription="Een nieuw document maken." ma:contentTypeScope="" ma:versionID="21f30e843fc08326a90dfcc3df5d88f4">
  <xsd:schema xmlns:xsd="http://www.w3.org/2001/XMLSchema" xmlns:xs="http://www.w3.org/2001/XMLSchema" xmlns:p="http://schemas.microsoft.com/office/2006/metadata/properties" xmlns:ns2="2cb1c85b-b197-48cd-8bb1-fe9e9ee0096b" targetNamespace="http://schemas.microsoft.com/office/2006/metadata/properties" ma:root="true" ma:fieldsID="d1da33989067915997ea0975e1a45331" ns2:_="">
    <xsd:import namespace="2cb1c85b-b197-48cd-8bb1-fe9e9ee0096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b1c85b-b197-48cd-8bb1-fe9e9ee0096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3EEBE09-5FB5-400B-A255-C4920D00FFB8}">
  <ds:schemaRefs>
    <ds:schemaRef ds:uri="http://purl.org/dc/terms/"/>
    <ds:schemaRef ds:uri="http://schemas.microsoft.com/office/2006/metadata/properties"/>
    <ds:schemaRef ds:uri="915d7cad-3e71-4cea-95bb-ac32222adf06"/>
    <ds:schemaRef ds:uri="http://purl.org/dc/dcmitype/"/>
    <ds:schemaRef ds:uri="82ac19c3-1cff-4f70-a585-2de21a3866ce"/>
    <ds:schemaRef ds:uri="http://schemas.microsoft.com/office/2006/documentManagement/types"/>
    <ds:schemaRef ds:uri="http://purl.org/dc/elements/1.1/"/>
    <ds:schemaRef ds:uri="http://www.w3.org/XML/1998/namespace"/>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A5E30245-7A70-4FBB-8FE4-34004BF36DF4}"/>
</file>

<file path=customXml/itemProps3.xml><?xml version="1.0" encoding="utf-8"?>
<ds:datastoreItem xmlns:ds="http://schemas.openxmlformats.org/officeDocument/2006/customXml" ds:itemID="{409B435A-DD77-4EAD-A9B7-544D526FCE5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886</TotalTime>
  <Words>1442</Words>
  <Application>Microsoft Office PowerPoint</Application>
  <PresentationFormat>Diavoorstelling (4:3)</PresentationFormat>
  <Paragraphs>197</Paragraphs>
  <Slides>25</Slides>
  <Notes>0</Notes>
  <HiddenSlides>0</HiddenSlides>
  <MMClips>4</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25</vt:i4>
      </vt:variant>
    </vt:vector>
  </HeadingPairs>
  <TitlesOfParts>
    <vt:vector size="30" baseType="lpstr">
      <vt:lpstr>Arial</vt:lpstr>
      <vt:lpstr>Calibri</vt:lpstr>
      <vt:lpstr>Courier</vt:lpstr>
      <vt:lpstr>Times New Roman</vt:lpstr>
      <vt:lpstr>Office Theme</vt:lpstr>
      <vt:lpstr>Cellen Hormonen en Inhoudsstoffen</vt:lpstr>
      <vt:lpstr>lesprogramma</vt:lpstr>
      <vt:lpstr>Eindopdracht</vt:lpstr>
      <vt:lpstr>Eindopdracht</vt:lpstr>
      <vt:lpstr>Les 5: Inhoudsstoffen Farmacie en Geur, Kleur en Smaak  </vt:lpstr>
      <vt:lpstr>Les 5: Inhoudsstoffen Farmacie en Geur, Kleur en Smaak  </vt:lpstr>
      <vt:lpstr>Les 5: Inhoudsstoffen Farmacie </vt:lpstr>
      <vt:lpstr>Les 5: Inhoudsstoffen Farmacie</vt:lpstr>
      <vt:lpstr>Les 5: Inhoudsstoffen Farmacie</vt:lpstr>
      <vt:lpstr>Les 5: Inhoudsstoffen Farmacie</vt:lpstr>
      <vt:lpstr>Les 5: Inhoudsstoffen Farmacie</vt:lpstr>
      <vt:lpstr>Les 5: Inhoudsstoffen Farmacie</vt:lpstr>
      <vt:lpstr>Les 5: Inhoudsstoffen Farmacie </vt:lpstr>
      <vt:lpstr>Les 5: Inhoudsstoffen Farmacie </vt:lpstr>
      <vt:lpstr>Les 5: Inhoudsstoffen Farmacie </vt:lpstr>
      <vt:lpstr>Les 5: Inhoudsstoffen Geur, Kleur en Smaak  </vt:lpstr>
      <vt:lpstr>Les 5: Inhoudsstoffen Geur, Kleur en Smaak  </vt:lpstr>
      <vt:lpstr>Les 5: Inhoudsstoffen Geur, Kleur en Smaak  </vt:lpstr>
      <vt:lpstr>Les 5: Inhoudsstoffen Geur, Kleur en Smaak  </vt:lpstr>
      <vt:lpstr>Les 5: Inhoudsstoffen Geur, Kleur en Smaak  </vt:lpstr>
      <vt:lpstr>Les 5: Inhoudsstoffen Geur, Kleur en Smaak  </vt:lpstr>
      <vt:lpstr>Les 5: Inhoudsstoffen Geur, Kleur en Smaak  </vt:lpstr>
      <vt:lpstr>Les 5: Inhoudsstoffen Geur, Kleur en Smaak  </vt:lpstr>
      <vt:lpstr>Les 5: Inhoudsstoffen Geur, Kleur en Smaak  </vt:lpstr>
      <vt:lpstr>Les 5: Inhoudsstoffen Geur, Kleur en Smaak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 1</dc:title>
  <dc:creator>Tom De Swaef</dc:creator>
  <cp:lastModifiedBy>Ben Nienhuis</cp:lastModifiedBy>
  <cp:revision>87</cp:revision>
  <dcterms:created xsi:type="dcterms:W3CDTF">2017-11-14T13:23:32Z</dcterms:created>
  <dcterms:modified xsi:type="dcterms:W3CDTF">2021-02-11T15:02:36Z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2012-02-21T00:00:00Z</vt:filetime>
  </property>
  <property fmtid="{D5CDD505-2E9C-101B-9397-08002B2CF9AE}" pid="3" name="Creator">
    <vt:lpwstr>Acrobat PDFMaker 9.1 for PowerPoint</vt:lpwstr>
  </property>
  <property fmtid="{D5CDD505-2E9C-101B-9397-08002B2CF9AE}" pid="4" name="LastSaved">
    <vt:filetime>2017-11-14T00:00:00Z</vt:filetime>
  </property>
  <property fmtid="{D5CDD505-2E9C-101B-9397-08002B2CF9AE}" pid="5" name="ContentTypeId">
    <vt:lpwstr>0x010100F4FEFE2E46C86D4A9898CCC49B418B36</vt:lpwstr>
  </property>
</Properties>
</file>