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312" r:id="rId5"/>
    <p:sldId id="333" r:id="rId6"/>
    <p:sldId id="338" r:id="rId7"/>
    <p:sldId id="339" r:id="rId8"/>
    <p:sldId id="340" r:id="rId9"/>
    <p:sldId id="341" r:id="rId10"/>
    <p:sldId id="342" r:id="rId11"/>
    <p:sldId id="343" r:id="rId12"/>
    <p:sldId id="344" r:id="rId13"/>
    <p:sldId id="345" r:id="rId14"/>
    <p:sldId id="346" r:id="rId15"/>
    <p:sldId id="347" r:id="rId16"/>
    <p:sldId id="348" r:id="rId17"/>
    <p:sldId id="349" r:id="rId18"/>
    <p:sldId id="350" r:id="rId19"/>
    <p:sldId id="355" r:id="rId20"/>
    <p:sldId id="357" r:id="rId21"/>
    <p:sldId id="356" r:id="rId22"/>
  </p:sldIdLst>
  <p:sldSz cx="9144000" cy="6858000" type="screen4x3"/>
  <p:notesSz cx="9144000" cy="6858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8" d="100"/>
          <a:sy n="68" d="100"/>
        </p:scale>
        <p:origin x="1446" y="72"/>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905827" y="656272"/>
            <a:ext cx="7332345" cy="452119"/>
          </a:xfrm>
          <a:prstGeom prst="rect">
            <a:avLst/>
          </a:prstGeom>
        </p:spPr>
        <p:txBody>
          <a:bodyPr wrap="square" lIns="0" tIns="0" rIns="0" bIns="0">
            <a:spAutoFit/>
          </a:bodyPr>
          <a:lstStyle>
            <a:lvl1pPr>
              <a:defRPr b="0" i="0">
                <a:solidFill>
                  <a:schemeClr val="tx1"/>
                </a:solidFill>
              </a:defRPr>
            </a:lvl1pPr>
          </a:lstStyle>
          <a:p>
            <a:endParaRPr/>
          </a:p>
        </p:txBody>
      </p:sp>
      <p:sp>
        <p:nvSpPr>
          <p:cNvPr id="3" name="Holder 3"/>
          <p:cNvSpPr>
            <a:spLocks noGrp="1"/>
          </p:cNvSpPr>
          <p:nvPr>
            <p:ph type="subTitle" idx="4"/>
          </p:nvPr>
        </p:nvSpPr>
        <p:spPr>
          <a:xfrm>
            <a:off x="1371600" y="3840480"/>
            <a:ext cx="6400800"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2/3/2021</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‹nr.›</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800" b="0" i="0">
                <a:solidFill>
                  <a:schemeClr val="tx1"/>
                </a:solidFill>
                <a:latin typeface="Calibri"/>
                <a:cs typeface="Calibri"/>
              </a:defRPr>
            </a:lvl1pPr>
          </a:lstStyle>
          <a:p>
            <a:endParaRPr/>
          </a:p>
        </p:txBody>
      </p:sp>
      <p:sp>
        <p:nvSpPr>
          <p:cNvPr id="3" name="Holder 3"/>
          <p:cNvSpPr>
            <a:spLocks noGrp="1"/>
          </p:cNvSpPr>
          <p:nvPr>
            <p:ph type="body" idx="1"/>
          </p:nvPr>
        </p:nvSpPr>
        <p:spPr/>
        <p:txBody>
          <a:bodyPr lIns="0" tIns="0" rIns="0" bIns="0"/>
          <a:lstStyle>
            <a:lvl1pPr>
              <a:defRPr sz="2000" b="0" i="0">
                <a:solidFill>
                  <a:schemeClr val="tx1"/>
                </a:solidFill>
                <a:latin typeface="Calibri"/>
                <a:cs typeface="Calibri"/>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2/3/2021</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‹nr.›</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800" b="0" i="0">
                <a:solidFill>
                  <a:schemeClr val="tx1"/>
                </a:solidFill>
                <a:latin typeface="Calibri"/>
                <a:cs typeface="Calibri"/>
              </a:defRPr>
            </a:lvl1pPr>
          </a:lstStyle>
          <a:p>
            <a:endParaRPr/>
          </a:p>
        </p:txBody>
      </p:sp>
      <p:sp>
        <p:nvSpPr>
          <p:cNvPr id="3" name="Holder 3"/>
          <p:cNvSpPr>
            <a:spLocks noGrp="1"/>
          </p:cNvSpPr>
          <p:nvPr>
            <p:ph sz="half" idx="2"/>
          </p:nvPr>
        </p:nvSpPr>
        <p:spPr>
          <a:xfrm>
            <a:off x="457200" y="1577340"/>
            <a:ext cx="397764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60" y="1577340"/>
            <a:ext cx="397764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2/3/2021</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‹nr.›</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3418662" y="908113"/>
            <a:ext cx="4642980" cy="5056124"/>
          </a:xfrm>
          <a:prstGeom prst="rect">
            <a:avLst/>
          </a:prstGeom>
          <a:blipFill>
            <a:blip r:embed="rId2" cstate="print"/>
            <a:stretch>
              <a:fillRect/>
            </a:stretch>
          </a:blipFill>
        </p:spPr>
        <p:txBody>
          <a:bodyPr wrap="square" lIns="0" tIns="0" rIns="0" bIns="0" rtlCol="0"/>
          <a:lstStyle/>
          <a:p>
            <a:endParaRPr/>
          </a:p>
        </p:txBody>
      </p:sp>
      <p:sp>
        <p:nvSpPr>
          <p:cNvPr id="2" name="Holder 2"/>
          <p:cNvSpPr>
            <a:spLocks noGrp="1"/>
          </p:cNvSpPr>
          <p:nvPr>
            <p:ph type="title"/>
          </p:nvPr>
        </p:nvSpPr>
        <p:spPr/>
        <p:txBody>
          <a:bodyPr lIns="0" tIns="0" rIns="0" bIns="0"/>
          <a:lstStyle>
            <a:lvl1pPr>
              <a:defRPr sz="2800" b="0" i="0">
                <a:solidFill>
                  <a:schemeClr val="tx1"/>
                </a:solidFill>
                <a:latin typeface="Calibri"/>
                <a:cs typeface="Calibri"/>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2/3/2021</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‹nr.›</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2/3/2021</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‹nr.›</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1665720" y="2502535"/>
            <a:ext cx="5812559" cy="878839"/>
          </a:xfrm>
          <a:prstGeom prst="rect">
            <a:avLst/>
          </a:prstGeom>
        </p:spPr>
        <p:txBody>
          <a:bodyPr wrap="square" lIns="0" tIns="0" rIns="0" bIns="0">
            <a:spAutoFit/>
          </a:bodyPr>
          <a:lstStyle>
            <a:lvl1pPr>
              <a:defRPr sz="2800" b="0" i="0">
                <a:solidFill>
                  <a:schemeClr val="tx1"/>
                </a:solidFill>
                <a:latin typeface="Calibri"/>
                <a:cs typeface="Calibri"/>
              </a:defRPr>
            </a:lvl1pPr>
          </a:lstStyle>
          <a:p>
            <a:endParaRPr/>
          </a:p>
        </p:txBody>
      </p:sp>
      <p:sp>
        <p:nvSpPr>
          <p:cNvPr id="3" name="Holder 3"/>
          <p:cNvSpPr>
            <a:spLocks noGrp="1"/>
          </p:cNvSpPr>
          <p:nvPr>
            <p:ph type="body" idx="1"/>
          </p:nvPr>
        </p:nvSpPr>
        <p:spPr>
          <a:xfrm>
            <a:off x="467995" y="1645164"/>
            <a:ext cx="8208009" cy="2707640"/>
          </a:xfrm>
          <a:prstGeom prst="rect">
            <a:avLst/>
          </a:prstGeom>
        </p:spPr>
        <p:txBody>
          <a:bodyPr wrap="square" lIns="0" tIns="0" rIns="0" bIns="0">
            <a:spAutoFit/>
          </a:bodyPr>
          <a:lstStyle>
            <a:lvl1pPr>
              <a:defRPr sz="2000" b="0" i="0">
                <a:solidFill>
                  <a:schemeClr val="tx1"/>
                </a:solidFill>
                <a:latin typeface="Calibri"/>
                <a:cs typeface="Calibri"/>
              </a:defRPr>
            </a:lvl1pPr>
          </a:lstStyle>
          <a:p>
            <a:endParaRPr/>
          </a:p>
        </p:txBody>
      </p:sp>
      <p:sp>
        <p:nvSpPr>
          <p:cNvPr id="4" name="Holder 4"/>
          <p:cNvSpPr>
            <a:spLocks noGrp="1"/>
          </p:cNvSpPr>
          <p:nvPr>
            <p:ph type="ftr" sz="quarter" idx="5"/>
          </p:nvPr>
        </p:nvSpPr>
        <p:spPr>
          <a:xfrm>
            <a:off x="3108960" y="6377940"/>
            <a:ext cx="2926080" cy="34290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457200" y="6377940"/>
            <a:ext cx="210312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2/3/2021</a:t>
            </a:fld>
            <a:endParaRPr lang="en-US"/>
          </a:p>
        </p:txBody>
      </p:sp>
      <p:sp>
        <p:nvSpPr>
          <p:cNvPr id="6" name="Holder 6"/>
          <p:cNvSpPr>
            <a:spLocks noGrp="1"/>
          </p:cNvSpPr>
          <p:nvPr>
            <p:ph type="sldNum" sz="quarter" idx="7"/>
          </p:nvPr>
        </p:nvSpPr>
        <p:spPr>
          <a:xfrm>
            <a:off x="6583680" y="6377940"/>
            <a:ext cx="210312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‹nr.›</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www.biobasedgarden.nl/gewassenoverzicht" TargetMode="External"/><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1F63243-4CBF-4C92-A833-E353A87BA17E}"/>
              </a:ext>
            </a:extLst>
          </p:cNvPr>
          <p:cNvSpPr>
            <a:spLocks noGrp="1"/>
          </p:cNvSpPr>
          <p:nvPr>
            <p:ph type="title"/>
          </p:nvPr>
        </p:nvSpPr>
        <p:spPr>
          <a:xfrm>
            <a:off x="1123123" y="1063229"/>
            <a:ext cx="6534978" cy="857250"/>
          </a:xfrm>
        </p:spPr>
        <p:txBody>
          <a:bodyPr>
            <a:normAutofit/>
          </a:bodyPr>
          <a:lstStyle/>
          <a:p>
            <a:pPr algn="ctr"/>
            <a:r>
              <a:rPr lang="nl-NL" b="1" dirty="0"/>
              <a:t>Cellen Hormonen en Inhoudsstoffen</a:t>
            </a:r>
          </a:p>
        </p:txBody>
      </p:sp>
      <p:pic>
        <p:nvPicPr>
          <p:cNvPr id="4" name="Tijdelijke aanduiding voor inhoud 3">
            <a:extLst>
              <a:ext uri="{FF2B5EF4-FFF2-40B4-BE49-F238E27FC236}">
                <a16:creationId xmlns:a16="http://schemas.microsoft.com/office/drawing/2014/main" id="{6FC07C59-DA1A-48C0-B0AF-036A776FAAA1}"/>
              </a:ext>
            </a:extLst>
          </p:cNvPr>
          <p:cNvPicPr>
            <a:picLocks noGrp="1" noChangeAspect="1"/>
          </p:cNvPicPr>
          <p:nvPr>
            <p:ph idx="1"/>
          </p:nvPr>
        </p:nvPicPr>
        <p:blipFill>
          <a:blip r:embed="rId2"/>
          <a:stretch>
            <a:fillRect/>
          </a:stretch>
        </p:blipFill>
        <p:spPr>
          <a:xfrm>
            <a:off x="7383628" y="3024343"/>
            <a:ext cx="1760372" cy="809315"/>
          </a:xfrm>
          <a:prstGeom prst="rect">
            <a:avLst/>
          </a:prstGeom>
        </p:spPr>
      </p:pic>
      <p:sp>
        <p:nvSpPr>
          <p:cNvPr id="6" name="Tekstvak 5">
            <a:extLst>
              <a:ext uri="{FF2B5EF4-FFF2-40B4-BE49-F238E27FC236}">
                <a16:creationId xmlns:a16="http://schemas.microsoft.com/office/drawing/2014/main" id="{196218B3-4571-4CB8-995A-C7F78EA254D6}"/>
              </a:ext>
            </a:extLst>
          </p:cNvPr>
          <p:cNvSpPr txBox="1"/>
          <p:nvPr/>
        </p:nvSpPr>
        <p:spPr>
          <a:xfrm>
            <a:off x="1676400" y="6096000"/>
            <a:ext cx="5205865" cy="300082"/>
          </a:xfrm>
          <a:prstGeom prst="rect">
            <a:avLst/>
          </a:prstGeom>
          <a:noFill/>
        </p:spPr>
        <p:txBody>
          <a:bodyPr wrap="square" rtlCol="0">
            <a:spAutoFit/>
          </a:bodyPr>
          <a:lstStyle/>
          <a:p>
            <a:pPr algn="ctr"/>
            <a:r>
              <a:rPr lang="nl-NL" sz="1350" dirty="0"/>
              <a:t>Plantfysiologie periode 3 Cellen Hormonen en Inhoudsstoffen</a:t>
            </a:r>
          </a:p>
        </p:txBody>
      </p:sp>
      <p:pic>
        <p:nvPicPr>
          <p:cNvPr id="5" name="Afbeelding 4">
            <a:extLst>
              <a:ext uri="{FF2B5EF4-FFF2-40B4-BE49-F238E27FC236}">
                <a16:creationId xmlns:a16="http://schemas.microsoft.com/office/drawing/2014/main" id="{85D3A11E-61E6-4604-AD8D-C5623C9B281F}"/>
              </a:ext>
            </a:extLst>
          </p:cNvPr>
          <p:cNvPicPr>
            <a:picLocks noChangeAspect="1"/>
          </p:cNvPicPr>
          <p:nvPr/>
        </p:nvPicPr>
        <p:blipFill>
          <a:blip r:embed="rId3"/>
          <a:stretch>
            <a:fillRect/>
          </a:stretch>
        </p:blipFill>
        <p:spPr>
          <a:xfrm>
            <a:off x="2000250" y="1766887"/>
            <a:ext cx="5143500" cy="3324225"/>
          </a:xfrm>
          <a:prstGeom prst="rect">
            <a:avLst/>
          </a:prstGeom>
        </p:spPr>
      </p:pic>
    </p:spTree>
    <p:extLst>
      <p:ext uri="{BB962C8B-B14F-4D97-AF65-F5344CB8AC3E}">
        <p14:creationId xmlns:p14="http://schemas.microsoft.com/office/powerpoint/2010/main" val="30400188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ijdelijke aanduiding voor inhoud 3">
            <a:extLst>
              <a:ext uri="{FF2B5EF4-FFF2-40B4-BE49-F238E27FC236}">
                <a16:creationId xmlns:a16="http://schemas.microsoft.com/office/drawing/2014/main" id="{6FC07C59-DA1A-48C0-B0AF-036A776FAAA1}"/>
              </a:ext>
            </a:extLst>
          </p:cNvPr>
          <p:cNvPicPr>
            <a:picLocks noGrp="1" noChangeAspect="1"/>
          </p:cNvPicPr>
          <p:nvPr>
            <p:ph idx="1"/>
          </p:nvPr>
        </p:nvPicPr>
        <p:blipFill>
          <a:blip r:embed="rId2"/>
          <a:stretch>
            <a:fillRect/>
          </a:stretch>
        </p:blipFill>
        <p:spPr>
          <a:xfrm>
            <a:off x="7383628" y="3024343"/>
            <a:ext cx="1760372" cy="809315"/>
          </a:xfrm>
          <a:prstGeom prst="rect">
            <a:avLst/>
          </a:prstGeom>
        </p:spPr>
      </p:pic>
      <p:sp>
        <p:nvSpPr>
          <p:cNvPr id="2" name="Titel 1">
            <a:extLst>
              <a:ext uri="{FF2B5EF4-FFF2-40B4-BE49-F238E27FC236}">
                <a16:creationId xmlns:a16="http://schemas.microsoft.com/office/drawing/2014/main" id="{E1F63243-4CBF-4C92-A833-E353A87BA17E}"/>
              </a:ext>
            </a:extLst>
          </p:cNvPr>
          <p:cNvSpPr>
            <a:spLocks noGrp="1"/>
          </p:cNvSpPr>
          <p:nvPr>
            <p:ph type="title"/>
          </p:nvPr>
        </p:nvSpPr>
        <p:spPr>
          <a:xfrm>
            <a:off x="1123123" y="1063229"/>
            <a:ext cx="6534978" cy="857250"/>
          </a:xfrm>
        </p:spPr>
        <p:txBody>
          <a:bodyPr>
            <a:normAutofit/>
          </a:bodyPr>
          <a:lstStyle/>
          <a:p>
            <a:pPr algn="ctr"/>
            <a:r>
              <a:rPr lang="nl-NL" b="1" dirty="0"/>
              <a:t>Les 3/4  Groei, hormonen en inhoudsstoffen</a:t>
            </a:r>
          </a:p>
        </p:txBody>
      </p:sp>
      <p:sp>
        <p:nvSpPr>
          <p:cNvPr id="6" name="Tekstvak 5">
            <a:extLst>
              <a:ext uri="{FF2B5EF4-FFF2-40B4-BE49-F238E27FC236}">
                <a16:creationId xmlns:a16="http://schemas.microsoft.com/office/drawing/2014/main" id="{196218B3-4571-4CB8-995A-C7F78EA254D6}"/>
              </a:ext>
            </a:extLst>
          </p:cNvPr>
          <p:cNvSpPr txBox="1"/>
          <p:nvPr/>
        </p:nvSpPr>
        <p:spPr>
          <a:xfrm>
            <a:off x="1676400" y="6096000"/>
            <a:ext cx="5205865" cy="300082"/>
          </a:xfrm>
          <a:prstGeom prst="rect">
            <a:avLst/>
          </a:prstGeom>
          <a:noFill/>
        </p:spPr>
        <p:txBody>
          <a:bodyPr wrap="square" rtlCol="0">
            <a:spAutoFit/>
          </a:bodyPr>
          <a:lstStyle/>
          <a:p>
            <a:pPr algn="ctr"/>
            <a:r>
              <a:rPr lang="nl-NL" sz="1350" dirty="0"/>
              <a:t>Plantfysiologie periode 3 Cellen, hormonen en inhoudsstoffen</a:t>
            </a:r>
          </a:p>
        </p:txBody>
      </p:sp>
      <p:sp>
        <p:nvSpPr>
          <p:cNvPr id="3" name="Tekstvak 2">
            <a:extLst>
              <a:ext uri="{FF2B5EF4-FFF2-40B4-BE49-F238E27FC236}">
                <a16:creationId xmlns:a16="http://schemas.microsoft.com/office/drawing/2014/main" id="{3C3B9F77-227D-4764-86E0-330C1B376097}"/>
              </a:ext>
            </a:extLst>
          </p:cNvPr>
          <p:cNvSpPr txBox="1"/>
          <p:nvPr/>
        </p:nvSpPr>
        <p:spPr>
          <a:xfrm>
            <a:off x="1095049" y="1491854"/>
            <a:ext cx="6260505" cy="1015663"/>
          </a:xfrm>
          <a:prstGeom prst="rect">
            <a:avLst/>
          </a:prstGeom>
          <a:noFill/>
        </p:spPr>
        <p:txBody>
          <a:bodyPr wrap="square" rtlCol="0">
            <a:spAutoFit/>
          </a:bodyPr>
          <a:lstStyle/>
          <a:p>
            <a:r>
              <a:rPr lang="nl-NL" sz="2400" dirty="0"/>
              <a:t>Plantenhormoon                                       Auxine </a:t>
            </a:r>
            <a:r>
              <a:rPr lang="nl-NL" dirty="0"/>
              <a:t>  </a:t>
            </a:r>
          </a:p>
          <a:p>
            <a:endParaRPr lang="nl-NL" dirty="0"/>
          </a:p>
          <a:p>
            <a:endParaRPr lang="nl-NL" dirty="0"/>
          </a:p>
        </p:txBody>
      </p:sp>
      <p:sp>
        <p:nvSpPr>
          <p:cNvPr id="8" name="Rechthoek 7">
            <a:extLst>
              <a:ext uri="{FF2B5EF4-FFF2-40B4-BE49-F238E27FC236}">
                <a16:creationId xmlns:a16="http://schemas.microsoft.com/office/drawing/2014/main" id="{2CDC5F26-C6F1-47CA-A12F-B5864C74B445}"/>
              </a:ext>
            </a:extLst>
          </p:cNvPr>
          <p:cNvSpPr/>
          <p:nvPr/>
        </p:nvSpPr>
        <p:spPr>
          <a:xfrm>
            <a:off x="275811" y="1986998"/>
            <a:ext cx="8592378" cy="4154984"/>
          </a:xfrm>
          <a:prstGeom prst="rect">
            <a:avLst/>
          </a:prstGeom>
        </p:spPr>
        <p:txBody>
          <a:bodyPr wrap="square">
            <a:spAutoFit/>
          </a:bodyPr>
          <a:lstStyle/>
          <a:p>
            <a:r>
              <a:rPr lang="nl-NL" sz="2400" dirty="0"/>
              <a:t>Auxine is verantwoordelijk voor de zogenaamde apicale dominantie; dat is het fenomeen dat knoppen vlak bij de top van de plant niet uitlopen. Ze worden geremd door het hormoon dat vanaf de top omlaag sijpelt. Als je de kop van een plant </a:t>
            </a:r>
          </a:p>
          <a:p>
            <a:r>
              <a:rPr lang="nl-NL" sz="2400" dirty="0"/>
              <a:t>uitbreekt, hef je de apicale dominantie op. Dan lopen er wel zijtakken uit aan de top van de stengel.</a:t>
            </a:r>
          </a:p>
          <a:p>
            <a:r>
              <a:rPr lang="nl-NL" sz="2400" dirty="0"/>
              <a:t>Auxine bevordert verder de bloemaanleg en de uitgroei van vruchten. Een te hoge concentratie zorgt ervoor dat een ander hormoon - ethyleen - wordt aangemaakt.</a:t>
            </a:r>
          </a:p>
          <a:p>
            <a:r>
              <a:rPr lang="nl-NL" sz="2400" dirty="0"/>
              <a:t>Omdat auxine ook de aanleg van nieuwe wortels bevordert, wordt een kunstmatig auxine gebruikt in stekpoeder. </a:t>
            </a:r>
          </a:p>
        </p:txBody>
      </p:sp>
      <p:pic>
        <p:nvPicPr>
          <p:cNvPr id="9" name="Afbeelding 8">
            <a:extLst>
              <a:ext uri="{FF2B5EF4-FFF2-40B4-BE49-F238E27FC236}">
                <a16:creationId xmlns:a16="http://schemas.microsoft.com/office/drawing/2014/main" id="{6E707396-7FC5-40FB-AF7E-49C2FBA01CC1}"/>
              </a:ext>
            </a:extLst>
          </p:cNvPr>
          <p:cNvPicPr>
            <a:picLocks noChangeAspect="1"/>
          </p:cNvPicPr>
          <p:nvPr/>
        </p:nvPicPr>
        <p:blipFill>
          <a:blip r:embed="rId3"/>
          <a:stretch>
            <a:fillRect/>
          </a:stretch>
        </p:blipFill>
        <p:spPr>
          <a:xfrm>
            <a:off x="6797631" y="5709361"/>
            <a:ext cx="2070557" cy="1119342"/>
          </a:xfrm>
          <a:prstGeom prst="rect">
            <a:avLst/>
          </a:prstGeom>
        </p:spPr>
      </p:pic>
    </p:spTree>
    <p:extLst>
      <p:ext uri="{BB962C8B-B14F-4D97-AF65-F5344CB8AC3E}">
        <p14:creationId xmlns:p14="http://schemas.microsoft.com/office/powerpoint/2010/main" val="26549035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ijdelijke aanduiding voor inhoud 3">
            <a:extLst>
              <a:ext uri="{FF2B5EF4-FFF2-40B4-BE49-F238E27FC236}">
                <a16:creationId xmlns:a16="http://schemas.microsoft.com/office/drawing/2014/main" id="{6FC07C59-DA1A-48C0-B0AF-036A776FAAA1}"/>
              </a:ext>
            </a:extLst>
          </p:cNvPr>
          <p:cNvPicPr>
            <a:picLocks noGrp="1" noChangeAspect="1"/>
          </p:cNvPicPr>
          <p:nvPr>
            <p:ph idx="1"/>
          </p:nvPr>
        </p:nvPicPr>
        <p:blipFill>
          <a:blip r:embed="rId2"/>
          <a:stretch>
            <a:fillRect/>
          </a:stretch>
        </p:blipFill>
        <p:spPr>
          <a:xfrm>
            <a:off x="7383628" y="3024343"/>
            <a:ext cx="1760372" cy="809315"/>
          </a:xfrm>
          <a:prstGeom prst="rect">
            <a:avLst/>
          </a:prstGeom>
        </p:spPr>
      </p:pic>
      <p:sp>
        <p:nvSpPr>
          <p:cNvPr id="2" name="Titel 1">
            <a:extLst>
              <a:ext uri="{FF2B5EF4-FFF2-40B4-BE49-F238E27FC236}">
                <a16:creationId xmlns:a16="http://schemas.microsoft.com/office/drawing/2014/main" id="{E1F63243-4CBF-4C92-A833-E353A87BA17E}"/>
              </a:ext>
            </a:extLst>
          </p:cNvPr>
          <p:cNvSpPr>
            <a:spLocks noGrp="1"/>
          </p:cNvSpPr>
          <p:nvPr>
            <p:ph type="title"/>
          </p:nvPr>
        </p:nvSpPr>
        <p:spPr>
          <a:xfrm>
            <a:off x="1123123" y="1063229"/>
            <a:ext cx="6534978" cy="857250"/>
          </a:xfrm>
        </p:spPr>
        <p:txBody>
          <a:bodyPr>
            <a:normAutofit/>
          </a:bodyPr>
          <a:lstStyle/>
          <a:p>
            <a:pPr algn="ctr"/>
            <a:r>
              <a:rPr lang="nl-NL" b="1" dirty="0"/>
              <a:t>Les 3/4  Groei, hormonen en inhoudsstoffen</a:t>
            </a:r>
          </a:p>
        </p:txBody>
      </p:sp>
      <p:sp>
        <p:nvSpPr>
          <p:cNvPr id="6" name="Tekstvak 5">
            <a:extLst>
              <a:ext uri="{FF2B5EF4-FFF2-40B4-BE49-F238E27FC236}">
                <a16:creationId xmlns:a16="http://schemas.microsoft.com/office/drawing/2014/main" id="{196218B3-4571-4CB8-995A-C7F78EA254D6}"/>
              </a:ext>
            </a:extLst>
          </p:cNvPr>
          <p:cNvSpPr txBox="1"/>
          <p:nvPr/>
        </p:nvSpPr>
        <p:spPr>
          <a:xfrm>
            <a:off x="1676400" y="6096000"/>
            <a:ext cx="5205865" cy="300082"/>
          </a:xfrm>
          <a:prstGeom prst="rect">
            <a:avLst/>
          </a:prstGeom>
          <a:noFill/>
        </p:spPr>
        <p:txBody>
          <a:bodyPr wrap="square" rtlCol="0">
            <a:spAutoFit/>
          </a:bodyPr>
          <a:lstStyle/>
          <a:p>
            <a:pPr algn="ctr"/>
            <a:r>
              <a:rPr lang="nl-NL" sz="1350" dirty="0"/>
              <a:t>Plantfysiologie periode 3 Cellen, hormonen en inhoudsstoffen</a:t>
            </a:r>
          </a:p>
        </p:txBody>
      </p:sp>
      <p:sp>
        <p:nvSpPr>
          <p:cNvPr id="3" name="Tekstvak 2">
            <a:extLst>
              <a:ext uri="{FF2B5EF4-FFF2-40B4-BE49-F238E27FC236}">
                <a16:creationId xmlns:a16="http://schemas.microsoft.com/office/drawing/2014/main" id="{3C3B9F77-227D-4764-86E0-330C1B376097}"/>
              </a:ext>
            </a:extLst>
          </p:cNvPr>
          <p:cNvSpPr txBox="1"/>
          <p:nvPr/>
        </p:nvSpPr>
        <p:spPr>
          <a:xfrm>
            <a:off x="1123123" y="1752600"/>
            <a:ext cx="7335077" cy="1292662"/>
          </a:xfrm>
          <a:prstGeom prst="rect">
            <a:avLst/>
          </a:prstGeom>
          <a:noFill/>
        </p:spPr>
        <p:txBody>
          <a:bodyPr wrap="square" rtlCol="0">
            <a:spAutoFit/>
          </a:bodyPr>
          <a:lstStyle/>
          <a:p>
            <a:r>
              <a:rPr lang="nl-NL" sz="2400" dirty="0"/>
              <a:t>Plantenhormoon                                          Cytokininen</a:t>
            </a:r>
          </a:p>
          <a:p>
            <a:r>
              <a:rPr lang="nl-NL" dirty="0"/>
              <a:t> </a:t>
            </a:r>
          </a:p>
          <a:p>
            <a:endParaRPr lang="nl-NL" dirty="0"/>
          </a:p>
          <a:p>
            <a:endParaRPr lang="nl-NL" dirty="0"/>
          </a:p>
        </p:txBody>
      </p:sp>
      <p:sp>
        <p:nvSpPr>
          <p:cNvPr id="7" name="Rechthoek 6">
            <a:extLst>
              <a:ext uri="{FF2B5EF4-FFF2-40B4-BE49-F238E27FC236}">
                <a16:creationId xmlns:a16="http://schemas.microsoft.com/office/drawing/2014/main" id="{C033A843-FD18-46F8-8487-7357569A784B}"/>
              </a:ext>
            </a:extLst>
          </p:cNvPr>
          <p:cNvSpPr/>
          <p:nvPr/>
        </p:nvSpPr>
        <p:spPr>
          <a:xfrm>
            <a:off x="1123122" y="2286000"/>
            <a:ext cx="6420677" cy="3416320"/>
          </a:xfrm>
          <a:prstGeom prst="rect">
            <a:avLst/>
          </a:prstGeom>
        </p:spPr>
        <p:txBody>
          <a:bodyPr wrap="square">
            <a:spAutoFit/>
          </a:bodyPr>
          <a:lstStyle/>
          <a:p>
            <a:r>
              <a:rPr lang="nl-NL" sz="2400" dirty="0"/>
              <a:t>Cytokininen bevorderen de celdeling. Dat doen ze ook bij cellen die al hun uiteindelijke functie hebben gekregen. Met </a:t>
            </a:r>
            <a:r>
              <a:rPr lang="nl-NL" sz="2400" dirty="0" err="1"/>
              <a:t>cytokininen</a:t>
            </a:r>
            <a:r>
              <a:rPr lang="nl-NL" sz="2400" dirty="0"/>
              <a:t> kunnen hieruit weer stamcellen ontstaan; die noem je </a:t>
            </a:r>
            <a:r>
              <a:rPr lang="nl-NL" sz="2400" dirty="0" err="1"/>
              <a:t>callus</a:t>
            </a:r>
            <a:r>
              <a:rPr lang="nl-NL" sz="2400" dirty="0"/>
              <a:t>. Hiervan wordt gebruik gemaakt </a:t>
            </a:r>
          </a:p>
          <a:p>
            <a:r>
              <a:rPr lang="nl-NL" sz="2400" dirty="0"/>
              <a:t>bij weefselkweek. </a:t>
            </a:r>
          </a:p>
          <a:p>
            <a:r>
              <a:rPr lang="nl-NL" sz="2400" dirty="0"/>
              <a:t>Het voedingsmedium bij in-vitrocultuur bevat daarom </a:t>
            </a:r>
            <a:r>
              <a:rPr lang="nl-NL" sz="2400" dirty="0" err="1"/>
              <a:t>cytokininen</a:t>
            </a:r>
            <a:r>
              <a:rPr lang="nl-NL" sz="2400" dirty="0"/>
              <a:t>, en overigens ook</a:t>
            </a:r>
          </a:p>
          <a:p>
            <a:r>
              <a:rPr lang="nl-NL" sz="2400" dirty="0"/>
              <a:t> auxine als je wilt </a:t>
            </a:r>
            <a:r>
              <a:rPr lang="nl-NL" sz="2400" dirty="0" err="1"/>
              <a:t>bewortellen</a:t>
            </a:r>
            <a:endParaRPr lang="nl-NL" sz="2400" dirty="0"/>
          </a:p>
        </p:txBody>
      </p:sp>
      <p:pic>
        <p:nvPicPr>
          <p:cNvPr id="8" name="Afbeelding 7">
            <a:extLst>
              <a:ext uri="{FF2B5EF4-FFF2-40B4-BE49-F238E27FC236}">
                <a16:creationId xmlns:a16="http://schemas.microsoft.com/office/drawing/2014/main" id="{8ED3FEB9-D4E3-4519-BB02-28EB610A3F16}"/>
              </a:ext>
            </a:extLst>
          </p:cNvPr>
          <p:cNvPicPr>
            <a:picLocks noChangeAspect="1"/>
          </p:cNvPicPr>
          <p:nvPr/>
        </p:nvPicPr>
        <p:blipFill>
          <a:blip r:embed="rId3"/>
          <a:stretch>
            <a:fillRect/>
          </a:stretch>
        </p:blipFill>
        <p:spPr>
          <a:xfrm>
            <a:off x="6096000" y="3873215"/>
            <a:ext cx="2876550" cy="2171700"/>
          </a:xfrm>
          <a:prstGeom prst="rect">
            <a:avLst/>
          </a:prstGeom>
        </p:spPr>
      </p:pic>
    </p:spTree>
    <p:extLst>
      <p:ext uri="{BB962C8B-B14F-4D97-AF65-F5344CB8AC3E}">
        <p14:creationId xmlns:p14="http://schemas.microsoft.com/office/powerpoint/2010/main" val="31675187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ijdelijke aanduiding voor inhoud 3">
            <a:extLst>
              <a:ext uri="{FF2B5EF4-FFF2-40B4-BE49-F238E27FC236}">
                <a16:creationId xmlns:a16="http://schemas.microsoft.com/office/drawing/2014/main" id="{6FC07C59-DA1A-48C0-B0AF-036A776FAAA1}"/>
              </a:ext>
            </a:extLst>
          </p:cNvPr>
          <p:cNvPicPr>
            <a:picLocks noGrp="1" noChangeAspect="1"/>
          </p:cNvPicPr>
          <p:nvPr>
            <p:ph idx="1"/>
          </p:nvPr>
        </p:nvPicPr>
        <p:blipFill>
          <a:blip r:embed="rId2"/>
          <a:stretch>
            <a:fillRect/>
          </a:stretch>
        </p:blipFill>
        <p:spPr>
          <a:xfrm>
            <a:off x="7383628" y="3024343"/>
            <a:ext cx="1760372" cy="809315"/>
          </a:xfrm>
          <a:prstGeom prst="rect">
            <a:avLst/>
          </a:prstGeom>
        </p:spPr>
      </p:pic>
      <p:sp>
        <p:nvSpPr>
          <p:cNvPr id="2" name="Titel 1">
            <a:extLst>
              <a:ext uri="{FF2B5EF4-FFF2-40B4-BE49-F238E27FC236}">
                <a16:creationId xmlns:a16="http://schemas.microsoft.com/office/drawing/2014/main" id="{E1F63243-4CBF-4C92-A833-E353A87BA17E}"/>
              </a:ext>
            </a:extLst>
          </p:cNvPr>
          <p:cNvSpPr>
            <a:spLocks noGrp="1"/>
          </p:cNvSpPr>
          <p:nvPr>
            <p:ph type="title"/>
          </p:nvPr>
        </p:nvSpPr>
        <p:spPr>
          <a:xfrm>
            <a:off x="1123123" y="1063229"/>
            <a:ext cx="6534978" cy="857250"/>
          </a:xfrm>
        </p:spPr>
        <p:txBody>
          <a:bodyPr>
            <a:normAutofit/>
          </a:bodyPr>
          <a:lstStyle/>
          <a:p>
            <a:pPr algn="ctr"/>
            <a:r>
              <a:rPr lang="nl-NL" b="1" dirty="0"/>
              <a:t>Les 3/4  Groei, hormonen en inhoudsstoffen</a:t>
            </a:r>
          </a:p>
        </p:txBody>
      </p:sp>
      <p:sp>
        <p:nvSpPr>
          <p:cNvPr id="6" name="Tekstvak 5">
            <a:extLst>
              <a:ext uri="{FF2B5EF4-FFF2-40B4-BE49-F238E27FC236}">
                <a16:creationId xmlns:a16="http://schemas.microsoft.com/office/drawing/2014/main" id="{196218B3-4571-4CB8-995A-C7F78EA254D6}"/>
              </a:ext>
            </a:extLst>
          </p:cNvPr>
          <p:cNvSpPr txBox="1"/>
          <p:nvPr/>
        </p:nvSpPr>
        <p:spPr>
          <a:xfrm>
            <a:off x="1676400" y="6096000"/>
            <a:ext cx="5205865" cy="300082"/>
          </a:xfrm>
          <a:prstGeom prst="rect">
            <a:avLst/>
          </a:prstGeom>
          <a:noFill/>
        </p:spPr>
        <p:txBody>
          <a:bodyPr wrap="square" rtlCol="0">
            <a:spAutoFit/>
          </a:bodyPr>
          <a:lstStyle/>
          <a:p>
            <a:pPr algn="ctr"/>
            <a:r>
              <a:rPr lang="nl-NL" sz="1350" dirty="0"/>
              <a:t>Plantfysiologie periode 3 Cellen, hormonen en inhoudsstoffen</a:t>
            </a:r>
          </a:p>
        </p:txBody>
      </p:sp>
      <p:sp>
        <p:nvSpPr>
          <p:cNvPr id="3" name="Tekstvak 2">
            <a:extLst>
              <a:ext uri="{FF2B5EF4-FFF2-40B4-BE49-F238E27FC236}">
                <a16:creationId xmlns:a16="http://schemas.microsoft.com/office/drawing/2014/main" id="{3C3B9F77-227D-4764-86E0-330C1B376097}"/>
              </a:ext>
            </a:extLst>
          </p:cNvPr>
          <p:cNvSpPr txBox="1"/>
          <p:nvPr/>
        </p:nvSpPr>
        <p:spPr>
          <a:xfrm>
            <a:off x="1123123" y="1752600"/>
            <a:ext cx="7716077" cy="1015663"/>
          </a:xfrm>
          <a:prstGeom prst="rect">
            <a:avLst/>
          </a:prstGeom>
          <a:noFill/>
        </p:spPr>
        <p:txBody>
          <a:bodyPr wrap="square" rtlCol="0">
            <a:spAutoFit/>
          </a:bodyPr>
          <a:lstStyle/>
          <a:p>
            <a:r>
              <a:rPr lang="nl-NL" sz="2400" dirty="0"/>
              <a:t>Plantenhormoon                                           Abscisinezuur </a:t>
            </a:r>
          </a:p>
          <a:p>
            <a:endParaRPr lang="nl-NL" dirty="0"/>
          </a:p>
          <a:p>
            <a:endParaRPr lang="nl-NL" dirty="0"/>
          </a:p>
        </p:txBody>
      </p:sp>
      <p:sp>
        <p:nvSpPr>
          <p:cNvPr id="5" name="Rechthoek 4">
            <a:extLst>
              <a:ext uri="{FF2B5EF4-FFF2-40B4-BE49-F238E27FC236}">
                <a16:creationId xmlns:a16="http://schemas.microsoft.com/office/drawing/2014/main" id="{CCFF59F0-F350-47DE-BA73-3AE3869423AF}"/>
              </a:ext>
            </a:extLst>
          </p:cNvPr>
          <p:cNvSpPr/>
          <p:nvPr/>
        </p:nvSpPr>
        <p:spPr>
          <a:xfrm>
            <a:off x="1123123" y="2196912"/>
            <a:ext cx="8447750" cy="3785652"/>
          </a:xfrm>
          <a:prstGeom prst="rect">
            <a:avLst/>
          </a:prstGeom>
        </p:spPr>
        <p:txBody>
          <a:bodyPr wrap="square">
            <a:spAutoFit/>
          </a:bodyPr>
          <a:lstStyle/>
          <a:p>
            <a:r>
              <a:rPr lang="nl-NL" sz="2400" dirty="0"/>
              <a:t>Abscisinezuur werkt </a:t>
            </a:r>
            <a:r>
              <a:rPr lang="nl-NL" sz="2400" dirty="0" err="1"/>
              <a:t>groeiremmend</a:t>
            </a:r>
            <a:r>
              <a:rPr lang="nl-NL" sz="2400" dirty="0"/>
              <a:t>. </a:t>
            </a:r>
          </a:p>
          <a:p>
            <a:r>
              <a:rPr lang="nl-NL" sz="2400" dirty="0"/>
              <a:t>Abscisinezuur remt celdeling, houdt zaden in rust, remt </a:t>
            </a:r>
          </a:p>
          <a:p>
            <a:r>
              <a:rPr lang="nl-NL" sz="2400" dirty="0"/>
              <a:t>de uitloop van knoppen en veroudering van het blad. </a:t>
            </a:r>
          </a:p>
          <a:p>
            <a:endParaRPr lang="nl-NL" sz="2400" dirty="0"/>
          </a:p>
          <a:p>
            <a:r>
              <a:rPr lang="nl-NL" sz="2400" dirty="0"/>
              <a:t>Verder is de verdamping van de plant sterk afhankelijk van </a:t>
            </a:r>
          </a:p>
          <a:p>
            <a:r>
              <a:rPr lang="nl-NL" sz="2400" dirty="0" err="1"/>
              <a:t>abscisinezuur</a:t>
            </a:r>
            <a:r>
              <a:rPr lang="nl-NL" sz="2400" dirty="0"/>
              <a:t>.  Het regelt de sluiting van de huidmondjes.</a:t>
            </a:r>
          </a:p>
          <a:p>
            <a:r>
              <a:rPr lang="nl-NL" sz="2400" dirty="0"/>
              <a:t>Als de opname van water de door de wortels de verdamping niet bij kan houden, gaan de wortels </a:t>
            </a:r>
            <a:r>
              <a:rPr lang="nl-NL" sz="2400" dirty="0" err="1"/>
              <a:t>abscisinezuur</a:t>
            </a:r>
            <a:r>
              <a:rPr lang="nl-NL" sz="2400" dirty="0"/>
              <a:t> aanmaken. Dat gaat met de waterstroom mee naar de bladeren; de huidmondjes krijgen vervolgens het signaal om dicht te gaan.</a:t>
            </a:r>
          </a:p>
        </p:txBody>
      </p:sp>
      <p:pic>
        <p:nvPicPr>
          <p:cNvPr id="7" name="Afbeelding 6">
            <a:extLst>
              <a:ext uri="{FF2B5EF4-FFF2-40B4-BE49-F238E27FC236}">
                <a16:creationId xmlns:a16="http://schemas.microsoft.com/office/drawing/2014/main" id="{841D78C0-95DB-4BE9-9AB4-5932FCA0ED32}"/>
              </a:ext>
            </a:extLst>
          </p:cNvPr>
          <p:cNvPicPr>
            <a:picLocks noChangeAspect="1"/>
          </p:cNvPicPr>
          <p:nvPr/>
        </p:nvPicPr>
        <p:blipFill>
          <a:blip r:embed="rId3"/>
          <a:stretch>
            <a:fillRect/>
          </a:stretch>
        </p:blipFill>
        <p:spPr>
          <a:xfrm>
            <a:off x="3276600" y="3367321"/>
            <a:ext cx="2819400" cy="368742"/>
          </a:xfrm>
          <a:prstGeom prst="rect">
            <a:avLst/>
          </a:prstGeom>
        </p:spPr>
      </p:pic>
      <p:pic>
        <p:nvPicPr>
          <p:cNvPr id="8" name="Afbeelding 7">
            <a:extLst>
              <a:ext uri="{FF2B5EF4-FFF2-40B4-BE49-F238E27FC236}">
                <a16:creationId xmlns:a16="http://schemas.microsoft.com/office/drawing/2014/main" id="{F31C02C2-188B-4A4A-902A-D1BBC2441EB3}"/>
              </a:ext>
            </a:extLst>
          </p:cNvPr>
          <p:cNvPicPr>
            <a:picLocks noChangeAspect="1"/>
          </p:cNvPicPr>
          <p:nvPr/>
        </p:nvPicPr>
        <p:blipFill>
          <a:blip r:embed="rId4"/>
          <a:stretch>
            <a:fillRect/>
          </a:stretch>
        </p:blipFill>
        <p:spPr>
          <a:xfrm>
            <a:off x="7140690" y="5511468"/>
            <a:ext cx="2003309" cy="1318580"/>
          </a:xfrm>
          <a:prstGeom prst="rect">
            <a:avLst/>
          </a:prstGeom>
        </p:spPr>
      </p:pic>
    </p:spTree>
    <p:extLst>
      <p:ext uri="{BB962C8B-B14F-4D97-AF65-F5344CB8AC3E}">
        <p14:creationId xmlns:p14="http://schemas.microsoft.com/office/powerpoint/2010/main" val="43303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ijdelijke aanduiding voor inhoud 3">
            <a:extLst>
              <a:ext uri="{FF2B5EF4-FFF2-40B4-BE49-F238E27FC236}">
                <a16:creationId xmlns:a16="http://schemas.microsoft.com/office/drawing/2014/main" id="{6FC07C59-DA1A-48C0-B0AF-036A776FAAA1}"/>
              </a:ext>
            </a:extLst>
          </p:cNvPr>
          <p:cNvPicPr>
            <a:picLocks noGrp="1" noChangeAspect="1"/>
          </p:cNvPicPr>
          <p:nvPr>
            <p:ph idx="1"/>
          </p:nvPr>
        </p:nvPicPr>
        <p:blipFill>
          <a:blip r:embed="rId2"/>
          <a:stretch>
            <a:fillRect/>
          </a:stretch>
        </p:blipFill>
        <p:spPr>
          <a:xfrm>
            <a:off x="7383628" y="3024343"/>
            <a:ext cx="1760372" cy="809315"/>
          </a:xfrm>
          <a:prstGeom prst="rect">
            <a:avLst/>
          </a:prstGeom>
        </p:spPr>
      </p:pic>
      <p:sp>
        <p:nvSpPr>
          <p:cNvPr id="2" name="Titel 1">
            <a:extLst>
              <a:ext uri="{FF2B5EF4-FFF2-40B4-BE49-F238E27FC236}">
                <a16:creationId xmlns:a16="http://schemas.microsoft.com/office/drawing/2014/main" id="{E1F63243-4CBF-4C92-A833-E353A87BA17E}"/>
              </a:ext>
            </a:extLst>
          </p:cNvPr>
          <p:cNvSpPr>
            <a:spLocks noGrp="1"/>
          </p:cNvSpPr>
          <p:nvPr>
            <p:ph type="title"/>
          </p:nvPr>
        </p:nvSpPr>
        <p:spPr>
          <a:xfrm>
            <a:off x="1123123" y="1063229"/>
            <a:ext cx="6534978" cy="857250"/>
          </a:xfrm>
        </p:spPr>
        <p:txBody>
          <a:bodyPr>
            <a:normAutofit/>
          </a:bodyPr>
          <a:lstStyle/>
          <a:p>
            <a:pPr algn="ctr"/>
            <a:r>
              <a:rPr lang="nl-NL" b="1" dirty="0"/>
              <a:t>Les 3/4  Groei, hormonen en inhoudsstoffen</a:t>
            </a:r>
          </a:p>
        </p:txBody>
      </p:sp>
      <p:sp>
        <p:nvSpPr>
          <p:cNvPr id="6" name="Tekstvak 5">
            <a:extLst>
              <a:ext uri="{FF2B5EF4-FFF2-40B4-BE49-F238E27FC236}">
                <a16:creationId xmlns:a16="http://schemas.microsoft.com/office/drawing/2014/main" id="{196218B3-4571-4CB8-995A-C7F78EA254D6}"/>
              </a:ext>
            </a:extLst>
          </p:cNvPr>
          <p:cNvSpPr txBox="1"/>
          <p:nvPr/>
        </p:nvSpPr>
        <p:spPr>
          <a:xfrm>
            <a:off x="1676400" y="6096000"/>
            <a:ext cx="5205865" cy="300082"/>
          </a:xfrm>
          <a:prstGeom prst="rect">
            <a:avLst/>
          </a:prstGeom>
          <a:noFill/>
        </p:spPr>
        <p:txBody>
          <a:bodyPr wrap="square" rtlCol="0">
            <a:spAutoFit/>
          </a:bodyPr>
          <a:lstStyle/>
          <a:p>
            <a:pPr algn="ctr"/>
            <a:r>
              <a:rPr lang="nl-NL" sz="1350" dirty="0"/>
              <a:t>Plantfysiologie periode 3 Cellen, hormonen en inhoudsstoffen</a:t>
            </a:r>
          </a:p>
        </p:txBody>
      </p:sp>
      <p:sp>
        <p:nvSpPr>
          <p:cNvPr id="3" name="Tekstvak 2">
            <a:extLst>
              <a:ext uri="{FF2B5EF4-FFF2-40B4-BE49-F238E27FC236}">
                <a16:creationId xmlns:a16="http://schemas.microsoft.com/office/drawing/2014/main" id="{3C3B9F77-227D-4764-86E0-330C1B376097}"/>
              </a:ext>
            </a:extLst>
          </p:cNvPr>
          <p:cNvSpPr txBox="1"/>
          <p:nvPr/>
        </p:nvSpPr>
        <p:spPr>
          <a:xfrm>
            <a:off x="1123123" y="1752600"/>
            <a:ext cx="6260505" cy="1015663"/>
          </a:xfrm>
          <a:prstGeom prst="rect">
            <a:avLst/>
          </a:prstGeom>
          <a:noFill/>
        </p:spPr>
        <p:txBody>
          <a:bodyPr wrap="square" rtlCol="0">
            <a:spAutoFit/>
          </a:bodyPr>
          <a:lstStyle/>
          <a:p>
            <a:r>
              <a:rPr lang="nl-NL" sz="2400" dirty="0"/>
              <a:t>Plantenhormoon                                          Ethyleen</a:t>
            </a:r>
          </a:p>
          <a:p>
            <a:endParaRPr lang="nl-NL" dirty="0"/>
          </a:p>
          <a:p>
            <a:endParaRPr lang="nl-NL" dirty="0"/>
          </a:p>
        </p:txBody>
      </p:sp>
      <p:sp>
        <p:nvSpPr>
          <p:cNvPr id="7" name="Rechthoek 6">
            <a:extLst>
              <a:ext uri="{FF2B5EF4-FFF2-40B4-BE49-F238E27FC236}">
                <a16:creationId xmlns:a16="http://schemas.microsoft.com/office/drawing/2014/main" id="{63566F3B-F58E-4440-BBF7-D9EAF9FCB81D}"/>
              </a:ext>
            </a:extLst>
          </p:cNvPr>
          <p:cNvSpPr/>
          <p:nvPr/>
        </p:nvSpPr>
        <p:spPr>
          <a:xfrm>
            <a:off x="190500" y="2336638"/>
            <a:ext cx="8763000" cy="3785652"/>
          </a:xfrm>
          <a:prstGeom prst="rect">
            <a:avLst/>
          </a:prstGeom>
        </p:spPr>
        <p:txBody>
          <a:bodyPr wrap="square">
            <a:spAutoFit/>
          </a:bodyPr>
          <a:lstStyle/>
          <a:p>
            <a:r>
              <a:rPr lang="nl-NL" sz="2400" dirty="0"/>
              <a:t>Ethyleen heeft een slechte naam omdat een te veel ervan tot ernstige aantasting van de kwaliteit leidt: het zorgt voor snelle verwelking van bloemen en overmatige vruchtrijping.</a:t>
            </a:r>
          </a:p>
          <a:p>
            <a:r>
              <a:rPr lang="nl-NL" sz="2400" dirty="0"/>
              <a:t>Bij snijbloemen remt zilverthiosulfaat in de vaas de veroudering; dit middel maakt dat ethyleen niet kan werken.</a:t>
            </a:r>
          </a:p>
          <a:p>
            <a:r>
              <a:rPr lang="nl-NL" sz="2400" dirty="0"/>
              <a:t>Desondanks is ethyleen een zeer nuttig hormoon in de plant. Het is essentieel voor de rijping van vruchten. </a:t>
            </a:r>
          </a:p>
          <a:p>
            <a:r>
              <a:rPr lang="nl-NL" sz="2400" dirty="0"/>
              <a:t>Telers trekken er bromelia’s mee in bloei en bij tomaat en paprika rijpen de laatste vruchten van een gewas sneller af bij toepassing van het middel </a:t>
            </a:r>
            <a:r>
              <a:rPr lang="nl-NL" sz="2400" dirty="0" err="1"/>
              <a:t>Ethefon</a:t>
            </a:r>
            <a:r>
              <a:rPr lang="nl-NL" sz="2400" dirty="0"/>
              <a:t>.</a:t>
            </a:r>
          </a:p>
        </p:txBody>
      </p:sp>
    </p:spTree>
    <p:extLst>
      <p:ext uri="{BB962C8B-B14F-4D97-AF65-F5344CB8AC3E}">
        <p14:creationId xmlns:p14="http://schemas.microsoft.com/office/powerpoint/2010/main" val="41430815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ijdelijke aanduiding voor inhoud 3">
            <a:extLst>
              <a:ext uri="{FF2B5EF4-FFF2-40B4-BE49-F238E27FC236}">
                <a16:creationId xmlns:a16="http://schemas.microsoft.com/office/drawing/2014/main" id="{6FC07C59-DA1A-48C0-B0AF-036A776FAAA1}"/>
              </a:ext>
            </a:extLst>
          </p:cNvPr>
          <p:cNvPicPr>
            <a:picLocks noGrp="1" noChangeAspect="1"/>
          </p:cNvPicPr>
          <p:nvPr>
            <p:ph idx="1"/>
          </p:nvPr>
        </p:nvPicPr>
        <p:blipFill>
          <a:blip r:embed="rId2"/>
          <a:stretch>
            <a:fillRect/>
          </a:stretch>
        </p:blipFill>
        <p:spPr>
          <a:xfrm>
            <a:off x="7383628" y="3024343"/>
            <a:ext cx="1760372" cy="809315"/>
          </a:xfrm>
          <a:prstGeom prst="rect">
            <a:avLst/>
          </a:prstGeom>
        </p:spPr>
      </p:pic>
      <p:sp>
        <p:nvSpPr>
          <p:cNvPr id="2" name="Titel 1">
            <a:extLst>
              <a:ext uri="{FF2B5EF4-FFF2-40B4-BE49-F238E27FC236}">
                <a16:creationId xmlns:a16="http://schemas.microsoft.com/office/drawing/2014/main" id="{E1F63243-4CBF-4C92-A833-E353A87BA17E}"/>
              </a:ext>
            </a:extLst>
          </p:cNvPr>
          <p:cNvSpPr>
            <a:spLocks noGrp="1"/>
          </p:cNvSpPr>
          <p:nvPr>
            <p:ph type="title"/>
          </p:nvPr>
        </p:nvSpPr>
        <p:spPr>
          <a:xfrm>
            <a:off x="1123123" y="1063229"/>
            <a:ext cx="6534978" cy="857250"/>
          </a:xfrm>
        </p:spPr>
        <p:txBody>
          <a:bodyPr>
            <a:normAutofit/>
          </a:bodyPr>
          <a:lstStyle/>
          <a:p>
            <a:pPr algn="ctr"/>
            <a:r>
              <a:rPr lang="nl-NL" b="1" dirty="0"/>
              <a:t>Les 3/4  Groei, hormonen en inhoudsstoffen</a:t>
            </a:r>
          </a:p>
        </p:txBody>
      </p:sp>
      <p:sp>
        <p:nvSpPr>
          <p:cNvPr id="6" name="Tekstvak 5">
            <a:extLst>
              <a:ext uri="{FF2B5EF4-FFF2-40B4-BE49-F238E27FC236}">
                <a16:creationId xmlns:a16="http://schemas.microsoft.com/office/drawing/2014/main" id="{196218B3-4571-4CB8-995A-C7F78EA254D6}"/>
              </a:ext>
            </a:extLst>
          </p:cNvPr>
          <p:cNvSpPr txBox="1"/>
          <p:nvPr/>
        </p:nvSpPr>
        <p:spPr>
          <a:xfrm>
            <a:off x="1676400" y="6096000"/>
            <a:ext cx="5205865" cy="300082"/>
          </a:xfrm>
          <a:prstGeom prst="rect">
            <a:avLst/>
          </a:prstGeom>
          <a:noFill/>
        </p:spPr>
        <p:txBody>
          <a:bodyPr wrap="square" rtlCol="0">
            <a:spAutoFit/>
          </a:bodyPr>
          <a:lstStyle/>
          <a:p>
            <a:pPr algn="ctr"/>
            <a:r>
              <a:rPr lang="nl-NL" sz="1350" dirty="0"/>
              <a:t>Plantfysiologie periode 3 Cellen, hormonen en inhoudsstoffen</a:t>
            </a:r>
          </a:p>
        </p:txBody>
      </p:sp>
      <p:sp>
        <p:nvSpPr>
          <p:cNvPr id="3" name="Tekstvak 2">
            <a:extLst>
              <a:ext uri="{FF2B5EF4-FFF2-40B4-BE49-F238E27FC236}">
                <a16:creationId xmlns:a16="http://schemas.microsoft.com/office/drawing/2014/main" id="{3C3B9F77-227D-4764-86E0-330C1B376097}"/>
              </a:ext>
            </a:extLst>
          </p:cNvPr>
          <p:cNvSpPr txBox="1"/>
          <p:nvPr/>
        </p:nvSpPr>
        <p:spPr>
          <a:xfrm>
            <a:off x="1043088" y="1469082"/>
            <a:ext cx="7637483" cy="4524315"/>
          </a:xfrm>
          <a:prstGeom prst="rect">
            <a:avLst/>
          </a:prstGeom>
          <a:noFill/>
        </p:spPr>
        <p:txBody>
          <a:bodyPr wrap="square" rtlCol="0">
            <a:spAutoFit/>
          </a:bodyPr>
          <a:lstStyle/>
          <a:p>
            <a:r>
              <a:rPr lang="nl-NL" sz="2400" dirty="0"/>
              <a:t>Inhoudsstoffen</a:t>
            </a:r>
          </a:p>
          <a:p>
            <a:r>
              <a:rPr lang="nl-NL" sz="2400" dirty="0"/>
              <a:t>Secundaire plantenstoffen zijn de organische verbindingen die door een plant gemaakt worden, maar geen deel uitmaken van de primaire stofwisseling.</a:t>
            </a:r>
          </a:p>
          <a:p>
            <a:endParaRPr lang="nl-NL" sz="2400" dirty="0"/>
          </a:p>
          <a:p>
            <a:r>
              <a:rPr lang="nl-NL" sz="2400" dirty="0"/>
              <a:t>Secundaire plantenstoffen zijn van groot belang:</a:t>
            </a:r>
          </a:p>
          <a:p>
            <a:endParaRPr lang="nl-NL" sz="2400" dirty="0"/>
          </a:p>
          <a:p>
            <a:r>
              <a:rPr lang="nl-NL" sz="2400" dirty="0"/>
              <a:t>Ze vervullen in de plant een groot aantal rollen, </a:t>
            </a:r>
          </a:p>
          <a:p>
            <a:r>
              <a:rPr lang="nl-NL" sz="2400" dirty="0"/>
              <a:t>als kleurstoffen, geurstoffen en andere</a:t>
            </a:r>
          </a:p>
          <a:p>
            <a:r>
              <a:rPr lang="nl-NL" sz="2400" dirty="0"/>
              <a:t>signaalstoffen. Sommige zijn gifstoffen </a:t>
            </a:r>
          </a:p>
          <a:p>
            <a:r>
              <a:rPr lang="nl-NL" sz="2400" dirty="0"/>
              <a:t>en kunnen voor de mens dienen als onder meer geneesmiddelen</a:t>
            </a:r>
          </a:p>
        </p:txBody>
      </p:sp>
      <p:pic>
        <p:nvPicPr>
          <p:cNvPr id="5" name="Afbeelding 4">
            <a:extLst>
              <a:ext uri="{FF2B5EF4-FFF2-40B4-BE49-F238E27FC236}">
                <a16:creationId xmlns:a16="http://schemas.microsoft.com/office/drawing/2014/main" id="{4AD1D3D3-1B2D-4CA3-B5C7-FADCD737A96A}"/>
              </a:ext>
            </a:extLst>
          </p:cNvPr>
          <p:cNvPicPr>
            <a:picLocks noChangeAspect="1"/>
          </p:cNvPicPr>
          <p:nvPr/>
        </p:nvPicPr>
        <p:blipFill>
          <a:blip r:embed="rId3"/>
          <a:stretch>
            <a:fillRect/>
          </a:stretch>
        </p:blipFill>
        <p:spPr>
          <a:xfrm>
            <a:off x="7037252" y="3731240"/>
            <a:ext cx="2074664" cy="3124200"/>
          </a:xfrm>
          <a:prstGeom prst="rect">
            <a:avLst/>
          </a:prstGeom>
        </p:spPr>
      </p:pic>
    </p:spTree>
    <p:extLst>
      <p:ext uri="{BB962C8B-B14F-4D97-AF65-F5344CB8AC3E}">
        <p14:creationId xmlns:p14="http://schemas.microsoft.com/office/powerpoint/2010/main" val="9270438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Afbeelding 6">
            <a:extLst>
              <a:ext uri="{FF2B5EF4-FFF2-40B4-BE49-F238E27FC236}">
                <a16:creationId xmlns:a16="http://schemas.microsoft.com/office/drawing/2014/main" id="{473B24E0-4630-461E-9923-CA4D2982186A}"/>
              </a:ext>
            </a:extLst>
          </p:cNvPr>
          <p:cNvPicPr>
            <a:picLocks noChangeAspect="1"/>
          </p:cNvPicPr>
          <p:nvPr/>
        </p:nvPicPr>
        <p:blipFill>
          <a:blip r:embed="rId2"/>
          <a:stretch>
            <a:fillRect/>
          </a:stretch>
        </p:blipFill>
        <p:spPr>
          <a:xfrm>
            <a:off x="6682489" y="4101124"/>
            <a:ext cx="2493595" cy="1994876"/>
          </a:xfrm>
          <a:prstGeom prst="rect">
            <a:avLst/>
          </a:prstGeom>
        </p:spPr>
      </p:pic>
      <p:pic>
        <p:nvPicPr>
          <p:cNvPr id="4" name="Tijdelijke aanduiding voor inhoud 3">
            <a:extLst>
              <a:ext uri="{FF2B5EF4-FFF2-40B4-BE49-F238E27FC236}">
                <a16:creationId xmlns:a16="http://schemas.microsoft.com/office/drawing/2014/main" id="{6FC07C59-DA1A-48C0-B0AF-036A776FAAA1}"/>
              </a:ext>
            </a:extLst>
          </p:cNvPr>
          <p:cNvPicPr>
            <a:picLocks noGrp="1" noChangeAspect="1"/>
          </p:cNvPicPr>
          <p:nvPr>
            <p:ph idx="1"/>
          </p:nvPr>
        </p:nvPicPr>
        <p:blipFill>
          <a:blip r:embed="rId3"/>
          <a:stretch>
            <a:fillRect/>
          </a:stretch>
        </p:blipFill>
        <p:spPr>
          <a:xfrm>
            <a:off x="7383628" y="3024343"/>
            <a:ext cx="1760372" cy="809315"/>
          </a:xfrm>
          <a:prstGeom prst="rect">
            <a:avLst/>
          </a:prstGeom>
        </p:spPr>
      </p:pic>
      <p:sp>
        <p:nvSpPr>
          <p:cNvPr id="2" name="Titel 1">
            <a:extLst>
              <a:ext uri="{FF2B5EF4-FFF2-40B4-BE49-F238E27FC236}">
                <a16:creationId xmlns:a16="http://schemas.microsoft.com/office/drawing/2014/main" id="{E1F63243-4CBF-4C92-A833-E353A87BA17E}"/>
              </a:ext>
            </a:extLst>
          </p:cNvPr>
          <p:cNvSpPr>
            <a:spLocks noGrp="1"/>
          </p:cNvSpPr>
          <p:nvPr>
            <p:ph type="title"/>
          </p:nvPr>
        </p:nvSpPr>
        <p:spPr>
          <a:xfrm>
            <a:off x="1123123" y="1063229"/>
            <a:ext cx="6534978" cy="857250"/>
          </a:xfrm>
        </p:spPr>
        <p:txBody>
          <a:bodyPr>
            <a:normAutofit/>
          </a:bodyPr>
          <a:lstStyle/>
          <a:p>
            <a:pPr algn="ctr"/>
            <a:r>
              <a:rPr lang="nl-NL" b="1" dirty="0"/>
              <a:t>Les 3/4  Groei, hormonen en inhoudsstoffen</a:t>
            </a:r>
          </a:p>
        </p:txBody>
      </p:sp>
      <p:sp>
        <p:nvSpPr>
          <p:cNvPr id="6" name="Tekstvak 5">
            <a:extLst>
              <a:ext uri="{FF2B5EF4-FFF2-40B4-BE49-F238E27FC236}">
                <a16:creationId xmlns:a16="http://schemas.microsoft.com/office/drawing/2014/main" id="{196218B3-4571-4CB8-995A-C7F78EA254D6}"/>
              </a:ext>
            </a:extLst>
          </p:cNvPr>
          <p:cNvSpPr txBox="1"/>
          <p:nvPr/>
        </p:nvSpPr>
        <p:spPr>
          <a:xfrm>
            <a:off x="1676400" y="6096000"/>
            <a:ext cx="5205865" cy="300082"/>
          </a:xfrm>
          <a:prstGeom prst="rect">
            <a:avLst/>
          </a:prstGeom>
          <a:noFill/>
        </p:spPr>
        <p:txBody>
          <a:bodyPr wrap="square" rtlCol="0">
            <a:spAutoFit/>
          </a:bodyPr>
          <a:lstStyle/>
          <a:p>
            <a:pPr algn="ctr"/>
            <a:r>
              <a:rPr lang="nl-NL" sz="1350" dirty="0"/>
              <a:t>Plantfysiologie periode 3 Cellen, hormonen en inhoudsstoffen</a:t>
            </a:r>
          </a:p>
        </p:txBody>
      </p:sp>
      <p:sp>
        <p:nvSpPr>
          <p:cNvPr id="3" name="Tekstvak 2">
            <a:extLst>
              <a:ext uri="{FF2B5EF4-FFF2-40B4-BE49-F238E27FC236}">
                <a16:creationId xmlns:a16="http://schemas.microsoft.com/office/drawing/2014/main" id="{3C3B9F77-227D-4764-86E0-330C1B376097}"/>
              </a:ext>
            </a:extLst>
          </p:cNvPr>
          <p:cNvSpPr txBox="1"/>
          <p:nvPr/>
        </p:nvSpPr>
        <p:spPr>
          <a:xfrm>
            <a:off x="790161" y="1317769"/>
            <a:ext cx="7563677" cy="738664"/>
          </a:xfrm>
          <a:prstGeom prst="rect">
            <a:avLst/>
          </a:prstGeom>
          <a:noFill/>
        </p:spPr>
        <p:txBody>
          <a:bodyPr wrap="square" rtlCol="0">
            <a:spAutoFit/>
          </a:bodyPr>
          <a:lstStyle/>
          <a:p>
            <a:endParaRPr lang="nl-NL" dirty="0"/>
          </a:p>
          <a:p>
            <a:r>
              <a:rPr lang="nl-NL" sz="2400" dirty="0"/>
              <a:t>De meeste </a:t>
            </a:r>
            <a:r>
              <a:rPr lang="nl-NL" sz="2400" dirty="0" err="1"/>
              <a:t>inhoudstoffen</a:t>
            </a:r>
            <a:r>
              <a:rPr lang="nl-NL" sz="2400" dirty="0"/>
              <a:t> zijn </a:t>
            </a:r>
          </a:p>
        </p:txBody>
      </p:sp>
      <p:sp>
        <p:nvSpPr>
          <p:cNvPr id="5" name="Rechthoek 4">
            <a:extLst>
              <a:ext uri="{FF2B5EF4-FFF2-40B4-BE49-F238E27FC236}">
                <a16:creationId xmlns:a16="http://schemas.microsoft.com/office/drawing/2014/main" id="{4159D31E-40AE-4E30-BC1D-B6A965AA60C9}"/>
              </a:ext>
            </a:extLst>
          </p:cNvPr>
          <p:cNvSpPr/>
          <p:nvPr/>
        </p:nvSpPr>
        <p:spPr>
          <a:xfrm>
            <a:off x="790161" y="2400910"/>
            <a:ext cx="6867940" cy="4154984"/>
          </a:xfrm>
          <a:prstGeom prst="rect">
            <a:avLst/>
          </a:prstGeom>
        </p:spPr>
        <p:txBody>
          <a:bodyPr wrap="square">
            <a:spAutoFit/>
          </a:bodyPr>
          <a:lstStyle/>
          <a:p>
            <a:r>
              <a:rPr lang="nl-NL" sz="2400" dirty="0"/>
              <a:t>Alkaloïden (van het Arabische al </a:t>
            </a:r>
            <a:r>
              <a:rPr lang="nl-NL" sz="2400" dirty="0" err="1"/>
              <a:t>qualja</a:t>
            </a:r>
            <a:r>
              <a:rPr lang="nl-NL" sz="2400" dirty="0"/>
              <a:t>, as van planten en het Griekse -</a:t>
            </a:r>
            <a:r>
              <a:rPr lang="nl-NL" sz="2400" dirty="0" err="1"/>
              <a:t>oides</a:t>
            </a:r>
            <a:r>
              <a:rPr lang="nl-NL" sz="2400" dirty="0"/>
              <a:t>, gelijkend) vormen een natuurlijke groep stikstof bevattende, meestal </a:t>
            </a:r>
          </a:p>
          <a:p>
            <a:r>
              <a:rPr lang="nl-NL" sz="2400" dirty="0"/>
              <a:t>basisch reagerende stoffen. </a:t>
            </a:r>
          </a:p>
          <a:p>
            <a:r>
              <a:rPr lang="nl-NL" sz="2400" dirty="0"/>
              <a:t>In zeldzame gevallen komen alkaloïden ook in andere organismen zoals bacteriën, schimmels en dieren (met name padden) voor.</a:t>
            </a:r>
          </a:p>
          <a:p>
            <a:r>
              <a:rPr lang="nl-NL" sz="2400" dirty="0"/>
              <a:t>Alkaloïden zijn natuurproducten en worden tot de secundaire plantenstoffen gerekend. Voor de plant hebben alkaloïden vermoedelijk een </a:t>
            </a:r>
            <a:r>
              <a:rPr lang="nl-NL" sz="2400" dirty="0" err="1"/>
              <a:t>vraatwerende</a:t>
            </a:r>
            <a:r>
              <a:rPr lang="nl-NL" sz="2400" dirty="0"/>
              <a:t> functie.</a:t>
            </a:r>
          </a:p>
        </p:txBody>
      </p:sp>
    </p:spTree>
    <p:extLst>
      <p:ext uri="{BB962C8B-B14F-4D97-AF65-F5344CB8AC3E}">
        <p14:creationId xmlns:p14="http://schemas.microsoft.com/office/powerpoint/2010/main" val="23428225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Afbeelding 6">
            <a:extLst>
              <a:ext uri="{FF2B5EF4-FFF2-40B4-BE49-F238E27FC236}">
                <a16:creationId xmlns:a16="http://schemas.microsoft.com/office/drawing/2014/main" id="{6E7E31EB-25A3-4BD1-A771-A209CAC1F104}"/>
              </a:ext>
            </a:extLst>
          </p:cNvPr>
          <p:cNvPicPr>
            <a:picLocks noChangeAspect="1"/>
          </p:cNvPicPr>
          <p:nvPr/>
        </p:nvPicPr>
        <p:blipFill>
          <a:blip r:embed="rId2"/>
          <a:stretch>
            <a:fillRect/>
          </a:stretch>
        </p:blipFill>
        <p:spPr>
          <a:xfrm>
            <a:off x="7162799" y="4440655"/>
            <a:ext cx="2001253" cy="2381250"/>
          </a:xfrm>
          <a:prstGeom prst="rect">
            <a:avLst/>
          </a:prstGeom>
        </p:spPr>
      </p:pic>
      <p:pic>
        <p:nvPicPr>
          <p:cNvPr id="4" name="Tijdelijke aanduiding voor inhoud 3">
            <a:extLst>
              <a:ext uri="{FF2B5EF4-FFF2-40B4-BE49-F238E27FC236}">
                <a16:creationId xmlns:a16="http://schemas.microsoft.com/office/drawing/2014/main" id="{6FC07C59-DA1A-48C0-B0AF-036A776FAAA1}"/>
              </a:ext>
            </a:extLst>
          </p:cNvPr>
          <p:cNvPicPr>
            <a:picLocks noGrp="1" noChangeAspect="1"/>
          </p:cNvPicPr>
          <p:nvPr>
            <p:ph idx="1"/>
          </p:nvPr>
        </p:nvPicPr>
        <p:blipFill>
          <a:blip r:embed="rId3"/>
          <a:stretch>
            <a:fillRect/>
          </a:stretch>
        </p:blipFill>
        <p:spPr>
          <a:xfrm>
            <a:off x="7383628" y="3024343"/>
            <a:ext cx="1760372" cy="809315"/>
          </a:xfrm>
          <a:prstGeom prst="rect">
            <a:avLst/>
          </a:prstGeom>
        </p:spPr>
      </p:pic>
      <p:sp>
        <p:nvSpPr>
          <p:cNvPr id="2" name="Titel 1">
            <a:extLst>
              <a:ext uri="{FF2B5EF4-FFF2-40B4-BE49-F238E27FC236}">
                <a16:creationId xmlns:a16="http://schemas.microsoft.com/office/drawing/2014/main" id="{E1F63243-4CBF-4C92-A833-E353A87BA17E}"/>
              </a:ext>
            </a:extLst>
          </p:cNvPr>
          <p:cNvSpPr>
            <a:spLocks noGrp="1"/>
          </p:cNvSpPr>
          <p:nvPr>
            <p:ph type="title"/>
          </p:nvPr>
        </p:nvSpPr>
        <p:spPr>
          <a:xfrm>
            <a:off x="1123123" y="1063229"/>
            <a:ext cx="6534978" cy="857250"/>
          </a:xfrm>
        </p:spPr>
        <p:txBody>
          <a:bodyPr>
            <a:normAutofit/>
          </a:bodyPr>
          <a:lstStyle/>
          <a:p>
            <a:pPr algn="ctr"/>
            <a:r>
              <a:rPr lang="nl-NL" b="1" dirty="0"/>
              <a:t>Les 3/4  Groei, hormonen en inhoudsstoffen</a:t>
            </a:r>
          </a:p>
        </p:txBody>
      </p:sp>
      <p:sp>
        <p:nvSpPr>
          <p:cNvPr id="6" name="Tekstvak 5">
            <a:extLst>
              <a:ext uri="{FF2B5EF4-FFF2-40B4-BE49-F238E27FC236}">
                <a16:creationId xmlns:a16="http://schemas.microsoft.com/office/drawing/2014/main" id="{196218B3-4571-4CB8-995A-C7F78EA254D6}"/>
              </a:ext>
            </a:extLst>
          </p:cNvPr>
          <p:cNvSpPr txBox="1"/>
          <p:nvPr/>
        </p:nvSpPr>
        <p:spPr>
          <a:xfrm>
            <a:off x="1676400" y="6096000"/>
            <a:ext cx="5205865" cy="300082"/>
          </a:xfrm>
          <a:prstGeom prst="rect">
            <a:avLst/>
          </a:prstGeom>
          <a:noFill/>
        </p:spPr>
        <p:txBody>
          <a:bodyPr wrap="square" rtlCol="0">
            <a:spAutoFit/>
          </a:bodyPr>
          <a:lstStyle/>
          <a:p>
            <a:pPr algn="ctr"/>
            <a:r>
              <a:rPr lang="nl-NL" sz="1350" dirty="0"/>
              <a:t>Plantfysiologie periode 3 Cellen, hormonen en inhoudsstoffen</a:t>
            </a:r>
          </a:p>
        </p:txBody>
      </p:sp>
      <p:sp>
        <p:nvSpPr>
          <p:cNvPr id="3" name="Tekstvak 2">
            <a:extLst>
              <a:ext uri="{FF2B5EF4-FFF2-40B4-BE49-F238E27FC236}">
                <a16:creationId xmlns:a16="http://schemas.microsoft.com/office/drawing/2014/main" id="{3C3B9F77-227D-4764-86E0-330C1B376097}"/>
              </a:ext>
            </a:extLst>
          </p:cNvPr>
          <p:cNvSpPr txBox="1"/>
          <p:nvPr/>
        </p:nvSpPr>
        <p:spPr>
          <a:xfrm>
            <a:off x="790161" y="1317769"/>
            <a:ext cx="7563677" cy="4985980"/>
          </a:xfrm>
          <a:prstGeom prst="rect">
            <a:avLst/>
          </a:prstGeom>
          <a:noFill/>
        </p:spPr>
        <p:txBody>
          <a:bodyPr wrap="square" rtlCol="0">
            <a:spAutoFit/>
          </a:bodyPr>
          <a:lstStyle/>
          <a:p>
            <a:endParaRPr lang="nl-NL" dirty="0"/>
          </a:p>
          <a:p>
            <a:r>
              <a:rPr lang="nl-NL" sz="2400" dirty="0"/>
              <a:t>Het gebruik van Inhoudsstoffen</a:t>
            </a:r>
          </a:p>
          <a:p>
            <a:endParaRPr lang="nl-NL" sz="2400" dirty="0"/>
          </a:p>
          <a:p>
            <a:r>
              <a:rPr lang="nl-NL" sz="2400" dirty="0"/>
              <a:t>Plantinhoudsstoffen zijn stoffen die te gebruiken zijn in de farmaceutische, biochemische of voedingsindustrie. </a:t>
            </a:r>
          </a:p>
          <a:p>
            <a:r>
              <a:rPr lang="nl-NL" sz="2400" dirty="0"/>
              <a:t>Maar ook in bouw en in de kledingindustrie worden al lijn- en kleurstoffen uit planten gebruikt.  </a:t>
            </a:r>
          </a:p>
          <a:p>
            <a:r>
              <a:rPr lang="nl-NL" sz="2400" dirty="0"/>
              <a:t>Voorbeelden van gewassen zijn de Goudsbloem (</a:t>
            </a:r>
            <a:r>
              <a:rPr lang="nl-NL" sz="2400" dirty="0" err="1"/>
              <a:t>Calendula</a:t>
            </a:r>
            <a:r>
              <a:rPr lang="nl-NL" sz="2400" dirty="0"/>
              <a:t> </a:t>
            </a:r>
            <a:r>
              <a:rPr lang="nl-NL" sz="2400" dirty="0" err="1"/>
              <a:t>officialis</a:t>
            </a:r>
            <a:r>
              <a:rPr lang="nl-NL" sz="2400" dirty="0"/>
              <a:t>) en </a:t>
            </a:r>
            <a:r>
              <a:rPr lang="nl-NL" sz="2400" dirty="0" err="1"/>
              <a:t>Echina</a:t>
            </a:r>
            <a:r>
              <a:rPr lang="nl-NL" sz="2400" dirty="0"/>
              <a:t> (</a:t>
            </a:r>
            <a:r>
              <a:rPr lang="nl-NL" sz="2400" dirty="0" err="1"/>
              <a:t>Echinacae</a:t>
            </a:r>
            <a:r>
              <a:rPr lang="nl-NL" sz="2400" dirty="0"/>
              <a:t> </a:t>
            </a:r>
            <a:r>
              <a:rPr lang="nl-NL" sz="2400" dirty="0" err="1"/>
              <a:t>purpurea</a:t>
            </a:r>
            <a:r>
              <a:rPr lang="nl-NL" sz="2400" dirty="0"/>
              <a:t>) voor de farmacie,</a:t>
            </a:r>
          </a:p>
          <a:p>
            <a:r>
              <a:rPr lang="nl-NL" sz="2400" dirty="0"/>
              <a:t> </a:t>
            </a:r>
            <a:r>
              <a:rPr lang="nl-NL" sz="2400" dirty="0" err="1"/>
              <a:t>Pyrethrum</a:t>
            </a:r>
            <a:r>
              <a:rPr lang="nl-NL" sz="2400" dirty="0"/>
              <a:t> (Chrysanthemum </a:t>
            </a:r>
            <a:r>
              <a:rPr lang="nl-NL" sz="2400" dirty="0" err="1"/>
              <a:t>coccineum</a:t>
            </a:r>
            <a:r>
              <a:rPr lang="nl-NL" sz="2400" dirty="0"/>
              <a:t>) voor de biochemie </a:t>
            </a:r>
          </a:p>
          <a:p>
            <a:r>
              <a:rPr lang="nl-NL" sz="2400" dirty="0"/>
              <a:t>Vanille (</a:t>
            </a:r>
            <a:r>
              <a:rPr lang="nl-NL" sz="2400" dirty="0" err="1"/>
              <a:t>Vanilla</a:t>
            </a:r>
            <a:r>
              <a:rPr lang="nl-NL" sz="2400" dirty="0"/>
              <a:t> </a:t>
            </a:r>
            <a:r>
              <a:rPr lang="nl-NL" sz="2400" dirty="0" err="1"/>
              <a:t>planifolia</a:t>
            </a:r>
            <a:r>
              <a:rPr lang="nl-NL" sz="2400" dirty="0"/>
              <a:t>) voor de voedingsindustrie. </a:t>
            </a:r>
          </a:p>
          <a:p>
            <a:endParaRPr lang="nl-NL" dirty="0"/>
          </a:p>
          <a:p>
            <a:endParaRPr lang="nl-NL" dirty="0"/>
          </a:p>
        </p:txBody>
      </p:sp>
    </p:spTree>
    <p:extLst>
      <p:ext uri="{BB962C8B-B14F-4D97-AF65-F5344CB8AC3E}">
        <p14:creationId xmlns:p14="http://schemas.microsoft.com/office/powerpoint/2010/main" val="32144564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ijdelijke aanduiding voor inhoud 3">
            <a:extLst>
              <a:ext uri="{FF2B5EF4-FFF2-40B4-BE49-F238E27FC236}">
                <a16:creationId xmlns:a16="http://schemas.microsoft.com/office/drawing/2014/main" id="{6FC07C59-DA1A-48C0-B0AF-036A776FAAA1}"/>
              </a:ext>
            </a:extLst>
          </p:cNvPr>
          <p:cNvPicPr>
            <a:picLocks noGrp="1" noChangeAspect="1"/>
          </p:cNvPicPr>
          <p:nvPr>
            <p:ph idx="1"/>
          </p:nvPr>
        </p:nvPicPr>
        <p:blipFill>
          <a:blip r:embed="rId2"/>
          <a:stretch>
            <a:fillRect/>
          </a:stretch>
        </p:blipFill>
        <p:spPr>
          <a:xfrm>
            <a:off x="7383628" y="3024343"/>
            <a:ext cx="1760372" cy="809315"/>
          </a:xfrm>
          <a:prstGeom prst="rect">
            <a:avLst/>
          </a:prstGeom>
        </p:spPr>
      </p:pic>
      <p:sp>
        <p:nvSpPr>
          <p:cNvPr id="2" name="Titel 1">
            <a:extLst>
              <a:ext uri="{FF2B5EF4-FFF2-40B4-BE49-F238E27FC236}">
                <a16:creationId xmlns:a16="http://schemas.microsoft.com/office/drawing/2014/main" id="{E1F63243-4CBF-4C92-A833-E353A87BA17E}"/>
              </a:ext>
            </a:extLst>
          </p:cNvPr>
          <p:cNvSpPr>
            <a:spLocks noGrp="1"/>
          </p:cNvSpPr>
          <p:nvPr>
            <p:ph type="title"/>
          </p:nvPr>
        </p:nvSpPr>
        <p:spPr>
          <a:xfrm>
            <a:off x="1123123" y="1063229"/>
            <a:ext cx="6534978" cy="857250"/>
          </a:xfrm>
        </p:spPr>
        <p:txBody>
          <a:bodyPr>
            <a:normAutofit/>
          </a:bodyPr>
          <a:lstStyle/>
          <a:p>
            <a:pPr algn="ctr"/>
            <a:r>
              <a:rPr lang="nl-NL" b="1" dirty="0"/>
              <a:t>Les 3/4  Groei, hormonen en inhoudsstoffen</a:t>
            </a:r>
          </a:p>
        </p:txBody>
      </p:sp>
      <p:sp>
        <p:nvSpPr>
          <p:cNvPr id="6" name="Tekstvak 5">
            <a:extLst>
              <a:ext uri="{FF2B5EF4-FFF2-40B4-BE49-F238E27FC236}">
                <a16:creationId xmlns:a16="http://schemas.microsoft.com/office/drawing/2014/main" id="{196218B3-4571-4CB8-995A-C7F78EA254D6}"/>
              </a:ext>
            </a:extLst>
          </p:cNvPr>
          <p:cNvSpPr txBox="1"/>
          <p:nvPr/>
        </p:nvSpPr>
        <p:spPr>
          <a:xfrm>
            <a:off x="1676400" y="6096000"/>
            <a:ext cx="5205865" cy="300082"/>
          </a:xfrm>
          <a:prstGeom prst="rect">
            <a:avLst/>
          </a:prstGeom>
          <a:noFill/>
        </p:spPr>
        <p:txBody>
          <a:bodyPr wrap="square" rtlCol="0">
            <a:spAutoFit/>
          </a:bodyPr>
          <a:lstStyle/>
          <a:p>
            <a:pPr algn="ctr"/>
            <a:r>
              <a:rPr lang="nl-NL" sz="1350" dirty="0"/>
              <a:t>Plantfysiologie periode 3 Cellen, hormonen en inhoudsstoffen</a:t>
            </a:r>
          </a:p>
        </p:txBody>
      </p:sp>
      <p:sp>
        <p:nvSpPr>
          <p:cNvPr id="3" name="Tekstvak 2">
            <a:extLst>
              <a:ext uri="{FF2B5EF4-FFF2-40B4-BE49-F238E27FC236}">
                <a16:creationId xmlns:a16="http://schemas.microsoft.com/office/drawing/2014/main" id="{3C3B9F77-227D-4764-86E0-330C1B376097}"/>
              </a:ext>
            </a:extLst>
          </p:cNvPr>
          <p:cNvSpPr txBox="1"/>
          <p:nvPr/>
        </p:nvSpPr>
        <p:spPr>
          <a:xfrm>
            <a:off x="790161" y="1317769"/>
            <a:ext cx="7563677" cy="5078313"/>
          </a:xfrm>
          <a:prstGeom prst="rect">
            <a:avLst/>
          </a:prstGeom>
          <a:noFill/>
        </p:spPr>
        <p:txBody>
          <a:bodyPr wrap="square" rtlCol="0">
            <a:spAutoFit/>
          </a:bodyPr>
          <a:lstStyle/>
          <a:p>
            <a:endParaRPr lang="nl-NL" dirty="0"/>
          </a:p>
          <a:p>
            <a:r>
              <a:rPr lang="nl-NL" sz="2400" dirty="0"/>
              <a:t>Het telen van Inhoudsstoffen</a:t>
            </a:r>
          </a:p>
          <a:p>
            <a:endParaRPr lang="nl-NL" sz="2400" dirty="0"/>
          </a:p>
          <a:p>
            <a:r>
              <a:rPr lang="nl-NL" sz="2400" dirty="0"/>
              <a:t>Een aantal van de genoemde gewassen wordt inmiddels al op commerciële of experimentele wijze op diverse (glas)tuinbouwbedrijven geteeld.</a:t>
            </a:r>
          </a:p>
          <a:p>
            <a:r>
              <a:rPr lang="nl-NL" sz="2400" dirty="0"/>
              <a:t>Een aantal gewassen worden specifiek geteeld vanwege de plantinhoudsstoffen, dat zijn o.a. medicinale cannabis (Cannabis </a:t>
            </a:r>
            <a:r>
              <a:rPr lang="nl-NL" sz="2400" dirty="0" err="1"/>
              <a:t>sativa</a:t>
            </a:r>
            <a:r>
              <a:rPr lang="nl-NL" sz="2400" dirty="0"/>
              <a:t>) en diverse gewassen voor de homeopathie als </a:t>
            </a:r>
            <a:r>
              <a:rPr lang="nl-NL" sz="2400" dirty="0" err="1"/>
              <a:t>Calendula</a:t>
            </a:r>
            <a:r>
              <a:rPr lang="nl-NL" sz="2400" dirty="0"/>
              <a:t>. </a:t>
            </a:r>
          </a:p>
          <a:p>
            <a:r>
              <a:rPr lang="nl-NL" sz="2400" dirty="0"/>
              <a:t>Daarnaast is het mogelijk plantinhoudsstoffen uit restproducten te halen zoals snoeiafval van de </a:t>
            </a:r>
          </a:p>
          <a:p>
            <a:r>
              <a:rPr lang="nl-NL" sz="2400" dirty="0"/>
              <a:t>Taxus (Taxus </a:t>
            </a:r>
            <a:r>
              <a:rPr lang="nl-NL" sz="2400" dirty="0" err="1"/>
              <a:t>baccata</a:t>
            </a:r>
            <a:r>
              <a:rPr lang="nl-NL" sz="2400" dirty="0"/>
              <a:t>) en </a:t>
            </a:r>
            <a:r>
              <a:rPr lang="nl-NL" sz="2400" dirty="0" err="1"/>
              <a:t>Salix</a:t>
            </a:r>
            <a:r>
              <a:rPr lang="nl-NL" sz="2400" dirty="0"/>
              <a:t> (</a:t>
            </a:r>
            <a:r>
              <a:rPr lang="nl-NL" sz="2400" dirty="0" err="1"/>
              <a:t>Salix</a:t>
            </a:r>
            <a:r>
              <a:rPr lang="nl-NL" sz="2400" dirty="0"/>
              <a:t> alba).</a:t>
            </a:r>
          </a:p>
          <a:p>
            <a:endParaRPr lang="nl-NL" dirty="0"/>
          </a:p>
        </p:txBody>
      </p:sp>
      <p:pic>
        <p:nvPicPr>
          <p:cNvPr id="5" name="Afbeelding 4">
            <a:extLst>
              <a:ext uri="{FF2B5EF4-FFF2-40B4-BE49-F238E27FC236}">
                <a16:creationId xmlns:a16="http://schemas.microsoft.com/office/drawing/2014/main" id="{B4916B97-B8D2-4B13-BA42-0CDC681773F8}"/>
              </a:ext>
            </a:extLst>
          </p:cNvPr>
          <p:cNvPicPr>
            <a:picLocks noChangeAspect="1"/>
          </p:cNvPicPr>
          <p:nvPr/>
        </p:nvPicPr>
        <p:blipFill>
          <a:blip r:embed="rId3"/>
          <a:stretch>
            <a:fillRect/>
          </a:stretch>
        </p:blipFill>
        <p:spPr>
          <a:xfrm>
            <a:off x="6985299" y="4291757"/>
            <a:ext cx="2104325" cy="2490043"/>
          </a:xfrm>
          <a:prstGeom prst="rect">
            <a:avLst/>
          </a:prstGeom>
        </p:spPr>
      </p:pic>
    </p:spTree>
    <p:extLst>
      <p:ext uri="{BB962C8B-B14F-4D97-AF65-F5344CB8AC3E}">
        <p14:creationId xmlns:p14="http://schemas.microsoft.com/office/powerpoint/2010/main" val="16456492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ijdelijke aanduiding voor inhoud 3">
            <a:extLst>
              <a:ext uri="{FF2B5EF4-FFF2-40B4-BE49-F238E27FC236}">
                <a16:creationId xmlns:a16="http://schemas.microsoft.com/office/drawing/2014/main" id="{6FC07C59-DA1A-48C0-B0AF-036A776FAAA1}"/>
              </a:ext>
            </a:extLst>
          </p:cNvPr>
          <p:cNvPicPr>
            <a:picLocks noGrp="1" noChangeAspect="1"/>
          </p:cNvPicPr>
          <p:nvPr>
            <p:ph idx="1"/>
          </p:nvPr>
        </p:nvPicPr>
        <p:blipFill>
          <a:blip r:embed="rId2"/>
          <a:stretch>
            <a:fillRect/>
          </a:stretch>
        </p:blipFill>
        <p:spPr>
          <a:xfrm>
            <a:off x="7383628" y="3024343"/>
            <a:ext cx="1760372" cy="809315"/>
          </a:xfrm>
          <a:prstGeom prst="rect">
            <a:avLst/>
          </a:prstGeom>
        </p:spPr>
      </p:pic>
      <p:sp>
        <p:nvSpPr>
          <p:cNvPr id="2" name="Titel 1">
            <a:extLst>
              <a:ext uri="{FF2B5EF4-FFF2-40B4-BE49-F238E27FC236}">
                <a16:creationId xmlns:a16="http://schemas.microsoft.com/office/drawing/2014/main" id="{E1F63243-4CBF-4C92-A833-E353A87BA17E}"/>
              </a:ext>
            </a:extLst>
          </p:cNvPr>
          <p:cNvSpPr>
            <a:spLocks noGrp="1"/>
          </p:cNvSpPr>
          <p:nvPr>
            <p:ph type="title"/>
          </p:nvPr>
        </p:nvSpPr>
        <p:spPr>
          <a:xfrm>
            <a:off x="1123123" y="1063229"/>
            <a:ext cx="6534978" cy="857250"/>
          </a:xfrm>
        </p:spPr>
        <p:txBody>
          <a:bodyPr>
            <a:normAutofit/>
          </a:bodyPr>
          <a:lstStyle/>
          <a:p>
            <a:pPr algn="ctr"/>
            <a:r>
              <a:rPr lang="nl-NL" b="1" dirty="0"/>
              <a:t>Les 3/4  Groei, hormonen en inhoudsstoffen</a:t>
            </a:r>
          </a:p>
        </p:txBody>
      </p:sp>
      <p:sp>
        <p:nvSpPr>
          <p:cNvPr id="6" name="Tekstvak 5">
            <a:extLst>
              <a:ext uri="{FF2B5EF4-FFF2-40B4-BE49-F238E27FC236}">
                <a16:creationId xmlns:a16="http://schemas.microsoft.com/office/drawing/2014/main" id="{196218B3-4571-4CB8-995A-C7F78EA254D6}"/>
              </a:ext>
            </a:extLst>
          </p:cNvPr>
          <p:cNvSpPr txBox="1"/>
          <p:nvPr/>
        </p:nvSpPr>
        <p:spPr>
          <a:xfrm>
            <a:off x="1676400" y="6096000"/>
            <a:ext cx="5205865" cy="300082"/>
          </a:xfrm>
          <a:prstGeom prst="rect">
            <a:avLst/>
          </a:prstGeom>
          <a:noFill/>
        </p:spPr>
        <p:txBody>
          <a:bodyPr wrap="square" rtlCol="0">
            <a:spAutoFit/>
          </a:bodyPr>
          <a:lstStyle/>
          <a:p>
            <a:pPr algn="ctr"/>
            <a:r>
              <a:rPr lang="nl-NL" sz="1350" dirty="0"/>
              <a:t>Plantfysiologie periode 3 Cellen, hormonen en inhoudsstoffen</a:t>
            </a:r>
          </a:p>
        </p:txBody>
      </p:sp>
      <p:sp>
        <p:nvSpPr>
          <p:cNvPr id="3" name="Tekstvak 2">
            <a:extLst>
              <a:ext uri="{FF2B5EF4-FFF2-40B4-BE49-F238E27FC236}">
                <a16:creationId xmlns:a16="http://schemas.microsoft.com/office/drawing/2014/main" id="{3C3B9F77-227D-4764-86E0-330C1B376097}"/>
              </a:ext>
            </a:extLst>
          </p:cNvPr>
          <p:cNvSpPr txBox="1"/>
          <p:nvPr/>
        </p:nvSpPr>
        <p:spPr>
          <a:xfrm>
            <a:off x="790161" y="1317769"/>
            <a:ext cx="7563677" cy="4801314"/>
          </a:xfrm>
          <a:prstGeom prst="rect">
            <a:avLst/>
          </a:prstGeom>
          <a:noFill/>
        </p:spPr>
        <p:txBody>
          <a:bodyPr wrap="square" rtlCol="0">
            <a:spAutoFit/>
          </a:bodyPr>
          <a:lstStyle/>
          <a:p>
            <a:r>
              <a:rPr lang="nl-NL" sz="2400" dirty="0"/>
              <a:t>Inhoudsstoffen</a:t>
            </a:r>
          </a:p>
          <a:p>
            <a:endParaRPr lang="nl-NL" sz="2400" dirty="0"/>
          </a:p>
          <a:p>
            <a:r>
              <a:rPr lang="nl-NL" sz="2400" dirty="0"/>
              <a:t>Maak nu deze opdracht:</a:t>
            </a:r>
          </a:p>
          <a:p>
            <a:endParaRPr lang="nl-NL" sz="2400" dirty="0"/>
          </a:p>
          <a:p>
            <a:r>
              <a:rPr lang="nl-NL" sz="2400" dirty="0"/>
              <a:t> Opdracht 1.1.1</a:t>
            </a:r>
          </a:p>
          <a:p>
            <a:r>
              <a:rPr lang="nl-NL" sz="2400" dirty="0"/>
              <a:t>Ga naar de lijst van 60 </a:t>
            </a:r>
            <a:r>
              <a:rPr lang="nl-NL" sz="2400" dirty="0" err="1"/>
              <a:t>biobased</a:t>
            </a:r>
            <a:r>
              <a:rPr lang="nl-NL" sz="2400" dirty="0"/>
              <a:t> gewassen en kies er4*. Maak een onderscheid tussen plantinhoudsstoffen, brandstoffen en bouwstoffen met daarbij een omschrijving over teelt, verwerking en gebruik schrijf ½ A4 </a:t>
            </a:r>
            <a:r>
              <a:rPr lang="nl-NL" sz="2400" dirty="0" err="1"/>
              <a:t>tje</a:t>
            </a:r>
            <a:r>
              <a:rPr lang="nl-NL" sz="2400" dirty="0"/>
              <a:t> per gewas. </a:t>
            </a:r>
          </a:p>
          <a:p>
            <a:endParaRPr lang="nl-NL" sz="2400" dirty="0"/>
          </a:p>
          <a:p>
            <a:r>
              <a:rPr lang="nl-NL" sz="2400" dirty="0">
                <a:hlinkClick r:id="rId3"/>
              </a:rPr>
              <a:t>http://www.biobasedgarden.nl/gewassenoverzicht</a:t>
            </a:r>
            <a:endParaRPr lang="nl-NL" sz="2400" dirty="0"/>
          </a:p>
          <a:p>
            <a:endParaRPr lang="nl-NL" dirty="0"/>
          </a:p>
        </p:txBody>
      </p:sp>
    </p:spTree>
    <p:extLst>
      <p:ext uri="{BB962C8B-B14F-4D97-AF65-F5344CB8AC3E}">
        <p14:creationId xmlns:p14="http://schemas.microsoft.com/office/powerpoint/2010/main" val="17149180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ijdelijke aanduiding voor inhoud 3">
            <a:extLst>
              <a:ext uri="{FF2B5EF4-FFF2-40B4-BE49-F238E27FC236}">
                <a16:creationId xmlns:a16="http://schemas.microsoft.com/office/drawing/2014/main" id="{6FC07C59-DA1A-48C0-B0AF-036A776FAAA1}"/>
              </a:ext>
            </a:extLst>
          </p:cNvPr>
          <p:cNvPicPr>
            <a:picLocks noGrp="1" noChangeAspect="1"/>
          </p:cNvPicPr>
          <p:nvPr>
            <p:ph idx="1"/>
          </p:nvPr>
        </p:nvPicPr>
        <p:blipFill>
          <a:blip r:embed="rId2"/>
          <a:stretch>
            <a:fillRect/>
          </a:stretch>
        </p:blipFill>
        <p:spPr>
          <a:xfrm>
            <a:off x="7383628" y="3024343"/>
            <a:ext cx="1760372" cy="809315"/>
          </a:xfrm>
          <a:prstGeom prst="rect">
            <a:avLst/>
          </a:prstGeom>
        </p:spPr>
      </p:pic>
      <p:sp>
        <p:nvSpPr>
          <p:cNvPr id="2" name="Titel 1">
            <a:extLst>
              <a:ext uri="{FF2B5EF4-FFF2-40B4-BE49-F238E27FC236}">
                <a16:creationId xmlns:a16="http://schemas.microsoft.com/office/drawing/2014/main" id="{E1F63243-4CBF-4C92-A833-E353A87BA17E}"/>
              </a:ext>
            </a:extLst>
          </p:cNvPr>
          <p:cNvSpPr>
            <a:spLocks noGrp="1"/>
          </p:cNvSpPr>
          <p:nvPr>
            <p:ph type="title"/>
          </p:nvPr>
        </p:nvSpPr>
        <p:spPr>
          <a:xfrm>
            <a:off x="1123123" y="1063229"/>
            <a:ext cx="6534978" cy="857250"/>
          </a:xfrm>
        </p:spPr>
        <p:txBody>
          <a:bodyPr>
            <a:normAutofit/>
          </a:bodyPr>
          <a:lstStyle/>
          <a:p>
            <a:pPr algn="ctr"/>
            <a:r>
              <a:rPr lang="nl-NL" b="1" dirty="0"/>
              <a:t>lesprogramma</a:t>
            </a:r>
          </a:p>
        </p:txBody>
      </p:sp>
      <p:sp>
        <p:nvSpPr>
          <p:cNvPr id="6" name="Tekstvak 5">
            <a:extLst>
              <a:ext uri="{FF2B5EF4-FFF2-40B4-BE49-F238E27FC236}">
                <a16:creationId xmlns:a16="http://schemas.microsoft.com/office/drawing/2014/main" id="{196218B3-4571-4CB8-995A-C7F78EA254D6}"/>
              </a:ext>
            </a:extLst>
          </p:cNvPr>
          <p:cNvSpPr txBox="1"/>
          <p:nvPr/>
        </p:nvSpPr>
        <p:spPr>
          <a:xfrm>
            <a:off x="1676400" y="6096000"/>
            <a:ext cx="5205865" cy="300082"/>
          </a:xfrm>
          <a:prstGeom prst="rect">
            <a:avLst/>
          </a:prstGeom>
          <a:noFill/>
        </p:spPr>
        <p:txBody>
          <a:bodyPr wrap="square" rtlCol="0">
            <a:spAutoFit/>
          </a:bodyPr>
          <a:lstStyle/>
          <a:p>
            <a:pPr algn="ctr"/>
            <a:r>
              <a:rPr lang="nl-NL" sz="1350" dirty="0"/>
              <a:t>Plantfysiologie periode 3 Cellen, hormonen en inhoudsstoffen</a:t>
            </a:r>
          </a:p>
        </p:txBody>
      </p:sp>
      <p:sp>
        <p:nvSpPr>
          <p:cNvPr id="3" name="Tekstvak 2">
            <a:extLst>
              <a:ext uri="{FF2B5EF4-FFF2-40B4-BE49-F238E27FC236}">
                <a16:creationId xmlns:a16="http://schemas.microsoft.com/office/drawing/2014/main" id="{AC90F30D-9A1D-42A8-A0D2-A7208BBED3DC}"/>
              </a:ext>
            </a:extLst>
          </p:cNvPr>
          <p:cNvSpPr txBox="1"/>
          <p:nvPr/>
        </p:nvSpPr>
        <p:spPr>
          <a:xfrm>
            <a:off x="457200" y="1613535"/>
            <a:ext cx="8216286" cy="2954655"/>
          </a:xfrm>
          <a:prstGeom prst="rect">
            <a:avLst/>
          </a:prstGeom>
          <a:noFill/>
        </p:spPr>
        <p:txBody>
          <a:bodyPr wrap="square" rtlCol="0">
            <a:spAutoFit/>
          </a:bodyPr>
          <a:lstStyle/>
          <a:p>
            <a:r>
              <a:rPr lang="nl-NL" sz="2400" dirty="0"/>
              <a:t>Les 1: De Cel 1 </a:t>
            </a:r>
          </a:p>
          <a:p>
            <a:r>
              <a:rPr lang="nl-NL" sz="2400" dirty="0"/>
              <a:t>Les 2: De Cel 2</a:t>
            </a:r>
          </a:p>
          <a:p>
            <a:r>
              <a:rPr lang="nl-NL" sz="2400" dirty="0"/>
              <a:t>Les 3/4 Groei hormonen en inhoudsstoffen</a:t>
            </a:r>
          </a:p>
          <a:p>
            <a:r>
              <a:rPr lang="nl-NL" sz="2400" dirty="0"/>
              <a:t>Les 5: Inhoudsstoffen Farmacie en Geur, Kleur en Smaak </a:t>
            </a:r>
          </a:p>
          <a:p>
            <a:r>
              <a:rPr lang="nl-NL" sz="2400" dirty="0"/>
              <a:t>Les 6: Inhoudsstoffen Gewasbescherming</a:t>
            </a:r>
          </a:p>
          <a:p>
            <a:r>
              <a:rPr lang="nl-NL" sz="2400" dirty="0"/>
              <a:t>Les 7: Presentaties inhoudsstoffen</a:t>
            </a:r>
          </a:p>
          <a:p>
            <a:r>
              <a:rPr lang="nl-NL" sz="2400" dirty="0"/>
              <a:t>Les 8  Toets</a:t>
            </a:r>
          </a:p>
          <a:p>
            <a:endParaRPr lang="nl-NL" dirty="0"/>
          </a:p>
        </p:txBody>
      </p:sp>
    </p:spTree>
    <p:extLst>
      <p:ext uri="{BB962C8B-B14F-4D97-AF65-F5344CB8AC3E}">
        <p14:creationId xmlns:p14="http://schemas.microsoft.com/office/powerpoint/2010/main" val="41221136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ijdelijke aanduiding voor inhoud 3">
            <a:extLst>
              <a:ext uri="{FF2B5EF4-FFF2-40B4-BE49-F238E27FC236}">
                <a16:creationId xmlns:a16="http://schemas.microsoft.com/office/drawing/2014/main" id="{6FC07C59-DA1A-48C0-B0AF-036A776FAAA1}"/>
              </a:ext>
            </a:extLst>
          </p:cNvPr>
          <p:cNvPicPr>
            <a:picLocks noGrp="1" noChangeAspect="1"/>
          </p:cNvPicPr>
          <p:nvPr>
            <p:ph idx="1"/>
          </p:nvPr>
        </p:nvPicPr>
        <p:blipFill>
          <a:blip r:embed="rId2"/>
          <a:stretch>
            <a:fillRect/>
          </a:stretch>
        </p:blipFill>
        <p:spPr>
          <a:xfrm>
            <a:off x="7383628" y="3024343"/>
            <a:ext cx="1760372" cy="809315"/>
          </a:xfrm>
          <a:prstGeom prst="rect">
            <a:avLst/>
          </a:prstGeom>
        </p:spPr>
      </p:pic>
      <p:sp>
        <p:nvSpPr>
          <p:cNvPr id="2" name="Titel 1">
            <a:extLst>
              <a:ext uri="{FF2B5EF4-FFF2-40B4-BE49-F238E27FC236}">
                <a16:creationId xmlns:a16="http://schemas.microsoft.com/office/drawing/2014/main" id="{E1F63243-4CBF-4C92-A833-E353A87BA17E}"/>
              </a:ext>
            </a:extLst>
          </p:cNvPr>
          <p:cNvSpPr>
            <a:spLocks noGrp="1"/>
          </p:cNvSpPr>
          <p:nvPr>
            <p:ph type="title"/>
          </p:nvPr>
        </p:nvSpPr>
        <p:spPr>
          <a:xfrm>
            <a:off x="1123123" y="1063229"/>
            <a:ext cx="6534978" cy="857250"/>
          </a:xfrm>
        </p:spPr>
        <p:txBody>
          <a:bodyPr>
            <a:normAutofit/>
          </a:bodyPr>
          <a:lstStyle/>
          <a:p>
            <a:pPr algn="ctr"/>
            <a:r>
              <a:rPr lang="nl-NL" b="1" dirty="0"/>
              <a:t>Eindopdracht</a:t>
            </a:r>
          </a:p>
        </p:txBody>
      </p:sp>
      <p:sp>
        <p:nvSpPr>
          <p:cNvPr id="6" name="Tekstvak 5">
            <a:extLst>
              <a:ext uri="{FF2B5EF4-FFF2-40B4-BE49-F238E27FC236}">
                <a16:creationId xmlns:a16="http://schemas.microsoft.com/office/drawing/2014/main" id="{196218B3-4571-4CB8-995A-C7F78EA254D6}"/>
              </a:ext>
            </a:extLst>
          </p:cNvPr>
          <p:cNvSpPr txBox="1"/>
          <p:nvPr/>
        </p:nvSpPr>
        <p:spPr>
          <a:xfrm>
            <a:off x="1676400" y="6096000"/>
            <a:ext cx="5205865" cy="300082"/>
          </a:xfrm>
          <a:prstGeom prst="rect">
            <a:avLst/>
          </a:prstGeom>
          <a:noFill/>
        </p:spPr>
        <p:txBody>
          <a:bodyPr wrap="square" rtlCol="0">
            <a:spAutoFit/>
          </a:bodyPr>
          <a:lstStyle/>
          <a:p>
            <a:pPr algn="ctr"/>
            <a:r>
              <a:rPr lang="nl-NL" sz="1350" dirty="0"/>
              <a:t>Plantfysiologie periode 3 Cellen, hormonen en inhoudsstoffen</a:t>
            </a:r>
          </a:p>
        </p:txBody>
      </p:sp>
      <p:sp>
        <p:nvSpPr>
          <p:cNvPr id="3" name="Tekstvak 2">
            <a:extLst>
              <a:ext uri="{FF2B5EF4-FFF2-40B4-BE49-F238E27FC236}">
                <a16:creationId xmlns:a16="http://schemas.microsoft.com/office/drawing/2014/main" id="{AC90F30D-9A1D-42A8-A0D2-A7208BBED3DC}"/>
              </a:ext>
            </a:extLst>
          </p:cNvPr>
          <p:cNvSpPr txBox="1"/>
          <p:nvPr/>
        </p:nvSpPr>
        <p:spPr>
          <a:xfrm>
            <a:off x="457200" y="1613535"/>
            <a:ext cx="8305800" cy="3416320"/>
          </a:xfrm>
          <a:prstGeom prst="rect">
            <a:avLst/>
          </a:prstGeom>
          <a:noFill/>
        </p:spPr>
        <p:txBody>
          <a:bodyPr wrap="square" rtlCol="0">
            <a:spAutoFit/>
          </a:bodyPr>
          <a:lstStyle/>
          <a:p>
            <a:r>
              <a:rPr lang="nl-NL" sz="2400" dirty="0"/>
              <a:t>Les 7</a:t>
            </a:r>
          </a:p>
          <a:p>
            <a:r>
              <a:rPr lang="nl-NL" sz="2400" dirty="0"/>
              <a:t>Alleen of in 2 tallen (wel zelfde niveau) maak je een presentatie over een gewas dat gebruikt kan worden vanwege nuttige inhoudsstoffen:</a:t>
            </a:r>
          </a:p>
          <a:p>
            <a:pPr marL="342900" indent="-342900">
              <a:buFont typeface="Arial" panose="020B0604020202020204" pitchFamily="34" charset="0"/>
              <a:buChar char="•"/>
            </a:pPr>
            <a:r>
              <a:rPr lang="nl-NL" sz="2400" dirty="0"/>
              <a:t>Voor Groene handel een kamer- of tuinplant</a:t>
            </a:r>
          </a:p>
          <a:p>
            <a:pPr marL="342900" indent="-342900">
              <a:buFont typeface="Arial" panose="020B0604020202020204" pitchFamily="34" charset="0"/>
              <a:buChar char="•"/>
            </a:pPr>
            <a:r>
              <a:rPr lang="nl-NL" sz="2400" dirty="0"/>
              <a:t>Voor Glasteelt en gewas uit de kas </a:t>
            </a:r>
          </a:p>
          <a:p>
            <a:pPr marL="342900" indent="-342900">
              <a:buFont typeface="Arial" panose="020B0604020202020204" pitchFamily="34" charset="0"/>
              <a:buChar char="•"/>
            </a:pPr>
            <a:r>
              <a:rPr lang="nl-NL" sz="2400" dirty="0"/>
              <a:t>Voor Boomteelt een gewas in de volle grond </a:t>
            </a:r>
          </a:p>
          <a:p>
            <a:pPr marL="342900" indent="-342900">
              <a:buFont typeface="Arial" panose="020B0604020202020204" pitchFamily="34" charset="0"/>
              <a:buChar char="•"/>
            </a:pPr>
            <a:endParaRPr lang="nl-NL" sz="2400" dirty="0"/>
          </a:p>
          <a:p>
            <a:pPr marL="342900" indent="-342900">
              <a:buFont typeface="Arial" panose="020B0604020202020204" pitchFamily="34" charset="0"/>
              <a:buChar char="•"/>
            </a:pPr>
            <a:endParaRPr lang="nl-NL" sz="2400" dirty="0"/>
          </a:p>
        </p:txBody>
      </p:sp>
      <p:pic>
        <p:nvPicPr>
          <p:cNvPr id="7" name="Afbeelding 6">
            <a:extLst>
              <a:ext uri="{FF2B5EF4-FFF2-40B4-BE49-F238E27FC236}">
                <a16:creationId xmlns:a16="http://schemas.microsoft.com/office/drawing/2014/main" id="{AC87282E-7AF3-4195-92C5-0854FAD3F973}"/>
              </a:ext>
            </a:extLst>
          </p:cNvPr>
          <p:cNvPicPr>
            <a:picLocks noChangeAspect="1"/>
          </p:cNvPicPr>
          <p:nvPr/>
        </p:nvPicPr>
        <p:blipFill>
          <a:blip r:embed="rId3"/>
          <a:stretch>
            <a:fillRect/>
          </a:stretch>
        </p:blipFill>
        <p:spPr>
          <a:xfrm>
            <a:off x="1257393" y="4400824"/>
            <a:ext cx="2362200" cy="1743075"/>
          </a:xfrm>
          <a:prstGeom prst="rect">
            <a:avLst/>
          </a:prstGeom>
        </p:spPr>
      </p:pic>
      <p:pic>
        <p:nvPicPr>
          <p:cNvPr id="10" name="Afbeelding 9">
            <a:extLst>
              <a:ext uri="{FF2B5EF4-FFF2-40B4-BE49-F238E27FC236}">
                <a16:creationId xmlns:a16="http://schemas.microsoft.com/office/drawing/2014/main" id="{93DDAAFE-F96D-4328-96DB-D2A424787BF7}"/>
              </a:ext>
            </a:extLst>
          </p:cNvPr>
          <p:cNvPicPr>
            <a:picLocks noChangeAspect="1"/>
          </p:cNvPicPr>
          <p:nvPr/>
        </p:nvPicPr>
        <p:blipFill>
          <a:blip r:embed="rId4"/>
          <a:stretch>
            <a:fillRect/>
          </a:stretch>
        </p:blipFill>
        <p:spPr>
          <a:xfrm>
            <a:off x="5957351" y="4541710"/>
            <a:ext cx="2118230" cy="1554290"/>
          </a:xfrm>
          <a:prstGeom prst="rect">
            <a:avLst/>
          </a:prstGeom>
        </p:spPr>
      </p:pic>
      <p:pic>
        <p:nvPicPr>
          <p:cNvPr id="11" name="Afbeelding 10">
            <a:extLst>
              <a:ext uri="{FF2B5EF4-FFF2-40B4-BE49-F238E27FC236}">
                <a16:creationId xmlns:a16="http://schemas.microsoft.com/office/drawing/2014/main" id="{D94E5AB6-B5E9-4519-A89B-00262CE1E17B}"/>
              </a:ext>
            </a:extLst>
          </p:cNvPr>
          <p:cNvPicPr>
            <a:picLocks noChangeAspect="1"/>
          </p:cNvPicPr>
          <p:nvPr/>
        </p:nvPicPr>
        <p:blipFill>
          <a:blip r:embed="rId5"/>
          <a:stretch>
            <a:fillRect/>
          </a:stretch>
        </p:blipFill>
        <p:spPr>
          <a:xfrm>
            <a:off x="4012069" y="4421587"/>
            <a:ext cx="1702931" cy="1722312"/>
          </a:xfrm>
          <a:prstGeom prst="rect">
            <a:avLst/>
          </a:prstGeom>
        </p:spPr>
      </p:pic>
    </p:spTree>
    <p:extLst>
      <p:ext uri="{BB962C8B-B14F-4D97-AF65-F5344CB8AC3E}">
        <p14:creationId xmlns:p14="http://schemas.microsoft.com/office/powerpoint/2010/main" val="39715508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ijdelijke aanduiding voor inhoud 3">
            <a:extLst>
              <a:ext uri="{FF2B5EF4-FFF2-40B4-BE49-F238E27FC236}">
                <a16:creationId xmlns:a16="http://schemas.microsoft.com/office/drawing/2014/main" id="{6FC07C59-DA1A-48C0-B0AF-036A776FAAA1}"/>
              </a:ext>
            </a:extLst>
          </p:cNvPr>
          <p:cNvPicPr>
            <a:picLocks noGrp="1" noChangeAspect="1"/>
          </p:cNvPicPr>
          <p:nvPr>
            <p:ph idx="1"/>
          </p:nvPr>
        </p:nvPicPr>
        <p:blipFill>
          <a:blip r:embed="rId2"/>
          <a:stretch>
            <a:fillRect/>
          </a:stretch>
        </p:blipFill>
        <p:spPr>
          <a:xfrm>
            <a:off x="7383628" y="3024343"/>
            <a:ext cx="1760372" cy="809315"/>
          </a:xfrm>
          <a:prstGeom prst="rect">
            <a:avLst/>
          </a:prstGeom>
        </p:spPr>
      </p:pic>
      <p:sp>
        <p:nvSpPr>
          <p:cNvPr id="2" name="Titel 1">
            <a:extLst>
              <a:ext uri="{FF2B5EF4-FFF2-40B4-BE49-F238E27FC236}">
                <a16:creationId xmlns:a16="http://schemas.microsoft.com/office/drawing/2014/main" id="{E1F63243-4CBF-4C92-A833-E353A87BA17E}"/>
              </a:ext>
            </a:extLst>
          </p:cNvPr>
          <p:cNvSpPr>
            <a:spLocks noGrp="1"/>
          </p:cNvSpPr>
          <p:nvPr>
            <p:ph type="title"/>
          </p:nvPr>
        </p:nvSpPr>
        <p:spPr>
          <a:xfrm>
            <a:off x="1123123" y="1063229"/>
            <a:ext cx="6534978" cy="857250"/>
          </a:xfrm>
        </p:spPr>
        <p:txBody>
          <a:bodyPr>
            <a:normAutofit/>
          </a:bodyPr>
          <a:lstStyle/>
          <a:p>
            <a:pPr algn="ctr"/>
            <a:r>
              <a:rPr lang="nl-NL" b="1" dirty="0"/>
              <a:t>Eindopdracht</a:t>
            </a:r>
          </a:p>
        </p:txBody>
      </p:sp>
      <p:sp>
        <p:nvSpPr>
          <p:cNvPr id="6" name="Tekstvak 5">
            <a:extLst>
              <a:ext uri="{FF2B5EF4-FFF2-40B4-BE49-F238E27FC236}">
                <a16:creationId xmlns:a16="http://schemas.microsoft.com/office/drawing/2014/main" id="{196218B3-4571-4CB8-995A-C7F78EA254D6}"/>
              </a:ext>
            </a:extLst>
          </p:cNvPr>
          <p:cNvSpPr txBox="1"/>
          <p:nvPr/>
        </p:nvSpPr>
        <p:spPr>
          <a:xfrm>
            <a:off x="1676400" y="6096000"/>
            <a:ext cx="5205865" cy="300082"/>
          </a:xfrm>
          <a:prstGeom prst="rect">
            <a:avLst/>
          </a:prstGeom>
          <a:noFill/>
        </p:spPr>
        <p:txBody>
          <a:bodyPr wrap="square" rtlCol="0">
            <a:spAutoFit/>
          </a:bodyPr>
          <a:lstStyle/>
          <a:p>
            <a:pPr algn="ctr"/>
            <a:r>
              <a:rPr lang="nl-NL" sz="1350" dirty="0"/>
              <a:t>Plantfysiologie periode 3 Cellen, hormonen en inhoudsstoffen</a:t>
            </a:r>
          </a:p>
        </p:txBody>
      </p:sp>
      <p:pic>
        <p:nvPicPr>
          <p:cNvPr id="5" name="Afbeelding 4">
            <a:extLst>
              <a:ext uri="{FF2B5EF4-FFF2-40B4-BE49-F238E27FC236}">
                <a16:creationId xmlns:a16="http://schemas.microsoft.com/office/drawing/2014/main" id="{C5D77096-035A-43EC-BB3D-E79340179061}"/>
              </a:ext>
            </a:extLst>
          </p:cNvPr>
          <p:cNvPicPr>
            <a:picLocks noChangeAspect="1"/>
          </p:cNvPicPr>
          <p:nvPr/>
        </p:nvPicPr>
        <p:blipFill>
          <a:blip r:embed="rId3"/>
          <a:stretch>
            <a:fillRect/>
          </a:stretch>
        </p:blipFill>
        <p:spPr>
          <a:xfrm>
            <a:off x="812939" y="1892405"/>
            <a:ext cx="6077347" cy="3737371"/>
          </a:xfrm>
          <a:prstGeom prst="rect">
            <a:avLst/>
          </a:prstGeom>
        </p:spPr>
      </p:pic>
    </p:spTree>
    <p:extLst>
      <p:ext uri="{BB962C8B-B14F-4D97-AF65-F5344CB8AC3E}">
        <p14:creationId xmlns:p14="http://schemas.microsoft.com/office/powerpoint/2010/main" val="30938105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ijdelijke aanduiding voor inhoud 3">
            <a:extLst>
              <a:ext uri="{FF2B5EF4-FFF2-40B4-BE49-F238E27FC236}">
                <a16:creationId xmlns:a16="http://schemas.microsoft.com/office/drawing/2014/main" id="{6FC07C59-DA1A-48C0-B0AF-036A776FAAA1}"/>
              </a:ext>
            </a:extLst>
          </p:cNvPr>
          <p:cNvPicPr>
            <a:picLocks noGrp="1" noChangeAspect="1"/>
          </p:cNvPicPr>
          <p:nvPr>
            <p:ph idx="1"/>
          </p:nvPr>
        </p:nvPicPr>
        <p:blipFill>
          <a:blip r:embed="rId2"/>
          <a:stretch>
            <a:fillRect/>
          </a:stretch>
        </p:blipFill>
        <p:spPr>
          <a:xfrm>
            <a:off x="7383628" y="3024343"/>
            <a:ext cx="1760372" cy="809315"/>
          </a:xfrm>
          <a:prstGeom prst="rect">
            <a:avLst/>
          </a:prstGeom>
        </p:spPr>
      </p:pic>
      <p:sp>
        <p:nvSpPr>
          <p:cNvPr id="2" name="Titel 1">
            <a:extLst>
              <a:ext uri="{FF2B5EF4-FFF2-40B4-BE49-F238E27FC236}">
                <a16:creationId xmlns:a16="http://schemas.microsoft.com/office/drawing/2014/main" id="{E1F63243-4CBF-4C92-A833-E353A87BA17E}"/>
              </a:ext>
            </a:extLst>
          </p:cNvPr>
          <p:cNvSpPr>
            <a:spLocks noGrp="1"/>
          </p:cNvSpPr>
          <p:nvPr>
            <p:ph type="title"/>
          </p:nvPr>
        </p:nvSpPr>
        <p:spPr>
          <a:xfrm>
            <a:off x="1123123" y="1063229"/>
            <a:ext cx="6534978" cy="857250"/>
          </a:xfrm>
        </p:spPr>
        <p:txBody>
          <a:bodyPr>
            <a:normAutofit/>
          </a:bodyPr>
          <a:lstStyle/>
          <a:p>
            <a:pPr algn="ctr"/>
            <a:r>
              <a:rPr lang="nl-NL" b="1" dirty="0"/>
              <a:t>Les 3/4  Groei, hormonen en inhoudsstoffen</a:t>
            </a:r>
          </a:p>
        </p:txBody>
      </p:sp>
      <p:sp>
        <p:nvSpPr>
          <p:cNvPr id="6" name="Tekstvak 5">
            <a:extLst>
              <a:ext uri="{FF2B5EF4-FFF2-40B4-BE49-F238E27FC236}">
                <a16:creationId xmlns:a16="http://schemas.microsoft.com/office/drawing/2014/main" id="{196218B3-4571-4CB8-995A-C7F78EA254D6}"/>
              </a:ext>
            </a:extLst>
          </p:cNvPr>
          <p:cNvSpPr txBox="1"/>
          <p:nvPr/>
        </p:nvSpPr>
        <p:spPr>
          <a:xfrm>
            <a:off x="1676400" y="6096000"/>
            <a:ext cx="5205865" cy="300082"/>
          </a:xfrm>
          <a:prstGeom prst="rect">
            <a:avLst/>
          </a:prstGeom>
          <a:noFill/>
        </p:spPr>
        <p:txBody>
          <a:bodyPr wrap="square" rtlCol="0">
            <a:spAutoFit/>
          </a:bodyPr>
          <a:lstStyle/>
          <a:p>
            <a:pPr algn="ctr"/>
            <a:r>
              <a:rPr lang="nl-NL" sz="1350" dirty="0"/>
              <a:t>Plantfysiologie periode 3 Cellen, hormonen en inhoudsstoffen</a:t>
            </a:r>
          </a:p>
        </p:txBody>
      </p:sp>
      <p:sp>
        <p:nvSpPr>
          <p:cNvPr id="3" name="Tekstvak 2">
            <a:extLst>
              <a:ext uri="{FF2B5EF4-FFF2-40B4-BE49-F238E27FC236}">
                <a16:creationId xmlns:a16="http://schemas.microsoft.com/office/drawing/2014/main" id="{3C3B9F77-227D-4764-86E0-330C1B376097}"/>
              </a:ext>
            </a:extLst>
          </p:cNvPr>
          <p:cNvSpPr txBox="1"/>
          <p:nvPr/>
        </p:nvSpPr>
        <p:spPr>
          <a:xfrm>
            <a:off x="1123123" y="1752600"/>
            <a:ext cx="7487477" cy="4524315"/>
          </a:xfrm>
          <a:prstGeom prst="rect">
            <a:avLst/>
          </a:prstGeom>
          <a:noFill/>
        </p:spPr>
        <p:txBody>
          <a:bodyPr wrap="square" rtlCol="0">
            <a:spAutoFit/>
          </a:bodyPr>
          <a:lstStyle/>
          <a:p>
            <a:r>
              <a:rPr lang="nl-NL" sz="2400" dirty="0"/>
              <a:t>Plantenhormoon </a:t>
            </a:r>
          </a:p>
          <a:p>
            <a:endParaRPr lang="nl-NL" sz="2400" dirty="0"/>
          </a:p>
          <a:p>
            <a:r>
              <a:rPr lang="nl-NL" sz="2400" dirty="0"/>
              <a:t>Plantenhormonen regelen onder andere de groei van de:</a:t>
            </a:r>
          </a:p>
          <a:p>
            <a:pPr marL="342900" indent="-342900">
              <a:buFont typeface="Arial" panose="020B0604020202020204" pitchFamily="34" charset="0"/>
              <a:buChar char="•"/>
            </a:pPr>
            <a:r>
              <a:rPr lang="nl-NL" sz="2400" dirty="0"/>
              <a:t>wortels,</a:t>
            </a:r>
          </a:p>
          <a:p>
            <a:pPr marL="342900" indent="-342900">
              <a:buFont typeface="Arial" panose="020B0604020202020204" pitchFamily="34" charset="0"/>
              <a:buChar char="•"/>
            </a:pPr>
            <a:r>
              <a:rPr lang="nl-NL" sz="2400" dirty="0"/>
              <a:t>stengels en bladeren,</a:t>
            </a:r>
          </a:p>
          <a:p>
            <a:pPr marL="342900" indent="-342900">
              <a:buFont typeface="Arial" panose="020B0604020202020204" pitchFamily="34" charset="0"/>
              <a:buChar char="•"/>
            </a:pPr>
            <a:r>
              <a:rPr lang="nl-NL" sz="2400" dirty="0"/>
              <a:t>vrucht- en zaadontwikkeling.</a:t>
            </a:r>
          </a:p>
          <a:p>
            <a:r>
              <a:rPr lang="nl-NL" sz="2400" dirty="0"/>
              <a:t>en beïnvloeden de:</a:t>
            </a:r>
          </a:p>
          <a:p>
            <a:pPr marL="342900" indent="-342900">
              <a:buFont typeface="Arial" panose="020B0604020202020204" pitchFamily="34" charset="0"/>
              <a:buChar char="•"/>
            </a:pPr>
            <a:r>
              <a:rPr lang="nl-NL" sz="2400" dirty="0"/>
              <a:t>veroudering en afstoting van bladeren in de herfst,</a:t>
            </a:r>
          </a:p>
          <a:p>
            <a:pPr marL="342900" indent="-342900">
              <a:buFont typeface="Arial" panose="020B0604020202020204" pitchFamily="34" charset="0"/>
              <a:buChar char="•"/>
            </a:pPr>
            <a:r>
              <a:rPr lang="nl-NL" sz="2400" dirty="0"/>
              <a:t>apicale dominantie,</a:t>
            </a:r>
          </a:p>
          <a:p>
            <a:pPr marL="342900" indent="-342900">
              <a:buFont typeface="Arial" panose="020B0604020202020204" pitchFamily="34" charset="0"/>
              <a:buChar char="•"/>
            </a:pPr>
            <a:r>
              <a:rPr lang="nl-NL" sz="2400" dirty="0"/>
              <a:t>rustperioden, zoals de winterrust,</a:t>
            </a:r>
          </a:p>
          <a:p>
            <a:pPr marL="342900" indent="-342900">
              <a:buFont typeface="Arial" panose="020B0604020202020204" pitchFamily="34" charset="0"/>
              <a:buChar char="•"/>
            </a:pPr>
            <a:r>
              <a:rPr lang="nl-NL" sz="2400" dirty="0"/>
              <a:t>geotropie (groeiwijze door zwaartekracht)</a:t>
            </a:r>
          </a:p>
          <a:p>
            <a:pPr marL="342900" indent="-342900">
              <a:buFont typeface="Arial" panose="020B0604020202020204" pitchFamily="34" charset="0"/>
              <a:buChar char="•"/>
            </a:pPr>
            <a:r>
              <a:rPr lang="nl-NL" sz="2400" dirty="0"/>
              <a:t>fototropie (groeiwijze door licht)</a:t>
            </a:r>
          </a:p>
        </p:txBody>
      </p:sp>
      <p:pic>
        <p:nvPicPr>
          <p:cNvPr id="5" name="Afbeelding 4">
            <a:extLst>
              <a:ext uri="{FF2B5EF4-FFF2-40B4-BE49-F238E27FC236}">
                <a16:creationId xmlns:a16="http://schemas.microsoft.com/office/drawing/2014/main" id="{09065900-0876-49C0-95E0-0BE123DE7B8C}"/>
              </a:ext>
            </a:extLst>
          </p:cNvPr>
          <p:cNvPicPr>
            <a:picLocks noChangeAspect="1"/>
          </p:cNvPicPr>
          <p:nvPr/>
        </p:nvPicPr>
        <p:blipFill>
          <a:blip r:embed="rId3"/>
          <a:stretch>
            <a:fillRect/>
          </a:stretch>
        </p:blipFill>
        <p:spPr>
          <a:xfrm>
            <a:off x="7529975" y="1460492"/>
            <a:ext cx="1467677" cy="1103309"/>
          </a:xfrm>
          <a:prstGeom prst="rect">
            <a:avLst/>
          </a:prstGeom>
        </p:spPr>
      </p:pic>
    </p:spTree>
    <p:extLst>
      <p:ext uri="{BB962C8B-B14F-4D97-AF65-F5344CB8AC3E}">
        <p14:creationId xmlns:p14="http://schemas.microsoft.com/office/powerpoint/2010/main" val="36906752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ijdelijke aanduiding voor inhoud 3">
            <a:extLst>
              <a:ext uri="{FF2B5EF4-FFF2-40B4-BE49-F238E27FC236}">
                <a16:creationId xmlns:a16="http://schemas.microsoft.com/office/drawing/2014/main" id="{6FC07C59-DA1A-48C0-B0AF-036A776FAAA1}"/>
              </a:ext>
            </a:extLst>
          </p:cNvPr>
          <p:cNvPicPr>
            <a:picLocks noGrp="1" noChangeAspect="1"/>
          </p:cNvPicPr>
          <p:nvPr>
            <p:ph idx="1"/>
          </p:nvPr>
        </p:nvPicPr>
        <p:blipFill>
          <a:blip r:embed="rId2"/>
          <a:stretch>
            <a:fillRect/>
          </a:stretch>
        </p:blipFill>
        <p:spPr>
          <a:xfrm>
            <a:off x="7383628" y="3024343"/>
            <a:ext cx="1760372" cy="809315"/>
          </a:xfrm>
          <a:prstGeom prst="rect">
            <a:avLst/>
          </a:prstGeom>
        </p:spPr>
      </p:pic>
      <p:sp>
        <p:nvSpPr>
          <p:cNvPr id="2" name="Titel 1">
            <a:extLst>
              <a:ext uri="{FF2B5EF4-FFF2-40B4-BE49-F238E27FC236}">
                <a16:creationId xmlns:a16="http://schemas.microsoft.com/office/drawing/2014/main" id="{E1F63243-4CBF-4C92-A833-E353A87BA17E}"/>
              </a:ext>
            </a:extLst>
          </p:cNvPr>
          <p:cNvSpPr>
            <a:spLocks noGrp="1"/>
          </p:cNvSpPr>
          <p:nvPr>
            <p:ph type="title"/>
          </p:nvPr>
        </p:nvSpPr>
        <p:spPr>
          <a:xfrm>
            <a:off x="1123123" y="1063229"/>
            <a:ext cx="6534978" cy="857250"/>
          </a:xfrm>
        </p:spPr>
        <p:txBody>
          <a:bodyPr>
            <a:normAutofit/>
          </a:bodyPr>
          <a:lstStyle/>
          <a:p>
            <a:pPr algn="ctr"/>
            <a:r>
              <a:rPr lang="nl-NL" b="1" dirty="0"/>
              <a:t>Les 3/4  Groei, hormonen en inhoudsstoffen</a:t>
            </a:r>
          </a:p>
        </p:txBody>
      </p:sp>
      <p:sp>
        <p:nvSpPr>
          <p:cNvPr id="6" name="Tekstvak 5">
            <a:extLst>
              <a:ext uri="{FF2B5EF4-FFF2-40B4-BE49-F238E27FC236}">
                <a16:creationId xmlns:a16="http://schemas.microsoft.com/office/drawing/2014/main" id="{196218B3-4571-4CB8-995A-C7F78EA254D6}"/>
              </a:ext>
            </a:extLst>
          </p:cNvPr>
          <p:cNvSpPr txBox="1"/>
          <p:nvPr/>
        </p:nvSpPr>
        <p:spPr>
          <a:xfrm>
            <a:off x="1676400" y="6096000"/>
            <a:ext cx="5205865" cy="300082"/>
          </a:xfrm>
          <a:prstGeom prst="rect">
            <a:avLst/>
          </a:prstGeom>
          <a:noFill/>
        </p:spPr>
        <p:txBody>
          <a:bodyPr wrap="square" rtlCol="0">
            <a:spAutoFit/>
          </a:bodyPr>
          <a:lstStyle/>
          <a:p>
            <a:pPr algn="ctr"/>
            <a:r>
              <a:rPr lang="nl-NL" sz="1350" dirty="0"/>
              <a:t>Plantfysiologie periode 3 Cellen, hormonen en inhoudsstoffen</a:t>
            </a:r>
          </a:p>
        </p:txBody>
      </p:sp>
      <p:sp>
        <p:nvSpPr>
          <p:cNvPr id="3" name="Tekstvak 2">
            <a:extLst>
              <a:ext uri="{FF2B5EF4-FFF2-40B4-BE49-F238E27FC236}">
                <a16:creationId xmlns:a16="http://schemas.microsoft.com/office/drawing/2014/main" id="{3C3B9F77-227D-4764-86E0-330C1B376097}"/>
              </a:ext>
            </a:extLst>
          </p:cNvPr>
          <p:cNvSpPr txBox="1"/>
          <p:nvPr/>
        </p:nvSpPr>
        <p:spPr>
          <a:xfrm>
            <a:off x="1123123" y="1752600"/>
            <a:ext cx="6260505" cy="738664"/>
          </a:xfrm>
          <a:prstGeom prst="rect">
            <a:avLst/>
          </a:prstGeom>
          <a:noFill/>
        </p:spPr>
        <p:txBody>
          <a:bodyPr wrap="square" rtlCol="0">
            <a:spAutoFit/>
          </a:bodyPr>
          <a:lstStyle/>
          <a:p>
            <a:r>
              <a:rPr lang="nl-NL" sz="2400" dirty="0"/>
              <a:t>Plantenhormoon uit de cel</a:t>
            </a:r>
          </a:p>
          <a:p>
            <a:endParaRPr lang="nl-NL" dirty="0"/>
          </a:p>
        </p:txBody>
      </p:sp>
      <p:sp>
        <p:nvSpPr>
          <p:cNvPr id="7" name="Rechthoek 6">
            <a:extLst>
              <a:ext uri="{FF2B5EF4-FFF2-40B4-BE49-F238E27FC236}">
                <a16:creationId xmlns:a16="http://schemas.microsoft.com/office/drawing/2014/main" id="{D235DE31-3F1B-4DF7-9C07-C1B98864B5A1}"/>
              </a:ext>
            </a:extLst>
          </p:cNvPr>
          <p:cNvSpPr/>
          <p:nvPr/>
        </p:nvSpPr>
        <p:spPr>
          <a:xfrm>
            <a:off x="762000" y="5144157"/>
            <a:ext cx="7620000" cy="1200329"/>
          </a:xfrm>
          <a:prstGeom prst="rect">
            <a:avLst/>
          </a:prstGeom>
        </p:spPr>
        <p:txBody>
          <a:bodyPr wrap="square">
            <a:spAutoFit/>
          </a:bodyPr>
          <a:lstStyle/>
          <a:p>
            <a:r>
              <a:rPr lang="nl-NL" sz="2400" dirty="0"/>
              <a:t>Het </a:t>
            </a:r>
            <a:r>
              <a:rPr lang="nl-NL" sz="2400" dirty="0" err="1"/>
              <a:t>Golgi-apparaat</a:t>
            </a:r>
            <a:r>
              <a:rPr lang="nl-NL" sz="2400" dirty="0"/>
              <a:t> kan stoffen produceren die bestemd zijn voor buiten de cel. Een voorbeeld hiervan zijn de plantenhormonen, die een effect hebben elders in de plant.</a:t>
            </a:r>
          </a:p>
        </p:txBody>
      </p:sp>
      <p:pic>
        <p:nvPicPr>
          <p:cNvPr id="8" name="Afbeelding 7">
            <a:extLst>
              <a:ext uri="{FF2B5EF4-FFF2-40B4-BE49-F238E27FC236}">
                <a16:creationId xmlns:a16="http://schemas.microsoft.com/office/drawing/2014/main" id="{215B0F4E-5AC6-46E3-B7ED-6E7F99A1B26B}"/>
              </a:ext>
            </a:extLst>
          </p:cNvPr>
          <p:cNvPicPr>
            <a:picLocks noChangeAspect="1"/>
          </p:cNvPicPr>
          <p:nvPr/>
        </p:nvPicPr>
        <p:blipFill>
          <a:blip r:embed="rId3"/>
          <a:stretch>
            <a:fillRect/>
          </a:stretch>
        </p:blipFill>
        <p:spPr>
          <a:xfrm>
            <a:off x="457200" y="2100515"/>
            <a:ext cx="1905000" cy="1431803"/>
          </a:xfrm>
          <a:prstGeom prst="rect">
            <a:avLst/>
          </a:prstGeom>
        </p:spPr>
      </p:pic>
      <p:pic>
        <p:nvPicPr>
          <p:cNvPr id="10" name="Afbeelding 9">
            <a:extLst>
              <a:ext uri="{FF2B5EF4-FFF2-40B4-BE49-F238E27FC236}">
                <a16:creationId xmlns:a16="http://schemas.microsoft.com/office/drawing/2014/main" id="{5358DC31-0113-4EC1-932F-A10893C14C8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95128" y="3429000"/>
            <a:ext cx="5153744" cy="1524213"/>
          </a:xfrm>
          <a:prstGeom prst="rect">
            <a:avLst/>
          </a:prstGeom>
        </p:spPr>
      </p:pic>
    </p:spTree>
    <p:extLst>
      <p:ext uri="{BB962C8B-B14F-4D97-AF65-F5344CB8AC3E}">
        <p14:creationId xmlns:p14="http://schemas.microsoft.com/office/powerpoint/2010/main" val="23861088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F43EF77-860C-438A-8145-D8E80E60C737}"/>
              </a:ext>
            </a:extLst>
          </p:cNvPr>
          <p:cNvSpPr>
            <a:spLocks noGrp="1"/>
          </p:cNvSpPr>
          <p:nvPr>
            <p:ph type="title"/>
          </p:nvPr>
        </p:nvSpPr>
        <p:spPr/>
        <p:txBody>
          <a:bodyPr/>
          <a:lstStyle/>
          <a:p>
            <a:endParaRPr lang="nl-NL"/>
          </a:p>
        </p:txBody>
      </p:sp>
      <p:pic>
        <p:nvPicPr>
          <p:cNvPr id="4" name="Afbeelding 3">
            <a:extLst>
              <a:ext uri="{FF2B5EF4-FFF2-40B4-BE49-F238E27FC236}">
                <a16:creationId xmlns:a16="http://schemas.microsoft.com/office/drawing/2014/main" id="{2A4EB71D-2AF1-49F8-972D-63508F202B6B}"/>
              </a:ext>
            </a:extLst>
          </p:cNvPr>
          <p:cNvPicPr>
            <a:picLocks noChangeAspect="1"/>
          </p:cNvPicPr>
          <p:nvPr/>
        </p:nvPicPr>
        <p:blipFill>
          <a:blip r:embed="rId2"/>
          <a:stretch>
            <a:fillRect/>
          </a:stretch>
        </p:blipFill>
        <p:spPr>
          <a:xfrm>
            <a:off x="244642" y="88227"/>
            <a:ext cx="8763000" cy="6586293"/>
          </a:xfrm>
          <a:prstGeom prst="rect">
            <a:avLst/>
          </a:prstGeom>
        </p:spPr>
      </p:pic>
      <p:sp>
        <p:nvSpPr>
          <p:cNvPr id="3" name="Tijdelijke aanduiding voor tekst 2">
            <a:extLst>
              <a:ext uri="{FF2B5EF4-FFF2-40B4-BE49-F238E27FC236}">
                <a16:creationId xmlns:a16="http://schemas.microsoft.com/office/drawing/2014/main" id="{618AD059-DDD8-4C8F-9C8E-AEDC630F2B4E}"/>
              </a:ext>
            </a:extLst>
          </p:cNvPr>
          <p:cNvSpPr>
            <a:spLocks noGrp="1"/>
          </p:cNvSpPr>
          <p:nvPr>
            <p:ph type="body" idx="1"/>
          </p:nvPr>
        </p:nvSpPr>
        <p:spPr/>
        <p:txBody>
          <a:bodyPr/>
          <a:lstStyle/>
          <a:p>
            <a:endParaRPr lang="nl-NL" dirty="0"/>
          </a:p>
        </p:txBody>
      </p:sp>
      <p:pic>
        <p:nvPicPr>
          <p:cNvPr id="5" name="Afbeelding 4">
            <a:extLst>
              <a:ext uri="{FF2B5EF4-FFF2-40B4-BE49-F238E27FC236}">
                <a16:creationId xmlns:a16="http://schemas.microsoft.com/office/drawing/2014/main" id="{C96FCC68-6F59-45A7-8ECA-0933B7513426}"/>
              </a:ext>
            </a:extLst>
          </p:cNvPr>
          <p:cNvPicPr>
            <a:picLocks noChangeAspect="1"/>
          </p:cNvPicPr>
          <p:nvPr/>
        </p:nvPicPr>
        <p:blipFill>
          <a:blip r:embed="rId3"/>
          <a:stretch>
            <a:fillRect/>
          </a:stretch>
        </p:blipFill>
        <p:spPr>
          <a:xfrm>
            <a:off x="7382103" y="2975954"/>
            <a:ext cx="1761897" cy="810838"/>
          </a:xfrm>
          <a:prstGeom prst="rect">
            <a:avLst/>
          </a:prstGeom>
        </p:spPr>
      </p:pic>
    </p:spTree>
    <p:extLst>
      <p:ext uri="{BB962C8B-B14F-4D97-AF65-F5344CB8AC3E}">
        <p14:creationId xmlns:p14="http://schemas.microsoft.com/office/powerpoint/2010/main" val="14645247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Afbeelding 6">
            <a:extLst>
              <a:ext uri="{FF2B5EF4-FFF2-40B4-BE49-F238E27FC236}">
                <a16:creationId xmlns:a16="http://schemas.microsoft.com/office/drawing/2014/main" id="{F03FEFE1-4AC1-4F52-8CC9-F4D831CF640F}"/>
              </a:ext>
            </a:extLst>
          </p:cNvPr>
          <p:cNvPicPr>
            <a:picLocks noChangeAspect="1"/>
          </p:cNvPicPr>
          <p:nvPr/>
        </p:nvPicPr>
        <p:blipFill>
          <a:blip r:embed="rId2"/>
          <a:stretch>
            <a:fillRect/>
          </a:stretch>
        </p:blipFill>
        <p:spPr>
          <a:xfrm>
            <a:off x="4869969" y="1935003"/>
            <a:ext cx="2650895" cy="3968591"/>
          </a:xfrm>
          <a:prstGeom prst="rect">
            <a:avLst/>
          </a:prstGeom>
        </p:spPr>
      </p:pic>
      <p:pic>
        <p:nvPicPr>
          <p:cNvPr id="4" name="Tijdelijke aanduiding voor inhoud 3">
            <a:extLst>
              <a:ext uri="{FF2B5EF4-FFF2-40B4-BE49-F238E27FC236}">
                <a16:creationId xmlns:a16="http://schemas.microsoft.com/office/drawing/2014/main" id="{6FC07C59-DA1A-48C0-B0AF-036A776FAAA1}"/>
              </a:ext>
            </a:extLst>
          </p:cNvPr>
          <p:cNvPicPr>
            <a:picLocks noGrp="1" noChangeAspect="1"/>
          </p:cNvPicPr>
          <p:nvPr>
            <p:ph idx="1"/>
          </p:nvPr>
        </p:nvPicPr>
        <p:blipFill>
          <a:blip r:embed="rId3"/>
          <a:stretch>
            <a:fillRect/>
          </a:stretch>
        </p:blipFill>
        <p:spPr>
          <a:xfrm>
            <a:off x="7383628" y="3024343"/>
            <a:ext cx="1760372" cy="809315"/>
          </a:xfrm>
          <a:prstGeom prst="rect">
            <a:avLst/>
          </a:prstGeom>
        </p:spPr>
      </p:pic>
      <p:sp>
        <p:nvSpPr>
          <p:cNvPr id="2" name="Titel 1">
            <a:extLst>
              <a:ext uri="{FF2B5EF4-FFF2-40B4-BE49-F238E27FC236}">
                <a16:creationId xmlns:a16="http://schemas.microsoft.com/office/drawing/2014/main" id="{E1F63243-4CBF-4C92-A833-E353A87BA17E}"/>
              </a:ext>
            </a:extLst>
          </p:cNvPr>
          <p:cNvSpPr>
            <a:spLocks noGrp="1"/>
          </p:cNvSpPr>
          <p:nvPr>
            <p:ph type="title"/>
          </p:nvPr>
        </p:nvSpPr>
        <p:spPr>
          <a:xfrm>
            <a:off x="1123123" y="1063229"/>
            <a:ext cx="6534978" cy="857250"/>
          </a:xfrm>
        </p:spPr>
        <p:txBody>
          <a:bodyPr>
            <a:normAutofit/>
          </a:bodyPr>
          <a:lstStyle/>
          <a:p>
            <a:pPr algn="ctr"/>
            <a:r>
              <a:rPr lang="nl-NL" b="1" dirty="0"/>
              <a:t>Les 3/4  Groei, hormonen en inhoudsstoffen</a:t>
            </a:r>
          </a:p>
        </p:txBody>
      </p:sp>
      <p:sp>
        <p:nvSpPr>
          <p:cNvPr id="6" name="Tekstvak 5">
            <a:extLst>
              <a:ext uri="{FF2B5EF4-FFF2-40B4-BE49-F238E27FC236}">
                <a16:creationId xmlns:a16="http://schemas.microsoft.com/office/drawing/2014/main" id="{196218B3-4571-4CB8-995A-C7F78EA254D6}"/>
              </a:ext>
            </a:extLst>
          </p:cNvPr>
          <p:cNvSpPr txBox="1"/>
          <p:nvPr/>
        </p:nvSpPr>
        <p:spPr>
          <a:xfrm>
            <a:off x="1676400" y="6096000"/>
            <a:ext cx="5205865" cy="300082"/>
          </a:xfrm>
          <a:prstGeom prst="rect">
            <a:avLst/>
          </a:prstGeom>
          <a:noFill/>
        </p:spPr>
        <p:txBody>
          <a:bodyPr wrap="square" rtlCol="0">
            <a:spAutoFit/>
          </a:bodyPr>
          <a:lstStyle/>
          <a:p>
            <a:pPr algn="ctr"/>
            <a:r>
              <a:rPr lang="nl-NL" sz="1350" dirty="0"/>
              <a:t>Plantfysiologie periode 3 Cellen, hormonen en inhoudsstoffen</a:t>
            </a:r>
          </a:p>
        </p:txBody>
      </p:sp>
      <p:sp>
        <p:nvSpPr>
          <p:cNvPr id="3" name="Tekstvak 2">
            <a:extLst>
              <a:ext uri="{FF2B5EF4-FFF2-40B4-BE49-F238E27FC236}">
                <a16:creationId xmlns:a16="http://schemas.microsoft.com/office/drawing/2014/main" id="{3C3B9F77-227D-4764-86E0-330C1B376097}"/>
              </a:ext>
            </a:extLst>
          </p:cNvPr>
          <p:cNvSpPr txBox="1"/>
          <p:nvPr/>
        </p:nvSpPr>
        <p:spPr>
          <a:xfrm>
            <a:off x="1123123" y="1752600"/>
            <a:ext cx="6260505" cy="1477328"/>
          </a:xfrm>
          <a:prstGeom prst="rect">
            <a:avLst/>
          </a:prstGeom>
          <a:noFill/>
        </p:spPr>
        <p:txBody>
          <a:bodyPr wrap="square" rtlCol="0">
            <a:spAutoFit/>
          </a:bodyPr>
          <a:lstStyle/>
          <a:p>
            <a:r>
              <a:rPr lang="nl-NL" sz="2400" dirty="0"/>
              <a:t>Plantenhormoon </a:t>
            </a:r>
          </a:p>
          <a:p>
            <a:endParaRPr lang="nl-NL" sz="2400" dirty="0"/>
          </a:p>
          <a:p>
            <a:r>
              <a:rPr lang="nl-NL" sz="2400" dirty="0"/>
              <a:t>De 5 belangrijkste:</a:t>
            </a:r>
          </a:p>
          <a:p>
            <a:endParaRPr lang="nl-NL" dirty="0"/>
          </a:p>
        </p:txBody>
      </p:sp>
      <p:sp>
        <p:nvSpPr>
          <p:cNvPr id="5" name="Rechthoek 4">
            <a:extLst>
              <a:ext uri="{FF2B5EF4-FFF2-40B4-BE49-F238E27FC236}">
                <a16:creationId xmlns:a16="http://schemas.microsoft.com/office/drawing/2014/main" id="{DADDB0B4-1717-434A-9A68-B002BEACD2C2}"/>
              </a:ext>
            </a:extLst>
          </p:cNvPr>
          <p:cNvSpPr/>
          <p:nvPr/>
        </p:nvSpPr>
        <p:spPr>
          <a:xfrm>
            <a:off x="1123123" y="2889409"/>
            <a:ext cx="4572000" cy="2677656"/>
          </a:xfrm>
          <a:prstGeom prst="rect">
            <a:avLst/>
          </a:prstGeom>
        </p:spPr>
        <p:txBody>
          <a:bodyPr>
            <a:spAutoFit/>
          </a:bodyPr>
          <a:lstStyle/>
          <a:p>
            <a:r>
              <a:rPr lang="nl-NL" sz="2400" dirty="0"/>
              <a:t>Van oudsher zijn er vijf groepen hormonen bekend:</a:t>
            </a:r>
          </a:p>
          <a:p>
            <a:pPr marL="342900" indent="-342900">
              <a:buFont typeface="Arial" panose="020B0604020202020204" pitchFamily="34" charset="0"/>
              <a:buChar char="•"/>
            </a:pPr>
            <a:r>
              <a:rPr lang="nl-NL" sz="2400" dirty="0" err="1"/>
              <a:t>gibberellinen</a:t>
            </a:r>
            <a:endParaRPr lang="nl-NL" sz="2400" dirty="0"/>
          </a:p>
          <a:p>
            <a:pPr marL="342900" indent="-342900">
              <a:buFont typeface="Arial" panose="020B0604020202020204" pitchFamily="34" charset="0"/>
              <a:buChar char="•"/>
            </a:pPr>
            <a:r>
              <a:rPr lang="nl-NL" sz="2400" dirty="0"/>
              <a:t>auxine</a:t>
            </a:r>
          </a:p>
          <a:p>
            <a:pPr marL="342900" indent="-342900">
              <a:buFont typeface="Arial" panose="020B0604020202020204" pitchFamily="34" charset="0"/>
              <a:buChar char="•"/>
            </a:pPr>
            <a:r>
              <a:rPr lang="nl-NL" sz="2400" dirty="0" err="1"/>
              <a:t>cytokininen</a:t>
            </a:r>
            <a:endParaRPr lang="nl-NL" sz="2400" dirty="0"/>
          </a:p>
          <a:p>
            <a:pPr marL="342900" indent="-342900">
              <a:buFont typeface="Arial" panose="020B0604020202020204" pitchFamily="34" charset="0"/>
              <a:buChar char="•"/>
            </a:pPr>
            <a:r>
              <a:rPr lang="nl-NL" sz="2400" dirty="0" err="1"/>
              <a:t>abscisinezuur</a:t>
            </a:r>
            <a:endParaRPr lang="nl-NL" sz="2400" dirty="0"/>
          </a:p>
          <a:p>
            <a:pPr marL="342900" indent="-342900">
              <a:buFont typeface="Arial" panose="020B0604020202020204" pitchFamily="34" charset="0"/>
              <a:buChar char="•"/>
            </a:pPr>
            <a:r>
              <a:rPr lang="nl-NL" sz="2400" dirty="0"/>
              <a:t>ethyleen</a:t>
            </a:r>
          </a:p>
        </p:txBody>
      </p:sp>
    </p:spTree>
    <p:extLst>
      <p:ext uri="{BB962C8B-B14F-4D97-AF65-F5344CB8AC3E}">
        <p14:creationId xmlns:p14="http://schemas.microsoft.com/office/powerpoint/2010/main" val="22333087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ijdelijke aanduiding voor inhoud 3">
            <a:extLst>
              <a:ext uri="{FF2B5EF4-FFF2-40B4-BE49-F238E27FC236}">
                <a16:creationId xmlns:a16="http://schemas.microsoft.com/office/drawing/2014/main" id="{6FC07C59-DA1A-48C0-B0AF-036A776FAAA1}"/>
              </a:ext>
            </a:extLst>
          </p:cNvPr>
          <p:cNvPicPr>
            <a:picLocks noGrp="1" noChangeAspect="1"/>
          </p:cNvPicPr>
          <p:nvPr>
            <p:ph idx="1"/>
          </p:nvPr>
        </p:nvPicPr>
        <p:blipFill>
          <a:blip r:embed="rId2"/>
          <a:stretch>
            <a:fillRect/>
          </a:stretch>
        </p:blipFill>
        <p:spPr>
          <a:xfrm>
            <a:off x="7383628" y="3024343"/>
            <a:ext cx="1760372" cy="809315"/>
          </a:xfrm>
          <a:prstGeom prst="rect">
            <a:avLst/>
          </a:prstGeom>
        </p:spPr>
      </p:pic>
      <p:sp>
        <p:nvSpPr>
          <p:cNvPr id="2" name="Titel 1">
            <a:extLst>
              <a:ext uri="{FF2B5EF4-FFF2-40B4-BE49-F238E27FC236}">
                <a16:creationId xmlns:a16="http://schemas.microsoft.com/office/drawing/2014/main" id="{E1F63243-4CBF-4C92-A833-E353A87BA17E}"/>
              </a:ext>
            </a:extLst>
          </p:cNvPr>
          <p:cNvSpPr>
            <a:spLocks noGrp="1"/>
          </p:cNvSpPr>
          <p:nvPr>
            <p:ph type="title"/>
          </p:nvPr>
        </p:nvSpPr>
        <p:spPr>
          <a:xfrm>
            <a:off x="1123123" y="1063229"/>
            <a:ext cx="6534978" cy="857250"/>
          </a:xfrm>
        </p:spPr>
        <p:txBody>
          <a:bodyPr>
            <a:normAutofit/>
          </a:bodyPr>
          <a:lstStyle/>
          <a:p>
            <a:pPr algn="ctr"/>
            <a:r>
              <a:rPr lang="nl-NL" b="1" dirty="0"/>
              <a:t>Les 3/4  Groei, hormonen en inhoudsstoffen</a:t>
            </a:r>
          </a:p>
        </p:txBody>
      </p:sp>
      <p:sp>
        <p:nvSpPr>
          <p:cNvPr id="6" name="Tekstvak 5">
            <a:extLst>
              <a:ext uri="{FF2B5EF4-FFF2-40B4-BE49-F238E27FC236}">
                <a16:creationId xmlns:a16="http://schemas.microsoft.com/office/drawing/2014/main" id="{196218B3-4571-4CB8-995A-C7F78EA254D6}"/>
              </a:ext>
            </a:extLst>
          </p:cNvPr>
          <p:cNvSpPr txBox="1"/>
          <p:nvPr/>
        </p:nvSpPr>
        <p:spPr>
          <a:xfrm>
            <a:off x="1676400" y="6096000"/>
            <a:ext cx="5205865" cy="300082"/>
          </a:xfrm>
          <a:prstGeom prst="rect">
            <a:avLst/>
          </a:prstGeom>
          <a:noFill/>
        </p:spPr>
        <p:txBody>
          <a:bodyPr wrap="square" rtlCol="0">
            <a:spAutoFit/>
          </a:bodyPr>
          <a:lstStyle/>
          <a:p>
            <a:pPr algn="ctr"/>
            <a:r>
              <a:rPr lang="nl-NL" sz="1350" dirty="0"/>
              <a:t>Plantfysiologie periode 3 Cellen, hormonen en inhoudsstoffen</a:t>
            </a:r>
          </a:p>
        </p:txBody>
      </p:sp>
      <p:sp>
        <p:nvSpPr>
          <p:cNvPr id="3" name="Tekstvak 2">
            <a:extLst>
              <a:ext uri="{FF2B5EF4-FFF2-40B4-BE49-F238E27FC236}">
                <a16:creationId xmlns:a16="http://schemas.microsoft.com/office/drawing/2014/main" id="{3C3B9F77-227D-4764-86E0-330C1B376097}"/>
              </a:ext>
            </a:extLst>
          </p:cNvPr>
          <p:cNvSpPr txBox="1"/>
          <p:nvPr/>
        </p:nvSpPr>
        <p:spPr>
          <a:xfrm>
            <a:off x="959254" y="1491854"/>
            <a:ext cx="6260505" cy="1015663"/>
          </a:xfrm>
          <a:prstGeom prst="rect">
            <a:avLst/>
          </a:prstGeom>
          <a:noFill/>
        </p:spPr>
        <p:txBody>
          <a:bodyPr wrap="square" rtlCol="0">
            <a:spAutoFit/>
          </a:bodyPr>
          <a:lstStyle/>
          <a:p>
            <a:r>
              <a:rPr lang="nl-NL" sz="2400" dirty="0"/>
              <a:t>Plantenhormoon </a:t>
            </a:r>
          </a:p>
          <a:p>
            <a:endParaRPr lang="nl-NL" i="1" dirty="0"/>
          </a:p>
          <a:p>
            <a:endParaRPr lang="nl-NL" dirty="0"/>
          </a:p>
        </p:txBody>
      </p:sp>
      <p:sp>
        <p:nvSpPr>
          <p:cNvPr id="5" name="Rechthoek 4">
            <a:extLst>
              <a:ext uri="{FF2B5EF4-FFF2-40B4-BE49-F238E27FC236}">
                <a16:creationId xmlns:a16="http://schemas.microsoft.com/office/drawing/2014/main" id="{DADDB0B4-1717-434A-9A68-B002BEACD2C2}"/>
              </a:ext>
            </a:extLst>
          </p:cNvPr>
          <p:cNvSpPr/>
          <p:nvPr/>
        </p:nvSpPr>
        <p:spPr>
          <a:xfrm>
            <a:off x="5791200" y="1491854"/>
            <a:ext cx="6256494" cy="738664"/>
          </a:xfrm>
          <a:prstGeom prst="rect">
            <a:avLst/>
          </a:prstGeom>
        </p:spPr>
        <p:txBody>
          <a:bodyPr wrap="square">
            <a:spAutoFit/>
          </a:bodyPr>
          <a:lstStyle/>
          <a:p>
            <a:r>
              <a:rPr lang="nl-NL" sz="2400" dirty="0" err="1"/>
              <a:t>Gibberellinen</a:t>
            </a:r>
            <a:endParaRPr lang="nl-NL" sz="2400" dirty="0"/>
          </a:p>
          <a:p>
            <a:endParaRPr lang="nl-NL" dirty="0"/>
          </a:p>
        </p:txBody>
      </p:sp>
      <p:sp>
        <p:nvSpPr>
          <p:cNvPr id="7" name="Rechthoek 6">
            <a:extLst>
              <a:ext uri="{FF2B5EF4-FFF2-40B4-BE49-F238E27FC236}">
                <a16:creationId xmlns:a16="http://schemas.microsoft.com/office/drawing/2014/main" id="{6C66000F-B604-42BA-B075-65641ED9413B}"/>
              </a:ext>
            </a:extLst>
          </p:cNvPr>
          <p:cNvSpPr/>
          <p:nvPr/>
        </p:nvSpPr>
        <p:spPr>
          <a:xfrm>
            <a:off x="1098146" y="2085842"/>
            <a:ext cx="7086600" cy="4154984"/>
          </a:xfrm>
          <a:prstGeom prst="rect">
            <a:avLst/>
          </a:prstGeom>
        </p:spPr>
        <p:txBody>
          <a:bodyPr wrap="square">
            <a:spAutoFit/>
          </a:bodyPr>
          <a:lstStyle/>
          <a:p>
            <a:r>
              <a:rPr lang="nl-NL" sz="2400" dirty="0" err="1"/>
              <a:t>Gibberellinen</a:t>
            </a:r>
            <a:r>
              <a:rPr lang="nl-NL" sz="2400" dirty="0"/>
              <a:t> bevorderen celdeling en </a:t>
            </a:r>
            <a:r>
              <a:rPr lang="nl-NL" sz="2400" dirty="0" err="1"/>
              <a:t>celstrekking</a:t>
            </a:r>
            <a:r>
              <a:rPr lang="nl-NL" sz="2400" dirty="0"/>
              <a:t>. Ze zijn vooral belangrijk bij de lengtegroei.</a:t>
            </a:r>
          </a:p>
          <a:p>
            <a:r>
              <a:rPr lang="nl-NL" sz="2400" dirty="0"/>
              <a:t>Telers van bloeiende potplanten zetten anti-</a:t>
            </a:r>
            <a:r>
              <a:rPr lang="nl-NL" sz="2400" dirty="0" err="1"/>
              <a:t>gibberellinen</a:t>
            </a:r>
            <a:r>
              <a:rPr lang="nl-NL" sz="2400" dirty="0"/>
              <a:t> in om de aanmaak van dit hormoon te blokkeren. Dit zijn remstoffen zoals </a:t>
            </a:r>
            <a:r>
              <a:rPr lang="nl-NL" sz="2400" dirty="0" err="1"/>
              <a:t>Alar</a:t>
            </a:r>
            <a:r>
              <a:rPr lang="nl-NL" sz="2400" dirty="0"/>
              <a:t>, </a:t>
            </a:r>
            <a:r>
              <a:rPr lang="nl-NL" sz="2400" dirty="0" err="1"/>
              <a:t>Bonzi</a:t>
            </a:r>
            <a:r>
              <a:rPr lang="nl-NL" sz="2400" dirty="0"/>
              <a:t> en CCC. Zij houden potchrysant, </a:t>
            </a:r>
            <a:r>
              <a:rPr lang="nl-NL" sz="2400" dirty="0" err="1"/>
              <a:t>kalanchoë</a:t>
            </a:r>
            <a:r>
              <a:rPr lang="nl-NL" sz="2400" dirty="0"/>
              <a:t>, kerstster en andere pot- en perkplanten gedrongen. </a:t>
            </a:r>
          </a:p>
          <a:p>
            <a:r>
              <a:rPr lang="nl-NL" sz="2400" dirty="0" err="1"/>
              <a:t>Gibberellinen</a:t>
            </a:r>
            <a:r>
              <a:rPr lang="nl-NL" sz="2400" dirty="0"/>
              <a:t> spelen ook een rol bij doorbreken van kiemrust bij zaden en knoprust bij rabarberpollen. Ook kunnen ze </a:t>
            </a:r>
            <a:r>
              <a:rPr lang="nl-NL" sz="2400" dirty="0" err="1"/>
              <a:t>parthenocarpie</a:t>
            </a:r>
            <a:r>
              <a:rPr lang="nl-NL" sz="2400" dirty="0"/>
              <a:t> bevorderen – dit is vorming van vruchten zonder bestuiving.</a:t>
            </a:r>
          </a:p>
        </p:txBody>
      </p:sp>
    </p:spTree>
    <p:extLst>
      <p:ext uri="{BB962C8B-B14F-4D97-AF65-F5344CB8AC3E}">
        <p14:creationId xmlns:p14="http://schemas.microsoft.com/office/powerpoint/2010/main" val="32270102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00"/>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4FEFE2E46C86D4A9898CCC49B418B36" ma:contentTypeVersion="8" ma:contentTypeDescription="Een nieuw document maken." ma:contentTypeScope="" ma:versionID="21f30e843fc08326a90dfcc3df5d88f4">
  <xsd:schema xmlns:xsd="http://www.w3.org/2001/XMLSchema" xmlns:xs="http://www.w3.org/2001/XMLSchema" xmlns:p="http://schemas.microsoft.com/office/2006/metadata/properties" xmlns:ns2="2cb1c85b-b197-48cd-8bb1-fe9e9ee0096b" targetNamespace="http://schemas.microsoft.com/office/2006/metadata/properties" ma:root="true" ma:fieldsID="d1da33989067915997ea0975e1a45331" ns2:_="">
    <xsd:import namespace="2cb1c85b-b197-48cd-8bb1-fe9e9ee0096b"/>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DateTaken" minOccurs="0"/>
                <xsd:element ref="ns2:MediaServiceOCR" minOccurs="0"/>
                <xsd:element ref="ns2:MediaServiceLocation"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b1c85b-b197-48cd-8bb1-fe9e9ee0096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DateTaken" ma:index="11" nillable="true" ma:displayName="MediaServiceDateTaken" ma:hidden="true" ma:internalName="MediaServiceDateTaken"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Location" ma:index="13" nillable="true" ma:displayNam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7F7984C-291B-40E8-842F-59D673A06A2F}"/>
</file>

<file path=customXml/itemProps2.xml><?xml version="1.0" encoding="utf-8"?>
<ds:datastoreItem xmlns:ds="http://schemas.openxmlformats.org/officeDocument/2006/customXml" ds:itemID="{409B435A-DD77-4EAD-A9B7-544D526FCE50}">
  <ds:schemaRefs>
    <ds:schemaRef ds:uri="http://schemas.microsoft.com/sharepoint/v3/contenttype/forms"/>
  </ds:schemaRefs>
</ds:datastoreItem>
</file>

<file path=customXml/itemProps3.xml><?xml version="1.0" encoding="utf-8"?>
<ds:datastoreItem xmlns:ds="http://schemas.openxmlformats.org/officeDocument/2006/customXml" ds:itemID="{93EEBE09-5FB5-400B-A255-C4920D00FFB8}">
  <ds:schemaRefs>
    <ds:schemaRef ds:uri="http://schemas.microsoft.com/office/2006/documentManagement/types"/>
    <ds:schemaRef ds:uri="http://www.w3.org/XML/1998/namespace"/>
    <ds:schemaRef ds:uri="82ac19c3-1cff-4f70-a585-2de21a3866ce"/>
    <ds:schemaRef ds:uri="http://purl.org/dc/elements/1.1/"/>
    <ds:schemaRef ds:uri="http://purl.org/dc/dcmitype/"/>
    <ds:schemaRef ds:uri="http://purl.org/dc/terms/"/>
    <ds:schemaRef ds:uri="http://schemas.microsoft.com/office/infopath/2007/PartnerControls"/>
    <ds:schemaRef ds:uri="http://schemas.openxmlformats.org/package/2006/metadata/core-properties"/>
    <ds:schemaRef ds:uri="915d7cad-3e71-4cea-95bb-ac32222adf06"/>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
  <TotalTime>743</TotalTime>
  <Words>1226</Words>
  <Application>Microsoft Office PowerPoint</Application>
  <PresentationFormat>Diavoorstelling (4:3)</PresentationFormat>
  <Paragraphs>136</Paragraphs>
  <Slides>18</Slides>
  <Notes>0</Notes>
  <HiddenSlides>0</HiddenSlides>
  <MMClips>0</MMClips>
  <ScaleCrop>false</ScaleCrop>
  <HeadingPairs>
    <vt:vector size="6" baseType="variant">
      <vt:variant>
        <vt:lpstr>Gebruikte lettertypen</vt:lpstr>
      </vt:variant>
      <vt:variant>
        <vt:i4>2</vt:i4>
      </vt:variant>
      <vt:variant>
        <vt:lpstr>Thema</vt:lpstr>
      </vt:variant>
      <vt:variant>
        <vt:i4>1</vt:i4>
      </vt:variant>
      <vt:variant>
        <vt:lpstr>Diatitels</vt:lpstr>
      </vt:variant>
      <vt:variant>
        <vt:i4>18</vt:i4>
      </vt:variant>
    </vt:vector>
  </HeadingPairs>
  <TitlesOfParts>
    <vt:vector size="21" baseType="lpstr">
      <vt:lpstr>Arial</vt:lpstr>
      <vt:lpstr>Calibri</vt:lpstr>
      <vt:lpstr>Office Theme</vt:lpstr>
      <vt:lpstr>Cellen Hormonen en Inhoudsstoffen</vt:lpstr>
      <vt:lpstr>lesprogramma</vt:lpstr>
      <vt:lpstr>Eindopdracht</vt:lpstr>
      <vt:lpstr>Eindopdracht</vt:lpstr>
      <vt:lpstr>Les 3/4  Groei, hormonen en inhoudsstoffen</vt:lpstr>
      <vt:lpstr>Les 3/4  Groei, hormonen en inhoudsstoffen</vt:lpstr>
      <vt:lpstr>PowerPoint-presentatie</vt:lpstr>
      <vt:lpstr>Les 3/4  Groei, hormonen en inhoudsstoffen</vt:lpstr>
      <vt:lpstr>Les 3/4  Groei, hormonen en inhoudsstoffen</vt:lpstr>
      <vt:lpstr>Les 3/4  Groei, hormonen en inhoudsstoffen</vt:lpstr>
      <vt:lpstr>Les 3/4  Groei, hormonen en inhoudsstoffen</vt:lpstr>
      <vt:lpstr>Les 3/4  Groei, hormonen en inhoudsstoffen</vt:lpstr>
      <vt:lpstr>Les 3/4  Groei, hormonen en inhoudsstoffen</vt:lpstr>
      <vt:lpstr>Les 3/4  Groei, hormonen en inhoudsstoffen</vt:lpstr>
      <vt:lpstr>Les 3/4  Groei, hormonen en inhoudsstoffen</vt:lpstr>
      <vt:lpstr>Les 3/4  Groei, hormonen en inhoudsstoffen</vt:lpstr>
      <vt:lpstr>Les 3/4  Groei, hormonen en inhoudsstoffen</vt:lpstr>
      <vt:lpstr>Les 3/4  Groei, hormonen en inhoudsstoffen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 1</dc:title>
  <dc:creator>Tom De Swaef</dc:creator>
  <cp:lastModifiedBy>Ben Nienhuis</cp:lastModifiedBy>
  <cp:revision>70</cp:revision>
  <dcterms:created xsi:type="dcterms:W3CDTF">2017-11-14T13:23:32Z</dcterms:created>
  <dcterms:modified xsi:type="dcterms:W3CDTF">2021-02-03T15:43:12Z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2012-02-21T00:00:00Z</vt:filetime>
  </property>
  <property fmtid="{D5CDD505-2E9C-101B-9397-08002B2CF9AE}" pid="3" name="Creator">
    <vt:lpwstr>Acrobat PDFMaker 9.1 for PowerPoint</vt:lpwstr>
  </property>
  <property fmtid="{D5CDD505-2E9C-101B-9397-08002B2CF9AE}" pid="4" name="LastSaved">
    <vt:filetime>2017-11-14T00:00:00Z</vt:filetime>
  </property>
  <property fmtid="{D5CDD505-2E9C-101B-9397-08002B2CF9AE}" pid="5" name="ContentTypeId">
    <vt:lpwstr>0x010100F4FEFE2E46C86D4A9898CCC49B418B36</vt:lpwstr>
  </property>
</Properties>
</file>