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92D6C5-3F4C-FA63-AD7B-99C6829C50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Grote levensbeschouwingen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205B08-3499-596F-5BA3-F42E18AEA1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sz="4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De 20</a:t>
            </a:r>
            <a:r>
              <a:rPr lang="nl-NL" sz="4000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e</a:t>
            </a:r>
            <a:r>
              <a:rPr lang="nl-NL" sz="4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eeuw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5E3754F-989A-3261-D775-97A69424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6275" y="0"/>
            <a:ext cx="3895725" cy="484043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B86B107-2FB1-8129-D37C-1F91E4FEE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55" y="85724"/>
            <a:ext cx="1547098" cy="208597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8017DD4-0734-5349-A78C-52453B7D6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685" y="137176"/>
            <a:ext cx="1891150" cy="261682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49363B3-B1F6-4096-894A-997E26DF8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0260" y="3528099"/>
            <a:ext cx="2322512" cy="332990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9E1E1F0-594D-EE03-82CC-2775EE451D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1425" y="4560795"/>
            <a:ext cx="1501401" cy="2040029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A6F047B3-E710-D063-31E0-D02E825615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1876" y="4560795"/>
            <a:ext cx="1661886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0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B202B-6D21-9681-06A7-A9C942EBC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84842"/>
            <a:ext cx="3989388" cy="1791092"/>
          </a:xfrm>
        </p:spPr>
        <p:txBody>
          <a:bodyPr>
            <a:normAutofit/>
          </a:bodyPr>
          <a:lstStyle/>
          <a:p>
            <a:r>
              <a:rPr lang="nl-NL" sz="6000" dirty="0"/>
              <a:t>inleiding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0AF118-B50A-4E62-87D7-916804ACF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03834"/>
            <a:ext cx="4353614" cy="3949832"/>
          </a:xfrm>
        </p:spPr>
        <p:txBody>
          <a:bodyPr/>
          <a:lstStyle/>
          <a:p>
            <a:r>
              <a:rPr lang="nl-NL" dirty="0"/>
              <a:t>Levensbeschouwingen niet alleen godsdiensten</a:t>
            </a:r>
          </a:p>
          <a:p>
            <a:r>
              <a:rPr lang="nl-NL" dirty="0"/>
              <a:t>Kan ook een idee zijn: ideologie</a:t>
            </a:r>
          </a:p>
          <a:p>
            <a:r>
              <a:rPr lang="nl-NL" dirty="0"/>
              <a:t>Tegenwoordig zijn veel levensbeschouwingen individualistisch</a:t>
            </a:r>
          </a:p>
          <a:p>
            <a:r>
              <a:rPr lang="nl-NL" dirty="0"/>
              <a:t>Soms geen idee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E023723-B7D6-8B84-691C-5254236B1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6210" y="4914900"/>
            <a:ext cx="2915789" cy="19431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C804A24-DF68-C562-8AD7-547C99F82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0"/>
            <a:ext cx="7518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5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9403C7F-76AE-4587-92A2-D4E41EBE6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AD79B5-B423-4236-3032-E1E1CCCEC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8579" y="4487332"/>
            <a:ext cx="5627158" cy="1507067"/>
          </a:xfrm>
        </p:spPr>
        <p:txBody>
          <a:bodyPr>
            <a:normAutofit/>
          </a:bodyPr>
          <a:lstStyle/>
          <a:p>
            <a:r>
              <a:rPr lang="nl-NL" dirty="0"/>
              <a:t>De vorige eeuw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E673019-4D23-E59E-F373-BA9BD23572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2" r="30764"/>
          <a:stretch/>
        </p:blipFill>
        <p:spPr>
          <a:xfrm>
            <a:off x="830" y="10"/>
            <a:ext cx="3974575" cy="6857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73E226-BE87-6AC6-0588-6DC9B9C14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612" y="685800"/>
            <a:ext cx="6626072" cy="3615267"/>
          </a:xfrm>
        </p:spPr>
        <p:txBody>
          <a:bodyPr>
            <a:normAutofit/>
          </a:bodyPr>
          <a:lstStyle/>
          <a:p>
            <a:r>
              <a:rPr lang="nl-NL" dirty="0"/>
              <a:t>Nieuwe ideeën gebaseerd op nieuwe wetenschappelijke theorieën</a:t>
            </a:r>
          </a:p>
          <a:p>
            <a:r>
              <a:rPr lang="nl-NL" dirty="0"/>
              <a:t>Evolutie: van minimaal leven tot complex leven</a:t>
            </a:r>
          </a:p>
          <a:p>
            <a:r>
              <a:rPr lang="nl-NL" dirty="0"/>
              <a:t>De mens is een hoog intelligent dier, geen wezen geschapen naar beeld en gelijkenis van God (Adam en Eva)</a:t>
            </a:r>
          </a:p>
          <a:p>
            <a:r>
              <a:rPr lang="nl-NL" dirty="0"/>
              <a:t>Sociaal Darwinisme: Survival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fittest</a:t>
            </a:r>
            <a:endParaRPr lang="nl-NL" dirty="0"/>
          </a:p>
          <a:p>
            <a:r>
              <a:rPr lang="nl-NL" dirty="0"/>
              <a:t>Het nieuwe idee: probeer je eigen ras te verbeteren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C71778-3DDA-4748-AEBB-2A4B75016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A1F5C7D-5183-424E-BD72-BBFC59C5A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48F76E-D8DE-4826-901B-4E4090240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AE84420-E672-4A16-8384-42BDDC4A9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44D91EB-FA8D-4FD3-88F8-053F9962BD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56B711F-46BD-4789-926C-CF2F01F71D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6298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8E8BA51-FC95-4979-B554-7B13D3FE4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36EF80-397B-DED9-172A-4387EF7CA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5803" y="4487332"/>
            <a:ext cx="3983314" cy="1507067"/>
          </a:xfrm>
        </p:spPr>
        <p:txBody>
          <a:bodyPr>
            <a:normAutofit/>
          </a:bodyPr>
          <a:lstStyle/>
          <a:p>
            <a:r>
              <a:rPr lang="nl-NL" sz="3200"/>
              <a:t>Fascisme in duitsland</a:t>
            </a:r>
          </a:p>
        </p:txBody>
      </p:sp>
      <p:sp>
        <p:nvSpPr>
          <p:cNvPr id="13" name="Snip Diagonal Corner Rectangle 20">
            <a:extLst>
              <a:ext uri="{FF2B5EF4-FFF2-40B4-BE49-F238E27FC236}">
                <a16:creationId xmlns:a16="http://schemas.microsoft.com/office/drawing/2014/main" id="{6100855A-1E75-49BA-9F71-A825AD8A6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-2"/>
            <a:ext cx="6084115" cy="6858000"/>
          </a:xfrm>
          <a:prstGeom prst="snip2Diag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38F1D93-3E69-4EF1-B60F-335C29864B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2157" y="0"/>
            <a:ext cx="1935271" cy="30822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69BC569-E369-4563-9EF3-7CB91D8AB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350" y="4061862"/>
            <a:ext cx="2401830" cy="2786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722DD3B-6994-223D-C354-AA4D13B26E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91" r="-2" b="-2"/>
          <a:stretch/>
        </p:blipFill>
        <p:spPr>
          <a:xfrm>
            <a:off x="2556346" y="3243069"/>
            <a:ext cx="3361082" cy="360567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706FE9E-7FCA-7C82-804D-CDE65B4BEF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811" r="15422" b="-1"/>
          <a:stretch/>
        </p:blipFill>
        <p:spPr>
          <a:xfrm>
            <a:off x="-499" y="10"/>
            <a:ext cx="3835570" cy="3899748"/>
          </a:xfrm>
          <a:custGeom>
            <a:avLst/>
            <a:gdLst/>
            <a:ahLst/>
            <a:cxnLst/>
            <a:rect l="l" t="t" r="r" b="b"/>
            <a:pathLst>
              <a:path w="4551358" h="3899758">
                <a:moveTo>
                  <a:pt x="0" y="0"/>
                </a:moveTo>
                <a:lnTo>
                  <a:pt x="4551358" y="0"/>
                </a:lnTo>
                <a:lnTo>
                  <a:pt x="4551358" y="3077500"/>
                </a:lnTo>
                <a:lnTo>
                  <a:pt x="2843111" y="3077500"/>
                </a:lnTo>
                <a:lnTo>
                  <a:pt x="2843111" y="3899758"/>
                </a:lnTo>
                <a:lnTo>
                  <a:pt x="0" y="3899758"/>
                </a:lnTo>
                <a:close/>
              </a:path>
            </a:pathLst>
          </a:cu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6EFB69-EA31-E058-F7DA-DFE2B1817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5803" y="685800"/>
            <a:ext cx="4609848" cy="36152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1800"/>
              <a:t>Verschillen tussen mensen zoals in het dierenrijk</a:t>
            </a:r>
          </a:p>
          <a:p>
            <a:pPr>
              <a:lnSpc>
                <a:spcPct val="90000"/>
              </a:lnSpc>
            </a:pPr>
            <a:r>
              <a:rPr lang="nl-NL" sz="1800"/>
              <a:t>Er zijn hogere en lagere dieren. Zoiets geldt ook bij mensen</a:t>
            </a:r>
          </a:p>
          <a:p>
            <a:pPr>
              <a:lnSpc>
                <a:spcPct val="90000"/>
              </a:lnSpc>
            </a:pPr>
            <a:r>
              <a:rPr lang="nl-NL" sz="1800"/>
              <a:t>In de dierenwereld zijn parasieten. Zoiets geldt ook bij mensen</a:t>
            </a:r>
          </a:p>
          <a:p>
            <a:pPr>
              <a:lnSpc>
                <a:spcPct val="90000"/>
              </a:lnSpc>
            </a:pPr>
            <a:r>
              <a:rPr lang="nl-NL" sz="1800"/>
              <a:t>Net zoals bij dieren moet je niet moeilijk doen over het doodmaken van mensen</a:t>
            </a:r>
          </a:p>
          <a:p>
            <a:pPr>
              <a:lnSpc>
                <a:spcPct val="90000"/>
              </a:lnSpc>
            </a:pPr>
            <a:r>
              <a:rPr lang="nl-NL" sz="1800"/>
              <a:t>Tegen het christendom en zeer antisemitisch </a:t>
            </a:r>
          </a:p>
          <a:p>
            <a:pPr>
              <a:lnSpc>
                <a:spcPct val="90000"/>
              </a:lnSpc>
            </a:pPr>
            <a:endParaRPr lang="nl-NL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8C415EB-3460-4754-9FEA-02108AED7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2292" y="2963333"/>
            <a:ext cx="1896535" cy="2218267"/>
            <a:chOff x="10292292" y="2963333"/>
            <a:chExt cx="1896535" cy="22182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84F6811-8EEA-45A0-BF89-5C06734F52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5DEA48-56FF-4C47-AD6B-302A2E7DA5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699485" y="3190344"/>
              <a:ext cx="1489342" cy="148934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E262D76-9C36-442D-B023-F1E8AB3B7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2FC0AB4-E8C8-467E-A0BD-EF27798DEF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3664711-E34F-4F11-8E5C-CAAD69B2FB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914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EDE847-1402-95EB-EE68-401EEAE2E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Communisme in veel landen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F65AFDB-3C88-5180-1B63-7B3ADEB44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861" y="1186132"/>
            <a:ext cx="8534400" cy="3615267"/>
          </a:xfrm>
        </p:spPr>
        <p:txBody>
          <a:bodyPr/>
          <a:lstStyle/>
          <a:p>
            <a:r>
              <a:rPr lang="nl-NL" dirty="0"/>
              <a:t>Maatschappelijke evolutie</a:t>
            </a:r>
          </a:p>
          <a:p>
            <a:r>
              <a:rPr lang="nl-NL" dirty="0"/>
              <a:t>Kapitalisme is uitbuiting</a:t>
            </a:r>
          </a:p>
          <a:p>
            <a:r>
              <a:rPr lang="nl-NL" dirty="0"/>
              <a:t>Atheïstisch</a:t>
            </a:r>
          </a:p>
          <a:p>
            <a:r>
              <a:rPr lang="nl-NL" dirty="0"/>
              <a:t>Tegenstanders moeten worden opgeruimd. Vergelijk de Franse Revolutie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97D784-C7A5-A4B0-4C95-742AA6EBB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3579" y="-6868"/>
            <a:ext cx="6628422" cy="336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32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23">
            <a:extLst>
              <a:ext uri="{FF2B5EF4-FFF2-40B4-BE49-F238E27FC236}">
                <a16:creationId xmlns:a16="http://schemas.microsoft.com/office/drawing/2014/main" id="{CBEC666E-043C-4EA7-B3A5-55D2F52D5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070A890-6C50-0C01-2440-904EC0EB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859" y="4487332"/>
            <a:ext cx="6729583" cy="1507067"/>
          </a:xfrm>
        </p:spPr>
        <p:txBody>
          <a:bodyPr>
            <a:normAutofit/>
          </a:bodyPr>
          <a:lstStyle/>
          <a:p>
            <a:r>
              <a:rPr lang="nl-NL" dirty="0"/>
              <a:t>Grote levensbeschouwing</a:t>
            </a:r>
          </a:p>
        </p:txBody>
      </p:sp>
      <p:sp>
        <p:nvSpPr>
          <p:cNvPr id="40" name="Snip Diagonal Corner Rectangle 16">
            <a:extLst>
              <a:ext uri="{FF2B5EF4-FFF2-40B4-BE49-F238E27FC236}">
                <a16:creationId xmlns:a16="http://schemas.microsoft.com/office/drawing/2014/main" id="{D05C369B-0FDD-402D-9EE1-858137FB5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001" y="620722"/>
            <a:ext cx="3670674" cy="5286838"/>
          </a:xfrm>
          <a:prstGeom prst="snip2DiagRect">
            <a:avLst>
              <a:gd name="adj1" fmla="val 11518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8652ECC-1150-9222-5EE4-37E525CD2C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41" r="1" b="1"/>
          <a:stretch/>
        </p:blipFill>
        <p:spPr>
          <a:xfrm>
            <a:off x="800558" y="786118"/>
            <a:ext cx="3337560" cy="2404227"/>
          </a:xfrm>
          <a:custGeom>
            <a:avLst/>
            <a:gdLst/>
            <a:ahLst/>
            <a:cxnLst/>
            <a:rect l="l" t="t" r="r" b="b"/>
            <a:pathLst>
              <a:path w="3337560" h="2404227">
                <a:moveTo>
                  <a:pt x="384420" y="0"/>
                </a:moveTo>
                <a:lnTo>
                  <a:pt x="3337560" y="0"/>
                </a:lnTo>
                <a:lnTo>
                  <a:pt x="3337560" y="2404227"/>
                </a:lnTo>
                <a:lnTo>
                  <a:pt x="0" y="2404227"/>
                </a:lnTo>
                <a:lnTo>
                  <a:pt x="0" y="384420"/>
                </a:lnTo>
                <a:close/>
              </a:path>
            </a:pathLst>
          </a:cu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D577A03-7057-F567-F951-BB7A61DC28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" b="4219"/>
          <a:stretch/>
        </p:blipFill>
        <p:spPr>
          <a:xfrm>
            <a:off x="800558" y="3344575"/>
            <a:ext cx="3337560" cy="2397590"/>
          </a:xfrm>
          <a:custGeom>
            <a:avLst/>
            <a:gdLst/>
            <a:ahLst/>
            <a:cxnLst/>
            <a:rect l="l" t="t" r="r" b="b"/>
            <a:pathLst>
              <a:path w="3337560" h="2397590">
                <a:moveTo>
                  <a:pt x="0" y="0"/>
                </a:moveTo>
                <a:lnTo>
                  <a:pt x="3337560" y="0"/>
                </a:lnTo>
                <a:lnTo>
                  <a:pt x="3337560" y="2013170"/>
                </a:lnTo>
                <a:lnTo>
                  <a:pt x="2953140" y="2397590"/>
                </a:lnTo>
                <a:lnTo>
                  <a:pt x="0" y="2397590"/>
                </a:lnTo>
                <a:close/>
              </a:path>
            </a:pathLst>
          </a:cu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3E4403-C39A-E8F2-018C-8AEB10B0C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1860" y="685800"/>
            <a:ext cx="6253792" cy="3615267"/>
          </a:xfrm>
        </p:spPr>
        <p:txBody>
          <a:bodyPr>
            <a:normAutofit/>
          </a:bodyPr>
          <a:lstStyle/>
          <a:p>
            <a:r>
              <a:rPr lang="nl-NL" dirty="0"/>
              <a:t>Het idee was belangrijker dan de mens</a:t>
            </a:r>
          </a:p>
          <a:p>
            <a:r>
              <a:rPr lang="nl-NL" dirty="0"/>
              <a:t>Daarvoor werden miljoenen mensen geofferd</a:t>
            </a:r>
          </a:p>
          <a:p>
            <a:r>
              <a:rPr lang="nl-NL" dirty="0"/>
              <a:t>Streven naar een samenleving waarin iedereen gelijk is</a:t>
            </a:r>
          </a:p>
          <a:p>
            <a:r>
              <a:rPr lang="nl-NL" dirty="0"/>
              <a:t>Geen geloof in God, maar in de toekomst</a:t>
            </a:r>
          </a:p>
          <a:p>
            <a:endParaRPr lang="nl-NL" dirty="0"/>
          </a:p>
        </p:txBody>
      </p:sp>
      <p:grpSp>
        <p:nvGrpSpPr>
          <p:cNvPr id="41" name="Group 27">
            <a:extLst>
              <a:ext uri="{FF2B5EF4-FFF2-40B4-BE49-F238E27FC236}">
                <a16:creationId xmlns:a16="http://schemas.microsoft.com/office/drawing/2014/main" id="{ADDE2C3E-3205-470A-BD3C-E856A8E21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9FA431E-B32D-412B-8EE8-27BFACD9B9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9">
              <a:extLst>
                <a:ext uri="{FF2B5EF4-FFF2-40B4-BE49-F238E27FC236}">
                  <a16:creationId xmlns:a16="http://schemas.microsoft.com/office/drawing/2014/main" id="{7F1AC587-B106-44DD-92F0-2DCA0B700D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FBA5D3-FE61-4D23-AB2F-EC12CE5A6C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1">
              <a:extLst>
                <a:ext uri="{FF2B5EF4-FFF2-40B4-BE49-F238E27FC236}">
                  <a16:creationId xmlns:a16="http://schemas.microsoft.com/office/drawing/2014/main" id="{DA661ABF-E2D0-44E1-9762-393FF470A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0F6BF17-560A-4388-83EB-CD5FABE5DE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6473332"/>
      </p:ext>
    </p:extLst>
  </p:cSld>
  <p:clrMapOvr>
    <a:masterClrMapping/>
  </p:clrMapOvr>
</p:sld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186</TotalTime>
  <Words>185</Words>
  <Application>Microsoft Office PowerPoint</Application>
  <PresentationFormat>Breedbeeld</PresentationFormat>
  <Paragraphs>29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Century Gothic</vt:lpstr>
      <vt:lpstr>Wingdings 3</vt:lpstr>
      <vt:lpstr>Segment</vt:lpstr>
      <vt:lpstr>Grote levensbeschouwingen</vt:lpstr>
      <vt:lpstr>inleiding</vt:lpstr>
      <vt:lpstr>De vorige eeuw</vt:lpstr>
      <vt:lpstr>Fascisme in duitsland</vt:lpstr>
      <vt:lpstr>Communisme in veel landen</vt:lpstr>
      <vt:lpstr>Grote levensbeschouwing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Grote levensbeschouwingen</dc:title>
  <dc:creator>Pieter van Stiphout</dc:creator>
  <cp:lastModifiedBy>Pieter van Stiphout</cp:lastModifiedBy>
  <cp:revision>2</cp:revision>
  <dcterms:created xsi:type="dcterms:W3CDTF">2024-01-23T19:07:44Z</dcterms:created>
  <dcterms:modified xsi:type="dcterms:W3CDTF">2025-02-05T12:21:56Z</dcterms:modified>
</cp:coreProperties>
</file>