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0" r:id="rId4"/>
    <p:sldId id="259" r:id="rId5"/>
    <p:sldId id="263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90F3EB-4EE0-4A64-91DB-00970E418C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E83619E-0F7F-4D9D-A0D7-FE774EB164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21A0F8-A9EC-4F3C-9DB9-7F37685A2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7AAB93-51C7-4193-A4D9-36F66BBE9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CEFFA8-4C58-41B0-8E8E-C4FD10FC4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320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A22F0F-43B7-4313-9CBD-BC21376D3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62B95CF-C614-46A0-B170-CFA9310E88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6F9DD9-3374-4A7D-B4EC-B278D1BE8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4282D6-1C6A-4CBA-A7FA-378ABA374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9361D1-9E21-4799-B142-93E1C9AE4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894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B94FB31-22F9-4EB3-8550-2A68517482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E241D30-9819-4BB2-B293-D80128B89A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FF3D05-935C-4BE4-82AE-F4B4FEEB6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2F80E2-D373-4C84-A200-B8FE172DB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4CA17A-3C97-402A-ACD4-FAEBABAA3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8914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B37BF2-F588-4BA9-9B43-6C1315DA0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7AEAAE-48F4-4BDB-8C63-86A503FA7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67846B-CB07-4CFD-A000-12A0FE899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5C433E-393A-4BC9-88D8-7CC2FCFB5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CCA59D-A728-4570-A304-5853C297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81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9AEF1-E8BE-4200-97AE-B8451DCB6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2C0040C-7E48-4671-BCE4-CE81E0D59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6827CE-FF7B-49B8-BC48-214E4793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066569-D04B-4D0E-AB34-382565DA3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12683CA-48D9-4AA5-B602-AFE596EE2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913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872A0D-D26C-4D6E-87F4-36FFA2F38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095200-A091-4CDF-9DBF-8BD15C6578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6E2CA29-B992-40FD-B5CF-88DD096838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EF076C4-AC8C-4224-BF9A-8CFD5B997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4623520-2D29-42AE-BFDD-D399DAF58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A0AF6C-8E3B-4245-99C2-7CEE73C1C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391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760FA6-5934-44DA-BB7F-911F61C10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336BCD-E687-4F4F-B1CE-A4C207353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143E7E4-A786-4F33-B9FA-1E672E785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802A60-7711-41B4-B1C8-A938010BF4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01D25E3-DB34-4949-B58C-31A1B690E7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7799E16-A288-477A-B451-ADE1430B3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49D098E-3789-421E-8168-B87F4192D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3B7E7C9-CFDE-4AFA-A1A3-A09D2969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226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FC241-1A43-4520-8E46-236CD4085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7612A1E-4BE5-499B-A122-92694A574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1CE441C-DE0A-4C6B-98D0-94B958B33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6941F09-F26D-4C0D-8934-B5537A07C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878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59A9D56-F2F0-4E1D-A6AE-EE44D8776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EF7F7D6-DEC1-48EA-ABB8-5C5A4F420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4279340-2019-461F-B0E3-36B0D106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71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1D8ED-7C14-4BAA-98AE-6AD6DF92A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E10039-7825-4A42-9D37-D5B653BDB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04D4061-0FAC-44D3-BC89-B8A2B1164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2131D08-C68D-4A33-BBAB-823D424AF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8916D2A-6F3B-42FE-953C-27F4EE446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20CCC7A-28AF-4E0E-8B45-4C47D6029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231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0538F4-4284-4D2D-B0AB-B28AF52CD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9F7CBAD-A073-4EDA-820C-A31AA6359D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24B76AC-574D-4AC6-97A7-5FF444D22E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3FC5281-F5F5-4926-B9AF-DBAFF8C1A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A552BC-F750-4199-9F2E-8BDFCDE85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AB81375-BBBA-4C3B-A4E6-081B032C9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742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6FD1FA2-35D5-49DA-8264-C1D1C037A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391A92-667F-4813-A449-AD71252C4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7722C4F-243F-4748-AC8E-28BA62C67E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CADB6-A9F0-42E2-8891-745800103EE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EB91D53-80E1-4512-A51F-2D50C67097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B0DEDCB-FABC-4878-A8BF-A3DB60922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21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arlyyearsblog.nl/2018/10/08/culturele-diversiteit-en-belang-rolmodellen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ostart.nl/2doc/19-06-2017/KN_1691677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3421FED-654A-48A7-ADD5-EF87BE9085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91" r="2" b="4922"/>
          <a:stretch/>
        </p:blipFill>
        <p:spPr>
          <a:xfrm>
            <a:off x="20" y="1302606"/>
            <a:ext cx="4413566" cy="4252313"/>
          </a:xfrm>
          <a:custGeom>
            <a:avLst/>
            <a:gdLst/>
            <a:ahLst/>
            <a:cxnLst/>
            <a:rect l="l" t="t" r="r" b="b"/>
            <a:pathLst>
              <a:path w="4413586" h="4252313">
                <a:moveTo>
                  <a:pt x="0" y="0"/>
                </a:moveTo>
                <a:lnTo>
                  <a:pt x="2062856" y="0"/>
                </a:lnTo>
                <a:lnTo>
                  <a:pt x="2063084" y="493"/>
                </a:lnTo>
                <a:lnTo>
                  <a:pt x="2450944" y="493"/>
                </a:lnTo>
                <a:lnTo>
                  <a:pt x="4413586" y="4252313"/>
                </a:lnTo>
                <a:lnTo>
                  <a:pt x="388087" y="4252313"/>
                </a:lnTo>
                <a:lnTo>
                  <a:pt x="388087" y="4251820"/>
                </a:lnTo>
                <a:lnTo>
                  <a:pt x="0" y="425182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CBF71E6-C54A-4E15-90AD-354C39435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65697" y="1303083"/>
            <a:ext cx="9226303" cy="4251821"/>
          </a:xfrm>
          <a:custGeom>
            <a:avLst/>
            <a:gdLst>
              <a:gd name="connsiteX0" fmla="*/ 0 w 9226303"/>
              <a:gd name="connsiteY0" fmla="*/ 0 h 4251821"/>
              <a:gd name="connsiteX1" fmla="*/ 9226303 w 9226303"/>
              <a:gd name="connsiteY1" fmla="*/ 0 h 4251821"/>
              <a:gd name="connsiteX2" fmla="*/ 7263661 w 9226303"/>
              <a:gd name="connsiteY2" fmla="*/ 4251821 h 4251821"/>
              <a:gd name="connsiteX3" fmla="*/ 0 w 9226303"/>
              <a:gd name="connsiteY3" fmla="*/ 4251821 h 425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6303" h="4251821">
                <a:moveTo>
                  <a:pt x="0" y="0"/>
                </a:moveTo>
                <a:lnTo>
                  <a:pt x="9226303" y="0"/>
                </a:lnTo>
                <a:lnTo>
                  <a:pt x="7263661" y="4251821"/>
                </a:lnTo>
                <a:lnTo>
                  <a:pt x="0" y="425182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A623FB8-F1B3-4EF7-A9C5-0C1191770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6912" y="3863697"/>
            <a:ext cx="6029936" cy="911117"/>
          </a:xfrm>
        </p:spPr>
        <p:txBody>
          <a:bodyPr>
            <a:normAutofit/>
          </a:bodyPr>
          <a:lstStyle/>
          <a:p>
            <a:pPr algn="l"/>
            <a:r>
              <a:rPr lang="nl-NL" sz="2000" dirty="0">
                <a:solidFill>
                  <a:srgbClr val="FFFFFF"/>
                </a:solidFill>
              </a:rPr>
              <a:t>Les 4: diversiteit in de groep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D6C30D-C155-4B66-89F4-924EDAC2A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8589" y="1828800"/>
            <a:ext cx="6378259" cy="2027941"/>
          </a:xfrm>
        </p:spPr>
        <p:txBody>
          <a:bodyPr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Module Diversiteit</a:t>
            </a:r>
          </a:p>
        </p:txBody>
      </p:sp>
    </p:spTree>
    <p:extLst>
      <p:ext uri="{BB962C8B-B14F-4D97-AF65-F5344CB8AC3E}">
        <p14:creationId xmlns:p14="http://schemas.microsoft.com/office/powerpoint/2010/main" val="626600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7E27DE37-7750-4D9D-B089-E2DA0B104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244" y="-8076"/>
            <a:ext cx="1952625" cy="2187851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8DF9EAB6-7F42-4FE5-BC87-E46FEBE31C3C}"/>
              </a:ext>
            </a:extLst>
          </p:cNvPr>
          <p:cNvSpPr/>
          <p:nvPr/>
        </p:nvSpPr>
        <p:spPr>
          <a:xfrm>
            <a:off x="3236837" y="544672"/>
            <a:ext cx="260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Planning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E37D446B-00C1-4E61-B4BC-683144A00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559804"/>
              </p:ext>
            </p:extLst>
          </p:nvPr>
        </p:nvGraphicFramePr>
        <p:xfrm>
          <a:off x="1425134" y="2025712"/>
          <a:ext cx="8128000" cy="4526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734003745"/>
                    </a:ext>
                  </a:extLst>
                </a:gridCol>
                <a:gridCol w="7359650">
                  <a:extLst>
                    <a:ext uri="{9D8B030D-6E8A-4147-A177-3AD203B41FA5}">
                      <a16:colId xmlns:a16="http://schemas.microsoft.com/office/drawing/2014/main" val="725335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56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Oriëntatie op (culturele) diversiteit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931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2/3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Kennis van culturen en godsdiensten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19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Diversiteit in de groep: wat komt erbij kijken?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63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Omgaan met (verschillen tussen) jongens en meisjes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02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bij ouders: waar hou je rekening mee?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334070"/>
                  </a:ext>
                </a:extLst>
              </a:tr>
              <a:tr h="589069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in de organisatie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919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Muziek, beeld, drama of sport in een andere cultuur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094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Afronden tijdschrift </a:t>
                      </a:r>
                      <a:r>
                        <a:rPr lang="nl-NL" sz="2400"/>
                        <a:t>en inleveren + Evalueren </a:t>
                      </a:r>
                      <a:r>
                        <a:rPr lang="nl-NL" sz="2400" dirty="0"/>
                        <a:t>en reflecteren op ontwikkeling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719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65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03AEC16-5708-4C9A-AB1A-F4732D820506}"/>
              </a:ext>
            </a:extLst>
          </p:cNvPr>
          <p:cNvSpPr/>
          <p:nvPr/>
        </p:nvSpPr>
        <p:spPr>
          <a:xfrm>
            <a:off x="620660" y="995660"/>
            <a:ext cx="5369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Vandaag in de les:</a:t>
            </a:r>
            <a:endParaRPr lang="nl-NL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FC1ECDB-A35E-4EED-80FE-B42DC1D7FC39}"/>
              </a:ext>
            </a:extLst>
          </p:cNvPr>
          <p:cNvSpPr txBox="1"/>
          <p:nvPr/>
        </p:nvSpPr>
        <p:spPr>
          <a:xfrm>
            <a:off x="828675" y="2533650"/>
            <a:ext cx="571451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Met welke diversiteit heb je te maken</a:t>
            </a:r>
          </a:p>
          <a:p>
            <a:r>
              <a:rPr lang="nl-NL" sz="2400" dirty="0"/>
              <a:t>     bij kinderen in de kinderopvang of </a:t>
            </a:r>
          </a:p>
          <a:p>
            <a:r>
              <a:rPr lang="nl-NL" sz="2400" dirty="0"/>
              <a:t>     op school?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4 manieren waarop jij als PW’er het beste</a:t>
            </a:r>
          </a:p>
          <a:p>
            <a:r>
              <a:rPr lang="nl-NL" sz="2400" dirty="0"/>
              <a:t>     kan omgaan met diversiteit in je groep</a:t>
            </a:r>
          </a:p>
          <a:p>
            <a:endParaRPr lang="nl-NL" sz="2400" dirty="0"/>
          </a:p>
          <a:p>
            <a:r>
              <a:rPr lang="nl-NL" sz="2400" dirty="0"/>
              <a:t>*  Je eigen mening over hoe je dat aanpakt…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088EBE4-B3EE-4F95-A595-DEBD0849A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2863" y="1266824"/>
            <a:ext cx="4540462" cy="452437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4115DF4E-79D2-44F7-9AAC-874E47AEA522}"/>
              </a:ext>
            </a:extLst>
          </p:cNvPr>
          <p:cNvSpPr txBox="1"/>
          <p:nvPr/>
        </p:nvSpPr>
        <p:spPr>
          <a:xfrm>
            <a:off x="1181100" y="6124575"/>
            <a:ext cx="3632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C00000"/>
                </a:solidFill>
              </a:rPr>
              <a:t>Hierbij hoort </a:t>
            </a:r>
            <a:r>
              <a:rPr lang="nl-NL" dirty="0" err="1">
                <a:solidFill>
                  <a:srgbClr val="C00000"/>
                </a:solidFill>
              </a:rPr>
              <a:t>blz</a:t>
            </a:r>
            <a:r>
              <a:rPr lang="nl-NL" dirty="0">
                <a:solidFill>
                  <a:srgbClr val="C00000"/>
                </a:solidFill>
              </a:rPr>
              <a:t> 91 </a:t>
            </a:r>
            <a:r>
              <a:rPr lang="nl-NL" dirty="0" err="1">
                <a:solidFill>
                  <a:srgbClr val="C00000"/>
                </a:solidFill>
              </a:rPr>
              <a:t>tm</a:t>
            </a:r>
            <a:r>
              <a:rPr lang="nl-NL" dirty="0">
                <a:solidFill>
                  <a:srgbClr val="C00000"/>
                </a:solidFill>
              </a:rPr>
              <a:t> 96 uit je boek</a:t>
            </a:r>
          </a:p>
        </p:txBody>
      </p:sp>
    </p:spTree>
    <p:extLst>
      <p:ext uri="{BB962C8B-B14F-4D97-AF65-F5344CB8AC3E}">
        <p14:creationId xmlns:p14="http://schemas.microsoft.com/office/powerpoint/2010/main" val="270046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80AA24A0-D8A2-409F-9EFE-D17AB29EF702}"/>
              </a:ext>
            </a:extLst>
          </p:cNvPr>
          <p:cNvSpPr/>
          <p:nvPr/>
        </p:nvSpPr>
        <p:spPr>
          <a:xfrm>
            <a:off x="640080" y="325369"/>
            <a:ext cx="4368602" cy="19568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200" b="1" cap="none" spc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Diversiteit in kinderopvang/ op school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C27EE70-ADBF-410D-AC9D-0256C47C40EC}"/>
              </a:ext>
            </a:extLst>
          </p:cNvPr>
          <p:cNvSpPr txBox="1"/>
          <p:nvPr/>
        </p:nvSpPr>
        <p:spPr>
          <a:xfrm>
            <a:off x="640080" y="2872899"/>
            <a:ext cx="424358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/>
              <a:t>Welke verschillen?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Culturele verschillen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Verschillende thuissituaties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Jongen/meisje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Karakters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Leervermogen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……</a:t>
            </a:r>
          </a:p>
        </p:txBody>
      </p:sp>
      <p:pic>
        <p:nvPicPr>
          <p:cNvPr id="4" name="Afbeelding 3" descr="Afbeelding met speelgoed, pop, outdoor-object, illustratie&#10;&#10;Automatisch gegenereerde beschrijving">
            <a:extLst>
              <a:ext uri="{FF2B5EF4-FFF2-40B4-BE49-F238E27FC236}">
                <a16:creationId xmlns:a16="http://schemas.microsoft.com/office/drawing/2014/main" id="{7AC62F87-DDAB-4A10-96D5-082189ADF7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0" r="1174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8445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D3E9392-22A0-44B2-BBF7-92CE2831EC99}"/>
              </a:ext>
            </a:extLst>
          </p:cNvPr>
          <p:cNvSpPr/>
          <p:nvPr/>
        </p:nvSpPr>
        <p:spPr>
          <a:xfrm>
            <a:off x="3919965" y="538460"/>
            <a:ext cx="3628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</a:t>
            </a: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esopdracht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F1266511-46D6-4D68-835F-E589497CF42E}"/>
              </a:ext>
            </a:extLst>
          </p:cNvPr>
          <p:cNvSpPr/>
          <p:nvPr/>
        </p:nvSpPr>
        <p:spPr>
          <a:xfrm>
            <a:off x="818078" y="1976735"/>
            <a:ext cx="9621322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Bekijk het onderstaande filmpje:</a:t>
            </a:r>
          </a:p>
          <a:p>
            <a:pPr algn="ctr"/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https://earlyyearsblog.nl/2018/10/08/culturele-diversiteit-en-belang-rolmodellen</a:t>
            </a:r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4DAC25AA-A3B5-4337-9334-FF228CA8D4AD}"/>
              </a:ext>
            </a:extLst>
          </p:cNvPr>
          <p:cNvSpPr/>
          <p:nvPr/>
        </p:nvSpPr>
        <p:spPr>
          <a:xfrm>
            <a:off x="457053" y="4110335"/>
            <a:ext cx="107635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vind je van dit experiment?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Denk je dat dit in Nederland ook zo zou gaan?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Bedenk zoveel mogelijk dingen die jij kunt doen om kinderen een positief beeld</a:t>
            </a:r>
          </a:p>
          <a:p>
            <a:pPr algn="ctr"/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 zichzelf en van hun afkomst mee te geven… </a:t>
            </a:r>
            <a:endParaRPr lang="nl-NL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478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0967346-32E9-40CD-B227-8A7D3D792549}"/>
              </a:ext>
            </a:extLst>
          </p:cNvPr>
          <p:cNvSpPr/>
          <p:nvPr/>
        </p:nvSpPr>
        <p:spPr>
          <a:xfrm>
            <a:off x="449346" y="122673"/>
            <a:ext cx="1093138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Je boek:</a:t>
            </a:r>
          </a:p>
          <a:p>
            <a:pPr algn="ctr"/>
            <a:r>
              <a:rPr lang="nl-NL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Vier manieren om </a:t>
            </a:r>
            <a:r>
              <a:rPr lang="nl-NL" sz="36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om</a:t>
            </a:r>
            <a:r>
              <a:rPr lang="nl-NL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te gaan met diversiteit in groepen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0C99AA84-240E-4A0B-A2AE-4F0FDADFDB00}"/>
              </a:ext>
            </a:extLst>
          </p:cNvPr>
          <p:cNvSpPr/>
          <p:nvPr/>
        </p:nvSpPr>
        <p:spPr>
          <a:xfrm>
            <a:off x="613089" y="1711434"/>
            <a:ext cx="5698868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AutoNum type="arabicPeriod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Veiligheid bieden</a:t>
            </a:r>
          </a:p>
          <a:p>
            <a:pPr marL="457200" indent="-457200">
              <a:buAutoNum type="arabicPeriod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Respectvol omgaan met an</a:t>
            </a:r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deren</a:t>
            </a:r>
          </a:p>
          <a:p>
            <a:pPr marL="457200" indent="-457200">
              <a:buAutoNum type="arabicPeriod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Interactie stimuleren</a:t>
            </a:r>
          </a:p>
          <a:p>
            <a:pPr marL="457200" indent="-457200">
              <a:buAutoNum type="arabicPeriod"/>
            </a:pPr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Oefenen met sociale vaardigheden</a:t>
            </a:r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F4ECC81-11AA-425C-82C8-723A73EE157E}"/>
              </a:ext>
            </a:extLst>
          </p:cNvPr>
          <p:cNvSpPr txBox="1"/>
          <p:nvPr/>
        </p:nvSpPr>
        <p:spPr>
          <a:xfrm>
            <a:off x="613089" y="4124325"/>
            <a:ext cx="1108245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00B050"/>
                </a:solidFill>
              </a:rPr>
              <a:t>Lesopdracht: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4 groepjes leerlingen. Elk groepje leest 1 manier op </a:t>
            </a:r>
            <a:r>
              <a:rPr lang="nl-NL" sz="2400" b="1" dirty="0" err="1">
                <a:solidFill>
                  <a:srgbClr val="00B050"/>
                </a:solidFill>
              </a:rPr>
              <a:t>blz</a:t>
            </a:r>
            <a:r>
              <a:rPr lang="nl-NL" sz="2400" b="1" dirty="0">
                <a:solidFill>
                  <a:srgbClr val="00B050"/>
                </a:solidFill>
              </a:rPr>
              <a:t> 92 </a:t>
            </a:r>
            <a:r>
              <a:rPr lang="nl-NL" sz="2400" b="1" dirty="0" err="1">
                <a:solidFill>
                  <a:srgbClr val="00B050"/>
                </a:solidFill>
              </a:rPr>
              <a:t>tm</a:t>
            </a:r>
            <a:r>
              <a:rPr lang="nl-NL" sz="2400" b="1" dirty="0">
                <a:solidFill>
                  <a:srgbClr val="00B050"/>
                </a:solidFill>
              </a:rPr>
              <a:t> 94 en maakt een lijstje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Van wat het concreet inhoudt: hoe doe je dat, veiligheid bieden, respectvol omgaan,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Interactie stimuleren en oefenen met sociale vaardigheden?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 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Vertel elkaar wat je te weten bent gekomen!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6D03DCD-1208-4F23-95E7-CC1254B5C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972" y="1207293"/>
            <a:ext cx="3052763" cy="305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55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0293EE4-4AEA-4C47-8DBE-6A622780A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0353" y="1783913"/>
            <a:ext cx="4224894" cy="4224894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F2E59FD-4FD3-4E49-BA3F-FC8890127CB0}"/>
              </a:ext>
            </a:extLst>
          </p:cNvPr>
          <p:cNvSpPr txBox="1"/>
          <p:nvPr/>
        </p:nvSpPr>
        <p:spPr>
          <a:xfrm>
            <a:off x="1229360" y="2204720"/>
            <a:ext cx="591072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Bekijk de eerste 30 minuten van de documentaire</a:t>
            </a:r>
          </a:p>
          <a:p>
            <a:r>
              <a:rPr lang="nl-NL" dirty="0"/>
              <a:t>‘De kinderen van juf Kiet</a:t>
            </a:r>
          </a:p>
          <a:p>
            <a:r>
              <a:rPr lang="nl-NL" dirty="0">
                <a:hlinkClick r:id="rId3"/>
              </a:rPr>
              <a:t>https://www.npostart.nl/2doc/19-06-2017/KN_1691677</a:t>
            </a:r>
            <a:endParaRPr lang="nl-NL" dirty="0"/>
          </a:p>
          <a:p>
            <a:endParaRPr lang="nl-NL" dirty="0"/>
          </a:p>
          <a:p>
            <a:r>
              <a:rPr lang="nl-NL" dirty="0"/>
              <a:t>Schrijf daarna een recensie voor in je tijdschrift.</a:t>
            </a:r>
          </a:p>
          <a:p>
            <a:r>
              <a:rPr lang="nl-NL" dirty="0"/>
              <a:t>In de recensie staat:</a:t>
            </a:r>
          </a:p>
          <a:p>
            <a:pPr marL="342900" indent="-342900">
              <a:buAutoNum type="arabicPeriod"/>
            </a:pPr>
            <a:r>
              <a:rPr lang="nl-NL" dirty="0"/>
              <a:t>Waar de documentaire over gaat</a:t>
            </a:r>
          </a:p>
          <a:p>
            <a:pPr marL="342900" indent="-342900">
              <a:buAutoNum type="arabicPeriod"/>
            </a:pPr>
            <a:r>
              <a:rPr lang="nl-NL" dirty="0"/>
              <a:t>Hoe je vindt dat juf Kiet omgaat met veiligheid bieden,</a:t>
            </a:r>
          </a:p>
          <a:p>
            <a:r>
              <a:rPr lang="nl-NL" dirty="0"/>
              <a:t>      interactie stimuleert en de kinderen sociale vaardigheden</a:t>
            </a:r>
          </a:p>
          <a:p>
            <a:r>
              <a:rPr lang="nl-NL" dirty="0"/>
              <a:t>      biedt</a:t>
            </a:r>
          </a:p>
          <a:p>
            <a:pPr marL="342900" indent="-342900">
              <a:buAutoNum type="arabicPeriod" startAt="3"/>
            </a:pPr>
            <a:r>
              <a:rPr lang="nl-NL" dirty="0"/>
              <a:t>Geef verder jouw mening over de documentaire</a:t>
            </a:r>
          </a:p>
          <a:p>
            <a:pPr marL="342900" indent="-342900">
              <a:buAutoNum type="arabicPeriod" startAt="3"/>
            </a:pPr>
            <a:r>
              <a:rPr lang="nl-NL" dirty="0"/>
              <a:t>Zou jij het leuk vinden om in zo’n groep te werken? Leg je</a:t>
            </a:r>
          </a:p>
          <a:p>
            <a:r>
              <a:rPr lang="nl-NL" dirty="0"/>
              <a:t>       antwoord uit.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21799D49-CBD2-47F5-B2EE-7F4BD02C3114}"/>
              </a:ext>
            </a:extLst>
          </p:cNvPr>
          <p:cNvSpPr/>
          <p:nvPr/>
        </p:nvSpPr>
        <p:spPr>
          <a:xfrm>
            <a:off x="1093033" y="1128926"/>
            <a:ext cx="77593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 omgaan met diversiteit bij kinderen</a:t>
            </a:r>
          </a:p>
        </p:txBody>
      </p:sp>
    </p:spTree>
    <p:extLst>
      <p:ext uri="{BB962C8B-B14F-4D97-AF65-F5344CB8AC3E}">
        <p14:creationId xmlns:p14="http://schemas.microsoft.com/office/powerpoint/2010/main" val="31206782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396</Words>
  <Application>Microsoft Office PowerPoint</Application>
  <PresentationFormat>Breedbeeld</PresentationFormat>
  <Paragraphs>74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Module Diversiteit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Diversiteit</dc:title>
  <dc:creator>Laura Beeftink</dc:creator>
  <cp:lastModifiedBy>Tekke Withaar</cp:lastModifiedBy>
  <cp:revision>9</cp:revision>
  <dcterms:created xsi:type="dcterms:W3CDTF">2021-10-18T11:50:35Z</dcterms:created>
  <dcterms:modified xsi:type="dcterms:W3CDTF">2023-11-14T09:54:21Z</dcterms:modified>
</cp:coreProperties>
</file>