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5" r:id="rId3"/>
    <p:sldId id="258" r:id="rId4"/>
    <p:sldId id="267" r:id="rId5"/>
    <p:sldId id="259" r:id="rId6"/>
    <p:sldId id="260" r:id="rId7"/>
    <p:sldId id="261" r:id="rId8"/>
    <p:sldId id="262" r:id="rId9"/>
    <p:sldId id="263" r:id="rId10"/>
    <p:sldId id="264" r:id="rId11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A027D2A-22A4-414A-9843-C0E7A6DA0D7D}" v="1" dt="2021-11-16T15:40:14.35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9B81E3C-19F0-4014-9D25-F9AC4D6C55C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BA14998C-B922-4D10-A18D-452A00B288C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59382CDE-D893-4104-8FDB-E9FA02CF9D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74611-EE17-4196-A787-D674F5A9763C}" type="datetimeFigureOut">
              <a:rPr lang="nl-NL" smtClean="0"/>
              <a:t>14-11-2023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9BEA784C-D5EA-47BF-A3D7-8F45492941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7C4148DF-A076-49A0-94B0-80C4FBF268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B8B12-BF0A-4B53-8BBF-12BAB1A1064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590069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5C4CB3-FC76-408B-8A7B-A491463562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9302A18F-1B8C-471C-A2B2-B89E8390992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5A1ADA6-E04B-4264-8C7C-16440E34F0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74611-EE17-4196-A787-D674F5A9763C}" type="datetimeFigureOut">
              <a:rPr lang="nl-NL" smtClean="0"/>
              <a:t>14-11-2023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2FE122DD-811B-45CF-9B6B-99DE8CBB93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071B9B9C-1511-4121-97ED-39D27373AE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B8B12-BF0A-4B53-8BBF-12BAB1A1064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295064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01C1E657-6BDC-4F07-8863-18E0EC3248F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6E512AFA-B540-4BE5-B9F8-4CF181407A1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4F622E1-9D00-497F-857C-F919AC686A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74611-EE17-4196-A787-D674F5A9763C}" type="datetimeFigureOut">
              <a:rPr lang="nl-NL" smtClean="0"/>
              <a:t>14-11-2023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B11CA19-0B86-4DAA-9B4E-118EB34D0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A68AE48D-A3E8-4665-A1FF-E447D008C8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B8B12-BF0A-4B53-8BBF-12BAB1A1064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995343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0D13B0E-7D1C-41B3-ADD7-E3362827CC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11C7587-74FC-4D93-BA3E-7EFF3BCBF5A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5458AA47-2059-40CB-BAA2-79FBD7D6E5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74611-EE17-4196-A787-D674F5A9763C}" type="datetimeFigureOut">
              <a:rPr lang="nl-NL" smtClean="0"/>
              <a:t>14-11-2023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E158ECDF-D4DB-4105-A048-5C60F459BE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2AD6FEA2-AE3A-4DA8-9168-EFE176302F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B8B12-BF0A-4B53-8BBF-12BAB1A1064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837388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C199AFE-BC93-4133-A02F-55EE9A15E0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1A06093C-DF56-40D7-AAAE-AD147789A0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23B20AD-6066-49FF-B362-4FCCD9ED40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74611-EE17-4196-A787-D674F5A9763C}" type="datetimeFigureOut">
              <a:rPr lang="nl-NL" smtClean="0"/>
              <a:t>14-11-2023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E5F2C89-E489-4135-AF91-22F7AB2FBF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E09E40AE-A1D0-40FC-A64A-B048BC39F8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B8B12-BF0A-4B53-8BBF-12BAB1A1064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27488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F4B095C-98E0-474E-A907-83CFABDC12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E24F27E-4058-4EE2-9F1A-16FDDEDF737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4DF140CE-A301-4D82-B678-44A703F8837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281C0B31-6E61-4BB2-8C98-1DA075EFEE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74611-EE17-4196-A787-D674F5A9763C}" type="datetimeFigureOut">
              <a:rPr lang="nl-NL" smtClean="0"/>
              <a:t>14-11-2023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2B692ACE-0AA9-4942-86E0-53377C0D9C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105BBB22-7B3F-4B4E-9871-7D0B74F06F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B8B12-BF0A-4B53-8BBF-12BAB1A1064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1846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B272D9D-5541-4547-810D-067884DC30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0F268B63-F0BB-4B2F-95DB-EF41AC1415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2F9E6DEE-B363-44E6-B6B9-4D42053D9CC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145D3996-9D72-4428-9DAB-BBA7D41A112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8FB6D2F4-BFCB-49B9-A95C-9896C01E952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CC837F3A-68B4-459E-98F1-5A091CDF1F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74611-EE17-4196-A787-D674F5A9763C}" type="datetimeFigureOut">
              <a:rPr lang="nl-NL" smtClean="0"/>
              <a:t>14-11-2023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8498B739-4764-4A9C-A37B-25028338CC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4E16D570-4599-4928-B79F-25997C7991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B8B12-BF0A-4B53-8BBF-12BAB1A1064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538221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C721870-F52A-4FB7-AE4E-F0B7B92FC8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5A1C7697-C64A-4B55-B764-5E56095312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74611-EE17-4196-A787-D674F5A9763C}" type="datetimeFigureOut">
              <a:rPr lang="nl-NL" smtClean="0"/>
              <a:t>14-11-2023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2D00F104-6F73-4895-A85B-51BAFDB27E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1F628CF3-2379-458C-A283-3EB7FA9A7A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B8B12-BF0A-4B53-8BBF-12BAB1A1064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859659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3420E4B2-0152-46A3-9866-2A3197D2F2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74611-EE17-4196-A787-D674F5A9763C}" type="datetimeFigureOut">
              <a:rPr lang="nl-NL" smtClean="0"/>
              <a:t>14-11-2023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46633DD2-ACCF-4365-82B7-689E018A3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C749FBD7-3E8D-4994-AC80-FCA9315906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B8B12-BF0A-4B53-8BBF-12BAB1A1064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080918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6DA3F3F-C532-4BB4-A01D-684FD6F4FF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3A6E452-D133-491D-A95D-AB4D4EB833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A462627F-FDA3-476A-BE5A-F4301A20B96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FC410DD7-A775-45FD-8D97-E85FCCD472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74611-EE17-4196-A787-D674F5A9763C}" type="datetimeFigureOut">
              <a:rPr lang="nl-NL" smtClean="0"/>
              <a:t>14-11-2023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0065F53A-898E-4065-8D76-3D6EC0C6CD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29172607-77E5-4D53-891C-231266569C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B8B12-BF0A-4B53-8BBF-12BAB1A1064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165489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366BCC8-A26A-492D-AD9E-05D9FFA232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4DE078B9-BB6A-4A5A-A110-4DEB95385F4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0FFF242D-5758-47E9-B0AE-65D70804670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3AE38288-9D56-44A3-8326-226B1CA05F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74611-EE17-4196-A787-D674F5A9763C}" type="datetimeFigureOut">
              <a:rPr lang="nl-NL" smtClean="0"/>
              <a:t>14-11-2023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90322DD9-D705-485C-8F75-1D0D124312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BB93DAE1-C204-47CB-BBC9-0F5782089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B8B12-BF0A-4B53-8BBF-12BAB1A1064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979784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E6094EB0-806D-44CF-9222-2FF9B7B011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5C86AF21-E88A-4143-A047-DCDF534735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9CEA58A4-DA38-44CF-A192-0868284793C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B74611-EE17-4196-A787-D674F5A9763C}" type="datetimeFigureOut">
              <a:rPr lang="nl-NL" smtClean="0"/>
              <a:t>14-11-2023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53BB67E9-66C5-4091-9972-49EDBFD53CE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A0E5EA4C-41D9-4306-9C7A-5E255D56791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6B8B12-BF0A-4B53-8BBF-12BAB1A1064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308140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mpl2U6OXQ8Y" TargetMode="External"/><Relationship Id="rId2" Type="http://schemas.openxmlformats.org/officeDocument/2006/relationships/hyperlink" Target="https://www.youtube.com/watch?v=QmqjHCxQnXw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>
            <a:extLst>
              <a:ext uri="{FF2B5EF4-FFF2-40B4-BE49-F238E27FC236}">
                <a16:creationId xmlns:a16="http://schemas.microsoft.com/office/drawing/2014/main" id="{03421FED-654A-48A7-ADD5-EF87BE90857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4791" r="2" b="4922"/>
          <a:stretch/>
        </p:blipFill>
        <p:spPr>
          <a:xfrm>
            <a:off x="20" y="1302606"/>
            <a:ext cx="4413566" cy="4252313"/>
          </a:xfrm>
          <a:custGeom>
            <a:avLst/>
            <a:gdLst/>
            <a:ahLst/>
            <a:cxnLst/>
            <a:rect l="l" t="t" r="r" b="b"/>
            <a:pathLst>
              <a:path w="4413586" h="4252313">
                <a:moveTo>
                  <a:pt x="0" y="0"/>
                </a:moveTo>
                <a:lnTo>
                  <a:pt x="2062856" y="0"/>
                </a:lnTo>
                <a:lnTo>
                  <a:pt x="2063084" y="493"/>
                </a:lnTo>
                <a:lnTo>
                  <a:pt x="2450944" y="493"/>
                </a:lnTo>
                <a:lnTo>
                  <a:pt x="4413586" y="4252313"/>
                </a:lnTo>
                <a:lnTo>
                  <a:pt x="388087" y="4252313"/>
                </a:lnTo>
                <a:lnTo>
                  <a:pt x="388087" y="4251820"/>
                </a:lnTo>
                <a:lnTo>
                  <a:pt x="0" y="4251820"/>
                </a:lnTo>
                <a:close/>
              </a:path>
            </a:pathLst>
          </a:custGeom>
        </p:spPr>
      </p:pic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0CBF71E6-C54A-4E15-90AD-354C3943551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2965697" y="1303083"/>
            <a:ext cx="9226303" cy="4251821"/>
          </a:xfrm>
          <a:custGeom>
            <a:avLst/>
            <a:gdLst>
              <a:gd name="connsiteX0" fmla="*/ 0 w 9226303"/>
              <a:gd name="connsiteY0" fmla="*/ 0 h 4251821"/>
              <a:gd name="connsiteX1" fmla="*/ 9226303 w 9226303"/>
              <a:gd name="connsiteY1" fmla="*/ 0 h 4251821"/>
              <a:gd name="connsiteX2" fmla="*/ 7263661 w 9226303"/>
              <a:gd name="connsiteY2" fmla="*/ 4251821 h 4251821"/>
              <a:gd name="connsiteX3" fmla="*/ 0 w 9226303"/>
              <a:gd name="connsiteY3" fmla="*/ 4251821 h 42518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226303" h="4251821">
                <a:moveTo>
                  <a:pt x="0" y="0"/>
                </a:moveTo>
                <a:lnTo>
                  <a:pt x="9226303" y="0"/>
                </a:lnTo>
                <a:lnTo>
                  <a:pt x="7263661" y="4251821"/>
                </a:lnTo>
                <a:lnTo>
                  <a:pt x="0" y="4251821"/>
                </a:lnTo>
                <a:close/>
              </a:path>
            </a:pathLst>
          </a:cu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4A623FB8-F1B3-4EF7-A9C5-0C119177061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326912" y="3863697"/>
            <a:ext cx="6029936" cy="911117"/>
          </a:xfrm>
        </p:spPr>
        <p:txBody>
          <a:bodyPr>
            <a:normAutofit/>
          </a:bodyPr>
          <a:lstStyle/>
          <a:p>
            <a:pPr algn="l"/>
            <a:r>
              <a:rPr lang="nl-NL" sz="2000">
                <a:solidFill>
                  <a:srgbClr val="FFFFFF"/>
                </a:solidFill>
              </a:rPr>
              <a:t>Les 1: Oriëntatie op (culturele) diversiteit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7ED6C30D-C155-4B66-89F4-924EDAC2ACB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978589" y="1828800"/>
            <a:ext cx="6378259" cy="2027941"/>
          </a:xfrm>
        </p:spPr>
        <p:txBody>
          <a:bodyPr>
            <a:normAutofit/>
          </a:bodyPr>
          <a:lstStyle/>
          <a:p>
            <a:pPr algn="l"/>
            <a:r>
              <a:rPr lang="nl-NL">
                <a:solidFill>
                  <a:srgbClr val="FFFFFF"/>
                </a:solidFill>
              </a:rPr>
              <a:t>Module Diversiteit</a:t>
            </a:r>
          </a:p>
        </p:txBody>
      </p:sp>
    </p:spTree>
    <p:extLst>
      <p:ext uri="{BB962C8B-B14F-4D97-AF65-F5344CB8AC3E}">
        <p14:creationId xmlns:p14="http://schemas.microsoft.com/office/powerpoint/2010/main" val="62660014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" name="Rectangle 7">
            <a:extLst>
              <a:ext uri="{FF2B5EF4-FFF2-40B4-BE49-F238E27FC236}">
                <a16:creationId xmlns:a16="http://schemas.microsoft.com/office/drawing/2014/main" id="{28D31E1B-0407-4223-9642-0B642CBF57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1" name="Group 9">
            <a:extLst>
              <a:ext uri="{FF2B5EF4-FFF2-40B4-BE49-F238E27FC236}">
                <a16:creationId xmlns:a16="http://schemas.microsoft.com/office/drawing/2014/main" id="{AE1C45F0-260A-458C-96ED-C1F6D21512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" y="1062849"/>
            <a:ext cx="731521" cy="673460"/>
            <a:chOff x="3940602" y="308034"/>
            <a:chExt cx="2116791" cy="3428999"/>
          </a:xfrm>
          <a:solidFill>
            <a:schemeClr val="accent4"/>
          </a:solidFill>
        </p:grpSpPr>
        <p:sp>
          <p:nvSpPr>
            <p:cNvPr id="22" name="Rectangle 10">
              <a:extLst>
                <a:ext uri="{FF2B5EF4-FFF2-40B4-BE49-F238E27FC236}">
                  <a16:creationId xmlns:a16="http://schemas.microsoft.com/office/drawing/2014/main" id="{A6604B49-AD5C-4590-B051-06C8222ECD9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940602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11">
              <a:extLst>
                <a:ext uri="{FF2B5EF4-FFF2-40B4-BE49-F238E27FC236}">
                  <a16:creationId xmlns:a16="http://schemas.microsoft.com/office/drawing/2014/main" id="{743ECCAF-29C5-4537-947C-7EA1292463D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715626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ED49787B-8DE6-4467-AD0A-8DECC6E0C2D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490650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D5B0017B-2ECA-49AF-B397-DC140825DF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0080" y="656150"/>
            <a:ext cx="5672667" cy="1431591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B846BA86-7818-4C21-84FA-1D40439D4022}"/>
              </a:ext>
            </a:extLst>
          </p:cNvPr>
          <p:cNvSpPr txBox="1"/>
          <p:nvPr/>
        </p:nvSpPr>
        <p:spPr>
          <a:xfrm>
            <a:off x="838199" y="2230081"/>
            <a:ext cx="4991629" cy="367712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b="1" dirty="0" err="1"/>
              <a:t>Opdracht</a:t>
            </a:r>
            <a:r>
              <a:rPr lang="en-US" sz="2400" b="1" dirty="0"/>
              <a:t> </a:t>
            </a:r>
            <a:r>
              <a:rPr lang="en-US" sz="2400" b="1" dirty="0" err="1"/>
              <a:t>voor</a:t>
            </a:r>
            <a:r>
              <a:rPr lang="en-US" sz="2400" b="1" dirty="0"/>
              <a:t> je </a:t>
            </a:r>
            <a:r>
              <a:rPr lang="en-US" sz="2400" b="1" dirty="0" err="1"/>
              <a:t>tijdschrift</a:t>
            </a:r>
            <a:endParaRPr lang="en-US" sz="2400" b="1" dirty="0"/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400" b="1" dirty="0"/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b="1" dirty="0"/>
              <a:t>Maak </a:t>
            </a:r>
            <a:r>
              <a:rPr lang="en-US" sz="2400" b="1" dirty="0" err="1"/>
              <a:t>een</a:t>
            </a:r>
            <a:r>
              <a:rPr lang="en-US" sz="2400" b="1" dirty="0"/>
              <a:t> </a:t>
            </a:r>
            <a:r>
              <a:rPr lang="en-US" sz="2400" b="1" dirty="0" err="1"/>
              <a:t>voorblad</a:t>
            </a:r>
            <a:r>
              <a:rPr lang="en-US" sz="2400" b="1" dirty="0"/>
              <a:t>/ </a:t>
            </a:r>
            <a:r>
              <a:rPr lang="en-US" sz="2400" b="1" dirty="0" err="1"/>
              <a:t>moodboard</a:t>
            </a:r>
            <a:r>
              <a:rPr lang="en-US" sz="2400" b="1" dirty="0"/>
              <a:t>    </a:t>
            </a:r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2400" b="1" dirty="0"/>
              <a:t>    </a:t>
            </a:r>
            <a:r>
              <a:rPr lang="en-US" sz="2400" b="1" dirty="0" err="1"/>
              <a:t>voor</a:t>
            </a:r>
            <a:r>
              <a:rPr lang="en-US" sz="2400" b="1" dirty="0"/>
              <a:t> je </a:t>
            </a:r>
            <a:r>
              <a:rPr lang="en-US" sz="2400" b="1" dirty="0" err="1"/>
              <a:t>tijdschrift</a:t>
            </a:r>
            <a:r>
              <a:rPr lang="en-US" sz="2400" b="1" dirty="0"/>
              <a:t> over </a:t>
            </a:r>
            <a:r>
              <a:rPr lang="en-US" sz="2400" b="1" dirty="0" err="1"/>
              <a:t>diversiteit</a:t>
            </a:r>
            <a:r>
              <a:rPr lang="en-US" sz="2400" b="1" dirty="0"/>
              <a:t>.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400" b="1" dirty="0"/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b="1" dirty="0" err="1"/>
              <a:t>Bedenk</a:t>
            </a:r>
            <a:r>
              <a:rPr lang="en-US" b="1" dirty="0"/>
              <a:t> van </a:t>
            </a:r>
            <a:r>
              <a:rPr lang="en-US" b="1" dirty="0" err="1"/>
              <a:t>tevoren</a:t>
            </a:r>
            <a:r>
              <a:rPr lang="en-US" b="1" dirty="0"/>
              <a:t>:</a:t>
            </a:r>
          </a:p>
          <a:p>
            <a:pPr marL="5143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b="1" dirty="0" err="1"/>
              <a:t>Een</a:t>
            </a:r>
            <a:r>
              <a:rPr lang="en-US" b="1" dirty="0"/>
              <a:t> naam </a:t>
            </a:r>
            <a:r>
              <a:rPr lang="en-US" b="1" dirty="0" err="1"/>
              <a:t>voor</a:t>
            </a:r>
            <a:r>
              <a:rPr lang="en-US" b="1" dirty="0"/>
              <a:t> je </a:t>
            </a:r>
            <a:r>
              <a:rPr lang="en-US" b="1" dirty="0" err="1"/>
              <a:t>tijdschrift</a:t>
            </a:r>
            <a:endParaRPr lang="en-US" b="1" dirty="0"/>
          </a:p>
          <a:p>
            <a:pPr marL="5143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b="1" dirty="0"/>
              <a:t>Wat </a:t>
            </a:r>
            <a:r>
              <a:rPr lang="en-US" b="1" dirty="0" err="1"/>
              <a:t>voor</a:t>
            </a:r>
            <a:r>
              <a:rPr lang="en-US" b="1" dirty="0"/>
              <a:t> </a:t>
            </a:r>
            <a:r>
              <a:rPr lang="en-US" b="1" dirty="0" err="1"/>
              <a:t>sfeer</a:t>
            </a:r>
            <a:r>
              <a:rPr lang="en-US" b="1" dirty="0"/>
              <a:t> </a:t>
            </a:r>
            <a:r>
              <a:rPr lang="en-US" b="1" dirty="0" err="1"/>
              <a:t>wil</a:t>
            </a:r>
            <a:r>
              <a:rPr lang="en-US" b="1" dirty="0"/>
              <a:t> je in je </a:t>
            </a:r>
            <a:r>
              <a:rPr lang="en-US" b="1" dirty="0" err="1"/>
              <a:t>tijdschrift</a:t>
            </a:r>
            <a:r>
              <a:rPr lang="en-US" b="1" dirty="0"/>
              <a:t> </a:t>
            </a:r>
            <a:r>
              <a:rPr lang="en-US" b="1" dirty="0" err="1"/>
              <a:t>uitstralen</a:t>
            </a:r>
            <a:r>
              <a:rPr lang="en-US" b="1" dirty="0"/>
              <a:t> </a:t>
            </a:r>
            <a:r>
              <a:rPr lang="en-US" b="1" dirty="0" err="1"/>
              <a:t>en</a:t>
            </a:r>
            <a:r>
              <a:rPr lang="en-US" b="1" dirty="0"/>
              <a:t> </a:t>
            </a:r>
            <a:r>
              <a:rPr lang="en-US" b="1" dirty="0" err="1"/>
              <a:t>welke</a:t>
            </a:r>
            <a:r>
              <a:rPr lang="en-US" b="1" dirty="0"/>
              <a:t> </a:t>
            </a:r>
            <a:r>
              <a:rPr lang="en-US" b="1" dirty="0" err="1"/>
              <a:t>kleuren</a:t>
            </a:r>
            <a:r>
              <a:rPr lang="en-US" b="1" dirty="0"/>
              <a:t> </a:t>
            </a:r>
            <a:r>
              <a:rPr lang="en-US" b="1" dirty="0" err="1"/>
              <a:t>horen</a:t>
            </a:r>
            <a:r>
              <a:rPr lang="en-US" b="1" dirty="0"/>
              <a:t> </a:t>
            </a:r>
            <a:r>
              <a:rPr lang="en-US" b="1" dirty="0" err="1"/>
              <a:t>hierbij</a:t>
            </a:r>
            <a:r>
              <a:rPr lang="en-US" b="1" dirty="0"/>
              <a:t>?   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70E96339-907C-46C3-99AC-31179B6F0E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716299" y="608401"/>
            <a:ext cx="4637502" cy="5593443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Afbeelding 1">
            <a:extLst>
              <a:ext uri="{FF2B5EF4-FFF2-40B4-BE49-F238E27FC236}">
                <a16:creationId xmlns:a16="http://schemas.microsoft.com/office/drawing/2014/main" id="{A2209B39-231D-4C30-9433-FEE40332FF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30493" y="1347516"/>
            <a:ext cx="4223252" cy="4223252"/>
          </a:xfrm>
          <a:prstGeom prst="rect">
            <a:avLst/>
          </a:prstGeom>
        </p:spPr>
      </p:pic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6CF1BAF6-AD41-4082-B212-8A1F9A2E87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838200" y="6492240"/>
            <a:ext cx="10515600" cy="0"/>
          </a:xfrm>
          <a:prstGeom prst="line">
            <a:avLst/>
          </a:prstGeom>
          <a:ln w="571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993148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>
            <a:extLst>
              <a:ext uri="{FF2B5EF4-FFF2-40B4-BE49-F238E27FC236}">
                <a16:creationId xmlns:a16="http://schemas.microsoft.com/office/drawing/2014/main" id="{7E27DE37-7750-4D9D-B089-E2DA0B104F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45244" y="-8076"/>
            <a:ext cx="1952625" cy="2187851"/>
          </a:xfrm>
          <a:prstGeom prst="rect">
            <a:avLst/>
          </a:prstGeom>
        </p:spPr>
      </p:pic>
      <p:sp>
        <p:nvSpPr>
          <p:cNvPr id="4" name="Rechthoek 3">
            <a:extLst>
              <a:ext uri="{FF2B5EF4-FFF2-40B4-BE49-F238E27FC236}">
                <a16:creationId xmlns:a16="http://schemas.microsoft.com/office/drawing/2014/main" id="{8DF9EAB6-7F42-4FE5-BC87-E46FEBE31C3C}"/>
              </a:ext>
            </a:extLst>
          </p:cNvPr>
          <p:cNvSpPr/>
          <p:nvPr/>
        </p:nvSpPr>
        <p:spPr>
          <a:xfrm>
            <a:off x="3236837" y="544672"/>
            <a:ext cx="260840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5400" b="0" i="0" u="none" strike="noStrike" kern="1200" cap="none" spc="0" normalizeH="0" baseline="0" noProof="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Planning</a:t>
            </a:r>
          </a:p>
        </p:txBody>
      </p:sp>
      <p:graphicFrame>
        <p:nvGraphicFramePr>
          <p:cNvPr id="5" name="Tabel 5">
            <a:extLst>
              <a:ext uri="{FF2B5EF4-FFF2-40B4-BE49-F238E27FC236}">
                <a16:creationId xmlns:a16="http://schemas.microsoft.com/office/drawing/2014/main" id="{E37D446B-00C1-4E61-B4BC-683144A00D9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6956614"/>
              </p:ext>
            </p:extLst>
          </p:nvPr>
        </p:nvGraphicFramePr>
        <p:xfrm>
          <a:off x="1380746" y="1688361"/>
          <a:ext cx="8128000" cy="49272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8350">
                  <a:extLst>
                    <a:ext uri="{9D8B030D-6E8A-4147-A177-3AD203B41FA5}">
                      <a16:colId xmlns:a16="http://schemas.microsoft.com/office/drawing/2014/main" val="734003745"/>
                    </a:ext>
                  </a:extLst>
                </a:gridCol>
                <a:gridCol w="7359650">
                  <a:extLst>
                    <a:ext uri="{9D8B030D-6E8A-4147-A177-3AD203B41FA5}">
                      <a16:colId xmlns:a16="http://schemas.microsoft.com/office/drawing/2014/main" val="725335706"/>
                    </a:ext>
                  </a:extLst>
                </a:gridCol>
              </a:tblGrid>
              <a:tr h="338794">
                <a:tc>
                  <a:txBody>
                    <a:bodyPr/>
                    <a:lstStyle/>
                    <a:p>
                      <a:pPr algn="ctr"/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06569993"/>
                  </a:ext>
                </a:extLst>
              </a:tr>
              <a:tr h="417691">
                <a:tc>
                  <a:txBody>
                    <a:bodyPr/>
                    <a:lstStyle/>
                    <a:p>
                      <a:pPr algn="ctr"/>
                      <a:r>
                        <a:rPr lang="nl-NL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400" dirty="0">
                          <a:highlight>
                            <a:srgbClr val="FFFF00"/>
                          </a:highlight>
                        </a:rPr>
                        <a:t>Oriëntatie op (culturele) diversiteit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84931066"/>
                  </a:ext>
                </a:extLst>
              </a:tr>
              <a:tr h="417691">
                <a:tc>
                  <a:txBody>
                    <a:bodyPr/>
                    <a:lstStyle/>
                    <a:p>
                      <a:pPr algn="ctr"/>
                      <a:r>
                        <a:rPr lang="nl-NL" dirty="0"/>
                        <a:t>2/3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400" dirty="0"/>
                        <a:t>Kennis van culturen en godsdiensten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02194825"/>
                  </a:ext>
                </a:extLst>
              </a:tr>
              <a:tr h="417691">
                <a:tc>
                  <a:txBody>
                    <a:bodyPr/>
                    <a:lstStyle/>
                    <a:p>
                      <a:pPr algn="ctr"/>
                      <a:r>
                        <a:rPr lang="nl-NL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400" dirty="0">
                          <a:solidFill>
                            <a:schemeClr val="tx1"/>
                          </a:solidFill>
                        </a:rPr>
                        <a:t>Diversiteit in de groep: wat komt erbij kijken?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7663373"/>
                  </a:ext>
                </a:extLst>
              </a:tr>
              <a:tr h="417691">
                <a:tc>
                  <a:txBody>
                    <a:bodyPr/>
                    <a:lstStyle/>
                    <a:p>
                      <a:pPr algn="ctr"/>
                      <a:r>
                        <a:rPr lang="nl-NL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400" dirty="0"/>
                        <a:t>Omgaan met (verschillen tussen) jongens en meisjes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81024269"/>
                  </a:ext>
                </a:extLst>
              </a:tr>
              <a:tr h="417691">
                <a:tc>
                  <a:txBody>
                    <a:bodyPr/>
                    <a:lstStyle/>
                    <a:p>
                      <a:pPr algn="ctr"/>
                      <a:r>
                        <a:rPr lang="nl-NL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400" dirty="0"/>
                        <a:t>Diversiteit bij ouders: waar hou je rekening mee?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52334070"/>
                  </a:ext>
                </a:extLst>
              </a:tr>
              <a:tr h="538165">
                <a:tc>
                  <a:txBody>
                    <a:bodyPr/>
                    <a:lstStyle/>
                    <a:p>
                      <a:pPr algn="ctr"/>
                      <a:r>
                        <a:rPr lang="nl-NL" dirty="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400" dirty="0"/>
                        <a:t>Diversiteit in de organisatie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2919429"/>
                  </a:ext>
                </a:extLst>
              </a:tr>
              <a:tr h="417691">
                <a:tc>
                  <a:txBody>
                    <a:bodyPr/>
                    <a:lstStyle/>
                    <a:p>
                      <a:pPr algn="ctr"/>
                      <a:r>
                        <a:rPr lang="nl-NL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400" dirty="0"/>
                        <a:t>Muziek, beeldend, drama of sport in een andere cultuur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8094281"/>
                  </a:ext>
                </a:extLst>
              </a:tr>
              <a:tr h="751844">
                <a:tc>
                  <a:txBody>
                    <a:bodyPr/>
                    <a:lstStyle/>
                    <a:p>
                      <a:pPr algn="ctr"/>
                      <a:r>
                        <a:rPr lang="nl-NL" dirty="0"/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400" dirty="0"/>
                        <a:t>Afronden tijdschrift + Evalueren en reflecteren op ontwikkeling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49719563"/>
                  </a:ext>
                </a:extLst>
              </a:tr>
              <a:tr h="417691">
                <a:tc>
                  <a:txBody>
                    <a:bodyPr/>
                    <a:lstStyle/>
                    <a:p>
                      <a:pPr algn="ctr"/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nl-NL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1185378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358888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>
            <a:extLst>
              <a:ext uri="{FF2B5EF4-FFF2-40B4-BE49-F238E27FC236}">
                <a16:creationId xmlns:a16="http://schemas.microsoft.com/office/drawing/2014/main" id="{30217E1B-07FE-40BE-9608-D2BDCAD927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68379" y="578743"/>
            <a:ext cx="1952625" cy="2343150"/>
          </a:xfrm>
          <a:prstGeom prst="rect">
            <a:avLst/>
          </a:prstGeom>
        </p:spPr>
      </p:pic>
      <p:sp>
        <p:nvSpPr>
          <p:cNvPr id="4" name="Rechthoek 3">
            <a:extLst>
              <a:ext uri="{FF2B5EF4-FFF2-40B4-BE49-F238E27FC236}">
                <a16:creationId xmlns:a16="http://schemas.microsoft.com/office/drawing/2014/main" id="{03855C22-B652-426D-9F0E-B65B7ACB6A52}"/>
              </a:ext>
            </a:extLst>
          </p:cNvPr>
          <p:cNvSpPr/>
          <p:nvPr/>
        </p:nvSpPr>
        <p:spPr>
          <a:xfrm>
            <a:off x="1764409" y="500856"/>
            <a:ext cx="756056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nl-NL" sz="5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In deze les:</a:t>
            </a:r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0141F758-8FF2-4783-B2C2-289E38EEACF8}"/>
              </a:ext>
            </a:extLst>
          </p:cNvPr>
          <p:cNvSpPr txBox="1"/>
          <p:nvPr/>
        </p:nvSpPr>
        <p:spPr>
          <a:xfrm>
            <a:off x="953623" y="2681764"/>
            <a:ext cx="9172767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lang="nl-NL" sz="2400" dirty="0"/>
              <a:t>Leer je wat de begrippen Diversiteit en Culturele Diversiteit inhouden</a:t>
            </a:r>
          </a:p>
          <a:p>
            <a:pPr marL="342900" indent="-342900">
              <a:buAutoNum type="arabicPeriod"/>
            </a:pPr>
            <a:r>
              <a:rPr lang="nl-NL" sz="2400" dirty="0"/>
              <a:t>Leer je wat het begrip Multiculturele Samenleving inhoudt</a:t>
            </a:r>
          </a:p>
          <a:p>
            <a:pPr marL="342900" indent="-342900">
              <a:buAutoNum type="arabicPeriod"/>
            </a:pPr>
            <a:r>
              <a:rPr lang="nl-NL" sz="2400" dirty="0"/>
              <a:t>Leer je de begrippen Asielzoeker en Vluchteling</a:t>
            </a:r>
          </a:p>
          <a:p>
            <a:endParaRPr lang="nl-NL" sz="2400" dirty="0"/>
          </a:p>
        </p:txBody>
      </p:sp>
      <p:sp>
        <p:nvSpPr>
          <p:cNvPr id="6" name="Tekstvak 5">
            <a:extLst>
              <a:ext uri="{FF2B5EF4-FFF2-40B4-BE49-F238E27FC236}">
                <a16:creationId xmlns:a16="http://schemas.microsoft.com/office/drawing/2014/main" id="{E172D72D-3C34-4717-918A-97B6C6A109A1}"/>
              </a:ext>
            </a:extLst>
          </p:cNvPr>
          <p:cNvSpPr txBox="1"/>
          <p:nvPr/>
        </p:nvSpPr>
        <p:spPr>
          <a:xfrm>
            <a:off x="859047" y="5895479"/>
            <a:ext cx="883152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dirty="0">
                <a:solidFill>
                  <a:srgbClr val="FF0000"/>
                </a:solidFill>
              </a:rPr>
              <a:t>Bij deze les hoort bladzijde 56 tot 63 van je boek Pedagogisch Klimaat</a:t>
            </a:r>
          </a:p>
          <a:p>
            <a:r>
              <a:rPr lang="nl-NL" sz="2400" dirty="0">
                <a:solidFill>
                  <a:srgbClr val="FF0000"/>
                </a:solidFill>
              </a:rPr>
              <a:t>En het artikel over ‘De schillen van de ui’.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E4D09EFD-9AAB-4F77-9A43-B6662DAE8730}"/>
              </a:ext>
            </a:extLst>
          </p:cNvPr>
          <p:cNvSpPr txBox="1"/>
          <p:nvPr/>
        </p:nvSpPr>
        <p:spPr>
          <a:xfrm>
            <a:off x="859047" y="4251424"/>
            <a:ext cx="10724924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dirty="0"/>
              <a:t>Je leert dit door: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/>
              <a:t>Naar de uitleg van de docent te luisteren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/>
              <a:t>Een paar oefenopdrachten te maken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/>
              <a:t>Je kennis toe te passen door een voorblad/moodboard te maken voor je tijdschrift</a:t>
            </a:r>
          </a:p>
        </p:txBody>
      </p:sp>
    </p:spTree>
    <p:extLst>
      <p:ext uri="{BB962C8B-B14F-4D97-AF65-F5344CB8AC3E}">
        <p14:creationId xmlns:p14="http://schemas.microsoft.com/office/powerpoint/2010/main" val="30763553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olk 12">
            <a:extLst>
              <a:ext uri="{FF2B5EF4-FFF2-40B4-BE49-F238E27FC236}">
                <a16:creationId xmlns:a16="http://schemas.microsoft.com/office/drawing/2014/main" id="{BD00AA55-2ACB-45A9-847D-764FA5027CDB}"/>
              </a:ext>
            </a:extLst>
          </p:cNvPr>
          <p:cNvSpPr/>
          <p:nvPr/>
        </p:nvSpPr>
        <p:spPr>
          <a:xfrm>
            <a:off x="4764884" y="4876890"/>
            <a:ext cx="2276475" cy="1390650"/>
          </a:xfrm>
          <a:prstGeom prst="cloud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Tekstvak 1">
            <a:extLst>
              <a:ext uri="{FF2B5EF4-FFF2-40B4-BE49-F238E27FC236}">
                <a16:creationId xmlns:a16="http://schemas.microsoft.com/office/drawing/2014/main" id="{9ADD774F-4913-43F1-834E-7C42EB024F75}"/>
              </a:ext>
            </a:extLst>
          </p:cNvPr>
          <p:cNvSpPr txBox="1"/>
          <p:nvPr/>
        </p:nvSpPr>
        <p:spPr>
          <a:xfrm>
            <a:off x="2559620" y="590460"/>
            <a:ext cx="638598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NL" sz="3200" b="1" dirty="0">
                <a:solidFill>
                  <a:srgbClr val="7030A0"/>
                </a:solidFill>
              </a:rPr>
              <a:t>Diversiteit</a:t>
            </a:r>
            <a:r>
              <a:rPr lang="nl-NL" sz="3200" dirty="0">
                <a:solidFill>
                  <a:srgbClr val="7030A0"/>
                </a:solidFill>
              </a:rPr>
              <a:t> </a:t>
            </a:r>
            <a:r>
              <a:rPr lang="nl-NL" sz="3200" dirty="0" err="1">
                <a:solidFill>
                  <a:srgbClr val="7030A0"/>
                </a:solidFill>
              </a:rPr>
              <a:t>betekent:Verscheidenheid</a:t>
            </a:r>
            <a:endParaRPr lang="nl-NL" sz="3200" dirty="0">
              <a:solidFill>
                <a:srgbClr val="7030A0"/>
              </a:solidFill>
            </a:endParaRP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3E102E72-9C0D-472E-95DC-37BF8490196E}"/>
              </a:ext>
            </a:extLst>
          </p:cNvPr>
          <p:cNvSpPr txBox="1"/>
          <p:nvPr/>
        </p:nvSpPr>
        <p:spPr>
          <a:xfrm>
            <a:off x="1838325" y="1701365"/>
            <a:ext cx="95601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1. </a:t>
            </a:r>
            <a:r>
              <a:rPr lang="nl-NL" sz="2400" dirty="0"/>
              <a:t>Wat zijn jullie verschillen en overeenkomsten? Maak opdracht 1 op </a:t>
            </a:r>
            <a:r>
              <a:rPr lang="nl-NL" sz="2400" dirty="0" err="1"/>
              <a:t>blz</a:t>
            </a:r>
            <a:r>
              <a:rPr lang="nl-NL" sz="2400" dirty="0"/>
              <a:t> 57</a:t>
            </a:r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15398ECA-6ADF-446A-9575-26F42BABA99C}"/>
              </a:ext>
            </a:extLst>
          </p:cNvPr>
          <p:cNvSpPr txBox="1"/>
          <p:nvPr/>
        </p:nvSpPr>
        <p:spPr>
          <a:xfrm>
            <a:off x="2638425" y="2567375"/>
            <a:ext cx="82070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NL" sz="2400" dirty="0"/>
              <a:t>2. En waarin verschil jij van een leeftijdgenoot uit China denk je?</a:t>
            </a:r>
          </a:p>
        </p:txBody>
      </p:sp>
      <p:sp>
        <p:nvSpPr>
          <p:cNvPr id="10" name="Tekstvak 9">
            <a:extLst>
              <a:ext uri="{FF2B5EF4-FFF2-40B4-BE49-F238E27FC236}">
                <a16:creationId xmlns:a16="http://schemas.microsoft.com/office/drawing/2014/main" id="{3477DCF8-48CE-46F4-985F-4FBE1DEB1719}"/>
              </a:ext>
            </a:extLst>
          </p:cNvPr>
          <p:cNvSpPr txBox="1"/>
          <p:nvPr/>
        </p:nvSpPr>
        <p:spPr>
          <a:xfrm>
            <a:off x="2638425" y="3427745"/>
            <a:ext cx="668067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NL" sz="2400" dirty="0"/>
              <a:t>3. Maak een woordwolk rond het begrip Diversiteit. </a:t>
            </a:r>
          </a:p>
          <a:p>
            <a:pPr algn="ctr"/>
            <a:r>
              <a:rPr lang="nl-NL" sz="2400" dirty="0"/>
              <a:t>    Waarin kunnen mensen verschillen of juist niet?</a:t>
            </a:r>
          </a:p>
        </p:txBody>
      </p:sp>
      <p:sp>
        <p:nvSpPr>
          <p:cNvPr id="11" name="Ovaal 10">
            <a:extLst>
              <a:ext uri="{FF2B5EF4-FFF2-40B4-BE49-F238E27FC236}">
                <a16:creationId xmlns:a16="http://schemas.microsoft.com/office/drawing/2014/main" id="{CAD499E2-E36A-4BE0-A920-770FE838BB36}"/>
              </a:ext>
            </a:extLst>
          </p:cNvPr>
          <p:cNvSpPr/>
          <p:nvPr/>
        </p:nvSpPr>
        <p:spPr>
          <a:xfrm>
            <a:off x="4893472" y="5058460"/>
            <a:ext cx="2019300" cy="1047750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b="1" dirty="0">
                <a:solidFill>
                  <a:srgbClr val="7030A0"/>
                </a:solidFill>
              </a:rPr>
              <a:t>Diversiteit</a:t>
            </a:r>
          </a:p>
        </p:txBody>
      </p:sp>
      <p:cxnSp>
        <p:nvCxnSpPr>
          <p:cNvPr id="15" name="Rechte verbindingslijn 14">
            <a:extLst>
              <a:ext uri="{FF2B5EF4-FFF2-40B4-BE49-F238E27FC236}">
                <a16:creationId xmlns:a16="http://schemas.microsoft.com/office/drawing/2014/main" id="{BFE94059-76E0-40CF-85C6-A31F1D6C4B59}"/>
              </a:ext>
            </a:extLst>
          </p:cNvPr>
          <p:cNvCxnSpPr/>
          <p:nvPr/>
        </p:nvCxnSpPr>
        <p:spPr>
          <a:xfrm flipV="1">
            <a:off x="7105653" y="4876890"/>
            <a:ext cx="1233488" cy="333375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16" name="Afbeelding 15">
            <a:extLst>
              <a:ext uri="{FF2B5EF4-FFF2-40B4-BE49-F238E27FC236}">
                <a16:creationId xmlns:a16="http://schemas.microsoft.com/office/drawing/2014/main" id="{BBD75F1A-C3FC-4358-AFF1-7BB161061A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568269">
            <a:off x="7183930" y="5656735"/>
            <a:ext cx="1249788" cy="353599"/>
          </a:xfrm>
          <a:prstGeom prst="rect">
            <a:avLst/>
          </a:prstGeom>
        </p:spPr>
      </p:pic>
      <p:pic>
        <p:nvPicPr>
          <p:cNvPr id="17" name="Afbeelding 16">
            <a:extLst>
              <a:ext uri="{FF2B5EF4-FFF2-40B4-BE49-F238E27FC236}">
                <a16:creationId xmlns:a16="http://schemas.microsoft.com/office/drawing/2014/main" id="{4C0395BB-E545-4F35-9FDA-5B3F3607CB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40412" y="5653959"/>
            <a:ext cx="1249788" cy="353599"/>
          </a:xfrm>
          <a:prstGeom prst="rect">
            <a:avLst/>
          </a:prstGeom>
        </p:spPr>
      </p:pic>
      <p:pic>
        <p:nvPicPr>
          <p:cNvPr id="18" name="Afbeelding 17">
            <a:extLst>
              <a:ext uri="{FF2B5EF4-FFF2-40B4-BE49-F238E27FC236}">
                <a16:creationId xmlns:a16="http://schemas.microsoft.com/office/drawing/2014/main" id="{B4B15AC5-4B40-4444-80DC-F463C806B6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788814">
            <a:off x="3472559" y="4866777"/>
            <a:ext cx="1249788" cy="353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44509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9ADD774F-4913-43F1-834E-7C42EB024F75}"/>
              </a:ext>
            </a:extLst>
          </p:cNvPr>
          <p:cNvSpPr txBox="1"/>
          <p:nvPr/>
        </p:nvSpPr>
        <p:spPr>
          <a:xfrm>
            <a:off x="3921632" y="590460"/>
            <a:ext cx="366196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NL" sz="3200" b="1" dirty="0">
                <a:solidFill>
                  <a:srgbClr val="7030A0"/>
                </a:solidFill>
              </a:rPr>
              <a:t>De schillen van de ui</a:t>
            </a:r>
            <a:endParaRPr lang="nl-NL" sz="3200" dirty="0">
              <a:solidFill>
                <a:srgbClr val="7030A0"/>
              </a:solidFill>
            </a:endParaRP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3E102E72-9C0D-472E-95DC-37BF8490196E}"/>
              </a:ext>
            </a:extLst>
          </p:cNvPr>
          <p:cNvSpPr txBox="1"/>
          <p:nvPr/>
        </p:nvSpPr>
        <p:spPr>
          <a:xfrm>
            <a:off x="732963" y="1490008"/>
            <a:ext cx="11080406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dirty="0"/>
              <a:t>Lees het stuk over ‘De schillen van de ui’.</a:t>
            </a:r>
          </a:p>
          <a:p>
            <a:endParaRPr lang="nl-NL" sz="2400" dirty="0"/>
          </a:p>
          <a:p>
            <a:r>
              <a:rPr lang="nl-NL" sz="2400" dirty="0"/>
              <a:t>- Ken je mensen uit een andere cultuur?</a:t>
            </a:r>
          </a:p>
          <a:p>
            <a:pPr marL="342900" indent="-342900">
              <a:buFontTx/>
              <a:buChar char="-"/>
            </a:pPr>
            <a:r>
              <a:rPr lang="nl-NL" sz="2400" dirty="0"/>
              <a:t>Herken je de verschillen in normen en waarden tussen jou en die persoon?</a:t>
            </a:r>
          </a:p>
          <a:p>
            <a:pPr marL="342900" indent="-342900">
              <a:buFontTx/>
              <a:buChar char="-"/>
            </a:pPr>
            <a:r>
              <a:rPr lang="nl-NL" sz="2400" dirty="0"/>
              <a:t>Heb je ooit wel eens iemand te vroeg veroordeeld op basis van culturele verschillen?</a:t>
            </a:r>
          </a:p>
        </p:txBody>
      </p:sp>
      <p:pic>
        <p:nvPicPr>
          <p:cNvPr id="3" name="Afbeelding 2" descr="Afbeelding met tekst, schermopname, schets, cirkel&#10;&#10;Automatisch gegenereerde beschrijving">
            <a:extLst>
              <a:ext uri="{FF2B5EF4-FFF2-40B4-BE49-F238E27FC236}">
                <a16:creationId xmlns:a16="http://schemas.microsoft.com/office/drawing/2014/main" id="{D75280BA-274E-33A1-94EB-F109F1DD0C1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3933" y="3424791"/>
            <a:ext cx="6095717" cy="34332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74973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7" name="Rectangle 13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hthoek 1">
            <a:extLst>
              <a:ext uri="{FF2B5EF4-FFF2-40B4-BE49-F238E27FC236}">
                <a16:creationId xmlns:a16="http://schemas.microsoft.com/office/drawing/2014/main" id="{3A381F65-BDCA-4F50-8CD8-E2497E4248C2}"/>
              </a:ext>
            </a:extLst>
          </p:cNvPr>
          <p:cNvSpPr/>
          <p:nvPr/>
        </p:nvSpPr>
        <p:spPr>
          <a:xfrm>
            <a:off x="590719" y="2330505"/>
            <a:ext cx="4559425" cy="39795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2000" b="0" cap="none" spc="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Culturele</a:t>
            </a:r>
            <a:r>
              <a:rPr lang="en-US" sz="2000" b="0" cap="none" spc="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n-US" sz="2000" b="0" cap="none" spc="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diversiteit</a:t>
            </a:r>
            <a:r>
              <a:rPr lang="en-US" sz="2000" b="0" cap="none" spc="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: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b="0" cap="none" spc="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b="0" cap="none" spc="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Verschillen</a:t>
            </a:r>
            <a:r>
              <a:rPr lang="en-US" sz="2000" b="0" cap="none" spc="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n-US" sz="2000" b="0" cap="none" spc="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tussen</a:t>
            </a:r>
            <a:r>
              <a:rPr lang="en-US" sz="2000" b="0" cap="none" spc="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n-US" sz="2000" b="0" cap="none" spc="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mensen</a:t>
            </a:r>
            <a:r>
              <a:rPr lang="en-US" sz="2000" b="0" cap="none" spc="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:</a:t>
            </a:r>
          </a:p>
          <a:p>
            <a:pPr marL="68580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In de </a:t>
            </a:r>
            <a:r>
              <a:rPr lang="en-US" sz="20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manier</a:t>
            </a:r>
            <a:r>
              <a:rPr lang="en-US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n-US" sz="20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waarop</a:t>
            </a:r>
            <a:r>
              <a:rPr lang="en-US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n-US" sz="20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ze</a:t>
            </a:r>
            <a:r>
              <a:rPr lang="en-US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met </a:t>
            </a:r>
            <a:r>
              <a:rPr lang="en-US" sz="20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elkaar</a:t>
            </a:r>
            <a:r>
              <a:rPr lang="en-US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n-US" sz="20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omgaan</a:t>
            </a:r>
            <a:endParaRPr lang="en-US" sz="20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marL="68580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b="0" cap="none" spc="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Waarden</a:t>
            </a:r>
            <a:r>
              <a:rPr lang="en-US" sz="2000" b="0" cap="none" spc="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n-US" sz="2000" b="0" cap="none" spc="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en</a:t>
            </a:r>
            <a:r>
              <a:rPr lang="en-US" sz="2000" b="0" cap="none" spc="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n-US" sz="2000" b="0" cap="none" spc="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normen</a:t>
            </a:r>
            <a:endParaRPr lang="en-US" sz="2000" b="0" cap="none" spc="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marL="68580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marL="457200">
              <a:lnSpc>
                <a:spcPct val="90000"/>
              </a:lnSpc>
              <a:spcAft>
                <a:spcPts val="600"/>
              </a:spcAft>
            </a:pPr>
            <a:r>
              <a:rPr lang="en-US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Lees ‘De </a:t>
            </a:r>
            <a:r>
              <a:rPr lang="en-US" sz="20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schillen</a:t>
            </a:r>
            <a:r>
              <a:rPr lang="en-US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van de </a:t>
            </a:r>
            <a:r>
              <a:rPr lang="en-US" sz="20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ui</a:t>
            </a:r>
            <a:r>
              <a:rPr lang="en-US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’:</a:t>
            </a:r>
          </a:p>
          <a:p>
            <a:pPr marL="457200">
              <a:lnSpc>
                <a:spcPct val="90000"/>
              </a:lnSpc>
              <a:spcAft>
                <a:spcPts val="600"/>
              </a:spcAft>
            </a:pPr>
            <a:endParaRPr lang="en-US" sz="2000" b="0" cap="none" spc="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marL="457200">
              <a:lnSpc>
                <a:spcPct val="90000"/>
              </a:lnSpc>
              <a:spcAft>
                <a:spcPts val="600"/>
              </a:spcAft>
            </a:pPr>
            <a:endParaRPr lang="en-US" sz="2000" b="0" cap="none" spc="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Afbeelding 2">
            <a:extLst>
              <a:ext uri="{FF2B5EF4-FFF2-40B4-BE49-F238E27FC236}">
                <a16:creationId xmlns:a16="http://schemas.microsoft.com/office/drawing/2014/main" id="{C672C5B4-388C-4CAB-A5AC-F4EBF50A473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615" b="1015"/>
          <a:stretch/>
        </p:blipFill>
        <p:spPr>
          <a:xfrm>
            <a:off x="5977788" y="799352"/>
            <a:ext cx="5425410" cy="5259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83855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>
            <a:extLst>
              <a:ext uri="{FF2B5EF4-FFF2-40B4-BE49-F238E27FC236}">
                <a16:creationId xmlns:a16="http://schemas.microsoft.com/office/drawing/2014/main" id="{58F905D6-A319-4010-88E0-2C728D3043BC}"/>
              </a:ext>
            </a:extLst>
          </p:cNvPr>
          <p:cNvSpPr/>
          <p:nvPr/>
        </p:nvSpPr>
        <p:spPr>
          <a:xfrm>
            <a:off x="914325" y="2072759"/>
            <a:ext cx="518167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457200"/>
            <a:r>
              <a:rPr lang="nl-NL" dirty="0">
                <a:solidFill>
                  <a:srgbClr val="000000"/>
                </a:solidFill>
                <a:latin typeface="Corbel" panose="020B0503020204020204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https://www.youtube.com/watch?v=QmqjHCxQnXw</a:t>
            </a:r>
            <a:endParaRPr lang="nl-NL" dirty="0">
              <a:solidFill>
                <a:srgbClr val="000000"/>
              </a:solidFill>
              <a:latin typeface="Corbel" panose="020B0503020204020204"/>
            </a:endParaRPr>
          </a:p>
          <a:p>
            <a:pPr lvl="0" defTabSz="457200"/>
            <a:endParaRPr lang="nl-NL" dirty="0">
              <a:solidFill>
                <a:srgbClr val="000000"/>
              </a:solidFill>
              <a:latin typeface="Corbel" panose="020B0503020204020204"/>
            </a:endParaRPr>
          </a:p>
        </p:txBody>
      </p:sp>
      <p:sp>
        <p:nvSpPr>
          <p:cNvPr id="3" name="Rechthoek 2">
            <a:extLst>
              <a:ext uri="{FF2B5EF4-FFF2-40B4-BE49-F238E27FC236}">
                <a16:creationId xmlns:a16="http://schemas.microsoft.com/office/drawing/2014/main" id="{458A37CC-F593-4BFC-BB9B-ED826B1F106A}"/>
              </a:ext>
            </a:extLst>
          </p:cNvPr>
          <p:cNvSpPr/>
          <p:nvPr/>
        </p:nvSpPr>
        <p:spPr>
          <a:xfrm>
            <a:off x="914325" y="2951202"/>
            <a:ext cx="50455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dirty="0">
                <a:hlinkClick r:id="rId3"/>
              </a:rPr>
              <a:t>https://www.youtube.com/watch?v=mpl2U6OXQ8Y</a:t>
            </a:r>
            <a:endParaRPr lang="nl-NL" dirty="0"/>
          </a:p>
        </p:txBody>
      </p:sp>
      <p:sp>
        <p:nvSpPr>
          <p:cNvPr id="5" name="Rechthoek 4">
            <a:extLst>
              <a:ext uri="{FF2B5EF4-FFF2-40B4-BE49-F238E27FC236}">
                <a16:creationId xmlns:a16="http://schemas.microsoft.com/office/drawing/2014/main" id="{6E88E3F5-6EFC-4A51-AC1E-4038238FE2EB}"/>
              </a:ext>
            </a:extLst>
          </p:cNvPr>
          <p:cNvSpPr/>
          <p:nvPr/>
        </p:nvSpPr>
        <p:spPr>
          <a:xfrm>
            <a:off x="749228" y="547985"/>
            <a:ext cx="821705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nl-NL" sz="5400" b="1" cap="none" spc="0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Even een paar voorbeelden:</a:t>
            </a:r>
          </a:p>
        </p:txBody>
      </p:sp>
      <p:pic>
        <p:nvPicPr>
          <p:cNvPr id="6" name="Afbeelding 5">
            <a:extLst>
              <a:ext uri="{FF2B5EF4-FFF2-40B4-BE49-F238E27FC236}">
                <a16:creationId xmlns:a16="http://schemas.microsoft.com/office/drawing/2014/main" id="{94F8A4F8-B04B-4461-B077-9A9A455E2F5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83445" y="1471315"/>
            <a:ext cx="5425910" cy="5261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91866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hoek 2">
            <a:extLst>
              <a:ext uri="{FF2B5EF4-FFF2-40B4-BE49-F238E27FC236}">
                <a16:creationId xmlns:a16="http://schemas.microsoft.com/office/drawing/2014/main" id="{6FB0AC00-C7F5-438F-A7AF-0A779C2CE391}"/>
              </a:ext>
            </a:extLst>
          </p:cNvPr>
          <p:cNvSpPr/>
          <p:nvPr/>
        </p:nvSpPr>
        <p:spPr>
          <a:xfrm>
            <a:off x="1095913" y="92027"/>
            <a:ext cx="10000173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nl-NL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Stel je voor: </a:t>
            </a:r>
          </a:p>
          <a:p>
            <a:pPr algn="ctr"/>
            <a:r>
              <a:rPr lang="nl-NL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je hele gezin moet verhuizen naar </a:t>
            </a:r>
          </a:p>
          <a:p>
            <a:pPr algn="ctr"/>
            <a:r>
              <a:rPr lang="nl-NL" sz="5400" b="1" dirty="0" err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Essaouira</a:t>
            </a:r>
            <a:endParaRPr lang="nl-NL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4" name="Rechthoek 3">
            <a:extLst>
              <a:ext uri="{FF2B5EF4-FFF2-40B4-BE49-F238E27FC236}">
                <a16:creationId xmlns:a16="http://schemas.microsoft.com/office/drawing/2014/main" id="{20FBF31D-09DB-4994-AF5C-49E70406BB55}"/>
              </a:ext>
            </a:extLst>
          </p:cNvPr>
          <p:cNvSpPr/>
          <p:nvPr/>
        </p:nvSpPr>
        <p:spPr>
          <a:xfrm>
            <a:off x="1849896" y="2677350"/>
            <a:ext cx="9048824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nl-NL" sz="28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Welke 3 dingen zou jij nooit willen opgeven uit jouw cultuur?</a:t>
            </a:r>
          </a:p>
        </p:txBody>
      </p:sp>
      <p:pic>
        <p:nvPicPr>
          <p:cNvPr id="1026" name="Picture 2" descr="Rondreis Marokko, onze route van 15 dagen - Middenoostenreizen.com">
            <a:extLst>
              <a:ext uri="{FF2B5EF4-FFF2-40B4-BE49-F238E27FC236}">
                <a16:creationId xmlns:a16="http://schemas.microsoft.com/office/drawing/2014/main" id="{B7E0F199-BA26-4BA4-A4FA-ACF85EE939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7915" y="3682447"/>
            <a:ext cx="4091018" cy="22909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Afbeelding 4">
            <a:extLst>
              <a:ext uri="{FF2B5EF4-FFF2-40B4-BE49-F238E27FC236}">
                <a16:creationId xmlns:a16="http://schemas.microsoft.com/office/drawing/2014/main" id="{B4ACC05F-03C0-4CD8-98BC-6837B4E6F7D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20359" y="3447580"/>
            <a:ext cx="5048250" cy="2690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72085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>
            <a:extLst>
              <a:ext uri="{FF2B5EF4-FFF2-40B4-BE49-F238E27FC236}">
                <a16:creationId xmlns:a16="http://schemas.microsoft.com/office/drawing/2014/main" id="{9C7CEC76-2C8B-44D3-8B10-03C221381D4E}"/>
              </a:ext>
            </a:extLst>
          </p:cNvPr>
          <p:cNvSpPr/>
          <p:nvPr/>
        </p:nvSpPr>
        <p:spPr>
          <a:xfrm>
            <a:off x="1986351" y="492492"/>
            <a:ext cx="806028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nl-NL" sz="5400" b="1" cap="none" spc="0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Multiculturele samenleving</a:t>
            </a:r>
          </a:p>
        </p:txBody>
      </p:sp>
      <p:sp>
        <p:nvSpPr>
          <p:cNvPr id="3" name="Rechthoek 2">
            <a:extLst>
              <a:ext uri="{FF2B5EF4-FFF2-40B4-BE49-F238E27FC236}">
                <a16:creationId xmlns:a16="http://schemas.microsoft.com/office/drawing/2014/main" id="{79309EB4-9162-4131-836F-5D154DA79B9B}"/>
              </a:ext>
            </a:extLst>
          </p:cNvPr>
          <p:cNvSpPr/>
          <p:nvPr/>
        </p:nvSpPr>
        <p:spPr>
          <a:xfrm>
            <a:off x="1743975" y="2003239"/>
            <a:ext cx="8704049" cy="206210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nl-NL" sz="32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Dit is een samenleving waarin</a:t>
            </a:r>
          </a:p>
          <a:p>
            <a:pPr algn="ctr"/>
            <a:r>
              <a:rPr lang="nl-NL" sz="3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Mensen met verschillende culturele achtergronden</a:t>
            </a:r>
          </a:p>
          <a:p>
            <a:pPr algn="ctr"/>
            <a:r>
              <a:rPr lang="nl-NL" sz="3200" b="1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Op basis van gelijkwaardigheid</a:t>
            </a:r>
          </a:p>
          <a:p>
            <a:pPr algn="ctr"/>
            <a:r>
              <a:rPr lang="nl-NL" sz="32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Naast en door elkaar leven</a:t>
            </a:r>
            <a:endParaRPr lang="nl-NL" sz="3200" b="1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4" name="Rechthoek 3">
            <a:extLst>
              <a:ext uri="{FF2B5EF4-FFF2-40B4-BE49-F238E27FC236}">
                <a16:creationId xmlns:a16="http://schemas.microsoft.com/office/drawing/2014/main" id="{5DA54D9C-B376-433D-8C16-0683D5997A62}"/>
              </a:ext>
            </a:extLst>
          </p:cNvPr>
          <p:cNvSpPr/>
          <p:nvPr/>
        </p:nvSpPr>
        <p:spPr>
          <a:xfrm>
            <a:off x="1780274" y="5064492"/>
            <a:ext cx="8631465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nl-NL" sz="3200" i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Vind jij Nederland een multiculturele samenleving?</a:t>
            </a:r>
          </a:p>
          <a:p>
            <a:pPr algn="ctr"/>
            <a:r>
              <a:rPr lang="nl-NL" sz="3200" i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Leg je antwoord uit…</a:t>
            </a:r>
          </a:p>
        </p:txBody>
      </p:sp>
    </p:spTree>
    <p:extLst>
      <p:ext uri="{BB962C8B-B14F-4D97-AF65-F5344CB8AC3E}">
        <p14:creationId xmlns:p14="http://schemas.microsoft.com/office/powerpoint/2010/main" val="435944607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90</TotalTime>
  <Words>429</Words>
  <Application>Microsoft Office PowerPoint</Application>
  <PresentationFormat>Breedbeeld</PresentationFormat>
  <Paragraphs>71</Paragraphs>
  <Slides>10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Corbel</vt:lpstr>
      <vt:lpstr>Kantoorthema</vt:lpstr>
      <vt:lpstr>Module Diversiteit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Module Diversiteit</dc:title>
  <dc:creator>Laura Beeftink</dc:creator>
  <cp:lastModifiedBy>Tekke Withaar</cp:lastModifiedBy>
  <cp:revision>10</cp:revision>
  <dcterms:created xsi:type="dcterms:W3CDTF">2021-10-18T09:37:50Z</dcterms:created>
  <dcterms:modified xsi:type="dcterms:W3CDTF">2023-11-14T09:50:19Z</dcterms:modified>
</cp:coreProperties>
</file>