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6" r:id="rId3"/>
    <p:sldId id="257" r:id="rId4"/>
    <p:sldId id="259" r:id="rId5"/>
    <p:sldId id="261" r:id="rId6"/>
    <p:sldId id="260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cco Klappe" userId="8dc76b16-3d28-4290-a3e4-5925144ff93c" providerId="ADAL" clId="{34757ACF-D496-4774-92E9-8C46B25B3D53}"/>
    <pc:docChg chg="delSld">
      <pc:chgData name="Jacco Klappe" userId="8dc76b16-3d28-4290-a3e4-5925144ff93c" providerId="ADAL" clId="{34757ACF-D496-4774-92E9-8C46B25B3D53}" dt="2019-09-10T08:24:15.760" v="2" actId="2696"/>
      <pc:docMkLst>
        <pc:docMk/>
      </pc:docMkLst>
      <pc:sldChg chg="del">
        <pc:chgData name="Jacco Klappe" userId="8dc76b16-3d28-4290-a3e4-5925144ff93c" providerId="ADAL" clId="{34757ACF-D496-4774-92E9-8C46B25B3D53}" dt="2019-09-10T08:23:41.504" v="0" actId="2696"/>
        <pc:sldMkLst>
          <pc:docMk/>
          <pc:sldMk cId="1568326317" sldId="258"/>
        </pc:sldMkLst>
      </pc:sldChg>
      <pc:sldChg chg="del">
        <pc:chgData name="Jacco Klappe" userId="8dc76b16-3d28-4290-a3e4-5925144ff93c" providerId="ADAL" clId="{34757ACF-D496-4774-92E9-8C46B25B3D53}" dt="2019-09-10T08:23:50.844" v="1" actId="2696"/>
        <pc:sldMkLst>
          <pc:docMk/>
          <pc:sldMk cId="1838457150" sldId="262"/>
        </pc:sldMkLst>
      </pc:sldChg>
      <pc:sldChg chg="del">
        <pc:chgData name="Jacco Klappe" userId="8dc76b16-3d28-4290-a3e4-5925144ff93c" providerId="ADAL" clId="{34757ACF-D496-4774-92E9-8C46B25B3D53}" dt="2019-09-10T08:24:15.760" v="2" actId="2696"/>
        <pc:sldMkLst>
          <pc:docMk/>
          <pc:sldMk cId="2536710807" sldId="27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485A-B68D-4CF0-87FB-7B6C9ED9DDED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8AE9-897E-4284-BAAD-1A6B506A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4297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485A-B68D-4CF0-87FB-7B6C9ED9DDED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8AE9-897E-4284-BAAD-1A6B506A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5495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485A-B68D-4CF0-87FB-7B6C9ED9DDED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8AE9-897E-4284-BAAD-1A6B506A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4539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485A-B68D-4CF0-87FB-7B6C9ED9DDED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8AE9-897E-4284-BAAD-1A6B506A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0055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485A-B68D-4CF0-87FB-7B6C9ED9DDED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8AE9-897E-4284-BAAD-1A6B506A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1360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485A-B68D-4CF0-87FB-7B6C9ED9DDED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8AE9-897E-4284-BAAD-1A6B506A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8880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485A-B68D-4CF0-87FB-7B6C9ED9DDED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8AE9-897E-4284-BAAD-1A6B506A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7779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485A-B68D-4CF0-87FB-7B6C9ED9DDED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8AE9-897E-4284-BAAD-1A6B506A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6761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485A-B68D-4CF0-87FB-7B6C9ED9DDED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8AE9-897E-4284-BAAD-1A6B506A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1703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485A-B68D-4CF0-87FB-7B6C9ED9DDED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8AE9-897E-4284-BAAD-1A6B506A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6682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485A-B68D-4CF0-87FB-7B6C9ED9DDED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8AE9-897E-4284-BAAD-1A6B506A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1178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2F485A-B68D-4CF0-87FB-7B6C9ED9DDED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48AE9-897E-4284-BAAD-1A6B506A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4453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2.1 KOSTENSOORTEN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dirty="0"/>
              <a:t>Aan het einde van deze les:</a:t>
            </a:r>
          </a:p>
          <a:p>
            <a:r>
              <a:rPr lang="nl-NL" dirty="0"/>
              <a:t>Kun je de 5 hoofdkostensoorten benoemen</a:t>
            </a:r>
          </a:p>
          <a:p>
            <a:r>
              <a:rPr lang="nl-NL" dirty="0"/>
              <a:t>Weet je het verschil tussen grond- en hulpstof</a:t>
            </a:r>
          </a:p>
          <a:p>
            <a:r>
              <a:rPr lang="nl-NL" dirty="0"/>
              <a:t>Weet je wat de voorraadkosten (3R-kosten) zijn</a:t>
            </a:r>
          </a:p>
          <a:p>
            <a:r>
              <a:rPr lang="nl-NL" dirty="0"/>
              <a:t>Kun je de 3 hoofdtypes van bedrijven benoemen</a:t>
            </a:r>
          </a:p>
          <a:p>
            <a:r>
              <a:rPr lang="nl-NL" dirty="0"/>
              <a:t>Weet je wat afschrijving en Restwaarde inhoudt</a:t>
            </a:r>
          </a:p>
          <a:p>
            <a:r>
              <a:rPr lang="nl-NL" dirty="0"/>
              <a:t>Kun je 2 soorten afschrijvingsmethoden benoemen en toepassen</a:t>
            </a:r>
          </a:p>
        </p:txBody>
      </p:sp>
    </p:spTree>
    <p:extLst>
      <p:ext uri="{BB962C8B-B14F-4D97-AF65-F5344CB8AC3E}">
        <p14:creationId xmlns:p14="http://schemas.microsoft.com/office/powerpoint/2010/main" val="40138307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Kosten van Arbeid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Loon</a:t>
            </a:r>
          </a:p>
          <a:p>
            <a:r>
              <a:rPr lang="nl-NL" dirty="0"/>
              <a:t>Vakantietoeslag</a:t>
            </a:r>
          </a:p>
          <a:p>
            <a:r>
              <a:rPr lang="nl-NL" dirty="0"/>
              <a:t>Premie ziekengeldverzekering</a:t>
            </a:r>
          </a:p>
          <a:p>
            <a:r>
              <a:rPr lang="nl-NL" dirty="0"/>
              <a:t>Pensioenpremie</a:t>
            </a:r>
          </a:p>
          <a:p>
            <a:r>
              <a:rPr lang="nl-NL" dirty="0"/>
              <a:t>Premies sociale verzekeringen</a:t>
            </a:r>
          </a:p>
          <a:p>
            <a:r>
              <a:rPr lang="nl-NL" dirty="0"/>
              <a:t>Reiskostenvergoedingen</a:t>
            </a:r>
          </a:p>
          <a:p>
            <a:r>
              <a:rPr lang="nl-NL" dirty="0"/>
              <a:t>Kosten voor opleidingen</a:t>
            </a:r>
          </a:p>
          <a:p>
            <a:r>
              <a:rPr lang="nl-NL" dirty="0"/>
              <a:t>Verstrekkingen in natura (koffie, bedrijfsauto)</a:t>
            </a:r>
          </a:p>
        </p:txBody>
      </p:sp>
    </p:spTree>
    <p:extLst>
      <p:ext uri="{BB962C8B-B14F-4D97-AF65-F5344CB8AC3E}">
        <p14:creationId xmlns:p14="http://schemas.microsoft.com/office/powerpoint/2010/main" val="35670437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Diensten van derden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Inkoop diensten andere bedrijven</a:t>
            </a:r>
          </a:p>
          <a:p>
            <a:pPr lvl="1"/>
            <a:r>
              <a:rPr lang="nl-NL" dirty="0"/>
              <a:t>Loonwerkers bij tuinaanleg</a:t>
            </a:r>
          </a:p>
          <a:p>
            <a:pPr lvl="1"/>
            <a:r>
              <a:rPr lang="nl-NL" dirty="0"/>
              <a:t>Adviseurs/specialisten op een bepaald gebied</a:t>
            </a:r>
          </a:p>
          <a:p>
            <a:pPr marL="457200" lvl="1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337727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Kostprijsverhogende belastingen en heffingen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/>
              <a:t>Kostprijsverhogend</a:t>
            </a:r>
          </a:p>
          <a:p>
            <a:pPr lvl="1"/>
            <a:r>
              <a:rPr lang="nl-NL" dirty="0"/>
              <a:t>Invoerrechten en accijnzen</a:t>
            </a:r>
          </a:p>
          <a:p>
            <a:pPr lvl="1"/>
            <a:r>
              <a:rPr lang="nl-NL" dirty="0"/>
              <a:t>Milieu- en energieheffing</a:t>
            </a:r>
          </a:p>
          <a:p>
            <a:pPr lvl="1"/>
            <a:r>
              <a:rPr lang="nl-NL" dirty="0"/>
              <a:t>Onroerendzaakbelasting (OZB)</a:t>
            </a:r>
          </a:p>
          <a:p>
            <a:pPr lvl="1"/>
            <a:r>
              <a:rPr lang="nl-NL" dirty="0"/>
              <a:t>Houderschapsbelasting (wegenbelasting)</a:t>
            </a:r>
          </a:p>
          <a:p>
            <a:pPr lvl="1"/>
            <a:r>
              <a:rPr lang="nl-NL" dirty="0"/>
              <a:t>Heffingen van bedrijfschap en productschap</a:t>
            </a:r>
          </a:p>
          <a:p>
            <a:r>
              <a:rPr lang="nl-NL" dirty="0"/>
              <a:t>Belastingen die niet tot de kosten mogen worden gerekend maar bij ondernemer slechts incasseer:</a:t>
            </a:r>
          </a:p>
          <a:p>
            <a:pPr lvl="1"/>
            <a:r>
              <a:rPr lang="nl-NL" dirty="0"/>
              <a:t> BTW, Loonbelasting, Winstbelasting (</a:t>
            </a:r>
            <a:r>
              <a:rPr lang="nl-NL" dirty="0" err="1"/>
              <a:t>VpB</a:t>
            </a:r>
            <a:r>
              <a:rPr lang="nl-NL" dirty="0"/>
              <a:t> en IB)</a:t>
            </a:r>
          </a:p>
        </p:txBody>
      </p:sp>
    </p:spTree>
    <p:extLst>
      <p:ext uri="{BB962C8B-B14F-4D97-AF65-F5344CB8AC3E}">
        <p14:creationId xmlns:p14="http://schemas.microsoft.com/office/powerpoint/2010/main" val="2332697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 descr="http://t0.gstatic.com/images?q=tbn:ANd9GcSJXHQqUqsvjcM8ozaXKuxkrXkbuWTefVz3MxoW91OKbu9qEtN-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6087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2995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7297" y="908720"/>
            <a:ext cx="6389039" cy="478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9482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315" y="908721"/>
            <a:ext cx="7231155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02309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906" y="836712"/>
            <a:ext cx="7141775" cy="4752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0039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2448272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0888" y="692696"/>
            <a:ext cx="5385568" cy="5094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71127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Kostensoorten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Kosten van grond en hulpstof</a:t>
            </a:r>
          </a:p>
          <a:p>
            <a:r>
              <a:rPr lang="nl-NL" dirty="0"/>
              <a:t>Kosten van duurzame bedrijfsmiddelen</a:t>
            </a:r>
          </a:p>
          <a:p>
            <a:r>
              <a:rPr lang="nl-NL" dirty="0"/>
              <a:t>Kosten van arbeid</a:t>
            </a:r>
          </a:p>
          <a:p>
            <a:r>
              <a:rPr lang="nl-NL" dirty="0"/>
              <a:t>Kosten van diensten van derden</a:t>
            </a:r>
          </a:p>
          <a:p>
            <a:r>
              <a:rPr lang="nl-NL" dirty="0"/>
              <a:t>Kosten kostprijsverhogende belastingen en heffingen</a:t>
            </a:r>
          </a:p>
        </p:txBody>
      </p:sp>
    </p:spTree>
    <p:extLst>
      <p:ext uri="{BB962C8B-B14F-4D97-AF65-F5344CB8AC3E}">
        <p14:creationId xmlns:p14="http://schemas.microsoft.com/office/powerpoint/2010/main" val="27791810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Kosten Grond- en hulpstof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7504" y="1600200"/>
            <a:ext cx="8928992" cy="4525963"/>
          </a:xfrm>
        </p:spPr>
        <p:txBody>
          <a:bodyPr>
            <a:normAutofit/>
          </a:bodyPr>
          <a:lstStyle/>
          <a:p>
            <a:r>
              <a:rPr lang="nl-NL" dirty="0"/>
              <a:t>Grondstof: in het product aanwezig</a:t>
            </a:r>
          </a:p>
          <a:p>
            <a:r>
              <a:rPr lang="nl-NL" dirty="0" err="1"/>
              <a:t>Halffabrikaat</a:t>
            </a:r>
            <a:endParaRPr lang="nl-NL" dirty="0"/>
          </a:p>
          <a:p>
            <a:r>
              <a:rPr lang="nl-NL" dirty="0"/>
              <a:t>Hulpstof: wel nodig, niet in het product</a:t>
            </a:r>
          </a:p>
          <a:p>
            <a:r>
              <a:rPr lang="nl-NL" dirty="0"/>
              <a:t>Verschillen in branches:</a:t>
            </a:r>
          </a:p>
          <a:p>
            <a:pPr lvl="1"/>
            <a:r>
              <a:rPr lang="nl-NL" dirty="0"/>
              <a:t>Horeca/Dienstverlenend</a:t>
            </a:r>
          </a:p>
          <a:p>
            <a:pPr lvl="1"/>
            <a:r>
              <a:rPr lang="nl-NL" dirty="0"/>
              <a:t>Handelsbedrijven (overpakken)</a:t>
            </a:r>
          </a:p>
          <a:p>
            <a:pPr lvl="1"/>
            <a:r>
              <a:rPr lang="nl-NL" dirty="0"/>
              <a:t>Productiebedrijven</a:t>
            </a:r>
          </a:p>
          <a:p>
            <a:r>
              <a:rPr lang="nl-NL" dirty="0"/>
              <a:t>Ruimtekosten (voorraad): rente, risico, ruimte (3R)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431168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Kosten </a:t>
            </a:r>
            <a:r>
              <a:rPr lang="nl-NL" dirty="0" err="1"/>
              <a:t>DPM’s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Gebouwen, machines, auto’s</a:t>
            </a:r>
          </a:p>
          <a:p>
            <a:r>
              <a:rPr lang="nl-NL" dirty="0"/>
              <a:t>Kosten van </a:t>
            </a:r>
            <a:r>
              <a:rPr lang="nl-NL" dirty="0" err="1"/>
              <a:t>DPM’s</a:t>
            </a:r>
            <a:r>
              <a:rPr lang="nl-NL" dirty="0"/>
              <a:t>:</a:t>
            </a:r>
          </a:p>
          <a:p>
            <a:pPr lvl="1"/>
            <a:r>
              <a:rPr lang="nl-NL" dirty="0"/>
              <a:t>Rente (er zit geld vast in </a:t>
            </a:r>
            <a:r>
              <a:rPr lang="nl-NL" dirty="0" err="1"/>
              <a:t>dpm’s</a:t>
            </a:r>
            <a:r>
              <a:rPr lang="nl-NL" dirty="0"/>
              <a:t>)</a:t>
            </a:r>
          </a:p>
          <a:p>
            <a:pPr lvl="1"/>
            <a:r>
              <a:rPr lang="nl-NL" dirty="0"/>
              <a:t>Kosten van energie, onderhoud en verzekeren</a:t>
            </a:r>
          </a:p>
          <a:p>
            <a:pPr lvl="1"/>
            <a:r>
              <a:rPr lang="nl-NL" dirty="0"/>
              <a:t>Kosten van slijtage (afschrijving)</a:t>
            </a:r>
          </a:p>
          <a:p>
            <a:r>
              <a:rPr lang="nl-NL" dirty="0"/>
              <a:t>Levensduur </a:t>
            </a:r>
            <a:r>
              <a:rPr lang="nl-NL" dirty="0" err="1"/>
              <a:t>DPM’s</a:t>
            </a:r>
            <a:endParaRPr lang="nl-NL" dirty="0"/>
          </a:p>
          <a:p>
            <a:pPr lvl="1"/>
            <a:r>
              <a:rPr lang="nl-NL" dirty="0"/>
              <a:t>Technisch versus economisch</a:t>
            </a:r>
          </a:p>
          <a:p>
            <a:pPr lvl="1"/>
            <a:r>
              <a:rPr lang="nl-NL" dirty="0"/>
              <a:t>Afschrijving o.b.v. Aanschafwaarde </a:t>
            </a:r>
            <a:r>
              <a:rPr lang="nl-NL" dirty="0" err="1"/>
              <a:t>vs</a:t>
            </a:r>
            <a:r>
              <a:rPr lang="nl-NL" dirty="0"/>
              <a:t> Boekwaarde</a:t>
            </a:r>
          </a:p>
        </p:txBody>
      </p:sp>
    </p:spTree>
    <p:extLst>
      <p:ext uri="{BB962C8B-B14F-4D97-AF65-F5344CB8AC3E}">
        <p14:creationId xmlns:p14="http://schemas.microsoft.com/office/powerpoint/2010/main" val="244789049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260</Words>
  <Application>Microsoft Office PowerPoint</Application>
  <PresentationFormat>Diavoorstelling (4:3)</PresentationFormat>
  <Paragraphs>54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Arial</vt:lpstr>
      <vt:lpstr>Calibri</vt:lpstr>
      <vt:lpstr>Kantoorthema</vt:lpstr>
      <vt:lpstr>2.1 KOSTENSOORTEN</vt:lpstr>
      <vt:lpstr>PowerPoint-presentatie</vt:lpstr>
      <vt:lpstr>PowerPoint-presentatie</vt:lpstr>
      <vt:lpstr>PowerPoint-presentatie</vt:lpstr>
      <vt:lpstr>PowerPoint-presentatie</vt:lpstr>
      <vt:lpstr>PowerPoint-presentatie</vt:lpstr>
      <vt:lpstr>Kostensoorten</vt:lpstr>
      <vt:lpstr>Kosten Grond- en hulpstof</vt:lpstr>
      <vt:lpstr>Kosten DPM’s</vt:lpstr>
      <vt:lpstr>Kosten van Arbeid</vt:lpstr>
      <vt:lpstr>Diensten van derden</vt:lpstr>
      <vt:lpstr>Kostprijsverhogende belastingen en heffingen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klappe</dc:creator>
  <cp:lastModifiedBy>Jacco Klappe</cp:lastModifiedBy>
  <cp:revision>14</cp:revision>
  <dcterms:created xsi:type="dcterms:W3CDTF">2012-09-13T10:06:16Z</dcterms:created>
  <dcterms:modified xsi:type="dcterms:W3CDTF">2019-09-10T08:24:26Z</dcterms:modified>
</cp:coreProperties>
</file>