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79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8" autoAdjust="0"/>
    <p:restoredTop sz="58721" autoAdjust="0"/>
  </p:normalViewPr>
  <p:slideViewPr>
    <p:cSldViewPr snapToGrid="0">
      <p:cViewPr varScale="1">
        <p:scale>
          <a:sx n="37" d="100"/>
          <a:sy n="37" d="100"/>
        </p:scale>
        <p:origin x="195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8-10-2024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4673A-9A7C-477C-9E08-56C14197C704}" type="datetimeFigureOut">
              <a:rPr lang="nl-NL" smtClean="0"/>
              <a:t>8-10-2024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841F-01F1-4A28-BCF2-40BEA15904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03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305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0674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989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683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783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224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827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7034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984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503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7567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92576" y="1728144"/>
            <a:ext cx="9357264" cy="170085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H7 MACHINEKOSTEN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1403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3C833898-F11C-4C28-AD84-135028EE645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344" y="83343"/>
            <a:ext cx="7589520" cy="66913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501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777312"/>
          </a:xfrm>
        </p:spPr>
        <p:txBody>
          <a:bodyPr/>
          <a:lstStyle/>
          <a:p>
            <a:r>
              <a:rPr lang="nl-NL" dirty="0"/>
              <a:t>Eerst investeren dan afschrijven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930662"/>
            <a:ext cx="8959104" cy="4351338"/>
          </a:xfrm>
        </p:spPr>
        <p:txBody>
          <a:bodyPr>
            <a:normAutofit lnSpcReduction="10000"/>
          </a:bodyPr>
          <a:lstStyle/>
          <a:p>
            <a:r>
              <a:rPr lang="nl-NL" dirty="0"/>
              <a:t>Investering is geen Koste!</a:t>
            </a:r>
          </a:p>
          <a:p>
            <a:endParaRPr lang="nl-NL" dirty="0"/>
          </a:p>
          <a:p>
            <a:r>
              <a:rPr lang="nl-NL" dirty="0"/>
              <a:t>Investering komt op de balans aan de Debetzijde!</a:t>
            </a:r>
          </a:p>
          <a:p>
            <a:endParaRPr lang="nl-NL" dirty="0"/>
          </a:p>
          <a:p>
            <a:r>
              <a:rPr lang="nl-NL" dirty="0"/>
              <a:t>Investering brengt welke kosten met zich mee</a:t>
            </a:r>
          </a:p>
          <a:p>
            <a:endParaRPr lang="nl-NL" dirty="0"/>
          </a:p>
          <a:p>
            <a:r>
              <a:rPr lang="nl-NL" dirty="0"/>
              <a:t>Pas investering bij een bedrag meer dan € 450 ex BTW</a:t>
            </a:r>
          </a:p>
          <a:p>
            <a:endParaRPr lang="nl-NL" dirty="0"/>
          </a:p>
          <a:p>
            <a:r>
              <a:rPr lang="nl-NL" dirty="0"/>
              <a:t>Willekeurig afschrijven Startende Ondernemers (WASO)</a:t>
            </a:r>
          </a:p>
          <a:p>
            <a:r>
              <a:rPr lang="nl-NL" dirty="0"/>
              <a:t>Starters hebben meer vrijheid</a:t>
            </a:r>
            <a:r>
              <a:rPr lang="nl-NL" dirty="0">
                <a:sym typeface="Wingdings" panose="05000000000000000000" pitchFamily="2" charset="2"/>
              </a:rPr>
              <a:t> kortere afschrijvingstermijn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Fiscale afschrijvingspercentage is maximaal </a:t>
            </a:r>
            <a:r>
              <a:rPr lang="nl-NL" b="1" dirty="0">
                <a:sym typeface="Wingdings" panose="05000000000000000000" pitchFamily="2" charset="2"/>
              </a:rPr>
              <a:t>20% (in 5 jaar)</a:t>
            </a: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4342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848" y="2084832"/>
            <a:ext cx="9036000" cy="2322576"/>
          </a:xfrm>
        </p:spPr>
        <p:txBody>
          <a:bodyPr>
            <a:normAutofit/>
          </a:bodyPr>
          <a:lstStyle/>
          <a:p>
            <a:pPr algn="ctr"/>
            <a:br>
              <a:rPr lang="nl-NL" sz="4800" dirty="0"/>
            </a:br>
            <a:r>
              <a:rPr lang="nl-NL" sz="4800" dirty="0"/>
              <a:t>EINDE PPT</a:t>
            </a:r>
          </a:p>
        </p:txBody>
      </p:sp>
    </p:spTree>
    <p:extLst>
      <p:ext uri="{BB962C8B-B14F-4D97-AF65-F5344CB8AC3E}">
        <p14:creationId xmlns:p14="http://schemas.microsoft.com/office/powerpoint/2010/main" val="241980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Machinekosten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6000" y="1371600"/>
            <a:ext cx="11131200" cy="4707738"/>
          </a:xfrm>
        </p:spPr>
        <p:txBody>
          <a:bodyPr/>
          <a:lstStyle/>
          <a:p>
            <a:r>
              <a:rPr lang="nl-NL" dirty="0"/>
              <a:t>Normen voor machinekosten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Machinekeuze</a:t>
            </a:r>
          </a:p>
          <a:p>
            <a:endParaRPr lang="nl-NL" dirty="0"/>
          </a:p>
          <a:p>
            <a:r>
              <a:rPr lang="nl-NL" dirty="0"/>
              <a:t>Machine-uren en arbeid</a:t>
            </a:r>
          </a:p>
          <a:p>
            <a:endParaRPr lang="nl-NL" dirty="0"/>
          </a:p>
          <a:p>
            <a:r>
              <a:rPr lang="nl-NL" dirty="0"/>
              <a:t>Huren of kopen van machines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Waardevermindering vaste activa (Afschrijven?)</a:t>
            </a:r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3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B5738A-D4D4-4F3A-9142-AB0DFFA6C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10161936" cy="740736"/>
          </a:xfrm>
        </p:spPr>
        <p:txBody>
          <a:bodyPr/>
          <a:lstStyle/>
          <a:p>
            <a:r>
              <a:rPr lang="nl-NL" dirty="0"/>
              <a:t>Normen voor machinekosten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47DCC4-09B7-4F37-88D5-FE708AA76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316736"/>
            <a:ext cx="9036000" cy="4351338"/>
          </a:xfrm>
        </p:spPr>
        <p:txBody>
          <a:bodyPr/>
          <a:lstStyle/>
          <a:p>
            <a:pPr indent="0">
              <a:buNone/>
            </a:pPr>
            <a:r>
              <a:rPr lang="nl-NL" sz="2800" i="1" dirty="0"/>
              <a:t>De norm voor machinekosten is </a:t>
            </a:r>
          </a:p>
          <a:p>
            <a:pPr marL="457200" indent="-457200"/>
            <a:r>
              <a:rPr lang="nl-NL" sz="2800" i="1" dirty="0"/>
              <a:t>de tijd die een machine, werkend in een normaal (gemiddeld) tempo, </a:t>
            </a:r>
          </a:p>
          <a:p>
            <a:pPr marL="457200" indent="-457200"/>
            <a:r>
              <a:rPr lang="nl-NL" sz="2800" i="1" dirty="0"/>
              <a:t>nodig heeft om een bepaalde bewerking </a:t>
            </a:r>
          </a:p>
          <a:p>
            <a:pPr marL="457200" indent="-457200"/>
            <a:r>
              <a:rPr lang="nl-NL" sz="2800" i="1" dirty="0"/>
              <a:t>onder bepaalde omstandigheden </a:t>
            </a:r>
          </a:p>
          <a:p>
            <a:pPr marL="457200" indent="-457200"/>
            <a:r>
              <a:rPr lang="nl-NL" sz="2800" i="1" dirty="0"/>
              <a:t>volgens een omschreven werkmethode te verrichten.</a:t>
            </a:r>
          </a:p>
          <a:p>
            <a:pPr marL="457200" indent="-457200"/>
            <a:endParaRPr lang="nl-NL" sz="2800" i="1" dirty="0"/>
          </a:p>
          <a:p>
            <a:pPr marL="457200" indent="-457200"/>
            <a:r>
              <a:rPr lang="nl-NL" sz="2800" i="1" dirty="0"/>
              <a:t>In deze normtijd zijn aantal toeslagen opgenomen. Ook deze normtijd is exclusief verplaatsingstijd en exclusief verspilling.</a:t>
            </a:r>
            <a:endParaRPr lang="nl-NL" sz="2800" dirty="0"/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8757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795312"/>
            <a:ext cx="9036000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De normen voor machinekosten zijn in de calculatieboeken naast kosten per eenheid op twee manieren weergegeven:</a:t>
            </a:r>
          </a:p>
          <a:p>
            <a:endParaRPr lang="nl-NL" dirty="0"/>
          </a:p>
          <a:p>
            <a:pPr lvl="2"/>
            <a:r>
              <a:rPr lang="nl-NL" sz="2400" b="1" dirty="0"/>
              <a:t>In uur per eenheid</a:t>
            </a:r>
          </a:p>
          <a:p>
            <a:pPr lvl="2"/>
            <a:r>
              <a:rPr lang="nl-NL" sz="2400" b="1" dirty="0"/>
              <a:t>In eenheid per uur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Eenheid kan zijn: stuks, m, m2 en m3. </a:t>
            </a:r>
          </a:p>
          <a:p>
            <a:r>
              <a:rPr lang="nl-NL" dirty="0"/>
              <a:t>Het maakt niet welke berekeningswijze je gebruikt, in uur per</a:t>
            </a:r>
          </a:p>
          <a:p>
            <a:pPr indent="0">
              <a:buNone/>
            </a:pPr>
            <a:r>
              <a:rPr lang="nl-NL" dirty="0"/>
              <a:t>     eenheid of in eenheid per uur.</a:t>
            </a:r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293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612720"/>
          </a:xfrm>
        </p:spPr>
        <p:txBody>
          <a:bodyPr/>
          <a:lstStyle/>
          <a:p>
            <a:r>
              <a:rPr lang="nl-NL" dirty="0"/>
              <a:t>Praktijkvoorbeeld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371600"/>
            <a:ext cx="9036000" cy="5358384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dirty="0"/>
              <a:t>Stel je gaat de machine-uren berekenen voor het uitgraven van een </a:t>
            </a:r>
            <a:r>
              <a:rPr lang="nl-NL" dirty="0" err="1"/>
              <a:t>cunet</a:t>
            </a:r>
            <a:r>
              <a:rPr lang="nl-NL" dirty="0"/>
              <a:t> met een 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graafmachine met een bak van 40 liter. </a:t>
            </a:r>
          </a:p>
          <a:p>
            <a:pPr marL="342900" indent="-342900"/>
            <a:r>
              <a:rPr lang="nl-NL" dirty="0"/>
              <a:t>Het </a:t>
            </a:r>
            <a:r>
              <a:rPr lang="nl-NL" dirty="0" err="1"/>
              <a:t>cunet</a:t>
            </a:r>
            <a:r>
              <a:rPr lang="nl-NL" dirty="0"/>
              <a:t> is bedoeld voor het aanleggen van een terras. </a:t>
            </a:r>
          </a:p>
          <a:p>
            <a:pPr marL="342900" indent="-342900"/>
            <a:r>
              <a:rPr lang="nl-NL" dirty="0"/>
              <a:t>Het terras heeft een afmeting van 4,00 x 3,00. </a:t>
            </a:r>
          </a:p>
          <a:p>
            <a:pPr marL="342900" indent="-342900"/>
            <a:r>
              <a:rPr lang="nl-NL" dirty="0"/>
              <a:t>Het </a:t>
            </a:r>
            <a:r>
              <a:rPr lang="nl-NL" dirty="0" err="1"/>
              <a:t>cunet</a:t>
            </a:r>
            <a:r>
              <a:rPr lang="nl-NL" dirty="0"/>
              <a:t> heeft een diepte van 0,20 meter. </a:t>
            </a:r>
          </a:p>
          <a:p>
            <a:pPr marL="342900" indent="-342900"/>
            <a:r>
              <a:rPr lang="nl-NL" dirty="0"/>
              <a:t>Je hebt te maken met kleigrond.</a:t>
            </a:r>
          </a:p>
          <a:p>
            <a:pPr marL="342900" indent="-342900"/>
            <a:r>
              <a:rPr lang="nl-NL" dirty="0"/>
              <a:t>De uitgegraven grond hoeft niet te worden gescheiden.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Zie tabel Calculatienorm machinaal ontgraven met een hydraulische graafmachine op blz. 56 van je reader!!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sz="2800" b="1" dirty="0"/>
              <a:t>Wat zijn de kosten van het ontgraven van dit </a:t>
            </a:r>
            <a:r>
              <a:rPr lang="nl-NL" sz="2800" b="1" dirty="0" err="1"/>
              <a:t>Cunet</a:t>
            </a:r>
            <a:r>
              <a:rPr lang="nl-NL" sz="2800" b="1" dirty="0"/>
              <a:t>??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8646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10271664" cy="704160"/>
          </a:xfrm>
        </p:spPr>
        <p:txBody>
          <a:bodyPr>
            <a:normAutofit/>
          </a:bodyPr>
          <a:lstStyle/>
          <a:p>
            <a:r>
              <a:rPr lang="nl-NL" dirty="0"/>
              <a:t>Uitwerken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280160"/>
            <a:ext cx="9832752" cy="5193792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nl-NL" dirty="0"/>
              <a:t>Voor het </a:t>
            </a:r>
            <a:r>
              <a:rPr lang="nl-NL" dirty="0" err="1"/>
              <a:t>cunet</a:t>
            </a:r>
            <a:r>
              <a:rPr lang="nl-NL" dirty="0"/>
              <a:t> moet je 2,4m3 kleigrond uitgraven. De volgende gegevens zijn bekend:</a:t>
            </a:r>
          </a:p>
          <a:p>
            <a:pPr lvl="0"/>
            <a:r>
              <a:rPr lang="nl-NL" dirty="0"/>
              <a:t>Breedte bodem 2-5 m (het terras heeft een breedte van 3m);</a:t>
            </a:r>
          </a:p>
          <a:p>
            <a:pPr lvl="0"/>
            <a:r>
              <a:rPr lang="nl-NL" dirty="0"/>
              <a:t>Kleigrond (grondsoort);</a:t>
            </a:r>
          </a:p>
          <a:p>
            <a:pPr lvl="0"/>
            <a:r>
              <a:rPr lang="nl-NL" dirty="0"/>
              <a:t>Niet gescheiden;</a:t>
            </a:r>
          </a:p>
          <a:p>
            <a:pPr lvl="0"/>
            <a:r>
              <a:rPr lang="nl-NL" dirty="0"/>
              <a:t>Ontgravingsdiepte tot 0,25m.</a:t>
            </a:r>
          </a:p>
          <a:p>
            <a:pPr indent="0">
              <a:buNone/>
            </a:pPr>
            <a:endParaRPr lang="nl-NL" dirty="0"/>
          </a:p>
          <a:p>
            <a:pPr lvl="0"/>
            <a:r>
              <a:rPr lang="nl-NL" dirty="0"/>
              <a:t>De norm (zie tabel boven) is dat de machine 9.00 m3 per uur kan</a:t>
            </a:r>
          </a:p>
          <a:p>
            <a:pPr lvl="0" indent="0">
              <a:buNone/>
            </a:pPr>
            <a:r>
              <a:rPr lang="nl-NL" dirty="0"/>
              <a:t>     ontgraven. Echter je hoeft maar 2,4 te ontgraven.</a:t>
            </a:r>
          </a:p>
          <a:p>
            <a:pPr lvl="0"/>
            <a:r>
              <a:rPr lang="nl-NL" dirty="0"/>
              <a:t>2,4m3 / 9,00m3 = 0,27 uur</a:t>
            </a:r>
          </a:p>
          <a:p>
            <a:r>
              <a:rPr lang="nl-NL" dirty="0"/>
              <a:t>Je huurt de graafmachine voor € 15,-- per uur.</a:t>
            </a:r>
          </a:p>
          <a:p>
            <a:pPr lvl="0"/>
            <a:r>
              <a:rPr lang="nl-NL" dirty="0"/>
              <a:t>0,27 uur x € 15,-- </a:t>
            </a:r>
            <a:r>
              <a:rPr lang="nl-NL" b="1" dirty="0"/>
              <a:t>= € 4,05</a:t>
            </a:r>
            <a:endParaRPr lang="nl-NL" dirty="0"/>
          </a:p>
          <a:p>
            <a:pPr lvl="0"/>
            <a:r>
              <a:rPr lang="nl-NL" dirty="0"/>
              <a:t>De arbeidsuren voor de hovenier die op de grafmachine  zit moeten ook</a:t>
            </a:r>
          </a:p>
          <a:p>
            <a:pPr lvl="0" indent="0">
              <a:buNone/>
            </a:pPr>
            <a:r>
              <a:rPr lang="nl-NL" dirty="0"/>
              <a:t>     worden doorberekend. </a:t>
            </a:r>
          </a:p>
          <a:p>
            <a:pPr marL="342900" indent="-342900"/>
            <a:r>
              <a:rPr lang="nl-NL" dirty="0"/>
              <a:t>Uitgaande van € 40,00 per uur: 0,27 x € 40,-- = </a:t>
            </a:r>
            <a:r>
              <a:rPr lang="nl-NL" b="1" dirty="0"/>
              <a:t>€ 10,80</a:t>
            </a:r>
          </a:p>
          <a:p>
            <a:pPr lvl="0"/>
            <a:r>
              <a:rPr lang="nl-NL" b="1" dirty="0"/>
              <a:t>Het ontgraven van dit </a:t>
            </a:r>
            <a:r>
              <a:rPr lang="nl-NL" b="1" dirty="0" err="1"/>
              <a:t>cunet</a:t>
            </a:r>
            <a:r>
              <a:rPr lang="nl-NL" b="1" dirty="0"/>
              <a:t> kost dan: € 10,80 + € 4,05 = € 14,85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1260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10271664" cy="1080000"/>
          </a:xfrm>
        </p:spPr>
        <p:txBody>
          <a:bodyPr>
            <a:normAutofit/>
          </a:bodyPr>
          <a:lstStyle/>
          <a:p>
            <a:r>
              <a:rPr lang="nl-NL" dirty="0"/>
              <a:t>Inzet machine-uren en Arbeid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FFD45DA-56F6-4380-B0E9-CCE3CD693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E6A84CB-343B-43C7-AF65-075CA04C90E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0" y="1444752"/>
            <a:ext cx="9796176" cy="5047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0797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128F5D1B-1990-44FC-AF88-686705ED46F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" y="0"/>
            <a:ext cx="86868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2210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685872"/>
          </a:xfrm>
        </p:spPr>
        <p:txBody>
          <a:bodyPr>
            <a:normAutofit/>
          </a:bodyPr>
          <a:lstStyle/>
          <a:p>
            <a:r>
              <a:rPr lang="nl-NL" dirty="0"/>
              <a:t>Waardevermindering vaste activa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408176"/>
            <a:ext cx="8959104" cy="487382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b="1" dirty="0"/>
              <a:t>Afschrijving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b="1" dirty="0"/>
              <a:t>Afschrijvingsmethode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b="1" dirty="0"/>
              <a:t>Kosten versus Investering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b="1" dirty="0"/>
              <a:t>Willekeurige afschrijving Startende Ondernemers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b="1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b="1" dirty="0"/>
              <a:t>Investeringsaftrek</a:t>
            </a:r>
          </a:p>
          <a:p>
            <a:pPr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050383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0421C59B3BE84A9BF1FC8FDCF7F2E1" ma:contentTypeVersion="11" ma:contentTypeDescription="Een nieuw document maken." ma:contentTypeScope="" ma:versionID="791710bb5c3cdedc062d150fd6507f7d">
  <xsd:schema xmlns:xsd="http://www.w3.org/2001/XMLSchema" xmlns:xs="http://www.w3.org/2001/XMLSchema" xmlns:p="http://schemas.microsoft.com/office/2006/metadata/properties" xmlns:ns3="e7f4119c-7916-45ed-98b1-e4d6d81e0724" xmlns:ns4="bbd6ea1b-8d45-4250-bdaf-fcfae63aec9d" targetNamespace="http://schemas.microsoft.com/office/2006/metadata/properties" ma:root="true" ma:fieldsID="79df2f18a60d1fdbc4ccef9fa6b2873e" ns3:_="" ns4:_="">
    <xsd:import namespace="e7f4119c-7916-45ed-98b1-e4d6d81e0724"/>
    <xsd:import namespace="bbd6ea1b-8d45-4250-bdaf-fcfae63aec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f4119c-7916-45ed-98b1-e4d6d81e07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6ea1b-8d45-4250-bdaf-fcfae63aec9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52BF44-3D17-486F-9930-59D313017E00}">
  <ds:schemaRefs>
    <ds:schemaRef ds:uri="http://schemas.microsoft.com/office/2006/metadata/properties"/>
    <ds:schemaRef ds:uri="bbd6ea1b-8d45-4250-bdaf-fcfae63aec9d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e7f4119c-7916-45ed-98b1-e4d6d81e072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CF6C01-126D-472B-A8FF-5D5245651E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f4119c-7916-45ed-98b1-e4d6d81e0724"/>
    <ds:schemaRef ds:uri="bbd6ea1b-8d45-4250-bdaf-fcfae63aec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0E1B76-2062-486E-90AF-7465E54EEA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11731</TotalTime>
  <Words>466</Words>
  <Application>Microsoft Office PowerPoint</Application>
  <PresentationFormat>Breedbeeld</PresentationFormat>
  <Paragraphs>93</Paragraphs>
  <Slides>12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H7 MACHINEKOSTEN  </vt:lpstr>
      <vt:lpstr>Machinekosten</vt:lpstr>
      <vt:lpstr>Normen voor machinekosten</vt:lpstr>
      <vt:lpstr>PowerPoint-presentatie</vt:lpstr>
      <vt:lpstr>Praktijkvoorbeeld</vt:lpstr>
      <vt:lpstr>Uitwerken opdracht</vt:lpstr>
      <vt:lpstr>Inzet machine-uren en Arbeid</vt:lpstr>
      <vt:lpstr>PowerPoint-presentatie</vt:lpstr>
      <vt:lpstr>Waardevermindering vaste activa</vt:lpstr>
      <vt:lpstr>PowerPoint-presentatie</vt:lpstr>
      <vt:lpstr>Eerst investeren dan afschrijven</vt:lpstr>
      <vt:lpstr> EINDE PPT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Chantal Bos</dc:creator>
  <cp:lastModifiedBy>Jacco Klappe</cp:lastModifiedBy>
  <cp:revision>128</cp:revision>
  <dcterms:created xsi:type="dcterms:W3CDTF">2018-09-14T09:56:42Z</dcterms:created>
  <dcterms:modified xsi:type="dcterms:W3CDTF">2024-10-08T10:41:43Z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0x0101009C0421C59B3BE84A9BF1FC8FDCF7F2E1</vt:lpwstr>
  </property>
</Properties>
</file>