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1194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0F1017-D1BC-4B26-BA2B-070EACCBD14B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1947248-A266-4B36-9B67-D96C2DECB8D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25153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14297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554959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45392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00557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13603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988803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77794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67610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17038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66828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11781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2F485A-B68D-4CF0-87FB-7B6C9ED9DDED}" type="datetimeFigureOut">
              <a:rPr lang="nl-NL" smtClean="0"/>
              <a:t>9-10-2018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748AE9-897E-4284-BAAD-1A6B506A28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44531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Prijsberekening ambacht en dienstverlening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541191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Offers en kosten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686800" cy="4525963"/>
          </a:xfrm>
        </p:spPr>
        <p:txBody>
          <a:bodyPr>
            <a:normAutofit fontScale="77500" lnSpcReduction="20000"/>
          </a:bodyPr>
          <a:lstStyle/>
          <a:p>
            <a:r>
              <a:rPr lang="nl-NL" dirty="0" smtClean="0"/>
              <a:t>Onvermijdbare offers &gt;&gt; </a:t>
            </a:r>
            <a:r>
              <a:rPr lang="nl-NL" dirty="0" smtClean="0"/>
              <a:t>Wel in de</a:t>
            </a:r>
            <a:r>
              <a:rPr lang="nl-NL" dirty="0" smtClean="0"/>
              <a:t> </a:t>
            </a:r>
            <a:r>
              <a:rPr lang="nl-NL" dirty="0" smtClean="0"/>
              <a:t>kostprijs</a:t>
            </a:r>
          </a:p>
          <a:p>
            <a:r>
              <a:rPr lang="nl-NL" dirty="0" smtClean="0"/>
              <a:t>Vermijdbare offers (verspilling)&gt;&gt; </a:t>
            </a:r>
            <a:r>
              <a:rPr lang="nl-NL" dirty="0"/>
              <a:t>N</a:t>
            </a:r>
            <a:r>
              <a:rPr lang="nl-NL" dirty="0" smtClean="0"/>
              <a:t>iet inkostprijs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smtClean="0"/>
              <a:t>Kostprijs = totaalbedrag van noodzakelijke/onvermijdbare offers</a:t>
            </a:r>
          </a:p>
          <a:p>
            <a:r>
              <a:rPr lang="nl-NL" dirty="0" smtClean="0"/>
              <a:t>Elke product/dienst heeft eigen </a:t>
            </a:r>
            <a:r>
              <a:rPr lang="nl-NL" dirty="0" smtClean="0"/>
              <a:t>kostprijs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Meest gebruikte methodes</a:t>
            </a:r>
          </a:p>
          <a:p>
            <a:pPr lvl="1"/>
            <a:r>
              <a:rPr lang="nl-NL" dirty="0" smtClean="0"/>
              <a:t>Manuurtarief (</a:t>
            </a:r>
            <a:r>
              <a:rPr lang="nl-NL" dirty="0" smtClean="0"/>
              <a:t>ambacht en </a:t>
            </a:r>
            <a:r>
              <a:rPr lang="nl-NL" dirty="0" smtClean="0"/>
              <a:t>dienstverlening)</a:t>
            </a:r>
          </a:p>
          <a:p>
            <a:pPr lvl="1"/>
            <a:r>
              <a:rPr lang="nl-NL" dirty="0" smtClean="0"/>
              <a:t>Machine-uur tarief (productiebedrijven)</a:t>
            </a:r>
          </a:p>
          <a:p>
            <a:pPr lvl="1"/>
            <a:r>
              <a:rPr lang="nl-NL" dirty="0" smtClean="0"/>
              <a:t>Opslagmethode </a:t>
            </a:r>
            <a:endParaRPr lang="nl-NL" dirty="0" smtClean="0"/>
          </a:p>
          <a:p>
            <a:pPr lvl="1"/>
            <a:r>
              <a:rPr lang="nl-NL" dirty="0" smtClean="0"/>
              <a:t>Brutowinstopslag (detailhandel)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147791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Manuurtarief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Kostprijs = Materiaalkosten + Bedrijfskosten</a:t>
            </a:r>
          </a:p>
          <a:p>
            <a:endParaRPr lang="nl-NL" dirty="0"/>
          </a:p>
          <a:p>
            <a:r>
              <a:rPr lang="nl-NL" dirty="0" smtClean="0"/>
              <a:t>Materiaalkosten zijn direct (aanwijsbaar</a:t>
            </a:r>
            <a:r>
              <a:rPr lang="nl-NL" dirty="0" smtClean="0"/>
              <a:t>)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Bedrijfskosten niet direct aanwijsbaar, maar moeten wel worden </a:t>
            </a:r>
            <a:r>
              <a:rPr lang="nl-NL" dirty="0" smtClean="0"/>
              <a:t>terugverdiend </a:t>
            </a:r>
            <a:r>
              <a:rPr lang="nl-NL" sz="2000" dirty="0" smtClean="0"/>
              <a:t>(Gas, Water, Electra, Afschrijvingskosten, Vast personeel, Kantoorkosten, Verzekeringen, </a:t>
            </a:r>
            <a:r>
              <a:rPr lang="nl-NL" sz="2000" dirty="0" err="1" smtClean="0"/>
              <a:t>etc</a:t>
            </a:r>
            <a:r>
              <a:rPr lang="nl-NL" sz="2000" dirty="0" smtClean="0"/>
              <a:t>)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21983661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Een Voorbeeld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 smtClean="0"/>
              <a:t>Loonuren</a:t>
            </a:r>
            <a:r>
              <a:rPr lang="nl-NL" dirty="0" smtClean="0"/>
              <a:t>: 5 </a:t>
            </a:r>
            <a:r>
              <a:rPr lang="nl-NL" dirty="0" err="1" smtClean="0"/>
              <a:t>werkn</a:t>
            </a:r>
            <a:r>
              <a:rPr lang="nl-NL" dirty="0" smtClean="0"/>
              <a:t>, 52 weken, 38 uur p/</a:t>
            </a:r>
            <a:r>
              <a:rPr lang="nl-NL" dirty="0" err="1" smtClean="0"/>
              <a:t>wk</a:t>
            </a:r>
            <a:endParaRPr lang="nl-NL" dirty="0" smtClean="0"/>
          </a:p>
          <a:p>
            <a:r>
              <a:rPr lang="nl-NL" dirty="0" smtClean="0"/>
              <a:t>Afwezigheidsuren: 370 per werknemers</a:t>
            </a:r>
          </a:p>
          <a:p>
            <a:r>
              <a:rPr lang="nl-NL" dirty="0" smtClean="0"/>
              <a:t>Uren werkoverleg: 100 per werknemer</a:t>
            </a:r>
          </a:p>
          <a:p>
            <a:r>
              <a:rPr lang="nl-NL" dirty="0" smtClean="0"/>
              <a:t>Leegloopuren: totaal 400</a:t>
            </a:r>
          </a:p>
          <a:p>
            <a:endParaRPr lang="nl-NL" dirty="0"/>
          </a:p>
          <a:p>
            <a:r>
              <a:rPr lang="nl-NL" dirty="0" smtClean="0"/>
              <a:t>Bereken de directe arbeidsuren?</a:t>
            </a:r>
          </a:p>
        </p:txBody>
      </p:sp>
    </p:spTree>
    <p:extLst>
      <p:ext uri="{BB962C8B-B14F-4D97-AF65-F5344CB8AC3E}">
        <p14:creationId xmlns:p14="http://schemas.microsoft.com/office/powerpoint/2010/main" val="37994779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Uitwerking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mtClean="0"/>
              <a:t>5wn*52wk*38uur </a:t>
            </a:r>
            <a:r>
              <a:rPr lang="nl-NL" dirty="0" smtClean="0"/>
              <a:t>= 9.880 totale uren</a:t>
            </a:r>
          </a:p>
          <a:p>
            <a:endParaRPr lang="nl-NL" dirty="0"/>
          </a:p>
          <a:p>
            <a:r>
              <a:rPr lang="nl-NL" dirty="0" smtClean="0"/>
              <a:t>Af: indirecte uren: </a:t>
            </a:r>
          </a:p>
          <a:p>
            <a:pPr lvl="1"/>
            <a:r>
              <a:rPr lang="nl-NL" dirty="0" smtClean="0"/>
              <a:t>Afwezigheid: 5*370</a:t>
            </a:r>
          </a:p>
          <a:p>
            <a:pPr lvl="1"/>
            <a:r>
              <a:rPr lang="nl-NL" dirty="0" smtClean="0"/>
              <a:t>Werkoverleg: 5*100</a:t>
            </a:r>
          </a:p>
          <a:p>
            <a:pPr lvl="1"/>
            <a:r>
              <a:rPr lang="nl-NL" dirty="0" smtClean="0"/>
              <a:t>Leegloopuren: 400</a:t>
            </a:r>
          </a:p>
          <a:p>
            <a:r>
              <a:rPr lang="nl-NL" dirty="0" smtClean="0"/>
              <a:t>Totaal indirect: 2750</a:t>
            </a:r>
          </a:p>
          <a:p>
            <a:r>
              <a:rPr lang="nl-NL" dirty="0" smtClean="0"/>
              <a:t>Totaal direct: 7130</a:t>
            </a:r>
          </a:p>
          <a:p>
            <a:pPr lvl="1"/>
            <a:endParaRPr lang="nl-NL" dirty="0" smtClean="0"/>
          </a:p>
          <a:p>
            <a:pPr marL="457200" lvl="1" indent="0">
              <a:buNone/>
            </a:pPr>
            <a:endParaRPr lang="nl-NL" dirty="0" smtClean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998610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Vervolg…….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Begrote bedrijfskosten:  600.000 per jaar</a:t>
            </a:r>
          </a:p>
          <a:p>
            <a:r>
              <a:rPr lang="nl-NL" dirty="0" smtClean="0"/>
              <a:t>Totale direct uren: 7130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b="1" dirty="0" smtClean="0"/>
              <a:t>Bereken de uur kostprijs?</a:t>
            </a:r>
          </a:p>
          <a:p>
            <a:r>
              <a:rPr lang="nl-NL" b="1" dirty="0" smtClean="0"/>
              <a:t>Stel: winstopslag is 15% </a:t>
            </a:r>
          </a:p>
          <a:p>
            <a:r>
              <a:rPr lang="nl-NL" b="1" dirty="0" smtClean="0"/>
              <a:t>Bereken het manuurtarief afgerond op hele euro’s?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40852772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Uurkostprijs</a:t>
            </a:r>
            <a:r>
              <a:rPr lang="nl-NL" dirty="0" smtClean="0"/>
              <a:t>/Manuurtarief?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Bedrijfskosten : aantal directe uren</a:t>
            </a:r>
          </a:p>
          <a:p>
            <a:r>
              <a:rPr lang="nl-NL" dirty="0" smtClean="0"/>
              <a:t>600.000 : 7.130 uur = € 84,15(147265)</a:t>
            </a:r>
          </a:p>
          <a:p>
            <a:r>
              <a:rPr lang="nl-NL" u="sng" dirty="0" smtClean="0"/>
              <a:t>Winstopslag 15%  =        12,62+</a:t>
            </a:r>
          </a:p>
          <a:p>
            <a:r>
              <a:rPr lang="nl-NL" dirty="0" smtClean="0"/>
              <a:t>                                       € 96,77	</a:t>
            </a:r>
          </a:p>
          <a:p>
            <a:endParaRPr lang="nl-NL" dirty="0"/>
          </a:p>
          <a:p>
            <a:r>
              <a:rPr lang="nl-NL" b="1" dirty="0" smtClean="0"/>
              <a:t>Manuurtarief: € 97 euro per uur</a:t>
            </a:r>
          </a:p>
          <a:p>
            <a:endParaRPr lang="nl-NL" u="sng" dirty="0"/>
          </a:p>
        </p:txBody>
      </p:sp>
    </p:spTree>
    <p:extLst>
      <p:ext uri="{BB962C8B-B14F-4D97-AF65-F5344CB8AC3E}">
        <p14:creationId xmlns:p14="http://schemas.microsoft.com/office/powerpoint/2010/main" val="14945598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Vervolg…..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Dit bedrijf moet een offerte maken en heeft hiervoor het volgende nodig:</a:t>
            </a:r>
          </a:p>
          <a:p>
            <a:r>
              <a:rPr lang="nl-NL" dirty="0" smtClean="0"/>
              <a:t>Materiaal: € 5000,-</a:t>
            </a:r>
          </a:p>
          <a:p>
            <a:r>
              <a:rPr lang="nl-NL" dirty="0" smtClean="0"/>
              <a:t>Aantal arbeidsuren: 60</a:t>
            </a:r>
          </a:p>
          <a:p>
            <a:r>
              <a:rPr lang="nl-NL" dirty="0" smtClean="0"/>
              <a:t>De Materiaalkosten worden verhoogt met een winstopslag van 30%</a:t>
            </a:r>
          </a:p>
          <a:p>
            <a:r>
              <a:rPr lang="nl-NL" b="1" dirty="0" smtClean="0"/>
              <a:t>Bereken de aanbiedingsprijs van de offerte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338981236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Aanbiedingsprijs offerte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Materiaalkosten offerte:</a:t>
            </a:r>
          </a:p>
          <a:p>
            <a:r>
              <a:rPr lang="nl-NL" dirty="0" smtClean="0"/>
              <a:t>(€ 5.000*30%) + € 5.000 =         €   6.500</a:t>
            </a:r>
          </a:p>
          <a:p>
            <a:r>
              <a:rPr lang="nl-NL" dirty="0" smtClean="0"/>
              <a:t>Arbeidsuren: 60 uur * € 97,-- = €    5.820</a:t>
            </a:r>
          </a:p>
          <a:p>
            <a:r>
              <a:rPr lang="nl-NL" b="1" dirty="0" smtClean="0"/>
              <a:t>Prijs offerte                                = € 12.320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1725662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227</TotalTime>
  <Words>279</Words>
  <Application>Microsoft Office PowerPoint</Application>
  <PresentationFormat>Diavoorstelling (4:3)</PresentationFormat>
  <Paragraphs>61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Arial</vt:lpstr>
      <vt:lpstr>Calibri</vt:lpstr>
      <vt:lpstr>Kantoorthema</vt:lpstr>
      <vt:lpstr>Prijsberekening ambacht en dienstverlening</vt:lpstr>
      <vt:lpstr>Offers en kosten</vt:lpstr>
      <vt:lpstr>Manuurtarief</vt:lpstr>
      <vt:lpstr>Een Voorbeeld</vt:lpstr>
      <vt:lpstr>Uitwerking</vt:lpstr>
      <vt:lpstr>Vervolg…….</vt:lpstr>
      <vt:lpstr>Uurkostprijs/Manuurtarief?</vt:lpstr>
      <vt:lpstr>Vervolg…..</vt:lpstr>
      <vt:lpstr>Aanbiedingsprijs offerte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klappe</dc:creator>
  <cp:lastModifiedBy>Jacco Klappe</cp:lastModifiedBy>
  <cp:revision>18</cp:revision>
  <dcterms:created xsi:type="dcterms:W3CDTF">2012-09-13T10:06:16Z</dcterms:created>
  <dcterms:modified xsi:type="dcterms:W3CDTF">2018-10-09T08:50:21Z</dcterms:modified>
</cp:coreProperties>
</file>

<file path=docProps/thumbnail.jpeg>
</file>