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0"/>
  </p:notesMasterIdLst>
  <p:sldIdLst>
    <p:sldId id="256" r:id="rId5"/>
    <p:sldId id="260" r:id="rId6"/>
    <p:sldId id="262" r:id="rId7"/>
    <p:sldId id="264" r:id="rId8"/>
    <p:sldId id="303" r:id="rId9"/>
    <p:sldId id="304" r:id="rId10"/>
    <p:sldId id="288" r:id="rId11"/>
    <p:sldId id="271" r:id="rId12"/>
    <p:sldId id="272" r:id="rId13"/>
    <p:sldId id="278" r:id="rId14"/>
    <p:sldId id="299" r:id="rId15"/>
    <p:sldId id="301" r:id="rId16"/>
    <p:sldId id="302" r:id="rId17"/>
    <p:sldId id="295" r:id="rId18"/>
    <p:sldId id="28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D6ACA4-CF3B-4F05-AD38-4D87A2945951}" v="43" dt="2023-10-08T12:33:15.2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66" autoAdjust="0"/>
    <p:restoredTop sz="85097" autoAdjust="0"/>
  </p:normalViewPr>
  <p:slideViewPr>
    <p:cSldViewPr snapToGrid="0">
      <p:cViewPr varScale="1">
        <p:scale>
          <a:sx n="98" d="100"/>
          <a:sy n="98" d="100"/>
        </p:scale>
        <p:origin x="9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essa van Zadelhoff" clId="Web-{ADD6ACA4-CF3B-4F05-AD38-4D87A2945951}"/>
    <pc:docChg chg="modSld">
      <pc:chgData name="Tessa van Zadelhoff" userId="" providerId="" clId="Web-{ADD6ACA4-CF3B-4F05-AD38-4D87A2945951}" dt="2023-10-08T12:33:14.760" v="21" actId="20577"/>
      <pc:docMkLst>
        <pc:docMk/>
      </pc:docMkLst>
      <pc:sldChg chg="modSp">
        <pc:chgData name="Tessa van Zadelhoff" userId="" providerId="" clId="Web-{ADD6ACA4-CF3B-4F05-AD38-4D87A2945951}" dt="2023-10-08T12:32:37.774" v="11" actId="1076"/>
        <pc:sldMkLst>
          <pc:docMk/>
          <pc:sldMk cId="460266029" sldId="260"/>
        </pc:sldMkLst>
        <pc:spChg chg="mod">
          <ac:chgData name="Tessa van Zadelhoff" userId="" providerId="" clId="Web-{ADD6ACA4-CF3B-4F05-AD38-4D87A2945951}" dt="2023-10-08T12:32:37.774" v="11" actId="1076"/>
          <ac:spMkLst>
            <pc:docMk/>
            <pc:sldMk cId="460266029" sldId="260"/>
            <ac:spMk id="3" creationId="{096F6616-B32E-AD8E-ADCE-8581A307F477}"/>
          </ac:spMkLst>
        </pc:spChg>
      </pc:sldChg>
      <pc:sldChg chg="modSp">
        <pc:chgData name="Tessa van Zadelhoff" userId="" providerId="" clId="Web-{ADD6ACA4-CF3B-4F05-AD38-4D87A2945951}" dt="2023-10-08T12:33:14.760" v="21" actId="20577"/>
        <pc:sldMkLst>
          <pc:docMk/>
          <pc:sldMk cId="1640937198" sldId="301"/>
        </pc:sldMkLst>
        <pc:spChg chg="mod">
          <ac:chgData name="Tessa van Zadelhoff" userId="" providerId="" clId="Web-{ADD6ACA4-CF3B-4F05-AD38-4D87A2945951}" dt="2023-10-08T12:33:14.760" v="21" actId="20577"/>
          <ac:spMkLst>
            <pc:docMk/>
            <pc:sldMk cId="1640937198" sldId="301"/>
            <ac:spMk id="3" creationId="{096F6616-B32E-AD8E-ADCE-8581A307F477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23T16:49:38.56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219 1,'-5'0,"-13"0,-3 5,-4 2,-3 0,-3-1,0-3,-2 0,6-2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23T16:49:42.75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528 237,'-73'-1,"-84"3,150-1,0 1,0-1,-1 1,1 1,1-1,-1 1,-10 6,-27 10,43-19,0 1,0-1,0 0,0 0,0 1,0-1,0 0,0 0,0 0,1 0,-1 0,0 0,0 0,0-1,0 1,0 0,0 0,0-1,0 1,0-1,0 1,1-1,-1 1,0-1,0 1,1-1,-1 0,-1 0,1-1,1 0,-1 0,0 0,1 0,-1 0,1 0,0 0,0 0,-1 0,1 0,1 0,-1 0,0-2,2-4,0-1,0 1,0-1,1 1,7-12,-6 12,0 2,0-1,-1 1,1-1,-1 0,-1 0,1 0,1-12,-4 19,0 0,1 0,-1-1,0 1,0 0,0 0,0 0,0-1,0 1,0 0,0 0,0 0,0-1,0 1,0 0,0 0,0-1,0 1,0 0,0 0,0 0,-1-1,1 1,0 0,0 0,0 0,0-1,0 1,0 0,-1 0,1 0,0 0,0 0,0-1,0 1,-1 0,1 0,0 0,0 0,0 0,-1 0,1 0,0 0,0 0,-1 0,1 0,0 0,0 0,0 0,-1 0,1 0,-14 9,-11 19,21-19,1-1,-1 1,1 0,1 0,0 0,-2 17,4-26,0 0,0-1,0 1,0 0,1 0,-1 0,0-1,0 1,0 0,1 0,-1 0,0 0,0 0,0-1,1 1,-1 0,0 0,0 0,1 0,-1 0,0 0,0 0,1 0,-1 0,0 0,0 0,1 0,-1 0,0 0,0 0,1 0,-1 0,0 0,0 0,1 0,-1 0,0 0,0 1,0-1,1 0,-1 0,0 0,0 0,0 1,1-1,-1 0,0 0,0 0,0 1,0-1,0 0,1 0,-1 1,0-1,0 0,0 0,0 0,0 1,0-1,0 0,0 1,0-1,0 0,0 0,0 1,0-1,16-17,-2-2,-1-2,-1 1,13-31,9-16,-33 66,-1 0,0 0,1 1,-1-1,1 0,-1 0,1 0,-1 0,1 0,0 0,-1 1,1-1,0 0,0 0,-1 1,1-1,0 1,0-1,0 1,0-1,0 1,0-1,0 1,0 0,1-1,-1 2,0 0,0 0,-1-1,1 1,0 0,-1 0,1 0,0 0,-1 0,1 0,-1 0,0 0,1 0,-1 0,0 0,1 0,-1 0,0 2,1 59,-2-44,-2-1,0 0,0 0,-2-1,0 1,-1-1,0 0,-12 19,2-21,16-14,0 0,-1 0,1 0,0 0,-1-1,1 1,0 0,-1 0,1 0,0-1,0 1,-1 0,1-1,0 1,0 0,-1 0,1-1,0 1,0 0,0-1,0 1,-1-1,1 1,0 0,0-1,0 1,0 0,0-1,0 1,0-1,4-40,6-1,-8 27,2 1,0 0,10-24,-11 39,-1 8,0 13,-3 5,-1-1,5-41,24-155,-93 272,46-68,-31 47,41-68,16-24,18-24,-11 19,-1-1,-1 0,16-31,-47 62,-10 15,5-2,10-9,0-1,-2 0,0-1,-1-1,-38 24,55-38,0 0,0-1,0 1,0-1,0 1,-1-1,1 1,0-1,0 0,0 0,0 0,-1 1,1-1,0 0,0 0,0-1,-1 1,1 0,0 0,-1-1,1 0,1 1,-1-1,1 1,-1-1,1 1,-1-1,1 0,0 1,-1-1,1 0,0 0,0 1,-1-1,1 0,0 0,0 1,0-1,0 0,0 0,0 1,0-1,0-1,1-3,0 0,1-1,-1 1,1 0,0 1,0-1,5-7,15-15,1 3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23T16:51:33.12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230 1,'-10'33,"0"-9,8-11,-1-1,-1 0,0 0,0 0,-2 0,1-1,-1 1,-1-1,0-1,-1 1,0-2,0 1,-1-1,0 0,-1 0,-19 12,23-17,0 1,0 0,1 0,0 0,0 0,0 1,0 0,1 0,0 0,0 1,1-1,0 1,0 0,1 0,-1 0,-1 11,0 7,2 1,1-1,2 38,-1-52,1 17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23T16:51:35.68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0,'3'41,"1"-1,2 0,14 51,-10-50,-1 1,5 79,-13-98,0 4,-1 0,-1 0,-1 0,-10 50,12-76,0-1,0 1,0-1,0 1,0-1,0 1,0-1,0 1,0-1,0 1,-1-1,1 1,0-1,0 1,0-1,-1 1,1-1,0 0,0 1,-1-1,1 1,0-1,-1 0,1 1,0-1,-1 0,1 1,-1-1,1 0,-1 0,1 1,-1-1,1 0,-1 0,0 0,-5-19,1-36,5-175,0 225,-1 0,1 1,-1-1,0 0,-1 1,1-1,-1 1,0-1,0 1,-3-6,-9-7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23T16:51:48.126"/>
    </inkml:context>
    <inkml:brush xml:id="br0">
      <inkml:brushProperty name="width" value="0.3" units="cm"/>
      <inkml:brushProperty name="height" value="0.6" units="cm"/>
      <inkml:brushProperty name="color" value="#FF2500"/>
      <inkml:brushProperty name="tip" value="rectangle"/>
      <inkml:brushProperty name="rasterOp" value="maskPen"/>
      <inkml:brushProperty name="ignorePressure" value="1"/>
    </inkml:brush>
  </inkml:definitions>
  <inkml:trace contextRef="#ctx0" brushRef="#br0">230 1,'1'45,"1"-23,-2 0,-1-1,-3 26,3-42,0 1,0-1,-1 1,0-1,0 0,0 0,-1 0,1 0,-1 0,0-1,-1 1,1-1,-1 0,0 0,0 0,0 0,-5 3,-9 4,-1 0,0-2,-1 0,-29 9,48-18,-1 0,1 1,-1-1,1 0,-1 0,1 0,-1 0,1 0,-1 0,1 0,-1-1,1 1,-1 0,1-1,0 1,-1-1,1 0,0 1,-1-1,1 0,0 0,0 0,0 0,0 0,-1 0,1 0,1 0,-1 0,0-1,0 1,0 0,1-1,-1 1,1 0,-1-1,1 1,-1-1,1 1,0-1,0 1,-1-3,-1-9,1-1,0 0,2-21,-1 21,4-89,-2 569,-4-241,2-219,0 1,0-1,1 0,0 1,0-1,1 0,-1 1,1-1,0 0,4 7,-4-11,-1 0,1-1,-1 1,1 0,0-1,-1 1,1-1,0 1,0-1,0 0,0 0,0 0,1 0,-1 0,0-1,0 1,1 0,-1-1,0 0,0 0,1 1,-1-1,1-1,-1 1,0 0,0-1,1 1,-1-1,0 1,0-1,3-1,2 0,0-1,0 0,-1 0,1 0,-1-1,1 1,-1-2,0 1,-1-1,1 0,-1 0,0 0,0-1,-1 0,0 0,0 0,0 0,0-1,-1 1,3-9,1-10,-1-1,-1 0,-1 0,1-37,-4 40,1 0,1 0,0 0,2 0,11-32,19-13,-23 47,-1-1,-1 1,8-26,-11 20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BF7CF6-2B3D-4BD8-9CE5-300A60877D41}" type="datetimeFigureOut">
              <a:rPr lang="nl-NL" smtClean="0"/>
              <a:t>8-10-2023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2149C7-0865-4E76-BB53-370118AA1ED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9254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Reflectie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61120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Controleer of alle lampje het doen en of het geluid ook werkt. Hierboven zie je tips, waarom wel of niet.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65522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Een andere foto vanuit de pilotlessen. Maak foto’s/filmpjes van de resultaten</a:t>
            </a: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39190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Wat heb je geleerd?</a:t>
            </a:r>
          </a:p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Vier het succes</a:t>
            </a:r>
          </a:p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Neem foto’s en deel dit met de ouders</a:t>
            </a: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07621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Kijk het filmpje, ze maken een waarzegspel</a:t>
            </a: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1028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i="0" dirty="0">
                <a:solidFill>
                  <a:srgbClr val="202124"/>
                </a:solidFill>
                <a:effectLst/>
                <a:latin typeface="Google Sans"/>
              </a:rPr>
              <a:t>Electro is een eenpersoons vraag-en-antwoordspel voor kinderen . </a:t>
            </a:r>
            <a:r>
              <a:rPr lang="nl-NL" b="0" i="0" dirty="0">
                <a:solidFill>
                  <a:srgbClr val="040C28"/>
                </a:solidFill>
                <a:effectLst/>
                <a:latin typeface="Google Sans"/>
              </a:rPr>
              <a:t>Het spel berust op een uitvinding van de Amerikaanse speelgoedfabrikant Louis Marx (1896 -1982) uit 1928</a:t>
            </a:r>
            <a:r>
              <a:rPr lang="nl-NL" b="0" i="0" dirty="0">
                <a:solidFill>
                  <a:srgbClr val="202124"/>
                </a:solidFill>
                <a:effectLst/>
                <a:latin typeface="Google Sans"/>
              </a:rPr>
              <a:t>. Marx noemde het spel </a:t>
            </a:r>
            <a:r>
              <a:rPr lang="nl-NL" b="1" i="0" dirty="0" err="1">
                <a:solidFill>
                  <a:srgbClr val="202124"/>
                </a:solidFill>
                <a:effectLst/>
                <a:latin typeface="Google Sans"/>
              </a:rPr>
              <a:t>electric</a:t>
            </a:r>
            <a:r>
              <a:rPr lang="nl-NL" b="1" i="0" dirty="0">
                <a:solidFill>
                  <a:srgbClr val="202124"/>
                </a:solidFill>
                <a:effectLst/>
                <a:latin typeface="Google Sans"/>
              </a:rPr>
              <a:t> </a:t>
            </a:r>
            <a:r>
              <a:rPr lang="nl-NL" b="1" i="0" dirty="0" err="1">
                <a:solidFill>
                  <a:srgbClr val="202124"/>
                </a:solidFill>
                <a:effectLst/>
                <a:latin typeface="Google Sans"/>
              </a:rPr>
              <a:t>questioner</a:t>
            </a:r>
            <a:r>
              <a:rPr lang="nl-NL" b="0" i="0" dirty="0">
                <a:solidFill>
                  <a:srgbClr val="202124"/>
                </a:solidFill>
                <a:effectLst/>
                <a:latin typeface="Google Sans"/>
              </a:rPr>
              <a:t>. (Zie linker afbeelding)</a:t>
            </a:r>
            <a:endParaRPr lang="nl-NL" b="0" i="0" dirty="0">
              <a:solidFill>
                <a:srgbClr val="4D5156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5899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Code die ze vorige keer hebben gemaakt.</a:t>
            </a:r>
          </a:p>
          <a:p>
            <a:r>
              <a:rPr lang="nl-NL" dirty="0"/>
              <a:t>Is het niet gelukt. Ze kunnen de basis code of de extra code ook gewoon openen en downloaden. Ze moeten dan de in de browser bit.ly/electrospel1 of bit.ly/electrospel2 invoeren. 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8661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Deze spellen zijn gemaakt op een school in Amersfoort. Dit moet nog vervangen worden met de voorbeelden uit de pilot les.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9362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Kijk het filmpje, hoe maak je het </a:t>
            </a:r>
            <a:r>
              <a:rPr lang="nl-NL" b="0" i="0" dirty="0" err="1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electrospel</a:t>
            </a:r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5740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De leerlingen gaan in duo’s werken. Ze moeten voor ze beginnen dit werkblad invullen. Zo krijgen ze een idee wat voor soort </a:t>
            </a:r>
            <a:r>
              <a:rPr lang="nl-NL" b="0" i="0" dirty="0" err="1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electrospel</a:t>
            </a:r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 ze gaan maken.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454310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Het materiaal</a:t>
            </a: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51903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Kijk het filmpje, hoe maak je het </a:t>
            </a:r>
            <a:r>
              <a:rPr lang="nl-NL" b="0" i="0" dirty="0" err="1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electrospel</a:t>
            </a:r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74695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Ze gaan nu de “controller” maken. Ze moeten ze weer 2 krokodillenbek kabels pakken. Een moet naar de P1 en de andere ook naar de GND (</a:t>
            </a:r>
            <a:r>
              <a:rPr lang="nl-NL" b="0" i="0" dirty="0" err="1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ground</a:t>
            </a:r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). Ze mogen hem bovenop de andere klikken. </a:t>
            </a:r>
          </a:p>
          <a:p>
            <a:r>
              <a:rPr lang="nl-NL" b="0" i="0" dirty="0"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Als ze nu de 2 uiteinde van de “controller” krokodilbek kabels tegen elkaar aan klikken, dan gaat als het goed is het LED lampje aan en horen ze hun muziekje. </a:t>
            </a: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  <a:p>
            <a:endParaRPr lang="nl-NL" b="0" i="0" dirty="0">
              <a:solidFill>
                <a:srgbClr val="5F636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149C7-0865-4E76-BB53-370118AA1ED3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3897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commons.wikimedia.org/wiki/File:Papangus_no_Carnaval_de_Olinda_-_Olinda,_Pernambuco,_Brasil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Bei3Rl2Byx4?feature=oembed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13" Type="http://schemas.openxmlformats.org/officeDocument/2006/relationships/image" Target="../media/image24.png"/><Relationship Id="rId3" Type="http://schemas.openxmlformats.org/officeDocument/2006/relationships/image" Target="../media/image1.jpeg"/><Relationship Id="rId7" Type="http://schemas.openxmlformats.org/officeDocument/2006/relationships/image" Target="../media/image21.png"/><Relationship Id="rId12" Type="http://schemas.openxmlformats.org/officeDocument/2006/relationships/customXml" Target="../ink/ink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23.png"/><Relationship Id="rId5" Type="http://schemas.openxmlformats.org/officeDocument/2006/relationships/customXml" Target="../ink/ink1.xml"/><Relationship Id="rId15" Type="http://schemas.openxmlformats.org/officeDocument/2006/relationships/image" Target="../media/image25.png"/><Relationship Id="rId10" Type="http://schemas.openxmlformats.org/officeDocument/2006/relationships/customXml" Target="../ink/ink3.xml"/><Relationship Id="rId4" Type="http://schemas.openxmlformats.org/officeDocument/2006/relationships/image" Target="../media/image14.png"/><Relationship Id="rId9" Type="http://schemas.openxmlformats.org/officeDocument/2006/relationships/image" Target="../media/image22.png"/><Relationship Id="rId14" Type="http://schemas.openxmlformats.org/officeDocument/2006/relationships/customXml" Target="../ink/ink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it.ly/electrospel2" TargetMode="External"/><Relationship Id="rId5" Type="http://schemas.openxmlformats.org/officeDocument/2006/relationships/hyperlink" Target="https://bit.ly/electrospel1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wmt-Lb6S7lY?feature=oembed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E7Lo2YQXH28?feature=oembed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16">
            <a:extLst>
              <a:ext uri="{FF2B5EF4-FFF2-40B4-BE49-F238E27FC236}">
                <a16:creationId xmlns:a16="http://schemas.microsoft.com/office/drawing/2014/main" id="{D48D9584-D2FD-48CE-9E17-4E250B743B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tekst&#10;&#10;Automatisch gegenereerde beschrijving">
            <a:extLst>
              <a:ext uri="{FF2B5EF4-FFF2-40B4-BE49-F238E27FC236}">
                <a16:creationId xmlns:a16="http://schemas.microsoft.com/office/drawing/2014/main" id="{5B91DB09-E7BF-FD97-DA5E-83CC81B3B8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533" b="-3"/>
          <a:stretch/>
        </p:blipFill>
        <p:spPr>
          <a:xfrm>
            <a:off x="3577219" y="10"/>
            <a:ext cx="4979304" cy="3401558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5" name="Afbeelding 4" descr="Afbeelding met carnaval, festival, Traditie, kostuum&#10;&#10;Automatisch gegenereerde beschrijving">
            <a:extLst>
              <a:ext uri="{FF2B5EF4-FFF2-40B4-BE49-F238E27FC236}">
                <a16:creationId xmlns:a16="http://schemas.microsoft.com/office/drawing/2014/main" id="{46C8CFDB-01FB-94B6-57FD-C61CDE0941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3936" r="-3" b="-3"/>
          <a:stretch/>
        </p:blipFill>
        <p:spPr>
          <a:xfrm>
            <a:off x="7822523" y="3456433"/>
            <a:ext cx="4369477" cy="3401568"/>
          </a:xfrm>
          <a:custGeom>
            <a:avLst/>
            <a:gdLst/>
            <a:ahLst/>
            <a:cxnLst/>
            <a:rect l="l" t="t" r="r" b="b"/>
            <a:pathLst>
              <a:path w="4369477" h="3401568">
                <a:moveTo>
                  <a:pt x="781270" y="0"/>
                </a:moveTo>
                <a:lnTo>
                  <a:pt x="4369477" y="0"/>
                </a:lnTo>
                <a:lnTo>
                  <a:pt x="4369477" y="3401568"/>
                </a:lnTo>
                <a:lnTo>
                  <a:pt x="0" y="3401568"/>
                </a:lnTo>
                <a:lnTo>
                  <a:pt x="1963" y="3397912"/>
                </a:lnTo>
                <a:cubicBezTo>
                  <a:pt x="454182" y="2512619"/>
                  <a:pt x="736170" y="1430108"/>
                  <a:pt x="776876" y="254399"/>
                </a:cubicBezTo>
                <a:close/>
              </a:path>
            </a:pathLst>
          </a:custGeom>
        </p:spPr>
      </p:pic>
      <p:pic>
        <p:nvPicPr>
          <p:cNvPr id="7" name="Afbeelding 6" descr="Afbeelding met Kinderkunst&#10;&#10;Automatisch gegenereerde beschrijving">
            <a:extLst>
              <a:ext uri="{FF2B5EF4-FFF2-40B4-BE49-F238E27FC236}">
                <a16:creationId xmlns:a16="http://schemas.microsoft.com/office/drawing/2014/main" id="{F9B90BB8-2327-E8B3-0217-D7D108CDD5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97" r="2" b="13705"/>
          <a:stretch/>
        </p:blipFill>
        <p:spPr>
          <a:xfrm>
            <a:off x="3630260" y="3456432"/>
            <a:ext cx="4925479" cy="3401568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</p:spPr>
      </p:pic>
      <p:sp useBgFill="1">
        <p:nvSpPr>
          <p:cNvPr id="38" name="Freeform: Shape 18">
            <a:extLst>
              <a:ext uri="{FF2B5EF4-FFF2-40B4-BE49-F238E27FC236}">
                <a16:creationId xmlns:a16="http://schemas.microsoft.com/office/drawing/2014/main" id="{CA17DEF4-6C5D-41C6-8D93-5C7CFD7AD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97136" cy="6858000"/>
          </a:xfrm>
          <a:custGeom>
            <a:avLst/>
            <a:gdLst>
              <a:gd name="connsiteX0" fmla="*/ 0 w 4397136"/>
              <a:gd name="connsiteY0" fmla="*/ 0 h 6858000"/>
              <a:gd name="connsiteX1" fmla="*/ 3599069 w 4397136"/>
              <a:gd name="connsiteY1" fmla="*/ 0 h 6858000"/>
              <a:gd name="connsiteX2" fmla="*/ 3634072 w 4397136"/>
              <a:gd name="connsiteY2" fmla="*/ 58977 h 6858000"/>
              <a:gd name="connsiteX3" fmla="*/ 4397136 w 4397136"/>
              <a:gd name="connsiteY3" fmla="*/ 3474189 h 6858000"/>
              <a:gd name="connsiteX4" fmla="*/ 3802221 w 4397136"/>
              <a:gd name="connsiteY4" fmla="*/ 6546415 h 6858000"/>
              <a:gd name="connsiteX5" fmla="*/ 3649466 w 4397136"/>
              <a:gd name="connsiteY5" fmla="*/ 6858000 h 6858000"/>
              <a:gd name="connsiteX6" fmla="*/ 0 w 439713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7136" h="6858000">
                <a:moveTo>
                  <a:pt x="0" y="0"/>
                </a:moveTo>
                <a:lnTo>
                  <a:pt x="3599069" y="0"/>
                </a:lnTo>
                <a:lnTo>
                  <a:pt x="3634072" y="58977"/>
                </a:lnTo>
                <a:cubicBezTo>
                  <a:pt x="4105532" y="933006"/>
                  <a:pt x="4397136" y="2140466"/>
                  <a:pt x="4397136" y="3474189"/>
                </a:cubicBezTo>
                <a:cubicBezTo>
                  <a:pt x="4397136" y="4641197"/>
                  <a:pt x="4173877" y="5711534"/>
                  <a:pt x="3802221" y="6546415"/>
                </a:cubicBezTo>
                <a:lnTo>
                  <a:pt x="3649466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9" name="Freeform: Shape 20">
            <a:extLst>
              <a:ext uri="{FF2B5EF4-FFF2-40B4-BE49-F238E27FC236}">
                <a16:creationId xmlns:a16="http://schemas.microsoft.com/office/drawing/2014/main" id="{22BBC5A3-5C8C-4FB9-AEFF-8778D2C98D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86504" cy="6858000"/>
          </a:xfrm>
          <a:custGeom>
            <a:avLst/>
            <a:gdLst>
              <a:gd name="connsiteX0" fmla="*/ 0 w 4386504"/>
              <a:gd name="connsiteY0" fmla="*/ 0 h 6858000"/>
              <a:gd name="connsiteX1" fmla="*/ 3588437 w 4386504"/>
              <a:gd name="connsiteY1" fmla="*/ 0 h 6858000"/>
              <a:gd name="connsiteX2" fmla="*/ 3623440 w 4386504"/>
              <a:gd name="connsiteY2" fmla="*/ 58977 h 6858000"/>
              <a:gd name="connsiteX3" fmla="*/ 4386504 w 4386504"/>
              <a:gd name="connsiteY3" fmla="*/ 3474189 h 6858000"/>
              <a:gd name="connsiteX4" fmla="*/ 3791589 w 4386504"/>
              <a:gd name="connsiteY4" fmla="*/ 6546415 h 6858000"/>
              <a:gd name="connsiteX5" fmla="*/ 3638834 w 4386504"/>
              <a:gd name="connsiteY5" fmla="*/ 6858000 h 6858000"/>
              <a:gd name="connsiteX6" fmla="*/ 0 w 438650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6504" h="6858000">
                <a:moveTo>
                  <a:pt x="0" y="0"/>
                </a:moveTo>
                <a:lnTo>
                  <a:pt x="3588437" y="0"/>
                </a:lnTo>
                <a:lnTo>
                  <a:pt x="3623440" y="58977"/>
                </a:lnTo>
                <a:cubicBezTo>
                  <a:pt x="4094900" y="933006"/>
                  <a:pt x="4386504" y="2140466"/>
                  <a:pt x="4386504" y="3474189"/>
                </a:cubicBezTo>
                <a:cubicBezTo>
                  <a:pt x="4386504" y="4641197"/>
                  <a:pt x="4163245" y="5711534"/>
                  <a:pt x="3791589" y="6546415"/>
                </a:cubicBezTo>
                <a:lnTo>
                  <a:pt x="363883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4E8694F-15C4-F1D9-A93D-66CD8607FE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912" y="1508760"/>
            <a:ext cx="3429000" cy="2898648"/>
          </a:xfrm>
        </p:spPr>
        <p:txBody>
          <a:bodyPr>
            <a:normAutofit/>
          </a:bodyPr>
          <a:lstStyle/>
          <a:p>
            <a:pPr algn="l"/>
            <a:r>
              <a:rPr lang="nl-NL" sz="4000"/>
              <a:t>Carnaval en de micro:bit les 4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C9018A6-BF3B-0159-74C0-74E86A3E27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8912" y="4773168"/>
            <a:ext cx="3429000" cy="1335024"/>
          </a:xfrm>
        </p:spPr>
        <p:txBody>
          <a:bodyPr>
            <a:normAutofit/>
          </a:bodyPr>
          <a:lstStyle/>
          <a:p>
            <a:pPr algn="l"/>
            <a:r>
              <a:rPr lang="nl-NL" sz="2100"/>
              <a:t>Maak een electrospel</a:t>
            </a:r>
          </a:p>
        </p:txBody>
      </p:sp>
      <p:sp>
        <p:nvSpPr>
          <p:cNvPr id="40" name="Rectangle 22">
            <a:extLst>
              <a:ext uri="{FF2B5EF4-FFF2-40B4-BE49-F238E27FC236}">
                <a16:creationId xmlns:a16="http://schemas.microsoft.com/office/drawing/2014/main" id="{3BB917E8-D696-4787-96D6-521A9C42F9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Afbeelding 5" descr="Afbeelding met tekst, overdekt, elektronica, muur&#10;&#10;Automatisch gegenereerde beschrijving">
            <a:extLst>
              <a:ext uri="{FF2B5EF4-FFF2-40B4-BE49-F238E27FC236}">
                <a16:creationId xmlns:a16="http://schemas.microsoft.com/office/drawing/2014/main" id="{E2B2A018-489A-380C-832A-1C0743C11BA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9" r="4" b="4"/>
          <a:stretch/>
        </p:blipFill>
        <p:spPr>
          <a:xfrm>
            <a:off x="7845207" y="10"/>
            <a:ext cx="4346795" cy="3401558"/>
          </a:xfrm>
          <a:custGeom>
            <a:avLst/>
            <a:gdLst/>
            <a:ahLst/>
            <a:cxnLst/>
            <a:rect l="l" t="t" r="r" b="b"/>
            <a:pathLst>
              <a:path w="4346795" h="3401568">
                <a:moveTo>
                  <a:pt x="0" y="0"/>
                </a:moveTo>
                <a:lnTo>
                  <a:pt x="4346795" y="0"/>
                </a:lnTo>
                <a:lnTo>
                  <a:pt x="4346795" y="3401568"/>
                </a:lnTo>
                <a:lnTo>
                  <a:pt x="762748" y="3401568"/>
                </a:lnTo>
                <a:lnTo>
                  <a:pt x="751436" y="2963954"/>
                </a:lnTo>
                <a:cubicBezTo>
                  <a:pt x="698408" y="1942163"/>
                  <a:pt x="463174" y="995044"/>
                  <a:pt x="93264" y="192283"/>
                </a:cubicBezTo>
                <a:close/>
              </a:path>
            </a:pathLst>
          </a:custGeom>
        </p:spPr>
      </p:pic>
      <p:sp>
        <p:nvSpPr>
          <p:cNvPr id="41" name="Rectangle 24">
            <a:extLst>
              <a:ext uri="{FF2B5EF4-FFF2-40B4-BE49-F238E27FC236}">
                <a16:creationId xmlns:a16="http://schemas.microsoft.com/office/drawing/2014/main" id="{39F4C545-E278-42ED-9B78-2EBA464444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4544568"/>
            <a:ext cx="341496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8584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pic>
        <p:nvPicPr>
          <p:cNvPr id="3" name="Onlinemedia 2" title="Tutorial 4.2 Open Leermateriaal. Basis microbit les 4">
            <a:hlinkClick r:id="" action="ppaction://media"/>
            <a:extLst>
              <a:ext uri="{FF2B5EF4-FFF2-40B4-BE49-F238E27FC236}">
                <a16:creationId xmlns:a16="http://schemas.microsoft.com/office/drawing/2014/main" id="{44AA3E27-3468-B318-80FD-DA24210CBCF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050357" y="729574"/>
            <a:ext cx="9555489" cy="539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49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71" b="3386"/>
          <a:stretch/>
        </p:blipFill>
        <p:spPr>
          <a:xfrm>
            <a:off x="-104172" y="10"/>
            <a:ext cx="12191999" cy="6857990"/>
          </a:xfrm>
          <a:prstGeom prst="rect">
            <a:avLst/>
          </a:prstGeom>
        </p:spPr>
      </p:pic>
      <p:pic>
        <p:nvPicPr>
          <p:cNvPr id="7" name="Afbeelding 6" descr="Afbeelding met tekst&#10;&#10;Automatisch gegenereerde beschrijving">
            <a:extLst>
              <a:ext uri="{FF2B5EF4-FFF2-40B4-BE49-F238E27FC236}">
                <a16:creationId xmlns:a16="http://schemas.microsoft.com/office/drawing/2014/main" id="{4447F2B1-6106-8973-5BDD-A87F318A6B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767" r="3" b="10685"/>
          <a:stretch/>
        </p:blipFill>
        <p:spPr>
          <a:xfrm>
            <a:off x="7499230" y="-2"/>
            <a:ext cx="4689052" cy="2228757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75F9AAFC-71AE-E403-547E-CC24C23510B8}"/>
              </a:ext>
            </a:extLst>
          </p:cNvPr>
          <p:cNvSpPr txBox="1"/>
          <p:nvPr/>
        </p:nvSpPr>
        <p:spPr>
          <a:xfrm>
            <a:off x="7672481" y="652711"/>
            <a:ext cx="45395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Stroomschema</a:t>
            </a:r>
            <a:endParaRPr lang="nl-NL" sz="5400" dirty="0"/>
          </a:p>
        </p:txBody>
      </p:sp>
      <p:pic>
        <p:nvPicPr>
          <p:cNvPr id="3" name="Afbeelding 2" descr="Afbeelding met Kinderkunst, tekening, schets, clipart&#10;&#10;Automatisch gegenereerde beschrijving">
            <a:extLst>
              <a:ext uri="{FF2B5EF4-FFF2-40B4-BE49-F238E27FC236}">
                <a16:creationId xmlns:a16="http://schemas.microsoft.com/office/drawing/2014/main" id="{13FC2B21-20C0-D62E-5C86-8225AE46CD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3273" r="9402" b="8667"/>
          <a:stretch/>
        </p:blipFill>
        <p:spPr bwMode="auto">
          <a:xfrm>
            <a:off x="248352" y="1114376"/>
            <a:ext cx="7002527" cy="38693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2" name="Inkt 11">
                <a:extLst>
                  <a:ext uri="{FF2B5EF4-FFF2-40B4-BE49-F238E27FC236}">
                    <a16:creationId xmlns:a16="http://schemas.microsoft.com/office/drawing/2014/main" id="{23126075-B879-4D43-43E2-15850E91F2FD}"/>
                  </a:ext>
                </a:extLst>
              </p14:cNvPr>
              <p14:cNvContentPartPr/>
              <p14:nvPr/>
            </p14:nvContentPartPr>
            <p14:xfrm>
              <a:off x="5361074" y="2245288"/>
              <a:ext cx="79200" cy="11880"/>
            </p14:xfrm>
          </p:contentPart>
        </mc:Choice>
        <mc:Fallback xmlns="">
          <p:pic>
            <p:nvPicPr>
              <p:cNvPr id="12" name="Inkt 11">
                <a:extLst>
                  <a:ext uri="{FF2B5EF4-FFF2-40B4-BE49-F238E27FC236}">
                    <a16:creationId xmlns:a16="http://schemas.microsoft.com/office/drawing/2014/main" id="{23126075-B879-4D43-43E2-15850E91F2F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07074" y="2137648"/>
                <a:ext cx="186840" cy="22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3" name="Inkt 12">
                <a:extLst>
                  <a:ext uri="{FF2B5EF4-FFF2-40B4-BE49-F238E27FC236}">
                    <a16:creationId xmlns:a16="http://schemas.microsoft.com/office/drawing/2014/main" id="{8D306C78-E7E2-819D-2E47-58030E3E4112}"/>
                  </a:ext>
                </a:extLst>
              </p14:cNvPr>
              <p14:cNvContentPartPr/>
              <p14:nvPr/>
            </p14:nvContentPartPr>
            <p14:xfrm>
              <a:off x="5539634" y="2484328"/>
              <a:ext cx="190080" cy="102240"/>
            </p14:xfrm>
          </p:contentPart>
        </mc:Choice>
        <mc:Fallback xmlns="">
          <p:pic>
            <p:nvPicPr>
              <p:cNvPr id="13" name="Inkt 12">
                <a:extLst>
                  <a:ext uri="{FF2B5EF4-FFF2-40B4-BE49-F238E27FC236}">
                    <a16:creationId xmlns:a16="http://schemas.microsoft.com/office/drawing/2014/main" id="{8D306C78-E7E2-819D-2E47-58030E3E411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485994" y="2376328"/>
                <a:ext cx="297720" cy="31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4" name="Inkt 13">
                <a:extLst>
                  <a:ext uri="{FF2B5EF4-FFF2-40B4-BE49-F238E27FC236}">
                    <a16:creationId xmlns:a16="http://schemas.microsoft.com/office/drawing/2014/main" id="{D4785AE5-4793-D6E9-8419-BCC9ABE6CF6F}"/>
                  </a:ext>
                </a:extLst>
              </p14:cNvPr>
              <p14:cNvContentPartPr/>
              <p14:nvPr/>
            </p14:nvContentPartPr>
            <p14:xfrm>
              <a:off x="5322554" y="2025328"/>
              <a:ext cx="83160" cy="195840"/>
            </p14:xfrm>
          </p:contentPart>
        </mc:Choice>
        <mc:Fallback xmlns="">
          <p:pic>
            <p:nvPicPr>
              <p:cNvPr id="14" name="Inkt 13">
                <a:extLst>
                  <a:ext uri="{FF2B5EF4-FFF2-40B4-BE49-F238E27FC236}">
                    <a16:creationId xmlns:a16="http://schemas.microsoft.com/office/drawing/2014/main" id="{D4785AE5-4793-D6E9-8419-BCC9ABE6CF6F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268554" y="1917688"/>
                <a:ext cx="190800" cy="41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5" name="Inkt 14">
                <a:extLst>
                  <a:ext uri="{FF2B5EF4-FFF2-40B4-BE49-F238E27FC236}">
                    <a16:creationId xmlns:a16="http://schemas.microsoft.com/office/drawing/2014/main" id="{943095A4-AEB9-278F-CB75-B4200C3B4BA6}"/>
                  </a:ext>
                </a:extLst>
              </p14:cNvPr>
              <p14:cNvContentPartPr/>
              <p14:nvPr/>
            </p14:nvContentPartPr>
            <p14:xfrm>
              <a:off x="5624954" y="2453728"/>
              <a:ext cx="24840" cy="230040"/>
            </p14:xfrm>
          </p:contentPart>
        </mc:Choice>
        <mc:Fallback xmlns="">
          <p:pic>
            <p:nvPicPr>
              <p:cNvPr id="15" name="Inkt 14">
                <a:extLst>
                  <a:ext uri="{FF2B5EF4-FFF2-40B4-BE49-F238E27FC236}">
                    <a16:creationId xmlns:a16="http://schemas.microsoft.com/office/drawing/2014/main" id="{943095A4-AEB9-278F-CB75-B4200C3B4BA6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570954" y="2345728"/>
                <a:ext cx="132480" cy="445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6" name="Inkt 15">
                <a:extLst>
                  <a:ext uri="{FF2B5EF4-FFF2-40B4-BE49-F238E27FC236}">
                    <a16:creationId xmlns:a16="http://schemas.microsoft.com/office/drawing/2014/main" id="{8BDD5653-6C1A-035B-3D78-11E4291F150A}"/>
                  </a:ext>
                </a:extLst>
              </p14:cNvPr>
              <p14:cNvContentPartPr/>
              <p14:nvPr/>
            </p14:nvContentPartPr>
            <p14:xfrm>
              <a:off x="5554034" y="2696728"/>
              <a:ext cx="127800" cy="312480"/>
            </p14:xfrm>
          </p:contentPart>
        </mc:Choice>
        <mc:Fallback xmlns="">
          <p:pic>
            <p:nvPicPr>
              <p:cNvPr id="16" name="Inkt 15">
                <a:extLst>
                  <a:ext uri="{FF2B5EF4-FFF2-40B4-BE49-F238E27FC236}">
                    <a16:creationId xmlns:a16="http://schemas.microsoft.com/office/drawing/2014/main" id="{8BDD5653-6C1A-035B-3D78-11E4291F150A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500034" y="2589088"/>
                <a:ext cx="235440" cy="528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86634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94FE7-C628-65A3-2CD9-01953096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tekst, schermopname, Rechthoek, whiteboard">
            <a:extLst>
              <a:ext uri="{FF2B5EF4-FFF2-40B4-BE49-F238E27FC236}">
                <a16:creationId xmlns:a16="http://schemas.microsoft.com/office/drawing/2014/main" id="{FEC73375-A078-35CB-4E7A-19AC195BD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398" y="1443"/>
            <a:ext cx="12192796" cy="6856557"/>
          </a:xfr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96F6616-B32E-AD8E-ADCE-8581A307F477}"/>
              </a:ext>
            </a:extLst>
          </p:cNvPr>
          <p:cNvSpPr txBox="1"/>
          <p:nvPr/>
        </p:nvSpPr>
        <p:spPr>
          <a:xfrm>
            <a:off x="1219224" y="1228397"/>
            <a:ext cx="10134576" cy="44012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b="1" dirty="0"/>
              <a:t>Doet het LED-lampje het niet?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b="1" dirty="0"/>
              <a:t>Heb je de lange poot van het lampje aan de P2 verbonden?</a:t>
            </a:r>
            <a:endParaRPr lang="nl-NL" sz="2800" b="1"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b="1" dirty="0"/>
              <a:t>Draai de kabels maar eens om.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b="1" dirty="0"/>
              <a:t>Misschien is het lampje kapot, probeer maar een ander lampje.</a:t>
            </a:r>
            <a:endParaRPr lang="nl-NL" sz="2800" b="1"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b="1" dirty="0"/>
              <a:t>Staat de juiste code op de </a:t>
            </a:r>
            <a:r>
              <a:rPr lang="nl-NL" sz="2800" b="1" dirty="0" err="1"/>
              <a:t>micro:bit</a:t>
            </a:r>
            <a:r>
              <a:rPr lang="nl-NL" sz="2800" b="1" dirty="0"/>
              <a:t>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b="1" dirty="0"/>
              <a:t>Let op dat de splitpennen elkaar niet mogen raken.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b="1" dirty="0"/>
              <a:t>Om het spel te spelen, moet je wel met het uiteinde van de krokodillenbekkabel de splitpen raken. Hier mag geen plastic tussen zitten.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b="1" dirty="0"/>
              <a:t>Zijn de juiste vragen wel met de juiste antwoorden verbonden?</a:t>
            </a:r>
            <a:endParaRPr lang="nl-NL" sz="2800" b="1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409371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pic>
        <p:nvPicPr>
          <p:cNvPr id="2" name="Afbeelding 1" descr="Afbeelding met tekst&#10;&#10;Automatisch gegenereerde beschrijving">
            <a:extLst>
              <a:ext uri="{FF2B5EF4-FFF2-40B4-BE49-F238E27FC236}">
                <a16:creationId xmlns:a16="http://schemas.microsoft.com/office/drawing/2014/main" id="{89D61B41-478C-41D0-BAD5-F31F94C51F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767" r="3" b="10685"/>
          <a:stretch/>
        </p:blipFill>
        <p:spPr>
          <a:xfrm>
            <a:off x="6976117" y="41013"/>
            <a:ext cx="5135013" cy="2228757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B3AFE67D-FE04-0CE5-647A-1CD978722CEF}"/>
              </a:ext>
            </a:extLst>
          </p:cNvPr>
          <p:cNvSpPr txBox="1"/>
          <p:nvPr/>
        </p:nvSpPr>
        <p:spPr>
          <a:xfrm>
            <a:off x="7270245" y="693726"/>
            <a:ext cx="484088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Test elkaars spel</a:t>
            </a:r>
            <a:endParaRPr lang="nl-NL" sz="5400" dirty="0"/>
          </a:p>
        </p:txBody>
      </p:sp>
      <p:pic>
        <p:nvPicPr>
          <p:cNvPr id="5" name="Afbeelding 4" descr="Afbeelding met kleding, persoon, vrouw, meisje&#10;&#10;Automatisch gegenereerde beschrijving">
            <a:extLst>
              <a:ext uri="{FF2B5EF4-FFF2-40B4-BE49-F238E27FC236}">
                <a16:creationId xmlns:a16="http://schemas.microsoft.com/office/drawing/2014/main" id="{10F80EB5-1FC4-DC77-33DB-65051359AD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36" y="2048490"/>
            <a:ext cx="7869676" cy="442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991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94FE7-C628-65A3-2CD9-01953096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tekst, schermopname, Rechthoek, whiteboard">
            <a:extLst>
              <a:ext uri="{FF2B5EF4-FFF2-40B4-BE49-F238E27FC236}">
                <a16:creationId xmlns:a16="http://schemas.microsoft.com/office/drawing/2014/main" id="{FEC73375-A078-35CB-4E7A-19AC195BD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"/>
            <a:ext cx="12192796" cy="6857999"/>
          </a:xfr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A263DF43-A4F1-C8A7-0E20-B3A45E35737C}"/>
              </a:ext>
            </a:extLst>
          </p:cNvPr>
          <p:cNvSpPr txBox="1"/>
          <p:nvPr/>
        </p:nvSpPr>
        <p:spPr>
          <a:xfrm>
            <a:off x="1469968" y="1490008"/>
            <a:ext cx="873252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nl-NL" sz="2400" b="1" dirty="0">
                <a:latin typeface="Cabin"/>
              </a:rPr>
              <a:t>Wat vond je moeilijk?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nl-NL" sz="2400" b="1" dirty="0">
                <a:latin typeface="Cabin"/>
              </a:rPr>
              <a:t>Wat vond je makkelijk?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nl-NL" sz="2400" b="1" dirty="0">
                <a:latin typeface="Cabin"/>
              </a:rPr>
              <a:t>Welk spel vond je bijzonder?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nl-NL" sz="2400" b="1" dirty="0">
                <a:latin typeface="Cabin"/>
              </a:rPr>
              <a:t>Welk spel vond je creatief?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nl-NL" sz="2400" b="1" dirty="0">
                <a:latin typeface="Cabin"/>
              </a:rPr>
              <a:t>Wat zou je de volgende keer anders doen?</a:t>
            </a:r>
          </a:p>
        </p:txBody>
      </p:sp>
    </p:spTree>
    <p:extLst>
      <p:ext uri="{BB962C8B-B14F-4D97-AF65-F5344CB8AC3E}">
        <p14:creationId xmlns:p14="http://schemas.microsoft.com/office/powerpoint/2010/main" val="25329098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pic>
        <p:nvPicPr>
          <p:cNvPr id="20482" name="Picture 2">
            <a:extLst>
              <a:ext uri="{FF2B5EF4-FFF2-40B4-BE49-F238E27FC236}">
                <a16:creationId xmlns:a16="http://schemas.microsoft.com/office/drawing/2014/main" id="{D56797C2-ABED-B521-CEF8-9F26D9301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09" y="1306859"/>
            <a:ext cx="6752492" cy="506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 descr="Afbeelding met tekst&#10;&#10;Automatisch gegenereerde beschrijving">
            <a:extLst>
              <a:ext uri="{FF2B5EF4-FFF2-40B4-BE49-F238E27FC236}">
                <a16:creationId xmlns:a16="http://schemas.microsoft.com/office/drawing/2014/main" id="{68936732-F656-2D8C-A813-5559DC8BB8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767" r="3" b="10685"/>
          <a:stretch/>
        </p:blipFill>
        <p:spPr>
          <a:xfrm>
            <a:off x="7499230" y="-2"/>
            <a:ext cx="4689052" cy="2228757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87C3364D-8F2F-13C8-5870-E63B0997C55D}"/>
              </a:ext>
            </a:extLst>
          </p:cNvPr>
          <p:cNvSpPr txBox="1"/>
          <p:nvPr/>
        </p:nvSpPr>
        <p:spPr>
          <a:xfrm>
            <a:off x="7671582" y="383529"/>
            <a:ext cx="45395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Afsluiting</a:t>
            </a:r>
            <a:endParaRPr lang="nl-NL" sz="5400" dirty="0"/>
          </a:p>
        </p:txBody>
      </p:sp>
    </p:spTree>
    <p:extLst>
      <p:ext uri="{BB962C8B-B14F-4D97-AF65-F5344CB8AC3E}">
        <p14:creationId xmlns:p14="http://schemas.microsoft.com/office/powerpoint/2010/main" val="3528875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94FE7-C628-65A3-2CD9-01953096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tekst, schermopname, Rechthoek, whiteboard">
            <a:extLst>
              <a:ext uri="{FF2B5EF4-FFF2-40B4-BE49-F238E27FC236}">
                <a16:creationId xmlns:a16="http://schemas.microsoft.com/office/drawing/2014/main" id="{FEC73375-A078-35CB-4E7A-19AC195BD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398" y="1443"/>
            <a:ext cx="12192796" cy="6856557"/>
          </a:xfr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96F6616-B32E-AD8E-ADCE-8581A307F477}"/>
              </a:ext>
            </a:extLst>
          </p:cNvPr>
          <p:cNvSpPr txBox="1"/>
          <p:nvPr/>
        </p:nvSpPr>
        <p:spPr>
          <a:xfrm>
            <a:off x="838242" y="2061559"/>
            <a:ext cx="10869258" cy="2062103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Wat hebben we de vorige keer gedaan?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Hoe zat het ook al weer met Carnaval?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Hoe programmeer je het </a:t>
            </a:r>
            <a:r>
              <a:rPr lang="nl-NL" sz="3200" b="1" dirty="0" err="1"/>
              <a:t>electrospel</a:t>
            </a:r>
            <a:r>
              <a:rPr lang="nl-NL" sz="3200" b="1" dirty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Hoe zat het ook al weer met plus en min van het LED lampje? </a:t>
            </a:r>
            <a:endParaRPr lang="nl-NL" sz="3200" b="1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60266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24" name="Rectangle 21">
            <a:extLst>
              <a:ext uri="{FF2B5EF4-FFF2-40B4-BE49-F238E27FC236}">
                <a16:creationId xmlns:a16="http://schemas.microsoft.com/office/drawing/2014/main" id="{4CD203B6-9D34-4C55-9CF4-916D797140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Afbeelding 3" descr="Afbeelding met tekst&#10;&#10;Automatisch gegenereerde beschrijving">
            <a:extLst>
              <a:ext uri="{FF2B5EF4-FFF2-40B4-BE49-F238E27FC236}">
                <a16:creationId xmlns:a16="http://schemas.microsoft.com/office/drawing/2014/main" id="{5B91DB09-E7BF-FD97-DA5E-83CC81B3B8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767" r="3" b="10685"/>
          <a:stretch/>
        </p:blipFill>
        <p:spPr>
          <a:xfrm>
            <a:off x="7499230" y="-2"/>
            <a:ext cx="4689052" cy="2228757"/>
          </a:xfrm>
          <a:prstGeom prst="rect">
            <a:avLst/>
          </a:prstGeom>
        </p:spPr>
      </p:pic>
      <p:sp>
        <p:nvSpPr>
          <p:cNvPr id="19" name="Tekstvak 18">
            <a:extLst>
              <a:ext uri="{FF2B5EF4-FFF2-40B4-BE49-F238E27FC236}">
                <a16:creationId xmlns:a16="http://schemas.microsoft.com/office/drawing/2014/main" id="{8FE5293B-9112-AA86-52D4-37EAE74A29B9}"/>
              </a:ext>
            </a:extLst>
          </p:cNvPr>
          <p:cNvSpPr txBox="1"/>
          <p:nvPr/>
        </p:nvSpPr>
        <p:spPr>
          <a:xfrm>
            <a:off x="8031492" y="693727"/>
            <a:ext cx="391666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Electrospel</a:t>
            </a:r>
            <a:endParaRPr lang="nl-NL" sz="5400" dirty="0"/>
          </a:p>
        </p:txBody>
      </p:sp>
      <p:pic>
        <p:nvPicPr>
          <p:cNvPr id="2" name="Afbeelding 1" descr="Afbeelding met tekenfilm, bordspel, speelgoed&#10;&#10;Automatisch gegenereerde beschrijving">
            <a:extLst>
              <a:ext uri="{FF2B5EF4-FFF2-40B4-BE49-F238E27FC236}">
                <a16:creationId xmlns:a16="http://schemas.microsoft.com/office/drawing/2014/main" id="{B71B45D8-69C2-D6E8-7041-58D2B87797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995" y="2310774"/>
            <a:ext cx="4689052" cy="4062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7FC73380-2E70-C99B-C94E-B891CFE75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4" y="1557541"/>
            <a:ext cx="7135664" cy="5009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498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94FE7-C628-65A3-2CD9-01953096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tekst, schermopname, Rechthoek, whiteboard">
            <a:extLst>
              <a:ext uri="{FF2B5EF4-FFF2-40B4-BE49-F238E27FC236}">
                <a16:creationId xmlns:a16="http://schemas.microsoft.com/office/drawing/2014/main" id="{FEC73375-A078-35CB-4E7A-19AC195BD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398" y="1443"/>
            <a:ext cx="12192796" cy="6856557"/>
          </a:xfr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96F6616-B32E-AD8E-ADCE-8581A307F477}"/>
              </a:ext>
            </a:extLst>
          </p:cNvPr>
          <p:cNvSpPr txBox="1"/>
          <p:nvPr/>
        </p:nvSpPr>
        <p:spPr>
          <a:xfrm>
            <a:off x="1586090" y="1235344"/>
            <a:ext cx="83898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Wat hebben de vorige keer geprogrammeerd? </a:t>
            </a:r>
          </a:p>
        </p:txBody>
      </p:sp>
      <p:pic>
        <p:nvPicPr>
          <p:cNvPr id="5" name="Afbeelding 4" descr="Afbeelding met tekst, schermopname, Lettertype, software&#10;&#10;Automatisch gegenereerde beschrijving">
            <a:extLst>
              <a:ext uri="{FF2B5EF4-FFF2-40B4-BE49-F238E27FC236}">
                <a16:creationId xmlns:a16="http://schemas.microsoft.com/office/drawing/2014/main" id="{278217A4-9F2E-48A3-7CB1-997AA3F715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27"/>
          <a:stretch/>
        </p:blipFill>
        <p:spPr bwMode="auto">
          <a:xfrm>
            <a:off x="1586090" y="1834543"/>
            <a:ext cx="4496265" cy="37881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0403F60E-DA31-4CF6-89BD-C164DF1691E0}"/>
              </a:ext>
            </a:extLst>
          </p:cNvPr>
          <p:cNvSpPr txBox="1"/>
          <p:nvPr/>
        </p:nvSpPr>
        <p:spPr>
          <a:xfrm>
            <a:off x="7961504" y="3059668"/>
            <a:ext cx="276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solidFill>
                  <a:srgbClr val="0563C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https://bit.ly/electrospel1</a:t>
            </a:r>
            <a:r>
              <a:rPr lang="nl-NL" dirty="0"/>
              <a:t> 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6212F9F-F020-A92B-9FD1-1B51A6D4526A}"/>
              </a:ext>
            </a:extLst>
          </p:cNvPr>
          <p:cNvSpPr txBox="1"/>
          <p:nvPr/>
        </p:nvSpPr>
        <p:spPr>
          <a:xfrm>
            <a:off x="7961504" y="4154393"/>
            <a:ext cx="3082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hlinkClick r:id="rId6"/>
              </a:rPr>
              <a:t>https://bit.ly/electrospel2</a:t>
            </a:r>
            <a:r>
              <a:rPr lang="nl-NL" dirty="0"/>
              <a:t> 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5B3D7BF3-BEFC-F64E-D792-20E0423EB102}"/>
              </a:ext>
            </a:extLst>
          </p:cNvPr>
          <p:cNvSpPr txBox="1"/>
          <p:nvPr/>
        </p:nvSpPr>
        <p:spPr>
          <a:xfrm>
            <a:off x="6823368" y="3077833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Basis Code: 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8D98ADB9-C94A-202E-ABAE-F973D09A0C00}"/>
              </a:ext>
            </a:extLst>
          </p:cNvPr>
          <p:cNvSpPr txBox="1"/>
          <p:nvPr/>
        </p:nvSpPr>
        <p:spPr>
          <a:xfrm>
            <a:off x="6813468" y="4228150"/>
            <a:ext cx="1327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Extra Code: </a:t>
            </a:r>
          </a:p>
        </p:txBody>
      </p:sp>
    </p:spTree>
    <p:extLst>
      <p:ext uri="{BB962C8B-B14F-4D97-AF65-F5344CB8AC3E}">
        <p14:creationId xmlns:p14="http://schemas.microsoft.com/office/powerpoint/2010/main" val="399504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pic>
        <p:nvPicPr>
          <p:cNvPr id="6" name="Afbeelding 5" descr="Afbeelding met tekst&#10;&#10;Automatisch gegenereerde beschrijving">
            <a:extLst>
              <a:ext uri="{FF2B5EF4-FFF2-40B4-BE49-F238E27FC236}">
                <a16:creationId xmlns:a16="http://schemas.microsoft.com/office/drawing/2014/main" id="{BF1DBED0-D232-0ABB-68B3-87BEB5131C1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767" r="3" b="10685"/>
          <a:stretch/>
        </p:blipFill>
        <p:spPr>
          <a:xfrm>
            <a:off x="7502948" y="0"/>
            <a:ext cx="4689052" cy="2228757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70DEF44D-B304-BDEA-5547-50EAE10A07BF}"/>
              </a:ext>
            </a:extLst>
          </p:cNvPr>
          <p:cNvSpPr txBox="1"/>
          <p:nvPr/>
        </p:nvSpPr>
        <p:spPr>
          <a:xfrm>
            <a:off x="7995883" y="427934"/>
            <a:ext cx="535180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Voorbeelden</a:t>
            </a:r>
            <a:endParaRPr lang="nl-NL" sz="5400" dirty="0"/>
          </a:p>
        </p:txBody>
      </p:sp>
      <p:pic>
        <p:nvPicPr>
          <p:cNvPr id="5" name="Onlinemedia 4" title="Tutorial 4.1 Open Leermateriaal. Basis microbit les 4">
            <a:hlinkClick r:id="" action="ppaction://media"/>
            <a:extLst>
              <a:ext uri="{FF2B5EF4-FFF2-40B4-BE49-F238E27FC236}">
                <a16:creationId xmlns:a16="http://schemas.microsoft.com/office/drawing/2014/main" id="{4E08266C-9488-8BF0-9F4A-92FCC3B7377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048" y="1351264"/>
            <a:ext cx="9533106" cy="5386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01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pic>
        <p:nvPicPr>
          <p:cNvPr id="2" name="Onlinemedia 1" title="Tutorial 4.0 Open Leermateriaal. Basis microbit les 4">
            <a:hlinkClick r:id="" action="ppaction://media"/>
            <a:extLst>
              <a:ext uri="{FF2B5EF4-FFF2-40B4-BE49-F238E27FC236}">
                <a16:creationId xmlns:a16="http://schemas.microsoft.com/office/drawing/2014/main" id="{CE815C68-9D63-8370-8D07-AA7F888B299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933855" y="512388"/>
            <a:ext cx="10447507" cy="590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98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94FE7-C628-65A3-2CD9-01953096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tekst, schermopname, Rechthoek, whiteboard">
            <a:extLst>
              <a:ext uri="{FF2B5EF4-FFF2-40B4-BE49-F238E27FC236}">
                <a16:creationId xmlns:a16="http://schemas.microsoft.com/office/drawing/2014/main" id="{FEC73375-A078-35CB-4E7A-19AC195BD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98" y="1443"/>
            <a:ext cx="12192796" cy="6856557"/>
          </a:xfr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96F6616-B32E-AD8E-ADCE-8581A307F477}"/>
              </a:ext>
            </a:extLst>
          </p:cNvPr>
          <p:cNvSpPr txBox="1"/>
          <p:nvPr/>
        </p:nvSpPr>
        <p:spPr>
          <a:xfrm>
            <a:off x="1626165" y="1027906"/>
            <a:ext cx="873647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Een eigen Electrospel?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Je verzint 3 of 4 vragen en antwoorden.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Rondom het thema Carnaval.</a:t>
            </a:r>
          </a:p>
          <a:p>
            <a:endParaRPr lang="nl-NL" sz="32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200" b="1" dirty="0"/>
              <a:t>Als je het werkblad hebt ingevuld dan ga je het </a:t>
            </a:r>
            <a:r>
              <a:rPr lang="nl-NL" sz="3200" b="1" dirty="0" err="1"/>
              <a:t>electrospel</a:t>
            </a:r>
            <a:r>
              <a:rPr lang="nl-NL" sz="3200" b="1" dirty="0"/>
              <a:t> met jullie eigen vragen en afbeeldingen maken. </a:t>
            </a:r>
          </a:p>
        </p:txBody>
      </p:sp>
    </p:spTree>
    <p:extLst>
      <p:ext uri="{BB962C8B-B14F-4D97-AF65-F5344CB8AC3E}">
        <p14:creationId xmlns:p14="http://schemas.microsoft.com/office/powerpoint/2010/main" val="3860753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71" b="3386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pic>
        <p:nvPicPr>
          <p:cNvPr id="3" name="Afbeelding 2" descr="Afbeelding met tekst&#10;&#10;Automatisch gegenereerde beschrijving">
            <a:extLst>
              <a:ext uri="{FF2B5EF4-FFF2-40B4-BE49-F238E27FC236}">
                <a16:creationId xmlns:a16="http://schemas.microsoft.com/office/drawing/2014/main" id="{E26F21E1-9A67-2E26-3FB1-D488C3E806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767" r="3" b="10685"/>
          <a:stretch/>
        </p:blipFill>
        <p:spPr>
          <a:xfrm>
            <a:off x="7499230" y="-2"/>
            <a:ext cx="4689052" cy="2228757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70DEF44D-B304-BDEA-5547-50EAE10A07BF}"/>
              </a:ext>
            </a:extLst>
          </p:cNvPr>
          <p:cNvSpPr txBox="1"/>
          <p:nvPr/>
        </p:nvSpPr>
        <p:spPr>
          <a:xfrm>
            <a:off x="7811912" y="693727"/>
            <a:ext cx="45395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makecode.com</a:t>
            </a:r>
            <a:endParaRPr lang="nl-NL" sz="5400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A557F59A-6620-16DB-EB72-C94E3A9BED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253" y="346863"/>
            <a:ext cx="4656354" cy="616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69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Afbeelding 19" descr="Afbeelding met tekst&#10;&#10;Automatisch gegenereerde beschrijving">
            <a:extLst>
              <a:ext uri="{FF2B5EF4-FFF2-40B4-BE49-F238E27FC236}">
                <a16:creationId xmlns:a16="http://schemas.microsoft.com/office/drawing/2014/main" id="{4E24373C-3621-4257-EEB1-6600F2250D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71" b="3386"/>
          <a:stretch/>
        </p:blipFill>
        <p:spPr>
          <a:xfrm>
            <a:off x="-80868" y="10"/>
            <a:ext cx="12191999" cy="6857990"/>
          </a:xfrm>
          <a:prstGeom prst="rect">
            <a:avLst/>
          </a:prstGeom>
        </p:spPr>
      </p:pic>
      <p:pic>
        <p:nvPicPr>
          <p:cNvPr id="2" name="Afbeelding 1" descr="Afbeelding met wiel, muur, tekst, gereedschap&#10;&#10;Automatisch gegenereerde beschrijving">
            <a:extLst>
              <a:ext uri="{FF2B5EF4-FFF2-40B4-BE49-F238E27FC236}">
                <a16:creationId xmlns:a16="http://schemas.microsoft.com/office/drawing/2014/main" id="{F9E588DC-6CFE-056C-2E4C-5DF8E65FC7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09" y="1041578"/>
            <a:ext cx="6395744" cy="5160803"/>
          </a:xfrm>
          <a:prstGeom prst="rect">
            <a:avLst/>
          </a:prstGeom>
        </p:spPr>
      </p:pic>
      <p:pic>
        <p:nvPicPr>
          <p:cNvPr id="3" name="Afbeelding 2" descr="Afbeelding met tekst&#10;&#10;Automatisch gegenereerde beschrijving">
            <a:extLst>
              <a:ext uri="{FF2B5EF4-FFF2-40B4-BE49-F238E27FC236}">
                <a16:creationId xmlns:a16="http://schemas.microsoft.com/office/drawing/2014/main" id="{FD73CB9B-5CA9-DD8B-E599-83CEFC30A6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767" r="3" b="10685"/>
          <a:stretch/>
        </p:blipFill>
        <p:spPr>
          <a:xfrm>
            <a:off x="6976117" y="41013"/>
            <a:ext cx="5135013" cy="2228757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4D8D7FFB-DE41-8894-09B0-6E2C0E1F6F3D}"/>
              </a:ext>
            </a:extLst>
          </p:cNvPr>
          <p:cNvSpPr txBox="1"/>
          <p:nvPr/>
        </p:nvSpPr>
        <p:spPr>
          <a:xfrm>
            <a:off x="7811912" y="693727"/>
            <a:ext cx="45395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5400" dirty="0">
                <a:solidFill>
                  <a:srgbClr val="FFFFFF"/>
                </a:solidFill>
              </a:rPr>
              <a:t>Materiaal</a:t>
            </a:r>
            <a:endParaRPr lang="nl-NL" sz="5400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4F101066-39D1-3FAA-7B11-39D2DDAAA0AA}"/>
              </a:ext>
            </a:extLst>
          </p:cNvPr>
          <p:cNvSpPr txBox="1"/>
          <p:nvPr/>
        </p:nvSpPr>
        <p:spPr>
          <a:xfrm>
            <a:off x="6976118" y="2596639"/>
            <a:ext cx="6211110" cy="3340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nl-NL" sz="1800" kern="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Micro:bit</a:t>
            </a:r>
            <a:r>
              <a:rPr lang="nl-NL" sz="18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één setje per duo.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nl-NL" sz="18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LED-lampje.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nl-NL" sz="18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krokodillenbekkabels.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nl-NL" sz="18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splitpennen.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nl-NL" sz="18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Scharen/stiften/potloden/stiften/lijm/plakband.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nl-NL" sz="18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Een stuk karton van 1 A4.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nl-NL" sz="18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Werkblad </a:t>
            </a:r>
            <a:r>
              <a:rPr lang="nl-NL" sz="1800" kern="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electrospel</a:t>
            </a:r>
            <a:r>
              <a:rPr lang="nl-NL" kern="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nl-NL" sz="18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nl-NL" sz="18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Afbeeldingen/printen of natekenen</a:t>
            </a:r>
          </a:p>
        </p:txBody>
      </p:sp>
    </p:spTree>
    <p:extLst>
      <p:ext uri="{BB962C8B-B14F-4D97-AF65-F5344CB8AC3E}">
        <p14:creationId xmlns:p14="http://schemas.microsoft.com/office/powerpoint/2010/main" val="2143119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ce25a6a-5df6-4131-8bd4-46fe0d3f3be6">
      <Terms xmlns="http://schemas.microsoft.com/office/infopath/2007/PartnerControls"/>
    </lcf76f155ced4ddcb4097134ff3c332f>
    <TaxCatchAll xmlns="62df26fc-5138-4420-8374-9eac070603a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A83AE6B835BF4D9E17AEF0A784296C" ma:contentTypeVersion="13" ma:contentTypeDescription="Een nieuw document maken." ma:contentTypeScope="" ma:versionID="2684c99d934ad63680b6b625623eb102">
  <xsd:schema xmlns:xsd="http://www.w3.org/2001/XMLSchema" xmlns:xs="http://www.w3.org/2001/XMLSchema" xmlns:p="http://schemas.microsoft.com/office/2006/metadata/properties" xmlns:ns2="bce25a6a-5df6-4131-8bd4-46fe0d3f3be6" xmlns:ns3="62df26fc-5138-4420-8374-9eac070603a0" targetNamespace="http://schemas.microsoft.com/office/2006/metadata/properties" ma:root="true" ma:fieldsID="12f05800de1eddec46d733bed5519069" ns2:_="" ns3:_="">
    <xsd:import namespace="bce25a6a-5df6-4131-8bd4-46fe0d3f3be6"/>
    <xsd:import namespace="62df26fc-5138-4420-8374-9eac070603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ObjectDetectorVersion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e25a6a-5df6-4131-8bd4-46fe0d3f3b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Afbeeldingtags" ma:readOnly="false" ma:fieldId="{5cf76f15-5ced-4ddc-b409-7134ff3c332f}" ma:taxonomyMulti="true" ma:sspId="17b5585b-ca92-4af9-9e07-1ee0498481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df26fc-5138-4420-8374-9eac070603a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303d1d04-60c8-4243-8bf5-32def632b6ea}" ma:internalName="TaxCatchAll" ma:showField="CatchAllData" ma:web="62df26fc-5138-4420-8374-9eac070603a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2F9594A-6C48-410C-AD1F-89FA9081466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88B5219-38B0-4F64-804E-28523820EF43}">
  <ds:schemaRefs>
    <ds:schemaRef ds:uri="http://schemas.microsoft.com/office/2006/metadata/properties"/>
    <ds:schemaRef ds:uri="http://schemas.microsoft.com/office/infopath/2007/PartnerControls"/>
    <ds:schemaRef ds:uri="bce25a6a-5df6-4131-8bd4-46fe0d3f3be6"/>
    <ds:schemaRef ds:uri="62df26fc-5138-4420-8374-9eac070603a0"/>
  </ds:schemaRefs>
</ds:datastoreItem>
</file>

<file path=customXml/itemProps3.xml><?xml version="1.0" encoding="utf-8"?>
<ds:datastoreItem xmlns:ds="http://schemas.openxmlformats.org/officeDocument/2006/customXml" ds:itemID="{D8093782-A762-4752-8278-F8F638438C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e25a6a-5df6-4131-8bd4-46fe0d3f3be6"/>
    <ds:schemaRef ds:uri="62df26fc-5138-4420-8374-9eac070603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933</TotalTime>
  <Words>605</Words>
  <Application>Microsoft Office PowerPoint</Application>
  <PresentationFormat>Breedbeeld</PresentationFormat>
  <Paragraphs>74</Paragraphs>
  <Slides>15</Slides>
  <Notes>13</Notes>
  <HiddenSlides>0</HiddenSlides>
  <MMClips>3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6" baseType="lpstr">
      <vt:lpstr>office theme</vt:lpstr>
      <vt:lpstr>Carnaval en de micro:bit les 4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Pauline Maas</cp:lastModifiedBy>
  <cp:revision>47</cp:revision>
  <dcterms:created xsi:type="dcterms:W3CDTF">2013-07-15T20:26:40Z</dcterms:created>
  <dcterms:modified xsi:type="dcterms:W3CDTF">2023-10-08T12:33:16Z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0x01010032A83AE6B835BF4D9E17AEF0A784296C</vt:lpwstr>
  </property>
  <property fmtid="{D5CDD505-2E9C-101B-9397-08002B2CF9AE}" pid="3" name="MediaServiceImageTags">
    <vt:lpwstr/>
  </property>
</Properties>
</file>