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1.xml" ContentType="application/inkml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9"/>
  </p:notesMasterIdLst>
  <p:sldIdLst>
    <p:sldId id="256" r:id="rId5"/>
    <p:sldId id="260" r:id="rId6"/>
    <p:sldId id="262" r:id="rId7"/>
    <p:sldId id="264" r:id="rId8"/>
    <p:sldId id="285" r:id="rId9"/>
    <p:sldId id="288" r:id="rId10"/>
    <p:sldId id="271" r:id="rId11"/>
    <p:sldId id="272" r:id="rId12"/>
    <p:sldId id="274" r:id="rId13"/>
    <p:sldId id="278" r:id="rId14"/>
    <p:sldId id="276" r:id="rId15"/>
    <p:sldId id="307" r:id="rId16"/>
    <p:sldId id="275" r:id="rId17"/>
    <p:sldId id="298" r:id="rId18"/>
    <p:sldId id="292" r:id="rId19"/>
    <p:sldId id="299" r:id="rId20"/>
    <p:sldId id="301" r:id="rId21"/>
    <p:sldId id="306" r:id="rId22"/>
    <p:sldId id="282" r:id="rId23"/>
    <p:sldId id="304" r:id="rId24"/>
    <p:sldId id="279" r:id="rId25"/>
    <p:sldId id="305" r:id="rId26"/>
    <p:sldId id="289" r:id="rId27"/>
    <p:sldId id="295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8713AA-0A12-452D-B244-A0B3A0EED1BC}" v="43" dt="2023-10-08T12:31:12.9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66" autoAdjust="0"/>
    <p:restoredTop sz="85097" autoAdjust="0"/>
  </p:normalViewPr>
  <p:slideViewPr>
    <p:cSldViewPr snapToGrid="0">
      <p:cViewPr varScale="1">
        <p:scale>
          <a:sx n="98" d="100"/>
          <a:sy n="98" d="100"/>
        </p:scale>
        <p:origin x="72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essa van Zadelhoff" clId="Web-{DC8713AA-0A12-452D-B244-A0B3A0EED1BC}"/>
    <pc:docChg chg="modSld">
      <pc:chgData name="Tessa van Zadelhoff" userId="" providerId="" clId="Web-{DC8713AA-0A12-452D-B244-A0B3A0EED1BC}" dt="2023-10-08T12:31:12.938" v="20" actId="20577"/>
      <pc:docMkLst>
        <pc:docMk/>
      </pc:docMkLst>
      <pc:sldChg chg="modSp">
        <pc:chgData name="Tessa van Zadelhoff" userId="" providerId="" clId="Web-{DC8713AA-0A12-452D-B244-A0B3A0EED1BC}" dt="2023-10-08T12:29:54.279" v="3" actId="20577"/>
        <pc:sldMkLst>
          <pc:docMk/>
          <pc:sldMk cId="460266029" sldId="260"/>
        </pc:sldMkLst>
        <pc:spChg chg="mod">
          <ac:chgData name="Tessa van Zadelhoff" userId="" providerId="" clId="Web-{DC8713AA-0A12-452D-B244-A0B3A0EED1BC}" dt="2023-10-08T12:29:54.279" v="3" actId="20577"/>
          <ac:spMkLst>
            <pc:docMk/>
            <pc:sldMk cId="460266029" sldId="260"/>
            <ac:spMk id="3" creationId="{096F6616-B32E-AD8E-ADCE-8581A307F477}"/>
          </ac:spMkLst>
        </pc:spChg>
      </pc:sldChg>
      <pc:sldChg chg="modSp">
        <pc:chgData name="Tessa van Zadelhoff" userId="" providerId="" clId="Web-{DC8713AA-0A12-452D-B244-A0B3A0EED1BC}" dt="2023-10-08T12:31:12.938" v="20" actId="20577"/>
        <pc:sldMkLst>
          <pc:docMk/>
          <pc:sldMk cId="2532909864" sldId="295"/>
        </pc:sldMkLst>
        <pc:spChg chg="mod">
          <ac:chgData name="Tessa van Zadelhoff" userId="" providerId="" clId="Web-{DC8713AA-0A12-452D-B244-A0B3A0EED1BC}" dt="2023-10-08T12:31:12.938" v="20" actId="20577"/>
          <ac:spMkLst>
            <pc:docMk/>
            <pc:sldMk cId="2532909864" sldId="295"/>
            <ac:spMk id="5" creationId="{A263DF43-A4F1-C8A7-0E20-B3A45E35737C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23T14:50:09.48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179 0,'0'56,"0"-38,-2-1,0 0,-1 0,-1 0,0 0,-1 0,-1-1,-1 0,-11 20,-8 8,-59 76,84-119,-1 1,0 0,1-1,0 1,0 0,-1 0,1 0,0 0,0 0,1 0,-1 0,0 1,1-1,-1 0,1 0,0 1,0-1,0 3,1-3,0-1,0 0,0 1,0-1,0 0,1 0,-1 0,0 0,1 0,-1 0,1 0,-1-1,1 1,-1 0,1-1,-1 1,1-1,0 0,-1 1,1-1,0 0,-1 0,1 0,2-1,32 4,1-2,0-2,-1-1,58-11,-87 11,-1 0,1-1,-1 1,0-1,0-1,0 1,-1-1,1 0,-1 0,0 0,0-1,8-8,-1-4,0 1,16-35,-18 33,3-21,-16 24,2 15,0 0,1 0,-1 0,0 0,0 0,0 0,0 0,0 0,0 0,1 0,-1 1,0-1,0 0,0 1,0-1,1 0,-1 1,0-1,0 1,1-1,-1 1,0 0,-11 10,2-1,0 1,0 0,1 1,0 0,1 1,0 0,1 0,1 1,-6 13,3-5,-2 0,-26 38,3-8,17-24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23T16:49:38.56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219 1,'-5'0,"-13"0,-3 5,-4 2,-3 0,-3-1,0-3,-2 0,6-2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23T16:49:42.75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528 237,'-73'-1,"-84"3,150-1,0 1,0-1,-1 1,1 1,1-1,-1 1,-10 6,-27 10,43-19,0 1,0-1,0 0,0 0,0 1,0-1,0 0,0 0,0 0,1 0,-1 0,0 0,0 0,0-1,0 1,0 0,0 0,0-1,0 1,0-1,0 1,1-1,-1 1,0-1,0 1,1-1,-1 0,-1 0,1-1,1 0,-1 0,0 0,1 0,-1 0,1 0,0 0,0 0,-1 0,1 0,1 0,-1 0,0-2,2-4,0-1,0 1,0-1,1 1,7-12,-6 12,0 2,0-1,-1 1,1-1,-1 0,-1 0,1 0,1-12,-4 19,0 0,1 0,-1-1,0 1,0 0,0 0,0 0,0-1,0 1,0 0,0 0,0 0,0-1,0 1,0 0,0 0,0-1,0 1,0 0,0 0,0 0,-1-1,1 1,0 0,0 0,0 0,0-1,0 1,0 0,-1 0,1 0,0 0,0 0,0-1,0 1,-1 0,1 0,0 0,0 0,0 0,-1 0,1 0,0 0,0 0,-1 0,1 0,0 0,0 0,0 0,-1 0,1 0,-14 9,-11 19,21-19,1-1,-1 1,1 0,1 0,0 0,-2 17,4-26,0 0,0-1,0 1,0 0,1 0,-1 0,0-1,0 1,0 0,1 0,-1 0,0 0,0 0,0-1,1 1,-1 0,0 0,0 0,1 0,-1 0,0 0,0 0,1 0,-1 0,0 0,0 0,1 0,-1 0,0 0,0 0,1 0,-1 0,0 0,0 0,1 0,-1 0,0 0,0 1,0-1,1 0,-1 0,0 0,0 0,0 1,1-1,-1 0,0 0,0 0,0 1,0-1,0 0,1 0,-1 1,0-1,0 0,0 0,0 0,0 1,0-1,0 0,0 1,0-1,0 0,0 0,0 1,0-1,16-17,-2-2,-1-2,-1 1,13-31,9-16,-33 66,-1 0,0 0,1 1,-1-1,1 0,-1 0,1 0,-1 0,1 0,0 0,-1 1,1-1,0 0,0 0,-1 1,1-1,0 1,0-1,0 1,0-1,0 1,0-1,0 1,0 0,1-1,-1 2,0 0,0 0,-1-1,1 1,0 0,-1 0,1 0,0 0,-1 0,1 0,-1 0,0 0,1 0,-1 0,0 0,1 0,-1 0,0 2,1 59,-2-44,-2-1,0 0,0 0,-2-1,0 1,-1-1,0 0,-12 19,2-21,16-14,0 0,-1 0,1 0,0 0,-1-1,1 1,0 0,-1 0,1 0,0-1,0 1,-1 0,1-1,0 1,0 0,-1 0,1-1,0 1,0 0,0-1,0 1,-1-1,1 1,0 0,0-1,0 1,0 0,0-1,0 1,0-1,4-40,6-1,-8 27,2 1,0 0,10-24,-11 39,-1 8,0 13,-3 5,-1-1,5-41,24-155,-93 272,46-68,-31 47,41-68,16-24,18-24,-11 19,-1-1,-1 0,16-31,-47 62,-10 15,5-2,10-9,0-1,-2 0,0-1,-1-1,-38 24,55-38,0 0,0-1,0 1,0-1,0 1,-1-1,1 1,0-1,0 0,0 0,0 0,-1 1,1-1,0 0,0 0,0-1,-1 1,1 0,0 0,-1-1,1 0,1 1,-1-1,1 1,-1-1,1 1,-1-1,1 0,0 1,-1-1,1 0,0 0,0 1,-1-1,1 0,0 0,0 1,0-1,0 0,0 0,0 1,0-1,0-1,1-3,0 0,1-1,-1 1,1 0,0 1,0-1,5-7,15-15,1 3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23T16:51:33.12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230 1,'-10'33,"0"-9,8-11,-1-1,-1 0,0 0,0 0,-2 0,1-1,-1 1,-1-1,0-1,-1 1,0-2,0 1,-1-1,0 0,-1 0,-19 12,23-17,0 1,0 0,1 0,0 0,0 0,0 1,0 0,1 0,0 0,0 1,1-1,0 1,0 0,1 0,-1 0,-1 11,0 7,2 1,1-1,2 38,-1-52,1 17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23T16:51:35.68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0,'3'41,"1"-1,2 0,14 51,-10-50,-1 1,5 79,-13-98,0 4,-1 0,-1 0,-1 0,-10 50,12-76,0-1,0 1,0-1,0 1,0-1,0 1,0-1,0 1,0-1,0 1,-1-1,1 1,0-1,0 1,0-1,-1 1,1-1,0 0,0 1,-1-1,1 1,0-1,-1 0,1 1,0-1,-1 0,1 1,-1-1,1 0,-1 0,1 1,-1-1,1 0,-1 0,0 0,-5-19,1-36,5-175,0 225,-1 0,1 1,-1-1,0 0,-1 1,1-1,-1 1,0-1,0 1,-3-6,-9-7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23T16:51:48.126"/>
    </inkml:context>
    <inkml:brush xml:id="br0">
      <inkml:brushProperty name="width" value="0.3" units="cm"/>
      <inkml:brushProperty name="height" value="0.6" units="cm"/>
      <inkml:brushProperty name="color" value="#FF2500"/>
      <inkml:brushProperty name="tip" value="rectangle"/>
      <inkml:brushProperty name="rasterOp" value="maskPen"/>
      <inkml:brushProperty name="ignorePressure" value="1"/>
    </inkml:brush>
  </inkml:definitions>
  <inkml:trace contextRef="#ctx0" brushRef="#br0">230 1,'1'45,"1"-23,-2 0,-1-1,-3 26,3-42,0 1,0-1,-1 1,0-1,0 0,0 0,-1 0,1 0,-1 0,0-1,-1 1,1-1,-1 0,0 0,0 0,0 0,-5 3,-9 4,-1 0,0-2,-1 0,-29 9,48-18,-1 0,1 1,-1-1,1 0,-1 0,1 0,-1 0,1 0,-1 0,1 0,-1-1,1 1,-1 0,1-1,0 1,-1-1,1 0,0 1,-1-1,1 0,0 0,0 0,0 0,0 0,-1 0,1 0,1 0,-1 0,0-1,0 1,0 0,1-1,-1 1,1 0,-1-1,1 1,-1-1,1 1,0-1,0 1,-1-3,-1-9,1-1,0 0,2-21,-1 21,4-89,-2 569,-4-241,2-219,0 1,0-1,1 0,0 1,0-1,1 0,-1 1,1-1,0 0,4 7,-4-11,-1 0,1-1,-1 1,1 0,0-1,-1 1,1-1,0 1,0-1,0 0,0 0,0 0,1 0,-1 0,0-1,0 1,1 0,-1-1,0 0,0 0,1 1,-1-1,1-1,-1 1,0 0,0-1,1 1,-1-1,0 1,0-1,3-1,2 0,0-1,0 0,-1 0,1 0,-1-1,1 1,-1-2,0 1,-1-1,1 0,-1 0,0 0,0-1,-1 0,0 0,0 0,0 0,0-1,-1 1,3-9,1-10,-1-1,-1 0,-1 0,1-37,-4 40,1 0,1 0,0 0,2 0,11-32,19-13,-23 47,-1-1,-1 1,8-26,-11 20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BF7CF6-2B3D-4BD8-9CE5-300A60877D41}" type="datetimeFigureOut">
              <a:rPr lang="nl-NL" smtClean="0"/>
              <a:t>8-10-2023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2149C7-0865-4E76-BB53-370118AA1ED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9254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i="0" dirty="0">
                <a:solidFill>
                  <a:srgbClr val="202124"/>
                </a:solidFill>
                <a:effectLst/>
                <a:latin typeface="Google Sans"/>
              </a:rPr>
              <a:t>Electro is een eenpersoons vraag-en-antwoordspel voor kinderen . </a:t>
            </a:r>
            <a:r>
              <a:rPr lang="nl-NL" b="0" i="0" dirty="0">
                <a:solidFill>
                  <a:srgbClr val="040C28"/>
                </a:solidFill>
                <a:effectLst/>
                <a:latin typeface="Google Sans"/>
              </a:rPr>
              <a:t>Het spel berust op een uitvinding van de Amerikaanse speelgoedfabrikant Louis Marx (1896 -1982) uit 1928</a:t>
            </a:r>
            <a:r>
              <a:rPr lang="nl-NL" b="0" i="0" dirty="0">
                <a:solidFill>
                  <a:srgbClr val="202124"/>
                </a:solidFill>
                <a:effectLst/>
                <a:latin typeface="Google Sans"/>
              </a:rPr>
              <a:t>. Marx noemde het spel </a:t>
            </a:r>
            <a:r>
              <a:rPr lang="nl-NL" b="1" i="0" dirty="0" err="1">
                <a:solidFill>
                  <a:srgbClr val="202124"/>
                </a:solidFill>
                <a:effectLst/>
                <a:latin typeface="Google Sans"/>
              </a:rPr>
              <a:t>electric</a:t>
            </a:r>
            <a:r>
              <a:rPr lang="nl-NL" b="1" i="0" dirty="0">
                <a:solidFill>
                  <a:srgbClr val="202124"/>
                </a:solidFill>
                <a:effectLst/>
                <a:latin typeface="Google Sans"/>
              </a:rPr>
              <a:t> </a:t>
            </a:r>
            <a:r>
              <a:rPr lang="nl-NL" b="1" i="0" dirty="0" err="1">
                <a:solidFill>
                  <a:srgbClr val="202124"/>
                </a:solidFill>
                <a:effectLst/>
                <a:latin typeface="Google Sans"/>
              </a:rPr>
              <a:t>questioner</a:t>
            </a:r>
            <a:r>
              <a:rPr lang="nl-NL" b="0" i="0" dirty="0">
                <a:solidFill>
                  <a:srgbClr val="202124"/>
                </a:solidFill>
                <a:effectLst/>
                <a:latin typeface="Google Sans"/>
              </a:rPr>
              <a:t>. (Zie linker afbeelding)</a:t>
            </a:r>
            <a:endParaRPr lang="nl-NL" b="0" i="0" dirty="0">
              <a:solidFill>
                <a:srgbClr val="4D5156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58996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Check de code in de Preview. Klik met je muis op P1 en je ziet dat P2 rood wordt (hij stuurt een signaal zodat het lampje aan gaat).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04405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Een LED lampje heeft een </a:t>
            </a:r>
            <a:r>
              <a:rPr lang="nl-NL" b="1" dirty="0"/>
              <a:t>lange</a:t>
            </a:r>
            <a:r>
              <a:rPr lang="nl-NL" dirty="0"/>
              <a:t> poot (de </a:t>
            </a:r>
            <a:r>
              <a:rPr lang="nl-NL" b="1" dirty="0"/>
              <a:t>plus</a:t>
            </a:r>
            <a:r>
              <a:rPr lang="nl-NL" dirty="0"/>
              <a:t>) en een </a:t>
            </a:r>
            <a:r>
              <a:rPr lang="nl-NL" b="1" dirty="0"/>
              <a:t>korte</a:t>
            </a:r>
            <a:r>
              <a:rPr lang="nl-NL" dirty="0"/>
              <a:t> poot (de </a:t>
            </a:r>
            <a:r>
              <a:rPr lang="nl-NL" b="1" dirty="0"/>
              <a:t>min</a:t>
            </a:r>
            <a:r>
              <a:rPr lang="nl-NL" dirty="0"/>
              <a:t>). </a:t>
            </a:r>
          </a:p>
          <a:p>
            <a:r>
              <a:rPr lang="nl-NL" sz="1800" b="0" i="0" u="none" strike="noStrike" dirty="0">
                <a:solidFill>
                  <a:srgbClr val="000000"/>
                </a:solidFill>
                <a:effectLst/>
                <a:latin typeface="Cabin"/>
              </a:rPr>
              <a:t>Ze moeten goed kijken, wat is nu de lange poot (plus) en wat is de korte poot (min).</a:t>
            </a:r>
          </a:p>
          <a:p>
            <a:r>
              <a:rPr lang="nl-NL" sz="1800" b="0" i="0" u="none" strike="noStrike" dirty="0">
                <a:solidFill>
                  <a:srgbClr val="000000"/>
                </a:solidFill>
                <a:effectLst/>
                <a:latin typeface="Cabin"/>
              </a:rPr>
              <a:t>Aan iedere poot knijpen ze één krokodillenbek kabel de kleur maakt niet uit. Ze hebben er dus 2 nodig. 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5576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De lange poot moet naar P2 en de korte poot moet naar de GND (</a:t>
            </a:r>
            <a:r>
              <a:rPr lang="nl-NL" b="0" i="0" dirty="0" err="1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ground</a:t>
            </a:r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). Dan is de stroom kring rond. </a:t>
            </a: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471179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Ze gaan nu de “controller” maken. Ze moeten ze weer 2 krokodillenbek kabels pakken. Een moet naar de P1 en de andere ook naar de GND (</a:t>
            </a:r>
            <a:r>
              <a:rPr lang="nl-NL" b="0" i="0" dirty="0" err="1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ground</a:t>
            </a:r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). Ze mogen hem bovenop de andere klikken. </a:t>
            </a:r>
          </a:p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Als ze nu de 2 uiteinde van de “controller” krokodilbek kabels tegen elkaar aan klikken, dan gaat als het goed is het LED lampje aan en horen ze hun muziekje. </a:t>
            </a: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38970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Controleer of alle lampje het doen en of het geluid ook werkt. Hierboven zie je tips, waarom wel of niet.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65522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Er kan nog een tekening gemaakt worden kraak de code, waar als ze het goed volgen er een </a:t>
            </a:r>
            <a:r>
              <a:rPr lang="nl-NL" dirty="0" err="1"/>
              <a:t>micro:bit</a:t>
            </a:r>
            <a:r>
              <a:rPr lang="nl-NL" dirty="0"/>
              <a:t> uitkomt.</a:t>
            </a:r>
          </a:p>
          <a:p>
            <a:r>
              <a:rPr lang="nl-NL" dirty="0"/>
              <a:t>Of ze kunnen nog extra code programmeren om te winnen en te verliezen.</a:t>
            </a:r>
          </a:p>
          <a:p>
            <a:r>
              <a:rPr lang="nl-NL" dirty="0"/>
              <a:t>Of de tijd is op. Volgende keer verder met het echt maken met karton en afbeeldingen.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87038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Je kunt eventueel deze woordzoeker voor ze printen. </a:t>
            </a: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10286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Kijk het filmpje: </a:t>
            </a:r>
            <a:r>
              <a:rPr lang="nl-NL" dirty="0"/>
              <a:t>Ze zetten in het blok de gehele tijd, als dan blok toe. Hierin testen ze als score is = dan gaat het lampje aan (P2 = 1)</a:t>
            </a:r>
          </a:p>
          <a:p>
            <a:r>
              <a:rPr lang="nl-NL" dirty="0"/>
              <a:t>Een muziek en een pauze</a:t>
            </a: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79987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Ze zetten in het blok de gehele tijd, als dan blok toe. Hierin testen ze als score is = dan gaat het lampje aan (P2 = 1)</a:t>
            </a:r>
          </a:p>
          <a:p>
            <a:r>
              <a:rPr lang="nl-NL" dirty="0"/>
              <a:t>Een muziek en een pauze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2840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Kijk het filmpje: </a:t>
            </a:r>
            <a:r>
              <a:rPr lang="nl-NL" dirty="0"/>
              <a:t>Je kunt aftellen dat ze binnen een aantal seconden 4 vragen goed moeten </a:t>
            </a:r>
            <a:r>
              <a:rPr lang="nl-NL" dirty="0" err="1"/>
              <a:t>hebben.Sleep</a:t>
            </a:r>
            <a:r>
              <a:rPr lang="nl-NL" dirty="0"/>
              <a:t> in het blok bij opstarten, begint met aftellen en zet deze op 10000 milliseconden. </a:t>
            </a: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1170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We hebben variabelen gemaakt. Wat  zijn ook al weer variabelen? Kleuren, Nummers, Dieren, Carnavals hoeden etc. </a:t>
            </a:r>
          </a:p>
          <a:p>
            <a:r>
              <a:rPr lang="nl-NL" dirty="0"/>
              <a:t>We in de vorige les hoofdpersoon, plaats en voorwerp als variabelen gebruikt. 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86610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Je kunt aftellen dat ze binnen een aantal seconden 4 vragen goed moeten hebben.</a:t>
            </a:r>
          </a:p>
          <a:p>
            <a:r>
              <a:rPr lang="nl-NL" dirty="0"/>
              <a:t>Sleep in het blok bij opstarten, begint met aftellen en zet deze op 10000 milliseconden. 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61777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Wat heb je geleerd. </a:t>
            </a:r>
          </a:p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Code op de microbit</a:t>
            </a:r>
          </a:p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LED lampje Plus en Min</a:t>
            </a:r>
          </a:p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Twee </a:t>
            </a:r>
            <a:r>
              <a:rPr lang="nl-NL" b="0" i="0" dirty="0" err="1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electrische</a:t>
            </a:r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 circuits gemaakt P2 en GND en P1 en GND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0762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Deze spellen zijn gemaakt op een school in Amersfoort. Dit moet nog vervangen worden met de voorbeelden uit de pilot les.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9362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Ga naar de makecode.com website en kies voor </a:t>
            </a:r>
            <a:r>
              <a:rPr lang="nl-NL" b="0" i="0" dirty="0" err="1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micro:bit</a:t>
            </a:r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. Je ziet hier je “oude” programma staan. Kies voor een nieuw projecten noem dit project3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454310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Kijk het filmpje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Kies voor nieuw project, noem dit opdracht 3, ze maken de opstart code. Zet score staat bij geavanceerd en spel. </a:t>
            </a: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5190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Maak deze code, zet score staat bij geavanceerd en spel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10275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Kijk het filmpje, Ze zetten in de gehele tijd, als P1 wordt aangeraakt, dan gaat het LED lampje aan. </a:t>
            </a: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746959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Maak deze code. Test hem in de preview. Je kunt de code ook downloaden en alvast testen op je </a:t>
            </a:r>
            <a:r>
              <a:rPr lang="nl-NL" dirty="0" err="1"/>
              <a:t>micro:bit</a:t>
            </a:r>
            <a:r>
              <a:rPr lang="nl-NL" dirty="0"/>
              <a:t> </a:t>
            </a:r>
          </a:p>
          <a:p>
            <a:endParaRPr lang="nl-NL" sz="1800" b="0" i="0" u="none" strike="noStrike" dirty="0">
              <a:solidFill>
                <a:srgbClr val="000000"/>
              </a:solidFill>
              <a:effectLst/>
              <a:latin typeface="Cabin"/>
            </a:endParaRP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3492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Kijk het filmpje, In de preview kun je de code testen. </a:t>
            </a: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9147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ommons.wikimedia.org/wiki/File:Papangus_no_Carnaval_de_Olinda_-_Olinda,_Pernambuco,_Brasil.jpg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AqUdfeWLzzM?feature=oembed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FDfVyyjG39s?feature=oembed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5.jpeg"/><Relationship Id="rId7" Type="http://schemas.openxmlformats.org/officeDocument/2006/relationships/customXml" Target="../ink/ink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24.png"/><Relationship Id="rId3" Type="http://schemas.openxmlformats.org/officeDocument/2006/relationships/image" Target="../media/image1.jpeg"/><Relationship Id="rId7" Type="http://schemas.openxmlformats.org/officeDocument/2006/relationships/image" Target="../media/image21.png"/><Relationship Id="rId12" Type="http://schemas.openxmlformats.org/officeDocument/2006/relationships/customXml" Target="../ink/ink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11" Type="http://schemas.openxmlformats.org/officeDocument/2006/relationships/image" Target="../media/image230.png"/><Relationship Id="rId5" Type="http://schemas.openxmlformats.org/officeDocument/2006/relationships/image" Target="../media/image23.png"/><Relationship Id="rId15" Type="http://schemas.openxmlformats.org/officeDocument/2006/relationships/image" Target="../media/image25.png"/><Relationship Id="rId10" Type="http://schemas.openxmlformats.org/officeDocument/2006/relationships/customXml" Target="../ink/ink4.xml"/><Relationship Id="rId4" Type="http://schemas.openxmlformats.org/officeDocument/2006/relationships/image" Target="../media/image22.png"/><Relationship Id="rId9" Type="http://schemas.openxmlformats.org/officeDocument/2006/relationships/image" Target="../media/image220.png"/><Relationship Id="rId14" Type="http://schemas.openxmlformats.org/officeDocument/2006/relationships/customXml" Target="../ink/ink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UigNVmWvDhA?feature=oembed" TargetMode="External"/><Relationship Id="rId5" Type="http://schemas.openxmlformats.org/officeDocument/2006/relationships/image" Target="../media/image31.jpe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ASu3yz-sTAo?feature=oembed" TargetMode="External"/><Relationship Id="rId5" Type="http://schemas.openxmlformats.org/officeDocument/2006/relationships/image" Target="../media/image33.jpeg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wmt-Lb6S7lY?feature=oembed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HzEljPVRVDg?feature=oembed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D48D9584-D2FD-48CE-9E17-4E250B743B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tekst&#10;&#10;Automatisch gegenereerde beschrijving">
            <a:extLst>
              <a:ext uri="{FF2B5EF4-FFF2-40B4-BE49-F238E27FC236}">
                <a16:creationId xmlns:a16="http://schemas.microsoft.com/office/drawing/2014/main" id="{5B91DB09-E7BF-FD97-DA5E-83CC81B3B8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533" b="-3"/>
          <a:stretch/>
        </p:blipFill>
        <p:spPr>
          <a:xfrm>
            <a:off x="3577219" y="10"/>
            <a:ext cx="4979304" cy="3401558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7" name="Afbeelding 6" descr="Afbeelding met Kinderkunst&#10;&#10;Automatisch gegenereerde beschrijving">
            <a:extLst>
              <a:ext uri="{FF2B5EF4-FFF2-40B4-BE49-F238E27FC236}">
                <a16:creationId xmlns:a16="http://schemas.microsoft.com/office/drawing/2014/main" id="{F9B90BB8-2327-E8B3-0217-D7D108CDD5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2" r="3" b="4407"/>
          <a:stretch/>
        </p:blipFill>
        <p:spPr>
          <a:xfrm>
            <a:off x="7822523" y="3456433"/>
            <a:ext cx="4369477" cy="3401568"/>
          </a:xfrm>
          <a:custGeom>
            <a:avLst/>
            <a:gdLst/>
            <a:ahLst/>
            <a:cxnLst/>
            <a:rect l="l" t="t" r="r" b="b"/>
            <a:pathLst>
              <a:path w="4369477" h="3401568">
                <a:moveTo>
                  <a:pt x="781270" y="0"/>
                </a:moveTo>
                <a:lnTo>
                  <a:pt x="4369477" y="0"/>
                </a:lnTo>
                <a:lnTo>
                  <a:pt x="4369477" y="3401568"/>
                </a:lnTo>
                <a:lnTo>
                  <a:pt x="0" y="3401568"/>
                </a:lnTo>
                <a:lnTo>
                  <a:pt x="1963" y="3397912"/>
                </a:lnTo>
                <a:cubicBezTo>
                  <a:pt x="454182" y="2512619"/>
                  <a:pt x="736170" y="1430108"/>
                  <a:pt x="776876" y="254399"/>
                </a:cubicBezTo>
                <a:close/>
              </a:path>
            </a:pathLst>
          </a:custGeom>
        </p:spPr>
      </p:pic>
      <p:pic>
        <p:nvPicPr>
          <p:cNvPr id="6" name="Afbeelding 5" descr="Afbeelding met tekst, schermopname, Lettertype, software&#10;&#10;Automatisch gegenereerde beschrijving">
            <a:extLst>
              <a:ext uri="{FF2B5EF4-FFF2-40B4-BE49-F238E27FC236}">
                <a16:creationId xmlns:a16="http://schemas.microsoft.com/office/drawing/2014/main" id="{5616D561-CD46-6417-72A2-75EDBF05A0F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0" r="15252" b="2"/>
          <a:stretch/>
        </p:blipFill>
        <p:spPr bwMode="auto">
          <a:xfrm>
            <a:off x="3630260" y="3456432"/>
            <a:ext cx="4925479" cy="3401568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  <a:noFill/>
          <a:extLst>
            <a:ext uri="{53640926-AAD7-44D8-BBD7-CCE9431645EC}">
              <a14:shadowObscured xmlns:a14="http://schemas.microsoft.com/office/drawing/2010/main"/>
            </a:ext>
          </a:extLst>
        </p:spPr>
      </p:pic>
      <p:sp useBgFill="1">
        <p:nvSpPr>
          <p:cNvPr id="42" name="Freeform: Shape 41">
            <a:extLst>
              <a:ext uri="{FF2B5EF4-FFF2-40B4-BE49-F238E27FC236}">
                <a16:creationId xmlns:a16="http://schemas.microsoft.com/office/drawing/2014/main" id="{CA17DEF4-6C5D-41C6-8D93-5C7CFD7AD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97136" cy="6858000"/>
          </a:xfrm>
          <a:custGeom>
            <a:avLst/>
            <a:gdLst>
              <a:gd name="connsiteX0" fmla="*/ 0 w 4397136"/>
              <a:gd name="connsiteY0" fmla="*/ 0 h 6858000"/>
              <a:gd name="connsiteX1" fmla="*/ 3599069 w 4397136"/>
              <a:gd name="connsiteY1" fmla="*/ 0 h 6858000"/>
              <a:gd name="connsiteX2" fmla="*/ 3634072 w 4397136"/>
              <a:gd name="connsiteY2" fmla="*/ 58977 h 6858000"/>
              <a:gd name="connsiteX3" fmla="*/ 4397136 w 4397136"/>
              <a:gd name="connsiteY3" fmla="*/ 3474189 h 6858000"/>
              <a:gd name="connsiteX4" fmla="*/ 3802221 w 4397136"/>
              <a:gd name="connsiteY4" fmla="*/ 6546415 h 6858000"/>
              <a:gd name="connsiteX5" fmla="*/ 3649466 w 4397136"/>
              <a:gd name="connsiteY5" fmla="*/ 6858000 h 6858000"/>
              <a:gd name="connsiteX6" fmla="*/ 0 w 439713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7136" h="6858000">
                <a:moveTo>
                  <a:pt x="0" y="0"/>
                </a:moveTo>
                <a:lnTo>
                  <a:pt x="3599069" y="0"/>
                </a:lnTo>
                <a:lnTo>
                  <a:pt x="3634072" y="58977"/>
                </a:lnTo>
                <a:cubicBezTo>
                  <a:pt x="4105532" y="933006"/>
                  <a:pt x="4397136" y="2140466"/>
                  <a:pt x="4397136" y="3474189"/>
                </a:cubicBezTo>
                <a:cubicBezTo>
                  <a:pt x="4397136" y="4641197"/>
                  <a:pt x="4173877" y="5711534"/>
                  <a:pt x="3802221" y="6546415"/>
                </a:cubicBezTo>
                <a:lnTo>
                  <a:pt x="3649466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44" name="Freeform: Shape 43">
            <a:extLst>
              <a:ext uri="{FF2B5EF4-FFF2-40B4-BE49-F238E27FC236}">
                <a16:creationId xmlns:a16="http://schemas.microsoft.com/office/drawing/2014/main" id="{22BBC5A3-5C8C-4FB9-AEFF-8778D2C98D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86504" cy="6858000"/>
          </a:xfrm>
          <a:custGeom>
            <a:avLst/>
            <a:gdLst>
              <a:gd name="connsiteX0" fmla="*/ 0 w 4386504"/>
              <a:gd name="connsiteY0" fmla="*/ 0 h 6858000"/>
              <a:gd name="connsiteX1" fmla="*/ 3588437 w 4386504"/>
              <a:gd name="connsiteY1" fmla="*/ 0 h 6858000"/>
              <a:gd name="connsiteX2" fmla="*/ 3623440 w 4386504"/>
              <a:gd name="connsiteY2" fmla="*/ 58977 h 6858000"/>
              <a:gd name="connsiteX3" fmla="*/ 4386504 w 4386504"/>
              <a:gd name="connsiteY3" fmla="*/ 3474189 h 6858000"/>
              <a:gd name="connsiteX4" fmla="*/ 3791589 w 4386504"/>
              <a:gd name="connsiteY4" fmla="*/ 6546415 h 6858000"/>
              <a:gd name="connsiteX5" fmla="*/ 3638834 w 4386504"/>
              <a:gd name="connsiteY5" fmla="*/ 6858000 h 6858000"/>
              <a:gd name="connsiteX6" fmla="*/ 0 w 438650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6504" h="6858000">
                <a:moveTo>
                  <a:pt x="0" y="0"/>
                </a:moveTo>
                <a:lnTo>
                  <a:pt x="3588437" y="0"/>
                </a:lnTo>
                <a:lnTo>
                  <a:pt x="3623440" y="58977"/>
                </a:lnTo>
                <a:cubicBezTo>
                  <a:pt x="4094900" y="933006"/>
                  <a:pt x="4386504" y="2140466"/>
                  <a:pt x="4386504" y="3474189"/>
                </a:cubicBezTo>
                <a:cubicBezTo>
                  <a:pt x="4386504" y="4641197"/>
                  <a:pt x="4163245" y="5711534"/>
                  <a:pt x="3791589" y="6546415"/>
                </a:cubicBezTo>
                <a:lnTo>
                  <a:pt x="363883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4E8694F-15C4-F1D9-A93D-66CD8607FE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912" y="1508760"/>
            <a:ext cx="3429000" cy="2898648"/>
          </a:xfrm>
        </p:spPr>
        <p:txBody>
          <a:bodyPr>
            <a:normAutofit/>
          </a:bodyPr>
          <a:lstStyle/>
          <a:p>
            <a:pPr algn="l"/>
            <a:r>
              <a:rPr lang="nl-NL" sz="4000"/>
              <a:t>Carnaval en de micro:bit les 3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C9018A6-BF3B-0159-74C0-74E86A3E27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8912" y="4773168"/>
            <a:ext cx="3429000" cy="1335024"/>
          </a:xfrm>
        </p:spPr>
        <p:txBody>
          <a:bodyPr>
            <a:normAutofit/>
          </a:bodyPr>
          <a:lstStyle/>
          <a:p>
            <a:pPr algn="l"/>
            <a:r>
              <a:rPr lang="nl-NL" sz="2100"/>
              <a:t>Programmeer een electrospel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BB917E8-D696-4787-96D6-521A9C42F9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Afbeelding 4" descr="Afbeelding met carnaval, festival, Traditie, kostuum&#10;&#10;Automatisch gegenereerde beschrijving">
            <a:extLst>
              <a:ext uri="{FF2B5EF4-FFF2-40B4-BE49-F238E27FC236}">
                <a16:creationId xmlns:a16="http://schemas.microsoft.com/office/drawing/2014/main" id="{46C8CFDB-01FB-94B6-57FD-C61CDE0941C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14063" r="-2" b="-2"/>
          <a:stretch/>
        </p:blipFill>
        <p:spPr>
          <a:xfrm>
            <a:off x="7845207" y="10"/>
            <a:ext cx="4346795" cy="3401558"/>
          </a:xfrm>
          <a:custGeom>
            <a:avLst/>
            <a:gdLst/>
            <a:ahLst/>
            <a:cxnLst/>
            <a:rect l="l" t="t" r="r" b="b"/>
            <a:pathLst>
              <a:path w="4346795" h="3401568">
                <a:moveTo>
                  <a:pt x="0" y="0"/>
                </a:moveTo>
                <a:lnTo>
                  <a:pt x="4346795" y="0"/>
                </a:lnTo>
                <a:lnTo>
                  <a:pt x="4346795" y="3401568"/>
                </a:lnTo>
                <a:lnTo>
                  <a:pt x="762748" y="3401568"/>
                </a:lnTo>
                <a:lnTo>
                  <a:pt x="751436" y="2963954"/>
                </a:lnTo>
                <a:cubicBezTo>
                  <a:pt x="698408" y="1942163"/>
                  <a:pt x="463174" y="995044"/>
                  <a:pt x="93264" y="192283"/>
                </a:cubicBezTo>
                <a:close/>
              </a:path>
            </a:pathLst>
          </a:cu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39F4C545-E278-42ED-9B78-2EBA464444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4544568"/>
            <a:ext cx="341496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858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pic>
        <p:nvPicPr>
          <p:cNvPr id="2" name="Onlinemedia 1" title="Tutorial 2.3 Open Leermateriaal. Basis microbit les 2">
            <a:hlinkClick r:id="" action="ppaction://media"/>
            <a:extLst>
              <a:ext uri="{FF2B5EF4-FFF2-40B4-BE49-F238E27FC236}">
                <a16:creationId xmlns:a16="http://schemas.microsoft.com/office/drawing/2014/main" id="{42B8D95E-F8B3-05D6-D7E4-03FAB072271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128409" y="622311"/>
            <a:ext cx="10106893" cy="571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49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94FE7-C628-65A3-2CD9-01953096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tekst, schermopname, Rechthoek, whiteboard">
            <a:extLst>
              <a:ext uri="{FF2B5EF4-FFF2-40B4-BE49-F238E27FC236}">
                <a16:creationId xmlns:a16="http://schemas.microsoft.com/office/drawing/2014/main" id="{FEC73375-A078-35CB-4E7A-19AC195BD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398" y="1"/>
            <a:ext cx="12192796" cy="6858000"/>
          </a:xfrm>
        </p:spPr>
      </p:pic>
      <p:pic>
        <p:nvPicPr>
          <p:cNvPr id="5" name="Afbeelding 4" descr="Afbeelding met tekst, schermopname, Lettertype, software&#10;&#10;Automatisch gegenereerde beschrijving">
            <a:extLst>
              <a:ext uri="{FF2B5EF4-FFF2-40B4-BE49-F238E27FC236}">
                <a16:creationId xmlns:a16="http://schemas.microsoft.com/office/drawing/2014/main" id="{C2A6C19B-5FB8-2B12-4404-18EE078648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27"/>
          <a:stretch/>
        </p:blipFill>
        <p:spPr bwMode="auto">
          <a:xfrm>
            <a:off x="3450907" y="811529"/>
            <a:ext cx="5588953" cy="47087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92345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pic>
        <p:nvPicPr>
          <p:cNvPr id="3" name="Onlinemedia 2" title="Tutorial 3.3 Open Leermateriaal. Basis microbit les 3">
            <a:hlinkClick r:id="" action="ppaction://media"/>
            <a:extLst>
              <a:ext uri="{FF2B5EF4-FFF2-40B4-BE49-F238E27FC236}">
                <a16:creationId xmlns:a16="http://schemas.microsoft.com/office/drawing/2014/main" id="{80598CED-0E9E-B176-D525-C1A6A15AF7A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885217" y="484908"/>
            <a:ext cx="10262681" cy="5798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pic>
        <p:nvPicPr>
          <p:cNvPr id="2" name="Afbeelding 1" descr="Afbeelding met schermopname, ontwerp&#10;&#10;Automatisch gegenereerde beschrijving">
            <a:extLst>
              <a:ext uri="{FF2B5EF4-FFF2-40B4-BE49-F238E27FC236}">
                <a16:creationId xmlns:a16="http://schemas.microsoft.com/office/drawing/2014/main" id="{A0C56B73-285E-C07D-F588-44AFF53B00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7" t="1793" r="5238" b="3027"/>
          <a:stretch/>
        </p:blipFill>
        <p:spPr bwMode="auto">
          <a:xfrm>
            <a:off x="1062672" y="287654"/>
            <a:ext cx="3928428" cy="60975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Afbeelding 2" descr="Afbeelding met tekst&#10;&#10;Automatisch gegenereerde beschrijving">
            <a:extLst>
              <a:ext uri="{FF2B5EF4-FFF2-40B4-BE49-F238E27FC236}">
                <a16:creationId xmlns:a16="http://schemas.microsoft.com/office/drawing/2014/main" id="{9F127D9C-170B-9A04-D830-F189FDD60A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767" r="3" b="10685"/>
          <a:stretch/>
        </p:blipFill>
        <p:spPr>
          <a:xfrm>
            <a:off x="7499230" y="-2"/>
            <a:ext cx="4689052" cy="2228757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180349C7-057F-A445-A247-C0694C2DCC1B}"/>
              </a:ext>
            </a:extLst>
          </p:cNvPr>
          <p:cNvSpPr txBox="1"/>
          <p:nvPr/>
        </p:nvSpPr>
        <p:spPr>
          <a:xfrm>
            <a:off x="7811912" y="693727"/>
            <a:ext cx="45395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Preview</a:t>
            </a:r>
            <a:endParaRPr lang="nl-NL" sz="5400" dirty="0"/>
          </a:p>
        </p:txBody>
      </p:sp>
    </p:spTree>
    <p:extLst>
      <p:ext uri="{BB962C8B-B14F-4D97-AF65-F5344CB8AC3E}">
        <p14:creationId xmlns:p14="http://schemas.microsoft.com/office/powerpoint/2010/main" val="21759109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94FE7-C628-65A3-2CD9-01953096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tekst, schermopname, Rechthoek, whiteboard">
            <a:extLst>
              <a:ext uri="{FF2B5EF4-FFF2-40B4-BE49-F238E27FC236}">
                <a16:creationId xmlns:a16="http://schemas.microsoft.com/office/drawing/2014/main" id="{FEC73375-A078-35CB-4E7A-19AC195BD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398" y="1"/>
            <a:ext cx="12192796" cy="6858000"/>
          </a:xfrm>
        </p:spPr>
      </p:pic>
      <p:pic>
        <p:nvPicPr>
          <p:cNvPr id="6" name="Afbeelding 5" descr="Afbeelding met kunst, Kinderkunst, tekening, schets&#10;&#10;Automatisch gegenereerde beschrijving">
            <a:extLst>
              <a:ext uri="{FF2B5EF4-FFF2-40B4-BE49-F238E27FC236}">
                <a16:creationId xmlns:a16="http://schemas.microsoft.com/office/drawing/2014/main" id="{B74CFCF5-6246-9AB1-EC47-330964442C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99428">
            <a:off x="3975398" y="200033"/>
            <a:ext cx="3847504" cy="4203700"/>
          </a:xfrm>
          <a:prstGeom prst="rect">
            <a:avLst/>
          </a:prstGeom>
        </p:spPr>
      </p:pic>
      <p:pic>
        <p:nvPicPr>
          <p:cNvPr id="8" name="Afbeelding 7" descr="Afbeelding met tekenfilm&#10;&#10;Automatisch gegenereerde beschrijving">
            <a:extLst>
              <a:ext uri="{FF2B5EF4-FFF2-40B4-BE49-F238E27FC236}">
                <a16:creationId xmlns:a16="http://schemas.microsoft.com/office/drawing/2014/main" id="{1B92CE20-9189-FA9E-7936-5D2A22F5736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82599">
            <a:off x="5780278" y="3437658"/>
            <a:ext cx="2684440" cy="1423938"/>
          </a:xfrm>
          <a:prstGeom prst="rect">
            <a:avLst/>
          </a:prstGeom>
        </p:spPr>
      </p:pic>
      <p:pic>
        <p:nvPicPr>
          <p:cNvPr id="10" name="Afbeelding 9" descr="Afbeelding met kunst&#10;&#10;Beschrijving automatisch gegenereerd met lage betrouwbaarheid">
            <a:extLst>
              <a:ext uri="{FF2B5EF4-FFF2-40B4-BE49-F238E27FC236}">
                <a16:creationId xmlns:a16="http://schemas.microsoft.com/office/drawing/2014/main" id="{6BBA0CD1-0B24-F2D8-C402-C68B7A1814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67645">
            <a:off x="3011405" y="3806908"/>
            <a:ext cx="3289047" cy="129836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FFC9C413-D1CA-8DFD-76F3-EAF140C8261A}"/>
                  </a:ext>
                </a:extLst>
              </p14:cNvPr>
              <p14:cNvContentPartPr/>
              <p14:nvPr/>
            </p14:nvContentPartPr>
            <p14:xfrm>
              <a:off x="5523300" y="3263860"/>
              <a:ext cx="157680" cy="209880"/>
            </p14:xfrm>
          </p:contentPart>
        </mc:Choice>
        <mc:Fallback xmlns=""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FFC9C413-D1CA-8DFD-76F3-EAF140C8261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469660" y="3155860"/>
                <a:ext cx="265320" cy="425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54183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71" b="3386"/>
          <a:stretch/>
        </p:blipFill>
        <p:spPr>
          <a:xfrm>
            <a:off x="1" y="35114"/>
            <a:ext cx="12191999" cy="6857990"/>
          </a:xfrm>
          <a:prstGeom prst="rect">
            <a:avLst/>
          </a:prstGeom>
        </p:spPr>
      </p:pic>
      <p:pic>
        <p:nvPicPr>
          <p:cNvPr id="2" name="Afbeelding 1" descr="Afbeelding met Kinderkunst, schets, tekening&#10;&#10;Automatisch gegenereerde beschrijving">
            <a:extLst>
              <a:ext uri="{FF2B5EF4-FFF2-40B4-BE49-F238E27FC236}">
                <a16:creationId xmlns:a16="http://schemas.microsoft.com/office/drawing/2014/main" id="{E47F80E5-ECC0-99FB-E7DF-5DBFBE06C5E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7" t="5177" r="9906" b="1847"/>
          <a:stretch/>
        </p:blipFill>
        <p:spPr bwMode="auto">
          <a:xfrm>
            <a:off x="413615" y="1617057"/>
            <a:ext cx="6629400" cy="39709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Afbeelding 2" descr="Afbeelding met tekst, Kinderkunst, schets, ontwerp&#10;&#10;Automatisch gegenereerde beschrijving">
            <a:extLst>
              <a:ext uri="{FF2B5EF4-FFF2-40B4-BE49-F238E27FC236}">
                <a16:creationId xmlns:a16="http://schemas.microsoft.com/office/drawing/2014/main" id="{6827E455-2CD1-D392-81C7-848A3E6DB5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" t="4731" r="9440" b="5775"/>
          <a:stretch/>
        </p:blipFill>
        <p:spPr bwMode="auto">
          <a:xfrm>
            <a:off x="8405811" y="2646950"/>
            <a:ext cx="3191225" cy="24393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kstballon: ovaal 3">
            <a:extLst>
              <a:ext uri="{FF2B5EF4-FFF2-40B4-BE49-F238E27FC236}">
                <a16:creationId xmlns:a16="http://schemas.microsoft.com/office/drawing/2014/main" id="{1D1C4E90-8F49-BD8F-C403-B4D898A1BC27}"/>
              </a:ext>
            </a:extLst>
          </p:cNvPr>
          <p:cNvSpPr/>
          <p:nvPr/>
        </p:nvSpPr>
        <p:spPr>
          <a:xfrm>
            <a:off x="7383404" y="4978865"/>
            <a:ext cx="1481452" cy="483519"/>
          </a:xfrm>
          <a:prstGeom prst="wedgeEllipseCallout">
            <a:avLst>
              <a:gd name="adj1" fmla="val 52500"/>
              <a:gd name="adj2" fmla="val -8814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b="1" kern="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PIN 0</a:t>
            </a:r>
            <a:endParaRPr lang="nl-NL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kstballon: ovaal 4">
            <a:extLst>
              <a:ext uri="{FF2B5EF4-FFF2-40B4-BE49-F238E27FC236}">
                <a16:creationId xmlns:a16="http://schemas.microsoft.com/office/drawing/2014/main" id="{8C0013DE-8526-A7E0-A8F8-B73474A8ABED}"/>
              </a:ext>
            </a:extLst>
          </p:cNvPr>
          <p:cNvSpPr/>
          <p:nvPr/>
        </p:nvSpPr>
        <p:spPr>
          <a:xfrm>
            <a:off x="8515475" y="5671744"/>
            <a:ext cx="1481452" cy="483519"/>
          </a:xfrm>
          <a:prstGeom prst="wedgeEllipseCallout">
            <a:avLst>
              <a:gd name="adj1" fmla="val 18391"/>
              <a:gd name="adj2" fmla="val -21314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b="1" kern="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PIN 1</a:t>
            </a:r>
            <a:endParaRPr lang="nl-NL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kstballon: ovaal 5">
            <a:extLst>
              <a:ext uri="{FF2B5EF4-FFF2-40B4-BE49-F238E27FC236}">
                <a16:creationId xmlns:a16="http://schemas.microsoft.com/office/drawing/2014/main" id="{68901A9E-0E77-8591-E0FC-A7EC3CBE4A98}"/>
              </a:ext>
            </a:extLst>
          </p:cNvPr>
          <p:cNvSpPr/>
          <p:nvPr/>
        </p:nvSpPr>
        <p:spPr>
          <a:xfrm>
            <a:off x="9996927" y="5472241"/>
            <a:ext cx="1481452" cy="483519"/>
          </a:xfrm>
          <a:prstGeom prst="wedgeEllipseCallout">
            <a:avLst>
              <a:gd name="adj1" fmla="val -40524"/>
              <a:gd name="adj2" fmla="val -18814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b="1" kern="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PIN 2</a:t>
            </a:r>
            <a:endParaRPr lang="nl-NL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Afbeelding 6" descr="Afbeelding met tekst&#10;&#10;Automatisch gegenereerde beschrijving">
            <a:extLst>
              <a:ext uri="{FF2B5EF4-FFF2-40B4-BE49-F238E27FC236}">
                <a16:creationId xmlns:a16="http://schemas.microsoft.com/office/drawing/2014/main" id="{4447F2B1-6106-8973-5BDD-A87F318A6B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767" r="3" b="10685"/>
          <a:stretch/>
        </p:blipFill>
        <p:spPr>
          <a:xfrm>
            <a:off x="7499230" y="-2"/>
            <a:ext cx="4689052" cy="2228757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75F9AAFC-71AE-E403-547E-CC24C23510B8}"/>
              </a:ext>
            </a:extLst>
          </p:cNvPr>
          <p:cNvSpPr txBox="1"/>
          <p:nvPr/>
        </p:nvSpPr>
        <p:spPr>
          <a:xfrm>
            <a:off x="7811912" y="693727"/>
            <a:ext cx="45395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LED lampje</a:t>
            </a:r>
            <a:endParaRPr lang="nl-NL" sz="5400" dirty="0"/>
          </a:p>
        </p:txBody>
      </p:sp>
      <p:sp>
        <p:nvSpPr>
          <p:cNvPr id="10" name="Pijl: rechts 9">
            <a:extLst>
              <a:ext uri="{FF2B5EF4-FFF2-40B4-BE49-F238E27FC236}">
                <a16:creationId xmlns:a16="http://schemas.microsoft.com/office/drawing/2014/main" id="{43F07FBE-ADD8-2DFC-0787-97FCC6A7E8AB}"/>
              </a:ext>
            </a:extLst>
          </p:cNvPr>
          <p:cNvSpPr/>
          <p:nvPr/>
        </p:nvSpPr>
        <p:spPr>
          <a:xfrm rot="2631976">
            <a:off x="3988177" y="2309706"/>
            <a:ext cx="1633306" cy="600707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Kort Poot</a:t>
            </a:r>
          </a:p>
        </p:txBody>
      </p:sp>
      <p:sp>
        <p:nvSpPr>
          <p:cNvPr id="12" name="Pijl: links 11">
            <a:extLst>
              <a:ext uri="{FF2B5EF4-FFF2-40B4-BE49-F238E27FC236}">
                <a16:creationId xmlns:a16="http://schemas.microsoft.com/office/drawing/2014/main" id="{E6756812-08C8-25BF-033E-C6446740022A}"/>
              </a:ext>
            </a:extLst>
          </p:cNvPr>
          <p:cNvSpPr/>
          <p:nvPr/>
        </p:nvSpPr>
        <p:spPr>
          <a:xfrm rot="1800497">
            <a:off x="5742655" y="3486122"/>
            <a:ext cx="1529228" cy="621070"/>
          </a:xfrm>
          <a:prstGeom prst="lef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Korte Poot</a:t>
            </a:r>
          </a:p>
        </p:txBody>
      </p:sp>
    </p:spTree>
    <p:extLst>
      <p:ext uri="{BB962C8B-B14F-4D97-AF65-F5344CB8AC3E}">
        <p14:creationId xmlns:p14="http://schemas.microsoft.com/office/powerpoint/2010/main" val="33183327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71" b="3386"/>
          <a:stretch/>
        </p:blipFill>
        <p:spPr>
          <a:xfrm>
            <a:off x="-104172" y="10"/>
            <a:ext cx="12191999" cy="6857990"/>
          </a:xfrm>
          <a:prstGeom prst="rect">
            <a:avLst/>
          </a:prstGeom>
        </p:spPr>
      </p:pic>
      <p:pic>
        <p:nvPicPr>
          <p:cNvPr id="7" name="Afbeelding 6" descr="Afbeelding met tekst&#10;&#10;Automatisch gegenereerde beschrijving">
            <a:extLst>
              <a:ext uri="{FF2B5EF4-FFF2-40B4-BE49-F238E27FC236}">
                <a16:creationId xmlns:a16="http://schemas.microsoft.com/office/drawing/2014/main" id="{4447F2B1-6106-8973-5BDD-A87F318A6B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767" r="3" b="10685"/>
          <a:stretch/>
        </p:blipFill>
        <p:spPr>
          <a:xfrm>
            <a:off x="7499230" y="-2"/>
            <a:ext cx="4689052" cy="2228757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75F9AAFC-71AE-E403-547E-CC24C23510B8}"/>
              </a:ext>
            </a:extLst>
          </p:cNvPr>
          <p:cNvSpPr txBox="1"/>
          <p:nvPr/>
        </p:nvSpPr>
        <p:spPr>
          <a:xfrm>
            <a:off x="7811912" y="693727"/>
            <a:ext cx="45395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Controllers</a:t>
            </a:r>
            <a:endParaRPr lang="nl-NL" sz="5400" dirty="0"/>
          </a:p>
        </p:txBody>
      </p:sp>
      <p:pic>
        <p:nvPicPr>
          <p:cNvPr id="3" name="Afbeelding 2" descr="Afbeelding met Kinderkunst, tekening, schets, clipart&#10;&#10;Automatisch gegenereerde beschrijving">
            <a:extLst>
              <a:ext uri="{FF2B5EF4-FFF2-40B4-BE49-F238E27FC236}">
                <a16:creationId xmlns:a16="http://schemas.microsoft.com/office/drawing/2014/main" id="{13FC2B21-20C0-D62E-5C86-8225AE46CD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3273" r="9402" b="8667"/>
          <a:stretch/>
        </p:blipFill>
        <p:spPr bwMode="auto">
          <a:xfrm>
            <a:off x="248352" y="1114376"/>
            <a:ext cx="7002527" cy="38693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Pijl: rechts 4">
            <a:extLst>
              <a:ext uri="{FF2B5EF4-FFF2-40B4-BE49-F238E27FC236}">
                <a16:creationId xmlns:a16="http://schemas.microsoft.com/office/drawing/2014/main" id="{301F0E41-8506-E69B-270B-77E21EC56C89}"/>
              </a:ext>
            </a:extLst>
          </p:cNvPr>
          <p:cNvSpPr/>
          <p:nvPr/>
        </p:nvSpPr>
        <p:spPr>
          <a:xfrm rot="11115330">
            <a:off x="3765033" y="3874063"/>
            <a:ext cx="551225" cy="395215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9" name="Pijl: rechts 8">
            <a:extLst>
              <a:ext uri="{FF2B5EF4-FFF2-40B4-BE49-F238E27FC236}">
                <a16:creationId xmlns:a16="http://schemas.microsoft.com/office/drawing/2014/main" id="{666ECB84-A4D9-6595-90B6-B37BA0CBEC57}"/>
              </a:ext>
            </a:extLst>
          </p:cNvPr>
          <p:cNvSpPr/>
          <p:nvPr/>
        </p:nvSpPr>
        <p:spPr>
          <a:xfrm rot="273667">
            <a:off x="2273828" y="3767274"/>
            <a:ext cx="551225" cy="395215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1" name="Afbeelding 10" descr="Afbeelding met kunst, Kinderkunst, tekening, schets&#10;&#10;Automatisch gegenereerde beschrijving">
            <a:extLst>
              <a:ext uri="{FF2B5EF4-FFF2-40B4-BE49-F238E27FC236}">
                <a16:creationId xmlns:a16="http://schemas.microsoft.com/office/drawing/2014/main" id="{4B4EF9B5-218A-F3F7-66E7-D886388350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65838">
            <a:off x="4344330" y="108138"/>
            <a:ext cx="2731269" cy="298412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2" name="Inkt 11">
                <a:extLst>
                  <a:ext uri="{FF2B5EF4-FFF2-40B4-BE49-F238E27FC236}">
                    <a16:creationId xmlns:a16="http://schemas.microsoft.com/office/drawing/2014/main" id="{23126075-B879-4D43-43E2-15850E91F2FD}"/>
                  </a:ext>
                </a:extLst>
              </p14:cNvPr>
              <p14:cNvContentPartPr/>
              <p14:nvPr/>
            </p14:nvContentPartPr>
            <p14:xfrm>
              <a:off x="5361074" y="2245288"/>
              <a:ext cx="79200" cy="11880"/>
            </p14:xfrm>
          </p:contentPart>
        </mc:Choice>
        <mc:Fallback xmlns="">
          <p:pic>
            <p:nvPicPr>
              <p:cNvPr id="12" name="Inkt 11">
                <a:extLst>
                  <a:ext uri="{FF2B5EF4-FFF2-40B4-BE49-F238E27FC236}">
                    <a16:creationId xmlns:a16="http://schemas.microsoft.com/office/drawing/2014/main" id="{23126075-B879-4D43-43E2-15850E91F2F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07074" y="2137648"/>
                <a:ext cx="186840" cy="22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3" name="Inkt 12">
                <a:extLst>
                  <a:ext uri="{FF2B5EF4-FFF2-40B4-BE49-F238E27FC236}">
                    <a16:creationId xmlns:a16="http://schemas.microsoft.com/office/drawing/2014/main" id="{8D306C78-E7E2-819D-2E47-58030E3E4112}"/>
                  </a:ext>
                </a:extLst>
              </p14:cNvPr>
              <p14:cNvContentPartPr/>
              <p14:nvPr/>
            </p14:nvContentPartPr>
            <p14:xfrm>
              <a:off x="5539634" y="2484328"/>
              <a:ext cx="190080" cy="102240"/>
            </p14:xfrm>
          </p:contentPart>
        </mc:Choice>
        <mc:Fallback xmlns="">
          <p:pic>
            <p:nvPicPr>
              <p:cNvPr id="13" name="Inkt 12">
                <a:extLst>
                  <a:ext uri="{FF2B5EF4-FFF2-40B4-BE49-F238E27FC236}">
                    <a16:creationId xmlns:a16="http://schemas.microsoft.com/office/drawing/2014/main" id="{8D306C78-E7E2-819D-2E47-58030E3E411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485994" y="2376328"/>
                <a:ext cx="297720" cy="31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4" name="Inkt 13">
                <a:extLst>
                  <a:ext uri="{FF2B5EF4-FFF2-40B4-BE49-F238E27FC236}">
                    <a16:creationId xmlns:a16="http://schemas.microsoft.com/office/drawing/2014/main" id="{D4785AE5-4793-D6E9-8419-BCC9ABE6CF6F}"/>
                  </a:ext>
                </a:extLst>
              </p14:cNvPr>
              <p14:cNvContentPartPr/>
              <p14:nvPr/>
            </p14:nvContentPartPr>
            <p14:xfrm>
              <a:off x="5322554" y="2025328"/>
              <a:ext cx="83160" cy="195840"/>
            </p14:xfrm>
          </p:contentPart>
        </mc:Choice>
        <mc:Fallback xmlns="">
          <p:pic>
            <p:nvPicPr>
              <p:cNvPr id="14" name="Inkt 13">
                <a:extLst>
                  <a:ext uri="{FF2B5EF4-FFF2-40B4-BE49-F238E27FC236}">
                    <a16:creationId xmlns:a16="http://schemas.microsoft.com/office/drawing/2014/main" id="{D4785AE5-4793-D6E9-8419-BCC9ABE6CF6F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268554" y="1917688"/>
                <a:ext cx="190800" cy="41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5" name="Inkt 14">
                <a:extLst>
                  <a:ext uri="{FF2B5EF4-FFF2-40B4-BE49-F238E27FC236}">
                    <a16:creationId xmlns:a16="http://schemas.microsoft.com/office/drawing/2014/main" id="{943095A4-AEB9-278F-CB75-B4200C3B4BA6}"/>
                  </a:ext>
                </a:extLst>
              </p14:cNvPr>
              <p14:cNvContentPartPr/>
              <p14:nvPr/>
            </p14:nvContentPartPr>
            <p14:xfrm>
              <a:off x="5624954" y="2453728"/>
              <a:ext cx="24840" cy="230040"/>
            </p14:xfrm>
          </p:contentPart>
        </mc:Choice>
        <mc:Fallback xmlns="">
          <p:pic>
            <p:nvPicPr>
              <p:cNvPr id="15" name="Inkt 14">
                <a:extLst>
                  <a:ext uri="{FF2B5EF4-FFF2-40B4-BE49-F238E27FC236}">
                    <a16:creationId xmlns:a16="http://schemas.microsoft.com/office/drawing/2014/main" id="{943095A4-AEB9-278F-CB75-B4200C3B4BA6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570954" y="2345728"/>
                <a:ext cx="132480" cy="445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6" name="Inkt 15">
                <a:extLst>
                  <a:ext uri="{FF2B5EF4-FFF2-40B4-BE49-F238E27FC236}">
                    <a16:creationId xmlns:a16="http://schemas.microsoft.com/office/drawing/2014/main" id="{8BDD5653-6C1A-035B-3D78-11E4291F150A}"/>
                  </a:ext>
                </a:extLst>
              </p14:cNvPr>
              <p14:cNvContentPartPr/>
              <p14:nvPr/>
            </p14:nvContentPartPr>
            <p14:xfrm>
              <a:off x="5554034" y="2696728"/>
              <a:ext cx="127800" cy="312480"/>
            </p14:xfrm>
          </p:contentPart>
        </mc:Choice>
        <mc:Fallback xmlns="">
          <p:pic>
            <p:nvPicPr>
              <p:cNvPr id="16" name="Inkt 15">
                <a:extLst>
                  <a:ext uri="{FF2B5EF4-FFF2-40B4-BE49-F238E27FC236}">
                    <a16:creationId xmlns:a16="http://schemas.microsoft.com/office/drawing/2014/main" id="{8BDD5653-6C1A-035B-3D78-11E4291F150A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500034" y="2589088"/>
                <a:ext cx="235440" cy="528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8663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7.40741E-7 L 0.0586 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0" y="2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48148E-6 L -0.0444 -0.00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9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9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94FE7-C628-65A3-2CD9-01953096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tekst, schermopname, Rechthoek, whiteboard">
            <a:extLst>
              <a:ext uri="{FF2B5EF4-FFF2-40B4-BE49-F238E27FC236}">
                <a16:creationId xmlns:a16="http://schemas.microsoft.com/office/drawing/2014/main" id="{FEC73375-A078-35CB-4E7A-19AC195BD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398" y="1443"/>
            <a:ext cx="12192796" cy="6856557"/>
          </a:xfr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96F6616-B32E-AD8E-ADCE-8581A307F477}"/>
              </a:ext>
            </a:extLst>
          </p:cNvPr>
          <p:cNvSpPr txBox="1"/>
          <p:nvPr/>
        </p:nvSpPr>
        <p:spPr>
          <a:xfrm>
            <a:off x="1266240" y="1027906"/>
            <a:ext cx="926881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b="1" dirty="0"/>
              <a:t>Doet het LED-lampje het niet?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b="1" dirty="0"/>
              <a:t>Heb je de lange poot van het lampje aan de P2 verbonden.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b="1" dirty="0"/>
              <a:t>Draai de kabels maar eens om?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b="1" dirty="0"/>
              <a:t>Is de juiste code op de </a:t>
            </a:r>
            <a:r>
              <a:rPr lang="nl-NL" sz="2800" b="1" dirty="0" err="1"/>
              <a:t>micro:bit</a:t>
            </a:r>
            <a:r>
              <a:rPr lang="nl-NL" sz="2800" b="1" dirty="0"/>
              <a:t> gedownload? </a:t>
            </a:r>
          </a:p>
          <a:p>
            <a:endParaRPr lang="nl-NL" sz="2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b="1" dirty="0"/>
              <a:t>Doe je LED-lampje het niet? Misschien is het kapot, probeer maar een ander lampje</a:t>
            </a:r>
          </a:p>
          <a:p>
            <a:endParaRPr lang="nl-NL" sz="2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b="1" dirty="0"/>
              <a:t>Let op dat de uiteinden van de krokodillenbekkabels elkaar moeten raken, hier mag geen plastic tussen zitten. </a:t>
            </a:r>
          </a:p>
        </p:txBody>
      </p:sp>
    </p:spTree>
    <p:extLst>
      <p:ext uri="{BB962C8B-B14F-4D97-AF65-F5344CB8AC3E}">
        <p14:creationId xmlns:p14="http://schemas.microsoft.com/office/powerpoint/2010/main" val="16409371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94FE7-C628-65A3-2CD9-01953096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tekst, schermopname, Rechthoek, whiteboard">
            <a:extLst>
              <a:ext uri="{FF2B5EF4-FFF2-40B4-BE49-F238E27FC236}">
                <a16:creationId xmlns:a16="http://schemas.microsoft.com/office/drawing/2014/main" id="{FEC73375-A078-35CB-4E7A-19AC195BD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398" y="1443"/>
            <a:ext cx="12192796" cy="6856557"/>
          </a:xfrm>
        </p:spPr>
      </p:pic>
      <p:pic>
        <p:nvPicPr>
          <p:cNvPr id="5" name="Afbeelding 4" descr="Afbeelding met tekst&#10;&#10;Automatisch gegenereerde beschrijving">
            <a:extLst>
              <a:ext uri="{FF2B5EF4-FFF2-40B4-BE49-F238E27FC236}">
                <a16:creationId xmlns:a16="http://schemas.microsoft.com/office/drawing/2014/main" id="{1F1BEA78-B0C1-8927-C7FA-A51467B4328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767" r="3" b="10685"/>
          <a:stretch/>
        </p:blipFill>
        <p:spPr>
          <a:xfrm>
            <a:off x="851119" y="1252660"/>
            <a:ext cx="4333724" cy="398272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3310783A-E463-A56C-78BD-5C2E360AFF7E}"/>
              </a:ext>
            </a:extLst>
          </p:cNvPr>
          <p:cNvSpPr txBox="1"/>
          <p:nvPr/>
        </p:nvSpPr>
        <p:spPr>
          <a:xfrm>
            <a:off x="1177987" y="1592705"/>
            <a:ext cx="4551871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Tekening</a:t>
            </a:r>
          </a:p>
          <a:p>
            <a:r>
              <a:rPr lang="nl-NL" sz="4500" dirty="0">
                <a:solidFill>
                  <a:srgbClr val="FFFFFF"/>
                </a:solidFill>
              </a:rPr>
              <a:t>Kraak de Code</a:t>
            </a:r>
          </a:p>
        </p:txBody>
      </p:sp>
      <p:pic>
        <p:nvPicPr>
          <p:cNvPr id="9" name="Afbeelding 8" descr="Afbeelding met tekst&#10;&#10;Automatisch gegenereerde beschrijving">
            <a:extLst>
              <a:ext uri="{FF2B5EF4-FFF2-40B4-BE49-F238E27FC236}">
                <a16:creationId xmlns:a16="http://schemas.microsoft.com/office/drawing/2014/main" id="{B008E3DA-62C7-2D67-7C6A-BD2A04BF9B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767" r="3" b="10685"/>
          <a:stretch/>
        </p:blipFill>
        <p:spPr>
          <a:xfrm>
            <a:off x="6411817" y="1252660"/>
            <a:ext cx="5027580" cy="3982720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B397F2BF-BB79-D979-FFD1-9E5F53DA3FC7}"/>
              </a:ext>
            </a:extLst>
          </p:cNvPr>
          <p:cNvSpPr txBox="1"/>
          <p:nvPr/>
        </p:nvSpPr>
        <p:spPr>
          <a:xfrm>
            <a:off x="6566170" y="1455096"/>
            <a:ext cx="5114498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Code XXL </a:t>
            </a:r>
          </a:p>
          <a:p>
            <a:r>
              <a:rPr lang="nl-NL" sz="4500" dirty="0">
                <a:solidFill>
                  <a:srgbClr val="FFFFFF"/>
                </a:solidFill>
              </a:rPr>
              <a:t>Winnen &amp; Verliezen</a:t>
            </a:r>
          </a:p>
        </p:txBody>
      </p:sp>
      <p:pic>
        <p:nvPicPr>
          <p:cNvPr id="11" name="Afbeelding 10" descr="Afbeelding met tekst, schermopname, lijn, diagram&#10;&#10;Automatisch gegenereerde beschrijving">
            <a:extLst>
              <a:ext uri="{FF2B5EF4-FFF2-40B4-BE49-F238E27FC236}">
                <a16:creationId xmlns:a16="http://schemas.microsoft.com/office/drawing/2014/main" id="{B3406719-FB1A-1C5F-E716-79C9B378DFF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4" r="57544" b="9558"/>
          <a:stretch/>
        </p:blipFill>
        <p:spPr bwMode="auto">
          <a:xfrm>
            <a:off x="1171781" y="3244020"/>
            <a:ext cx="2193128" cy="18722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Afbeelding 12" descr="Afbeelding met tekst, schermopname, Lettertype, Besturingssysteem&#10;&#10;Automatisch gegenereerde beschrijving">
            <a:extLst>
              <a:ext uri="{FF2B5EF4-FFF2-40B4-BE49-F238E27FC236}">
                <a16:creationId xmlns:a16="http://schemas.microsoft.com/office/drawing/2014/main" id="{971B6808-6F88-3CC9-D7F5-EE250792DA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170" y="3447098"/>
            <a:ext cx="2429172" cy="1412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Afbeelding 13" descr="Afbeelding met tekst, schermopname, Lettertype, logo&#10;&#10;Automatisch gegenereerde beschrijving">
            <a:extLst>
              <a:ext uri="{FF2B5EF4-FFF2-40B4-BE49-F238E27FC236}">
                <a16:creationId xmlns:a16="http://schemas.microsoft.com/office/drawing/2014/main" id="{61A3F0F4-5C34-7A8A-8E04-8CE019A3A8E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62"/>
          <a:stretch/>
        </p:blipFill>
        <p:spPr bwMode="auto">
          <a:xfrm>
            <a:off x="9136513" y="3290290"/>
            <a:ext cx="2108661" cy="1779726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kstvak 16">
            <a:extLst>
              <a:ext uri="{FF2B5EF4-FFF2-40B4-BE49-F238E27FC236}">
                <a16:creationId xmlns:a16="http://schemas.microsoft.com/office/drawing/2014/main" id="{F0B84236-4302-F98F-42F2-FCF0231D7DE1}"/>
              </a:ext>
            </a:extLst>
          </p:cNvPr>
          <p:cNvSpPr txBox="1"/>
          <p:nvPr/>
        </p:nvSpPr>
        <p:spPr>
          <a:xfrm>
            <a:off x="5477902" y="2941905"/>
            <a:ext cx="7396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600" b="1" dirty="0"/>
              <a:t>OF</a:t>
            </a:r>
            <a:r>
              <a:rPr lang="nl-NL" sz="1800" b="1" dirty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836734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pic>
        <p:nvPicPr>
          <p:cNvPr id="3" name="Afbeelding 2" descr="Afbeelding met tekst&#10;&#10;Automatisch gegenereerde beschrijving">
            <a:extLst>
              <a:ext uri="{FF2B5EF4-FFF2-40B4-BE49-F238E27FC236}">
                <a16:creationId xmlns:a16="http://schemas.microsoft.com/office/drawing/2014/main" id="{68936732-F656-2D8C-A813-5559DC8BB8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767" r="3" b="10685"/>
          <a:stretch/>
        </p:blipFill>
        <p:spPr>
          <a:xfrm>
            <a:off x="7499230" y="-2"/>
            <a:ext cx="4689052" cy="2228757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87C3364D-8F2F-13C8-5870-E63B0997C55D}"/>
              </a:ext>
            </a:extLst>
          </p:cNvPr>
          <p:cNvSpPr txBox="1"/>
          <p:nvPr/>
        </p:nvSpPr>
        <p:spPr>
          <a:xfrm>
            <a:off x="7671582" y="383529"/>
            <a:ext cx="45395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Kraak de Code</a:t>
            </a:r>
            <a:endParaRPr lang="nl-NL" sz="5400" dirty="0"/>
          </a:p>
        </p:txBody>
      </p:sp>
      <p:pic>
        <p:nvPicPr>
          <p:cNvPr id="5" name="Afbeelding 4" descr="Afbeelding met tekst, schermopname, lijn, diagram&#10;&#10;Automatisch gegenereerde beschrijving">
            <a:extLst>
              <a:ext uri="{FF2B5EF4-FFF2-40B4-BE49-F238E27FC236}">
                <a16:creationId xmlns:a16="http://schemas.microsoft.com/office/drawing/2014/main" id="{669ECE2E-554B-54AF-9745-935500B4F7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4" r="57544" b="9558"/>
          <a:stretch/>
        </p:blipFill>
        <p:spPr bwMode="auto">
          <a:xfrm>
            <a:off x="822446" y="577856"/>
            <a:ext cx="3263900" cy="27863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Afbeelding 5" descr="Afbeelding met tekst, schermopname, lijn, diagram&#10;&#10;Automatisch gegenereerde beschrijving">
            <a:extLst>
              <a:ext uri="{FF2B5EF4-FFF2-40B4-BE49-F238E27FC236}">
                <a16:creationId xmlns:a16="http://schemas.microsoft.com/office/drawing/2014/main" id="{959A824B-D187-8E97-218F-FF0FEA3318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8" t="-412" r="-991" b="-1151"/>
          <a:stretch/>
        </p:blipFill>
        <p:spPr bwMode="auto">
          <a:xfrm>
            <a:off x="906266" y="3493764"/>
            <a:ext cx="3360420" cy="30403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28875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94FE7-C628-65A3-2CD9-01953096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tekst, schermopname, Rechthoek, whiteboard">
            <a:extLst>
              <a:ext uri="{FF2B5EF4-FFF2-40B4-BE49-F238E27FC236}">
                <a16:creationId xmlns:a16="http://schemas.microsoft.com/office/drawing/2014/main" id="{FEC73375-A078-35CB-4E7A-19AC195BD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98" y="1443"/>
            <a:ext cx="12192796" cy="6856557"/>
          </a:xfr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96F6616-B32E-AD8E-ADCE-8581A307F477}"/>
              </a:ext>
            </a:extLst>
          </p:cNvPr>
          <p:cNvSpPr txBox="1"/>
          <p:nvPr/>
        </p:nvSpPr>
        <p:spPr>
          <a:xfrm>
            <a:off x="1840090" y="1949551"/>
            <a:ext cx="7187417" cy="2062103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Wat hebben we de vorige keer gedaan?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Hoe zat het ook al weer met Carnaval?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Verhaaldobbelsteen?</a:t>
            </a:r>
            <a:endParaRPr lang="nl-NL" sz="3200" b="1"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Wie weet er wat een </a:t>
            </a:r>
            <a:r>
              <a:rPr lang="nl-NL" sz="3200" b="1" dirty="0" err="1"/>
              <a:t>electrospel</a:t>
            </a:r>
            <a:r>
              <a:rPr lang="nl-NL" sz="3200" b="1" dirty="0"/>
              <a:t> is? </a:t>
            </a:r>
          </a:p>
        </p:txBody>
      </p:sp>
    </p:spTree>
    <p:extLst>
      <p:ext uri="{BB962C8B-B14F-4D97-AF65-F5344CB8AC3E}">
        <p14:creationId xmlns:p14="http://schemas.microsoft.com/office/powerpoint/2010/main" val="460266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pic>
        <p:nvPicPr>
          <p:cNvPr id="2" name="Afbeelding 1" descr="Afbeelding met tekst&#10;&#10;Automatisch gegenereerde beschrijving">
            <a:extLst>
              <a:ext uri="{FF2B5EF4-FFF2-40B4-BE49-F238E27FC236}">
                <a16:creationId xmlns:a16="http://schemas.microsoft.com/office/drawing/2014/main" id="{DCDB47ED-7919-A576-2474-71C7BCB717D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767" r="3" b="10685"/>
          <a:stretch/>
        </p:blipFill>
        <p:spPr>
          <a:xfrm>
            <a:off x="7499230" y="-2"/>
            <a:ext cx="4689052" cy="2228757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F008525A-1B49-9906-1129-AB4F288FE472}"/>
              </a:ext>
            </a:extLst>
          </p:cNvPr>
          <p:cNvSpPr txBox="1"/>
          <p:nvPr/>
        </p:nvSpPr>
        <p:spPr>
          <a:xfrm>
            <a:off x="7671582" y="383529"/>
            <a:ext cx="45395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Extra Code</a:t>
            </a:r>
            <a:endParaRPr lang="nl-NL" sz="5400" dirty="0"/>
          </a:p>
        </p:txBody>
      </p:sp>
      <p:pic>
        <p:nvPicPr>
          <p:cNvPr id="4" name="Onlinemedia 3" title="Tutorial 3.6 Open Leermateriaal. Basis microbit les3">
            <a:hlinkClick r:id="" action="ppaction://media"/>
            <a:extLst>
              <a:ext uri="{FF2B5EF4-FFF2-40B4-BE49-F238E27FC236}">
                <a16:creationId xmlns:a16="http://schemas.microsoft.com/office/drawing/2014/main" id="{C131D26F-EDD3-D8CC-6FF8-CC9E8F31DFB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381328" y="1221000"/>
            <a:ext cx="8881353" cy="501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08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94FE7-C628-65A3-2CD9-01953096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tekst, schermopname, Rechthoek, whiteboard">
            <a:extLst>
              <a:ext uri="{FF2B5EF4-FFF2-40B4-BE49-F238E27FC236}">
                <a16:creationId xmlns:a16="http://schemas.microsoft.com/office/drawing/2014/main" id="{FEC73375-A078-35CB-4E7A-19AC195BD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43397" y="1"/>
            <a:ext cx="12192796" cy="6857999"/>
          </a:xfrm>
        </p:spPr>
      </p:pic>
      <p:pic>
        <p:nvPicPr>
          <p:cNvPr id="5" name="Afbeelding 4" descr="Afbeelding met tekst, schermopname, Lettertype, Besturingssysteem&#10;&#10;Automatisch gegenereerde beschrijving">
            <a:extLst>
              <a:ext uri="{FF2B5EF4-FFF2-40B4-BE49-F238E27FC236}">
                <a16:creationId xmlns:a16="http://schemas.microsoft.com/office/drawing/2014/main" id="{AD982F54-04E1-A190-A65A-FF68654F11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832" y="1203008"/>
            <a:ext cx="7314248" cy="42518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01416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pic>
        <p:nvPicPr>
          <p:cNvPr id="2" name="Afbeelding 1" descr="Afbeelding met tekst&#10;&#10;Automatisch gegenereerde beschrijving">
            <a:extLst>
              <a:ext uri="{FF2B5EF4-FFF2-40B4-BE49-F238E27FC236}">
                <a16:creationId xmlns:a16="http://schemas.microsoft.com/office/drawing/2014/main" id="{DCDB47ED-7919-A576-2474-71C7BCB717D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767" r="3" b="10685"/>
          <a:stretch/>
        </p:blipFill>
        <p:spPr>
          <a:xfrm>
            <a:off x="7499230" y="-2"/>
            <a:ext cx="4689052" cy="2228757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F008525A-1B49-9906-1129-AB4F288FE472}"/>
              </a:ext>
            </a:extLst>
          </p:cNvPr>
          <p:cNvSpPr txBox="1"/>
          <p:nvPr/>
        </p:nvSpPr>
        <p:spPr>
          <a:xfrm>
            <a:off x="7671582" y="383529"/>
            <a:ext cx="45395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Extra Code</a:t>
            </a:r>
            <a:endParaRPr lang="nl-NL" sz="5400" dirty="0"/>
          </a:p>
        </p:txBody>
      </p:sp>
      <p:pic>
        <p:nvPicPr>
          <p:cNvPr id="4" name="Onlinemedia 3" title="Tutorial 3.7 Open Leermateriaal. Basis microbit les 3">
            <a:hlinkClick r:id="" action="ppaction://media"/>
            <a:extLst>
              <a:ext uri="{FF2B5EF4-FFF2-40B4-BE49-F238E27FC236}">
                <a16:creationId xmlns:a16="http://schemas.microsoft.com/office/drawing/2014/main" id="{F24FBB4D-BC72-EA5A-D2FD-43130F78799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326836" y="1267787"/>
            <a:ext cx="9113479" cy="514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62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94FE7-C628-65A3-2CD9-01953096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tekst, schermopname, Rechthoek, whiteboard">
            <a:extLst>
              <a:ext uri="{FF2B5EF4-FFF2-40B4-BE49-F238E27FC236}">
                <a16:creationId xmlns:a16="http://schemas.microsoft.com/office/drawing/2014/main" id="{FEC73375-A078-35CB-4E7A-19AC195BD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43397" y="1"/>
            <a:ext cx="12192796" cy="6857999"/>
          </a:xfrm>
        </p:spPr>
      </p:pic>
      <p:pic>
        <p:nvPicPr>
          <p:cNvPr id="3" name="Afbeelding 2" descr="Afbeelding met tekst, schermopname, Lettertype, logo&#10;&#10;Automatisch gegenereerde beschrijving">
            <a:extLst>
              <a:ext uri="{FF2B5EF4-FFF2-40B4-BE49-F238E27FC236}">
                <a16:creationId xmlns:a16="http://schemas.microsoft.com/office/drawing/2014/main" id="{4853A3FC-63E8-5C15-D7EA-6B626C805C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290" y="1098563"/>
            <a:ext cx="7468870" cy="46608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5747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94FE7-C628-65A3-2CD9-01953096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tekst, schermopname, Rechthoek, whiteboard">
            <a:extLst>
              <a:ext uri="{FF2B5EF4-FFF2-40B4-BE49-F238E27FC236}">
                <a16:creationId xmlns:a16="http://schemas.microsoft.com/office/drawing/2014/main" id="{FEC73375-A078-35CB-4E7A-19AC195BD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"/>
            <a:ext cx="12192796" cy="6857999"/>
          </a:xfr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A263DF43-A4F1-C8A7-0E20-B3A45E35737C}"/>
              </a:ext>
            </a:extLst>
          </p:cNvPr>
          <p:cNvSpPr txBox="1"/>
          <p:nvPr/>
        </p:nvSpPr>
        <p:spPr>
          <a:xfrm>
            <a:off x="1479695" y="1334445"/>
            <a:ext cx="8732520" cy="378565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nl-NL" sz="2400" b="1">
                <a:latin typeface="Cabin"/>
              </a:rPr>
              <a:t>Is bij iedereen de code goed?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nl-NL" sz="2400" b="1">
                <a:latin typeface="Cabin"/>
              </a:rPr>
              <a:t>Staat de code op de </a:t>
            </a:r>
            <a:r>
              <a:rPr lang="nl-NL" sz="2400" b="1" dirty="0" err="1">
                <a:latin typeface="Cabin"/>
              </a:rPr>
              <a:t>micro:bit</a:t>
            </a:r>
            <a:r>
              <a:rPr lang="nl-NL" sz="2400" b="1" dirty="0">
                <a:latin typeface="Cabin"/>
              </a:rPr>
              <a:t>?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nl-NL" sz="2400" b="1">
                <a:latin typeface="Cabin"/>
              </a:rPr>
              <a:t>En weet je hoe je in de krokodillenbekkabels moet aansluiten?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nl-NL" sz="2400" b="1" dirty="0">
                <a:latin typeface="Cabin"/>
              </a:rPr>
              <a:t>Je weet dat een LED lampje een plus en min heeft.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nl-NL" sz="2400" b="1" dirty="0">
                <a:latin typeface="Cabin"/>
              </a:rPr>
              <a:t>Je hebt een elektrisch circuit van P2 en de GND.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nl-NL" sz="2400" b="1" dirty="0">
                <a:latin typeface="Cabin"/>
              </a:rPr>
              <a:t>En je hebt nog een elektrisch circuit van P1 en de GND. 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endParaRPr lang="nl-NL" sz="2400" b="1" dirty="0">
              <a:latin typeface="Cabin"/>
            </a:endParaRP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nl-NL" sz="2400" b="1" dirty="0">
                <a:latin typeface="Cabin"/>
              </a:rPr>
              <a:t>In de volgende les gaan we het </a:t>
            </a:r>
            <a:r>
              <a:rPr lang="nl-NL" sz="2400" b="1" dirty="0" err="1">
                <a:latin typeface="Cabin"/>
              </a:rPr>
              <a:t>electrospel</a:t>
            </a:r>
            <a:r>
              <a:rPr lang="nl-NL" sz="2400" b="1" dirty="0">
                <a:latin typeface="Cabin"/>
              </a:rPr>
              <a:t> maken van karton, met jullie vragen, splitpennen etc. 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nl-NL" sz="2400" b="1" dirty="0">
                <a:latin typeface="Cabin"/>
              </a:rPr>
              <a:t>En daarna gaan jullie elkaars spel spelen. </a:t>
            </a:r>
          </a:p>
        </p:txBody>
      </p:sp>
    </p:spTree>
    <p:extLst>
      <p:ext uri="{BB962C8B-B14F-4D97-AF65-F5344CB8AC3E}">
        <p14:creationId xmlns:p14="http://schemas.microsoft.com/office/powerpoint/2010/main" val="2532909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24" name="Rectangle 21">
            <a:extLst>
              <a:ext uri="{FF2B5EF4-FFF2-40B4-BE49-F238E27FC236}">
                <a16:creationId xmlns:a16="http://schemas.microsoft.com/office/drawing/2014/main" id="{4CD203B6-9D34-4C55-9CF4-916D797140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Afbeelding 3" descr="Afbeelding met tekst&#10;&#10;Automatisch gegenereerde beschrijving">
            <a:extLst>
              <a:ext uri="{FF2B5EF4-FFF2-40B4-BE49-F238E27FC236}">
                <a16:creationId xmlns:a16="http://schemas.microsoft.com/office/drawing/2014/main" id="{5B91DB09-E7BF-FD97-DA5E-83CC81B3B8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767" r="3" b="10685"/>
          <a:stretch/>
        </p:blipFill>
        <p:spPr>
          <a:xfrm>
            <a:off x="7499230" y="-2"/>
            <a:ext cx="4689052" cy="2228757"/>
          </a:xfrm>
          <a:prstGeom prst="rect">
            <a:avLst/>
          </a:prstGeom>
        </p:spPr>
      </p:pic>
      <p:sp>
        <p:nvSpPr>
          <p:cNvPr id="19" name="Tekstvak 18">
            <a:extLst>
              <a:ext uri="{FF2B5EF4-FFF2-40B4-BE49-F238E27FC236}">
                <a16:creationId xmlns:a16="http://schemas.microsoft.com/office/drawing/2014/main" id="{8FE5293B-9112-AA86-52D4-37EAE74A29B9}"/>
              </a:ext>
            </a:extLst>
          </p:cNvPr>
          <p:cNvSpPr txBox="1"/>
          <p:nvPr/>
        </p:nvSpPr>
        <p:spPr>
          <a:xfrm>
            <a:off x="8031492" y="693727"/>
            <a:ext cx="391666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Electrospel</a:t>
            </a:r>
            <a:endParaRPr lang="nl-NL" sz="5400" dirty="0"/>
          </a:p>
        </p:txBody>
      </p:sp>
      <p:pic>
        <p:nvPicPr>
          <p:cNvPr id="2" name="Afbeelding 1" descr="Afbeelding met tekenfilm, bordspel, speelgoed&#10;&#10;Automatisch gegenereerde beschrijving">
            <a:extLst>
              <a:ext uri="{FF2B5EF4-FFF2-40B4-BE49-F238E27FC236}">
                <a16:creationId xmlns:a16="http://schemas.microsoft.com/office/drawing/2014/main" id="{B71B45D8-69C2-D6E8-7041-58D2B87797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995" y="2310774"/>
            <a:ext cx="4689052" cy="4062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7FC73380-2E70-C99B-C94E-B891CFE75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4" y="1557541"/>
            <a:ext cx="7135664" cy="5009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498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94FE7-C628-65A3-2CD9-01953096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tekst, schermopname, Rechthoek, whiteboard">
            <a:extLst>
              <a:ext uri="{FF2B5EF4-FFF2-40B4-BE49-F238E27FC236}">
                <a16:creationId xmlns:a16="http://schemas.microsoft.com/office/drawing/2014/main" id="{FEC73375-A078-35CB-4E7A-19AC195BD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398" y="1443"/>
            <a:ext cx="12192796" cy="6856557"/>
          </a:xfr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96F6616-B32E-AD8E-ADCE-8581A307F477}"/>
              </a:ext>
            </a:extLst>
          </p:cNvPr>
          <p:cNvSpPr txBox="1"/>
          <p:nvPr/>
        </p:nvSpPr>
        <p:spPr>
          <a:xfrm>
            <a:off x="1586090" y="1235344"/>
            <a:ext cx="83898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Wat hebben de vorige keer geprogrammeerd? </a:t>
            </a:r>
          </a:p>
        </p:txBody>
      </p:sp>
      <p:pic>
        <p:nvPicPr>
          <p:cNvPr id="6" name="Afbeelding 5" descr="Afbeelding met tekst, schermopname, software, ontwerp&#10;&#10;Automatisch gegenereerde beschrijving">
            <a:extLst>
              <a:ext uri="{FF2B5EF4-FFF2-40B4-BE49-F238E27FC236}">
                <a16:creationId xmlns:a16="http://schemas.microsoft.com/office/drawing/2014/main" id="{70A842C9-0D08-8FC0-87A7-8780C979B49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00" b="26036"/>
          <a:stretch/>
        </p:blipFill>
        <p:spPr bwMode="auto">
          <a:xfrm>
            <a:off x="1982946" y="2054370"/>
            <a:ext cx="5254308" cy="34550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9504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pic>
        <p:nvPicPr>
          <p:cNvPr id="6" name="Afbeelding 5" descr="Afbeelding met tekst&#10;&#10;Automatisch gegenereerde beschrijving">
            <a:extLst>
              <a:ext uri="{FF2B5EF4-FFF2-40B4-BE49-F238E27FC236}">
                <a16:creationId xmlns:a16="http://schemas.microsoft.com/office/drawing/2014/main" id="{BF1DBED0-D232-0ABB-68B3-87BEB5131C1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767" r="3" b="10685"/>
          <a:stretch/>
        </p:blipFill>
        <p:spPr>
          <a:xfrm>
            <a:off x="7502948" y="0"/>
            <a:ext cx="4689052" cy="2228757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70DEF44D-B304-BDEA-5547-50EAE10A07BF}"/>
              </a:ext>
            </a:extLst>
          </p:cNvPr>
          <p:cNvSpPr txBox="1"/>
          <p:nvPr/>
        </p:nvSpPr>
        <p:spPr>
          <a:xfrm>
            <a:off x="7995883" y="427934"/>
            <a:ext cx="535180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Voorbeelden</a:t>
            </a:r>
            <a:endParaRPr lang="nl-NL" sz="5400" dirty="0"/>
          </a:p>
        </p:txBody>
      </p:sp>
      <p:pic>
        <p:nvPicPr>
          <p:cNvPr id="5" name="Onlinemedia 4" title="Tutorial 4.1 Open Leermateriaal. Basis microbit les 4">
            <a:hlinkClick r:id="" action="ppaction://media"/>
            <a:extLst>
              <a:ext uri="{FF2B5EF4-FFF2-40B4-BE49-F238E27FC236}">
                <a16:creationId xmlns:a16="http://schemas.microsoft.com/office/drawing/2014/main" id="{4E08266C-9488-8BF0-9F4A-92FCC3B7377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048" y="1351264"/>
            <a:ext cx="9533106" cy="5386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41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94FE7-C628-65A3-2CD9-01953096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tekst, schermopname, Rechthoek, whiteboard">
            <a:extLst>
              <a:ext uri="{FF2B5EF4-FFF2-40B4-BE49-F238E27FC236}">
                <a16:creationId xmlns:a16="http://schemas.microsoft.com/office/drawing/2014/main" id="{FEC73375-A078-35CB-4E7A-19AC195BD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98" y="1443"/>
            <a:ext cx="12192796" cy="6856557"/>
          </a:xfr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96F6616-B32E-AD8E-ADCE-8581A307F477}"/>
              </a:ext>
            </a:extLst>
          </p:cNvPr>
          <p:cNvSpPr txBox="1"/>
          <p:nvPr/>
        </p:nvSpPr>
        <p:spPr>
          <a:xfrm>
            <a:off x="1626165" y="1027906"/>
            <a:ext cx="873647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Een eigen Electrospel?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Je verzint 3 of 4 vragen en antwoorden.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Rondom het thema Carnaval.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32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Vandaag programmeren we de </a:t>
            </a:r>
            <a:r>
              <a:rPr lang="nl-NL" sz="3200" b="1" dirty="0" err="1"/>
              <a:t>micro:bit</a:t>
            </a:r>
            <a:r>
              <a:rPr lang="nl-NL" sz="3200" b="1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Sluiten de kabels en het LED lampje aan.</a:t>
            </a:r>
          </a:p>
          <a:p>
            <a:endParaRPr lang="nl-NL" sz="32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De volgende les maken we het </a:t>
            </a:r>
            <a:r>
              <a:rPr lang="nl-NL" sz="3200" b="1" dirty="0" err="1"/>
              <a:t>electrospel</a:t>
            </a:r>
            <a:r>
              <a:rPr lang="nl-NL" sz="3200" b="1" dirty="0"/>
              <a:t> met jullie eigen vragen en afbeeldingen. </a:t>
            </a:r>
          </a:p>
        </p:txBody>
      </p:sp>
    </p:spTree>
    <p:extLst>
      <p:ext uri="{BB962C8B-B14F-4D97-AF65-F5344CB8AC3E}">
        <p14:creationId xmlns:p14="http://schemas.microsoft.com/office/powerpoint/2010/main" val="3860753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pic>
        <p:nvPicPr>
          <p:cNvPr id="3" name="Afbeelding 2" descr="Afbeelding met tekst&#10;&#10;Automatisch gegenereerde beschrijving">
            <a:extLst>
              <a:ext uri="{FF2B5EF4-FFF2-40B4-BE49-F238E27FC236}">
                <a16:creationId xmlns:a16="http://schemas.microsoft.com/office/drawing/2014/main" id="{E26F21E1-9A67-2E26-3FB1-D488C3E806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767" r="3" b="10685"/>
          <a:stretch/>
        </p:blipFill>
        <p:spPr>
          <a:xfrm>
            <a:off x="7499230" y="-2"/>
            <a:ext cx="4689052" cy="2228757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70DEF44D-B304-BDEA-5547-50EAE10A07BF}"/>
              </a:ext>
            </a:extLst>
          </p:cNvPr>
          <p:cNvSpPr txBox="1"/>
          <p:nvPr/>
        </p:nvSpPr>
        <p:spPr>
          <a:xfrm>
            <a:off x="7811912" y="693727"/>
            <a:ext cx="45395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makecode.com</a:t>
            </a:r>
            <a:endParaRPr lang="nl-NL" sz="5400" dirty="0"/>
          </a:p>
        </p:txBody>
      </p:sp>
      <p:pic>
        <p:nvPicPr>
          <p:cNvPr id="5" name="Afbeelding 4" descr="Afbeelding met tekst, schermopname, software, grafische vormgeving&#10;&#10;Automatisch gegenereerde beschrijving">
            <a:extLst>
              <a:ext uri="{FF2B5EF4-FFF2-40B4-BE49-F238E27FC236}">
                <a16:creationId xmlns:a16="http://schemas.microsoft.com/office/drawing/2014/main" id="{744B361B-1517-50EA-DC18-EB84DF12B2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2041649"/>
            <a:ext cx="8173720" cy="3883490"/>
          </a:xfrm>
          <a:prstGeom prst="rect">
            <a:avLst/>
          </a:prstGeom>
        </p:spPr>
      </p:pic>
      <p:sp>
        <p:nvSpPr>
          <p:cNvPr id="9" name="Pijl: rechts 8">
            <a:extLst>
              <a:ext uri="{FF2B5EF4-FFF2-40B4-BE49-F238E27FC236}">
                <a16:creationId xmlns:a16="http://schemas.microsoft.com/office/drawing/2014/main" id="{08C4E0DF-21F5-4504-096E-228ADF20ED33}"/>
              </a:ext>
            </a:extLst>
          </p:cNvPr>
          <p:cNvSpPr/>
          <p:nvPr/>
        </p:nvSpPr>
        <p:spPr>
          <a:xfrm rot="9156009">
            <a:off x="1550779" y="3137222"/>
            <a:ext cx="5343302" cy="890225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16269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pic>
        <p:nvPicPr>
          <p:cNvPr id="2" name="Onlinemedia 1" title="Tutorial 3.1 Open Leermateriaal. Basis microbit les 3">
            <a:hlinkClick r:id="" action="ppaction://media"/>
            <a:extLst>
              <a:ext uri="{FF2B5EF4-FFF2-40B4-BE49-F238E27FC236}">
                <a16:creationId xmlns:a16="http://schemas.microsoft.com/office/drawing/2014/main" id="{1E7E62EC-1DEB-EDDD-F6CF-530DD195EF1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933855" y="512388"/>
            <a:ext cx="10029217" cy="566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11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94FE7-C628-65A3-2CD9-01953096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tekst, schermopname, Rechthoek, whiteboard">
            <a:extLst>
              <a:ext uri="{FF2B5EF4-FFF2-40B4-BE49-F238E27FC236}">
                <a16:creationId xmlns:a16="http://schemas.microsoft.com/office/drawing/2014/main" id="{FEC73375-A078-35CB-4E7A-19AC195BD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43397" y="1"/>
            <a:ext cx="12192796" cy="6858000"/>
          </a:xfrm>
        </p:spPr>
      </p:pic>
      <p:pic>
        <p:nvPicPr>
          <p:cNvPr id="5" name="Afbeelding 4" descr="Afbeelding met tekst, schermopname, Lettertype, logo&#10;&#10;Automatisch gegenereerde beschrijving">
            <a:extLst>
              <a:ext uri="{FF2B5EF4-FFF2-40B4-BE49-F238E27FC236}">
                <a16:creationId xmlns:a16="http://schemas.microsoft.com/office/drawing/2014/main" id="{FEB886E5-B240-FE56-CA88-A9F6B3D2F2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362" y="1462088"/>
            <a:ext cx="7081838" cy="36939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2538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A83AE6B835BF4D9E17AEF0A784296C" ma:contentTypeVersion="13" ma:contentTypeDescription="Een nieuw document maken." ma:contentTypeScope="" ma:versionID="2684c99d934ad63680b6b625623eb102">
  <xsd:schema xmlns:xsd="http://www.w3.org/2001/XMLSchema" xmlns:xs="http://www.w3.org/2001/XMLSchema" xmlns:p="http://schemas.microsoft.com/office/2006/metadata/properties" xmlns:ns2="bce25a6a-5df6-4131-8bd4-46fe0d3f3be6" xmlns:ns3="62df26fc-5138-4420-8374-9eac070603a0" targetNamespace="http://schemas.microsoft.com/office/2006/metadata/properties" ma:root="true" ma:fieldsID="12f05800de1eddec46d733bed5519069" ns2:_="" ns3:_="">
    <xsd:import namespace="bce25a6a-5df6-4131-8bd4-46fe0d3f3be6"/>
    <xsd:import namespace="62df26fc-5138-4420-8374-9eac070603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ObjectDetectorVersion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e25a6a-5df6-4131-8bd4-46fe0d3f3b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Afbeeldingtags" ma:readOnly="false" ma:fieldId="{5cf76f15-5ced-4ddc-b409-7134ff3c332f}" ma:taxonomyMulti="true" ma:sspId="17b5585b-ca92-4af9-9e07-1ee0498481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df26fc-5138-4420-8374-9eac070603a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303d1d04-60c8-4243-8bf5-32def632b6ea}" ma:internalName="TaxCatchAll" ma:showField="CatchAllData" ma:web="62df26fc-5138-4420-8374-9eac070603a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ce25a6a-5df6-4131-8bd4-46fe0d3f3be6">
      <Terms xmlns="http://schemas.microsoft.com/office/infopath/2007/PartnerControls"/>
    </lcf76f155ced4ddcb4097134ff3c332f>
    <TaxCatchAll xmlns="62df26fc-5138-4420-8374-9eac070603a0" xsi:nil="true"/>
  </documentManagement>
</p:properties>
</file>

<file path=customXml/itemProps1.xml><?xml version="1.0" encoding="utf-8"?>
<ds:datastoreItem xmlns:ds="http://schemas.openxmlformats.org/officeDocument/2006/customXml" ds:itemID="{D8093782-A762-4752-8278-F8F638438C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e25a6a-5df6-4131-8bd4-46fe0d3f3be6"/>
    <ds:schemaRef ds:uri="62df26fc-5138-4420-8374-9eac070603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2F9594A-6C48-410C-AD1F-89FA9081466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88B5219-38B0-4F64-804E-28523820EF43}">
  <ds:schemaRefs>
    <ds:schemaRef ds:uri="http://schemas.microsoft.com/office/2006/metadata/properties"/>
    <ds:schemaRef ds:uri="http://schemas.microsoft.com/office/infopath/2007/PartnerControls"/>
    <ds:schemaRef ds:uri="bce25a6a-5df6-4131-8bd4-46fe0d3f3be6"/>
    <ds:schemaRef ds:uri="62df26fc-5138-4420-8374-9eac070603a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1503</TotalTime>
  <Words>995</Words>
  <Application>Microsoft Office PowerPoint</Application>
  <PresentationFormat>Breedbeeld</PresentationFormat>
  <Paragraphs>109</Paragraphs>
  <Slides>24</Slides>
  <Notes>21</Notes>
  <HiddenSlides>0</HiddenSlides>
  <MMClips>6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24</vt:i4>
      </vt:variant>
    </vt:vector>
  </HeadingPairs>
  <TitlesOfParts>
    <vt:vector size="25" baseType="lpstr">
      <vt:lpstr>office theme</vt:lpstr>
      <vt:lpstr>Carnaval en de micro:bit les 3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Pauline Maas</cp:lastModifiedBy>
  <cp:revision>46</cp:revision>
  <dcterms:created xsi:type="dcterms:W3CDTF">2013-07-15T20:26:40Z</dcterms:created>
  <dcterms:modified xsi:type="dcterms:W3CDTF">2023-10-08T12:31:16Z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0x01010032A83AE6B835BF4D9E17AEF0A784296C</vt:lpwstr>
  </property>
  <property fmtid="{D5CDD505-2E9C-101B-9397-08002B2CF9AE}" pid="3" name="MediaServiceImageTags">
    <vt:lpwstr/>
  </property>
</Properties>
</file>