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1"/>
  </p:notesMasterIdLst>
  <p:sldIdLst>
    <p:sldId id="256" r:id="rId5"/>
    <p:sldId id="260" r:id="rId6"/>
    <p:sldId id="262" r:id="rId7"/>
    <p:sldId id="264" r:id="rId8"/>
    <p:sldId id="269" r:id="rId9"/>
    <p:sldId id="283" r:id="rId10"/>
    <p:sldId id="286" r:id="rId11"/>
    <p:sldId id="287" r:id="rId12"/>
    <p:sldId id="285" r:id="rId13"/>
    <p:sldId id="288" r:id="rId14"/>
    <p:sldId id="271" r:id="rId15"/>
    <p:sldId id="272" r:id="rId16"/>
    <p:sldId id="274" r:id="rId17"/>
    <p:sldId id="275" r:id="rId18"/>
    <p:sldId id="276" r:id="rId19"/>
    <p:sldId id="278" r:id="rId20"/>
    <p:sldId id="279" r:id="rId21"/>
    <p:sldId id="289" r:id="rId22"/>
    <p:sldId id="292" r:id="rId23"/>
    <p:sldId id="290" r:id="rId24"/>
    <p:sldId id="291" r:id="rId25"/>
    <p:sldId id="280" r:id="rId26"/>
    <p:sldId id="281" r:id="rId27"/>
    <p:sldId id="294" r:id="rId28"/>
    <p:sldId id="295" r:id="rId29"/>
    <p:sldId id="282"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1743B-D479-4967-83A1-EB788F79513E}" v="106" dt="2023-10-08T12:27:43.2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66" autoAdjust="0"/>
    <p:restoredTop sz="85097" autoAdjust="0"/>
  </p:normalViewPr>
  <p:slideViewPr>
    <p:cSldViewPr snapToGrid="0">
      <p:cViewPr varScale="1">
        <p:scale>
          <a:sx n="98" d="100"/>
          <a:sy n="98" d="100"/>
        </p:scale>
        <p:origin x="96" y="5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essa van Zadelhoff" clId="Web-{C2E1743B-D479-4967-83A1-EB788F79513E}"/>
    <pc:docChg chg="modSld">
      <pc:chgData name="Tessa van Zadelhoff" userId="" providerId="" clId="Web-{C2E1743B-D479-4967-83A1-EB788F79513E}" dt="2023-10-08T12:27:41.541" v="57" actId="20577"/>
      <pc:docMkLst>
        <pc:docMk/>
      </pc:docMkLst>
      <pc:sldChg chg="modSp">
        <pc:chgData name="Tessa van Zadelhoff" userId="" providerId="" clId="Web-{C2E1743B-D479-4967-83A1-EB788F79513E}" dt="2023-10-08T12:26:26.321" v="1" actId="20577"/>
        <pc:sldMkLst>
          <pc:docMk/>
          <pc:sldMk cId="1528584722" sldId="256"/>
        </pc:sldMkLst>
        <pc:spChg chg="mod">
          <ac:chgData name="Tessa van Zadelhoff" userId="" providerId="" clId="Web-{C2E1743B-D479-4967-83A1-EB788F79513E}" dt="2023-10-08T12:26:26.321" v="1" actId="20577"/>
          <ac:spMkLst>
            <pc:docMk/>
            <pc:sldMk cId="1528584722" sldId="256"/>
            <ac:spMk id="3" creationId="{4C9018A6-BF3B-0159-74C0-74E86A3E27AD}"/>
          </ac:spMkLst>
        </pc:spChg>
      </pc:sldChg>
      <pc:sldChg chg="modSp">
        <pc:chgData name="Tessa van Zadelhoff" userId="" providerId="" clId="Web-{C2E1743B-D479-4967-83A1-EB788F79513E}" dt="2023-10-08T12:26:30.305" v="3" actId="20577"/>
        <pc:sldMkLst>
          <pc:docMk/>
          <pc:sldMk cId="460266029" sldId="260"/>
        </pc:sldMkLst>
        <pc:spChg chg="mod">
          <ac:chgData name="Tessa van Zadelhoff" userId="" providerId="" clId="Web-{C2E1743B-D479-4967-83A1-EB788F79513E}" dt="2023-10-08T12:26:30.305" v="3" actId="20577"/>
          <ac:spMkLst>
            <pc:docMk/>
            <pc:sldMk cId="460266029" sldId="260"/>
            <ac:spMk id="3" creationId="{096F6616-B32E-AD8E-ADCE-8581A307F477}"/>
          </ac:spMkLst>
        </pc:spChg>
      </pc:sldChg>
      <pc:sldChg chg="modSp">
        <pc:chgData name="Tessa van Zadelhoff" userId="" providerId="" clId="Web-{C2E1743B-D479-4967-83A1-EB788F79513E}" dt="2023-10-08T12:27:41.541" v="57" actId="20577"/>
        <pc:sldMkLst>
          <pc:docMk/>
          <pc:sldMk cId="3860753643" sldId="288"/>
        </pc:sldMkLst>
        <pc:spChg chg="mod">
          <ac:chgData name="Tessa van Zadelhoff" userId="" providerId="" clId="Web-{C2E1743B-D479-4967-83A1-EB788F79513E}" dt="2023-10-08T12:27:41.541" v="57" actId="20577"/>
          <ac:spMkLst>
            <pc:docMk/>
            <pc:sldMk cId="3860753643" sldId="288"/>
            <ac:spMk id="3" creationId="{096F6616-B32E-AD8E-ADCE-8581A307F47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BF7CF6-2B3D-4BD8-9CE5-300A60877D41}" type="datetimeFigureOut">
              <a:rPr lang="nl-NL" smtClean="0"/>
              <a:t>8-10-2023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2149C7-0865-4E76-BB53-370118AA1ED3}" type="slidenum">
              <a:rPr lang="nl-NL" smtClean="0"/>
              <a:t>‹nr.›</a:t>
            </a:fld>
            <a:endParaRPr lang="nl-NL"/>
          </a:p>
        </p:txBody>
      </p:sp>
    </p:spTree>
    <p:extLst>
      <p:ext uri="{BB962C8B-B14F-4D97-AF65-F5344CB8AC3E}">
        <p14:creationId xmlns:p14="http://schemas.microsoft.com/office/powerpoint/2010/main" val="1109254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1B1A19"/>
                </a:solidFill>
                <a:effectLst/>
                <a:latin typeface="Inter"/>
              </a:rPr>
              <a:t>Het oudste </a:t>
            </a:r>
            <a:r>
              <a:rPr lang="nl-NL" b="1" i="0" dirty="0">
                <a:solidFill>
                  <a:srgbClr val="1B1A19"/>
                </a:solidFill>
                <a:effectLst/>
                <a:latin typeface="Inter"/>
              </a:rPr>
              <a:t>dobbelsteentje</a:t>
            </a:r>
            <a:r>
              <a:rPr lang="nl-NL" b="0" i="0" dirty="0">
                <a:solidFill>
                  <a:srgbClr val="1B1A19"/>
                </a:solidFill>
                <a:effectLst/>
                <a:latin typeface="Inter"/>
              </a:rPr>
              <a:t> ter wereld is gevonden in het zuidoosten van wat nu Iran genoemd wordt. Het hoorde bij een backgammon spel (dat is een bordspel). Backgammon werd vroeger gespeeld door hele belangrijke mensen. De geschatte ouderdom is 5.000 jaar!</a:t>
            </a:r>
          </a:p>
          <a:p>
            <a:r>
              <a:rPr lang="nl-NL" b="0" i="0" dirty="0">
                <a:solidFill>
                  <a:srgbClr val="1B1A19"/>
                </a:solidFill>
                <a:effectLst/>
                <a:latin typeface="Inter"/>
              </a:rPr>
              <a:t>De meeste dobbelstenen hebben 6 kanten met  1 t/m 6 maar je hebt ook dobbelstenen met meer of minder kanten. Die worden bijvoorbeeld gebruikt in </a:t>
            </a:r>
            <a:r>
              <a:rPr lang="nl-NL" b="0" i="0" dirty="0" err="1">
                <a:solidFill>
                  <a:srgbClr val="1B1A19"/>
                </a:solidFill>
                <a:effectLst/>
                <a:latin typeface="Inter"/>
              </a:rPr>
              <a:t>Dungeans</a:t>
            </a:r>
            <a:r>
              <a:rPr lang="nl-NL" b="0" i="0" dirty="0">
                <a:solidFill>
                  <a:srgbClr val="1B1A19"/>
                </a:solidFill>
                <a:effectLst/>
                <a:latin typeface="Inter"/>
              </a:rPr>
              <a:t> </a:t>
            </a:r>
            <a:r>
              <a:rPr lang="nl-NL" b="0" i="0" dirty="0" err="1">
                <a:solidFill>
                  <a:srgbClr val="1B1A19"/>
                </a:solidFill>
                <a:effectLst/>
                <a:latin typeface="Inter"/>
              </a:rPr>
              <a:t>and</a:t>
            </a:r>
            <a:r>
              <a:rPr lang="nl-NL" b="0" i="0" dirty="0">
                <a:solidFill>
                  <a:srgbClr val="1B1A19"/>
                </a:solidFill>
                <a:effectLst/>
                <a:latin typeface="Inter"/>
              </a:rPr>
              <a:t> Dragons. </a:t>
            </a:r>
            <a:endParaRPr lang="nl-NL" b="0" i="0" dirty="0">
              <a:solidFill>
                <a:srgbClr val="4D5156"/>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3</a:t>
            </a:fld>
            <a:endParaRPr lang="nl-NL"/>
          </a:p>
        </p:txBody>
      </p:sp>
    </p:spTree>
    <p:extLst>
      <p:ext uri="{BB962C8B-B14F-4D97-AF65-F5344CB8AC3E}">
        <p14:creationId xmlns:p14="http://schemas.microsoft.com/office/powerpoint/2010/main" val="2685899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Je maakt 3 variabelen, Hoofdpersoon, Plaats, Voorwerp. Variabelen is rood en kies voor maak een variabele. Je kunt ze een andere naam geven door op het pijltje te klikken. </a:t>
            </a:r>
          </a:p>
          <a:p>
            <a:endParaRPr lang="nl-NL" dirty="0"/>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13</a:t>
            </a:fld>
            <a:endParaRPr lang="nl-NL"/>
          </a:p>
        </p:txBody>
      </p:sp>
    </p:spTree>
    <p:extLst>
      <p:ext uri="{BB962C8B-B14F-4D97-AF65-F5344CB8AC3E}">
        <p14:creationId xmlns:p14="http://schemas.microsoft.com/office/powerpoint/2010/main" val="39310275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Kijk het filmpje. Ze maken de knop A met de variabele </a:t>
            </a:r>
            <a:r>
              <a:rPr lang="nl-NL" b="1" i="0" dirty="0">
                <a:solidFill>
                  <a:srgbClr val="5F6368"/>
                </a:solidFill>
                <a:effectLst/>
                <a:latin typeface="arial" panose="020B0604020202020204" pitchFamily="34" charset="0"/>
              </a:rPr>
              <a:t>hoofdpersoon</a:t>
            </a:r>
            <a:r>
              <a:rPr lang="nl-NL" b="0" i="0" dirty="0">
                <a:solidFill>
                  <a:srgbClr val="5F6368"/>
                </a:solidFill>
                <a:effectLst/>
                <a:latin typeface="arial" panose="020B0604020202020204" pitchFamily="34" charset="0"/>
              </a:rPr>
              <a:t>. </a:t>
            </a:r>
          </a:p>
          <a:p>
            <a:endParaRPr lang="nl-NL" b="0" i="0" dirty="0">
              <a:solidFill>
                <a:srgbClr val="5F6368"/>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14</a:t>
            </a:fld>
            <a:endParaRPr lang="nl-NL"/>
          </a:p>
        </p:txBody>
      </p:sp>
    </p:spTree>
    <p:extLst>
      <p:ext uri="{BB962C8B-B14F-4D97-AF65-F5344CB8AC3E}">
        <p14:creationId xmlns:p14="http://schemas.microsoft.com/office/powerpoint/2010/main" val="2900440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Maak deze code. Test hem in de preview. Je kunt de code ook downloaden en alvast testen op je </a:t>
            </a:r>
            <a:r>
              <a:rPr lang="nl-NL" dirty="0" err="1"/>
              <a:t>micro:bit</a:t>
            </a:r>
            <a:r>
              <a:rPr lang="nl-NL" dirty="0"/>
              <a:t> </a:t>
            </a:r>
          </a:p>
          <a:p>
            <a:endParaRPr lang="nl-NL" sz="1800" b="0" i="0" u="none" strike="noStrike" dirty="0">
              <a:solidFill>
                <a:srgbClr val="000000"/>
              </a:solidFill>
              <a:effectLst/>
              <a:latin typeface="Cabin"/>
            </a:endParaRPr>
          </a:p>
          <a:p>
            <a:endParaRPr lang="nl-NL" dirty="0"/>
          </a:p>
          <a:p>
            <a:endParaRPr lang="nl-NL" dirty="0"/>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15</a:t>
            </a:fld>
            <a:endParaRPr lang="nl-NL"/>
          </a:p>
        </p:txBody>
      </p:sp>
    </p:spTree>
    <p:extLst>
      <p:ext uri="{BB962C8B-B14F-4D97-AF65-F5344CB8AC3E}">
        <p14:creationId xmlns:p14="http://schemas.microsoft.com/office/powerpoint/2010/main" val="3393492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Kijk het filmpje, ze kopiëren knop A naar knop B en ze passen de variabelen aan naar plaats. En schrijven </a:t>
            </a:r>
            <a:r>
              <a:rPr lang="nl-NL" b="1" i="0" dirty="0">
                <a:solidFill>
                  <a:srgbClr val="5F6368"/>
                </a:solidFill>
                <a:effectLst/>
                <a:latin typeface="arial" panose="020B0604020202020204" pitchFamily="34" charset="0"/>
              </a:rPr>
              <a:t>plaatsen</a:t>
            </a:r>
            <a:r>
              <a:rPr lang="nl-NL" b="0" i="0" dirty="0">
                <a:solidFill>
                  <a:srgbClr val="5F6368"/>
                </a:solidFill>
                <a:effectLst/>
                <a:latin typeface="arial" panose="020B0604020202020204" pitchFamily="34" charset="0"/>
              </a:rPr>
              <a:t> op. </a:t>
            </a:r>
          </a:p>
          <a:p>
            <a:endParaRPr lang="nl-NL" b="0" i="0" dirty="0">
              <a:solidFill>
                <a:srgbClr val="5F6368"/>
              </a:solidFill>
              <a:effectLst/>
              <a:latin typeface="arial" panose="020B0604020202020204" pitchFamily="34" charset="0"/>
            </a:endParaRPr>
          </a:p>
          <a:p>
            <a:endParaRPr lang="nl-NL" b="0" i="0" dirty="0">
              <a:solidFill>
                <a:srgbClr val="5F6368"/>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16</a:t>
            </a:fld>
            <a:endParaRPr lang="nl-NL"/>
          </a:p>
        </p:txBody>
      </p:sp>
    </p:spTree>
    <p:extLst>
      <p:ext uri="{BB962C8B-B14F-4D97-AF65-F5344CB8AC3E}">
        <p14:creationId xmlns:p14="http://schemas.microsoft.com/office/powerpoint/2010/main" val="2074695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Kopieer de code met je rechtermuis knop naar knop B. </a:t>
            </a:r>
          </a:p>
          <a:p>
            <a:r>
              <a:rPr lang="nl-NL" dirty="0"/>
              <a:t>Op een </a:t>
            </a:r>
            <a:r>
              <a:rPr lang="nl-NL" dirty="0" err="1"/>
              <a:t>chrome</a:t>
            </a:r>
            <a:r>
              <a:rPr lang="nl-NL" dirty="0"/>
              <a:t> </a:t>
            </a:r>
            <a:r>
              <a:rPr lang="nl-NL" dirty="0" err="1"/>
              <a:t>book</a:t>
            </a:r>
            <a:r>
              <a:rPr lang="nl-NL" dirty="0"/>
              <a:t> moet je de dubbelklikken om te </a:t>
            </a:r>
            <a:r>
              <a:rPr lang="nl-NL" dirty="0" err="1"/>
              <a:t>kopieren</a:t>
            </a:r>
            <a:r>
              <a:rPr lang="nl-NL" dirty="0"/>
              <a:t>. </a:t>
            </a:r>
          </a:p>
          <a:p>
            <a:endParaRPr lang="nl-NL" dirty="0"/>
          </a:p>
          <a:p>
            <a:endParaRPr lang="nl-NL" dirty="0"/>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17</a:t>
            </a:fld>
            <a:endParaRPr lang="nl-NL"/>
          </a:p>
        </p:txBody>
      </p:sp>
    </p:spTree>
    <p:extLst>
      <p:ext uri="{BB962C8B-B14F-4D97-AF65-F5344CB8AC3E}">
        <p14:creationId xmlns:p14="http://schemas.microsoft.com/office/powerpoint/2010/main" val="144284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Maak deze code, test hem in de preview en download hem naar de </a:t>
            </a:r>
            <a:r>
              <a:rPr lang="nl-NL" dirty="0" err="1"/>
              <a:t>micro:bit</a:t>
            </a:r>
            <a:r>
              <a:rPr lang="nl-NL" dirty="0"/>
              <a:t> </a:t>
            </a:r>
          </a:p>
          <a:p>
            <a:endParaRPr lang="nl-NL" dirty="0"/>
          </a:p>
          <a:p>
            <a:endParaRPr lang="nl-NL" dirty="0"/>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18</a:t>
            </a:fld>
            <a:endParaRPr lang="nl-NL"/>
          </a:p>
        </p:txBody>
      </p:sp>
    </p:spTree>
    <p:extLst>
      <p:ext uri="{BB962C8B-B14F-4D97-AF65-F5344CB8AC3E}">
        <p14:creationId xmlns:p14="http://schemas.microsoft.com/office/powerpoint/2010/main" val="1256177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Kijk het filmpje, ze kopiëren knop B naar knop  AB en ze passen de variabelen aan naar plaats. En schrijven </a:t>
            </a:r>
            <a:r>
              <a:rPr lang="nl-NL" b="1" i="0" dirty="0">
                <a:solidFill>
                  <a:srgbClr val="5F6368"/>
                </a:solidFill>
                <a:effectLst/>
                <a:latin typeface="arial" panose="020B0604020202020204" pitchFamily="34" charset="0"/>
              </a:rPr>
              <a:t>voorwerp</a:t>
            </a:r>
            <a:r>
              <a:rPr lang="nl-NL" b="0" i="0" dirty="0">
                <a:solidFill>
                  <a:srgbClr val="5F6368"/>
                </a:solidFill>
                <a:effectLst/>
                <a:latin typeface="arial" panose="020B0604020202020204" pitchFamily="34" charset="0"/>
              </a:rPr>
              <a:t> op. </a:t>
            </a:r>
          </a:p>
          <a:p>
            <a:endParaRPr lang="nl-NL" b="0" i="0" dirty="0">
              <a:solidFill>
                <a:srgbClr val="5F6368"/>
              </a:solidFill>
              <a:effectLst/>
              <a:latin typeface="arial" panose="020B0604020202020204" pitchFamily="34" charset="0"/>
            </a:endParaRPr>
          </a:p>
          <a:p>
            <a:endParaRPr lang="nl-NL" b="0" i="0" dirty="0">
              <a:solidFill>
                <a:srgbClr val="5F6368"/>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19</a:t>
            </a:fld>
            <a:endParaRPr lang="nl-NL"/>
          </a:p>
        </p:txBody>
      </p:sp>
    </p:spTree>
    <p:extLst>
      <p:ext uri="{BB962C8B-B14F-4D97-AF65-F5344CB8AC3E}">
        <p14:creationId xmlns:p14="http://schemas.microsoft.com/office/powerpoint/2010/main" val="42471179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Maak deze code, test hem in de preview en download hem naar de </a:t>
            </a:r>
            <a:r>
              <a:rPr lang="nl-NL" dirty="0" err="1"/>
              <a:t>micro:bit</a:t>
            </a:r>
            <a:r>
              <a:rPr lang="nl-NL" dirty="0"/>
              <a:t> </a:t>
            </a:r>
          </a:p>
          <a:p>
            <a:endParaRPr lang="nl-NL" dirty="0"/>
          </a:p>
          <a:p>
            <a:endParaRPr lang="nl-NL" dirty="0"/>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20</a:t>
            </a:fld>
            <a:endParaRPr lang="nl-NL"/>
          </a:p>
        </p:txBody>
      </p:sp>
    </p:spTree>
    <p:extLst>
      <p:ext uri="{BB962C8B-B14F-4D97-AF65-F5344CB8AC3E}">
        <p14:creationId xmlns:p14="http://schemas.microsoft.com/office/powerpoint/2010/main" val="23193085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Hebben ze een microbit V2 (met een speaker achterop) kunnen ze eenvoudig muziek toevoegen aan hun project. Anders kun je dit overslaan. </a:t>
            </a: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21</a:t>
            </a:fld>
            <a:endParaRPr lang="nl-NL"/>
          </a:p>
        </p:txBody>
      </p:sp>
    </p:spTree>
    <p:extLst>
      <p:ext uri="{BB962C8B-B14F-4D97-AF65-F5344CB8AC3E}">
        <p14:creationId xmlns:p14="http://schemas.microsoft.com/office/powerpoint/2010/main" val="25894090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Kijk het filmpje, hoe je muziek kunt toevoegen </a:t>
            </a:r>
          </a:p>
          <a:p>
            <a:endParaRPr lang="nl-NL" b="0" i="0" dirty="0">
              <a:solidFill>
                <a:srgbClr val="5F6368"/>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22</a:t>
            </a:fld>
            <a:endParaRPr lang="nl-NL"/>
          </a:p>
        </p:txBody>
      </p:sp>
    </p:spTree>
    <p:extLst>
      <p:ext uri="{BB962C8B-B14F-4D97-AF65-F5344CB8AC3E}">
        <p14:creationId xmlns:p14="http://schemas.microsoft.com/office/powerpoint/2010/main" val="2635381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Wat als dan gebruikt. </a:t>
            </a:r>
          </a:p>
          <a:p>
            <a:endParaRPr lang="nl-NL" dirty="0"/>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4</a:t>
            </a:fld>
            <a:endParaRPr lang="nl-NL"/>
          </a:p>
        </p:txBody>
      </p:sp>
    </p:spTree>
    <p:extLst>
      <p:ext uri="{BB962C8B-B14F-4D97-AF65-F5344CB8AC3E}">
        <p14:creationId xmlns:p14="http://schemas.microsoft.com/office/powerpoint/2010/main" val="39986610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Voeg de muziek toe aan knop A, knop B en knop AB. </a:t>
            </a:r>
          </a:p>
          <a:p>
            <a:r>
              <a:rPr lang="nl-NL" dirty="0"/>
              <a:t>Download de code naar de </a:t>
            </a:r>
            <a:r>
              <a:rPr lang="nl-NL" dirty="0" err="1"/>
              <a:t>micro:bit</a:t>
            </a:r>
            <a:endParaRPr lang="nl-NL" dirty="0"/>
          </a:p>
          <a:p>
            <a:endParaRPr lang="nl-NL" dirty="0"/>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23</a:t>
            </a:fld>
            <a:endParaRPr lang="nl-NL"/>
          </a:p>
        </p:txBody>
      </p:sp>
    </p:spTree>
    <p:extLst>
      <p:ext uri="{BB962C8B-B14F-4D97-AF65-F5344CB8AC3E}">
        <p14:creationId xmlns:p14="http://schemas.microsoft.com/office/powerpoint/2010/main" val="41323434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Hier moet een foto komen van leerlingen die het spel spelen.</a:t>
            </a:r>
          </a:p>
          <a:p>
            <a:endParaRPr lang="nl-NL" b="0" i="0" dirty="0">
              <a:solidFill>
                <a:srgbClr val="5F6368"/>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24</a:t>
            </a:fld>
            <a:endParaRPr lang="nl-NL"/>
          </a:p>
        </p:txBody>
      </p:sp>
    </p:spTree>
    <p:extLst>
      <p:ext uri="{BB962C8B-B14F-4D97-AF65-F5344CB8AC3E}">
        <p14:creationId xmlns:p14="http://schemas.microsoft.com/office/powerpoint/2010/main" val="42276666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Leg de spel regels uit. </a:t>
            </a:r>
          </a:p>
          <a:p>
            <a:r>
              <a:rPr lang="nl-NL" b="0" i="0" dirty="0">
                <a:solidFill>
                  <a:srgbClr val="5F6368"/>
                </a:solidFill>
                <a:effectLst/>
                <a:latin typeface="arial" panose="020B0604020202020204" pitchFamily="34" charset="0"/>
              </a:rPr>
              <a:t>Je kunt eventueel op het digibord een timer zetten op 2 minuten. Zo zit er wat tempo in. </a:t>
            </a:r>
          </a:p>
          <a:p>
            <a:r>
              <a:rPr lang="nl-NL" b="0" i="0" dirty="0">
                <a:solidFill>
                  <a:srgbClr val="5F6368"/>
                </a:solidFill>
                <a:effectLst/>
                <a:latin typeface="arial" panose="020B0604020202020204" pitchFamily="34" charset="0"/>
              </a:rPr>
              <a:t>Geef regelmatig een groepje de beurt en laat ze hun zin op lezen. </a:t>
            </a:r>
          </a:p>
          <a:p>
            <a:endParaRPr lang="nl-NL" dirty="0"/>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25</a:t>
            </a:fld>
            <a:endParaRPr lang="nl-NL"/>
          </a:p>
        </p:txBody>
      </p:sp>
    </p:spTree>
    <p:extLst>
      <p:ext uri="{BB962C8B-B14F-4D97-AF65-F5344CB8AC3E}">
        <p14:creationId xmlns:p14="http://schemas.microsoft.com/office/powerpoint/2010/main" val="40507621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Je kunt eventueel deze woordzoeker voor ze printen. </a:t>
            </a:r>
          </a:p>
          <a:p>
            <a:endParaRPr lang="nl-NL" b="0" i="0" dirty="0">
              <a:solidFill>
                <a:srgbClr val="5F6368"/>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26</a:t>
            </a:fld>
            <a:endParaRPr lang="nl-NL"/>
          </a:p>
        </p:txBody>
      </p:sp>
    </p:spTree>
    <p:extLst>
      <p:ext uri="{BB962C8B-B14F-4D97-AF65-F5344CB8AC3E}">
        <p14:creationId xmlns:p14="http://schemas.microsoft.com/office/powerpoint/2010/main" val="1241028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rtl="0" fontAlgn="base">
              <a:spcBef>
                <a:spcPts val="0"/>
              </a:spcBef>
              <a:spcAft>
                <a:spcPts val="0"/>
              </a:spcAft>
              <a:buFont typeface="Arial" panose="020B0604020202020204" pitchFamily="34" charset="0"/>
              <a:buNone/>
            </a:pPr>
            <a:r>
              <a:rPr lang="nl-NL" sz="1800" b="0" i="0" u="none" strike="noStrike" dirty="0">
                <a:solidFill>
                  <a:srgbClr val="000000"/>
                </a:solidFill>
                <a:effectLst/>
                <a:latin typeface="Cabin"/>
              </a:rPr>
              <a:t>Sinds 2 jaar is er een nieuwe </a:t>
            </a:r>
            <a:r>
              <a:rPr lang="nl-NL" sz="1800" b="0" i="0" u="none" strike="noStrike" dirty="0" err="1">
                <a:solidFill>
                  <a:srgbClr val="000000"/>
                </a:solidFill>
                <a:effectLst/>
                <a:latin typeface="Cabin"/>
              </a:rPr>
              <a:t>micro:bit</a:t>
            </a:r>
            <a:r>
              <a:rPr lang="nl-NL" sz="1800" b="0" i="0" u="none" strike="noStrike" dirty="0">
                <a:solidFill>
                  <a:srgbClr val="000000"/>
                </a:solidFill>
                <a:effectLst/>
                <a:latin typeface="Cabin"/>
              </a:rPr>
              <a:t> op de markt. Deze heeft meer features. Het is handig om te weten welke </a:t>
            </a:r>
            <a:r>
              <a:rPr lang="nl-NL" sz="1800" b="0" i="0" u="none" strike="noStrike" dirty="0" err="1">
                <a:solidFill>
                  <a:srgbClr val="000000"/>
                </a:solidFill>
                <a:effectLst/>
                <a:latin typeface="Cabin"/>
              </a:rPr>
              <a:t>micro:bit</a:t>
            </a:r>
            <a:r>
              <a:rPr lang="nl-NL" sz="1800" b="0" i="0" u="none" strike="noStrike" dirty="0">
                <a:solidFill>
                  <a:srgbClr val="000000"/>
                </a:solidFill>
                <a:effectLst/>
                <a:latin typeface="Cabin"/>
              </a:rPr>
              <a:t> dat jullie hebben. Op de microbit V2 (versie 2) zit namelijk standaard een speaker ingebouwd en je kunt eenvoudiger kabels verbinden. </a:t>
            </a:r>
          </a:p>
          <a:p>
            <a:endParaRPr lang="nl-NL" b="0" i="0" dirty="0">
              <a:solidFill>
                <a:srgbClr val="5F6368"/>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5</a:t>
            </a:fld>
            <a:endParaRPr lang="nl-NL"/>
          </a:p>
        </p:txBody>
      </p:sp>
    </p:spTree>
    <p:extLst>
      <p:ext uri="{BB962C8B-B14F-4D97-AF65-F5344CB8AC3E}">
        <p14:creationId xmlns:p14="http://schemas.microsoft.com/office/powerpoint/2010/main" val="3195206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rtl="0" fontAlgn="base">
              <a:spcBef>
                <a:spcPts val="0"/>
              </a:spcBef>
              <a:spcAft>
                <a:spcPts val="0"/>
              </a:spcAft>
              <a:buFont typeface="Arial" panose="020B0604020202020204" pitchFamily="34" charset="0"/>
              <a:buNone/>
            </a:pPr>
            <a:r>
              <a:rPr lang="nl-NL" sz="1800" b="0" i="0" u="none" strike="noStrike" dirty="0">
                <a:solidFill>
                  <a:srgbClr val="000000"/>
                </a:solidFill>
                <a:effectLst/>
                <a:latin typeface="Cabin"/>
              </a:rPr>
              <a:t>Sinds 2 jaar is er een nieuwe </a:t>
            </a:r>
            <a:r>
              <a:rPr lang="nl-NL" sz="1800" b="0" i="0" u="none" strike="noStrike" dirty="0" err="1">
                <a:solidFill>
                  <a:srgbClr val="000000"/>
                </a:solidFill>
                <a:effectLst/>
                <a:latin typeface="Cabin"/>
              </a:rPr>
              <a:t>micro:bit</a:t>
            </a:r>
            <a:r>
              <a:rPr lang="nl-NL" sz="1800" b="0" i="0" u="none" strike="noStrike" dirty="0">
                <a:solidFill>
                  <a:srgbClr val="000000"/>
                </a:solidFill>
                <a:effectLst/>
                <a:latin typeface="Cabin"/>
              </a:rPr>
              <a:t> op de markt. Deze heeft meer features. Het is handig om te weten welke </a:t>
            </a:r>
            <a:r>
              <a:rPr lang="nl-NL" sz="1800" b="0" i="0" u="none" strike="noStrike" dirty="0" err="1">
                <a:solidFill>
                  <a:srgbClr val="000000"/>
                </a:solidFill>
                <a:effectLst/>
                <a:latin typeface="Cabin"/>
              </a:rPr>
              <a:t>micro:bit</a:t>
            </a:r>
            <a:r>
              <a:rPr lang="nl-NL" sz="1800" b="0" i="0" u="none" strike="noStrike" dirty="0">
                <a:solidFill>
                  <a:srgbClr val="000000"/>
                </a:solidFill>
                <a:effectLst/>
                <a:latin typeface="Cabin"/>
              </a:rPr>
              <a:t> dat jullie hebben. Op de microbit V2 (versie 2) zit namelijk standaard een speaker ingebouwd en je kunt eenvoudiger kabels verbinden. </a:t>
            </a:r>
          </a:p>
          <a:p>
            <a:endParaRPr lang="nl-NL" b="0" i="0" dirty="0">
              <a:solidFill>
                <a:srgbClr val="5F6368"/>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6</a:t>
            </a:fld>
            <a:endParaRPr lang="nl-NL"/>
          </a:p>
        </p:txBody>
      </p:sp>
    </p:spTree>
    <p:extLst>
      <p:ext uri="{BB962C8B-B14F-4D97-AF65-F5344CB8AC3E}">
        <p14:creationId xmlns:p14="http://schemas.microsoft.com/office/powerpoint/2010/main" val="1686466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We gaan werken met variabelen. Een variabele kan bijvoorbeeld zijn leeftijd, kleur haar, dieren, plaatsen, soorten hoeden, landen etc. Iets wat kan veranderen (variëren) </a:t>
            </a: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7</a:t>
            </a:fld>
            <a:endParaRPr lang="nl-NL"/>
          </a:p>
        </p:txBody>
      </p:sp>
    </p:spTree>
    <p:extLst>
      <p:ext uri="{BB962C8B-B14F-4D97-AF65-F5344CB8AC3E}">
        <p14:creationId xmlns:p14="http://schemas.microsoft.com/office/powerpoint/2010/main" val="4102671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We gaan werken met variabelen. Een variabele kan bijvoorbeeld zijn leeftijd, kleur haar, dieren, plaatsen, soorten hoeden, landen etc. Iets wat kan veranderen (variëren) </a:t>
            </a: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8</a:t>
            </a:fld>
            <a:endParaRPr lang="nl-NL"/>
          </a:p>
        </p:txBody>
      </p:sp>
    </p:spTree>
    <p:extLst>
      <p:ext uri="{BB962C8B-B14F-4D97-AF65-F5344CB8AC3E}">
        <p14:creationId xmlns:p14="http://schemas.microsoft.com/office/powerpoint/2010/main" val="4240752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We gaan werken met variabelen. Een variabele kan bijvoorbeeld zijn leeftijd, kleur haar, dieren, plaatsen, soorten hoeden, landen etc. Iets wat kan veranderen (variëren) </a:t>
            </a: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9</a:t>
            </a:fld>
            <a:endParaRPr lang="nl-NL"/>
          </a:p>
        </p:txBody>
      </p:sp>
    </p:spTree>
    <p:extLst>
      <p:ext uri="{BB962C8B-B14F-4D97-AF65-F5344CB8AC3E}">
        <p14:creationId xmlns:p14="http://schemas.microsoft.com/office/powerpoint/2010/main" val="2639362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Ga naar de makecode.com website en kies voor </a:t>
            </a:r>
            <a:r>
              <a:rPr lang="nl-NL" b="0" i="0" dirty="0" err="1">
                <a:solidFill>
                  <a:srgbClr val="5F6368"/>
                </a:solidFill>
                <a:effectLst/>
                <a:latin typeface="arial" panose="020B0604020202020204" pitchFamily="34" charset="0"/>
              </a:rPr>
              <a:t>micro:bit</a:t>
            </a:r>
            <a:r>
              <a:rPr lang="nl-NL" b="0" i="0" dirty="0">
                <a:solidFill>
                  <a:srgbClr val="5F6368"/>
                </a:solidFill>
                <a:effectLst/>
                <a:latin typeface="arial" panose="020B0604020202020204" pitchFamily="34" charset="0"/>
              </a:rPr>
              <a:t>. Je ziet hier je “oude” programma staan. Kies voor een nieuw projecten noem dit project2</a:t>
            </a: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11</a:t>
            </a:fld>
            <a:endParaRPr lang="nl-NL"/>
          </a:p>
        </p:txBody>
      </p:sp>
    </p:spTree>
    <p:extLst>
      <p:ext uri="{BB962C8B-B14F-4D97-AF65-F5344CB8AC3E}">
        <p14:creationId xmlns:p14="http://schemas.microsoft.com/office/powerpoint/2010/main" val="30454310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Kijk het filmpje</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5F6368"/>
                </a:solidFill>
                <a:effectLst/>
                <a:latin typeface="arial" panose="020B0604020202020204" pitchFamily="34" charset="0"/>
              </a:rPr>
              <a:t>Kies voor nieuw project, noem dit opdracht 2, ze maken de variabelen</a:t>
            </a:r>
          </a:p>
          <a:p>
            <a:endParaRPr lang="nl-NL" b="0" i="0" dirty="0">
              <a:solidFill>
                <a:srgbClr val="5F6368"/>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12</a:t>
            </a:fld>
            <a:endParaRPr lang="nl-NL"/>
          </a:p>
        </p:txBody>
      </p:sp>
    </p:spTree>
    <p:extLst>
      <p:ext uri="{BB962C8B-B14F-4D97-AF65-F5344CB8AC3E}">
        <p14:creationId xmlns:p14="http://schemas.microsoft.com/office/powerpoint/2010/main" val="2385190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10/8/2023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10/8/2023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10/8/2023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10/8/2023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10/8/2023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10/8/2023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10/8/2023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10/8/2023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10/8/2023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10/8/2023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10/8/2023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10/8/2023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‹nr.›</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s://commons.wikimedia.org/wiki/File:Papangus_no_Carnaval_de_Olinda_-_Olinda,_Pernambuco,_Brasil.jpg" TargetMode="Externa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video" Target="https://www.youtube.com/embed/bnhmSdZDgl0?feature=oembed" TargetMode="External"/><Relationship Id="rId5" Type="http://schemas.openxmlformats.org/officeDocument/2006/relationships/image" Target="../media/image23.jpeg"/><Relationship Id="rId4"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video" Target="https://www.youtube.com/embed/UrDNpdv6n0s?feature=oembed" TargetMode="External"/><Relationship Id="rId5" Type="http://schemas.openxmlformats.org/officeDocument/2006/relationships/image" Target="../media/image25.jpeg"/><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video" Target="https://www.youtube.com/embed/wnmOQ4rIpEg?feature=oembed" TargetMode="External"/><Relationship Id="rId5" Type="http://schemas.openxmlformats.org/officeDocument/2006/relationships/image" Target="../media/image27.jpeg"/><Relationship Id="rId4"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video" Target="https://www.youtube.com/embed/AqUdfeWLzzM?feature=oembed" TargetMode="External"/><Relationship Id="rId5" Type="http://schemas.openxmlformats.org/officeDocument/2006/relationships/image" Target="../media/image30.jpeg"/><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hyperlink" Target="https://pixabay.com/nl/muziek-piano-toetsen-toetsenbord-408997/" TargetMode="External"/><Relationship Id="rId4" Type="http://schemas.openxmlformats.org/officeDocument/2006/relationships/image" Target="../media/image32.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video" Target="https://www.youtube.com/embed/tM7B0qfZ77s?feature=oembed" TargetMode="External"/><Relationship Id="rId5" Type="http://schemas.openxmlformats.org/officeDocument/2006/relationships/image" Target="../media/image33.jpeg"/><Relationship Id="rId4"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1.jpeg"/><Relationship Id="rId7" Type="http://schemas.openxmlformats.org/officeDocument/2006/relationships/hyperlink" Target="https://pixabay.com/nl/potloden-kleuren-verf-tekenen-389995/"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jpg"/><Relationship Id="rId5" Type="http://schemas.openxmlformats.org/officeDocument/2006/relationships/hyperlink" Target="https://pxhere.com/nl/photo/1153285" TargetMode="External"/><Relationship Id="rId4" Type="http://schemas.openxmlformats.org/officeDocument/2006/relationships/image" Target="../media/image11.jpeg"/><Relationship Id="rId9" Type="http://schemas.openxmlformats.org/officeDocument/2006/relationships/hyperlink" Target="https://pixabay.com/nl/illustrations/kunst-kleuren-patroon-design-1217565/"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jpeg"/><Relationship Id="rId7" Type="http://schemas.openxmlformats.org/officeDocument/2006/relationships/hyperlink" Target="https://pxhere.com/nl/photo/627214"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hyperlink" Target="https://www.publicdomainpictures.net/nl/view-image.php?image=260125&amp;picture=giraffe" TargetMode="External"/><Relationship Id="rId4" Type="http://schemas.openxmlformats.org/officeDocument/2006/relationships/image" Target="../media/image14.jpg"/><Relationship Id="rId9" Type="http://schemas.openxmlformats.org/officeDocument/2006/relationships/hyperlink" Target="https://pxhere.com/nl/photo/982453"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www.flickr.com/photos/yrrabbarry66/6909998019" TargetMode="External"/><Relationship Id="rId13" Type="http://schemas.openxmlformats.org/officeDocument/2006/relationships/image" Target="../media/image21.jpg"/><Relationship Id="rId3" Type="http://schemas.openxmlformats.org/officeDocument/2006/relationships/image" Target="../media/image1.jpeg"/><Relationship Id="rId7" Type="http://schemas.openxmlformats.org/officeDocument/2006/relationships/image" Target="../media/image18.jpg"/><Relationship Id="rId12" Type="http://schemas.openxmlformats.org/officeDocument/2006/relationships/hyperlink" Target="https://pxhere.com/es/photo/553496"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hyperlink" Target="https://creativecommons.org/licenses/by-nc/3.0/" TargetMode="External"/><Relationship Id="rId11" Type="http://schemas.openxmlformats.org/officeDocument/2006/relationships/image" Target="../media/image20.jpeg"/><Relationship Id="rId5" Type="http://schemas.openxmlformats.org/officeDocument/2006/relationships/hyperlink" Target="https://www.flickr.com/photos/yrrabbarry66/6904027943" TargetMode="External"/><Relationship Id="rId10" Type="http://schemas.openxmlformats.org/officeDocument/2006/relationships/hyperlink" Target="https://www.flickr.com/photos/yrrabbarry66/6909961319" TargetMode="External"/><Relationship Id="rId4" Type="http://schemas.openxmlformats.org/officeDocument/2006/relationships/image" Target="../media/image17.jpg"/><Relationship Id="rId9" Type="http://schemas.openxmlformats.org/officeDocument/2006/relationships/image" Target="../media/image19.jpg"/><Relationship Id="rId14" Type="http://schemas.openxmlformats.org/officeDocument/2006/relationships/hyperlink" Target="https://pxhere.com/fr/photo/905967"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9">
            <a:extLst>
              <a:ext uri="{FF2B5EF4-FFF2-40B4-BE49-F238E27FC236}">
                <a16:creationId xmlns:a16="http://schemas.microsoft.com/office/drawing/2014/main" id="{D48D9584-D2FD-48CE-9E17-4E250B743B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descr="Afbeelding met tekst&#10;&#10;Automatisch gegenereerde beschrijving">
            <a:extLst>
              <a:ext uri="{FF2B5EF4-FFF2-40B4-BE49-F238E27FC236}">
                <a16:creationId xmlns:a16="http://schemas.microsoft.com/office/drawing/2014/main" id="{5B91DB09-E7BF-FD97-DA5E-83CC81B3B842}"/>
              </a:ext>
            </a:extLst>
          </p:cNvPr>
          <p:cNvPicPr>
            <a:picLocks noChangeAspect="1"/>
          </p:cNvPicPr>
          <p:nvPr/>
        </p:nvPicPr>
        <p:blipFill rotWithShape="1">
          <a:blip r:embed="rId2"/>
          <a:srcRect r="12533" b="-3"/>
          <a:stretch/>
        </p:blipFill>
        <p:spPr>
          <a:xfrm>
            <a:off x="3577219" y="10"/>
            <a:ext cx="4979304" cy="3401558"/>
          </a:xfrm>
          <a:custGeom>
            <a:avLst/>
            <a:gdLst/>
            <a:ahLst/>
            <a:cxnLst/>
            <a:rect l="l" t="t" r="r" b="b"/>
            <a:pathLst>
              <a:path w="4979304" h="3364992">
                <a:moveTo>
                  <a:pt x="0" y="0"/>
                </a:moveTo>
                <a:lnTo>
                  <a:pt x="4211250" y="0"/>
                </a:lnTo>
                <a:lnTo>
                  <a:pt x="4309461" y="192282"/>
                </a:lnTo>
                <a:cubicBezTo>
                  <a:pt x="4697535" y="1033269"/>
                  <a:pt x="4937593" y="2032690"/>
                  <a:pt x="4974907" y="3110424"/>
                </a:cubicBezTo>
                <a:lnTo>
                  <a:pt x="4979304" y="3364992"/>
                </a:lnTo>
                <a:lnTo>
                  <a:pt x="800592" y="3364992"/>
                </a:lnTo>
                <a:lnTo>
                  <a:pt x="797493" y="3185579"/>
                </a:lnTo>
                <a:cubicBezTo>
                  <a:pt x="756786" y="2009870"/>
                  <a:pt x="474799" y="927359"/>
                  <a:pt x="22579" y="42066"/>
                </a:cubicBezTo>
                <a:close/>
              </a:path>
            </a:pathLst>
          </a:custGeom>
        </p:spPr>
      </p:pic>
      <p:pic>
        <p:nvPicPr>
          <p:cNvPr id="7" name="Afbeelding 6" descr="Afbeelding met Kinderkunst&#10;&#10;Automatisch gegenereerde beschrijving">
            <a:extLst>
              <a:ext uri="{FF2B5EF4-FFF2-40B4-BE49-F238E27FC236}">
                <a16:creationId xmlns:a16="http://schemas.microsoft.com/office/drawing/2014/main" id="{F9B90BB8-2327-E8B3-0217-D7D108CDD5BC}"/>
              </a:ext>
            </a:extLst>
          </p:cNvPr>
          <p:cNvPicPr>
            <a:picLocks noChangeAspect="1"/>
          </p:cNvPicPr>
          <p:nvPr/>
        </p:nvPicPr>
        <p:blipFill rotWithShape="1">
          <a:blip r:embed="rId3">
            <a:extLst>
              <a:ext uri="{28A0092B-C50C-407E-A947-70E740481C1C}">
                <a14:useLocalDpi xmlns:a14="http://schemas.microsoft.com/office/drawing/2010/main" val="0"/>
              </a:ext>
            </a:extLst>
          </a:blip>
          <a:srcRect t="9812" r="3" b="4407"/>
          <a:stretch/>
        </p:blipFill>
        <p:spPr>
          <a:xfrm>
            <a:off x="7822523" y="3456433"/>
            <a:ext cx="4369477" cy="3401568"/>
          </a:xfrm>
          <a:custGeom>
            <a:avLst/>
            <a:gdLst/>
            <a:ahLst/>
            <a:cxnLst/>
            <a:rect l="l" t="t" r="r" b="b"/>
            <a:pathLst>
              <a:path w="4369477" h="3401568">
                <a:moveTo>
                  <a:pt x="781270" y="0"/>
                </a:moveTo>
                <a:lnTo>
                  <a:pt x="4369477" y="0"/>
                </a:lnTo>
                <a:lnTo>
                  <a:pt x="4369477" y="3401568"/>
                </a:lnTo>
                <a:lnTo>
                  <a:pt x="0" y="3401568"/>
                </a:lnTo>
                <a:lnTo>
                  <a:pt x="1963" y="3397912"/>
                </a:lnTo>
                <a:cubicBezTo>
                  <a:pt x="454182" y="2512619"/>
                  <a:pt x="736170" y="1430108"/>
                  <a:pt x="776876" y="254399"/>
                </a:cubicBezTo>
                <a:close/>
              </a:path>
            </a:pathLst>
          </a:custGeom>
        </p:spPr>
      </p:pic>
      <p:pic>
        <p:nvPicPr>
          <p:cNvPr id="6" name="Afbeelding 5" descr="Afbeelding met verjaardagstaart, Kinderkunst, doos&#10;&#10;Automatisch gegenereerde beschrijving">
            <a:extLst>
              <a:ext uri="{FF2B5EF4-FFF2-40B4-BE49-F238E27FC236}">
                <a16:creationId xmlns:a16="http://schemas.microsoft.com/office/drawing/2014/main" id="{D2B24B49-BE30-7B47-B0D0-3FA141BC9992}"/>
              </a:ext>
            </a:extLst>
          </p:cNvPr>
          <p:cNvPicPr>
            <a:picLocks noChangeAspect="1"/>
          </p:cNvPicPr>
          <p:nvPr/>
        </p:nvPicPr>
        <p:blipFill rotWithShape="1">
          <a:blip r:embed="rId4">
            <a:extLst>
              <a:ext uri="{28A0092B-C50C-407E-A947-70E740481C1C}">
                <a14:useLocalDpi xmlns:a14="http://schemas.microsoft.com/office/drawing/2010/main" val="0"/>
              </a:ext>
            </a:extLst>
          </a:blip>
          <a:srcRect t="10606" r="2" b="14533"/>
          <a:stretch/>
        </p:blipFill>
        <p:spPr bwMode="auto">
          <a:xfrm>
            <a:off x="3630260" y="3456432"/>
            <a:ext cx="4925479" cy="3401568"/>
          </a:xfrm>
          <a:custGeom>
            <a:avLst/>
            <a:gdLst/>
            <a:ahLst/>
            <a:cxnLst/>
            <a:rect l="l" t="t" r="r" b="b"/>
            <a:pathLst>
              <a:path w="4925479" h="3364992">
                <a:moveTo>
                  <a:pt x="749362" y="0"/>
                </a:moveTo>
                <a:lnTo>
                  <a:pt x="4925479" y="0"/>
                </a:lnTo>
                <a:lnTo>
                  <a:pt x="4921868" y="209033"/>
                </a:lnTo>
                <a:cubicBezTo>
                  <a:pt x="4884554" y="1286766"/>
                  <a:pt x="4644496" y="2286187"/>
                  <a:pt x="4256422" y="3127175"/>
                </a:cubicBezTo>
                <a:lnTo>
                  <a:pt x="4134952" y="3364992"/>
                </a:lnTo>
                <a:lnTo>
                  <a:pt x="0" y="3364992"/>
                </a:lnTo>
                <a:lnTo>
                  <a:pt x="79008" y="3202330"/>
                </a:lnTo>
                <a:cubicBezTo>
                  <a:pt x="467082" y="2361343"/>
                  <a:pt x="707140" y="1361922"/>
                  <a:pt x="744454" y="284189"/>
                </a:cubicBezTo>
                <a:close/>
              </a:path>
            </a:pathLst>
          </a:custGeom>
          <a:noFill/>
        </p:spPr>
      </p:pic>
      <p:sp useBgFill="1">
        <p:nvSpPr>
          <p:cNvPr id="42" name="Freeform: Shape 41">
            <a:extLst>
              <a:ext uri="{FF2B5EF4-FFF2-40B4-BE49-F238E27FC236}">
                <a16:creationId xmlns:a16="http://schemas.microsoft.com/office/drawing/2014/main" id="{CA17DEF4-6C5D-41C6-8D93-5C7CFD7ADA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97136" cy="6858000"/>
          </a:xfrm>
          <a:custGeom>
            <a:avLst/>
            <a:gdLst>
              <a:gd name="connsiteX0" fmla="*/ 0 w 4397136"/>
              <a:gd name="connsiteY0" fmla="*/ 0 h 6858000"/>
              <a:gd name="connsiteX1" fmla="*/ 3599069 w 4397136"/>
              <a:gd name="connsiteY1" fmla="*/ 0 h 6858000"/>
              <a:gd name="connsiteX2" fmla="*/ 3634072 w 4397136"/>
              <a:gd name="connsiteY2" fmla="*/ 58977 h 6858000"/>
              <a:gd name="connsiteX3" fmla="*/ 4397136 w 4397136"/>
              <a:gd name="connsiteY3" fmla="*/ 3474189 h 6858000"/>
              <a:gd name="connsiteX4" fmla="*/ 3802221 w 4397136"/>
              <a:gd name="connsiteY4" fmla="*/ 6546415 h 6858000"/>
              <a:gd name="connsiteX5" fmla="*/ 3649466 w 4397136"/>
              <a:gd name="connsiteY5" fmla="*/ 6858000 h 6858000"/>
              <a:gd name="connsiteX6" fmla="*/ 0 w 439713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7136" h="6858000">
                <a:moveTo>
                  <a:pt x="0" y="0"/>
                </a:moveTo>
                <a:lnTo>
                  <a:pt x="3599069" y="0"/>
                </a:lnTo>
                <a:lnTo>
                  <a:pt x="3634072" y="58977"/>
                </a:lnTo>
                <a:cubicBezTo>
                  <a:pt x="4105532" y="933006"/>
                  <a:pt x="4397136" y="2140466"/>
                  <a:pt x="4397136" y="3474189"/>
                </a:cubicBezTo>
                <a:cubicBezTo>
                  <a:pt x="4397136" y="4641197"/>
                  <a:pt x="4173877" y="5711534"/>
                  <a:pt x="3802221" y="6546415"/>
                </a:cubicBezTo>
                <a:lnTo>
                  <a:pt x="3649466"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4" name="Freeform: Shape 43">
            <a:extLst>
              <a:ext uri="{FF2B5EF4-FFF2-40B4-BE49-F238E27FC236}">
                <a16:creationId xmlns:a16="http://schemas.microsoft.com/office/drawing/2014/main" id="{22BBC5A3-5C8C-4FB9-AEFF-8778D2C98D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86504" cy="6858000"/>
          </a:xfrm>
          <a:custGeom>
            <a:avLst/>
            <a:gdLst>
              <a:gd name="connsiteX0" fmla="*/ 0 w 4386504"/>
              <a:gd name="connsiteY0" fmla="*/ 0 h 6858000"/>
              <a:gd name="connsiteX1" fmla="*/ 3588437 w 4386504"/>
              <a:gd name="connsiteY1" fmla="*/ 0 h 6858000"/>
              <a:gd name="connsiteX2" fmla="*/ 3623440 w 4386504"/>
              <a:gd name="connsiteY2" fmla="*/ 58977 h 6858000"/>
              <a:gd name="connsiteX3" fmla="*/ 4386504 w 4386504"/>
              <a:gd name="connsiteY3" fmla="*/ 3474189 h 6858000"/>
              <a:gd name="connsiteX4" fmla="*/ 3791589 w 4386504"/>
              <a:gd name="connsiteY4" fmla="*/ 6546415 h 6858000"/>
              <a:gd name="connsiteX5" fmla="*/ 3638834 w 4386504"/>
              <a:gd name="connsiteY5" fmla="*/ 6858000 h 6858000"/>
              <a:gd name="connsiteX6" fmla="*/ 0 w 43865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6504" h="6858000">
                <a:moveTo>
                  <a:pt x="0" y="0"/>
                </a:moveTo>
                <a:lnTo>
                  <a:pt x="3588437" y="0"/>
                </a:lnTo>
                <a:lnTo>
                  <a:pt x="3623440" y="58977"/>
                </a:lnTo>
                <a:cubicBezTo>
                  <a:pt x="4094900" y="933006"/>
                  <a:pt x="4386504" y="2140466"/>
                  <a:pt x="4386504" y="3474189"/>
                </a:cubicBezTo>
                <a:cubicBezTo>
                  <a:pt x="4386504" y="4641197"/>
                  <a:pt x="4163245" y="5711534"/>
                  <a:pt x="3791589" y="6546415"/>
                </a:cubicBezTo>
                <a:lnTo>
                  <a:pt x="3638834"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14E8694F-15C4-F1D9-A93D-66CD8607FE7C}"/>
              </a:ext>
            </a:extLst>
          </p:cNvPr>
          <p:cNvSpPr>
            <a:spLocks noGrp="1"/>
          </p:cNvSpPr>
          <p:nvPr>
            <p:ph type="ctrTitle"/>
          </p:nvPr>
        </p:nvSpPr>
        <p:spPr>
          <a:xfrm>
            <a:off x="438912" y="1508760"/>
            <a:ext cx="3429000" cy="2898648"/>
          </a:xfrm>
        </p:spPr>
        <p:txBody>
          <a:bodyPr>
            <a:normAutofit/>
          </a:bodyPr>
          <a:lstStyle/>
          <a:p>
            <a:pPr algn="l"/>
            <a:r>
              <a:rPr lang="nl-NL" sz="4000"/>
              <a:t>Carnaval en de micro:bit les 2</a:t>
            </a:r>
          </a:p>
        </p:txBody>
      </p:sp>
      <p:sp>
        <p:nvSpPr>
          <p:cNvPr id="3" name="Ondertitel 2">
            <a:extLst>
              <a:ext uri="{FF2B5EF4-FFF2-40B4-BE49-F238E27FC236}">
                <a16:creationId xmlns:a16="http://schemas.microsoft.com/office/drawing/2014/main" id="{4C9018A6-BF3B-0159-74C0-74E86A3E27AD}"/>
              </a:ext>
            </a:extLst>
          </p:cNvPr>
          <p:cNvSpPr>
            <a:spLocks noGrp="1"/>
          </p:cNvSpPr>
          <p:nvPr>
            <p:ph type="subTitle" idx="1"/>
          </p:nvPr>
        </p:nvSpPr>
        <p:spPr>
          <a:xfrm>
            <a:off x="438912" y="4773168"/>
            <a:ext cx="3429000" cy="1335024"/>
          </a:xfrm>
        </p:spPr>
        <p:txBody>
          <a:bodyPr vert="horz" lIns="91440" tIns="45720" rIns="91440" bIns="45720" rtlCol="0" anchor="t">
            <a:normAutofit/>
          </a:bodyPr>
          <a:lstStyle/>
          <a:p>
            <a:pPr algn="l"/>
            <a:r>
              <a:rPr lang="nl-NL" sz="2100" dirty="0"/>
              <a:t>Maak een verhaaldobbelsteen</a:t>
            </a:r>
          </a:p>
        </p:txBody>
      </p:sp>
      <p:sp>
        <p:nvSpPr>
          <p:cNvPr id="46" name="Rectangle 45">
            <a:extLst>
              <a:ext uri="{FF2B5EF4-FFF2-40B4-BE49-F238E27FC236}">
                <a16:creationId xmlns:a16="http://schemas.microsoft.com/office/drawing/2014/main" id="{3BB917E8-D696-4787-96D6-521A9C42F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Afbeelding 4" descr="Afbeelding met carnaval, festival, Traditie, kostuum&#10;&#10;Automatisch gegenereerde beschrijving">
            <a:extLst>
              <a:ext uri="{FF2B5EF4-FFF2-40B4-BE49-F238E27FC236}">
                <a16:creationId xmlns:a16="http://schemas.microsoft.com/office/drawing/2014/main" id="{46C8CFDB-01FB-94B6-57FD-C61CDE0941CF}"/>
              </a:ext>
            </a:extLst>
          </p:cNvPr>
          <p:cNvPicPr>
            <a:picLocks noChangeAspect="1"/>
          </p:cNvPicPr>
          <p:nvPr/>
        </p:nvPicPr>
        <p:blipFill rotWithShape="1">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14063" r="-2" b="-2"/>
          <a:stretch/>
        </p:blipFill>
        <p:spPr>
          <a:xfrm>
            <a:off x="7845207" y="10"/>
            <a:ext cx="4346795" cy="3401558"/>
          </a:xfrm>
          <a:custGeom>
            <a:avLst/>
            <a:gdLst/>
            <a:ahLst/>
            <a:cxnLst/>
            <a:rect l="l" t="t" r="r" b="b"/>
            <a:pathLst>
              <a:path w="4346795" h="3401568">
                <a:moveTo>
                  <a:pt x="0" y="0"/>
                </a:moveTo>
                <a:lnTo>
                  <a:pt x="4346795" y="0"/>
                </a:lnTo>
                <a:lnTo>
                  <a:pt x="4346795" y="3401568"/>
                </a:lnTo>
                <a:lnTo>
                  <a:pt x="762748" y="3401568"/>
                </a:lnTo>
                <a:lnTo>
                  <a:pt x="751436" y="2963954"/>
                </a:lnTo>
                <a:cubicBezTo>
                  <a:pt x="698408" y="1942163"/>
                  <a:pt x="463174" y="995044"/>
                  <a:pt x="93264" y="192283"/>
                </a:cubicBezTo>
                <a:close/>
              </a:path>
            </a:pathLst>
          </a:custGeom>
        </p:spPr>
      </p:pic>
      <p:sp>
        <p:nvSpPr>
          <p:cNvPr id="48" name="Rectangle 47">
            <a:extLst>
              <a:ext uri="{FF2B5EF4-FFF2-40B4-BE49-F238E27FC236}">
                <a16:creationId xmlns:a16="http://schemas.microsoft.com/office/drawing/2014/main" id="{39F4C545-E278-42ED-9B78-2EBA464444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4544568"/>
            <a:ext cx="341496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8584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00"/>
                                        <p:tgtEl>
                                          <p:spTgt spid="3">
                                            <p:txEl>
                                              <p:pRg st="0" end="0"/>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94FE7-C628-65A3-2CD9-01953096E0B5}"/>
              </a:ext>
            </a:extLst>
          </p:cNvPr>
          <p:cNvSpPr>
            <a:spLocks noGrp="1"/>
          </p:cNvSpPr>
          <p:nvPr>
            <p:ph type="title"/>
          </p:nvPr>
        </p:nvSpPr>
        <p:spPr/>
        <p:txBody>
          <a:bodyPr/>
          <a:lstStyle/>
          <a:p>
            <a:endParaRPr lang="nl-NL"/>
          </a:p>
        </p:txBody>
      </p:sp>
      <p:pic>
        <p:nvPicPr>
          <p:cNvPr id="4" name="Tijdelijke aanduiding voor inhoud 3" descr="Afbeelding met tekst, schermopname, Rechthoek, whiteboard">
            <a:extLst>
              <a:ext uri="{FF2B5EF4-FFF2-40B4-BE49-F238E27FC236}">
                <a16:creationId xmlns:a16="http://schemas.microsoft.com/office/drawing/2014/main" id="{FEC73375-A078-35CB-4E7A-19AC195BDA84}"/>
              </a:ext>
            </a:extLst>
          </p:cNvPr>
          <p:cNvPicPr>
            <a:picLocks noGrp="1" noChangeAspect="1"/>
          </p:cNvPicPr>
          <p:nvPr>
            <p:ph idx="1"/>
          </p:nvPr>
        </p:nvPicPr>
        <p:blipFill>
          <a:blip r:embed="rId2"/>
          <a:stretch>
            <a:fillRect/>
          </a:stretch>
        </p:blipFill>
        <p:spPr>
          <a:xfrm>
            <a:off x="-398" y="1443"/>
            <a:ext cx="12192796" cy="6856557"/>
          </a:xfrm>
        </p:spPr>
      </p:pic>
      <p:sp>
        <p:nvSpPr>
          <p:cNvPr id="3" name="Tekstvak 2">
            <a:extLst>
              <a:ext uri="{FF2B5EF4-FFF2-40B4-BE49-F238E27FC236}">
                <a16:creationId xmlns:a16="http://schemas.microsoft.com/office/drawing/2014/main" id="{096F6616-B32E-AD8E-ADCE-8581A307F477}"/>
              </a:ext>
            </a:extLst>
          </p:cNvPr>
          <p:cNvSpPr txBox="1"/>
          <p:nvPr/>
        </p:nvSpPr>
        <p:spPr>
          <a:xfrm>
            <a:off x="1840090" y="1949551"/>
            <a:ext cx="8740278" cy="2554545"/>
          </a:xfrm>
          <a:prstGeom prst="rect">
            <a:avLst/>
          </a:prstGeom>
          <a:noFill/>
        </p:spPr>
        <p:txBody>
          <a:bodyPr wrap="none" lIns="91440" tIns="45720" rIns="91440" bIns="45720" rtlCol="0" anchor="t">
            <a:spAutoFit/>
          </a:bodyPr>
          <a:lstStyle/>
          <a:p>
            <a:pPr marL="285750" indent="-285750">
              <a:buFont typeface="Arial" panose="020B0604020202020204" pitchFamily="34" charset="0"/>
              <a:buChar char="•"/>
            </a:pPr>
            <a:r>
              <a:rPr lang="nl-NL" sz="3200" b="1" dirty="0"/>
              <a:t>We maken een verhalendobbelsteen</a:t>
            </a:r>
          </a:p>
          <a:p>
            <a:pPr marL="285750" indent="-285750">
              <a:buFont typeface="Arial" panose="020B0604020202020204" pitchFamily="34" charset="0"/>
              <a:buChar char="•"/>
            </a:pPr>
            <a:r>
              <a:rPr lang="nl-NL" sz="3200" b="1" dirty="0"/>
              <a:t>De </a:t>
            </a:r>
            <a:r>
              <a:rPr lang="nl-NL" sz="3200" b="1" dirty="0" err="1"/>
              <a:t>micro:bit</a:t>
            </a:r>
            <a:r>
              <a:rPr lang="nl-NL" sz="3200" b="1" dirty="0"/>
              <a:t> kiest 3 woorden uit onze variabelen</a:t>
            </a:r>
            <a:endParaRPr lang="nl-NL" sz="3200" b="1">
              <a:ea typeface="Calibri"/>
              <a:cs typeface="Calibri"/>
            </a:endParaRPr>
          </a:p>
          <a:p>
            <a:pPr marL="285750" indent="-285750">
              <a:buFont typeface="Arial" panose="020B0604020202020204" pitchFamily="34" charset="0"/>
              <a:buChar char="•"/>
            </a:pPr>
            <a:r>
              <a:rPr lang="nl-NL" sz="3200" b="1" dirty="0"/>
              <a:t>En jij maakt daar een grappige zin van</a:t>
            </a:r>
          </a:p>
          <a:p>
            <a:pPr marL="285750" indent="-285750">
              <a:buFont typeface="Arial" panose="020B0604020202020204" pitchFamily="34" charset="0"/>
              <a:buChar char="•"/>
            </a:pPr>
            <a:r>
              <a:rPr lang="nl-NL" sz="3200" b="1" dirty="0"/>
              <a:t>We maken 3 variabelen:</a:t>
            </a:r>
          </a:p>
          <a:p>
            <a:r>
              <a:rPr lang="nl-NL" sz="3200" b="1" dirty="0"/>
              <a:t>Hoofdpersoon, Plaats, Voorwerp</a:t>
            </a:r>
            <a:endParaRPr lang="nl-NL" sz="3200" b="1">
              <a:ea typeface="Calibri" panose="020F0502020204030204"/>
              <a:cs typeface="Calibri" panose="020F0502020204030204"/>
            </a:endParaRPr>
          </a:p>
        </p:txBody>
      </p:sp>
    </p:spTree>
    <p:extLst>
      <p:ext uri="{BB962C8B-B14F-4D97-AF65-F5344CB8AC3E}">
        <p14:creationId xmlns:p14="http://schemas.microsoft.com/office/powerpoint/2010/main" val="38607536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3"/>
          <a:srcRect t="2471" b="3386"/>
          <a:stretch/>
        </p:blipFill>
        <p:spPr>
          <a:xfrm>
            <a:off x="-3047" y="10"/>
            <a:ext cx="12191999" cy="6857990"/>
          </a:xfrm>
          <a:prstGeom prst="rect">
            <a:avLst/>
          </a:prstGeom>
        </p:spPr>
      </p:pic>
      <p:pic>
        <p:nvPicPr>
          <p:cNvPr id="3" name="Afbeelding 2" descr="Afbeelding met tekst&#10;&#10;Automatisch gegenereerde beschrijving">
            <a:extLst>
              <a:ext uri="{FF2B5EF4-FFF2-40B4-BE49-F238E27FC236}">
                <a16:creationId xmlns:a16="http://schemas.microsoft.com/office/drawing/2014/main" id="{E26F21E1-9A67-2E26-3FB1-D488C3E80686}"/>
              </a:ext>
            </a:extLst>
          </p:cNvPr>
          <p:cNvPicPr>
            <a:picLocks noChangeAspect="1"/>
          </p:cNvPicPr>
          <p:nvPr/>
        </p:nvPicPr>
        <p:blipFill rotWithShape="1">
          <a:blip r:embed="rId3"/>
          <a:srcRect t="9767" r="3" b="10685"/>
          <a:stretch/>
        </p:blipFill>
        <p:spPr>
          <a:xfrm>
            <a:off x="7499230" y="-2"/>
            <a:ext cx="4689052" cy="2228757"/>
          </a:xfrm>
          <a:prstGeom prst="rect">
            <a:avLst/>
          </a:prstGeom>
        </p:spPr>
      </p:pic>
      <p:sp>
        <p:nvSpPr>
          <p:cNvPr id="4" name="Tekstvak 3">
            <a:extLst>
              <a:ext uri="{FF2B5EF4-FFF2-40B4-BE49-F238E27FC236}">
                <a16:creationId xmlns:a16="http://schemas.microsoft.com/office/drawing/2014/main" id="{70DEF44D-B304-BDEA-5547-50EAE10A07BF}"/>
              </a:ext>
            </a:extLst>
          </p:cNvPr>
          <p:cNvSpPr txBox="1"/>
          <p:nvPr/>
        </p:nvSpPr>
        <p:spPr>
          <a:xfrm>
            <a:off x="7811912" y="693727"/>
            <a:ext cx="4539522" cy="923330"/>
          </a:xfrm>
          <a:prstGeom prst="rect">
            <a:avLst/>
          </a:prstGeom>
          <a:noFill/>
        </p:spPr>
        <p:txBody>
          <a:bodyPr wrap="square">
            <a:spAutoFit/>
          </a:bodyPr>
          <a:lstStyle/>
          <a:p>
            <a:r>
              <a:rPr lang="nl-NL" sz="5400" dirty="0">
                <a:solidFill>
                  <a:srgbClr val="FFFFFF"/>
                </a:solidFill>
              </a:rPr>
              <a:t>makecode.com</a:t>
            </a:r>
            <a:endParaRPr lang="nl-NL" sz="5400" dirty="0"/>
          </a:p>
        </p:txBody>
      </p:sp>
      <p:pic>
        <p:nvPicPr>
          <p:cNvPr id="2" name="Afbeelding 1" descr="Afbeelding met tekst, schermopname, grafische vormgeving, Besturingssysteem&#10;&#10;Automatisch gegenereerde beschrijving">
            <a:extLst>
              <a:ext uri="{FF2B5EF4-FFF2-40B4-BE49-F238E27FC236}">
                <a16:creationId xmlns:a16="http://schemas.microsoft.com/office/drawing/2014/main" id="{24802731-BFDC-D40D-E64A-DC4A463E08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188" y="1617057"/>
            <a:ext cx="8374888" cy="4363767"/>
          </a:xfrm>
          <a:prstGeom prst="rect">
            <a:avLst/>
          </a:prstGeom>
        </p:spPr>
      </p:pic>
      <p:sp>
        <p:nvSpPr>
          <p:cNvPr id="9" name="Pijl: rechts 8">
            <a:extLst>
              <a:ext uri="{FF2B5EF4-FFF2-40B4-BE49-F238E27FC236}">
                <a16:creationId xmlns:a16="http://schemas.microsoft.com/office/drawing/2014/main" id="{08C4E0DF-21F5-4504-096E-228ADF20ED33}"/>
              </a:ext>
            </a:extLst>
          </p:cNvPr>
          <p:cNvSpPr/>
          <p:nvPr/>
        </p:nvSpPr>
        <p:spPr>
          <a:xfrm rot="9156009">
            <a:off x="1769420" y="3171165"/>
            <a:ext cx="5343302" cy="890225"/>
          </a:xfrm>
          <a:prstGeom prst="right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5162699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4"/>
          <a:srcRect t="2471" b="3386"/>
          <a:stretch/>
        </p:blipFill>
        <p:spPr>
          <a:xfrm>
            <a:off x="-3047" y="10"/>
            <a:ext cx="12191999" cy="6857990"/>
          </a:xfrm>
          <a:prstGeom prst="rect">
            <a:avLst/>
          </a:prstGeom>
        </p:spPr>
      </p:pic>
      <p:pic>
        <p:nvPicPr>
          <p:cNvPr id="2" name="Onlinemedia 1" title="Tutorial 2.1 a Open Leermateriaal. Basis microbit les 2">
            <a:hlinkClick r:id="" action="ppaction://media"/>
            <a:extLst>
              <a:ext uri="{FF2B5EF4-FFF2-40B4-BE49-F238E27FC236}">
                <a16:creationId xmlns:a16="http://schemas.microsoft.com/office/drawing/2014/main" id="{E5C04FAD-34B0-3FB4-617D-771FBA8777D4}"/>
              </a:ext>
            </a:extLst>
          </p:cNvPr>
          <p:cNvPicPr>
            <a:picLocks noRot="1" noChangeAspect="1"/>
          </p:cNvPicPr>
          <p:nvPr>
            <a:videoFile r:link="rId1"/>
          </p:nvPr>
        </p:nvPicPr>
        <p:blipFill>
          <a:blip r:embed="rId5"/>
          <a:stretch>
            <a:fillRect/>
          </a:stretch>
        </p:blipFill>
        <p:spPr>
          <a:xfrm>
            <a:off x="250797" y="126460"/>
            <a:ext cx="10743466" cy="6070059"/>
          </a:xfrm>
          <a:prstGeom prst="rect">
            <a:avLst/>
          </a:prstGeom>
        </p:spPr>
      </p:pic>
    </p:spTree>
    <p:extLst>
      <p:ext uri="{BB962C8B-B14F-4D97-AF65-F5344CB8AC3E}">
        <p14:creationId xmlns:p14="http://schemas.microsoft.com/office/powerpoint/2010/main" val="2143119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94FE7-C628-65A3-2CD9-01953096E0B5}"/>
              </a:ext>
            </a:extLst>
          </p:cNvPr>
          <p:cNvSpPr>
            <a:spLocks noGrp="1"/>
          </p:cNvSpPr>
          <p:nvPr>
            <p:ph type="title"/>
          </p:nvPr>
        </p:nvSpPr>
        <p:spPr/>
        <p:txBody>
          <a:bodyPr/>
          <a:lstStyle/>
          <a:p>
            <a:endParaRPr lang="nl-NL"/>
          </a:p>
        </p:txBody>
      </p:sp>
      <p:pic>
        <p:nvPicPr>
          <p:cNvPr id="4" name="Tijdelijke aanduiding voor inhoud 3" descr="Afbeelding met tekst, schermopname, Rechthoek, whiteboard">
            <a:extLst>
              <a:ext uri="{FF2B5EF4-FFF2-40B4-BE49-F238E27FC236}">
                <a16:creationId xmlns:a16="http://schemas.microsoft.com/office/drawing/2014/main" id="{FEC73375-A078-35CB-4E7A-19AC195BDA84}"/>
              </a:ext>
            </a:extLst>
          </p:cNvPr>
          <p:cNvPicPr>
            <a:picLocks noGrp="1" noChangeAspect="1"/>
          </p:cNvPicPr>
          <p:nvPr>
            <p:ph idx="1"/>
          </p:nvPr>
        </p:nvPicPr>
        <p:blipFill>
          <a:blip r:embed="rId3"/>
          <a:stretch>
            <a:fillRect/>
          </a:stretch>
        </p:blipFill>
        <p:spPr>
          <a:xfrm>
            <a:off x="-43397" y="1"/>
            <a:ext cx="12192796" cy="6858000"/>
          </a:xfrm>
        </p:spPr>
      </p:pic>
      <p:pic>
        <p:nvPicPr>
          <p:cNvPr id="3" name="Afbeelding 2" descr="Afbeelding met tekst, schermopname, software, Computerpictogram&#10;&#10;Automatisch gegenereerde beschrijving">
            <a:extLst>
              <a:ext uri="{FF2B5EF4-FFF2-40B4-BE49-F238E27FC236}">
                <a16:creationId xmlns:a16="http://schemas.microsoft.com/office/drawing/2014/main" id="{E138D3F8-1642-2531-4F4D-0A31C6841A4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748" b="12703"/>
          <a:stretch/>
        </p:blipFill>
        <p:spPr bwMode="auto">
          <a:xfrm>
            <a:off x="2198687" y="798512"/>
            <a:ext cx="7554913" cy="494977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825387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4"/>
          <a:srcRect t="2471" b="3386"/>
          <a:stretch/>
        </p:blipFill>
        <p:spPr>
          <a:xfrm>
            <a:off x="-3047" y="10"/>
            <a:ext cx="12191999" cy="6857990"/>
          </a:xfrm>
          <a:prstGeom prst="rect">
            <a:avLst/>
          </a:prstGeom>
        </p:spPr>
      </p:pic>
      <p:pic>
        <p:nvPicPr>
          <p:cNvPr id="2" name="Onlinemedia 1" title="Tutorial 2.1 b Open Leermateriaal. Basis microbit les 2">
            <a:hlinkClick r:id="" action="ppaction://media"/>
            <a:extLst>
              <a:ext uri="{FF2B5EF4-FFF2-40B4-BE49-F238E27FC236}">
                <a16:creationId xmlns:a16="http://schemas.microsoft.com/office/drawing/2014/main" id="{DF51735C-A1B3-475E-069E-6140AB26F22E}"/>
              </a:ext>
            </a:extLst>
          </p:cNvPr>
          <p:cNvPicPr>
            <a:picLocks noRot="1" noChangeAspect="1"/>
          </p:cNvPicPr>
          <p:nvPr>
            <a:videoFile r:link="rId1"/>
          </p:nvPr>
        </p:nvPicPr>
        <p:blipFill>
          <a:blip r:embed="rId5"/>
          <a:stretch>
            <a:fillRect/>
          </a:stretch>
        </p:blipFill>
        <p:spPr>
          <a:xfrm>
            <a:off x="818960" y="447472"/>
            <a:ext cx="10347475" cy="5846324"/>
          </a:xfrm>
          <a:prstGeom prst="rect">
            <a:avLst/>
          </a:prstGeom>
        </p:spPr>
      </p:pic>
    </p:spTree>
    <p:extLst>
      <p:ext uri="{BB962C8B-B14F-4D97-AF65-F5344CB8AC3E}">
        <p14:creationId xmlns:p14="http://schemas.microsoft.com/office/powerpoint/2010/main" val="2175910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94FE7-C628-65A3-2CD9-01953096E0B5}"/>
              </a:ext>
            </a:extLst>
          </p:cNvPr>
          <p:cNvSpPr>
            <a:spLocks noGrp="1"/>
          </p:cNvSpPr>
          <p:nvPr>
            <p:ph type="title"/>
          </p:nvPr>
        </p:nvSpPr>
        <p:spPr/>
        <p:txBody>
          <a:bodyPr/>
          <a:lstStyle/>
          <a:p>
            <a:endParaRPr lang="nl-NL"/>
          </a:p>
        </p:txBody>
      </p:sp>
      <p:pic>
        <p:nvPicPr>
          <p:cNvPr id="4" name="Tijdelijke aanduiding voor inhoud 3" descr="Afbeelding met tekst, schermopname, Rechthoek, whiteboard">
            <a:extLst>
              <a:ext uri="{FF2B5EF4-FFF2-40B4-BE49-F238E27FC236}">
                <a16:creationId xmlns:a16="http://schemas.microsoft.com/office/drawing/2014/main" id="{FEC73375-A078-35CB-4E7A-19AC195BDA84}"/>
              </a:ext>
            </a:extLst>
          </p:cNvPr>
          <p:cNvPicPr>
            <a:picLocks noGrp="1" noChangeAspect="1"/>
          </p:cNvPicPr>
          <p:nvPr>
            <p:ph idx="1"/>
          </p:nvPr>
        </p:nvPicPr>
        <p:blipFill>
          <a:blip r:embed="rId3"/>
          <a:stretch>
            <a:fillRect/>
          </a:stretch>
        </p:blipFill>
        <p:spPr>
          <a:xfrm>
            <a:off x="-398" y="1"/>
            <a:ext cx="12192796" cy="6858000"/>
          </a:xfrm>
        </p:spPr>
      </p:pic>
      <p:pic>
        <p:nvPicPr>
          <p:cNvPr id="3" name="Afbeelding 2" descr="Afbeelding met tekst, schermopname, software, ontwerp&#10;&#10;Automatisch gegenereerde beschrijving">
            <a:extLst>
              <a:ext uri="{FF2B5EF4-FFF2-40B4-BE49-F238E27FC236}">
                <a16:creationId xmlns:a16="http://schemas.microsoft.com/office/drawing/2014/main" id="{B4E38F6E-439E-DF26-CB47-7A51561A854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2400"/>
          <a:stretch/>
        </p:blipFill>
        <p:spPr bwMode="auto">
          <a:xfrm>
            <a:off x="3468846" y="634365"/>
            <a:ext cx="5254308" cy="519962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923455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4"/>
          <a:srcRect t="2471" b="3386"/>
          <a:stretch/>
        </p:blipFill>
        <p:spPr>
          <a:xfrm>
            <a:off x="-3047" y="10"/>
            <a:ext cx="12191999" cy="6857990"/>
          </a:xfrm>
          <a:prstGeom prst="rect">
            <a:avLst/>
          </a:prstGeom>
        </p:spPr>
      </p:pic>
      <p:pic>
        <p:nvPicPr>
          <p:cNvPr id="2" name="Onlinemedia 1" title="Tutorial 2.2 Open Leermateriaal. Basis microbit les 2">
            <a:hlinkClick r:id="" action="ppaction://media"/>
            <a:extLst>
              <a:ext uri="{FF2B5EF4-FFF2-40B4-BE49-F238E27FC236}">
                <a16:creationId xmlns:a16="http://schemas.microsoft.com/office/drawing/2014/main" id="{D27F0042-9E37-B1F4-4D95-8982787A4744}"/>
              </a:ext>
            </a:extLst>
          </p:cNvPr>
          <p:cNvPicPr>
            <a:picLocks noRot="1" noChangeAspect="1"/>
          </p:cNvPicPr>
          <p:nvPr>
            <a:videoFile r:link="rId1"/>
          </p:nvPr>
        </p:nvPicPr>
        <p:blipFill>
          <a:blip r:embed="rId5"/>
          <a:stretch>
            <a:fillRect/>
          </a:stretch>
        </p:blipFill>
        <p:spPr>
          <a:xfrm>
            <a:off x="651753" y="353000"/>
            <a:ext cx="10480247" cy="5921340"/>
          </a:xfrm>
          <a:prstGeom prst="rect">
            <a:avLst/>
          </a:prstGeom>
        </p:spPr>
      </p:pic>
    </p:spTree>
    <p:extLst>
      <p:ext uri="{BB962C8B-B14F-4D97-AF65-F5344CB8AC3E}">
        <p14:creationId xmlns:p14="http://schemas.microsoft.com/office/powerpoint/2010/main" val="4041498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94FE7-C628-65A3-2CD9-01953096E0B5}"/>
              </a:ext>
            </a:extLst>
          </p:cNvPr>
          <p:cNvSpPr>
            <a:spLocks noGrp="1"/>
          </p:cNvSpPr>
          <p:nvPr>
            <p:ph type="title"/>
          </p:nvPr>
        </p:nvSpPr>
        <p:spPr/>
        <p:txBody>
          <a:bodyPr/>
          <a:lstStyle/>
          <a:p>
            <a:endParaRPr lang="nl-NL"/>
          </a:p>
        </p:txBody>
      </p:sp>
      <p:pic>
        <p:nvPicPr>
          <p:cNvPr id="4" name="Tijdelijke aanduiding voor inhoud 3" descr="Afbeelding met tekst, schermopname, Rechthoek, whiteboard">
            <a:extLst>
              <a:ext uri="{FF2B5EF4-FFF2-40B4-BE49-F238E27FC236}">
                <a16:creationId xmlns:a16="http://schemas.microsoft.com/office/drawing/2014/main" id="{FEC73375-A078-35CB-4E7A-19AC195BDA84}"/>
              </a:ext>
            </a:extLst>
          </p:cNvPr>
          <p:cNvPicPr>
            <a:picLocks noGrp="1" noChangeAspect="1"/>
          </p:cNvPicPr>
          <p:nvPr>
            <p:ph idx="1"/>
          </p:nvPr>
        </p:nvPicPr>
        <p:blipFill>
          <a:blip r:embed="rId3"/>
          <a:stretch>
            <a:fillRect/>
          </a:stretch>
        </p:blipFill>
        <p:spPr>
          <a:xfrm>
            <a:off x="-43397" y="1"/>
            <a:ext cx="12192796" cy="6857999"/>
          </a:xfrm>
        </p:spPr>
      </p:pic>
      <p:pic>
        <p:nvPicPr>
          <p:cNvPr id="3" name="Afbeelding 2" descr="Afbeelding met tekst, schermopname, software, Computerpictogram&#10;&#10;Automatisch gegenereerde beschrijving">
            <a:extLst>
              <a:ext uri="{FF2B5EF4-FFF2-40B4-BE49-F238E27FC236}">
                <a16:creationId xmlns:a16="http://schemas.microsoft.com/office/drawing/2014/main" id="{D710AC12-957D-FE4C-0D32-348735EFE71A}"/>
              </a:ext>
            </a:extLst>
          </p:cNvPr>
          <p:cNvPicPr>
            <a:picLocks noChangeAspect="1"/>
          </p:cNvPicPr>
          <p:nvPr/>
        </p:nvPicPr>
        <p:blipFill>
          <a:blip r:embed="rId4" cstate="print">
            <a:extLst>
              <a:ext uri="{28A0092B-C50C-407E-A947-70E740481C1C}">
                <a14:useLocalDpi xmlns:a14="http://schemas.microsoft.com/office/drawing/2010/main" val="0"/>
              </a:ext>
            </a:extLst>
          </a:blip>
          <a:srcRect l="8403" t="2315" r="6950" b="52273"/>
          <a:stretch>
            <a:fillRect/>
          </a:stretch>
        </p:blipFill>
        <p:spPr>
          <a:xfrm>
            <a:off x="1708150" y="1022152"/>
            <a:ext cx="9310822" cy="4362648"/>
          </a:xfrm>
          <a:prstGeom prst="rect">
            <a:avLst/>
          </a:prstGeom>
        </p:spPr>
      </p:pic>
    </p:spTree>
    <p:extLst>
      <p:ext uri="{BB962C8B-B14F-4D97-AF65-F5344CB8AC3E}">
        <p14:creationId xmlns:p14="http://schemas.microsoft.com/office/powerpoint/2010/main" val="8001416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94FE7-C628-65A3-2CD9-01953096E0B5}"/>
              </a:ext>
            </a:extLst>
          </p:cNvPr>
          <p:cNvSpPr>
            <a:spLocks noGrp="1"/>
          </p:cNvSpPr>
          <p:nvPr>
            <p:ph type="title"/>
          </p:nvPr>
        </p:nvSpPr>
        <p:spPr/>
        <p:txBody>
          <a:bodyPr/>
          <a:lstStyle/>
          <a:p>
            <a:endParaRPr lang="nl-NL"/>
          </a:p>
        </p:txBody>
      </p:sp>
      <p:pic>
        <p:nvPicPr>
          <p:cNvPr id="4" name="Tijdelijke aanduiding voor inhoud 3" descr="Afbeelding met tekst, schermopname, Rechthoek, whiteboard">
            <a:extLst>
              <a:ext uri="{FF2B5EF4-FFF2-40B4-BE49-F238E27FC236}">
                <a16:creationId xmlns:a16="http://schemas.microsoft.com/office/drawing/2014/main" id="{FEC73375-A078-35CB-4E7A-19AC195BDA84}"/>
              </a:ext>
            </a:extLst>
          </p:cNvPr>
          <p:cNvPicPr>
            <a:picLocks noGrp="1" noChangeAspect="1"/>
          </p:cNvPicPr>
          <p:nvPr>
            <p:ph idx="1"/>
          </p:nvPr>
        </p:nvPicPr>
        <p:blipFill>
          <a:blip r:embed="rId3"/>
          <a:stretch>
            <a:fillRect/>
          </a:stretch>
        </p:blipFill>
        <p:spPr>
          <a:xfrm>
            <a:off x="-43397" y="1"/>
            <a:ext cx="12192796" cy="6857999"/>
          </a:xfrm>
        </p:spPr>
      </p:pic>
      <p:pic>
        <p:nvPicPr>
          <p:cNvPr id="5" name="Afbeelding 4" descr="Afbeelding met tekst, schermopname, software, Multimediasoftware&#10;&#10;Automatisch gegenereerde beschrijving">
            <a:extLst>
              <a:ext uri="{FF2B5EF4-FFF2-40B4-BE49-F238E27FC236}">
                <a16:creationId xmlns:a16="http://schemas.microsoft.com/office/drawing/2014/main" id="{F30E1E4A-BB07-2150-3356-9E2B156BC5AA}"/>
              </a:ext>
            </a:extLst>
          </p:cNvPr>
          <p:cNvPicPr>
            <a:picLocks noChangeAspect="1"/>
          </p:cNvPicPr>
          <p:nvPr/>
        </p:nvPicPr>
        <p:blipFill>
          <a:blip r:embed="rId4" cstate="print">
            <a:extLst>
              <a:ext uri="{28A0092B-C50C-407E-A947-70E740481C1C}">
                <a14:useLocalDpi xmlns:a14="http://schemas.microsoft.com/office/drawing/2010/main" val="0"/>
              </a:ext>
            </a:extLst>
          </a:blip>
          <a:srcRect l="52593" t="23742" b="-1216"/>
          <a:stretch>
            <a:fillRect/>
          </a:stretch>
        </p:blipFill>
        <p:spPr>
          <a:xfrm>
            <a:off x="2972752" y="365125"/>
            <a:ext cx="5449888" cy="5844710"/>
          </a:xfrm>
          <a:prstGeom prst="rect">
            <a:avLst/>
          </a:prstGeom>
        </p:spPr>
      </p:pic>
    </p:spTree>
    <p:extLst>
      <p:ext uri="{BB962C8B-B14F-4D97-AF65-F5344CB8AC3E}">
        <p14:creationId xmlns:p14="http://schemas.microsoft.com/office/powerpoint/2010/main" val="3135747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4"/>
          <a:srcRect t="2471" b="3386"/>
          <a:stretch/>
        </p:blipFill>
        <p:spPr>
          <a:xfrm>
            <a:off x="-3047" y="10"/>
            <a:ext cx="12191999" cy="6857990"/>
          </a:xfrm>
          <a:prstGeom prst="rect">
            <a:avLst/>
          </a:prstGeom>
        </p:spPr>
      </p:pic>
      <p:pic>
        <p:nvPicPr>
          <p:cNvPr id="2" name="Onlinemedia 1" title="Tutorial 2.3 Open Leermateriaal. Basis microbit les 2">
            <a:hlinkClick r:id="" action="ppaction://media"/>
            <a:extLst>
              <a:ext uri="{FF2B5EF4-FFF2-40B4-BE49-F238E27FC236}">
                <a16:creationId xmlns:a16="http://schemas.microsoft.com/office/drawing/2014/main" id="{D83493E1-DF99-D14B-F78E-7978D7162C1C}"/>
              </a:ext>
            </a:extLst>
          </p:cNvPr>
          <p:cNvPicPr>
            <a:picLocks noRot="1" noChangeAspect="1"/>
          </p:cNvPicPr>
          <p:nvPr>
            <a:videoFile r:link="rId1"/>
          </p:nvPr>
        </p:nvPicPr>
        <p:blipFill>
          <a:blip r:embed="rId5"/>
          <a:stretch>
            <a:fillRect/>
          </a:stretch>
        </p:blipFill>
        <p:spPr>
          <a:xfrm>
            <a:off x="1313234" y="726737"/>
            <a:ext cx="9904853" cy="5596242"/>
          </a:xfrm>
          <a:prstGeom prst="rect">
            <a:avLst/>
          </a:prstGeom>
        </p:spPr>
      </p:pic>
    </p:spTree>
    <p:extLst>
      <p:ext uri="{BB962C8B-B14F-4D97-AF65-F5344CB8AC3E}">
        <p14:creationId xmlns:p14="http://schemas.microsoft.com/office/powerpoint/2010/main" val="3318332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94FE7-C628-65A3-2CD9-01953096E0B5}"/>
              </a:ext>
            </a:extLst>
          </p:cNvPr>
          <p:cNvSpPr>
            <a:spLocks noGrp="1"/>
          </p:cNvSpPr>
          <p:nvPr>
            <p:ph type="title"/>
          </p:nvPr>
        </p:nvSpPr>
        <p:spPr/>
        <p:txBody>
          <a:bodyPr/>
          <a:lstStyle/>
          <a:p>
            <a:endParaRPr lang="nl-NL"/>
          </a:p>
        </p:txBody>
      </p:sp>
      <p:pic>
        <p:nvPicPr>
          <p:cNvPr id="4" name="Tijdelijke aanduiding voor inhoud 3" descr="Afbeelding met tekst, schermopname, Rechthoek, whiteboard">
            <a:extLst>
              <a:ext uri="{FF2B5EF4-FFF2-40B4-BE49-F238E27FC236}">
                <a16:creationId xmlns:a16="http://schemas.microsoft.com/office/drawing/2014/main" id="{FEC73375-A078-35CB-4E7A-19AC195BDA84}"/>
              </a:ext>
            </a:extLst>
          </p:cNvPr>
          <p:cNvPicPr>
            <a:picLocks noGrp="1" noChangeAspect="1"/>
          </p:cNvPicPr>
          <p:nvPr>
            <p:ph idx="1"/>
          </p:nvPr>
        </p:nvPicPr>
        <p:blipFill>
          <a:blip r:embed="rId2"/>
          <a:stretch>
            <a:fillRect/>
          </a:stretch>
        </p:blipFill>
        <p:spPr>
          <a:xfrm>
            <a:off x="-398" y="1443"/>
            <a:ext cx="12192796" cy="6856557"/>
          </a:xfrm>
        </p:spPr>
      </p:pic>
      <p:sp>
        <p:nvSpPr>
          <p:cNvPr id="3" name="Tekstvak 2">
            <a:extLst>
              <a:ext uri="{FF2B5EF4-FFF2-40B4-BE49-F238E27FC236}">
                <a16:creationId xmlns:a16="http://schemas.microsoft.com/office/drawing/2014/main" id="{096F6616-B32E-AD8E-ADCE-8581A307F477}"/>
              </a:ext>
            </a:extLst>
          </p:cNvPr>
          <p:cNvSpPr txBox="1"/>
          <p:nvPr/>
        </p:nvSpPr>
        <p:spPr>
          <a:xfrm>
            <a:off x="1840090" y="1949551"/>
            <a:ext cx="7187417" cy="1569660"/>
          </a:xfrm>
          <a:prstGeom prst="rect">
            <a:avLst/>
          </a:prstGeom>
          <a:noFill/>
        </p:spPr>
        <p:txBody>
          <a:bodyPr wrap="none" lIns="91440" tIns="45720" rIns="91440" bIns="45720" rtlCol="0" anchor="t">
            <a:spAutoFit/>
          </a:bodyPr>
          <a:lstStyle/>
          <a:p>
            <a:pPr marL="285750" indent="-285750">
              <a:buFont typeface="Arial" panose="020B0604020202020204" pitchFamily="34" charset="0"/>
              <a:buChar char="•"/>
            </a:pPr>
            <a:r>
              <a:rPr lang="nl-NL" sz="3200" b="1" dirty="0"/>
              <a:t>Wat hebben we de vorige keer gedaan?</a:t>
            </a:r>
          </a:p>
          <a:p>
            <a:pPr marL="285750" indent="-285750">
              <a:buFont typeface="Arial" panose="020B0604020202020204" pitchFamily="34" charset="0"/>
              <a:buChar char="•"/>
            </a:pPr>
            <a:r>
              <a:rPr lang="nl-NL" sz="3200" b="1" dirty="0"/>
              <a:t>Hoe zat het ook al weer met Carnaval?</a:t>
            </a:r>
          </a:p>
          <a:p>
            <a:pPr marL="285750" indent="-285750">
              <a:buFont typeface="Arial" panose="020B0604020202020204" pitchFamily="34" charset="0"/>
              <a:buChar char="•"/>
            </a:pPr>
            <a:r>
              <a:rPr lang="nl-NL" sz="3200" b="1" dirty="0"/>
              <a:t>Wat is een dobbelsteen?</a:t>
            </a:r>
            <a:endParaRPr lang="nl-NL" sz="3200" b="1" dirty="0">
              <a:ea typeface="Calibri"/>
              <a:cs typeface="Calibri"/>
            </a:endParaRPr>
          </a:p>
        </p:txBody>
      </p:sp>
    </p:spTree>
    <p:extLst>
      <p:ext uri="{BB962C8B-B14F-4D97-AF65-F5344CB8AC3E}">
        <p14:creationId xmlns:p14="http://schemas.microsoft.com/office/powerpoint/2010/main" val="460266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94FE7-C628-65A3-2CD9-01953096E0B5}"/>
              </a:ext>
            </a:extLst>
          </p:cNvPr>
          <p:cNvSpPr>
            <a:spLocks noGrp="1"/>
          </p:cNvSpPr>
          <p:nvPr>
            <p:ph type="title"/>
          </p:nvPr>
        </p:nvSpPr>
        <p:spPr/>
        <p:txBody>
          <a:bodyPr/>
          <a:lstStyle/>
          <a:p>
            <a:endParaRPr lang="nl-NL"/>
          </a:p>
        </p:txBody>
      </p:sp>
      <p:pic>
        <p:nvPicPr>
          <p:cNvPr id="4" name="Tijdelijke aanduiding voor inhoud 3" descr="Afbeelding met tekst, schermopname, Rechthoek, whiteboard">
            <a:extLst>
              <a:ext uri="{FF2B5EF4-FFF2-40B4-BE49-F238E27FC236}">
                <a16:creationId xmlns:a16="http://schemas.microsoft.com/office/drawing/2014/main" id="{FEC73375-A078-35CB-4E7A-19AC195BDA84}"/>
              </a:ext>
            </a:extLst>
          </p:cNvPr>
          <p:cNvPicPr>
            <a:picLocks noGrp="1" noChangeAspect="1"/>
          </p:cNvPicPr>
          <p:nvPr>
            <p:ph idx="1"/>
          </p:nvPr>
        </p:nvPicPr>
        <p:blipFill>
          <a:blip r:embed="rId3"/>
          <a:stretch>
            <a:fillRect/>
          </a:stretch>
        </p:blipFill>
        <p:spPr>
          <a:xfrm>
            <a:off x="-43397" y="1"/>
            <a:ext cx="12192796" cy="6857999"/>
          </a:xfrm>
        </p:spPr>
      </p:pic>
      <p:pic>
        <p:nvPicPr>
          <p:cNvPr id="3" name="Afbeelding 2" descr="Afbeelding met tekst, schermopname, Besturingssysteem, software&#10;&#10;Automatisch gegenereerde beschrijving">
            <a:extLst>
              <a:ext uri="{FF2B5EF4-FFF2-40B4-BE49-F238E27FC236}">
                <a16:creationId xmlns:a16="http://schemas.microsoft.com/office/drawing/2014/main" id="{F9CF708B-C8D2-7015-A108-213F9E1EE7B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043"/>
          <a:stretch/>
        </p:blipFill>
        <p:spPr bwMode="auto">
          <a:xfrm>
            <a:off x="3005772" y="365125"/>
            <a:ext cx="6036628" cy="560007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327799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3"/>
          <a:srcRect t="2471" b="3386"/>
          <a:stretch/>
        </p:blipFill>
        <p:spPr>
          <a:xfrm>
            <a:off x="-3047" y="10"/>
            <a:ext cx="12191999" cy="6857990"/>
          </a:xfrm>
          <a:prstGeom prst="rect">
            <a:avLst/>
          </a:prstGeom>
        </p:spPr>
      </p:pic>
      <p:pic>
        <p:nvPicPr>
          <p:cNvPr id="2" name="Afbeelding 1" descr="Afbeelding met tekst&#10;&#10;Automatisch gegenereerde beschrijving">
            <a:extLst>
              <a:ext uri="{FF2B5EF4-FFF2-40B4-BE49-F238E27FC236}">
                <a16:creationId xmlns:a16="http://schemas.microsoft.com/office/drawing/2014/main" id="{695F7F1B-C794-BEB4-4F28-0566E3A5C6DD}"/>
              </a:ext>
            </a:extLst>
          </p:cNvPr>
          <p:cNvPicPr>
            <a:picLocks noChangeAspect="1"/>
          </p:cNvPicPr>
          <p:nvPr/>
        </p:nvPicPr>
        <p:blipFill rotWithShape="1">
          <a:blip r:embed="rId3"/>
          <a:srcRect t="9767" r="3" b="10685"/>
          <a:stretch/>
        </p:blipFill>
        <p:spPr>
          <a:xfrm>
            <a:off x="7502948" y="0"/>
            <a:ext cx="4689052" cy="2228757"/>
          </a:xfrm>
          <a:prstGeom prst="rect">
            <a:avLst/>
          </a:prstGeom>
        </p:spPr>
      </p:pic>
      <p:sp>
        <p:nvSpPr>
          <p:cNvPr id="3" name="Tekstvak 2">
            <a:extLst>
              <a:ext uri="{FF2B5EF4-FFF2-40B4-BE49-F238E27FC236}">
                <a16:creationId xmlns:a16="http://schemas.microsoft.com/office/drawing/2014/main" id="{4B7CD594-6621-B964-3EFA-BBE55A559BD5}"/>
              </a:ext>
            </a:extLst>
          </p:cNvPr>
          <p:cNvSpPr txBox="1"/>
          <p:nvPr/>
        </p:nvSpPr>
        <p:spPr>
          <a:xfrm>
            <a:off x="7766828" y="449512"/>
            <a:ext cx="4539522" cy="1754326"/>
          </a:xfrm>
          <a:prstGeom prst="rect">
            <a:avLst/>
          </a:prstGeom>
          <a:noFill/>
        </p:spPr>
        <p:txBody>
          <a:bodyPr wrap="square">
            <a:spAutoFit/>
          </a:bodyPr>
          <a:lstStyle/>
          <a:p>
            <a:r>
              <a:rPr lang="nl-NL" sz="5400" dirty="0">
                <a:solidFill>
                  <a:srgbClr val="FFFFFF"/>
                </a:solidFill>
              </a:rPr>
              <a:t>Muziek </a:t>
            </a:r>
          </a:p>
          <a:p>
            <a:r>
              <a:rPr lang="nl-NL" sz="5400" dirty="0" err="1">
                <a:solidFill>
                  <a:srgbClr val="FFFFFF"/>
                </a:solidFill>
              </a:rPr>
              <a:t>micro:bit</a:t>
            </a:r>
            <a:r>
              <a:rPr lang="nl-NL" sz="5400" dirty="0">
                <a:solidFill>
                  <a:srgbClr val="FFFFFF"/>
                </a:solidFill>
              </a:rPr>
              <a:t> - V2</a:t>
            </a:r>
            <a:endParaRPr lang="nl-NL" sz="5400" dirty="0"/>
          </a:p>
        </p:txBody>
      </p:sp>
      <p:pic>
        <p:nvPicPr>
          <p:cNvPr id="5" name="Afbeelding 4" descr="Afbeelding met schermopname, tekst, Kleurrijkheid, grafische vormgeving&#10;&#10;Automatisch gegenereerde beschrijving">
            <a:extLst>
              <a:ext uri="{FF2B5EF4-FFF2-40B4-BE49-F238E27FC236}">
                <a16:creationId xmlns:a16="http://schemas.microsoft.com/office/drawing/2014/main" id="{727C314A-E442-33C8-DB13-D285F6BF33A1}"/>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250914" y="972137"/>
            <a:ext cx="6998074" cy="5379769"/>
          </a:xfrm>
          <a:prstGeom prst="rect">
            <a:avLst/>
          </a:prstGeom>
        </p:spPr>
      </p:pic>
    </p:spTree>
    <p:extLst>
      <p:ext uri="{BB962C8B-B14F-4D97-AF65-F5344CB8AC3E}">
        <p14:creationId xmlns:p14="http://schemas.microsoft.com/office/powerpoint/2010/main" val="25269192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4"/>
          <a:srcRect t="2471" b="3386"/>
          <a:stretch/>
        </p:blipFill>
        <p:spPr>
          <a:xfrm>
            <a:off x="-3047" y="10"/>
            <a:ext cx="12191999" cy="6857990"/>
          </a:xfrm>
          <a:prstGeom prst="rect">
            <a:avLst/>
          </a:prstGeom>
        </p:spPr>
      </p:pic>
      <p:pic>
        <p:nvPicPr>
          <p:cNvPr id="2" name="Onlinemedia 1" title="Tutorial 2.4 Open Leermateriaal. Basis microbit les 2">
            <a:hlinkClick r:id="" action="ppaction://media"/>
            <a:extLst>
              <a:ext uri="{FF2B5EF4-FFF2-40B4-BE49-F238E27FC236}">
                <a16:creationId xmlns:a16="http://schemas.microsoft.com/office/drawing/2014/main" id="{8A6301A1-E247-F542-9EBA-789DCFA1BE86}"/>
              </a:ext>
            </a:extLst>
          </p:cNvPr>
          <p:cNvPicPr>
            <a:picLocks noRot="1" noChangeAspect="1"/>
          </p:cNvPicPr>
          <p:nvPr>
            <a:videoFile r:link="rId1"/>
          </p:nvPr>
        </p:nvPicPr>
        <p:blipFill>
          <a:blip r:embed="rId5"/>
          <a:stretch>
            <a:fillRect/>
          </a:stretch>
        </p:blipFill>
        <p:spPr>
          <a:xfrm>
            <a:off x="1040860" y="572846"/>
            <a:ext cx="9980578" cy="5639026"/>
          </a:xfrm>
          <a:prstGeom prst="rect">
            <a:avLst/>
          </a:prstGeom>
        </p:spPr>
      </p:pic>
    </p:spTree>
    <p:extLst>
      <p:ext uri="{BB962C8B-B14F-4D97-AF65-F5344CB8AC3E}">
        <p14:creationId xmlns:p14="http://schemas.microsoft.com/office/powerpoint/2010/main" val="3308475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94FE7-C628-65A3-2CD9-01953096E0B5}"/>
              </a:ext>
            </a:extLst>
          </p:cNvPr>
          <p:cNvSpPr>
            <a:spLocks noGrp="1"/>
          </p:cNvSpPr>
          <p:nvPr>
            <p:ph type="title"/>
          </p:nvPr>
        </p:nvSpPr>
        <p:spPr/>
        <p:txBody>
          <a:bodyPr/>
          <a:lstStyle/>
          <a:p>
            <a:endParaRPr lang="nl-NL"/>
          </a:p>
        </p:txBody>
      </p:sp>
      <p:pic>
        <p:nvPicPr>
          <p:cNvPr id="4" name="Tijdelijke aanduiding voor inhoud 3" descr="Afbeelding met tekst, schermopname, Rechthoek, whiteboard">
            <a:extLst>
              <a:ext uri="{FF2B5EF4-FFF2-40B4-BE49-F238E27FC236}">
                <a16:creationId xmlns:a16="http://schemas.microsoft.com/office/drawing/2014/main" id="{FEC73375-A078-35CB-4E7A-19AC195BDA84}"/>
              </a:ext>
            </a:extLst>
          </p:cNvPr>
          <p:cNvPicPr>
            <a:picLocks noGrp="1" noChangeAspect="1"/>
          </p:cNvPicPr>
          <p:nvPr>
            <p:ph idx="1"/>
          </p:nvPr>
        </p:nvPicPr>
        <p:blipFill>
          <a:blip r:embed="rId3"/>
          <a:stretch>
            <a:fillRect/>
          </a:stretch>
        </p:blipFill>
        <p:spPr>
          <a:xfrm>
            <a:off x="-43397" y="1"/>
            <a:ext cx="12192796" cy="6857999"/>
          </a:xfrm>
        </p:spPr>
      </p:pic>
      <p:pic>
        <p:nvPicPr>
          <p:cNvPr id="6" name="Afbeelding 5" descr="Afbeelding met tekst, schermopname, Kleurrijkheid, Multimediasoftware&#10;&#10;Automatisch gegenereerde beschrijving">
            <a:extLst>
              <a:ext uri="{FF2B5EF4-FFF2-40B4-BE49-F238E27FC236}">
                <a16:creationId xmlns:a16="http://schemas.microsoft.com/office/drawing/2014/main" id="{3F90D119-8329-9188-B63B-FC7AB5967CD3}"/>
              </a:ext>
            </a:extLst>
          </p:cNvPr>
          <p:cNvPicPr>
            <a:picLocks noChangeAspect="1"/>
          </p:cNvPicPr>
          <p:nvPr/>
        </p:nvPicPr>
        <p:blipFill>
          <a:blip r:embed="rId4">
            <a:extLst>
              <a:ext uri="{28A0092B-C50C-407E-A947-70E740481C1C}">
                <a14:useLocalDpi xmlns:a14="http://schemas.microsoft.com/office/drawing/2010/main" val="0"/>
              </a:ext>
            </a:extLst>
          </a:blip>
          <a:srcRect t="10331" r="44761" b="76201"/>
          <a:stretch>
            <a:fillRect/>
          </a:stretch>
        </p:blipFill>
        <p:spPr>
          <a:xfrm>
            <a:off x="895676" y="1828482"/>
            <a:ext cx="10726945" cy="2875597"/>
          </a:xfrm>
          <a:prstGeom prst="rect">
            <a:avLst/>
          </a:prstGeom>
        </p:spPr>
      </p:pic>
    </p:spTree>
    <p:extLst>
      <p:ext uri="{BB962C8B-B14F-4D97-AF65-F5344CB8AC3E}">
        <p14:creationId xmlns:p14="http://schemas.microsoft.com/office/powerpoint/2010/main" val="12493663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3"/>
          <a:srcRect t="2471" b="3386"/>
          <a:stretch/>
        </p:blipFill>
        <p:spPr>
          <a:xfrm>
            <a:off x="-3047" y="10"/>
            <a:ext cx="12191999" cy="6857990"/>
          </a:xfrm>
          <a:prstGeom prst="rect">
            <a:avLst/>
          </a:prstGeom>
        </p:spPr>
      </p:pic>
      <p:pic>
        <p:nvPicPr>
          <p:cNvPr id="3" name="Afbeelding 2" descr="Afbeelding met tekst&#10;&#10;Automatisch gegenereerde beschrijving">
            <a:extLst>
              <a:ext uri="{FF2B5EF4-FFF2-40B4-BE49-F238E27FC236}">
                <a16:creationId xmlns:a16="http://schemas.microsoft.com/office/drawing/2014/main" id="{68936732-F656-2D8C-A813-5559DC8BB8F6}"/>
              </a:ext>
            </a:extLst>
          </p:cNvPr>
          <p:cNvPicPr>
            <a:picLocks noChangeAspect="1"/>
          </p:cNvPicPr>
          <p:nvPr/>
        </p:nvPicPr>
        <p:blipFill rotWithShape="1">
          <a:blip r:embed="rId3"/>
          <a:srcRect t="9767" r="3" b="10685"/>
          <a:stretch/>
        </p:blipFill>
        <p:spPr>
          <a:xfrm>
            <a:off x="7499230" y="-2"/>
            <a:ext cx="4689052" cy="2228757"/>
          </a:xfrm>
          <a:prstGeom prst="rect">
            <a:avLst/>
          </a:prstGeom>
        </p:spPr>
      </p:pic>
      <p:sp>
        <p:nvSpPr>
          <p:cNvPr id="2" name="Tekstvak 1">
            <a:extLst>
              <a:ext uri="{FF2B5EF4-FFF2-40B4-BE49-F238E27FC236}">
                <a16:creationId xmlns:a16="http://schemas.microsoft.com/office/drawing/2014/main" id="{87C3364D-8F2F-13C8-5870-E63B0997C55D}"/>
              </a:ext>
            </a:extLst>
          </p:cNvPr>
          <p:cNvSpPr txBox="1"/>
          <p:nvPr/>
        </p:nvSpPr>
        <p:spPr>
          <a:xfrm>
            <a:off x="7671582" y="383529"/>
            <a:ext cx="4539522" cy="923330"/>
          </a:xfrm>
          <a:prstGeom prst="rect">
            <a:avLst/>
          </a:prstGeom>
          <a:noFill/>
        </p:spPr>
        <p:txBody>
          <a:bodyPr wrap="square">
            <a:spAutoFit/>
          </a:bodyPr>
          <a:lstStyle/>
          <a:p>
            <a:r>
              <a:rPr lang="nl-NL" sz="5400" dirty="0">
                <a:solidFill>
                  <a:srgbClr val="FFFFFF"/>
                </a:solidFill>
              </a:rPr>
              <a:t>Spelen</a:t>
            </a:r>
            <a:endParaRPr lang="nl-NL" sz="5400" dirty="0"/>
          </a:p>
        </p:txBody>
      </p:sp>
    </p:spTree>
    <p:extLst>
      <p:ext uri="{BB962C8B-B14F-4D97-AF65-F5344CB8AC3E}">
        <p14:creationId xmlns:p14="http://schemas.microsoft.com/office/powerpoint/2010/main" val="20841679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94FE7-C628-65A3-2CD9-01953096E0B5}"/>
              </a:ext>
            </a:extLst>
          </p:cNvPr>
          <p:cNvSpPr>
            <a:spLocks noGrp="1"/>
          </p:cNvSpPr>
          <p:nvPr>
            <p:ph type="title"/>
          </p:nvPr>
        </p:nvSpPr>
        <p:spPr/>
        <p:txBody>
          <a:bodyPr/>
          <a:lstStyle/>
          <a:p>
            <a:endParaRPr lang="nl-NL"/>
          </a:p>
        </p:txBody>
      </p:sp>
      <p:pic>
        <p:nvPicPr>
          <p:cNvPr id="4" name="Tijdelijke aanduiding voor inhoud 3" descr="Afbeelding met tekst, schermopname, Rechthoek, whiteboard">
            <a:extLst>
              <a:ext uri="{FF2B5EF4-FFF2-40B4-BE49-F238E27FC236}">
                <a16:creationId xmlns:a16="http://schemas.microsoft.com/office/drawing/2014/main" id="{FEC73375-A078-35CB-4E7A-19AC195BDA84}"/>
              </a:ext>
            </a:extLst>
          </p:cNvPr>
          <p:cNvPicPr>
            <a:picLocks noGrp="1" noChangeAspect="1"/>
          </p:cNvPicPr>
          <p:nvPr>
            <p:ph idx="1"/>
          </p:nvPr>
        </p:nvPicPr>
        <p:blipFill>
          <a:blip r:embed="rId3"/>
          <a:stretch>
            <a:fillRect/>
          </a:stretch>
        </p:blipFill>
        <p:spPr>
          <a:xfrm>
            <a:off x="-53557" y="1"/>
            <a:ext cx="12192796" cy="6857999"/>
          </a:xfrm>
        </p:spPr>
      </p:pic>
      <p:sp>
        <p:nvSpPr>
          <p:cNvPr id="5" name="Tekstvak 4">
            <a:extLst>
              <a:ext uri="{FF2B5EF4-FFF2-40B4-BE49-F238E27FC236}">
                <a16:creationId xmlns:a16="http://schemas.microsoft.com/office/drawing/2014/main" id="{A263DF43-A4F1-C8A7-0E20-B3A45E35737C}"/>
              </a:ext>
            </a:extLst>
          </p:cNvPr>
          <p:cNvSpPr txBox="1"/>
          <p:nvPr/>
        </p:nvSpPr>
        <p:spPr>
          <a:xfrm>
            <a:off x="1468120" y="1589088"/>
            <a:ext cx="8732520" cy="3046988"/>
          </a:xfrm>
          <a:prstGeom prst="rect">
            <a:avLst/>
          </a:prstGeom>
          <a:noFill/>
        </p:spPr>
        <p:txBody>
          <a:bodyPr wrap="square">
            <a:spAutoFit/>
          </a:bodyPr>
          <a:lstStyle/>
          <a:p>
            <a:pPr marL="457200" indent="-457200" fontAlgn="base">
              <a:buFont typeface="Arial" panose="020B0604020202020204" pitchFamily="34" charset="0"/>
              <a:buChar char="•"/>
            </a:pPr>
            <a:r>
              <a:rPr lang="nl-NL" sz="2400" b="1" dirty="0">
                <a:latin typeface="Cabin"/>
              </a:rPr>
              <a:t>Zorg voor pen en papier. </a:t>
            </a:r>
          </a:p>
          <a:p>
            <a:pPr marL="457200" indent="-457200" fontAlgn="base">
              <a:buFont typeface="Arial" panose="020B0604020202020204" pitchFamily="34" charset="0"/>
              <a:buChar char="•"/>
            </a:pPr>
            <a:r>
              <a:rPr lang="nl-NL" sz="2400" b="1" dirty="0">
                <a:latin typeface="Cabin"/>
              </a:rPr>
              <a:t>Eén van de leerlingen drukt op A.</a:t>
            </a:r>
          </a:p>
          <a:p>
            <a:pPr marL="457200" indent="-457200" fontAlgn="base">
              <a:buFont typeface="Arial" panose="020B0604020202020204" pitchFamily="34" charset="0"/>
              <a:buChar char="•"/>
            </a:pPr>
            <a:r>
              <a:rPr lang="nl-NL" sz="2400" b="1" dirty="0">
                <a:latin typeface="Cabin"/>
              </a:rPr>
              <a:t>De ander schrijft op welk pictogram verschijnt. </a:t>
            </a:r>
          </a:p>
          <a:p>
            <a:pPr marL="457200" indent="-457200" fontAlgn="base">
              <a:buFont typeface="Arial" panose="020B0604020202020204" pitchFamily="34" charset="0"/>
              <a:buChar char="•"/>
            </a:pPr>
            <a:r>
              <a:rPr lang="nl-NL" sz="2400" b="1" dirty="0">
                <a:latin typeface="Cabin"/>
              </a:rPr>
              <a:t>Dit </a:t>
            </a:r>
            <a:r>
              <a:rPr lang="nl-NL" sz="2400" b="1" dirty="0" err="1">
                <a:latin typeface="Cabin"/>
              </a:rPr>
              <a:t>dit</a:t>
            </a:r>
            <a:r>
              <a:rPr lang="nl-NL" sz="2400" b="1" dirty="0">
                <a:latin typeface="Cabin"/>
              </a:rPr>
              <a:t> ook met knop B en knop AB. </a:t>
            </a:r>
          </a:p>
          <a:p>
            <a:pPr marL="457200" indent="-457200" fontAlgn="base">
              <a:buFont typeface="Arial" panose="020B0604020202020204" pitchFamily="34" charset="0"/>
              <a:buChar char="•"/>
            </a:pPr>
            <a:r>
              <a:rPr lang="nl-NL" sz="2400" b="1" dirty="0">
                <a:latin typeface="Cabin"/>
              </a:rPr>
              <a:t>Je hebt nu een hoofdpersoon, een plaats en een voorwerp. </a:t>
            </a:r>
          </a:p>
          <a:p>
            <a:pPr marL="457200" indent="-457200" fontAlgn="base">
              <a:buFont typeface="Arial" panose="020B0604020202020204" pitchFamily="34" charset="0"/>
              <a:buChar char="•"/>
            </a:pPr>
            <a:r>
              <a:rPr lang="nl-NL" sz="2400" b="1" dirty="0">
                <a:latin typeface="Cabin"/>
              </a:rPr>
              <a:t>Maak hiermee een mooie zin. </a:t>
            </a:r>
          </a:p>
          <a:p>
            <a:pPr marL="457200" indent="-457200" fontAlgn="base">
              <a:buFont typeface="Arial" panose="020B0604020202020204" pitchFamily="34" charset="0"/>
              <a:buChar char="•"/>
            </a:pPr>
            <a:r>
              <a:rPr lang="nl-NL" sz="2400" b="1" dirty="0">
                <a:latin typeface="Cabin"/>
              </a:rPr>
              <a:t>Je mag natuurlijk extra woorden toevoegen. </a:t>
            </a:r>
          </a:p>
          <a:p>
            <a:pPr marL="457200" indent="-457200" fontAlgn="base">
              <a:buFont typeface="Arial" panose="020B0604020202020204" pitchFamily="34" charset="0"/>
              <a:buChar char="•"/>
            </a:pPr>
            <a:r>
              <a:rPr lang="nl-NL" sz="2400" b="1" dirty="0">
                <a:latin typeface="Cabin"/>
              </a:rPr>
              <a:t>Maar deze drie variabelen moeten erin voorkomen. </a:t>
            </a:r>
          </a:p>
        </p:txBody>
      </p:sp>
    </p:spTree>
    <p:extLst>
      <p:ext uri="{BB962C8B-B14F-4D97-AF65-F5344CB8AC3E}">
        <p14:creationId xmlns:p14="http://schemas.microsoft.com/office/powerpoint/2010/main" val="25329098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3"/>
          <a:srcRect t="2471" b="3386"/>
          <a:stretch/>
        </p:blipFill>
        <p:spPr>
          <a:xfrm>
            <a:off x="-3047" y="10"/>
            <a:ext cx="12191999" cy="6857990"/>
          </a:xfrm>
          <a:prstGeom prst="rect">
            <a:avLst/>
          </a:prstGeom>
        </p:spPr>
      </p:pic>
      <p:pic>
        <p:nvPicPr>
          <p:cNvPr id="3" name="Afbeelding 2" descr="Afbeelding met tekst&#10;&#10;Automatisch gegenereerde beschrijving">
            <a:extLst>
              <a:ext uri="{FF2B5EF4-FFF2-40B4-BE49-F238E27FC236}">
                <a16:creationId xmlns:a16="http://schemas.microsoft.com/office/drawing/2014/main" id="{68936732-F656-2D8C-A813-5559DC8BB8F6}"/>
              </a:ext>
            </a:extLst>
          </p:cNvPr>
          <p:cNvPicPr>
            <a:picLocks noChangeAspect="1"/>
          </p:cNvPicPr>
          <p:nvPr/>
        </p:nvPicPr>
        <p:blipFill rotWithShape="1">
          <a:blip r:embed="rId3"/>
          <a:srcRect t="9767" r="3" b="10685"/>
          <a:stretch/>
        </p:blipFill>
        <p:spPr>
          <a:xfrm>
            <a:off x="7499230" y="-2"/>
            <a:ext cx="4689052" cy="2228757"/>
          </a:xfrm>
          <a:prstGeom prst="rect">
            <a:avLst/>
          </a:prstGeom>
        </p:spPr>
      </p:pic>
      <p:sp>
        <p:nvSpPr>
          <p:cNvPr id="2" name="Tekstvak 1">
            <a:extLst>
              <a:ext uri="{FF2B5EF4-FFF2-40B4-BE49-F238E27FC236}">
                <a16:creationId xmlns:a16="http://schemas.microsoft.com/office/drawing/2014/main" id="{87C3364D-8F2F-13C8-5870-E63B0997C55D}"/>
              </a:ext>
            </a:extLst>
          </p:cNvPr>
          <p:cNvSpPr txBox="1"/>
          <p:nvPr/>
        </p:nvSpPr>
        <p:spPr>
          <a:xfrm>
            <a:off x="7671582" y="383529"/>
            <a:ext cx="4539522" cy="923330"/>
          </a:xfrm>
          <a:prstGeom prst="rect">
            <a:avLst/>
          </a:prstGeom>
          <a:noFill/>
        </p:spPr>
        <p:txBody>
          <a:bodyPr wrap="square">
            <a:spAutoFit/>
          </a:bodyPr>
          <a:lstStyle/>
          <a:p>
            <a:r>
              <a:rPr lang="nl-NL" sz="5400" dirty="0">
                <a:solidFill>
                  <a:srgbClr val="FFFFFF"/>
                </a:solidFill>
              </a:rPr>
              <a:t>Woordzoeker</a:t>
            </a:r>
            <a:endParaRPr lang="nl-NL" sz="5400" dirty="0"/>
          </a:p>
        </p:txBody>
      </p:sp>
      <p:pic>
        <p:nvPicPr>
          <p:cNvPr id="4" name="Afbeelding 3" descr="Door computer gegenereerde alternatieve tekst:&#10;microbit &#10;Woordzoeker over de microbit &#10;M &#10;s &#10;L &#10;E &#10;B &#10;A &#10;E &#10;B &#10;D &#10;B &#10;U &#10;s &#10;U &#10;T &#10;P &#10;N &#10;N &#10;T &#10;T &#10;E &#10;C &#10;o &#10;U &#10;P &#10;P &#10;D &#10;N &#10;0 &#10;P &#10;B &#10;o &#10;P &#10;K &#10;R &#10;o &#10;T &#10;0 &#10;c &#10;o &#10;N &#10;L &#10;A &#10;H &#10;R &#10;E &#10;M &#10;A &#10;K &#10;D &#10;c &#10;c &#10;A &#10;R &#10;T &#10;v &#10;A &#10;K &#10;A &#10;c &#10;O &#10;F &#10;3 &#10;o &#10;M &#10;E &#10;S &#10;WOLT &#10;ANIMATIE &#10;GROUND &#10;HERHALING &#10;INPUT &#10;KABELS &#10;KNOPA &#10;KNOPAB &#10;KNOPB &#10;KOMPAS &#10;LICHT &#10;MAKECODE &#10;MICROBIT &#10;OUTPUT &#10;PICTO &#10;PINS &#10;RADIO &#10;SHAKE ">
            <a:extLst>
              <a:ext uri="{FF2B5EF4-FFF2-40B4-BE49-F238E27FC236}">
                <a16:creationId xmlns:a16="http://schemas.microsoft.com/office/drawing/2014/main" id="{3ACF1995-A37F-E52A-63F7-F60438093C5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4189" y="819149"/>
            <a:ext cx="6891651" cy="5588883"/>
          </a:xfrm>
          <a:prstGeom prst="rect">
            <a:avLst/>
          </a:prstGeom>
          <a:noFill/>
          <a:ln>
            <a:noFill/>
          </a:ln>
        </p:spPr>
      </p:pic>
    </p:spTree>
    <p:extLst>
      <p:ext uri="{BB962C8B-B14F-4D97-AF65-F5344CB8AC3E}">
        <p14:creationId xmlns:p14="http://schemas.microsoft.com/office/powerpoint/2010/main" val="3528875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3"/>
          <a:srcRect t="2471" b="3386"/>
          <a:stretch/>
        </p:blipFill>
        <p:spPr>
          <a:xfrm>
            <a:off x="-3047" y="10"/>
            <a:ext cx="12191999" cy="6857990"/>
          </a:xfrm>
          <a:prstGeom prst="rect">
            <a:avLst/>
          </a:prstGeom>
        </p:spPr>
      </p:pic>
      <p:sp>
        <p:nvSpPr>
          <p:cNvPr id="24" name="Rectangle 21">
            <a:extLst>
              <a:ext uri="{FF2B5EF4-FFF2-40B4-BE49-F238E27FC236}">
                <a16:creationId xmlns:a16="http://schemas.microsoft.com/office/drawing/2014/main" id="{4CD203B6-9D34-4C55-9CF4-916D797140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Afbeelding 3" descr="Afbeelding met tekst&#10;&#10;Automatisch gegenereerde beschrijving">
            <a:extLst>
              <a:ext uri="{FF2B5EF4-FFF2-40B4-BE49-F238E27FC236}">
                <a16:creationId xmlns:a16="http://schemas.microsoft.com/office/drawing/2014/main" id="{5B91DB09-E7BF-FD97-DA5E-83CC81B3B842}"/>
              </a:ext>
            </a:extLst>
          </p:cNvPr>
          <p:cNvPicPr>
            <a:picLocks noChangeAspect="1"/>
          </p:cNvPicPr>
          <p:nvPr/>
        </p:nvPicPr>
        <p:blipFill rotWithShape="1">
          <a:blip r:embed="rId3"/>
          <a:srcRect t="9767" r="3" b="10685"/>
          <a:stretch/>
        </p:blipFill>
        <p:spPr>
          <a:xfrm>
            <a:off x="7499230" y="-2"/>
            <a:ext cx="4689052" cy="2228757"/>
          </a:xfrm>
          <a:prstGeom prst="rect">
            <a:avLst/>
          </a:prstGeom>
        </p:spPr>
      </p:pic>
      <p:sp>
        <p:nvSpPr>
          <p:cNvPr id="19" name="Tekstvak 18">
            <a:extLst>
              <a:ext uri="{FF2B5EF4-FFF2-40B4-BE49-F238E27FC236}">
                <a16:creationId xmlns:a16="http://schemas.microsoft.com/office/drawing/2014/main" id="{8FE5293B-9112-AA86-52D4-37EAE74A29B9}"/>
              </a:ext>
            </a:extLst>
          </p:cNvPr>
          <p:cNvSpPr txBox="1"/>
          <p:nvPr/>
        </p:nvSpPr>
        <p:spPr>
          <a:xfrm>
            <a:off x="8031492" y="693727"/>
            <a:ext cx="3916668" cy="923330"/>
          </a:xfrm>
          <a:prstGeom prst="rect">
            <a:avLst/>
          </a:prstGeom>
          <a:noFill/>
        </p:spPr>
        <p:txBody>
          <a:bodyPr wrap="square">
            <a:spAutoFit/>
          </a:bodyPr>
          <a:lstStyle/>
          <a:p>
            <a:r>
              <a:rPr lang="nl-NL" sz="5400" dirty="0">
                <a:solidFill>
                  <a:srgbClr val="FFFFFF"/>
                </a:solidFill>
              </a:rPr>
              <a:t>Dobbelsteen</a:t>
            </a:r>
            <a:endParaRPr lang="nl-NL" sz="5400" dirty="0"/>
          </a:p>
        </p:txBody>
      </p:sp>
      <p:pic>
        <p:nvPicPr>
          <p:cNvPr id="1026" name="Picture 2" descr="Dobbelstenen uit Romeinse tijd en Middeleeuwen zijn historische schatkamer,  ontdekten deze antropologen">
            <a:extLst>
              <a:ext uri="{FF2B5EF4-FFF2-40B4-BE49-F238E27FC236}">
                <a16:creationId xmlns:a16="http://schemas.microsoft.com/office/drawing/2014/main" id="{6F1F303B-0135-9A69-119B-2320F57910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037" y="231839"/>
            <a:ext cx="5447212" cy="307943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Wil je beginnen met Dungeons and Dragons? Zo begin je met spelen!">
            <a:extLst>
              <a:ext uri="{FF2B5EF4-FFF2-40B4-BE49-F238E27FC236}">
                <a16:creationId xmlns:a16="http://schemas.microsoft.com/office/drawing/2014/main" id="{D45C671B-1979-94D9-C1B3-D053EE4D21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4036" y="3363733"/>
            <a:ext cx="5447211" cy="322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9498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94FE7-C628-65A3-2CD9-01953096E0B5}"/>
              </a:ext>
            </a:extLst>
          </p:cNvPr>
          <p:cNvSpPr>
            <a:spLocks noGrp="1"/>
          </p:cNvSpPr>
          <p:nvPr>
            <p:ph type="title"/>
          </p:nvPr>
        </p:nvSpPr>
        <p:spPr/>
        <p:txBody>
          <a:bodyPr/>
          <a:lstStyle/>
          <a:p>
            <a:endParaRPr lang="nl-NL"/>
          </a:p>
        </p:txBody>
      </p:sp>
      <p:pic>
        <p:nvPicPr>
          <p:cNvPr id="4" name="Tijdelijke aanduiding voor inhoud 3" descr="Afbeelding met tekst, schermopname, Rechthoek, whiteboard">
            <a:extLst>
              <a:ext uri="{FF2B5EF4-FFF2-40B4-BE49-F238E27FC236}">
                <a16:creationId xmlns:a16="http://schemas.microsoft.com/office/drawing/2014/main" id="{FEC73375-A078-35CB-4E7A-19AC195BDA84}"/>
              </a:ext>
            </a:extLst>
          </p:cNvPr>
          <p:cNvPicPr>
            <a:picLocks noGrp="1" noChangeAspect="1"/>
          </p:cNvPicPr>
          <p:nvPr>
            <p:ph idx="1"/>
          </p:nvPr>
        </p:nvPicPr>
        <p:blipFill>
          <a:blip r:embed="rId3"/>
          <a:stretch>
            <a:fillRect/>
          </a:stretch>
        </p:blipFill>
        <p:spPr>
          <a:xfrm>
            <a:off x="-398" y="1443"/>
            <a:ext cx="12192796" cy="6856557"/>
          </a:xfrm>
        </p:spPr>
      </p:pic>
      <p:sp>
        <p:nvSpPr>
          <p:cNvPr id="3" name="Tekstvak 2">
            <a:extLst>
              <a:ext uri="{FF2B5EF4-FFF2-40B4-BE49-F238E27FC236}">
                <a16:creationId xmlns:a16="http://schemas.microsoft.com/office/drawing/2014/main" id="{096F6616-B32E-AD8E-ADCE-8581A307F477}"/>
              </a:ext>
            </a:extLst>
          </p:cNvPr>
          <p:cNvSpPr txBox="1"/>
          <p:nvPr/>
        </p:nvSpPr>
        <p:spPr>
          <a:xfrm>
            <a:off x="1586090" y="1235344"/>
            <a:ext cx="8389861" cy="584775"/>
          </a:xfrm>
          <a:prstGeom prst="rect">
            <a:avLst/>
          </a:prstGeom>
          <a:noFill/>
        </p:spPr>
        <p:txBody>
          <a:bodyPr wrap="none" rtlCol="0">
            <a:spAutoFit/>
          </a:bodyPr>
          <a:lstStyle/>
          <a:p>
            <a:pPr marL="285750" indent="-285750">
              <a:buFont typeface="Arial" panose="020B0604020202020204" pitchFamily="34" charset="0"/>
              <a:buChar char="•"/>
            </a:pPr>
            <a:r>
              <a:rPr lang="nl-NL" sz="3200" b="1" dirty="0"/>
              <a:t>Wat hebben de vorige keer geprogrammeerd? </a:t>
            </a:r>
          </a:p>
        </p:txBody>
      </p:sp>
      <p:pic>
        <p:nvPicPr>
          <p:cNvPr id="5" name="Picture 2">
            <a:extLst>
              <a:ext uri="{FF2B5EF4-FFF2-40B4-BE49-F238E27FC236}">
                <a16:creationId xmlns:a16="http://schemas.microsoft.com/office/drawing/2014/main" id="{5D91B9DE-D7F4-50EB-9767-3977FC6DD9D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50000" r="42950"/>
          <a:stretch/>
        </p:blipFill>
        <p:spPr bwMode="auto">
          <a:xfrm>
            <a:off x="1944835" y="2054370"/>
            <a:ext cx="5078265" cy="3850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504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3"/>
          <a:srcRect t="2471" b="3386"/>
          <a:stretch/>
        </p:blipFill>
        <p:spPr>
          <a:xfrm>
            <a:off x="-3048" y="74861"/>
            <a:ext cx="12191999" cy="6857990"/>
          </a:xfrm>
          <a:prstGeom prst="rect">
            <a:avLst/>
          </a:prstGeom>
        </p:spPr>
      </p:pic>
      <p:pic>
        <p:nvPicPr>
          <p:cNvPr id="2050" name="Picture 2">
            <a:extLst>
              <a:ext uri="{FF2B5EF4-FFF2-40B4-BE49-F238E27FC236}">
                <a16:creationId xmlns:a16="http://schemas.microsoft.com/office/drawing/2014/main" id="{680F10F1-D722-D47F-BDCC-B39E13B1677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038" t="23207" r="17479" b="24469"/>
          <a:stretch/>
        </p:blipFill>
        <p:spPr bwMode="auto">
          <a:xfrm>
            <a:off x="444945" y="1620278"/>
            <a:ext cx="7686548" cy="3402809"/>
          </a:xfrm>
          <a:prstGeom prst="rect">
            <a:avLst/>
          </a:prstGeom>
          <a:noFill/>
          <a:extLst>
            <a:ext uri="{909E8E84-426E-40DD-AFC4-6F175D3DCCD1}">
              <a14:hiddenFill xmlns:a14="http://schemas.microsoft.com/office/drawing/2010/main">
                <a:solidFill>
                  <a:srgbClr val="FFFFFF"/>
                </a:solidFill>
              </a14:hiddenFill>
            </a:ext>
          </a:extLst>
        </p:spPr>
      </p:pic>
      <p:sp>
        <p:nvSpPr>
          <p:cNvPr id="2" name="Pijl: rechts 1">
            <a:extLst>
              <a:ext uri="{FF2B5EF4-FFF2-40B4-BE49-F238E27FC236}">
                <a16:creationId xmlns:a16="http://schemas.microsoft.com/office/drawing/2014/main" id="{5A03D28E-E6BE-E300-F74E-A8324EAC1642}"/>
              </a:ext>
            </a:extLst>
          </p:cNvPr>
          <p:cNvSpPr/>
          <p:nvPr/>
        </p:nvSpPr>
        <p:spPr>
          <a:xfrm rot="18544690">
            <a:off x="3542831" y="5053395"/>
            <a:ext cx="2449776" cy="627917"/>
          </a:xfrm>
          <a:prstGeom prst="right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nl-NL" dirty="0"/>
              <a:t>Kabels aansluiten</a:t>
            </a:r>
          </a:p>
        </p:txBody>
      </p:sp>
      <p:sp>
        <p:nvSpPr>
          <p:cNvPr id="6" name="Tekstvak 5">
            <a:extLst>
              <a:ext uri="{FF2B5EF4-FFF2-40B4-BE49-F238E27FC236}">
                <a16:creationId xmlns:a16="http://schemas.microsoft.com/office/drawing/2014/main" id="{DDAC3368-8697-FD6A-2DEA-6099A51275E8}"/>
              </a:ext>
            </a:extLst>
          </p:cNvPr>
          <p:cNvSpPr txBox="1"/>
          <p:nvPr/>
        </p:nvSpPr>
        <p:spPr>
          <a:xfrm>
            <a:off x="8579485" y="284877"/>
            <a:ext cx="3455177" cy="6647974"/>
          </a:xfrm>
          <a:prstGeom prst="rect">
            <a:avLst/>
          </a:prstGeom>
          <a:noFill/>
        </p:spPr>
        <p:txBody>
          <a:bodyPr wrap="none" rtlCol="0">
            <a:spAutoFit/>
          </a:bodyPr>
          <a:lstStyle/>
          <a:p>
            <a:pPr rtl="0" fontAlgn="base">
              <a:spcBef>
                <a:spcPts val="0"/>
              </a:spcBef>
              <a:spcAft>
                <a:spcPts val="0"/>
              </a:spcAft>
            </a:pPr>
            <a:r>
              <a:rPr lang="nl-NL" sz="3200" b="1" dirty="0" err="1">
                <a:solidFill>
                  <a:schemeClr val="bg1"/>
                </a:solidFill>
                <a:latin typeface="Cabin"/>
              </a:rPr>
              <a:t>micro:bit</a:t>
            </a:r>
            <a:r>
              <a:rPr lang="nl-NL" sz="3200" b="1" dirty="0">
                <a:solidFill>
                  <a:schemeClr val="bg1"/>
                </a:solidFill>
                <a:latin typeface="Cabin"/>
              </a:rPr>
              <a:t> V1</a:t>
            </a:r>
            <a:endParaRPr lang="nl-NL" sz="3200" b="1" i="0" u="none" strike="noStrike" dirty="0">
              <a:solidFill>
                <a:schemeClr val="bg1"/>
              </a:solidFill>
              <a:effectLst/>
              <a:latin typeface="Cabin"/>
            </a:endParaRPr>
          </a:p>
          <a:p>
            <a:pPr marL="342900" indent="-342900" rtl="0" fontAlgn="base">
              <a:spcBef>
                <a:spcPts val="0"/>
              </a:spcBef>
              <a:spcAft>
                <a:spcPts val="0"/>
              </a:spcAft>
              <a:buFont typeface="Arial" panose="020B0604020202020204" pitchFamily="34" charset="0"/>
              <a:buChar char="•"/>
            </a:pPr>
            <a:r>
              <a:rPr lang="nl-NL" sz="3200" i="0" u="none" strike="noStrike" dirty="0">
                <a:solidFill>
                  <a:schemeClr val="bg1"/>
                </a:solidFill>
                <a:effectLst/>
                <a:latin typeface="Cabin"/>
              </a:rPr>
              <a:t>25 LEDS</a:t>
            </a:r>
          </a:p>
          <a:p>
            <a:pPr marL="342900" indent="-342900" rtl="0" fontAlgn="base">
              <a:spcBef>
                <a:spcPts val="0"/>
              </a:spcBef>
              <a:spcAft>
                <a:spcPts val="0"/>
              </a:spcAft>
              <a:buFont typeface="Arial" panose="020B0604020202020204" pitchFamily="34" charset="0"/>
              <a:buChar char="•"/>
            </a:pPr>
            <a:r>
              <a:rPr lang="nl-NL" sz="3200" i="0" u="none" strike="noStrike" dirty="0">
                <a:solidFill>
                  <a:schemeClr val="bg1"/>
                </a:solidFill>
                <a:effectLst/>
                <a:latin typeface="Cabin"/>
              </a:rPr>
              <a:t>A &amp; B knop</a:t>
            </a:r>
          </a:p>
          <a:p>
            <a:pPr marL="342900" indent="-342900" rtl="0" fontAlgn="base">
              <a:spcBef>
                <a:spcPts val="0"/>
              </a:spcBef>
              <a:spcAft>
                <a:spcPts val="0"/>
              </a:spcAft>
              <a:buFont typeface="Arial" panose="020B0604020202020204" pitchFamily="34" charset="0"/>
              <a:buChar char="•"/>
            </a:pPr>
            <a:r>
              <a:rPr lang="nl-NL" sz="3200" i="0" u="none" strike="noStrike" dirty="0">
                <a:solidFill>
                  <a:schemeClr val="bg1"/>
                </a:solidFill>
                <a:effectLst/>
                <a:latin typeface="Cabin"/>
              </a:rPr>
              <a:t>sensoren</a:t>
            </a:r>
          </a:p>
          <a:p>
            <a:pPr marL="342900" indent="-342900" rtl="0" fontAlgn="base">
              <a:spcBef>
                <a:spcPts val="0"/>
              </a:spcBef>
              <a:spcAft>
                <a:spcPts val="0"/>
              </a:spcAft>
              <a:buFont typeface="Arial" panose="020B0604020202020204" pitchFamily="34" charset="0"/>
              <a:buChar char="•"/>
            </a:pPr>
            <a:r>
              <a:rPr lang="nl-NL" sz="3200" i="0" u="none" strike="noStrike" dirty="0">
                <a:solidFill>
                  <a:schemeClr val="bg1"/>
                </a:solidFill>
                <a:effectLst/>
                <a:latin typeface="Cabin"/>
              </a:rPr>
              <a:t>3 PINS</a:t>
            </a:r>
          </a:p>
          <a:p>
            <a:pPr marL="342900" indent="-342900" rtl="0" fontAlgn="base">
              <a:spcBef>
                <a:spcPts val="0"/>
              </a:spcBef>
              <a:spcAft>
                <a:spcPts val="0"/>
              </a:spcAft>
              <a:buFont typeface="Arial" panose="020B0604020202020204" pitchFamily="34" charset="0"/>
              <a:buChar char="•"/>
            </a:pPr>
            <a:r>
              <a:rPr lang="nl-NL" sz="3200" i="0" u="none" strike="noStrike" dirty="0">
                <a:solidFill>
                  <a:schemeClr val="bg1"/>
                </a:solidFill>
                <a:effectLst/>
                <a:latin typeface="Cabin"/>
              </a:rPr>
              <a:t>3V &amp; GND</a:t>
            </a:r>
          </a:p>
          <a:p>
            <a:pPr marL="342900" indent="-342900" rtl="0" fontAlgn="base">
              <a:spcBef>
                <a:spcPts val="0"/>
              </a:spcBef>
              <a:spcAft>
                <a:spcPts val="0"/>
              </a:spcAft>
              <a:buFont typeface="Arial" panose="020B0604020202020204" pitchFamily="34" charset="0"/>
              <a:buChar char="•"/>
            </a:pPr>
            <a:r>
              <a:rPr lang="nl-NL" sz="3200" i="0" u="none" strike="noStrike" dirty="0">
                <a:solidFill>
                  <a:schemeClr val="bg1"/>
                </a:solidFill>
                <a:effectLst/>
                <a:latin typeface="Cabin"/>
              </a:rPr>
              <a:t>Lichtsensor</a:t>
            </a:r>
          </a:p>
          <a:p>
            <a:pPr marL="342900" indent="-342900" rtl="0" fontAlgn="base">
              <a:spcBef>
                <a:spcPts val="0"/>
              </a:spcBef>
              <a:spcAft>
                <a:spcPts val="0"/>
              </a:spcAft>
              <a:buFont typeface="Arial" panose="020B0604020202020204" pitchFamily="34" charset="0"/>
              <a:buChar char="•"/>
            </a:pPr>
            <a:r>
              <a:rPr lang="nl-NL" sz="3200" i="0" u="none" strike="noStrike" dirty="0">
                <a:solidFill>
                  <a:schemeClr val="bg1"/>
                </a:solidFill>
                <a:effectLst/>
                <a:latin typeface="Cabin"/>
              </a:rPr>
              <a:t>Versnelling</a:t>
            </a:r>
          </a:p>
          <a:p>
            <a:pPr rtl="0" fontAlgn="base">
              <a:spcBef>
                <a:spcPts val="0"/>
              </a:spcBef>
              <a:spcAft>
                <a:spcPts val="0"/>
              </a:spcAft>
              <a:buFont typeface="Arial" panose="020B0604020202020204" pitchFamily="34" charset="0"/>
              <a:buChar char="•"/>
            </a:pPr>
            <a:endParaRPr lang="nl-NL" sz="3200" b="1" dirty="0">
              <a:solidFill>
                <a:schemeClr val="bg1"/>
              </a:solidFill>
              <a:latin typeface="Cabin"/>
            </a:endParaRPr>
          </a:p>
          <a:p>
            <a:pPr rtl="0" fontAlgn="base">
              <a:spcBef>
                <a:spcPts val="0"/>
              </a:spcBef>
              <a:spcAft>
                <a:spcPts val="0"/>
              </a:spcAft>
            </a:pPr>
            <a:r>
              <a:rPr lang="nl-NL" sz="3200" b="1" dirty="0" err="1">
                <a:solidFill>
                  <a:schemeClr val="bg1"/>
                </a:solidFill>
                <a:latin typeface="Cabin"/>
              </a:rPr>
              <a:t>micro:bit</a:t>
            </a:r>
            <a:r>
              <a:rPr lang="nl-NL" sz="3200" b="1" dirty="0">
                <a:solidFill>
                  <a:schemeClr val="bg1"/>
                </a:solidFill>
                <a:latin typeface="Cabin"/>
              </a:rPr>
              <a:t> V2 - extra</a:t>
            </a:r>
          </a:p>
          <a:p>
            <a:pPr marL="342900" indent="-342900" rtl="0" fontAlgn="base">
              <a:spcBef>
                <a:spcPts val="0"/>
              </a:spcBef>
              <a:spcAft>
                <a:spcPts val="0"/>
              </a:spcAft>
              <a:buFont typeface="Arial" panose="020B0604020202020204" pitchFamily="34" charset="0"/>
              <a:buChar char="•"/>
            </a:pPr>
            <a:r>
              <a:rPr lang="nl-NL" sz="3200" dirty="0">
                <a:solidFill>
                  <a:schemeClr val="bg1"/>
                </a:solidFill>
                <a:latin typeface="Cabin"/>
              </a:rPr>
              <a:t>Touch sensor</a:t>
            </a:r>
          </a:p>
          <a:p>
            <a:pPr marL="342900" indent="-342900" rtl="0" fontAlgn="base">
              <a:spcBef>
                <a:spcPts val="0"/>
              </a:spcBef>
              <a:spcAft>
                <a:spcPts val="0"/>
              </a:spcAft>
              <a:buFont typeface="Arial" panose="020B0604020202020204" pitchFamily="34" charset="0"/>
              <a:buChar char="•"/>
            </a:pPr>
            <a:r>
              <a:rPr lang="nl-NL" sz="3200" dirty="0">
                <a:solidFill>
                  <a:schemeClr val="bg1"/>
                </a:solidFill>
                <a:latin typeface="Cabin"/>
              </a:rPr>
              <a:t>Geluidsensor</a:t>
            </a:r>
          </a:p>
          <a:p>
            <a:pPr rtl="0" fontAlgn="base">
              <a:spcBef>
                <a:spcPts val="0"/>
              </a:spcBef>
              <a:spcAft>
                <a:spcPts val="0"/>
              </a:spcAft>
              <a:buFont typeface="Arial" panose="020B0604020202020204" pitchFamily="34" charset="0"/>
              <a:buChar char="•"/>
            </a:pPr>
            <a:endParaRPr lang="nl-NL" sz="2400" b="1" i="0" u="none" strike="noStrike" dirty="0">
              <a:solidFill>
                <a:schemeClr val="bg1"/>
              </a:solidFill>
              <a:effectLst/>
              <a:latin typeface="Cabin"/>
            </a:endParaRPr>
          </a:p>
          <a:p>
            <a:endParaRPr lang="nl-NL" dirty="0"/>
          </a:p>
        </p:txBody>
      </p:sp>
      <p:sp>
        <p:nvSpPr>
          <p:cNvPr id="8" name="Tekstvak 7">
            <a:extLst>
              <a:ext uri="{FF2B5EF4-FFF2-40B4-BE49-F238E27FC236}">
                <a16:creationId xmlns:a16="http://schemas.microsoft.com/office/drawing/2014/main" id="{4A86A4E0-FE55-B97B-A5EC-7EE5C85CA206}"/>
              </a:ext>
            </a:extLst>
          </p:cNvPr>
          <p:cNvSpPr txBox="1"/>
          <p:nvPr/>
        </p:nvSpPr>
        <p:spPr>
          <a:xfrm>
            <a:off x="471122" y="717677"/>
            <a:ext cx="6324600" cy="923330"/>
          </a:xfrm>
          <a:prstGeom prst="rect">
            <a:avLst/>
          </a:prstGeom>
          <a:noFill/>
        </p:spPr>
        <p:txBody>
          <a:bodyPr wrap="square">
            <a:spAutoFit/>
          </a:bodyPr>
          <a:lstStyle/>
          <a:p>
            <a:r>
              <a:rPr lang="nl-NL" sz="5400" dirty="0" err="1">
                <a:solidFill>
                  <a:srgbClr val="FFFFFF"/>
                </a:solidFill>
              </a:rPr>
              <a:t>micro:bit</a:t>
            </a:r>
            <a:r>
              <a:rPr lang="nl-NL" sz="5400" dirty="0">
                <a:solidFill>
                  <a:srgbClr val="FFFFFF"/>
                </a:solidFill>
              </a:rPr>
              <a:t> V1</a:t>
            </a:r>
          </a:p>
        </p:txBody>
      </p:sp>
      <p:sp>
        <p:nvSpPr>
          <p:cNvPr id="9" name="Tekstvak 8">
            <a:extLst>
              <a:ext uri="{FF2B5EF4-FFF2-40B4-BE49-F238E27FC236}">
                <a16:creationId xmlns:a16="http://schemas.microsoft.com/office/drawing/2014/main" id="{956EDFA6-5B73-123E-42A9-8213193E07F8}"/>
              </a:ext>
            </a:extLst>
          </p:cNvPr>
          <p:cNvSpPr txBox="1"/>
          <p:nvPr/>
        </p:nvSpPr>
        <p:spPr>
          <a:xfrm>
            <a:off x="3985176" y="658868"/>
            <a:ext cx="6324600" cy="923330"/>
          </a:xfrm>
          <a:prstGeom prst="rect">
            <a:avLst/>
          </a:prstGeom>
          <a:noFill/>
        </p:spPr>
        <p:txBody>
          <a:bodyPr wrap="square">
            <a:spAutoFit/>
          </a:bodyPr>
          <a:lstStyle/>
          <a:p>
            <a:r>
              <a:rPr lang="nl-NL" sz="5400" dirty="0" err="1">
                <a:solidFill>
                  <a:srgbClr val="FFFFFF"/>
                </a:solidFill>
              </a:rPr>
              <a:t>micro:bit</a:t>
            </a:r>
            <a:r>
              <a:rPr lang="nl-NL" sz="5400" dirty="0">
                <a:solidFill>
                  <a:srgbClr val="FFFFFF"/>
                </a:solidFill>
              </a:rPr>
              <a:t> V2</a:t>
            </a:r>
          </a:p>
        </p:txBody>
      </p:sp>
      <p:sp>
        <p:nvSpPr>
          <p:cNvPr id="12" name="Pijl: rechts 11">
            <a:extLst>
              <a:ext uri="{FF2B5EF4-FFF2-40B4-BE49-F238E27FC236}">
                <a16:creationId xmlns:a16="http://schemas.microsoft.com/office/drawing/2014/main" id="{337E1434-3842-4B2C-2584-C5C1CC54441D}"/>
              </a:ext>
            </a:extLst>
          </p:cNvPr>
          <p:cNvSpPr/>
          <p:nvPr/>
        </p:nvSpPr>
        <p:spPr>
          <a:xfrm rot="20518613">
            <a:off x="3788888" y="2470563"/>
            <a:ext cx="2449776" cy="627917"/>
          </a:xfrm>
          <a:prstGeom prst="right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nl-NL" dirty="0"/>
              <a:t>TOUCH SENSOR</a:t>
            </a:r>
          </a:p>
        </p:txBody>
      </p:sp>
    </p:spTree>
    <p:extLst>
      <p:ext uri="{BB962C8B-B14F-4D97-AF65-F5344CB8AC3E}">
        <p14:creationId xmlns:p14="http://schemas.microsoft.com/office/powerpoint/2010/main" val="13212429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3"/>
          <a:srcRect t="2471" b="3386"/>
          <a:stretch/>
        </p:blipFill>
        <p:spPr>
          <a:xfrm>
            <a:off x="-3047" y="10"/>
            <a:ext cx="12191999" cy="6857990"/>
          </a:xfrm>
          <a:prstGeom prst="rect">
            <a:avLst/>
          </a:prstGeom>
        </p:spPr>
      </p:pic>
      <p:sp>
        <p:nvSpPr>
          <p:cNvPr id="6" name="Tekstvak 5">
            <a:extLst>
              <a:ext uri="{FF2B5EF4-FFF2-40B4-BE49-F238E27FC236}">
                <a16:creationId xmlns:a16="http://schemas.microsoft.com/office/drawing/2014/main" id="{DDAC3368-8697-FD6A-2DEA-6099A51275E8}"/>
              </a:ext>
            </a:extLst>
          </p:cNvPr>
          <p:cNvSpPr txBox="1"/>
          <p:nvPr/>
        </p:nvSpPr>
        <p:spPr>
          <a:xfrm>
            <a:off x="8387430" y="702469"/>
            <a:ext cx="3455177" cy="6155531"/>
          </a:xfrm>
          <a:prstGeom prst="rect">
            <a:avLst/>
          </a:prstGeom>
          <a:noFill/>
        </p:spPr>
        <p:txBody>
          <a:bodyPr wrap="none" rtlCol="0">
            <a:spAutoFit/>
          </a:bodyPr>
          <a:lstStyle/>
          <a:p>
            <a:pPr rtl="0" fontAlgn="base">
              <a:spcBef>
                <a:spcPts val="0"/>
              </a:spcBef>
              <a:spcAft>
                <a:spcPts val="0"/>
              </a:spcAft>
            </a:pPr>
            <a:r>
              <a:rPr lang="nl-NL" sz="3200" b="1" dirty="0" err="1">
                <a:solidFill>
                  <a:schemeClr val="bg1"/>
                </a:solidFill>
                <a:latin typeface="Cabin"/>
              </a:rPr>
              <a:t>micro:bit</a:t>
            </a:r>
            <a:r>
              <a:rPr lang="nl-NL" sz="3200" b="1" dirty="0">
                <a:solidFill>
                  <a:schemeClr val="bg1"/>
                </a:solidFill>
                <a:latin typeface="Cabin"/>
              </a:rPr>
              <a:t> V1</a:t>
            </a:r>
            <a:endParaRPr lang="nl-NL" sz="3200" b="1" i="0" u="none" strike="noStrike" dirty="0">
              <a:solidFill>
                <a:schemeClr val="bg1"/>
              </a:solidFill>
              <a:effectLst/>
              <a:latin typeface="Cabin"/>
            </a:endParaRPr>
          </a:p>
          <a:p>
            <a:pPr marL="342900" indent="-342900" rtl="0" fontAlgn="base">
              <a:spcBef>
                <a:spcPts val="0"/>
              </a:spcBef>
              <a:spcAft>
                <a:spcPts val="0"/>
              </a:spcAft>
              <a:buFont typeface="Arial" panose="020B0604020202020204" pitchFamily="34" charset="0"/>
              <a:buChar char="•"/>
            </a:pPr>
            <a:r>
              <a:rPr lang="nl-NL" sz="3200" dirty="0">
                <a:solidFill>
                  <a:schemeClr val="bg1"/>
                </a:solidFill>
                <a:latin typeface="Cabin"/>
              </a:rPr>
              <a:t>Versnelling</a:t>
            </a:r>
          </a:p>
          <a:p>
            <a:pPr marL="342900" indent="-342900" rtl="0" fontAlgn="base">
              <a:spcBef>
                <a:spcPts val="0"/>
              </a:spcBef>
              <a:spcAft>
                <a:spcPts val="0"/>
              </a:spcAft>
              <a:buFont typeface="Arial" panose="020B0604020202020204" pitchFamily="34" charset="0"/>
              <a:buChar char="•"/>
            </a:pPr>
            <a:r>
              <a:rPr lang="nl-NL" sz="3200" dirty="0">
                <a:solidFill>
                  <a:schemeClr val="bg1"/>
                </a:solidFill>
                <a:latin typeface="Cabin"/>
              </a:rPr>
              <a:t>Bluetooth</a:t>
            </a:r>
          </a:p>
          <a:p>
            <a:pPr marL="342900" indent="-342900" rtl="0" fontAlgn="base">
              <a:spcBef>
                <a:spcPts val="0"/>
              </a:spcBef>
              <a:spcAft>
                <a:spcPts val="0"/>
              </a:spcAft>
              <a:buFont typeface="Arial" panose="020B0604020202020204" pitchFamily="34" charset="0"/>
              <a:buChar char="•"/>
            </a:pPr>
            <a:r>
              <a:rPr lang="nl-NL" sz="3200" dirty="0">
                <a:solidFill>
                  <a:schemeClr val="bg1"/>
                </a:solidFill>
                <a:latin typeface="Cabin"/>
              </a:rPr>
              <a:t>Radio</a:t>
            </a:r>
          </a:p>
          <a:p>
            <a:pPr marL="342900" indent="-342900" rtl="0" fontAlgn="base">
              <a:spcBef>
                <a:spcPts val="0"/>
              </a:spcBef>
              <a:spcAft>
                <a:spcPts val="0"/>
              </a:spcAft>
              <a:buFont typeface="Arial" panose="020B0604020202020204" pitchFamily="34" charset="0"/>
              <a:buChar char="•"/>
            </a:pPr>
            <a:r>
              <a:rPr lang="nl-NL" sz="3200" dirty="0">
                <a:solidFill>
                  <a:schemeClr val="bg1"/>
                </a:solidFill>
                <a:latin typeface="Cabin"/>
              </a:rPr>
              <a:t>CPU (hart)</a:t>
            </a:r>
          </a:p>
          <a:p>
            <a:pPr marL="342900" indent="-342900" rtl="0" fontAlgn="base">
              <a:spcBef>
                <a:spcPts val="0"/>
              </a:spcBef>
              <a:spcAft>
                <a:spcPts val="0"/>
              </a:spcAft>
              <a:buFont typeface="Arial" panose="020B0604020202020204" pitchFamily="34" charset="0"/>
              <a:buChar char="•"/>
            </a:pPr>
            <a:r>
              <a:rPr lang="nl-NL" sz="3200" dirty="0">
                <a:solidFill>
                  <a:schemeClr val="bg1"/>
                </a:solidFill>
                <a:latin typeface="Cabin"/>
              </a:rPr>
              <a:t>Reset knop</a:t>
            </a:r>
          </a:p>
          <a:p>
            <a:pPr marL="342900" indent="-342900" rtl="0" fontAlgn="base">
              <a:spcBef>
                <a:spcPts val="0"/>
              </a:spcBef>
              <a:spcAft>
                <a:spcPts val="0"/>
              </a:spcAft>
              <a:buFont typeface="Arial" panose="020B0604020202020204" pitchFamily="34" charset="0"/>
              <a:buChar char="•"/>
            </a:pPr>
            <a:r>
              <a:rPr lang="nl-NL" sz="3200" dirty="0" err="1">
                <a:solidFill>
                  <a:schemeClr val="bg1"/>
                </a:solidFill>
                <a:latin typeface="Cabin"/>
              </a:rPr>
              <a:t>Compas</a:t>
            </a:r>
            <a:endParaRPr lang="nl-NL" sz="3200" dirty="0">
              <a:solidFill>
                <a:schemeClr val="bg1"/>
              </a:solidFill>
              <a:latin typeface="Cabin"/>
            </a:endParaRPr>
          </a:p>
          <a:p>
            <a:pPr rtl="0" fontAlgn="base">
              <a:spcBef>
                <a:spcPts val="0"/>
              </a:spcBef>
              <a:spcAft>
                <a:spcPts val="0"/>
              </a:spcAft>
              <a:buFont typeface="Arial" panose="020B0604020202020204" pitchFamily="34" charset="0"/>
              <a:buChar char="•"/>
            </a:pPr>
            <a:endParaRPr lang="nl-NL" sz="3200" b="1" dirty="0">
              <a:solidFill>
                <a:schemeClr val="bg1"/>
              </a:solidFill>
              <a:latin typeface="Cabin"/>
            </a:endParaRPr>
          </a:p>
          <a:p>
            <a:pPr rtl="0" fontAlgn="base">
              <a:spcBef>
                <a:spcPts val="0"/>
              </a:spcBef>
              <a:spcAft>
                <a:spcPts val="0"/>
              </a:spcAft>
            </a:pPr>
            <a:r>
              <a:rPr lang="nl-NL" sz="3200" b="1" dirty="0" err="1">
                <a:solidFill>
                  <a:schemeClr val="bg1"/>
                </a:solidFill>
                <a:latin typeface="Cabin"/>
              </a:rPr>
              <a:t>micro:bit</a:t>
            </a:r>
            <a:r>
              <a:rPr lang="nl-NL" sz="3200" b="1" dirty="0">
                <a:solidFill>
                  <a:schemeClr val="bg1"/>
                </a:solidFill>
                <a:latin typeface="Cabin"/>
              </a:rPr>
              <a:t> V2 - extra</a:t>
            </a:r>
          </a:p>
          <a:p>
            <a:pPr marL="342900" indent="-342900" rtl="0" fontAlgn="base">
              <a:spcBef>
                <a:spcPts val="0"/>
              </a:spcBef>
              <a:spcAft>
                <a:spcPts val="0"/>
              </a:spcAft>
              <a:buFont typeface="Arial" panose="020B0604020202020204" pitchFamily="34" charset="0"/>
              <a:buChar char="•"/>
            </a:pPr>
            <a:r>
              <a:rPr lang="nl-NL" sz="3200" dirty="0">
                <a:solidFill>
                  <a:schemeClr val="bg1"/>
                </a:solidFill>
                <a:latin typeface="Cabin"/>
              </a:rPr>
              <a:t>Muziek</a:t>
            </a:r>
          </a:p>
          <a:p>
            <a:pPr marL="342900" indent="-342900" rtl="0" fontAlgn="base">
              <a:spcBef>
                <a:spcPts val="0"/>
              </a:spcBef>
              <a:spcAft>
                <a:spcPts val="0"/>
              </a:spcAft>
              <a:buFont typeface="Arial" panose="020B0604020202020204" pitchFamily="34" charset="0"/>
              <a:buChar char="•"/>
            </a:pPr>
            <a:r>
              <a:rPr lang="nl-NL" sz="3200" dirty="0">
                <a:solidFill>
                  <a:schemeClr val="bg1"/>
                </a:solidFill>
                <a:latin typeface="Cabin"/>
              </a:rPr>
              <a:t>Aan/Uit knop</a:t>
            </a:r>
          </a:p>
          <a:p>
            <a:pPr rtl="0" fontAlgn="base">
              <a:spcBef>
                <a:spcPts val="0"/>
              </a:spcBef>
              <a:spcAft>
                <a:spcPts val="0"/>
              </a:spcAft>
              <a:buFont typeface="Arial" panose="020B0604020202020204" pitchFamily="34" charset="0"/>
              <a:buChar char="•"/>
            </a:pPr>
            <a:endParaRPr lang="nl-NL" sz="2400" b="1" i="0" u="none" strike="noStrike" dirty="0">
              <a:solidFill>
                <a:schemeClr val="bg1"/>
              </a:solidFill>
              <a:effectLst/>
              <a:latin typeface="Cabin"/>
            </a:endParaRPr>
          </a:p>
          <a:p>
            <a:endParaRPr lang="nl-NL" dirty="0"/>
          </a:p>
        </p:txBody>
      </p:sp>
      <p:pic>
        <p:nvPicPr>
          <p:cNvPr id="3074" name="Picture 2">
            <a:extLst>
              <a:ext uri="{FF2B5EF4-FFF2-40B4-BE49-F238E27FC236}">
                <a16:creationId xmlns:a16="http://schemas.microsoft.com/office/drawing/2014/main" id="{68D1B750-0C0E-FC90-A8D3-7FF022DB837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250" t="18666" r="15917" b="27112"/>
          <a:stretch/>
        </p:blipFill>
        <p:spPr bwMode="auto">
          <a:xfrm>
            <a:off x="255891" y="1789343"/>
            <a:ext cx="7785194" cy="3400216"/>
          </a:xfrm>
          <a:prstGeom prst="rect">
            <a:avLst/>
          </a:prstGeom>
          <a:noFill/>
          <a:extLst>
            <a:ext uri="{909E8E84-426E-40DD-AFC4-6F175D3DCCD1}">
              <a14:hiddenFill xmlns:a14="http://schemas.microsoft.com/office/drawing/2010/main">
                <a:solidFill>
                  <a:srgbClr val="FFFFFF"/>
                </a:solidFill>
              </a14:hiddenFill>
            </a:ext>
          </a:extLst>
        </p:spPr>
      </p:pic>
      <p:sp>
        <p:nvSpPr>
          <p:cNvPr id="2" name="Pijl: rechts 1">
            <a:extLst>
              <a:ext uri="{FF2B5EF4-FFF2-40B4-BE49-F238E27FC236}">
                <a16:creationId xmlns:a16="http://schemas.microsoft.com/office/drawing/2014/main" id="{5A03D28E-E6BE-E300-F74E-A8324EAC1642}"/>
              </a:ext>
            </a:extLst>
          </p:cNvPr>
          <p:cNvSpPr/>
          <p:nvPr/>
        </p:nvSpPr>
        <p:spPr>
          <a:xfrm rot="18544690">
            <a:off x="4217765" y="4381837"/>
            <a:ext cx="2449776" cy="627917"/>
          </a:xfrm>
          <a:prstGeom prst="right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nl-NL" dirty="0"/>
              <a:t>SPEAKER</a:t>
            </a:r>
          </a:p>
        </p:txBody>
      </p:sp>
      <p:sp>
        <p:nvSpPr>
          <p:cNvPr id="3" name="Pijl: rechts 2">
            <a:extLst>
              <a:ext uri="{FF2B5EF4-FFF2-40B4-BE49-F238E27FC236}">
                <a16:creationId xmlns:a16="http://schemas.microsoft.com/office/drawing/2014/main" id="{4DF5F9D5-6D85-C8B4-82FC-FB7882369BB7}"/>
              </a:ext>
            </a:extLst>
          </p:cNvPr>
          <p:cNvSpPr/>
          <p:nvPr/>
        </p:nvSpPr>
        <p:spPr>
          <a:xfrm rot="17247157">
            <a:off x="-471019" y="3985574"/>
            <a:ext cx="2449776" cy="627917"/>
          </a:xfrm>
          <a:prstGeom prst="right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nl-NL" dirty="0"/>
              <a:t>CPU</a:t>
            </a:r>
          </a:p>
        </p:txBody>
      </p:sp>
      <p:sp>
        <p:nvSpPr>
          <p:cNvPr id="9" name="Tekstvak 8">
            <a:extLst>
              <a:ext uri="{FF2B5EF4-FFF2-40B4-BE49-F238E27FC236}">
                <a16:creationId xmlns:a16="http://schemas.microsoft.com/office/drawing/2014/main" id="{689F9B96-BD53-BBB7-40B0-2E520510701C}"/>
              </a:ext>
            </a:extLst>
          </p:cNvPr>
          <p:cNvSpPr txBox="1"/>
          <p:nvPr/>
        </p:nvSpPr>
        <p:spPr>
          <a:xfrm>
            <a:off x="227277" y="471829"/>
            <a:ext cx="6324600" cy="923330"/>
          </a:xfrm>
          <a:prstGeom prst="rect">
            <a:avLst/>
          </a:prstGeom>
          <a:noFill/>
        </p:spPr>
        <p:txBody>
          <a:bodyPr wrap="square">
            <a:spAutoFit/>
          </a:bodyPr>
          <a:lstStyle/>
          <a:p>
            <a:r>
              <a:rPr lang="nl-NL" sz="5400" dirty="0" err="1">
                <a:solidFill>
                  <a:srgbClr val="FFFFFF"/>
                </a:solidFill>
              </a:rPr>
              <a:t>micro:bit</a:t>
            </a:r>
            <a:r>
              <a:rPr lang="nl-NL" sz="5400" dirty="0">
                <a:solidFill>
                  <a:srgbClr val="FFFFFF"/>
                </a:solidFill>
              </a:rPr>
              <a:t> V1</a:t>
            </a:r>
          </a:p>
        </p:txBody>
      </p:sp>
      <p:sp>
        <p:nvSpPr>
          <p:cNvPr id="10" name="Tekstvak 9">
            <a:extLst>
              <a:ext uri="{FF2B5EF4-FFF2-40B4-BE49-F238E27FC236}">
                <a16:creationId xmlns:a16="http://schemas.microsoft.com/office/drawing/2014/main" id="{AE227E71-5DC2-8F90-93A7-010BCF1218E9}"/>
              </a:ext>
            </a:extLst>
          </p:cNvPr>
          <p:cNvSpPr txBox="1"/>
          <p:nvPr/>
        </p:nvSpPr>
        <p:spPr>
          <a:xfrm>
            <a:off x="4348349" y="535162"/>
            <a:ext cx="6324600" cy="923330"/>
          </a:xfrm>
          <a:prstGeom prst="rect">
            <a:avLst/>
          </a:prstGeom>
          <a:noFill/>
        </p:spPr>
        <p:txBody>
          <a:bodyPr wrap="square">
            <a:spAutoFit/>
          </a:bodyPr>
          <a:lstStyle/>
          <a:p>
            <a:r>
              <a:rPr lang="nl-NL" sz="5400" dirty="0" err="1">
                <a:solidFill>
                  <a:srgbClr val="FFFFFF"/>
                </a:solidFill>
              </a:rPr>
              <a:t>micro:bit</a:t>
            </a:r>
            <a:r>
              <a:rPr lang="nl-NL" sz="5400" dirty="0">
                <a:solidFill>
                  <a:srgbClr val="FFFFFF"/>
                </a:solidFill>
              </a:rPr>
              <a:t> V2</a:t>
            </a:r>
          </a:p>
        </p:txBody>
      </p:sp>
    </p:spTree>
    <p:extLst>
      <p:ext uri="{BB962C8B-B14F-4D97-AF65-F5344CB8AC3E}">
        <p14:creationId xmlns:p14="http://schemas.microsoft.com/office/powerpoint/2010/main" val="1523864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3"/>
          <a:srcRect t="2471" b="3386"/>
          <a:stretch/>
        </p:blipFill>
        <p:spPr>
          <a:xfrm>
            <a:off x="-3047" y="10"/>
            <a:ext cx="12191999" cy="6857990"/>
          </a:xfrm>
          <a:prstGeom prst="rect">
            <a:avLst/>
          </a:prstGeom>
        </p:spPr>
      </p:pic>
      <p:pic>
        <p:nvPicPr>
          <p:cNvPr id="3" name="Afbeelding 2" descr="Afbeelding met tekst&#10;&#10;Automatisch gegenereerde beschrijving">
            <a:extLst>
              <a:ext uri="{FF2B5EF4-FFF2-40B4-BE49-F238E27FC236}">
                <a16:creationId xmlns:a16="http://schemas.microsoft.com/office/drawing/2014/main" id="{E26F21E1-9A67-2E26-3FB1-D488C3E80686}"/>
              </a:ext>
            </a:extLst>
          </p:cNvPr>
          <p:cNvPicPr>
            <a:picLocks noChangeAspect="1"/>
          </p:cNvPicPr>
          <p:nvPr/>
        </p:nvPicPr>
        <p:blipFill rotWithShape="1">
          <a:blip r:embed="rId3"/>
          <a:srcRect t="9767" r="3" b="10685"/>
          <a:stretch/>
        </p:blipFill>
        <p:spPr>
          <a:xfrm>
            <a:off x="6389416" y="56749"/>
            <a:ext cx="5799536" cy="2756582"/>
          </a:xfrm>
          <a:prstGeom prst="rect">
            <a:avLst/>
          </a:prstGeom>
        </p:spPr>
      </p:pic>
      <p:sp>
        <p:nvSpPr>
          <p:cNvPr id="4" name="Tekstvak 3">
            <a:extLst>
              <a:ext uri="{FF2B5EF4-FFF2-40B4-BE49-F238E27FC236}">
                <a16:creationId xmlns:a16="http://schemas.microsoft.com/office/drawing/2014/main" id="{70DEF44D-B304-BDEA-5547-50EAE10A07BF}"/>
              </a:ext>
            </a:extLst>
          </p:cNvPr>
          <p:cNvSpPr txBox="1"/>
          <p:nvPr/>
        </p:nvSpPr>
        <p:spPr>
          <a:xfrm>
            <a:off x="6711832" y="447389"/>
            <a:ext cx="5351801" cy="1754326"/>
          </a:xfrm>
          <a:prstGeom prst="rect">
            <a:avLst/>
          </a:prstGeom>
          <a:noFill/>
        </p:spPr>
        <p:txBody>
          <a:bodyPr wrap="square">
            <a:spAutoFit/>
          </a:bodyPr>
          <a:lstStyle/>
          <a:p>
            <a:r>
              <a:rPr lang="nl-NL" sz="5400" dirty="0">
                <a:solidFill>
                  <a:srgbClr val="FFFFFF"/>
                </a:solidFill>
              </a:rPr>
              <a:t>Variabelen - </a:t>
            </a:r>
          </a:p>
          <a:p>
            <a:r>
              <a:rPr lang="nl-NL" sz="5400" dirty="0">
                <a:solidFill>
                  <a:srgbClr val="FFFFFF"/>
                </a:solidFill>
              </a:rPr>
              <a:t>Kleuren</a:t>
            </a:r>
            <a:endParaRPr lang="nl-NL" sz="5400" dirty="0"/>
          </a:p>
        </p:txBody>
      </p:sp>
      <p:pic>
        <p:nvPicPr>
          <p:cNvPr id="6" name="Afbeelding 5" descr="Afbeelding met kleuren, Kleurrijkheid, roze, Magenta&#10;&#10;Automatisch gegenereerde beschrijving">
            <a:extLst>
              <a:ext uri="{FF2B5EF4-FFF2-40B4-BE49-F238E27FC236}">
                <a16:creationId xmlns:a16="http://schemas.microsoft.com/office/drawing/2014/main" id="{4A976B3B-7300-3D8B-79BB-6C8F46030624}"/>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276626" y="2919400"/>
            <a:ext cx="5144014" cy="3429000"/>
          </a:xfrm>
          <a:prstGeom prst="rect">
            <a:avLst/>
          </a:prstGeom>
        </p:spPr>
      </p:pic>
      <p:pic>
        <p:nvPicPr>
          <p:cNvPr id="9" name="Afbeelding 8" descr="Afbeelding met schrijfmateriaal, potlood, verbruiksartikelen voor kantoor, Markeermiddelen&#10;&#10;Automatisch gegenereerde beschrijving">
            <a:extLst>
              <a:ext uri="{FF2B5EF4-FFF2-40B4-BE49-F238E27FC236}">
                <a16:creationId xmlns:a16="http://schemas.microsoft.com/office/drawing/2014/main" id="{CFEEF915-CCF1-5623-6BDD-0BAF494648F7}"/>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276626" y="509600"/>
            <a:ext cx="4715416" cy="1915638"/>
          </a:xfrm>
          <a:prstGeom prst="rect">
            <a:avLst/>
          </a:prstGeom>
        </p:spPr>
      </p:pic>
      <p:pic>
        <p:nvPicPr>
          <p:cNvPr id="13" name="Afbeelding 12" descr="Afbeelding met Kleurrijkheid, kunst, patroon, Psychedelische kunst&#10;&#10;Automatisch gegenereerde beschrijving">
            <a:extLst>
              <a:ext uri="{FF2B5EF4-FFF2-40B4-BE49-F238E27FC236}">
                <a16:creationId xmlns:a16="http://schemas.microsoft.com/office/drawing/2014/main" id="{77477C89-C2EE-390A-EC47-34BF575538D3}"/>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5534940" y="2919400"/>
            <a:ext cx="5500152" cy="3429000"/>
          </a:xfrm>
          <a:prstGeom prst="rect">
            <a:avLst/>
          </a:prstGeom>
        </p:spPr>
      </p:pic>
    </p:spTree>
    <p:extLst>
      <p:ext uri="{BB962C8B-B14F-4D97-AF65-F5344CB8AC3E}">
        <p14:creationId xmlns:p14="http://schemas.microsoft.com/office/powerpoint/2010/main" val="30044906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3"/>
          <a:srcRect t="2471" b="3386"/>
          <a:stretch/>
        </p:blipFill>
        <p:spPr>
          <a:xfrm>
            <a:off x="1" y="56749"/>
            <a:ext cx="12191999" cy="6857990"/>
          </a:xfrm>
          <a:prstGeom prst="rect">
            <a:avLst/>
          </a:prstGeom>
        </p:spPr>
      </p:pic>
      <p:pic>
        <p:nvPicPr>
          <p:cNvPr id="3" name="Afbeelding 2" descr="Afbeelding met tekst&#10;&#10;Automatisch gegenereerde beschrijving">
            <a:extLst>
              <a:ext uri="{FF2B5EF4-FFF2-40B4-BE49-F238E27FC236}">
                <a16:creationId xmlns:a16="http://schemas.microsoft.com/office/drawing/2014/main" id="{E26F21E1-9A67-2E26-3FB1-D488C3E80686}"/>
              </a:ext>
            </a:extLst>
          </p:cNvPr>
          <p:cNvPicPr>
            <a:picLocks noChangeAspect="1"/>
          </p:cNvPicPr>
          <p:nvPr/>
        </p:nvPicPr>
        <p:blipFill rotWithShape="1">
          <a:blip r:embed="rId3"/>
          <a:srcRect t="9767" r="3" b="10685"/>
          <a:stretch/>
        </p:blipFill>
        <p:spPr>
          <a:xfrm>
            <a:off x="6389416" y="56749"/>
            <a:ext cx="5799536" cy="2756582"/>
          </a:xfrm>
          <a:prstGeom prst="rect">
            <a:avLst/>
          </a:prstGeom>
        </p:spPr>
      </p:pic>
      <p:sp>
        <p:nvSpPr>
          <p:cNvPr id="4" name="Tekstvak 3">
            <a:extLst>
              <a:ext uri="{FF2B5EF4-FFF2-40B4-BE49-F238E27FC236}">
                <a16:creationId xmlns:a16="http://schemas.microsoft.com/office/drawing/2014/main" id="{70DEF44D-B304-BDEA-5547-50EAE10A07BF}"/>
              </a:ext>
            </a:extLst>
          </p:cNvPr>
          <p:cNvSpPr txBox="1"/>
          <p:nvPr/>
        </p:nvSpPr>
        <p:spPr>
          <a:xfrm>
            <a:off x="6711832" y="447389"/>
            <a:ext cx="5351801" cy="1754326"/>
          </a:xfrm>
          <a:prstGeom prst="rect">
            <a:avLst/>
          </a:prstGeom>
          <a:noFill/>
        </p:spPr>
        <p:txBody>
          <a:bodyPr wrap="square">
            <a:spAutoFit/>
          </a:bodyPr>
          <a:lstStyle/>
          <a:p>
            <a:r>
              <a:rPr lang="nl-NL" sz="5400" dirty="0">
                <a:solidFill>
                  <a:srgbClr val="FFFFFF"/>
                </a:solidFill>
              </a:rPr>
              <a:t>Variabelen -</a:t>
            </a:r>
          </a:p>
          <a:p>
            <a:r>
              <a:rPr lang="nl-NL" sz="5400" dirty="0">
                <a:solidFill>
                  <a:srgbClr val="FFFFFF"/>
                </a:solidFill>
              </a:rPr>
              <a:t>Dieren</a:t>
            </a:r>
            <a:endParaRPr lang="nl-NL" sz="5400" dirty="0"/>
          </a:p>
        </p:txBody>
      </p:sp>
      <p:pic>
        <p:nvPicPr>
          <p:cNvPr id="5" name="Afbeelding 4" descr="Afbeelding met zoogdier, giraf, hemel, fauna&#10;&#10;Automatisch gegenereerde beschrijving">
            <a:extLst>
              <a:ext uri="{FF2B5EF4-FFF2-40B4-BE49-F238E27FC236}">
                <a16:creationId xmlns:a16="http://schemas.microsoft.com/office/drawing/2014/main" id="{FAED8C78-EE60-ABFA-3FA5-3FE350D96EF8}"/>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65535" y="286349"/>
            <a:ext cx="4249737" cy="3199395"/>
          </a:xfrm>
          <a:prstGeom prst="rect">
            <a:avLst/>
          </a:prstGeom>
        </p:spPr>
      </p:pic>
      <p:pic>
        <p:nvPicPr>
          <p:cNvPr id="8" name="Afbeelding 7" descr="Afbeelding met zoogdier, buitenshuis, zebra, hemel&#10;&#10;Automatisch gegenereerde beschrijving">
            <a:extLst>
              <a:ext uri="{FF2B5EF4-FFF2-40B4-BE49-F238E27FC236}">
                <a16:creationId xmlns:a16="http://schemas.microsoft.com/office/drawing/2014/main" id="{8E68F39D-CCD5-7451-1E7D-33F4B46DCC81}"/>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5302175" y="3715344"/>
            <a:ext cx="3850357" cy="2887768"/>
          </a:xfrm>
          <a:prstGeom prst="rect">
            <a:avLst/>
          </a:prstGeom>
        </p:spPr>
      </p:pic>
      <p:pic>
        <p:nvPicPr>
          <p:cNvPr id="11" name="Afbeelding 10" descr="Afbeelding met zoogdier, olifant, buitenshuis, plant&#10;&#10;Automatisch gegenereerde beschrijving">
            <a:extLst>
              <a:ext uri="{FF2B5EF4-FFF2-40B4-BE49-F238E27FC236}">
                <a16:creationId xmlns:a16="http://schemas.microsoft.com/office/drawing/2014/main" id="{760C4B29-4A2A-E545-AADE-0C124A04E5BF}"/>
              </a:ext>
            </a:extLst>
          </p:cNvPr>
          <p:cNvPicPr>
            <a:picLocks noChangeAspect="1"/>
          </p:cNvPicPr>
          <p:nvPr/>
        </p:nvPicPr>
        <p:blipFill>
          <a:blip r:embed="rId8" cstate="print">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704007" y="3715344"/>
            <a:ext cx="4260641" cy="2840427"/>
          </a:xfrm>
          <a:prstGeom prst="rect">
            <a:avLst/>
          </a:prstGeom>
        </p:spPr>
      </p:pic>
    </p:spTree>
    <p:extLst>
      <p:ext uri="{BB962C8B-B14F-4D97-AF65-F5344CB8AC3E}">
        <p14:creationId xmlns:p14="http://schemas.microsoft.com/office/powerpoint/2010/main" val="11666225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3"/>
          <a:srcRect t="2471" b="3386"/>
          <a:stretch/>
        </p:blipFill>
        <p:spPr>
          <a:xfrm>
            <a:off x="-3047" y="10"/>
            <a:ext cx="12191999" cy="6857990"/>
          </a:xfrm>
          <a:prstGeom prst="rect">
            <a:avLst/>
          </a:prstGeom>
        </p:spPr>
      </p:pic>
      <p:pic>
        <p:nvPicPr>
          <p:cNvPr id="3" name="Afbeelding 2" descr="Afbeelding met tekst&#10;&#10;Automatisch gegenereerde beschrijving">
            <a:extLst>
              <a:ext uri="{FF2B5EF4-FFF2-40B4-BE49-F238E27FC236}">
                <a16:creationId xmlns:a16="http://schemas.microsoft.com/office/drawing/2014/main" id="{E26F21E1-9A67-2E26-3FB1-D488C3E80686}"/>
              </a:ext>
            </a:extLst>
          </p:cNvPr>
          <p:cNvPicPr>
            <a:picLocks noChangeAspect="1"/>
          </p:cNvPicPr>
          <p:nvPr/>
        </p:nvPicPr>
        <p:blipFill rotWithShape="1">
          <a:blip r:embed="rId3"/>
          <a:srcRect t="9767" r="3" b="10685"/>
          <a:stretch/>
        </p:blipFill>
        <p:spPr>
          <a:xfrm>
            <a:off x="6389416" y="56749"/>
            <a:ext cx="5799536" cy="2756582"/>
          </a:xfrm>
          <a:prstGeom prst="rect">
            <a:avLst/>
          </a:prstGeom>
        </p:spPr>
      </p:pic>
      <p:sp>
        <p:nvSpPr>
          <p:cNvPr id="4" name="Tekstvak 3">
            <a:extLst>
              <a:ext uri="{FF2B5EF4-FFF2-40B4-BE49-F238E27FC236}">
                <a16:creationId xmlns:a16="http://schemas.microsoft.com/office/drawing/2014/main" id="{70DEF44D-B304-BDEA-5547-50EAE10A07BF}"/>
              </a:ext>
            </a:extLst>
          </p:cNvPr>
          <p:cNvSpPr txBox="1"/>
          <p:nvPr/>
        </p:nvSpPr>
        <p:spPr>
          <a:xfrm>
            <a:off x="6711832" y="447389"/>
            <a:ext cx="5351801" cy="1754326"/>
          </a:xfrm>
          <a:prstGeom prst="rect">
            <a:avLst/>
          </a:prstGeom>
          <a:noFill/>
        </p:spPr>
        <p:txBody>
          <a:bodyPr wrap="square">
            <a:spAutoFit/>
          </a:bodyPr>
          <a:lstStyle/>
          <a:p>
            <a:r>
              <a:rPr lang="nl-NL" sz="5400" dirty="0">
                <a:solidFill>
                  <a:srgbClr val="FFFFFF"/>
                </a:solidFill>
              </a:rPr>
              <a:t>Variabelen</a:t>
            </a:r>
          </a:p>
          <a:p>
            <a:r>
              <a:rPr lang="nl-NL" sz="5400" dirty="0">
                <a:solidFill>
                  <a:srgbClr val="FFFFFF"/>
                </a:solidFill>
              </a:rPr>
              <a:t>Carnavals hoeden</a:t>
            </a:r>
            <a:endParaRPr lang="nl-NL" sz="5400" dirty="0"/>
          </a:p>
        </p:txBody>
      </p:sp>
      <p:pic>
        <p:nvPicPr>
          <p:cNvPr id="5" name="Afbeelding 4" descr="Afbeelding met Menselijk gezicht, kleding, persoon, tekenfilm&#10;&#10;Automatisch gegenereerde beschrijving">
            <a:extLst>
              <a:ext uri="{FF2B5EF4-FFF2-40B4-BE49-F238E27FC236}">
                <a16:creationId xmlns:a16="http://schemas.microsoft.com/office/drawing/2014/main" id="{9D96E27A-ACFE-7C04-58A3-F1005C858520}"/>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l="20380" r="20519"/>
          <a:stretch/>
        </p:blipFill>
        <p:spPr>
          <a:xfrm>
            <a:off x="2568518" y="32219"/>
            <a:ext cx="3044882" cy="3451840"/>
          </a:xfrm>
          <a:prstGeom prst="rect">
            <a:avLst/>
          </a:prstGeom>
        </p:spPr>
      </p:pic>
      <p:sp>
        <p:nvSpPr>
          <p:cNvPr id="8" name="Tekstvak 7">
            <a:extLst>
              <a:ext uri="{FF2B5EF4-FFF2-40B4-BE49-F238E27FC236}">
                <a16:creationId xmlns:a16="http://schemas.microsoft.com/office/drawing/2014/main" id="{C9B92BD7-E7C7-147D-F2C3-7C299F758D0A}"/>
              </a:ext>
            </a:extLst>
          </p:cNvPr>
          <p:cNvSpPr txBox="1"/>
          <p:nvPr/>
        </p:nvSpPr>
        <p:spPr>
          <a:xfrm>
            <a:off x="6089416" y="3980537"/>
            <a:ext cx="1244833" cy="646331"/>
          </a:xfrm>
          <a:prstGeom prst="rect">
            <a:avLst/>
          </a:prstGeom>
          <a:noFill/>
        </p:spPr>
        <p:txBody>
          <a:bodyPr wrap="square" rtlCol="0">
            <a:spAutoFit/>
          </a:bodyPr>
          <a:lstStyle/>
          <a:p>
            <a:r>
              <a:rPr lang="nl-NL" sz="900">
                <a:hlinkClick r:id="rId5" tooltip="https://www.flickr.com/photos/yrrabbarry66/6904027943"/>
              </a:rPr>
              <a:t>Deze foto</a:t>
            </a:r>
            <a:r>
              <a:rPr lang="nl-NL" sz="900"/>
              <a:t> van Onbekende auteur is gelicentieerd onder </a:t>
            </a:r>
            <a:r>
              <a:rPr lang="nl-NL" sz="900">
                <a:hlinkClick r:id="rId6" tooltip="https://creativecommons.org/licenses/by-nc/3.0/"/>
              </a:rPr>
              <a:t>CC BY-NC</a:t>
            </a:r>
            <a:endParaRPr lang="nl-NL" sz="900"/>
          </a:p>
        </p:txBody>
      </p:sp>
      <p:pic>
        <p:nvPicPr>
          <p:cNvPr id="10" name="Afbeelding 9" descr="Afbeelding met persoon, Menselijk gezicht, Modeaccessoire, kleding&#10;&#10;Automatisch gegenereerde beschrijving">
            <a:extLst>
              <a:ext uri="{FF2B5EF4-FFF2-40B4-BE49-F238E27FC236}">
                <a16:creationId xmlns:a16="http://schemas.microsoft.com/office/drawing/2014/main" id="{08DB9FAB-F356-003E-BB97-84771D1AA53A}"/>
              </a:ext>
            </a:extLst>
          </p:cNvPr>
          <p:cNvPicPr>
            <a:picLocks noChangeAspect="1"/>
          </p:cNvPicPr>
          <p:nvPr/>
        </p:nvPicPr>
        <p:blipFill rotWithShape="1">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rcRect l="29140"/>
          <a:stretch/>
        </p:blipFill>
        <p:spPr>
          <a:xfrm>
            <a:off x="8728618" y="3445993"/>
            <a:ext cx="3493883" cy="3303587"/>
          </a:xfrm>
          <a:prstGeom prst="rect">
            <a:avLst/>
          </a:prstGeom>
        </p:spPr>
      </p:pic>
      <p:sp>
        <p:nvSpPr>
          <p:cNvPr id="11" name="Tekstvak 10">
            <a:extLst>
              <a:ext uri="{FF2B5EF4-FFF2-40B4-BE49-F238E27FC236}">
                <a16:creationId xmlns:a16="http://schemas.microsoft.com/office/drawing/2014/main" id="{A31EC3F5-57EE-EB83-5530-9E25B7981392}"/>
              </a:ext>
            </a:extLst>
          </p:cNvPr>
          <p:cNvSpPr txBox="1"/>
          <p:nvPr/>
        </p:nvSpPr>
        <p:spPr>
          <a:xfrm>
            <a:off x="6239416" y="4130537"/>
            <a:ext cx="1244833" cy="646331"/>
          </a:xfrm>
          <a:prstGeom prst="rect">
            <a:avLst/>
          </a:prstGeom>
          <a:noFill/>
        </p:spPr>
        <p:txBody>
          <a:bodyPr wrap="square" rtlCol="0">
            <a:spAutoFit/>
          </a:bodyPr>
          <a:lstStyle/>
          <a:p>
            <a:r>
              <a:rPr lang="nl-NL" sz="900">
                <a:hlinkClick r:id="rId8" tooltip="https://www.flickr.com/photos/yrrabbarry66/6909998019"/>
              </a:rPr>
              <a:t>Deze foto</a:t>
            </a:r>
            <a:r>
              <a:rPr lang="nl-NL" sz="900"/>
              <a:t> van Onbekende auteur is gelicentieerd onder </a:t>
            </a:r>
            <a:r>
              <a:rPr lang="nl-NL" sz="900">
                <a:hlinkClick r:id="rId6" tooltip="https://creativecommons.org/licenses/by-nc/3.0/"/>
              </a:rPr>
              <a:t>CC BY-NC</a:t>
            </a:r>
            <a:endParaRPr lang="nl-NL" sz="900"/>
          </a:p>
        </p:txBody>
      </p:sp>
      <p:pic>
        <p:nvPicPr>
          <p:cNvPr id="15" name="Afbeelding 14" descr="Afbeelding met overdekt, kleding, muur, persoon&#10;&#10;Automatisch gegenereerde beschrijving">
            <a:extLst>
              <a:ext uri="{FF2B5EF4-FFF2-40B4-BE49-F238E27FC236}">
                <a16:creationId xmlns:a16="http://schemas.microsoft.com/office/drawing/2014/main" id="{FFD8D523-F0E4-8842-6C50-FB5FDD1D32FA}"/>
              </a:ext>
            </a:extLst>
          </p:cNvPr>
          <p:cNvPicPr>
            <a:picLocks noChangeAspect="1"/>
          </p:cNvPicPr>
          <p:nvPr/>
        </p:nvPicPr>
        <p:blipFill rotWithShape="1">
          <a:blip r:embed="rId9">
            <a:extLst>
              <a:ext uri="{28A0092B-C50C-407E-A947-70E740481C1C}">
                <a14:useLocalDpi xmlns:a14="http://schemas.microsoft.com/office/drawing/2010/main" val="0"/>
              </a:ext>
              <a:ext uri="{837473B0-CC2E-450A-ABE3-18F120FF3D39}">
                <a1611:picAttrSrcUrl xmlns:a1611="http://schemas.microsoft.com/office/drawing/2016/11/main" r:id="rId10"/>
              </a:ext>
            </a:extLst>
          </a:blip>
          <a:srcRect l="24144" r="27489"/>
          <a:stretch/>
        </p:blipFill>
        <p:spPr>
          <a:xfrm>
            <a:off x="34470" y="1"/>
            <a:ext cx="2526061" cy="3428999"/>
          </a:xfrm>
          <a:prstGeom prst="rect">
            <a:avLst/>
          </a:prstGeom>
        </p:spPr>
      </p:pic>
      <p:sp>
        <p:nvSpPr>
          <p:cNvPr id="17" name="Tekstvak 16">
            <a:extLst>
              <a:ext uri="{FF2B5EF4-FFF2-40B4-BE49-F238E27FC236}">
                <a16:creationId xmlns:a16="http://schemas.microsoft.com/office/drawing/2014/main" id="{A9D45995-5535-DA76-EAD9-4243F5441ABB}"/>
              </a:ext>
            </a:extLst>
          </p:cNvPr>
          <p:cNvSpPr txBox="1"/>
          <p:nvPr/>
        </p:nvSpPr>
        <p:spPr>
          <a:xfrm>
            <a:off x="6389416" y="4280537"/>
            <a:ext cx="1244833" cy="646331"/>
          </a:xfrm>
          <a:prstGeom prst="rect">
            <a:avLst/>
          </a:prstGeom>
          <a:noFill/>
        </p:spPr>
        <p:txBody>
          <a:bodyPr wrap="square" rtlCol="0">
            <a:spAutoFit/>
          </a:bodyPr>
          <a:lstStyle/>
          <a:p>
            <a:r>
              <a:rPr lang="nl-NL" sz="900" dirty="0">
                <a:hlinkClick r:id="rId10" tooltip="https://www.flickr.com/photos/yrrabbarry66/6909961319"/>
              </a:rPr>
              <a:t>Deze foto</a:t>
            </a:r>
            <a:r>
              <a:rPr lang="nl-NL" sz="900" dirty="0"/>
              <a:t> van Onbekende auteur is </a:t>
            </a:r>
            <a:r>
              <a:rPr lang="nl-NL" sz="900" dirty="0" err="1"/>
              <a:t>gelicentieerd</a:t>
            </a:r>
            <a:r>
              <a:rPr lang="nl-NL" sz="900" dirty="0"/>
              <a:t> onder </a:t>
            </a:r>
            <a:r>
              <a:rPr lang="nl-NL" sz="900" dirty="0">
                <a:hlinkClick r:id="rId6" tooltip="https://creativecommons.org/licenses/by-nc/3.0/"/>
              </a:rPr>
              <a:t>CC BY-NC</a:t>
            </a:r>
            <a:endParaRPr lang="nl-NL" sz="900" dirty="0"/>
          </a:p>
        </p:txBody>
      </p:sp>
      <p:pic>
        <p:nvPicPr>
          <p:cNvPr id="22" name="Afbeelding 21" descr="Afbeelding met persoon, kleding, buitenshuis, Traditie&#10;&#10;Automatisch gegenereerde beschrijving">
            <a:extLst>
              <a:ext uri="{FF2B5EF4-FFF2-40B4-BE49-F238E27FC236}">
                <a16:creationId xmlns:a16="http://schemas.microsoft.com/office/drawing/2014/main" id="{6098346E-A934-A8F0-6302-5F0F3A0CD12C}"/>
              </a:ext>
            </a:extLst>
          </p:cNvPr>
          <p:cNvPicPr>
            <a:picLocks noChangeAspect="1"/>
          </p:cNvPicPr>
          <p:nvPr/>
        </p:nvPicPr>
        <p:blipFill rotWithShape="1">
          <a:blip r:embed="rId11" cstate="print">
            <a:extLst>
              <a:ext uri="{28A0092B-C50C-407E-A947-70E740481C1C}">
                <a14:useLocalDpi xmlns:a14="http://schemas.microsoft.com/office/drawing/2010/main" val="0"/>
              </a:ext>
              <a:ext uri="{837473B0-CC2E-450A-ABE3-18F120FF3D39}">
                <a1611:picAttrSrcUrl xmlns:a1611="http://schemas.microsoft.com/office/drawing/2016/11/main" r:id="rId12"/>
              </a:ext>
            </a:extLst>
          </a:blip>
          <a:srcRect l="20955" r="17171"/>
          <a:stretch/>
        </p:blipFill>
        <p:spPr>
          <a:xfrm>
            <a:off x="5955679" y="3474884"/>
            <a:ext cx="2725445" cy="3303587"/>
          </a:xfrm>
          <a:prstGeom prst="rect">
            <a:avLst/>
          </a:prstGeom>
        </p:spPr>
      </p:pic>
      <p:pic>
        <p:nvPicPr>
          <p:cNvPr id="24" name="Afbeelding 23" descr="Afbeelding met Menselijk gezicht, persoon, kleding, glimlach&#10;&#10;Automatisch gegenereerde beschrijving">
            <a:extLst>
              <a:ext uri="{FF2B5EF4-FFF2-40B4-BE49-F238E27FC236}">
                <a16:creationId xmlns:a16="http://schemas.microsoft.com/office/drawing/2014/main" id="{CCE7F0F2-0EB4-4370-ECE9-E47B6AB98BC7}"/>
              </a:ext>
            </a:extLst>
          </p:cNvPr>
          <p:cNvPicPr>
            <a:picLocks noChangeAspect="1"/>
          </p:cNvPicPr>
          <p:nvPr/>
        </p:nvPicPr>
        <p:blipFill>
          <a:blip r:embed="rId13">
            <a:extLst>
              <a:ext uri="{28A0092B-C50C-407E-A947-70E740481C1C}">
                <a14:useLocalDpi xmlns:a14="http://schemas.microsoft.com/office/drawing/2010/main" val="0"/>
              </a:ext>
              <a:ext uri="{837473B0-CC2E-450A-ABE3-18F120FF3D39}">
                <a1611:picAttrSrcUrl xmlns:a1611="http://schemas.microsoft.com/office/drawing/2016/11/main" r:id="rId14"/>
              </a:ext>
            </a:extLst>
          </a:blip>
          <a:stretch>
            <a:fillRect/>
          </a:stretch>
        </p:blipFill>
        <p:spPr>
          <a:xfrm>
            <a:off x="35140" y="3522194"/>
            <a:ext cx="5873044" cy="3303587"/>
          </a:xfrm>
          <a:prstGeom prst="rect">
            <a:avLst/>
          </a:prstGeom>
        </p:spPr>
      </p:pic>
    </p:spTree>
    <p:extLst>
      <p:ext uri="{BB962C8B-B14F-4D97-AF65-F5344CB8AC3E}">
        <p14:creationId xmlns:p14="http://schemas.microsoft.com/office/powerpoint/2010/main" val="286241915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ce25a6a-5df6-4131-8bd4-46fe0d3f3be6">
      <Terms xmlns="http://schemas.microsoft.com/office/infopath/2007/PartnerControls"/>
    </lcf76f155ced4ddcb4097134ff3c332f>
    <TaxCatchAll xmlns="62df26fc-5138-4420-8374-9eac070603a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2A83AE6B835BF4D9E17AEF0A784296C" ma:contentTypeVersion="13" ma:contentTypeDescription="Een nieuw document maken." ma:contentTypeScope="" ma:versionID="2684c99d934ad63680b6b625623eb102">
  <xsd:schema xmlns:xsd="http://www.w3.org/2001/XMLSchema" xmlns:xs="http://www.w3.org/2001/XMLSchema" xmlns:p="http://schemas.microsoft.com/office/2006/metadata/properties" xmlns:ns2="bce25a6a-5df6-4131-8bd4-46fe0d3f3be6" xmlns:ns3="62df26fc-5138-4420-8374-9eac070603a0" targetNamespace="http://schemas.microsoft.com/office/2006/metadata/properties" ma:root="true" ma:fieldsID="12f05800de1eddec46d733bed5519069" ns2:_="" ns3:_="">
    <xsd:import namespace="bce25a6a-5df6-4131-8bd4-46fe0d3f3be6"/>
    <xsd:import namespace="62df26fc-5138-4420-8374-9eac070603a0"/>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ServiceObjectDetectorVersion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e25a6a-5df6-4131-8bd4-46fe0d3f3be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Afbeeldingtags" ma:readOnly="false" ma:fieldId="{5cf76f15-5ced-4ddc-b409-7134ff3c332f}" ma:taxonomyMulti="true" ma:sspId="17b5585b-ca92-4af9-9e07-1ee04984813d"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df26fc-5138-4420-8374-9eac070603a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303d1d04-60c8-4243-8bf5-32def632b6ea}" ma:internalName="TaxCatchAll" ma:showField="CatchAllData" ma:web="62df26fc-5138-4420-8374-9eac070603a0">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88B5219-38B0-4F64-804E-28523820EF43}">
  <ds:schemaRefs>
    <ds:schemaRef ds:uri="http://schemas.microsoft.com/office/2006/metadata/properties"/>
    <ds:schemaRef ds:uri="http://schemas.microsoft.com/office/infopath/2007/PartnerControls"/>
    <ds:schemaRef ds:uri="bce25a6a-5df6-4131-8bd4-46fe0d3f3be6"/>
    <ds:schemaRef ds:uri="62df26fc-5138-4420-8374-9eac070603a0"/>
  </ds:schemaRefs>
</ds:datastoreItem>
</file>

<file path=customXml/itemProps2.xml><?xml version="1.0" encoding="utf-8"?>
<ds:datastoreItem xmlns:ds="http://schemas.openxmlformats.org/officeDocument/2006/customXml" ds:itemID="{22F9594A-6C48-410C-AD1F-89FA9081466B}">
  <ds:schemaRefs>
    <ds:schemaRef ds:uri="http://schemas.microsoft.com/sharepoint/v3/contenttype/forms"/>
  </ds:schemaRefs>
</ds:datastoreItem>
</file>

<file path=customXml/itemProps3.xml><?xml version="1.0" encoding="utf-8"?>
<ds:datastoreItem xmlns:ds="http://schemas.openxmlformats.org/officeDocument/2006/customXml" ds:itemID="{D8093782-A762-4752-8278-F8F638438C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e25a6a-5df6-4131-8bd4-46fe0d3f3be6"/>
    <ds:schemaRef ds:uri="62df26fc-5138-4420-8374-9eac070603a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723</TotalTime>
  <Words>914</Words>
  <Application>Microsoft Office PowerPoint</Application>
  <PresentationFormat>Breedbeeld</PresentationFormat>
  <Paragraphs>118</Paragraphs>
  <Slides>26</Slides>
  <Notes>23</Notes>
  <HiddenSlides>0</HiddenSlides>
  <MMClips>5</MMClips>
  <ScaleCrop>false</ScaleCrop>
  <HeadingPairs>
    <vt:vector size="4" baseType="variant">
      <vt:variant>
        <vt:lpstr>Thema</vt:lpstr>
      </vt:variant>
      <vt:variant>
        <vt:i4>1</vt:i4>
      </vt:variant>
      <vt:variant>
        <vt:lpstr>Diatitels</vt:lpstr>
      </vt:variant>
      <vt:variant>
        <vt:i4>26</vt:i4>
      </vt:variant>
    </vt:vector>
  </HeadingPairs>
  <TitlesOfParts>
    <vt:vector size="27" baseType="lpstr">
      <vt:lpstr>office theme</vt:lpstr>
      <vt:lpstr>Carnaval en de micro:bit les 2</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Pauline Maas</cp:lastModifiedBy>
  <cp:revision>45</cp:revision>
  <dcterms:created xsi:type="dcterms:W3CDTF">2013-07-15T20:26:40Z</dcterms:created>
  <dcterms:modified xsi:type="dcterms:W3CDTF">2023-10-08T12:27:49Z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0x01010032A83AE6B835BF4D9E17AEF0A784296C</vt:lpwstr>
  </property>
  <property fmtid="{D5CDD505-2E9C-101B-9397-08002B2CF9AE}" pid="3" name="MediaServiceImageTags">
    <vt:lpwstr/>
  </property>
</Properties>
</file>