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5"/>
  </p:notesMasterIdLst>
  <p:sldIdLst>
    <p:sldId id="256" r:id="rId3"/>
    <p:sldId id="257" r:id="rId4"/>
    <p:sldId id="259" r:id="rId5"/>
    <p:sldId id="260" r:id="rId6"/>
    <p:sldId id="261" r:id="rId7"/>
    <p:sldId id="262" r:id="rId8"/>
    <p:sldId id="272" r:id="rId9"/>
    <p:sldId id="273" r:id="rId10"/>
    <p:sldId id="263" r:id="rId11"/>
    <p:sldId id="274" r:id="rId12"/>
    <p:sldId id="275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ja Koning" initials="AK" lastIdx="13" clrIdx="0"/>
  <p:cmAuthor id="1" name="Evelien Delhez" initials="ED" lastIdx="12" clrIdx="1">
    <p:extLst>
      <p:ext uri="{19B8F6BF-5375-455C-9EA6-DF929625EA0E}">
        <p15:presenceInfo xmlns:p15="http://schemas.microsoft.com/office/powerpoint/2012/main" userId="Evelien Delhez" providerId="None"/>
      </p:ext>
    </p:extLst>
  </p:cmAuthor>
  <p:cmAuthor id="2" name="AVKoning" initials="A" lastIdx="8" clrIdx="2">
    <p:extLst>
      <p:ext uri="{19B8F6BF-5375-455C-9EA6-DF929625EA0E}">
        <p15:presenceInfo xmlns:p15="http://schemas.microsoft.com/office/powerpoint/2012/main" userId="AVKoni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62" d="100"/>
          <a:sy n="62" d="100"/>
        </p:scale>
        <p:origin x="163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22-11-2023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22-11-2023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</a:t>
            </a:r>
            <a:r>
              <a:rPr lang="en-US" dirty="0" err="1"/>
              <a:t>Normalisatie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Normen</a:t>
            </a:r>
          </a:p>
          <a:p>
            <a:pPr lvl="1"/>
            <a:r>
              <a:rPr lang="nl-NL" dirty="0"/>
              <a:t>Regels, richtlijnen of kenmerken </a:t>
            </a:r>
          </a:p>
          <a:p>
            <a:pPr lvl="1"/>
            <a:r>
              <a:rPr lang="nl-NL" dirty="0"/>
              <a:t>Product, dienst of proces</a:t>
            </a:r>
          </a:p>
          <a:p>
            <a:endParaRPr lang="nl-NL" b="1" dirty="0"/>
          </a:p>
          <a:p>
            <a:r>
              <a:rPr lang="nl-NL" b="1" dirty="0"/>
              <a:t>Ne</a:t>
            </a:r>
            <a:r>
              <a:rPr lang="nl-NL" dirty="0"/>
              <a:t>derlandse </a:t>
            </a:r>
            <a:r>
              <a:rPr lang="nl-NL" b="1" dirty="0"/>
              <a:t>N</a:t>
            </a:r>
            <a:r>
              <a:rPr lang="nl-NL" dirty="0"/>
              <a:t>ormen (NEN)</a:t>
            </a:r>
          </a:p>
          <a:p>
            <a:pPr lvl="1"/>
            <a:r>
              <a:rPr lang="nl-NL" dirty="0"/>
              <a:t>Normalisatie instituut NEN</a:t>
            </a:r>
          </a:p>
          <a:p>
            <a:pPr lvl="1"/>
            <a:r>
              <a:rPr lang="nl-NL" dirty="0"/>
              <a:t>NEN ondersteund marktpartij(en) bij het vastleggen van een norm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		</a:t>
            </a:r>
            <a:r>
              <a:rPr lang="nl-NL" sz="2400" dirty="0"/>
              <a:t>Zie bestek: leveren/werken met of zonder </a:t>
            </a:r>
            <a:r>
              <a:rPr lang="nl-NL" sz="2400" dirty="0" err="1"/>
              <a:t>NEN-normen</a:t>
            </a: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54570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27660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632" y="5094513"/>
            <a:ext cx="918159" cy="91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08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</a:t>
            </a:r>
            <a:r>
              <a:rPr lang="en-US" dirty="0" err="1"/>
              <a:t>Normalisatie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Hoe goed is een materiaal?</a:t>
            </a:r>
          </a:p>
          <a:p>
            <a:r>
              <a:rPr lang="nl-NL" b="1" dirty="0"/>
              <a:t>Geen </a:t>
            </a:r>
            <a:r>
              <a:rPr lang="nl-NL" b="1" dirty="0" err="1"/>
              <a:t>NEN-norm</a:t>
            </a:r>
            <a:r>
              <a:rPr lang="nl-NL" b="1" dirty="0"/>
              <a:t> is niet meteen een slecht materiaal</a:t>
            </a:r>
          </a:p>
          <a:p>
            <a:r>
              <a:rPr lang="nl-NL" b="1" dirty="0"/>
              <a:t>Gebruikte materialen (recycling)</a:t>
            </a:r>
          </a:p>
          <a:p>
            <a:pPr lvl="1"/>
            <a:r>
              <a:rPr lang="nl-NL" b="1" dirty="0"/>
              <a:t>(Nog) geen normen</a:t>
            </a:r>
          </a:p>
          <a:p>
            <a:pPr lvl="1"/>
            <a:r>
              <a:rPr lang="nl-NL" b="1" dirty="0"/>
              <a:t>Kan duurzaam zijn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54570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27660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966" y="2872250"/>
            <a:ext cx="3934015" cy="302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842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1.5 </a:t>
            </a:r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Aan het eind van dit hoofdstuk:</a:t>
            </a:r>
          </a:p>
          <a:p>
            <a:r>
              <a:rPr lang="nl-NL" dirty="0"/>
              <a:t>Weet je welke relatie bouwstoffen en UAV 2012 hebben;</a:t>
            </a:r>
          </a:p>
          <a:p>
            <a:r>
              <a:rPr lang="nl-NL" dirty="0"/>
              <a:t>Weet je waarom het belangrijk is om kennis te hebben over dode materialen;</a:t>
            </a:r>
          </a:p>
          <a:p>
            <a:r>
              <a:rPr lang="nl-NL" dirty="0"/>
              <a:t>Kun je zeven keurmerken opnoemen die van belang zijn voor hoveniers en groenvoorzieners en iets over de inhoud vertellen;</a:t>
            </a:r>
          </a:p>
          <a:p>
            <a:r>
              <a:rPr lang="nl-NL" dirty="0"/>
              <a:t>Weet je wat normalisatie inhoud en wat </a:t>
            </a:r>
            <a:r>
              <a:rPr lang="nl-NL" dirty="0" err="1"/>
              <a:t>NEN-normen</a:t>
            </a:r>
            <a:r>
              <a:rPr lang="nl-NL" dirty="0"/>
              <a:t> zijn.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648200" cy="45719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138577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17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Bouwstoffen</a:t>
            </a:r>
            <a:r>
              <a:rPr lang="en-US" dirty="0"/>
              <a:t> in de </a:t>
            </a:r>
            <a:r>
              <a:rPr lang="en-US" dirty="0" err="1"/>
              <a:t>groene</a:t>
            </a:r>
            <a:r>
              <a:rPr lang="en-US" dirty="0"/>
              <a:t> </a:t>
            </a:r>
            <a:r>
              <a:rPr lang="en-US" dirty="0" err="1"/>
              <a:t>ruimte</a:t>
            </a:r>
            <a:endParaRPr lang="en-US" dirty="0"/>
          </a:p>
          <a:p>
            <a:r>
              <a:rPr lang="en-US" dirty="0" err="1"/>
              <a:t>Keurmerken</a:t>
            </a:r>
            <a:r>
              <a:rPr lang="en-US" dirty="0"/>
              <a:t> </a:t>
            </a:r>
            <a:r>
              <a:rPr lang="en-US" dirty="0" err="1"/>
              <a:t>eisen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kwaliteit</a:t>
            </a:r>
            <a:endParaRPr lang="en-US" dirty="0"/>
          </a:p>
          <a:p>
            <a:r>
              <a:rPr lang="en-US" dirty="0" err="1"/>
              <a:t>Normalisatie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standarisatie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734465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414623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957" y="2977341"/>
            <a:ext cx="5014140" cy="288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Bouwstoffen</a:t>
            </a:r>
            <a:r>
              <a:rPr lang="en-US" dirty="0"/>
              <a:t> in de </a:t>
            </a:r>
            <a:r>
              <a:rPr lang="en-US" dirty="0" err="1"/>
              <a:t>groene</a:t>
            </a:r>
            <a:r>
              <a:rPr lang="en-US" dirty="0"/>
              <a:t> </a:t>
            </a:r>
            <a:r>
              <a:rPr lang="en-US" dirty="0" err="1"/>
              <a:t>ruimte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Definitie van bouwstoffen</a:t>
            </a:r>
          </a:p>
          <a:p>
            <a:r>
              <a:rPr lang="nl-NL" dirty="0"/>
              <a:t>Bouwstoffen/materialen</a:t>
            </a:r>
          </a:p>
          <a:p>
            <a:pPr lvl="1"/>
            <a:r>
              <a:rPr lang="nl-NL" dirty="0"/>
              <a:t>Grond- en hulpstoffen</a:t>
            </a:r>
          </a:p>
          <a:p>
            <a:pPr lvl="1"/>
            <a:r>
              <a:rPr lang="nl-NL" dirty="0"/>
              <a:t>(Bewerkte) Materialen en producten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/>
              <a:t>U</a:t>
            </a:r>
            <a:r>
              <a:rPr lang="nl-NL" dirty="0"/>
              <a:t>niforme </a:t>
            </a:r>
            <a:r>
              <a:rPr lang="nl-NL" b="1" dirty="0"/>
              <a:t>A</a:t>
            </a:r>
            <a:r>
              <a:rPr lang="nl-NL" dirty="0"/>
              <a:t>dministratieve </a:t>
            </a:r>
            <a:r>
              <a:rPr lang="nl-NL" b="1" dirty="0"/>
              <a:t>V</a:t>
            </a:r>
            <a:r>
              <a:rPr lang="nl-NL" dirty="0"/>
              <a:t>oorwaarden (UAV)</a:t>
            </a:r>
          </a:p>
          <a:p>
            <a:pPr lvl="1"/>
            <a:r>
              <a:rPr lang="nl-NL" dirty="0"/>
              <a:t>Regels en voorwaarden voor uitvoering van werken</a:t>
            </a:r>
          </a:p>
          <a:p>
            <a:pPr lvl="1"/>
            <a:r>
              <a:rPr lang="nl-NL" dirty="0"/>
              <a:t>Technische installaties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599" y="6356350"/>
            <a:ext cx="3345611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20064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927" y="2011888"/>
            <a:ext cx="2798617" cy="415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Bouwstoffen</a:t>
            </a:r>
            <a:r>
              <a:rPr lang="en-US" dirty="0"/>
              <a:t> in de </a:t>
            </a:r>
            <a:r>
              <a:rPr lang="en-US" dirty="0" err="1"/>
              <a:t>groene</a:t>
            </a:r>
            <a:r>
              <a:rPr lang="en-US" dirty="0"/>
              <a:t> </a:t>
            </a:r>
            <a:r>
              <a:rPr lang="en-US" dirty="0" err="1"/>
              <a:t>ruimte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Het nut van kennis over dode materialen in de praktijk:</a:t>
            </a:r>
          </a:p>
          <a:p>
            <a:r>
              <a:rPr lang="nl-NL" dirty="0"/>
              <a:t>Klanten juist kunnen informeren;</a:t>
            </a:r>
          </a:p>
          <a:p>
            <a:r>
              <a:rPr lang="nl-NL" dirty="0"/>
              <a:t>Het inkopen van juiste materialen;</a:t>
            </a:r>
          </a:p>
          <a:p>
            <a:r>
              <a:rPr lang="nl-NL" dirty="0"/>
              <a:t>Materialen op de voorgeschreven manier verwerken.</a:t>
            </a:r>
          </a:p>
          <a:p>
            <a:pPr marL="0" lvl="1" indent="0"/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4113362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28358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581" y="3709195"/>
            <a:ext cx="3319991" cy="248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1.3 </a:t>
            </a:r>
            <a:r>
              <a:rPr lang="en-US" dirty="0" err="1"/>
              <a:t>Keurmerken</a:t>
            </a:r>
            <a:r>
              <a:rPr lang="en-US" dirty="0"/>
              <a:t> </a:t>
            </a:r>
            <a:r>
              <a:rPr lang="en-US" dirty="0" err="1"/>
              <a:t>eisen</a:t>
            </a:r>
            <a:r>
              <a:rPr lang="en-US" dirty="0"/>
              <a:t> </a:t>
            </a:r>
            <a:r>
              <a:rPr lang="en-US" dirty="0" err="1"/>
              <a:t>aan</a:t>
            </a:r>
            <a:r>
              <a:rPr lang="en-US" dirty="0"/>
              <a:t> </a:t>
            </a:r>
            <a:r>
              <a:rPr lang="en-US" dirty="0" err="1"/>
              <a:t>kwaliteit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165121" cy="501650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181066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989045" y="1853088"/>
            <a:ext cx="108026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Char char="§"/>
              <a:defRPr sz="2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4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20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Char char="§"/>
              <a:defRPr sz="1800" b="0" i="0" kern="120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/>
              <a:t>Werken vanuit bestek/werkomschrijving</a:t>
            </a:r>
          </a:p>
          <a:p>
            <a:r>
              <a:rPr lang="nl-NL" dirty="0"/>
              <a:t>(</a:t>
            </a:r>
            <a:r>
              <a:rPr lang="nl-NL" dirty="0" err="1"/>
              <a:t>Kwaliteits</a:t>
            </a:r>
            <a:r>
              <a:rPr lang="nl-NL" dirty="0"/>
              <a:t>)keurmerken: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KOMO;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KIWA;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KEMA;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PEFC/FSC;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Milieukeur;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NL Greenlabel;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CE Keurmerk.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1.3 Keurmerken eisen aan 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KOMO</a:t>
            </a:r>
          </a:p>
          <a:p>
            <a:pPr lvl="1"/>
            <a:r>
              <a:rPr lang="nl-NL" dirty="0"/>
              <a:t>Omvat gehele bouwketen, ontwerp </a:t>
            </a:r>
            <a:r>
              <a:rPr lang="nl-NL" dirty="0">
                <a:sym typeface="Wingdings" panose="05000000000000000000" pitchFamily="2" charset="2"/>
              </a:rPr>
              <a:t>complete bouwwerken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Toekenning bij voldoen aan richtlijnen;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Kwaliteits-, milieu- en veiligheidseisen voor de Nederlandse markt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Certificaten database</a:t>
            </a:r>
          </a:p>
          <a:p>
            <a:pPr marL="342900" lvl="2" indent="-342900"/>
            <a:endParaRPr lang="nl-NL" dirty="0">
              <a:sym typeface="Wingdings" panose="05000000000000000000" pitchFamily="2" charset="2"/>
            </a:endParaRPr>
          </a:p>
          <a:p>
            <a:pPr marL="261938" lvl="2" indent="-261938"/>
            <a:r>
              <a:rPr lang="nl-NL" sz="2800" dirty="0">
                <a:sym typeface="Wingdings" panose="05000000000000000000" pitchFamily="2" charset="2"/>
              </a:rPr>
              <a:t>KIWA</a:t>
            </a:r>
          </a:p>
          <a:p>
            <a:pPr marL="801688" lvl="3" indent="-344488"/>
            <a:r>
              <a:rPr lang="nl-NL" sz="2600" dirty="0">
                <a:sym typeface="Wingdings" panose="05000000000000000000" pitchFamily="2" charset="2"/>
              </a:rPr>
              <a:t> 	</a:t>
            </a:r>
            <a:r>
              <a:rPr lang="nl-NL" sz="2400" dirty="0">
                <a:sym typeface="Wingdings" panose="05000000000000000000" pitchFamily="2" charset="2"/>
              </a:rPr>
              <a:t>Installatiebranche</a:t>
            </a:r>
          </a:p>
          <a:p>
            <a:pPr marL="914400" lvl="3" indent="-457200"/>
            <a:r>
              <a:rPr lang="nl-NL" sz="2400" dirty="0">
                <a:sym typeface="Wingdings" panose="05000000000000000000" pitchFamily="2" charset="2"/>
              </a:rPr>
              <a:t>(drink)Water en gas</a:t>
            </a:r>
          </a:p>
          <a:p>
            <a:pPr marL="914400" lvl="3" indent="-457200"/>
            <a:r>
              <a:rPr lang="nl-NL" sz="2400" dirty="0">
                <a:sym typeface="Wingdings" panose="05000000000000000000" pitchFamily="2" charset="2"/>
              </a:rPr>
              <a:t>Verantwoordelijkheid </a:t>
            </a:r>
          </a:p>
          <a:p>
            <a:pPr marL="457200" lvl="3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buitenkeukens en douches</a:t>
            </a: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37" y="3943236"/>
            <a:ext cx="2438400" cy="209702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599" y="3922693"/>
            <a:ext cx="3240037" cy="96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159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1.3 Keurmerken eisen aan 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Milieukeur</a:t>
            </a:r>
          </a:p>
          <a:p>
            <a:pPr lvl="1"/>
            <a:r>
              <a:rPr lang="nl-NL" dirty="0"/>
              <a:t>Garantie op mindere milieubelasting dan wettelijk verplicht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Toekenning na levenscyclusanalyse </a:t>
            </a:r>
          </a:p>
          <a:p>
            <a:pPr marL="457200" lvl="1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261938" lvl="2" indent="-261938"/>
            <a:r>
              <a:rPr lang="nl-NL" sz="2800" dirty="0">
                <a:sym typeface="Wingdings" panose="05000000000000000000" pitchFamily="2" charset="2"/>
              </a:rPr>
              <a:t>NL Greenlabel</a:t>
            </a:r>
          </a:p>
          <a:p>
            <a:pPr marL="801688" lvl="3" indent="-344488"/>
            <a:r>
              <a:rPr lang="nl-NL" sz="2600" dirty="0">
                <a:sym typeface="Wingdings" panose="05000000000000000000" pitchFamily="2" charset="2"/>
              </a:rPr>
              <a:t> 	</a:t>
            </a:r>
            <a:r>
              <a:rPr lang="nl-NL" sz="2400" dirty="0">
                <a:sym typeface="Wingdings" panose="05000000000000000000" pitchFamily="2" charset="2"/>
              </a:rPr>
              <a:t>Gezonde en duurzame leefomgeving </a:t>
            </a:r>
          </a:p>
          <a:p>
            <a:pPr marL="914400" lvl="3" indent="-457200"/>
            <a:r>
              <a:rPr lang="nl-NL" sz="2400" dirty="0">
                <a:sym typeface="Wingdings" panose="05000000000000000000" pitchFamily="2" charset="2"/>
              </a:rPr>
              <a:t>Duurzaamheidsscore/duurzaamheidspaspoort</a:t>
            </a:r>
          </a:p>
          <a:p>
            <a:pPr marL="914400" lvl="3" indent="-457200"/>
            <a:r>
              <a:rPr lang="nl-NL" sz="2400" dirty="0">
                <a:sym typeface="Wingdings" panose="05000000000000000000" pitchFamily="2" charset="2"/>
              </a:rPr>
              <a:t>2- Jaarlijks keuren (</a:t>
            </a:r>
            <a:r>
              <a:rPr lang="nl-NL" sz="2400" dirty="0" err="1">
                <a:sym typeface="Wingdings" panose="05000000000000000000" pitchFamily="2" charset="2"/>
              </a:rPr>
              <a:t>oa</a:t>
            </a:r>
            <a:r>
              <a:rPr lang="nl-NL" sz="2400" dirty="0">
                <a:sym typeface="Wingdings" panose="05000000000000000000" pitchFamily="2" charset="2"/>
              </a:rPr>
              <a:t>. op verbetervoorstellen)</a:t>
            </a:r>
          </a:p>
          <a:p>
            <a:pPr marL="914400" lvl="2" indent="0">
              <a:buNone/>
            </a:pPr>
            <a:r>
              <a:rPr lang="nl-NL" dirty="0"/>
              <a:t>  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909" y="3828257"/>
            <a:ext cx="2438400" cy="24384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908" y="2810256"/>
            <a:ext cx="3304883" cy="838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29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1.2 Keurmerken eisen aan kwaliteit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CE keurmerk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Wanneer een product voldoet aan de minimalen Europese eisen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Veiligheid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Gezondheid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Milieu</a:t>
            </a:r>
          </a:p>
          <a:p>
            <a:pPr marL="0" lvl="2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lvl="2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lvl="2"/>
            <a:r>
              <a:rPr lang="nl-NL" dirty="0"/>
              <a:t>  CE keurmerk doet geen kwaliteitsuitspraak !		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199" y="6356350"/>
            <a:ext cx="4475673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39737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65" y="4001294"/>
            <a:ext cx="1076387" cy="93286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357" y="3150277"/>
            <a:ext cx="3685178" cy="263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414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1.4 </a:t>
            </a:r>
            <a:r>
              <a:rPr lang="en-US" dirty="0" err="1"/>
              <a:t>Normalisatie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Normen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Eenheid in materialen, producten en bouwstoffen:</a:t>
            </a:r>
          </a:p>
          <a:p>
            <a:pPr lvl="1"/>
            <a:r>
              <a:rPr lang="nl-NL" dirty="0"/>
              <a:t>Standaardisering (eenheid);</a:t>
            </a:r>
          </a:p>
          <a:p>
            <a:pPr lvl="1"/>
            <a:r>
              <a:rPr lang="nl-NL" dirty="0"/>
              <a:t>Binnen een sector;</a:t>
            </a:r>
          </a:p>
          <a:p>
            <a:pPr lvl="1"/>
            <a:r>
              <a:rPr lang="nl-NL" dirty="0"/>
              <a:t>Afspraken over standaardmaten en –procedures.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Vaststellen van de standaard = normalisering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854570" cy="365125"/>
          </a:xfrm>
        </p:spPr>
        <p:txBody>
          <a:bodyPr/>
          <a:lstStyle/>
          <a:p>
            <a:r>
              <a:rPr lang="nl-NL" dirty="0"/>
              <a:t>Herkennen en toepassen dode materialen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3276600" cy="365125"/>
          </a:xfrm>
        </p:spPr>
        <p:txBody>
          <a:bodyPr>
            <a:normAutofit/>
          </a:bodyPr>
          <a:lstStyle/>
          <a:p>
            <a:r>
              <a:rPr lang="en-US" dirty="0"/>
              <a:t>1. </a:t>
            </a:r>
            <a:r>
              <a:rPr lang="en-US" dirty="0" err="1"/>
              <a:t>Algemene</a:t>
            </a:r>
            <a:r>
              <a:rPr lang="en-US" dirty="0"/>
              <a:t> </a:t>
            </a:r>
            <a:r>
              <a:rPr lang="en-US" dirty="0" err="1"/>
              <a:t>informatie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719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517</Words>
  <Application>Microsoft Office PowerPoint</Application>
  <PresentationFormat>Breedbeeld</PresentationFormat>
  <Paragraphs>116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Herkennen en toepassen dode materialen</vt:lpstr>
      <vt:lpstr>1. Algemene informatie</vt:lpstr>
      <vt:lpstr>1.2 Bouwstoffen in de groene ruimte</vt:lpstr>
      <vt:lpstr>1.2 Bouwstoffen in de groene ruimte</vt:lpstr>
      <vt:lpstr>1.3 Keurmerken eisen aan kwaliteit</vt:lpstr>
      <vt:lpstr>1.3 Keurmerken eisen aan kwaliteit</vt:lpstr>
      <vt:lpstr>1.3 Keurmerken eisen aan kwaliteit</vt:lpstr>
      <vt:lpstr>1.2 Keurmerken eisen aan kwaliteit</vt:lpstr>
      <vt:lpstr>1.4 Normalisatie en Normen</vt:lpstr>
      <vt:lpstr>1.4 Normalisatie en Normen</vt:lpstr>
      <vt:lpstr>1.4 Normalisatie en Normen</vt:lpstr>
      <vt:lpstr>1.5 Samenvatting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Wolter Bos</cp:lastModifiedBy>
  <cp:revision>56</cp:revision>
  <dcterms:created xsi:type="dcterms:W3CDTF">2018-01-29T13:04:35Z</dcterms:created>
  <dcterms:modified xsi:type="dcterms:W3CDTF">2023-11-22T06:36:16Z</dcterms:modified>
</cp:coreProperties>
</file>