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1" r:id="rId2"/>
  </p:sldMasterIdLst>
  <p:notesMasterIdLst>
    <p:notesMasterId r:id="rId18"/>
  </p:notesMasterIdLst>
  <p:sldIdLst>
    <p:sldId id="256" r:id="rId3"/>
    <p:sldId id="257" r:id="rId4"/>
    <p:sldId id="259" r:id="rId5"/>
    <p:sldId id="276" r:id="rId6"/>
    <p:sldId id="260" r:id="rId7"/>
    <p:sldId id="277" r:id="rId8"/>
    <p:sldId id="261" r:id="rId9"/>
    <p:sldId id="278" r:id="rId10"/>
    <p:sldId id="262" r:id="rId11"/>
    <p:sldId id="279" r:id="rId12"/>
    <p:sldId id="280" r:id="rId13"/>
    <p:sldId id="272" r:id="rId14"/>
    <p:sldId id="273" r:id="rId15"/>
    <p:sldId id="263" r:id="rId16"/>
    <p:sldId id="269" r:id="rId1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ja Koning" initials="AK" lastIdx="13" clrIdx="0"/>
  <p:cmAuthor id="1" name="Evelien Delhez" initials="ED" lastIdx="12" clrIdx="1">
    <p:extLst>
      <p:ext uri="{19B8F6BF-5375-455C-9EA6-DF929625EA0E}">
        <p15:presenceInfo xmlns:p15="http://schemas.microsoft.com/office/powerpoint/2012/main" userId="Evelien Delhez" providerId="None"/>
      </p:ext>
    </p:extLst>
  </p:cmAuthor>
  <p:cmAuthor id="2" name="AVKoning" initials="A" lastIdx="12" clrIdx="2">
    <p:extLst>
      <p:ext uri="{19B8F6BF-5375-455C-9EA6-DF929625EA0E}">
        <p15:presenceInfo xmlns:p15="http://schemas.microsoft.com/office/powerpoint/2012/main" userId="AVKoni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9B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04"/>
    <p:restoredTop sz="75489" autoAdjust="0"/>
  </p:normalViewPr>
  <p:slideViewPr>
    <p:cSldViewPr snapToGrid="0" snapToObjects="1">
      <p:cViewPr varScale="1">
        <p:scale>
          <a:sx n="62" d="100"/>
          <a:sy n="62" d="100"/>
        </p:scale>
        <p:origin x="1637" y="3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1087EF-0553-42DF-893A-91C634DE6385}" type="datetimeFigureOut">
              <a:rPr lang="nl-NL" smtClean="0"/>
              <a:t>22-11-2023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70F0D5-052A-4191-8EA4-C346C2E573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8365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56759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09695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53616"/>
            <a:ext cx="9144000" cy="2387600"/>
          </a:xfrm>
        </p:spPr>
        <p:txBody>
          <a:bodyPr anchor="b">
            <a:normAutofit/>
          </a:bodyPr>
          <a:lstStyle>
            <a:lvl1pPr algn="ctr">
              <a:defRPr sz="72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133291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029" y="5296636"/>
            <a:ext cx="3252987" cy="92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796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22-11-2023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0846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22-11-2023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1085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22-11-2023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31371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22-11-2023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365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0000">
            <a:off x="8745415" y="3750408"/>
            <a:ext cx="3680069" cy="368006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8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Titel Kenniskiem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Titel Hoofdstuk</a:t>
            </a:r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356350"/>
            <a:ext cx="27432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/>
              <a:t>Titel Kenniskiem</a:t>
            </a:r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sz="quarter" idx="14" hasCustomPrompt="1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>
            <a:lvl1pPr marL="0" indent="0" algn="r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/>
              <a:t>Titel hoofdstuk</a:t>
            </a:r>
          </a:p>
        </p:txBody>
      </p:sp>
    </p:spTree>
    <p:extLst>
      <p:ext uri="{BB962C8B-B14F-4D97-AF65-F5344CB8AC3E}">
        <p14:creationId xmlns:p14="http://schemas.microsoft.com/office/powerpoint/2010/main" val="586814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22-11-2023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1220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22-11-2023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6208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22-11-2023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7473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22-11-2023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3070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22-11-2023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7139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22-11-2023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770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22-11-2023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3344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BFA54-F40C-8041-B70B-973F0B56D9B8}" type="datetimeFigureOut">
              <a:rPr lang="nl-NL" smtClean="0"/>
              <a:t>22-11-2023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12C79-C462-234E-A35C-93AED18ADB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1240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C2C0E-B441-429A-A2E5-A434B4231498}" type="datetimeFigureOut">
              <a:rPr lang="nl-NL" smtClean="0"/>
              <a:t>22-11-2023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0459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Herkennen en toepassen dode materialen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2. </a:t>
            </a:r>
            <a:r>
              <a:rPr lang="en-US" dirty="0" err="1"/>
              <a:t>Natuurstenen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582751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2.4 Nabewerking van natuursteen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>
                <a:sym typeface="Wingdings" panose="05000000000000000000" pitchFamily="2" charset="2"/>
              </a:rPr>
              <a:t>Vlammen</a:t>
            </a:r>
          </a:p>
          <a:p>
            <a:pPr lvl="1"/>
            <a:r>
              <a:rPr lang="nl-NL" sz="2600" dirty="0">
                <a:sym typeface="Wingdings" panose="05000000000000000000" pitchFamily="2" charset="2"/>
              </a:rPr>
              <a:t>Met vlammen en water ruwe bewerking van steen</a:t>
            </a:r>
          </a:p>
          <a:p>
            <a:pPr lvl="1"/>
            <a:r>
              <a:rPr lang="nl-NL" sz="2600" dirty="0">
                <a:sym typeface="Wingdings" panose="05000000000000000000" pitchFamily="2" charset="2"/>
              </a:rPr>
              <a:t>Afgesprongen deeltjes steen</a:t>
            </a:r>
          </a:p>
          <a:p>
            <a:r>
              <a:rPr lang="nl-NL" dirty="0">
                <a:sym typeface="Wingdings" panose="05000000000000000000" pitchFamily="2" charset="2"/>
              </a:rPr>
              <a:t>Zandstralen</a:t>
            </a:r>
            <a:endParaRPr lang="nl-NL" sz="3000" dirty="0">
              <a:sym typeface="Wingdings" panose="05000000000000000000" pitchFamily="2" charset="2"/>
            </a:endParaRPr>
          </a:p>
          <a:p>
            <a:pPr lvl="1"/>
            <a:r>
              <a:rPr lang="nl-NL" sz="2600" dirty="0" err="1">
                <a:sym typeface="Wingdings" panose="05000000000000000000" pitchFamily="2" charset="2"/>
              </a:rPr>
              <a:t>Zandverstuiven</a:t>
            </a:r>
            <a:r>
              <a:rPr lang="nl-NL" sz="2600" dirty="0">
                <a:sym typeface="Wingdings" panose="05000000000000000000" pitchFamily="2" charset="2"/>
              </a:rPr>
              <a:t> onder druk</a:t>
            </a:r>
          </a:p>
          <a:p>
            <a:pPr lvl="1"/>
            <a:r>
              <a:rPr lang="nl-NL" sz="2600" dirty="0">
                <a:sym typeface="Wingdings" panose="05000000000000000000" pitchFamily="2" charset="2"/>
              </a:rPr>
              <a:t>Oppervlak ruwen voor het gebruik van bijvoorbeeld letters</a:t>
            </a:r>
          </a:p>
          <a:p>
            <a:pPr marL="0" lvl="1" indent="0"/>
            <a:r>
              <a:rPr lang="nl-NL" sz="2800" dirty="0">
                <a:sym typeface="Wingdings" panose="05000000000000000000" pitchFamily="2" charset="2"/>
              </a:rPr>
              <a:t>Schuren</a:t>
            </a:r>
          </a:p>
          <a:p>
            <a:pPr marL="457200" lvl="2" indent="0"/>
            <a:r>
              <a:rPr lang="nl-NL" sz="2600" dirty="0">
                <a:sym typeface="Wingdings" panose="05000000000000000000" pitchFamily="2" charset="2"/>
              </a:rPr>
              <a:t>Cirkelvormig schuren met schuurschijf</a:t>
            </a:r>
          </a:p>
          <a:p>
            <a:pPr marL="457200" lvl="2" indent="0"/>
            <a:r>
              <a:rPr lang="nl-NL" sz="2600" dirty="0">
                <a:sym typeface="Wingdings" panose="05000000000000000000" pitchFamily="2" charset="2"/>
              </a:rPr>
              <a:t>Gladde bewerking door het verwijderen van zaagrillen</a:t>
            </a:r>
          </a:p>
          <a:p>
            <a:pPr marL="457200" lvl="1" indent="0">
              <a:buNone/>
            </a:pPr>
            <a:endParaRPr lang="nl-NL" dirty="0"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endParaRPr lang="nl-NL" dirty="0">
              <a:sym typeface="Wingdings" panose="05000000000000000000" pitchFamily="2" charset="2"/>
            </a:endParaRPr>
          </a:p>
          <a:p>
            <a:pPr marL="914400" lvl="2" indent="0">
              <a:buNone/>
            </a:pPr>
            <a:r>
              <a:rPr lang="nl-NL" dirty="0"/>
              <a:t>  </a:t>
            </a:r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199" y="6356350"/>
            <a:ext cx="4475673" cy="365125"/>
          </a:xfrm>
        </p:spPr>
        <p:txBody>
          <a:bodyPr/>
          <a:lstStyle/>
          <a:p>
            <a:r>
              <a:rPr lang="nl-NL" dirty="0"/>
              <a:t>Herkennen en toepassen dode materialen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3397370" cy="365125"/>
          </a:xfrm>
        </p:spPr>
        <p:txBody>
          <a:bodyPr>
            <a:normAutofit/>
          </a:bodyPr>
          <a:lstStyle/>
          <a:p>
            <a:r>
              <a:rPr lang="en-US" dirty="0"/>
              <a:t>2. </a:t>
            </a:r>
            <a:r>
              <a:rPr lang="en-US" dirty="0" err="1"/>
              <a:t>Natuurstenen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133522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2.4 Nabewerking van natuursteen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>
                <a:sym typeface="Wingdings" panose="05000000000000000000" pitchFamily="2" charset="2"/>
              </a:rPr>
              <a:t>Zoeten</a:t>
            </a:r>
          </a:p>
          <a:p>
            <a:pPr lvl="1"/>
            <a:r>
              <a:rPr lang="nl-NL" sz="2600" dirty="0">
                <a:sym typeface="Wingdings" panose="05000000000000000000" pitchFamily="2" charset="2"/>
              </a:rPr>
              <a:t>Laatste fase schuren  eiglans</a:t>
            </a:r>
          </a:p>
          <a:p>
            <a:pPr lvl="1"/>
            <a:r>
              <a:rPr lang="nl-NL" sz="2600" dirty="0">
                <a:sym typeface="Wingdings" panose="05000000000000000000" pitchFamily="2" charset="2"/>
              </a:rPr>
              <a:t>Geen groeven, enkele krasjes</a:t>
            </a:r>
          </a:p>
          <a:p>
            <a:pPr lvl="1"/>
            <a:r>
              <a:rPr lang="nl-NL" sz="2600" dirty="0">
                <a:sym typeface="Wingdings" panose="05000000000000000000" pitchFamily="2" charset="2"/>
              </a:rPr>
              <a:t>Licht en donker zoeten</a:t>
            </a:r>
          </a:p>
          <a:p>
            <a:r>
              <a:rPr lang="nl-NL" dirty="0">
                <a:sym typeface="Wingdings" panose="05000000000000000000" pitchFamily="2" charset="2"/>
              </a:rPr>
              <a:t>Polijsten</a:t>
            </a:r>
            <a:endParaRPr lang="nl-NL" sz="3000" dirty="0">
              <a:sym typeface="Wingdings" panose="05000000000000000000" pitchFamily="2" charset="2"/>
            </a:endParaRPr>
          </a:p>
          <a:p>
            <a:pPr lvl="1"/>
            <a:r>
              <a:rPr lang="nl-NL" sz="2600" dirty="0">
                <a:sym typeface="Wingdings" panose="05000000000000000000" pitchFamily="2" charset="2"/>
              </a:rPr>
              <a:t>Viltschijf met polijstpoeder</a:t>
            </a:r>
          </a:p>
          <a:p>
            <a:pPr lvl="1"/>
            <a:r>
              <a:rPr lang="nl-NL" sz="2600" dirty="0">
                <a:sym typeface="Wingdings" panose="05000000000000000000" pitchFamily="2" charset="2"/>
              </a:rPr>
              <a:t>Gladde bewerking geen krassen sterke glans</a:t>
            </a:r>
          </a:p>
          <a:p>
            <a:pPr marL="0" lvl="1" indent="0"/>
            <a:r>
              <a:rPr lang="nl-NL" sz="2800" dirty="0">
                <a:sym typeface="Wingdings" panose="05000000000000000000" pitchFamily="2" charset="2"/>
              </a:rPr>
              <a:t>Moderne nabewerkingen</a:t>
            </a:r>
          </a:p>
          <a:p>
            <a:pPr marL="457200" lvl="2" indent="0"/>
            <a:r>
              <a:rPr lang="nl-NL" sz="2600" dirty="0">
                <a:sym typeface="Wingdings" panose="05000000000000000000" pitchFamily="2" charset="2"/>
              </a:rPr>
              <a:t>Voorbeeld: kunststof borstelen ‘</a:t>
            </a:r>
            <a:r>
              <a:rPr lang="nl-NL" sz="2600" dirty="0" err="1">
                <a:sym typeface="Wingdings" panose="05000000000000000000" pitchFamily="2" charset="2"/>
              </a:rPr>
              <a:t>Leather</a:t>
            </a:r>
            <a:r>
              <a:rPr lang="nl-NL" sz="2600" dirty="0">
                <a:sym typeface="Wingdings" panose="05000000000000000000" pitchFamily="2" charset="2"/>
              </a:rPr>
              <a:t> Finish’</a:t>
            </a:r>
          </a:p>
          <a:p>
            <a:pPr marL="457200" lvl="1" indent="0">
              <a:buNone/>
            </a:pPr>
            <a:endParaRPr lang="nl-NL" dirty="0"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endParaRPr lang="nl-NL" dirty="0">
              <a:sym typeface="Wingdings" panose="05000000000000000000" pitchFamily="2" charset="2"/>
            </a:endParaRPr>
          </a:p>
          <a:p>
            <a:pPr marL="914400" lvl="2" indent="0">
              <a:buNone/>
            </a:pPr>
            <a:r>
              <a:rPr lang="nl-NL" dirty="0"/>
              <a:t>  </a:t>
            </a:r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199" y="6356350"/>
            <a:ext cx="4475673" cy="365125"/>
          </a:xfrm>
        </p:spPr>
        <p:txBody>
          <a:bodyPr/>
          <a:lstStyle/>
          <a:p>
            <a:r>
              <a:rPr lang="nl-NL" dirty="0"/>
              <a:t>Herkennen en toepassen dode materialen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3397370" cy="365125"/>
          </a:xfrm>
        </p:spPr>
        <p:txBody>
          <a:bodyPr>
            <a:normAutofit/>
          </a:bodyPr>
          <a:lstStyle/>
          <a:p>
            <a:r>
              <a:rPr lang="en-US" dirty="0"/>
              <a:t>2. </a:t>
            </a:r>
            <a:r>
              <a:rPr lang="en-US" dirty="0" err="1"/>
              <a:t>Natuurstenen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543313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2.5 Kwaliteit en prijs van natuursteen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/>
              <a:t>Factoren die invloed hebben op de prijsstelling</a:t>
            </a:r>
          </a:p>
          <a:p>
            <a:r>
              <a:rPr lang="nl-NL" dirty="0"/>
              <a:t>Efficiëntie werkmethodes en machines</a:t>
            </a:r>
          </a:p>
          <a:p>
            <a:r>
              <a:rPr lang="nl-NL" dirty="0"/>
              <a:t>Wereldwijde concurrentie </a:t>
            </a:r>
          </a:p>
          <a:p>
            <a:r>
              <a:rPr lang="nl-NL" dirty="0"/>
              <a:t>Winningskosten</a:t>
            </a:r>
          </a:p>
          <a:p>
            <a:r>
              <a:rPr lang="nl-NL" dirty="0"/>
              <a:t>Uiterlijk</a:t>
            </a:r>
          </a:p>
          <a:p>
            <a:r>
              <a:rPr lang="nl-NL" dirty="0"/>
              <a:t>Transportafstand, transportwijze en verpakkingskosten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		A/B klasse,1</a:t>
            </a:r>
            <a:r>
              <a:rPr lang="nl-NL" baseline="30000" dirty="0"/>
              <a:t>e</a:t>
            </a:r>
            <a:r>
              <a:rPr lang="nl-NL" dirty="0"/>
              <a:t>/2</a:t>
            </a:r>
            <a:r>
              <a:rPr lang="nl-NL" baseline="30000" dirty="0"/>
              <a:t>e</a:t>
            </a:r>
            <a:r>
              <a:rPr lang="nl-NL" dirty="0"/>
              <a:t> keus zijn geen officiële normen</a:t>
            </a:r>
          </a:p>
          <a:p>
            <a:pPr marL="914400" lvl="2" indent="0">
              <a:buNone/>
            </a:pPr>
            <a:r>
              <a:rPr lang="nl-NL" dirty="0"/>
              <a:t>  </a:t>
            </a:r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199" y="6356350"/>
            <a:ext cx="4475673" cy="365125"/>
          </a:xfrm>
        </p:spPr>
        <p:txBody>
          <a:bodyPr/>
          <a:lstStyle/>
          <a:p>
            <a:r>
              <a:rPr lang="nl-NL" dirty="0"/>
              <a:t>Herkennen en toepassen dode materialen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3397370" cy="365125"/>
          </a:xfrm>
        </p:spPr>
        <p:txBody>
          <a:bodyPr>
            <a:normAutofit/>
          </a:bodyPr>
          <a:lstStyle/>
          <a:p>
            <a:r>
              <a:rPr lang="en-US" dirty="0"/>
              <a:t>2. </a:t>
            </a:r>
            <a:r>
              <a:rPr lang="en-US" dirty="0" err="1"/>
              <a:t>Natuurstenen</a:t>
            </a:r>
            <a:endParaRPr lang="nl-NL" dirty="0"/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1970" y="4889418"/>
            <a:ext cx="918159" cy="918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4293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2.5 Assortiment en maatvoering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Toepassingen en voorbeelden van natuursteen</a:t>
            </a:r>
          </a:p>
          <a:p>
            <a:r>
              <a:rPr lang="nl-NL" dirty="0"/>
              <a:t>Bestratingsmateriaal</a:t>
            </a:r>
          </a:p>
          <a:p>
            <a:pPr lvl="1"/>
            <a:r>
              <a:rPr lang="nl-NL" dirty="0"/>
              <a:t>Plaatvormig (tegels, stapstenen en flagstones)</a:t>
            </a:r>
          </a:p>
          <a:p>
            <a:pPr lvl="1"/>
            <a:r>
              <a:rPr lang="nl-NL" dirty="0"/>
              <a:t>Klein plaveisel (keitjes, keien of kasseien)</a:t>
            </a:r>
          </a:p>
          <a:p>
            <a:pPr lvl="1"/>
            <a:r>
              <a:rPr lang="nl-NL" dirty="0"/>
              <a:t>Halfverharding (split en grind)</a:t>
            </a:r>
          </a:p>
          <a:p>
            <a:r>
              <a:rPr lang="nl-NL" dirty="0"/>
              <a:t>(Stapel)Materiaal voor muren/trappen</a:t>
            </a:r>
          </a:p>
          <a:p>
            <a:pPr lvl="1"/>
            <a:r>
              <a:rPr lang="nl-NL" dirty="0"/>
              <a:t>Bloktreden, afdekbanden, randen, stapelblokken</a:t>
            </a:r>
          </a:p>
          <a:p>
            <a:r>
              <a:rPr lang="nl-NL" dirty="0"/>
              <a:t>Decoratieve elementen en ornamenten</a:t>
            </a:r>
          </a:p>
          <a:p>
            <a:pPr lvl="1"/>
            <a:r>
              <a:rPr lang="nl-NL" dirty="0"/>
              <a:t>Grote keien, brokken en obelisken</a:t>
            </a:r>
          </a:p>
          <a:p>
            <a:pPr marL="0" lvl="2" indent="0">
              <a:buNone/>
            </a:pPr>
            <a:r>
              <a:rPr lang="nl-NL" dirty="0"/>
              <a:t>	</a:t>
            </a:r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199" y="6356350"/>
            <a:ext cx="4475673" cy="365125"/>
          </a:xfrm>
        </p:spPr>
        <p:txBody>
          <a:bodyPr/>
          <a:lstStyle/>
          <a:p>
            <a:r>
              <a:rPr lang="nl-NL" dirty="0"/>
              <a:t>Herkennen en toepassen dode materialen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3397370" cy="365125"/>
          </a:xfrm>
        </p:spPr>
        <p:txBody>
          <a:bodyPr>
            <a:normAutofit/>
          </a:bodyPr>
          <a:lstStyle/>
          <a:p>
            <a:r>
              <a:rPr lang="en-US" dirty="0"/>
              <a:t>2. </a:t>
            </a:r>
            <a:r>
              <a:rPr lang="en-US" dirty="0" err="1"/>
              <a:t>Natuurstenen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911414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2.6 </a:t>
            </a:r>
            <a:r>
              <a:rPr lang="en-US" dirty="0" err="1"/>
              <a:t>Duurzaamheid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natuursteen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Duurzaamheid</a:t>
            </a:r>
          </a:p>
          <a:p>
            <a:r>
              <a:rPr lang="nl-NL" dirty="0" err="1"/>
              <a:t>Levencyclusanalyse</a:t>
            </a:r>
            <a:r>
              <a:rPr lang="nl-NL" dirty="0"/>
              <a:t> natuursteen: niet meest duurzaam</a:t>
            </a:r>
          </a:p>
          <a:p>
            <a:r>
              <a:rPr lang="nl-NL" dirty="0"/>
              <a:t>Zeer duurzaam bij hergebruik (slijtvast)</a:t>
            </a:r>
          </a:p>
          <a:p>
            <a:r>
              <a:rPr lang="nl-NL" dirty="0"/>
              <a:t>Natuursteen </a:t>
            </a:r>
            <a:r>
              <a:rPr lang="nl-NL" dirty="0">
                <a:sym typeface="Wingdings" panose="05000000000000000000" pitchFamily="2" charset="2"/>
              </a:rPr>
              <a:t> sociale en milieutechnische bezwaren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TFT- </a:t>
            </a:r>
            <a:r>
              <a:rPr lang="nl-NL" dirty="0" err="1">
                <a:sym typeface="Wingdings" panose="05000000000000000000" pitchFamily="2" charset="2"/>
              </a:rPr>
              <a:t>Responsible</a:t>
            </a:r>
            <a:r>
              <a:rPr lang="nl-NL" dirty="0">
                <a:sym typeface="Wingdings" panose="05000000000000000000" pitchFamily="2" charset="2"/>
              </a:rPr>
              <a:t> Stone </a:t>
            </a:r>
            <a:r>
              <a:rPr lang="nl-NL" dirty="0" err="1">
                <a:sym typeface="Wingdings" panose="05000000000000000000" pitchFamily="2" charset="2"/>
              </a:rPr>
              <a:t>Programme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3854570" cy="365125"/>
          </a:xfrm>
        </p:spPr>
        <p:txBody>
          <a:bodyPr/>
          <a:lstStyle/>
          <a:p>
            <a:r>
              <a:rPr lang="nl-NL" dirty="0"/>
              <a:t>Herkennen en toepassen dode materialen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3276600" cy="365125"/>
          </a:xfrm>
        </p:spPr>
        <p:txBody>
          <a:bodyPr>
            <a:normAutofit/>
          </a:bodyPr>
          <a:lstStyle/>
          <a:p>
            <a:r>
              <a:rPr lang="en-US" dirty="0"/>
              <a:t>2. </a:t>
            </a:r>
            <a:r>
              <a:rPr lang="en-US" dirty="0" err="1"/>
              <a:t>Natuurstenen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127191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2.5 </a:t>
            </a:r>
            <a:r>
              <a:rPr lang="en-US" dirty="0" err="1"/>
              <a:t>Samenvatting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/>
              <a:t>Aan het eind van dit hoofdstuk:</a:t>
            </a:r>
          </a:p>
          <a:p>
            <a:r>
              <a:rPr lang="nl-NL" dirty="0"/>
              <a:t>Weet je hoe soorten natuursteen zijn ontstaan;</a:t>
            </a:r>
          </a:p>
          <a:p>
            <a:r>
              <a:rPr lang="nl-NL" dirty="0"/>
              <a:t>Ken je het handels- en verwerkingsproces;</a:t>
            </a:r>
          </a:p>
          <a:p>
            <a:r>
              <a:rPr lang="en-US" dirty="0"/>
              <a:t>Weet je hoe </a:t>
            </a:r>
            <a:r>
              <a:rPr lang="en-US" dirty="0" err="1"/>
              <a:t>natuursteen</a:t>
            </a:r>
            <a:r>
              <a:rPr lang="en-US" dirty="0"/>
              <a:t> </a:t>
            </a:r>
            <a:r>
              <a:rPr lang="en-US" dirty="0" err="1"/>
              <a:t>wordt</a:t>
            </a:r>
            <a:r>
              <a:rPr lang="en-US" dirty="0"/>
              <a:t> </a:t>
            </a:r>
            <a:r>
              <a:rPr lang="en-US" dirty="0" err="1"/>
              <a:t>gewonnen</a:t>
            </a:r>
            <a:r>
              <a:rPr lang="en-US" dirty="0"/>
              <a:t>;</a:t>
            </a:r>
            <a:endParaRPr lang="nl-NL" dirty="0"/>
          </a:p>
          <a:p>
            <a:r>
              <a:rPr lang="nl-NL" dirty="0"/>
              <a:t>Weet je vijf manieren van nabewerken en het uiterlijk erna ;</a:t>
            </a:r>
          </a:p>
          <a:p>
            <a:r>
              <a:rPr lang="nl-NL" dirty="0"/>
              <a:t>Weet je enkele factoren die invloed hebben op de prijs;</a:t>
            </a:r>
          </a:p>
          <a:p>
            <a:r>
              <a:rPr lang="nl-NL" dirty="0"/>
              <a:t>Weet je de toepassingsmogelijkheden van natuursteen</a:t>
            </a:r>
          </a:p>
          <a:p>
            <a:r>
              <a:rPr lang="nl-NL" dirty="0"/>
              <a:t>Weet je welke duurzaamheidsaspecten spelen bij winning, productie en handel. 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4648200" cy="45719"/>
          </a:xfrm>
        </p:spPr>
        <p:txBody>
          <a:bodyPr/>
          <a:lstStyle/>
          <a:p>
            <a:r>
              <a:rPr lang="nl-NL" dirty="0"/>
              <a:t>Herkennen en toepassen dode materialen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599" y="6356350"/>
            <a:ext cx="3138577" cy="365125"/>
          </a:xfrm>
        </p:spPr>
        <p:txBody>
          <a:bodyPr>
            <a:normAutofit/>
          </a:bodyPr>
          <a:lstStyle/>
          <a:p>
            <a:r>
              <a:rPr lang="en-US" dirty="0"/>
              <a:t>2. </a:t>
            </a:r>
            <a:r>
              <a:rPr lang="en-US" dirty="0" err="1"/>
              <a:t>Natuurstenen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7174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2. </a:t>
            </a:r>
            <a:r>
              <a:rPr lang="en-US" dirty="0" err="1"/>
              <a:t>Natuurstenen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Het </a:t>
            </a:r>
            <a:r>
              <a:rPr lang="en-US" dirty="0" err="1"/>
              <a:t>ontstaan</a:t>
            </a:r>
            <a:r>
              <a:rPr lang="en-US" dirty="0"/>
              <a:t> van </a:t>
            </a:r>
            <a:r>
              <a:rPr lang="en-US" dirty="0" err="1"/>
              <a:t>natuursteen</a:t>
            </a:r>
            <a:endParaRPr lang="en-US" dirty="0"/>
          </a:p>
          <a:p>
            <a:r>
              <a:rPr lang="en-US" dirty="0"/>
              <a:t>Winning van </a:t>
            </a:r>
            <a:r>
              <a:rPr lang="en-US" dirty="0" err="1"/>
              <a:t>natuursteen</a:t>
            </a:r>
            <a:endParaRPr lang="en-US" dirty="0"/>
          </a:p>
          <a:p>
            <a:r>
              <a:rPr lang="en-US" dirty="0" err="1"/>
              <a:t>Nabewerking</a:t>
            </a:r>
            <a:r>
              <a:rPr lang="en-US" dirty="0"/>
              <a:t> van </a:t>
            </a:r>
            <a:r>
              <a:rPr lang="en-US" dirty="0" err="1"/>
              <a:t>natuursteen</a:t>
            </a:r>
            <a:endParaRPr lang="en-US" dirty="0"/>
          </a:p>
          <a:p>
            <a:r>
              <a:rPr lang="en-US" dirty="0" err="1"/>
              <a:t>Kwaliteit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prijs</a:t>
            </a:r>
            <a:r>
              <a:rPr lang="en-US" dirty="0"/>
              <a:t> van </a:t>
            </a:r>
            <a:r>
              <a:rPr lang="en-US" dirty="0" err="1"/>
              <a:t>natuursteen</a:t>
            </a:r>
            <a:endParaRPr lang="en-US" dirty="0"/>
          </a:p>
          <a:p>
            <a:r>
              <a:rPr lang="en-US" dirty="0" err="1"/>
              <a:t>Assortiment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maatvoering</a:t>
            </a:r>
            <a:r>
              <a:rPr lang="en-US" dirty="0"/>
              <a:t> van </a:t>
            </a:r>
            <a:r>
              <a:rPr lang="en-US" dirty="0" err="1"/>
              <a:t>natuursteen</a:t>
            </a:r>
            <a:endParaRPr lang="en-US" dirty="0"/>
          </a:p>
          <a:p>
            <a:r>
              <a:rPr lang="en-US" dirty="0" err="1"/>
              <a:t>Duurzaamheid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natuursteen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199" y="6356350"/>
            <a:ext cx="4734465" cy="365125"/>
          </a:xfrm>
        </p:spPr>
        <p:txBody>
          <a:bodyPr/>
          <a:lstStyle/>
          <a:p>
            <a:r>
              <a:rPr lang="nl-NL" dirty="0"/>
              <a:t>Herkennen en toepassen dode materialen</a:t>
            </a:r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599" y="6356350"/>
            <a:ext cx="3414623" cy="365125"/>
          </a:xfrm>
        </p:spPr>
        <p:txBody>
          <a:bodyPr>
            <a:normAutofit/>
          </a:bodyPr>
          <a:lstStyle/>
          <a:p>
            <a:r>
              <a:rPr lang="en-US" dirty="0"/>
              <a:t>2. </a:t>
            </a:r>
            <a:r>
              <a:rPr lang="en-US" dirty="0" err="1"/>
              <a:t>Natuurstenen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39354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2.2 Het </a:t>
            </a:r>
            <a:r>
              <a:rPr lang="en-US" dirty="0" err="1"/>
              <a:t>ontstaan</a:t>
            </a:r>
            <a:r>
              <a:rPr lang="en-US" dirty="0"/>
              <a:t> van </a:t>
            </a:r>
            <a:r>
              <a:rPr lang="en-US" dirty="0" err="1"/>
              <a:t>natuursteen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Natuursteen en het ontstaan van de aarde:</a:t>
            </a:r>
          </a:p>
          <a:p>
            <a:r>
              <a:rPr lang="nl-NL" dirty="0"/>
              <a:t>Aarde: een vloeibare bol met eromheen gassen;</a:t>
            </a:r>
          </a:p>
          <a:p>
            <a:r>
              <a:rPr lang="nl-NL" dirty="0"/>
              <a:t>Door afkoeling ontstaat de aardkorst;</a:t>
            </a:r>
          </a:p>
          <a:p>
            <a:r>
              <a:rPr lang="nl-NL" dirty="0"/>
              <a:t>De aardkorst beval het element </a:t>
            </a:r>
            <a:r>
              <a:rPr lang="nl-NL" dirty="0" err="1"/>
              <a:t>Silicum</a:t>
            </a:r>
            <a:r>
              <a:rPr lang="nl-NL" dirty="0"/>
              <a:t>;</a:t>
            </a:r>
          </a:p>
          <a:p>
            <a:pPr lvl="1"/>
            <a:r>
              <a:rPr lang="nl-NL" dirty="0" err="1"/>
              <a:t>Silicum</a:t>
            </a:r>
            <a:r>
              <a:rPr lang="nl-NL" dirty="0"/>
              <a:t> is een bestanddeel van gesteenten</a:t>
            </a:r>
          </a:p>
          <a:p>
            <a:r>
              <a:rPr lang="nl-NL" dirty="0"/>
              <a:t>Magma bevindt zich onder de aardkorst;</a:t>
            </a:r>
          </a:p>
          <a:p>
            <a:r>
              <a:rPr lang="nl-NL" dirty="0"/>
              <a:t>Magma veranderd in lava bij een vulkaanuitbarsting.</a:t>
            </a:r>
          </a:p>
          <a:p>
            <a:pPr lvl="1"/>
            <a:r>
              <a:rPr lang="nl-NL" dirty="0"/>
              <a:t>Lava brokkelt af en verweerd </a:t>
            </a:r>
            <a:r>
              <a:rPr lang="nl-NL" dirty="0">
                <a:sym typeface="Wingdings" panose="05000000000000000000" pitchFamily="2" charset="2"/>
              </a:rPr>
              <a:t> grind en zand</a:t>
            </a:r>
            <a:endParaRPr lang="nl-NL" dirty="0"/>
          </a:p>
          <a:p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599" y="6356350"/>
            <a:ext cx="3345611" cy="365125"/>
          </a:xfrm>
        </p:spPr>
        <p:txBody>
          <a:bodyPr>
            <a:normAutofit/>
          </a:bodyPr>
          <a:lstStyle/>
          <a:p>
            <a:r>
              <a:rPr lang="en-US" dirty="0"/>
              <a:t>2. </a:t>
            </a:r>
            <a:r>
              <a:rPr lang="en-US" dirty="0" err="1"/>
              <a:t>Natuurstenen</a:t>
            </a:r>
            <a:endParaRPr lang="nl-NL" dirty="0"/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3820064" cy="501650"/>
          </a:xfrm>
        </p:spPr>
        <p:txBody>
          <a:bodyPr/>
          <a:lstStyle/>
          <a:p>
            <a:r>
              <a:rPr lang="nl-NL" dirty="0"/>
              <a:t>Herkennen en toepassen dode materialen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5931" y="1390650"/>
            <a:ext cx="3000279" cy="2250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852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2.2 Het </a:t>
            </a:r>
            <a:r>
              <a:rPr lang="en-US" dirty="0" err="1"/>
              <a:t>ontstaan</a:t>
            </a:r>
            <a:r>
              <a:rPr lang="en-US" dirty="0"/>
              <a:t> van </a:t>
            </a:r>
            <a:r>
              <a:rPr lang="en-US" dirty="0" err="1"/>
              <a:t>natuursteen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/>
              <a:t>Stollingsgesteente is onderverdeeld in:</a:t>
            </a:r>
          </a:p>
          <a:p>
            <a:r>
              <a:rPr lang="nl-NL" dirty="0"/>
              <a:t>Dieptegesteenten</a:t>
            </a:r>
          </a:p>
          <a:p>
            <a:pPr lvl="1"/>
            <a:r>
              <a:rPr lang="nl-NL" dirty="0"/>
              <a:t>	Gestold magma</a:t>
            </a:r>
          </a:p>
          <a:p>
            <a:pPr lvl="1"/>
            <a:r>
              <a:rPr lang="nl-NL" dirty="0"/>
              <a:t>	Graniet en zwerfstenen</a:t>
            </a:r>
          </a:p>
          <a:p>
            <a:r>
              <a:rPr lang="nl-NL" dirty="0"/>
              <a:t>Ganggesteenten</a:t>
            </a:r>
          </a:p>
          <a:p>
            <a:pPr lvl="1"/>
            <a:r>
              <a:rPr lang="nl-NL" dirty="0"/>
              <a:t>	Naar buiten geperst magma door breuk van de aardkorst</a:t>
            </a:r>
          </a:p>
          <a:p>
            <a:pPr lvl="1"/>
            <a:r>
              <a:rPr lang="nl-NL" dirty="0"/>
              <a:t>	Porfier</a:t>
            </a:r>
          </a:p>
          <a:p>
            <a:r>
              <a:rPr lang="nl-NL" dirty="0"/>
              <a:t>Uitvloeiingsgesteenten</a:t>
            </a:r>
          </a:p>
          <a:p>
            <a:pPr lvl="1"/>
            <a:r>
              <a:rPr lang="nl-NL" dirty="0"/>
              <a:t>	Naar buiten geperst magma door vulkaan</a:t>
            </a:r>
          </a:p>
          <a:p>
            <a:pPr lvl="1"/>
            <a:r>
              <a:rPr lang="nl-NL" dirty="0"/>
              <a:t>	Basaltlava en basalt</a:t>
            </a:r>
          </a:p>
          <a:p>
            <a:pPr marL="0" lvl="1" indent="0"/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4113362" cy="501650"/>
          </a:xfrm>
        </p:spPr>
        <p:txBody>
          <a:bodyPr/>
          <a:lstStyle/>
          <a:p>
            <a:r>
              <a:rPr lang="nl-NL" dirty="0"/>
              <a:t>Herkennen en toepassen dode materialen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3328358" cy="365125"/>
          </a:xfrm>
        </p:spPr>
        <p:txBody>
          <a:bodyPr>
            <a:normAutofit/>
          </a:bodyPr>
          <a:lstStyle/>
          <a:p>
            <a:r>
              <a:rPr lang="en-US" dirty="0"/>
              <a:t>2. </a:t>
            </a:r>
            <a:r>
              <a:rPr lang="en-US" dirty="0" err="1"/>
              <a:t>Natuurstenen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1780" y="4080164"/>
            <a:ext cx="3034915" cy="2276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4042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2.2 Het </a:t>
            </a:r>
            <a:r>
              <a:rPr lang="en-US" dirty="0" err="1"/>
              <a:t>ontstaan</a:t>
            </a:r>
            <a:r>
              <a:rPr lang="en-US" dirty="0"/>
              <a:t> van </a:t>
            </a:r>
            <a:r>
              <a:rPr lang="en-US" dirty="0" err="1"/>
              <a:t>natuursteen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Uitvloeiingsgesteente</a:t>
            </a:r>
          </a:p>
          <a:p>
            <a:r>
              <a:rPr lang="nl-NL" dirty="0"/>
              <a:t>Ophoping en afzetting van resten gesteente</a:t>
            </a:r>
          </a:p>
          <a:p>
            <a:r>
              <a:rPr lang="nl-NL" dirty="0"/>
              <a:t>Zandkorrelgrootte of kleiner</a:t>
            </a:r>
          </a:p>
          <a:p>
            <a:r>
              <a:rPr lang="nl-NL" dirty="0"/>
              <a:t>Zandsteen</a:t>
            </a:r>
          </a:p>
          <a:p>
            <a:r>
              <a:rPr lang="nl-NL" dirty="0"/>
              <a:t>Kalksteen</a:t>
            </a:r>
          </a:p>
          <a:p>
            <a:pPr lvl="1"/>
            <a:r>
              <a:rPr lang="nl-NL" dirty="0"/>
              <a:t>Hardsteen</a:t>
            </a:r>
          </a:p>
          <a:p>
            <a:pPr lvl="1"/>
            <a:r>
              <a:rPr lang="nl-NL" dirty="0"/>
              <a:t>Travertin</a:t>
            </a:r>
          </a:p>
          <a:p>
            <a:pPr marL="457200" lvl="1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4113362" cy="501650"/>
          </a:xfrm>
        </p:spPr>
        <p:txBody>
          <a:bodyPr/>
          <a:lstStyle/>
          <a:p>
            <a:r>
              <a:rPr lang="nl-NL" dirty="0"/>
              <a:t>Herkennen en toepassen dode materialen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3328358" cy="365125"/>
          </a:xfrm>
        </p:spPr>
        <p:txBody>
          <a:bodyPr>
            <a:normAutofit/>
          </a:bodyPr>
          <a:lstStyle/>
          <a:p>
            <a:r>
              <a:rPr lang="en-US" dirty="0"/>
              <a:t>2. </a:t>
            </a:r>
            <a:r>
              <a:rPr lang="en-US" dirty="0" err="1"/>
              <a:t>Natuurstenen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164" y="2828636"/>
            <a:ext cx="4703618" cy="3527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1598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2.2 Het </a:t>
            </a:r>
            <a:r>
              <a:rPr lang="en-US" dirty="0" err="1"/>
              <a:t>ontstaan</a:t>
            </a:r>
            <a:r>
              <a:rPr lang="en-US" dirty="0"/>
              <a:t> van </a:t>
            </a:r>
            <a:r>
              <a:rPr lang="en-US" dirty="0" err="1"/>
              <a:t>natuursteen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12577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err="1"/>
              <a:t>Metamorfgesteente</a:t>
            </a:r>
            <a:endParaRPr lang="nl-NL" dirty="0"/>
          </a:p>
          <a:p>
            <a:r>
              <a:rPr lang="nl-NL" dirty="0"/>
              <a:t>Afzettings- of stollingsgesteente </a:t>
            </a:r>
            <a:r>
              <a:rPr lang="nl-NL" dirty="0">
                <a:sym typeface="Wingdings" panose="05000000000000000000" pitchFamily="2" charset="2"/>
              </a:rPr>
              <a:t> vormverandering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endParaRPr lang="nl-NL" dirty="0"/>
          </a:p>
          <a:p>
            <a:pPr marL="457200" lvl="1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4113362" cy="501650"/>
          </a:xfrm>
        </p:spPr>
        <p:txBody>
          <a:bodyPr/>
          <a:lstStyle/>
          <a:p>
            <a:r>
              <a:rPr lang="nl-NL" dirty="0"/>
              <a:t>Herkennen en toepassen dode materialen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3328358" cy="365125"/>
          </a:xfrm>
        </p:spPr>
        <p:txBody>
          <a:bodyPr>
            <a:normAutofit/>
          </a:bodyPr>
          <a:lstStyle/>
          <a:p>
            <a:r>
              <a:rPr lang="en-US" dirty="0"/>
              <a:t>2. </a:t>
            </a:r>
            <a:r>
              <a:rPr lang="en-US" dirty="0" err="1"/>
              <a:t>Natuurstenen</a:t>
            </a:r>
            <a:endParaRPr lang="nl-NL" dirty="0"/>
          </a:p>
        </p:txBody>
      </p:sp>
      <p:sp>
        <p:nvSpPr>
          <p:cNvPr id="9" name="Tijdelijke aanduiding voor inhoud 2"/>
          <p:cNvSpPr txBox="1">
            <a:spLocks/>
          </p:cNvSpPr>
          <p:nvPr/>
        </p:nvSpPr>
        <p:spPr>
          <a:xfrm>
            <a:off x="838200" y="3016251"/>
            <a:ext cx="2166257" cy="29740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charset="2"/>
              <a:buChar char="§"/>
              <a:defRPr sz="28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Char char="§"/>
              <a:defRPr sz="24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Char char="§"/>
              <a:defRPr sz="20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Char char="§"/>
              <a:defRPr sz="18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Char char="§"/>
              <a:defRPr sz="18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nl-NL" dirty="0"/>
              <a:t>Zandlagen</a:t>
            </a:r>
          </a:p>
          <a:p>
            <a:pPr marL="0" indent="0">
              <a:buFont typeface="Wingdings" charset="2"/>
              <a:buNone/>
            </a:pPr>
            <a:endParaRPr lang="nl-NL" dirty="0">
              <a:sym typeface="Wingdings" panose="05000000000000000000" pitchFamily="2" charset="2"/>
            </a:endParaRPr>
          </a:p>
          <a:p>
            <a:pPr marL="0" indent="0">
              <a:buFont typeface="Wingdings" charset="2"/>
              <a:buNone/>
            </a:pPr>
            <a:endParaRPr lang="nl-NL" dirty="0">
              <a:sym typeface="Wingdings" panose="05000000000000000000" pitchFamily="2" charset="2"/>
            </a:endParaRPr>
          </a:p>
          <a:p>
            <a:pPr marL="0" indent="0">
              <a:buFont typeface="Wingdings" charset="2"/>
              <a:buNone/>
            </a:pPr>
            <a:endParaRPr lang="nl-NL" dirty="0">
              <a:sym typeface="Wingdings" panose="05000000000000000000" pitchFamily="2" charset="2"/>
            </a:endParaRPr>
          </a:p>
          <a:p>
            <a:pPr marL="0" indent="0">
              <a:buFont typeface="Wingdings" charset="2"/>
              <a:buNone/>
            </a:pPr>
            <a:r>
              <a:rPr lang="nl-NL" dirty="0">
                <a:sym typeface="Wingdings" panose="05000000000000000000" pitchFamily="2" charset="2"/>
              </a:rPr>
              <a:t>Kwartsiet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endParaRPr lang="nl-NL" dirty="0"/>
          </a:p>
          <a:p>
            <a:pPr marL="457200" lvl="1" indent="0">
              <a:buFont typeface="Wingdings" charset="2"/>
              <a:buNone/>
            </a:pPr>
            <a:endParaRPr lang="nl-NL" dirty="0"/>
          </a:p>
          <a:p>
            <a:pPr marL="0" indent="0">
              <a:buFont typeface="Wingdings" charset="2"/>
              <a:buNone/>
            </a:pPr>
            <a:endParaRPr lang="nl-NL" dirty="0"/>
          </a:p>
          <a:p>
            <a:pPr marL="0" indent="0">
              <a:buFont typeface="Wingdings" charset="2"/>
              <a:buNone/>
            </a:pPr>
            <a:endParaRPr lang="nl-NL" dirty="0"/>
          </a:p>
        </p:txBody>
      </p:sp>
      <p:sp>
        <p:nvSpPr>
          <p:cNvPr id="7" name="PIJL-OMLAAG 6"/>
          <p:cNvSpPr/>
          <p:nvPr/>
        </p:nvSpPr>
        <p:spPr>
          <a:xfrm>
            <a:off x="1436136" y="4040155"/>
            <a:ext cx="485192" cy="8397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Tijdelijke aanduiding voor inhoud 2"/>
          <p:cNvSpPr txBox="1">
            <a:spLocks/>
          </p:cNvSpPr>
          <p:nvPr/>
        </p:nvSpPr>
        <p:spPr>
          <a:xfrm>
            <a:off x="3696477" y="3016251"/>
            <a:ext cx="3469433" cy="29740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charset="2"/>
              <a:buChar char="§"/>
              <a:defRPr sz="28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Char char="§"/>
              <a:defRPr sz="24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Char char="§"/>
              <a:defRPr sz="20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Char char="§"/>
              <a:defRPr sz="18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Char char="§"/>
              <a:defRPr sz="18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nl-NL" dirty="0"/>
              <a:t>Klei- en </a:t>
            </a:r>
          </a:p>
          <a:p>
            <a:pPr marL="0" indent="0">
              <a:buFont typeface="Wingdings" charset="2"/>
              <a:buNone/>
            </a:pPr>
            <a:r>
              <a:rPr lang="nl-NL" dirty="0"/>
              <a:t>leemlagen</a:t>
            </a:r>
          </a:p>
          <a:p>
            <a:pPr marL="0" indent="0">
              <a:buFont typeface="Wingdings" charset="2"/>
              <a:buNone/>
            </a:pPr>
            <a:endParaRPr lang="nl-NL" dirty="0">
              <a:sym typeface="Wingdings" panose="05000000000000000000" pitchFamily="2" charset="2"/>
            </a:endParaRPr>
          </a:p>
          <a:p>
            <a:pPr marL="0" indent="0">
              <a:buFont typeface="Wingdings" charset="2"/>
              <a:buNone/>
            </a:pPr>
            <a:endParaRPr lang="nl-NL" dirty="0">
              <a:sym typeface="Wingdings" panose="05000000000000000000" pitchFamily="2" charset="2"/>
            </a:endParaRPr>
          </a:p>
          <a:p>
            <a:pPr marL="0" indent="0">
              <a:buFont typeface="Wingdings" charset="2"/>
              <a:buNone/>
            </a:pPr>
            <a:r>
              <a:rPr lang="nl-NL" dirty="0">
                <a:sym typeface="Wingdings" panose="05000000000000000000" pitchFamily="2" charset="2"/>
              </a:rPr>
              <a:t>Leisteen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endParaRPr lang="nl-NL" dirty="0"/>
          </a:p>
          <a:p>
            <a:pPr marL="457200" lvl="1" indent="0">
              <a:buFont typeface="Wingdings" charset="2"/>
              <a:buNone/>
            </a:pPr>
            <a:endParaRPr lang="nl-NL" dirty="0"/>
          </a:p>
          <a:p>
            <a:pPr marL="0" indent="0">
              <a:buFont typeface="Wingdings" charset="2"/>
              <a:buNone/>
            </a:pPr>
            <a:endParaRPr lang="nl-NL" dirty="0"/>
          </a:p>
          <a:p>
            <a:pPr marL="0" indent="0">
              <a:buFont typeface="Wingdings" charset="2"/>
              <a:buNone/>
            </a:pPr>
            <a:endParaRPr lang="nl-NL" dirty="0"/>
          </a:p>
        </p:txBody>
      </p:sp>
      <p:sp>
        <p:nvSpPr>
          <p:cNvPr id="12" name="Tijdelijke aanduiding voor inhoud 2"/>
          <p:cNvSpPr txBox="1">
            <a:spLocks/>
          </p:cNvSpPr>
          <p:nvPr/>
        </p:nvSpPr>
        <p:spPr>
          <a:xfrm>
            <a:off x="6755363" y="3020299"/>
            <a:ext cx="4213211" cy="29512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charset="2"/>
              <a:buChar char="§"/>
              <a:defRPr sz="28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Char char="§"/>
              <a:defRPr sz="24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Char char="§"/>
              <a:defRPr sz="20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Char char="§"/>
              <a:defRPr sz="18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Char char="§"/>
              <a:defRPr sz="18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nl-NL" dirty="0"/>
              <a:t>Kalklagen en</a:t>
            </a:r>
          </a:p>
          <a:p>
            <a:pPr marL="0" indent="0">
              <a:buFont typeface="Wingdings" charset="2"/>
              <a:buNone/>
            </a:pPr>
            <a:r>
              <a:rPr lang="nl-NL" dirty="0"/>
              <a:t>kalkgesteente</a:t>
            </a:r>
          </a:p>
          <a:p>
            <a:pPr marL="0" indent="0">
              <a:buFont typeface="Wingdings" charset="2"/>
              <a:buNone/>
            </a:pPr>
            <a:endParaRPr lang="nl-NL" dirty="0">
              <a:sym typeface="Wingdings" panose="05000000000000000000" pitchFamily="2" charset="2"/>
            </a:endParaRPr>
          </a:p>
          <a:p>
            <a:pPr marL="0" indent="0">
              <a:buFont typeface="Wingdings" charset="2"/>
              <a:buNone/>
            </a:pPr>
            <a:endParaRPr lang="nl-NL" dirty="0">
              <a:sym typeface="Wingdings" panose="05000000000000000000" pitchFamily="2" charset="2"/>
            </a:endParaRPr>
          </a:p>
          <a:p>
            <a:pPr marL="0" indent="0">
              <a:buFont typeface="Wingdings" charset="2"/>
              <a:buNone/>
            </a:pPr>
            <a:r>
              <a:rPr lang="nl-NL" dirty="0">
                <a:sym typeface="Wingdings" panose="05000000000000000000" pitchFamily="2" charset="2"/>
              </a:rPr>
              <a:t>Marmer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endParaRPr lang="nl-NL" dirty="0"/>
          </a:p>
          <a:p>
            <a:pPr marL="457200" lvl="1" indent="0">
              <a:buFont typeface="Wingdings" charset="2"/>
              <a:buNone/>
            </a:pPr>
            <a:endParaRPr lang="nl-NL" dirty="0"/>
          </a:p>
          <a:p>
            <a:pPr marL="0" indent="0">
              <a:buFont typeface="Wingdings" charset="2"/>
              <a:buNone/>
            </a:pPr>
            <a:endParaRPr lang="nl-NL" dirty="0"/>
          </a:p>
          <a:p>
            <a:pPr marL="0" indent="0">
              <a:buFont typeface="Wingdings" charset="2"/>
              <a:buNone/>
            </a:pPr>
            <a:endParaRPr lang="nl-NL" dirty="0"/>
          </a:p>
        </p:txBody>
      </p:sp>
      <p:sp>
        <p:nvSpPr>
          <p:cNvPr id="13" name="PIJL-OMLAAG 12"/>
          <p:cNvSpPr/>
          <p:nvPr/>
        </p:nvSpPr>
        <p:spPr>
          <a:xfrm>
            <a:off x="7372738" y="4012163"/>
            <a:ext cx="485192" cy="8397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PIJL-OMLAAG 13"/>
          <p:cNvSpPr/>
          <p:nvPr/>
        </p:nvSpPr>
        <p:spPr>
          <a:xfrm>
            <a:off x="4134568" y="4012163"/>
            <a:ext cx="485192" cy="8397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4120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2.3 Winning van </a:t>
            </a:r>
            <a:r>
              <a:rPr lang="en-US" dirty="0" err="1"/>
              <a:t>natuursteen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199" y="6356350"/>
            <a:ext cx="4165121" cy="501650"/>
          </a:xfrm>
        </p:spPr>
        <p:txBody>
          <a:bodyPr/>
          <a:lstStyle/>
          <a:p>
            <a:r>
              <a:rPr lang="nl-NL" dirty="0"/>
              <a:t>Herkennen en toepassen dode materialen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3181066" cy="365125"/>
          </a:xfrm>
        </p:spPr>
        <p:txBody>
          <a:bodyPr>
            <a:normAutofit/>
          </a:bodyPr>
          <a:lstStyle/>
          <a:p>
            <a:r>
              <a:rPr lang="en-US" dirty="0"/>
              <a:t>2. </a:t>
            </a:r>
            <a:r>
              <a:rPr lang="en-US" dirty="0" err="1"/>
              <a:t>Natuurstenen</a:t>
            </a:r>
            <a:endParaRPr lang="nl-NL" dirty="0"/>
          </a:p>
        </p:txBody>
      </p:sp>
      <p:sp>
        <p:nvSpPr>
          <p:cNvPr id="6" name="Tijdelijke aanduiding voor inhoud 2"/>
          <p:cNvSpPr txBox="1">
            <a:spLocks/>
          </p:cNvSpPr>
          <p:nvPr/>
        </p:nvSpPr>
        <p:spPr>
          <a:xfrm>
            <a:off x="989045" y="1853088"/>
            <a:ext cx="1080262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charset="2"/>
              <a:buChar char="§"/>
              <a:defRPr sz="28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Char char="§"/>
              <a:defRPr sz="24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Char char="§"/>
              <a:defRPr sz="20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Char char="§"/>
              <a:defRPr sz="18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Char char="§"/>
              <a:defRPr sz="18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Start: gesteente onderzoek toont soorten gesteente aan;</a:t>
            </a:r>
          </a:p>
          <a:p>
            <a:r>
              <a:rPr lang="nl-NL" dirty="0"/>
              <a:t>Afgraven aarde, puin, onbruikbaar gesteente;</a:t>
            </a:r>
          </a:p>
          <a:p>
            <a:pPr lvl="1"/>
            <a:r>
              <a:rPr lang="nl-NL" dirty="0"/>
              <a:t>Ongeschikt steen </a:t>
            </a:r>
            <a:r>
              <a:rPr lang="nl-NL" dirty="0">
                <a:sym typeface="Wingdings" panose="05000000000000000000" pitchFamily="2" charset="2"/>
              </a:rPr>
              <a:t> </a:t>
            </a:r>
            <a:r>
              <a:rPr lang="nl-NL" dirty="0" err="1">
                <a:sym typeface="Wingdings" panose="05000000000000000000" pitchFamily="2" charset="2"/>
              </a:rPr>
              <a:t>puinbrekerij</a:t>
            </a:r>
            <a:endParaRPr lang="nl-NL" dirty="0">
              <a:sym typeface="Wingdings" panose="05000000000000000000" pitchFamily="2" charset="2"/>
            </a:endParaRPr>
          </a:p>
          <a:p>
            <a:pPr lvl="1"/>
            <a:r>
              <a:rPr lang="nl-NL" dirty="0">
                <a:sym typeface="Wingdings" panose="05000000000000000000" pitchFamily="2" charset="2"/>
              </a:rPr>
              <a:t>Gebruik: wegensplit of </a:t>
            </a:r>
            <a:r>
              <a:rPr lang="nl-NL" dirty="0" err="1">
                <a:sym typeface="Wingdings" panose="05000000000000000000" pitchFamily="2" charset="2"/>
              </a:rPr>
              <a:t>toegangstof</a:t>
            </a:r>
            <a:endParaRPr lang="nl-NL" dirty="0"/>
          </a:p>
          <a:p>
            <a:r>
              <a:rPr lang="nl-NL" dirty="0"/>
              <a:t>Blokken worden uit de wand van de steengroeve gehaald;</a:t>
            </a:r>
          </a:p>
          <a:p>
            <a:pPr lvl="1"/>
            <a:r>
              <a:rPr lang="nl-NL" dirty="0"/>
              <a:t>Methode: Zagen, wiggen, boren, springstof</a:t>
            </a:r>
          </a:p>
          <a:p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4645" y="4135582"/>
            <a:ext cx="2932976" cy="2199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1598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2.3 Winning van </a:t>
            </a:r>
            <a:r>
              <a:rPr lang="en-US" dirty="0" err="1"/>
              <a:t>natuursteen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199" y="6356350"/>
            <a:ext cx="4165121" cy="501650"/>
          </a:xfrm>
        </p:spPr>
        <p:txBody>
          <a:bodyPr/>
          <a:lstStyle/>
          <a:p>
            <a:r>
              <a:rPr lang="nl-NL" dirty="0"/>
              <a:t>Herkennen en toepassen dode materialen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3181066" cy="365125"/>
          </a:xfrm>
        </p:spPr>
        <p:txBody>
          <a:bodyPr>
            <a:normAutofit/>
          </a:bodyPr>
          <a:lstStyle/>
          <a:p>
            <a:r>
              <a:rPr lang="en-US" dirty="0"/>
              <a:t>2. </a:t>
            </a:r>
            <a:r>
              <a:rPr lang="en-US" dirty="0" err="1"/>
              <a:t>Natuurstenen</a:t>
            </a:r>
            <a:endParaRPr lang="nl-NL" dirty="0"/>
          </a:p>
        </p:txBody>
      </p:sp>
      <p:sp>
        <p:nvSpPr>
          <p:cNvPr id="6" name="Tijdelijke aanduiding voor inhoud 2"/>
          <p:cNvSpPr txBox="1">
            <a:spLocks/>
          </p:cNvSpPr>
          <p:nvPr/>
        </p:nvSpPr>
        <p:spPr>
          <a:xfrm>
            <a:off x="989045" y="1853088"/>
            <a:ext cx="1080262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charset="2"/>
              <a:buChar char="§"/>
              <a:defRPr sz="28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Char char="§"/>
              <a:defRPr sz="24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Char char="§"/>
              <a:defRPr sz="20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Char char="§"/>
              <a:defRPr sz="18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Char char="§"/>
              <a:defRPr sz="18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Van blok naar plaat;</a:t>
            </a:r>
          </a:p>
          <a:p>
            <a:r>
              <a:rPr lang="nl-NL" dirty="0"/>
              <a:t>Verhandelen van blokken </a:t>
            </a:r>
            <a:r>
              <a:rPr lang="nl-NL" dirty="0">
                <a:sym typeface="Wingdings" panose="05000000000000000000" pitchFamily="2" charset="2"/>
              </a:rPr>
              <a:t> steenzagerij of direct naar afnemer;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Verwerking tot platen of banen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Snijden door waterstraalsnijder</a:t>
            </a:r>
          </a:p>
          <a:p>
            <a:r>
              <a:rPr lang="nl-NL" dirty="0">
                <a:sym typeface="Wingdings" panose="05000000000000000000" pitchFamily="2" charset="2"/>
              </a:rPr>
              <a:t>Transporteren (€)  natuursteenbedrijf.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392797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2.4 Nabewerking van natuursteen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Handmatig of machinaal nabewerken van natuursteen door:</a:t>
            </a:r>
          </a:p>
          <a:p>
            <a:r>
              <a:rPr lang="nl-NL" sz="2400" dirty="0">
                <a:sym typeface="Wingdings" panose="05000000000000000000" pitchFamily="2" charset="2"/>
              </a:rPr>
              <a:t>Frijnen</a:t>
            </a:r>
          </a:p>
          <a:p>
            <a:pPr lvl="1"/>
            <a:r>
              <a:rPr lang="nl-NL" sz="2000" dirty="0">
                <a:sym typeface="Wingdings" panose="05000000000000000000" pitchFamily="2" charset="2"/>
              </a:rPr>
              <a:t>Traditionele ruwe bewerking met brede beitel</a:t>
            </a:r>
          </a:p>
          <a:p>
            <a:pPr lvl="1"/>
            <a:r>
              <a:rPr lang="nl-NL" sz="2000" dirty="0">
                <a:sym typeface="Wingdings" panose="05000000000000000000" pitchFamily="2" charset="2"/>
              </a:rPr>
              <a:t>Strakke evenwijdige groeven</a:t>
            </a:r>
          </a:p>
          <a:p>
            <a:r>
              <a:rPr lang="nl-NL" sz="2400" dirty="0" err="1">
                <a:sym typeface="Wingdings" panose="05000000000000000000" pitchFamily="2" charset="2"/>
              </a:rPr>
              <a:t>Bouchanderen</a:t>
            </a:r>
            <a:r>
              <a:rPr lang="nl-NL" sz="2400" dirty="0">
                <a:sym typeface="Wingdings" panose="05000000000000000000" pitchFamily="2" charset="2"/>
              </a:rPr>
              <a:t> of hameren</a:t>
            </a:r>
          </a:p>
          <a:p>
            <a:pPr lvl="1"/>
            <a:r>
              <a:rPr lang="nl-NL" sz="2000" dirty="0">
                <a:sym typeface="Wingdings" panose="05000000000000000000" pitchFamily="2" charset="2"/>
              </a:rPr>
              <a:t>Ruwe of fijne bewerking met punthamer of puntbeitel</a:t>
            </a:r>
          </a:p>
          <a:p>
            <a:pPr lvl="1"/>
            <a:r>
              <a:rPr lang="nl-NL" sz="2000" dirty="0">
                <a:sym typeface="Wingdings" panose="05000000000000000000" pitchFamily="2" charset="2"/>
              </a:rPr>
              <a:t>Dicht of minder dichte putjes in gesteente</a:t>
            </a:r>
          </a:p>
          <a:p>
            <a:pPr marL="914400" lvl="2" indent="0">
              <a:buNone/>
            </a:pPr>
            <a:r>
              <a:rPr lang="nl-NL" dirty="0"/>
              <a:t>  </a:t>
            </a:r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199" y="6356350"/>
            <a:ext cx="4475673" cy="365125"/>
          </a:xfrm>
        </p:spPr>
        <p:txBody>
          <a:bodyPr/>
          <a:lstStyle/>
          <a:p>
            <a:r>
              <a:rPr lang="nl-NL" dirty="0"/>
              <a:t>Herkennen en toepassen dode materialen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3397370" cy="365125"/>
          </a:xfrm>
        </p:spPr>
        <p:txBody>
          <a:bodyPr>
            <a:normAutofit/>
          </a:bodyPr>
          <a:lstStyle/>
          <a:p>
            <a:r>
              <a:rPr lang="en-US" dirty="0"/>
              <a:t>2. </a:t>
            </a:r>
            <a:r>
              <a:rPr lang="en-US" dirty="0" err="1"/>
              <a:t>Natuurstenen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2726" y="3795470"/>
            <a:ext cx="3574473" cy="2381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1598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r">
          <a:defRPr sz="1600" dirty="0" smtClean="0">
            <a:solidFill>
              <a:srgbClr val="1F9BDE"/>
            </a:solidFill>
            <a:latin typeface="DIN Condensed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Ontwikkelcentrum" id="{58AA8E0B-BC53-5947-8014-EFF79423B6D5}" vid="{65046F71-7F92-7648-9609-8E30722A779F}"/>
    </a:ext>
  </a:extLst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Ontwikkelcentrum</Template>
  <TotalTime>5</TotalTime>
  <Words>701</Words>
  <Application>Microsoft Office PowerPoint</Application>
  <PresentationFormat>Breedbeeld</PresentationFormat>
  <Paragraphs>183</Paragraphs>
  <Slides>15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15</vt:i4>
      </vt:variant>
    </vt:vector>
  </HeadingPairs>
  <TitlesOfParts>
    <vt:vector size="23" baseType="lpstr">
      <vt:lpstr>Arial</vt:lpstr>
      <vt:lpstr>Avenir Book</vt:lpstr>
      <vt:lpstr>Calibri</vt:lpstr>
      <vt:lpstr>Calibri Light</vt:lpstr>
      <vt:lpstr>DIN Condensed</vt:lpstr>
      <vt:lpstr>Wingdings</vt:lpstr>
      <vt:lpstr>Office-thema</vt:lpstr>
      <vt:lpstr>Aangepast ontwerp</vt:lpstr>
      <vt:lpstr>Herkennen en toepassen dode materialen</vt:lpstr>
      <vt:lpstr>2. Natuurstenen</vt:lpstr>
      <vt:lpstr>2.2 Het ontstaan van natuursteen</vt:lpstr>
      <vt:lpstr>2.2 Het ontstaan van natuursteen</vt:lpstr>
      <vt:lpstr>2.2 Het ontstaan van natuursteen</vt:lpstr>
      <vt:lpstr>2.2 Het ontstaan van natuursteen</vt:lpstr>
      <vt:lpstr>2.3 Winning van natuursteen</vt:lpstr>
      <vt:lpstr>2.3 Winning van natuursteen</vt:lpstr>
      <vt:lpstr>2.4 Nabewerking van natuursteen</vt:lpstr>
      <vt:lpstr>2.4 Nabewerking van natuursteen</vt:lpstr>
      <vt:lpstr>2.4 Nabewerking van natuursteen</vt:lpstr>
      <vt:lpstr>2.5 Kwaliteit en prijs van natuursteen</vt:lpstr>
      <vt:lpstr>2.5 Assortiment en maatvoering</vt:lpstr>
      <vt:lpstr>2.6 Duurzaamheid en natuursteen</vt:lpstr>
      <vt:lpstr>2.5 Samenvatting</vt:lpstr>
    </vt:vector>
  </TitlesOfParts>
  <Company>Corporate Desktop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Marian Oskam</dc:creator>
  <cp:lastModifiedBy>Wolter Bos</cp:lastModifiedBy>
  <cp:revision>74</cp:revision>
  <dcterms:created xsi:type="dcterms:W3CDTF">2018-01-29T13:04:35Z</dcterms:created>
  <dcterms:modified xsi:type="dcterms:W3CDTF">2023-11-22T06:43:52Z</dcterms:modified>
</cp:coreProperties>
</file>