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57" r:id="rId4"/>
    <p:sldId id="259" r:id="rId5"/>
    <p:sldId id="276" r:id="rId6"/>
    <p:sldId id="260" r:id="rId7"/>
    <p:sldId id="261" r:id="rId8"/>
    <p:sldId id="281" r:id="rId9"/>
    <p:sldId id="282" r:id="rId10"/>
    <p:sldId id="283" r:id="rId11"/>
    <p:sldId id="284" r:id="rId12"/>
    <p:sldId id="278" r:id="rId13"/>
    <p:sldId id="279" r:id="rId14"/>
    <p:sldId id="272" r:id="rId15"/>
    <p:sldId id="269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ja Koning" initials="AK" lastIdx="13" clrIdx="0"/>
  <p:cmAuthor id="1" name="Evelien Delhez" initials="ED" lastIdx="12" clrIdx="1">
    <p:extLst>
      <p:ext uri="{19B8F6BF-5375-455C-9EA6-DF929625EA0E}">
        <p15:presenceInfo xmlns:p15="http://schemas.microsoft.com/office/powerpoint/2012/main" userId="Evelien Delhez" providerId="None"/>
      </p:ext>
    </p:extLst>
  </p:cmAuthor>
  <p:cmAuthor id="2" name="AVKoning" initials="A" lastIdx="14" clrIdx="2">
    <p:extLst>
      <p:ext uri="{19B8F6BF-5375-455C-9EA6-DF929625EA0E}">
        <p15:presenceInfo xmlns:p15="http://schemas.microsoft.com/office/powerpoint/2012/main" userId="AVKoni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62" d="100"/>
          <a:sy n="62" d="100"/>
        </p:scale>
        <p:origin x="163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22-11-2023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3.4 </a:t>
            </a:r>
            <a:r>
              <a:rPr lang="en-US" dirty="0" err="1"/>
              <a:t>Kwaliteit</a:t>
            </a:r>
            <a:r>
              <a:rPr lang="en-US" dirty="0"/>
              <a:t> van </a:t>
            </a:r>
            <a:r>
              <a:rPr lang="en-US" dirty="0" err="1"/>
              <a:t>gevelbaksteen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Kwaliteit beoordelen door KOMO en NEN certificering:</a:t>
            </a:r>
          </a:p>
          <a:p>
            <a:pPr lvl="1"/>
            <a:r>
              <a:rPr lang="en-US" dirty="0" err="1"/>
              <a:t>Soortelijk</a:t>
            </a:r>
            <a:r>
              <a:rPr lang="en-US" dirty="0"/>
              <a:t> </a:t>
            </a:r>
            <a:r>
              <a:rPr lang="en-US" dirty="0" err="1"/>
              <a:t>gewicht</a:t>
            </a:r>
            <a:r>
              <a:rPr lang="en-US" dirty="0"/>
              <a:t>, </a:t>
            </a:r>
            <a:r>
              <a:rPr lang="en-US" dirty="0" err="1"/>
              <a:t>vlakheid</a:t>
            </a:r>
            <a:r>
              <a:rPr lang="en-US" dirty="0"/>
              <a:t>, </a:t>
            </a:r>
            <a:r>
              <a:rPr lang="en-US" dirty="0" err="1"/>
              <a:t>wateropname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Vorst/</a:t>
            </a:r>
            <a:r>
              <a:rPr lang="en-US" dirty="0" err="1"/>
              <a:t>dooiweerstand</a:t>
            </a:r>
            <a:r>
              <a:rPr lang="en-US" dirty="0"/>
              <a:t>, </a:t>
            </a:r>
            <a:r>
              <a:rPr lang="en-US" dirty="0" err="1"/>
              <a:t>buigsterkte</a:t>
            </a:r>
            <a:r>
              <a:rPr lang="en-US" dirty="0"/>
              <a:t>;</a:t>
            </a:r>
          </a:p>
          <a:p>
            <a:pPr lvl="1"/>
            <a:r>
              <a:rPr lang="en-US" dirty="0" err="1"/>
              <a:t>Maatvoering</a:t>
            </a:r>
            <a:r>
              <a:rPr lang="en-US" dirty="0"/>
              <a:t>. </a:t>
            </a:r>
          </a:p>
          <a:p>
            <a:pPr lvl="2"/>
            <a:r>
              <a:rPr lang="en-US" dirty="0" err="1"/>
              <a:t>Maattollerantie</a:t>
            </a:r>
            <a:endParaRPr lang="en-US" dirty="0"/>
          </a:p>
          <a:p>
            <a:pPr lvl="2"/>
            <a:r>
              <a:rPr lang="en-US" dirty="0" err="1"/>
              <a:t>Maatspreiding</a:t>
            </a:r>
            <a:endParaRPr lang="nl-NL" dirty="0"/>
          </a:p>
          <a:p>
            <a:r>
              <a:rPr lang="en-US" dirty="0" err="1"/>
              <a:t>Soort</a:t>
            </a:r>
            <a:r>
              <a:rPr lang="en-US" dirty="0"/>
              <a:t> </a:t>
            </a:r>
            <a:r>
              <a:rPr lang="en-US" dirty="0" err="1"/>
              <a:t>metselmortel</a:t>
            </a:r>
            <a:r>
              <a:rPr lang="en-US" dirty="0"/>
              <a:t> is </a:t>
            </a:r>
            <a:r>
              <a:rPr lang="en-US" dirty="0" err="1"/>
              <a:t>afhankelijk</a:t>
            </a:r>
            <a:r>
              <a:rPr lang="en-US" dirty="0"/>
              <a:t> van de </a:t>
            </a:r>
            <a:r>
              <a:rPr lang="en-US" dirty="0" err="1"/>
              <a:t>watercapaciteit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3773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3.5 </a:t>
            </a:r>
            <a:r>
              <a:rPr lang="en-US" dirty="0" err="1"/>
              <a:t>Kwaliteit</a:t>
            </a:r>
            <a:r>
              <a:rPr lang="en-US" dirty="0"/>
              <a:t> van </a:t>
            </a:r>
            <a:r>
              <a:rPr lang="en-US" dirty="0" err="1"/>
              <a:t>straatbaksteen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Kwaliteit beoordelen op RAW standaard en KOMO- keur: </a:t>
            </a:r>
            <a:endParaRPr lang="en-US" dirty="0"/>
          </a:p>
          <a:p>
            <a:pPr lvl="1"/>
            <a:r>
              <a:rPr lang="en-US" dirty="0" err="1"/>
              <a:t>Kwaliteitsklasse</a:t>
            </a:r>
            <a:r>
              <a:rPr lang="en-US" dirty="0"/>
              <a:t> A/B;</a:t>
            </a:r>
          </a:p>
          <a:p>
            <a:pPr lvl="1"/>
            <a:r>
              <a:rPr lang="en-US" dirty="0" err="1"/>
              <a:t>Wateropname</a:t>
            </a:r>
            <a:r>
              <a:rPr lang="en-US" dirty="0"/>
              <a:t>, </a:t>
            </a:r>
            <a:r>
              <a:rPr lang="en-US" dirty="0" err="1"/>
              <a:t>buigsterkte</a:t>
            </a:r>
            <a:r>
              <a:rPr lang="en-US" dirty="0"/>
              <a:t>;</a:t>
            </a:r>
          </a:p>
          <a:p>
            <a:pPr lvl="1"/>
            <a:r>
              <a:rPr lang="en-US" dirty="0" err="1"/>
              <a:t>Maatvoering</a:t>
            </a:r>
            <a:r>
              <a:rPr lang="en-US" dirty="0"/>
              <a:t>: </a:t>
            </a: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standaarden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RAW </a:t>
            </a:r>
            <a:r>
              <a:rPr lang="en-US" dirty="0" err="1"/>
              <a:t>en</a:t>
            </a:r>
            <a:r>
              <a:rPr lang="en-US" dirty="0"/>
              <a:t> KOMO </a:t>
            </a:r>
          </a:p>
          <a:p>
            <a:r>
              <a:rPr lang="en-US" dirty="0" err="1"/>
              <a:t>Makkelijker</a:t>
            </a:r>
            <a:r>
              <a:rPr lang="en-US" dirty="0"/>
              <a:t> </a:t>
            </a:r>
            <a:r>
              <a:rPr lang="en-US" dirty="0" err="1"/>
              <a:t>straten</a:t>
            </a:r>
            <a:r>
              <a:rPr lang="en-US" dirty="0"/>
              <a:t> door </a:t>
            </a:r>
            <a:r>
              <a:rPr lang="en-US" dirty="0" err="1"/>
              <a:t>stenen</a:t>
            </a:r>
            <a:r>
              <a:rPr lang="en-US" dirty="0"/>
              <a:t> met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kleine</a:t>
            </a:r>
            <a:r>
              <a:rPr lang="en-US" dirty="0"/>
              <a:t> </a:t>
            </a:r>
            <a:r>
              <a:rPr lang="en-US" dirty="0" err="1"/>
              <a:t>maatspreiding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9279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3.6 Duurzaamheid van gebakken producten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>
                <a:sym typeface="Wingdings" panose="05000000000000000000" pitchFamily="2" charset="2"/>
              </a:rPr>
              <a:t>Hernieuwbare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grondstoffen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sz="2200" dirty="0" err="1">
                <a:sym typeface="Wingdings" panose="05000000000000000000" pitchFamily="2" charset="2"/>
              </a:rPr>
              <a:t>Voorbeelden</a:t>
            </a:r>
            <a:r>
              <a:rPr lang="en-US" sz="2200" dirty="0">
                <a:sym typeface="Wingdings" panose="05000000000000000000" pitchFamily="2" charset="2"/>
              </a:rPr>
              <a:t>: </a:t>
            </a:r>
            <a:r>
              <a:rPr lang="en-US" sz="2200" dirty="0" err="1">
                <a:sym typeface="Wingdings" panose="05000000000000000000" pitchFamily="2" charset="2"/>
              </a:rPr>
              <a:t>Klei</a:t>
            </a:r>
            <a:r>
              <a:rPr lang="en-US" sz="2200" dirty="0">
                <a:sym typeface="Wingdings" panose="05000000000000000000" pitchFamily="2" charset="2"/>
              </a:rPr>
              <a:t>, </a:t>
            </a:r>
            <a:r>
              <a:rPr lang="en-US" sz="2200" dirty="0" err="1">
                <a:sym typeface="Wingdings" panose="05000000000000000000" pitchFamily="2" charset="2"/>
              </a:rPr>
              <a:t>hout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err="1">
                <a:sym typeface="Wingdings" panose="05000000000000000000" pitchFamily="2" charset="2"/>
              </a:rPr>
              <a:t>en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err="1">
                <a:sym typeface="Wingdings" panose="05000000000000000000" pitchFamily="2" charset="2"/>
              </a:rPr>
              <a:t>schelpenjj</a:t>
            </a:r>
            <a:endParaRPr lang="en-US" sz="2200" dirty="0">
              <a:sym typeface="Wingdings" panose="05000000000000000000" pitchFamily="2" charset="2"/>
            </a:endParaRPr>
          </a:p>
          <a:p>
            <a:r>
              <a:rPr lang="en-US" sz="2600" dirty="0" err="1">
                <a:sym typeface="Wingdings" panose="05000000000000000000" pitchFamily="2" charset="2"/>
              </a:rPr>
              <a:t>Kleiwinning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valt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onder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Gedragscode</a:t>
            </a:r>
            <a:r>
              <a:rPr lang="en-US" sz="2600" dirty="0">
                <a:sym typeface="Wingdings" panose="05000000000000000000" pitchFamily="2" charset="2"/>
              </a:rPr>
              <a:t> Flora </a:t>
            </a:r>
            <a:r>
              <a:rPr lang="en-US" sz="2600" dirty="0" err="1">
                <a:sym typeface="Wingdings" panose="05000000000000000000" pitchFamily="2" charset="2"/>
              </a:rPr>
              <a:t>en</a:t>
            </a:r>
            <a:r>
              <a:rPr lang="en-US" sz="2600" dirty="0">
                <a:sym typeface="Wingdings" panose="05000000000000000000" pitchFamily="2" charset="2"/>
              </a:rPr>
              <a:t> Fauna </a:t>
            </a:r>
            <a:r>
              <a:rPr lang="en-US" sz="2600" dirty="0" err="1">
                <a:sym typeface="Wingdings" panose="05000000000000000000" pitchFamily="2" charset="2"/>
              </a:rPr>
              <a:t>wetgeving</a:t>
            </a:r>
            <a:endParaRPr lang="en-US" sz="2600" dirty="0">
              <a:sym typeface="Wingdings" panose="05000000000000000000" pitchFamily="2" charset="2"/>
            </a:endParaRPr>
          </a:p>
          <a:p>
            <a:r>
              <a:rPr lang="en-US" sz="2600" dirty="0" err="1">
                <a:sym typeface="Wingdings" panose="05000000000000000000" pitchFamily="2" charset="2"/>
              </a:rPr>
              <a:t>Herbestemming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voormalig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wingebieden</a:t>
            </a:r>
            <a:endParaRPr lang="en-US" sz="2600" dirty="0">
              <a:sym typeface="Wingdings" panose="05000000000000000000" pitchFamily="2" charset="2"/>
            </a:endParaRPr>
          </a:p>
          <a:p>
            <a:r>
              <a:rPr lang="en-US" sz="2600" dirty="0">
                <a:sym typeface="Wingdings" panose="05000000000000000000" pitchFamily="2" charset="2"/>
              </a:rPr>
              <a:t>Lange </a:t>
            </a:r>
            <a:r>
              <a:rPr lang="en-US" sz="2600" dirty="0" err="1">
                <a:sym typeface="Wingdings" panose="05000000000000000000" pitchFamily="2" charset="2"/>
              </a:rPr>
              <a:t>levensduur</a:t>
            </a:r>
            <a:r>
              <a:rPr lang="en-US" sz="2600" dirty="0">
                <a:sym typeface="Wingdings" panose="05000000000000000000" pitchFamily="2" charset="2"/>
              </a:rPr>
              <a:t> door </a:t>
            </a:r>
            <a:r>
              <a:rPr lang="en-US" sz="2600" dirty="0" err="1">
                <a:sym typeface="Wingdings" panose="05000000000000000000" pitchFamily="2" charset="2"/>
              </a:rPr>
              <a:t>hergebruik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</a:p>
          <a:p>
            <a:r>
              <a:rPr lang="en-US" sz="2600" dirty="0" err="1">
                <a:sym typeface="Wingdings" panose="05000000000000000000" pitchFamily="2" charset="2"/>
              </a:rPr>
              <a:t>Bij</a:t>
            </a:r>
            <a:r>
              <a:rPr lang="en-US" sz="2600" dirty="0">
                <a:sym typeface="Wingdings" panose="05000000000000000000" pitchFamily="2" charset="2"/>
              </a:rPr>
              <a:t> het </a:t>
            </a:r>
            <a:r>
              <a:rPr lang="en-US" sz="2600" dirty="0" err="1">
                <a:sym typeface="Wingdings" panose="05000000000000000000" pitchFamily="2" charset="2"/>
              </a:rPr>
              <a:t>ouder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worden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verhoogt</a:t>
            </a:r>
            <a:r>
              <a:rPr lang="en-US" sz="2600" dirty="0">
                <a:sym typeface="Wingdings" panose="05000000000000000000" pitchFamily="2" charset="2"/>
              </a:rPr>
              <a:t> de </a:t>
            </a:r>
            <a:r>
              <a:rPr lang="en-US" sz="2600" dirty="0" err="1">
                <a:sym typeface="Wingdings" panose="05000000000000000000" pitchFamily="2" charset="2"/>
              </a:rPr>
              <a:t>economische</a:t>
            </a:r>
            <a:r>
              <a:rPr lang="en-US" sz="2600" dirty="0">
                <a:sym typeface="Wingdings" panose="05000000000000000000" pitchFamily="2" charset="2"/>
              </a:rPr>
              <a:t> </a:t>
            </a:r>
            <a:r>
              <a:rPr lang="en-US" sz="2600" dirty="0" err="1">
                <a:sym typeface="Wingdings" panose="05000000000000000000" pitchFamily="2" charset="2"/>
              </a:rPr>
              <a:t>waarde</a:t>
            </a:r>
            <a:endParaRPr lang="en-US" sz="2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600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3352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3.7 Trends en innovaties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Waterpasserende</a:t>
            </a:r>
            <a:r>
              <a:rPr lang="nl-NL" dirty="0"/>
              <a:t> bestrating</a:t>
            </a:r>
          </a:p>
          <a:p>
            <a:r>
              <a:rPr lang="nl-NL" dirty="0"/>
              <a:t>Keramische tegels</a:t>
            </a:r>
          </a:p>
          <a:p>
            <a:pPr lvl="1"/>
            <a:r>
              <a:rPr lang="nl-NL" dirty="0"/>
              <a:t>‘Echte’ en met betonnen of kunststof onderlaag</a:t>
            </a:r>
          </a:p>
          <a:p>
            <a:r>
              <a:rPr lang="nl-NL" dirty="0"/>
              <a:t>Kleur, vorm en afwerking</a:t>
            </a:r>
          </a:p>
          <a:p>
            <a:pPr lvl="1"/>
            <a:r>
              <a:rPr lang="nl-NL" dirty="0"/>
              <a:t>Kleintegelformaat (KTF)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345" y="3238648"/>
            <a:ext cx="5298710" cy="307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29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Aan het eind van dit hoofdstuk:</a:t>
            </a:r>
          </a:p>
          <a:p>
            <a:r>
              <a:rPr lang="nl-NL" dirty="0"/>
              <a:t>Kun je beschrijven wat klei is, waar en waarom het in Nederland is;</a:t>
            </a:r>
          </a:p>
          <a:p>
            <a:r>
              <a:rPr lang="nl-NL" dirty="0"/>
              <a:t>Ken je de fasen en uitleg van het fabricageproces van baksteen;</a:t>
            </a:r>
          </a:p>
          <a:p>
            <a:r>
              <a:rPr lang="en-US" dirty="0"/>
              <a:t>Weet je de </a:t>
            </a:r>
            <a:r>
              <a:rPr lang="en-US" dirty="0" err="1"/>
              <a:t>kwaliteitseisen</a:t>
            </a:r>
            <a:r>
              <a:rPr lang="en-US" dirty="0"/>
              <a:t> van </a:t>
            </a:r>
            <a:r>
              <a:rPr lang="en-US" dirty="0" err="1"/>
              <a:t>gevelbaksteen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straatbaksteen</a:t>
            </a:r>
            <a:r>
              <a:rPr lang="en-US" dirty="0"/>
              <a:t>;</a:t>
            </a:r>
            <a:endParaRPr lang="nl-NL" dirty="0"/>
          </a:p>
          <a:p>
            <a:r>
              <a:rPr lang="nl-NL" dirty="0"/>
              <a:t>Kun je benoemen hoe duurzaam baksteen is en de redenen ervoor;</a:t>
            </a:r>
          </a:p>
          <a:p>
            <a:r>
              <a:rPr lang="nl-NL" dirty="0"/>
              <a:t>Kun je voorbeelden geven van ontwikkeling in het segment van gebakken producten.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648200" cy="45719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138577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17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Ontstaan en winning van klei</a:t>
            </a:r>
          </a:p>
          <a:p>
            <a:r>
              <a:rPr lang="nl-NL" dirty="0"/>
              <a:t>Fabricage van klei</a:t>
            </a:r>
          </a:p>
          <a:p>
            <a:r>
              <a:rPr lang="nl-NL" dirty="0"/>
              <a:t>Kwaliteit van gevelbaksteen</a:t>
            </a:r>
          </a:p>
          <a:p>
            <a:r>
              <a:rPr lang="nl-NL" dirty="0"/>
              <a:t>Kwaliteit van straatbaksteen</a:t>
            </a:r>
          </a:p>
          <a:p>
            <a:r>
              <a:rPr lang="nl-NL" dirty="0"/>
              <a:t>Duurzaamheid van gebakken producten</a:t>
            </a:r>
          </a:p>
          <a:p>
            <a:r>
              <a:rPr lang="nl-NL" dirty="0"/>
              <a:t>Trends en innovaties</a:t>
            </a:r>
          </a:p>
          <a:p>
            <a:pPr marL="0" indent="0">
              <a:buNone/>
            </a:pPr>
            <a:endParaRPr lang="nl-NL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734465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414623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Ontstaan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winning van </a:t>
            </a:r>
            <a:r>
              <a:rPr lang="en-US" dirty="0" err="1"/>
              <a:t>klei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Kleideeltjes: Hele kleine minerale deeltjes</a:t>
            </a:r>
          </a:p>
          <a:p>
            <a:pPr lvl="1"/>
            <a:r>
              <a:rPr lang="nl-NL" dirty="0"/>
              <a:t>Afzetting door water (zeeklei en rivierklei)</a:t>
            </a:r>
          </a:p>
          <a:p>
            <a:endParaRPr lang="nl-NL" dirty="0"/>
          </a:p>
          <a:p>
            <a:r>
              <a:rPr lang="nl-NL" dirty="0"/>
              <a:t>Ontstaan van rivierklei</a:t>
            </a:r>
          </a:p>
          <a:p>
            <a:pPr lvl="1"/>
            <a:r>
              <a:rPr lang="nl-NL" dirty="0"/>
              <a:t>Invloed van de dijken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345611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20064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337" y="3200400"/>
            <a:ext cx="5387444" cy="297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Ontstaan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winning van </a:t>
            </a:r>
            <a:r>
              <a:rPr lang="en-US" dirty="0" err="1"/>
              <a:t>klei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nl-NL" dirty="0"/>
              <a:t>Klei wordt gewonnen door afgraving</a:t>
            </a:r>
          </a:p>
          <a:p>
            <a:r>
              <a:rPr lang="nl-NL" dirty="0"/>
              <a:t>Voorwaarden plaats voor kleiwinning</a:t>
            </a:r>
          </a:p>
          <a:p>
            <a:pPr lvl="1"/>
            <a:r>
              <a:rPr lang="nl-NL" dirty="0"/>
              <a:t>Samenstelling van de klei ligt binnen de fabrieksgrenzen</a:t>
            </a:r>
          </a:p>
          <a:p>
            <a:pPr lvl="1"/>
            <a:r>
              <a:rPr lang="nl-NL" dirty="0"/>
              <a:t>Economisch verantwoord kunnen winnen </a:t>
            </a:r>
          </a:p>
          <a:p>
            <a:pPr marL="0" indent="0">
              <a:buNone/>
            </a:pPr>
            <a:endParaRPr lang="nl-NL" dirty="0"/>
          </a:p>
          <a:p>
            <a:pPr marL="0" lvl="1" indent="0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061" y="3186545"/>
            <a:ext cx="4387011" cy="292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0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3.2 </a:t>
            </a:r>
            <a:r>
              <a:rPr lang="en-US" dirty="0" err="1"/>
              <a:t>Ontstaan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winning van </a:t>
            </a:r>
            <a:r>
              <a:rPr lang="en-US" dirty="0" err="1"/>
              <a:t>klei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Klei: veel natuurlijke variaties eigenschappen (sterkte en kleur)</a:t>
            </a:r>
          </a:p>
          <a:p>
            <a:r>
              <a:rPr lang="nl-NL" dirty="0"/>
              <a:t>Kleur afhankelijk van overheersend bestanddeel</a:t>
            </a:r>
          </a:p>
          <a:p>
            <a:r>
              <a:rPr lang="nl-NL" dirty="0"/>
              <a:t>Natuurlijk bestandsdeel</a:t>
            </a:r>
          </a:p>
          <a:p>
            <a:pPr lvl="1"/>
            <a:r>
              <a:rPr lang="nl-NL" dirty="0" err="1"/>
              <a:t>Ijzer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Rood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Kalk Geel</a:t>
            </a:r>
          </a:p>
          <a:p>
            <a:r>
              <a:rPr lang="nl-NL" dirty="0">
                <a:sym typeface="Wingdings" panose="05000000000000000000" pitchFamily="2" charset="2"/>
              </a:rPr>
              <a:t>Kunstmatige kleurstoffen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Kobalt  Blauw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Mangaanoxide  Zwart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Fabricage</a:t>
            </a:r>
            <a:r>
              <a:rPr lang="en-US" dirty="0"/>
              <a:t> van </a:t>
            </a:r>
            <a:r>
              <a:rPr lang="en-US" dirty="0" err="1"/>
              <a:t>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Stappen</a:t>
            </a:r>
            <a:r>
              <a:rPr lang="en-US" dirty="0"/>
              <a:t> in het </a:t>
            </a:r>
            <a:r>
              <a:rPr lang="en-US" dirty="0" err="1"/>
              <a:t>fabricage</a:t>
            </a:r>
            <a:r>
              <a:rPr lang="en-US" dirty="0"/>
              <a:t> process: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Opslag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mengen</a:t>
            </a:r>
            <a:r>
              <a:rPr lang="en-US" dirty="0"/>
              <a:t> van </a:t>
            </a:r>
            <a:r>
              <a:rPr lang="en-US" dirty="0" err="1"/>
              <a:t>ruwe</a:t>
            </a:r>
            <a:r>
              <a:rPr lang="en-US" dirty="0"/>
              <a:t> </a:t>
            </a:r>
            <a:r>
              <a:rPr lang="en-US" dirty="0" err="1"/>
              <a:t>grondstof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Voorbewerken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Vormgeven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Laden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drogen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Bakken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Ontladen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verpakken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744" y="3221181"/>
            <a:ext cx="4128655" cy="282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Fabricage</a:t>
            </a:r>
            <a:r>
              <a:rPr lang="en-US" dirty="0"/>
              <a:t> van </a:t>
            </a:r>
            <a:r>
              <a:rPr lang="en-US" dirty="0" err="1"/>
              <a:t>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/>
              <a:t>Opslag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mengen</a:t>
            </a:r>
            <a:r>
              <a:rPr lang="en-US" dirty="0"/>
              <a:t> van </a:t>
            </a:r>
            <a:r>
              <a:rPr lang="en-US" dirty="0" err="1"/>
              <a:t>ruwe</a:t>
            </a:r>
            <a:r>
              <a:rPr lang="en-US" dirty="0"/>
              <a:t> </a:t>
            </a:r>
            <a:r>
              <a:rPr lang="en-US" dirty="0" err="1"/>
              <a:t>grondstof</a:t>
            </a:r>
            <a:endParaRPr lang="en-US" dirty="0"/>
          </a:p>
          <a:p>
            <a:r>
              <a:rPr lang="en-US" dirty="0" err="1"/>
              <a:t>Opslag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portie</a:t>
            </a:r>
            <a:r>
              <a:rPr lang="en-US" dirty="0"/>
              <a:t> </a:t>
            </a:r>
            <a:r>
              <a:rPr lang="en-US" dirty="0" err="1"/>
              <a:t>klei</a:t>
            </a:r>
            <a:r>
              <a:rPr lang="en-US" dirty="0"/>
              <a:t>,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US" dirty="0"/>
          </a:p>
          <a:p>
            <a:r>
              <a:rPr lang="en-US" dirty="0" err="1"/>
              <a:t>Doel</a:t>
            </a:r>
            <a:r>
              <a:rPr lang="en-US" dirty="0"/>
              <a:t>: </a:t>
            </a:r>
            <a:r>
              <a:rPr lang="en-US" dirty="0" err="1"/>
              <a:t>verteren</a:t>
            </a:r>
            <a:r>
              <a:rPr lang="en-US" dirty="0"/>
              <a:t> van de nog </a:t>
            </a:r>
            <a:r>
              <a:rPr lang="en-US" dirty="0" err="1"/>
              <a:t>aanwezige</a:t>
            </a:r>
            <a:r>
              <a:rPr lang="en-US" dirty="0"/>
              <a:t> </a:t>
            </a:r>
            <a:r>
              <a:rPr lang="en-US" dirty="0" err="1"/>
              <a:t>plantenresten</a:t>
            </a:r>
            <a:endParaRPr lang="en-US" dirty="0"/>
          </a:p>
          <a:p>
            <a:r>
              <a:rPr lang="en-US" dirty="0" err="1"/>
              <a:t>Klei</a:t>
            </a:r>
            <a:r>
              <a:rPr lang="en-US" dirty="0"/>
              <a:t>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uitdrogen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Voorbewerking</a:t>
            </a:r>
            <a:endParaRPr lang="en-US" dirty="0"/>
          </a:p>
          <a:p>
            <a:r>
              <a:rPr lang="en-US" dirty="0"/>
              <a:t>Mengen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kneden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soepele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massa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>
                <a:sym typeface="Wingdings" panose="05000000000000000000" pitchFamily="2" charset="2"/>
              </a:rPr>
              <a:t>Toevoegen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kleur</a:t>
            </a:r>
            <a:r>
              <a:rPr lang="en-US" dirty="0">
                <a:sym typeface="Wingdings" panose="05000000000000000000" pitchFamily="2" charset="2"/>
              </a:rPr>
              <a:t>-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hulpstoffen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Mengen, </a:t>
            </a:r>
            <a:r>
              <a:rPr lang="en-US" dirty="0" err="1">
                <a:sym typeface="Wingdings" panose="05000000000000000000" pitchFamily="2" charset="2"/>
              </a:rPr>
              <a:t>walsen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verkleinen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93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Fabricage</a:t>
            </a:r>
            <a:r>
              <a:rPr lang="en-US" dirty="0"/>
              <a:t> van </a:t>
            </a:r>
            <a:r>
              <a:rPr lang="en-US" dirty="0" err="1"/>
              <a:t>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Vormgeven</a:t>
            </a:r>
            <a:endParaRPr lang="en-US" dirty="0"/>
          </a:p>
          <a:p>
            <a:pPr lvl="1"/>
            <a:r>
              <a:rPr lang="en-US" dirty="0" err="1"/>
              <a:t>Opslag</a:t>
            </a:r>
            <a:r>
              <a:rPr lang="en-US" dirty="0"/>
              <a:t> </a:t>
            </a:r>
            <a:r>
              <a:rPr lang="en-US" dirty="0" err="1"/>
              <a:t>grote</a:t>
            </a:r>
            <a:r>
              <a:rPr lang="en-US" dirty="0"/>
              <a:t> </a:t>
            </a:r>
            <a:r>
              <a:rPr lang="en-US" dirty="0" err="1"/>
              <a:t>portie</a:t>
            </a:r>
            <a:r>
              <a:rPr lang="en-US" dirty="0"/>
              <a:t> </a:t>
            </a:r>
            <a:r>
              <a:rPr lang="en-US" dirty="0" err="1"/>
              <a:t>klei</a:t>
            </a:r>
            <a:r>
              <a:rPr lang="en-US" dirty="0"/>
              <a:t> met </a:t>
            </a:r>
            <a:r>
              <a:rPr lang="en-US" dirty="0" err="1"/>
              <a:t>dezelfde</a:t>
            </a:r>
            <a:r>
              <a:rPr lang="en-US" dirty="0"/>
              <a:t> </a:t>
            </a:r>
            <a:r>
              <a:rPr lang="en-US" dirty="0" err="1"/>
              <a:t>eigenschappen</a:t>
            </a:r>
            <a:endParaRPr lang="en-US" dirty="0"/>
          </a:p>
          <a:p>
            <a:pPr lvl="1"/>
            <a:r>
              <a:rPr lang="en-US" dirty="0" err="1"/>
              <a:t>Klei</a:t>
            </a:r>
            <a:r>
              <a:rPr lang="en-US" dirty="0"/>
              <a:t> mag </a:t>
            </a:r>
            <a:r>
              <a:rPr lang="en-US" dirty="0" err="1"/>
              <a:t>niet</a:t>
            </a:r>
            <a:r>
              <a:rPr lang="en-US" dirty="0"/>
              <a:t> </a:t>
            </a:r>
            <a:r>
              <a:rPr lang="en-US" dirty="0" err="1"/>
              <a:t>uitdrogen</a:t>
            </a:r>
            <a:endParaRPr lang="en-US" dirty="0"/>
          </a:p>
          <a:p>
            <a:r>
              <a:rPr lang="en-US" dirty="0" err="1"/>
              <a:t>Voorbewerken</a:t>
            </a:r>
            <a:endParaRPr lang="en-US" dirty="0"/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Toevoegen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kleur</a:t>
            </a:r>
            <a:r>
              <a:rPr lang="en-US" dirty="0">
                <a:sym typeface="Wingdings" panose="05000000000000000000" pitchFamily="2" charset="2"/>
              </a:rPr>
              <a:t>-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hulpstoffen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Mengen, </a:t>
            </a:r>
            <a:r>
              <a:rPr lang="en-US" dirty="0" err="1">
                <a:sym typeface="Wingdings" panose="05000000000000000000" pitchFamily="2" charset="2"/>
              </a:rPr>
              <a:t>walsen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verkleinen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>
                <a:sym typeface="Wingdings" panose="05000000000000000000" pitchFamily="2" charset="2"/>
              </a:rPr>
              <a:t>Vormgeven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Handvorm</a:t>
            </a:r>
            <a:r>
              <a:rPr lang="en-US" dirty="0">
                <a:sym typeface="Wingdings" panose="05000000000000000000" pitchFamily="2" charset="2"/>
              </a:rPr>
              <a:t>-,</a:t>
            </a:r>
            <a:r>
              <a:rPr lang="en-US" dirty="0" err="1">
                <a:sym typeface="Wingdings" panose="05000000000000000000" pitchFamily="2" charset="2"/>
              </a:rPr>
              <a:t>voorbak</a:t>
            </a:r>
            <a:r>
              <a:rPr lang="en-US" dirty="0">
                <a:sym typeface="Wingdings" panose="05000000000000000000" pitchFamily="2" charset="2"/>
              </a:rPr>
              <a:t>-, of </a:t>
            </a:r>
            <a:r>
              <a:rPr lang="en-US" dirty="0" err="1">
                <a:sym typeface="Wingdings" panose="05000000000000000000" pitchFamily="2" charset="2"/>
              </a:rPr>
              <a:t>strengmethode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61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3.3 </a:t>
            </a:r>
            <a:r>
              <a:rPr lang="en-US" dirty="0" err="1"/>
              <a:t>Fabricage</a:t>
            </a:r>
            <a:r>
              <a:rPr lang="en-US" dirty="0"/>
              <a:t> van </a:t>
            </a:r>
            <a:r>
              <a:rPr lang="en-US" dirty="0" err="1"/>
              <a:t>baksteen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3. </a:t>
            </a:r>
            <a:r>
              <a:rPr lang="en-US" dirty="0" err="1"/>
              <a:t>Gebakken</a:t>
            </a:r>
            <a:r>
              <a:rPr lang="en-US" dirty="0"/>
              <a:t> </a:t>
            </a:r>
            <a:r>
              <a:rPr lang="en-US" dirty="0" err="1"/>
              <a:t>producten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Laden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drogen</a:t>
            </a:r>
            <a:endParaRPr lang="en-US" dirty="0"/>
          </a:p>
          <a:p>
            <a:pPr lvl="1"/>
            <a:r>
              <a:rPr lang="en-US" dirty="0" err="1"/>
              <a:t>Langzaam</a:t>
            </a:r>
            <a:r>
              <a:rPr lang="en-US" dirty="0"/>
              <a:t> </a:t>
            </a:r>
            <a:r>
              <a:rPr lang="en-US" dirty="0" err="1"/>
              <a:t>terug</a:t>
            </a:r>
            <a:r>
              <a:rPr lang="en-US" dirty="0"/>
              <a:t> </a:t>
            </a:r>
            <a:r>
              <a:rPr lang="en-US" dirty="0" err="1"/>
              <a:t>drogen</a:t>
            </a:r>
            <a:r>
              <a:rPr lang="en-US" dirty="0"/>
              <a:t> </a:t>
            </a:r>
            <a:r>
              <a:rPr lang="en-US" dirty="0" err="1"/>
              <a:t>naar</a:t>
            </a:r>
            <a:r>
              <a:rPr lang="en-US" dirty="0"/>
              <a:t> 4% </a:t>
            </a:r>
            <a:r>
              <a:rPr lang="en-US" dirty="0" err="1"/>
              <a:t>vocht</a:t>
            </a:r>
            <a:endParaRPr lang="en-US" dirty="0"/>
          </a:p>
          <a:p>
            <a:r>
              <a:rPr lang="en-US" dirty="0"/>
              <a:t>Bakken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Metselsteen</a:t>
            </a:r>
            <a:r>
              <a:rPr lang="en-US" dirty="0">
                <a:sym typeface="Wingdings" panose="05000000000000000000" pitchFamily="2" charset="2"/>
              </a:rPr>
              <a:t>: 900</a:t>
            </a:r>
            <a:r>
              <a:rPr lang="en-US" baseline="30000" dirty="0">
                <a:sym typeface="Wingdings" panose="05000000000000000000" pitchFamily="2" charset="2"/>
              </a:rPr>
              <a:t>o</a:t>
            </a:r>
            <a:r>
              <a:rPr lang="en-US" dirty="0">
                <a:sym typeface="Wingdings" panose="05000000000000000000" pitchFamily="2" charset="2"/>
              </a:rPr>
              <a:t>C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Baksteen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gaat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sintelen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bij</a:t>
            </a:r>
            <a:r>
              <a:rPr lang="en-US" dirty="0">
                <a:sym typeface="Wingdings" panose="05000000000000000000" pitchFamily="2" charset="2"/>
              </a:rPr>
              <a:t>  1200-1300 </a:t>
            </a:r>
            <a:r>
              <a:rPr lang="en-US" baseline="30000" dirty="0">
                <a:sym typeface="Wingdings" panose="05000000000000000000" pitchFamily="2" charset="2"/>
              </a:rPr>
              <a:t>0</a:t>
            </a:r>
            <a:r>
              <a:rPr lang="en-US" dirty="0">
                <a:sym typeface="Wingdings" panose="05000000000000000000" pitchFamily="2" charset="2"/>
              </a:rPr>
              <a:t>C</a:t>
            </a:r>
          </a:p>
          <a:p>
            <a:r>
              <a:rPr lang="en-US" dirty="0" err="1">
                <a:sym typeface="Wingdings" panose="05000000000000000000" pitchFamily="2" charset="2"/>
              </a:rPr>
              <a:t>Ontladen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verpakken</a:t>
            </a:r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Steekproefsgewijs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gekeurd</a:t>
            </a:r>
            <a:r>
              <a:rPr lang="en-US" dirty="0">
                <a:sym typeface="Wingdings" panose="05000000000000000000" pitchFamily="2" charset="2"/>
              </a:rPr>
              <a:t>, </a:t>
            </a:r>
            <a:r>
              <a:rPr lang="en-US" dirty="0" err="1">
                <a:sym typeface="Wingdings" panose="05000000000000000000" pitchFamily="2" charset="2"/>
              </a:rPr>
              <a:t>gesorteerd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verpakt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492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2</TotalTime>
  <Words>591</Words>
  <Application>Microsoft Office PowerPoint</Application>
  <PresentationFormat>Breedbeeld</PresentationFormat>
  <Paragraphs>136</Paragraphs>
  <Slides>14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Herkennen en toepassen dode materialen</vt:lpstr>
      <vt:lpstr>3. Gebakken producten</vt:lpstr>
      <vt:lpstr>3.2 Ontstaan en winning van klei</vt:lpstr>
      <vt:lpstr>3.2 Ontstaan en winning van klei</vt:lpstr>
      <vt:lpstr>3.2 Ontstaan en winning van klei</vt:lpstr>
      <vt:lpstr>3.3 Fabricage van baksteen</vt:lpstr>
      <vt:lpstr>3.3 Fabricage van baksteen</vt:lpstr>
      <vt:lpstr>3.3 Fabricage van baksteen</vt:lpstr>
      <vt:lpstr>3.3 Fabricage van baksteen</vt:lpstr>
      <vt:lpstr>3.4 Kwaliteit van gevelbaksteen</vt:lpstr>
      <vt:lpstr>3.5 Kwaliteit van straatbaksteen</vt:lpstr>
      <vt:lpstr>3.6 Duurzaamheid van gebakken producten</vt:lpstr>
      <vt:lpstr>3.7 Trends en innovaties</vt:lpstr>
      <vt:lpstr>3.8 Samenvatting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Wolter Bos</cp:lastModifiedBy>
  <cp:revision>87</cp:revision>
  <dcterms:created xsi:type="dcterms:W3CDTF">2018-01-29T13:04:35Z</dcterms:created>
  <dcterms:modified xsi:type="dcterms:W3CDTF">2023-11-22T06:52:06Z</dcterms:modified>
</cp:coreProperties>
</file>