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63" r:id="rId5"/>
    <p:sldId id="261" r:id="rId6"/>
    <p:sldId id="259" r:id="rId7"/>
    <p:sldId id="260" r:id="rId8"/>
    <p:sldId id="264" r:id="rId9"/>
    <p:sldId id="265" r:id="rId10"/>
    <p:sldId id="262" r:id="rId11"/>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7BA16A4-D89E-C741-9645-47CE43A53A21}" v="2" dt="2023-09-27T19:28:02.916"/>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83" autoAdjust="0"/>
    <p:restoredTop sz="96197"/>
  </p:normalViewPr>
  <p:slideViewPr>
    <p:cSldViewPr snapToGrid="0">
      <p:cViewPr varScale="1">
        <p:scale>
          <a:sx n="119" d="100"/>
          <a:sy n="119" d="100"/>
        </p:scale>
        <p:origin x="352"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17" Type="http://schemas.microsoft.com/office/2015/10/relationships/revisionInfo" Target="revisionInfo.xml"/><Relationship Id="rId2" Type="http://schemas.openxmlformats.org/officeDocument/2006/relationships/slide" Target="slides/slide1.xml"/><Relationship Id="rId16" Type="http://schemas.microsoft.com/office/2016/11/relationships/changesInfo" Target="changesInfos/changesInfo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Linda Sigmond" userId="331b50e37899de63" providerId="LiveId" clId="{F7BA16A4-D89E-C741-9645-47CE43A53A21}"/>
    <pc:docChg chg="custSel addSld modSld">
      <pc:chgData name="Linda Sigmond" userId="331b50e37899de63" providerId="LiveId" clId="{F7BA16A4-D89E-C741-9645-47CE43A53A21}" dt="2023-09-27T19:28:17.871" v="1904"/>
      <pc:docMkLst>
        <pc:docMk/>
      </pc:docMkLst>
      <pc:sldChg chg="modSp mod">
        <pc:chgData name="Linda Sigmond" userId="331b50e37899de63" providerId="LiveId" clId="{F7BA16A4-D89E-C741-9645-47CE43A53A21}" dt="2023-09-27T19:16:02.549" v="0" actId="20577"/>
        <pc:sldMkLst>
          <pc:docMk/>
          <pc:sldMk cId="3920596809" sldId="256"/>
        </pc:sldMkLst>
        <pc:spChg chg="mod">
          <ac:chgData name="Linda Sigmond" userId="331b50e37899de63" providerId="LiveId" clId="{F7BA16A4-D89E-C741-9645-47CE43A53A21}" dt="2023-09-27T19:16:02.549" v="0" actId="20577"/>
          <ac:spMkLst>
            <pc:docMk/>
            <pc:sldMk cId="3920596809" sldId="256"/>
            <ac:spMk id="3" creationId="{F4AF8894-1D6C-5DAE-8BF2-ABF130C7555B}"/>
          </ac:spMkLst>
        </pc:spChg>
      </pc:sldChg>
      <pc:sldChg chg="modSp mod">
        <pc:chgData name="Linda Sigmond" userId="331b50e37899de63" providerId="LiveId" clId="{F7BA16A4-D89E-C741-9645-47CE43A53A21}" dt="2023-09-27T19:18:31.501" v="248" actId="20577"/>
        <pc:sldMkLst>
          <pc:docMk/>
          <pc:sldMk cId="4080230246" sldId="258"/>
        </pc:sldMkLst>
        <pc:spChg chg="mod">
          <ac:chgData name="Linda Sigmond" userId="331b50e37899de63" providerId="LiveId" clId="{F7BA16A4-D89E-C741-9645-47CE43A53A21}" dt="2023-09-27T19:18:31.501" v="248" actId="20577"/>
          <ac:spMkLst>
            <pc:docMk/>
            <pc:sldMk cId="4080230246" sldId="258"/>
            <ac:spMk id="3" creationId="{A50AFBFD-A45F-1490-374A-DA1AFE0F00B2}"/>
          </ac:spMkLst>
        </pc:spChg>
      </pc:sldChg>
      <pc:sldChg chg="addSp delSp modSp mod">
        <pc:chgData name="Linda Sigmond" userId="331b50e37899de63" providerId="LiveId" clId="{F7BA16A4-D89E-C741-9645-47CE43A53A21}" dt="2023-09-27T19:28:17.871" v="1904"/>
        <pc:sldMkLst>
          <pc:docMk/>
          <pc:sldMk cId="2376393240" sldId="261"/>
        </pc:sldMkLst>
        <pc:spChg chg="mod">
          <ac:chgData name="Linda Sigmond" userId="331b50e37899de63" providerId="LiveId" clId="{F7BA16A4-D89E-C741-9645-47CE43A53A21}" dt="2023-09-27T19:28:15.823" v="1902" actId="113"/>
          <ac:spMkLst>
            <pc:docMk/>
            <pc:sldMk cId="2376393240" sldId="261"/>
            <ac:spMk id="2" creationId="{CC8AEE30-E7DD-3310-F705-92B7A3F10390}"/>
          </ac:spMkLst>
        </pc:spChg>
        <pc:spChg chg="mod">
          <ac:chgData name="Linda Sigmond" userId="331b50e37899de63" providerId="LiveId" clId="{F7BA16A4-D89E-C741-9645-47CE43A53A21}" dt="2023-09-27T19:16:52.100" v="37" actId="20577"/>
          <ac:spMkLst>
            <pc:docMk/>
            <pc:sldMk cId="2376393240" sldId="261"/>
            <ac:spMk id="3" creationId="{D16BFAE7-9D47-92E1-7E89-17CDB8A64BAF}"/>
          </ac:spMkLst>
        </pc:spChg>
        <pc:spChg chg="add del mod">
          <ac:chgData name="Linda Sigmond" userId="331b50e37899de63" providerId="LiveId" clId="{F7BA16A4-D89E-C741-9645-47CE43A53A21}" dt="2023-09-27T19:28:17.871" v="1904"/>
          <ac:spMkLst>
            <pc:docMk/>
            <pc:sldMk cId="2376393240" sldId="261"/>
            <ac:spMk id="4" creationId="{5B56EBE4-76FC-C79E-A990-5C30B60D8C41}"/>
          </ac:spMkLst>
        </pc:spChg>
      </pc:sldChg>
      <pc:sldChg chg="modSp mod">
        <pc:chgData name="Linda Sigmond" userId="331b50e37899de63" providerId="LiveId" clId="{F7BA16A4-D89E-C741-9645-47CE43A53A21}" dt="2023-09-27T19:26:50.919" v="1840" actId="12"/>
        <pc:sldMkLst>
          <pc:docMk/>
          <pc:sldMk cId="2613961618" sldId="262"/>
        </pc:sldMkLst>
        <pc:spChg chg="mod">
          <ac:chgData name="Linda Sigmond" userId="331b50e37899de63" providerId="LiveId" clId="{F7BA16A4-D89E-C741-9645-47CE43A53A21}" dt="2023-09-27T19:26:50.919" v="1840" actId="12"/>
          <ac:spMkLst>
            <pc:docMk/>
            <pc:sldMk cId="2613961618" sldId="262"/>
            <ac:spMk id="3" creationId="{4B0905A5-F773-8461-23EA-865D368FE8B2}"/>
          </ac:spMkLst>
        </pc:spChg>
      </pc:sldChg>
      <pc:sldChg chg="addSp delSp modSp mod">
        <pc:chgData name="Linda Sigmond" userId="331b50e37899de63" providerId="LiveId" clId="{F7BA16A4-D89E-C741-9645-47CE43A53A21}" dt="2023-09-27T19:27:57.264" v="1868"/>
        <pc:sldMkLst>
          <pc:docMk/>
          <pc:sldMk cId="1850328632" sldId="263"/>
        </pc:sldMkLst>
        <pc:spChg chg="mod">
          <ac:chgData name="Linda Sigmond" userId="331b50e37899de63" providerId="LiveId" clId="{F7BA16A4-D89E-C741-9645-47CE43A53A21}" dt="2023-09-27T19:27:52.723" v="1866" actId="113"/>
          <ac:spMkLst>
            <pc:docMk/>
            <pc:sldMk cId="1850328632" sldId="263"/>
            <ac:spMk id="2" creationId="{CC8AEE30-E7DD-3310-F705-92B7A3F10390}"/>
          </ac:spMkLst>
        </pc:spChg>
        <pc:spChg chg="add del mod">
          <ac:chgData name="Linda Sigmond" userId="331b50e37899de63" providerId="LiveId" clId="{F7BA16A4-D89E-C741-9645-47CE43A53A21}" dt="2023-09-27T19:27:57.264" v="1868"/>
          <ac:spMkLst>
            <pc:docMk/>
            <pc:sldMk cId="1850328632" sldId="263"/>
            <ac:spMk id="4" creationId="{A13F16FE-7260-9C40-027B-443DCE4E6AEF}"/>
          </ac:spMkLst>
        </pc:spChg>
      </pc:sldChg>
      <pc:sldChg chg="modSp new mod">
        <pc:chgData name="Linda Sigmond" userId="331b50e37899de63" providerId="LiveId" clId="{F7BA16A4-D89E-C741-9645-47CE43A53A21}" dt="2023-09-27T19:24:48.279" v="1468" actId="113"/>
        <pc:sldMkLst>
          <pc:docMk/>
          <pc:sldMk cId="569492025" sldId="264"/>
        </pc:sldMkLst>
        <pc:spChg chg="mod">
          <ac:chgData name="Linda Sigmond" userId="331b50e37899de63" providerId="LiveId" clId="{F7BA16A4-D89E-C741-9645-47CE43A53A21}" dt="2023-09-27T19:19:03.841" v="327" actId="20577"/>
          <ac:spMkLst>
            <pc:docMk/>
            <pc:sldMk cId="569492025" sldId="264"/>
            <ac:spMk id="2" creationId="{E082AA11-F214-B5B6-F3D6-D99D4D899EC0}"/>
          </ac:spMkLst>
        </pc:spChg>
        <pc:spChg chg="mod">
          <ac:chgData name="Linda Sigmond" userId="331b50e37899de63" providerId="LiveId" clId="{F7BA16A4-D89E-C741-9645-47CE43A53A21}" dt="2023-09-27T19:24:48.279" v="1468" actId="113"/>
          <ac:spMkLst>
            <pc:docMk/>
            <pc:sldMk cId="569492025" sldId="264"/>
            <ac:spMk id="3" creationId="{26A9AFCB-004E-5786-33BC-6B60678D8F4E}"/>
          </ac:spMkLst>
        </pc:spChg>
      </pc:sldChg>
      <pc:sldChg chg="modSp add mod">
        <pc:chgData name="Linda Sigmond" userId="331b50e37899de63" providerId="LiveId" clId="{F7BA16A4-D89E-C741-9645-47CE43A53A21}" dt="2023-09-27T19:25:26.562" v="1497" actId="20577"/>
        <pc:sldMkLst>
          <pc:docMk/>
          <pc:sldMk cId="4091960211" sldId="265"/>
        </pc:sldMkLst>
        <pc:spChg chg="mod">
          <ac:chgData name="Linda Sigmond" userId="331b50e37899de63" providerId="LiveId" clId="{F7BA16A4-D89E-C741-9645-47CE43A53A21}" dt="2023-09-27T19:25:26.562" v="1497" actId="20577"/>
          <ac:spMkLst>
            <pc:docMk/>
            <pc:sldMk cId="4091960211" sldId="265"/>
            <ac:spMk id="3" creationId="{26A9AFCB-004E-5786-33BC-6B60678D8F4E}"/>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9AB7398-5A2F-9EAB-BE8D-11D26DAF8509}"/>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EF76FE11-D82E-9190-2E39-7A71447724E4}"/>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26CB11EE-0C06-A4CD-F4B3-E5DCD119A5C4}"/>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5" name="Tijdelijke aanduiding voor voettekst 4">
            <a:extLst>
              <a:ext uri="{FF2B5EF4-FFF2-40B4-BE49-F238E27FC236}">
                <a16:creationId xmlns:a16="http://schemas.microsoft.com/office/drawing/2014/main" id="{E469C7BA-70A2-4B83-89DD-E9A8ACBD2743}"/>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C6C10D62-578E-07BA-CEEC-64AAAB470BF5}"/>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18206231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AB5A593-7CD8-584B-010F-88039FB7A982}"/>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85E0ECAB-F401-B23C-81E4-FA77FD35C400}"/>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C3A331BD-57F2-B318-3DB7-2F026081E069}"/>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5" name="Tijdelijke aanduiding voor voettekst 4">
            <a:extLst>
              <a:ext uri="{FF2B5EF4-FFF2-40B4-BE49-F238E27FC236}">
                <a16:creationId xmlns:a16="http://schemas.microsoft.com/office/drawing/2014/main" id="{2B669E05-901B-B20A-74CB-E50E773F6302}"/>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286733A9-F9D0-1948-AC6C-85A056A42618}"/>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316329536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BC204CED-502A-B335-8152-5CDEA5CE7548}"/>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8A3F2DEC-1B75-8D1F-76A0-7C11E8D1CE04}"/>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B77E35A7-C036-430C-C726-90A713E5F48E}"/>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5" name="Tijdelijke aanduiding voor voettekst 4">
            <a:extLst>
              <a:ext uri="{FF2B5EF4-FFF2-40B4-BE49-F238E27FC236}">
                <a16:creationId xmlns:a16="http://schemas.microsoft.com/office/drawing/2014/main" id="{381CE941-8EF7-5BE5-E9AD-54F32C9CEB6A}"/>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AC2A2FF6-65E9-412D-6F18-A4C489F41B2D}"/>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39160947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D9E12C5-9D7E-1DFB-2F3B-E0F799D8DD72}"/>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7562B058-57C6-DF2C-1CD7-F359B7FE7E24}"/>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82A1DDC1-9601-B17A-0CE9-1680AAC4CADE}"/>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5" name="Tijdelijke aanduiding voor voettekst 4">
            <a:extLst>
              <a:ext uri="{FF2B5EF4-FFF2-40B4-BE49-F238E27FC236}">
                <a16:creationId xmlns:a16="http://schemas.microsoft.com/office/drawing/2014/main" id="{937E9859-0A23-BE41-79D5-DCA8881A46EE}"/>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7BAD8379-4208-55AE-CA7D-5A05EC33F146}"/>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359733206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A48C3B5-ED94-59F1-61B9-A588E92662F2}"/>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1B5597A5-9E45-767A-B28F-C4A8369A7090}"/>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A91405E8-3C70-6A7C-7B5C-9812E1A80C94}"/>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5" name="Tijdelijke aanduiding voor voettekst 4">
            <a:extLst>
              <a:ext uri="{FF2B5EF4-FFF2-40B4-BE49-F238E27FC236}">
                <a16:creationId xmlns:a16="http://schemas.microsoft.com/office/drawing/2014/main" id="{77D78AF3-4004-AC0F-875C-B38892E41B9B}"/>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B47E8A41-7B79-EB26-A752-9CA21B056DEB}"/>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36098673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36731E6-674C-1522-6C1F-A8C2FE6B3E02}"/>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1D30F173-D9C3-26D2-E22C-7470AEFC40EC}"/>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39AFA200-396D-1C0C-846B-5D2BAAE4AFCF}"/>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8035CD4B-773B-45B9-BB8C-38B5AB0DDFFC}"/>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6" name="Tijdelijke aanduiding voor voettekst 5">
            <a:extLst>
              <a:ext uri="{FF2B5EF4-FFF2-40B4-BE49-F238E27FC236}">
                <a16:creationId xmlns:a16="http://schemas.microsoft.com/office/drawing/2014/main" id="{695BF603-4C7F-523C-03E8-5781738DEAE3}"/>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C76D60C0-94A3-A5A1-70C5-84AFF4049822}"/>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75779797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DA48844-AF7A-C822-FE1C-C6FD2D2E53FE}"/>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7CC16EFD-D017-1EFF-7CD0-20FCBEFF480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EF3EC051-F2E6-38FE-7439-9D751596FAC0}"/>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B7960ADB-7F7A-25A1-D677-C4D1B9B356BD}"/>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2538407E-5674-1761-FD98-53C9136C3525}"/>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DB0328E7-DDAF-8BFB-754A-9785BB2F8774}"/>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8" name="Tijdelijke aanduiding voor voettekst 7">
            <a:extLst>
              <a:ext uri="{FF2B5EF4-FFF2-40B4-BE49-F238E27FC236}">
                <a16:creationId xmlns:a16="http://schemas.microsoft.com/office/drawing/2014/main" id="{7532EEFD-1A79-7EE6-C123-DF55184AA3C5}"/>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6F9DAF2B-B778-87A2-CA15-35D8ADEE3FE8}"/>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7733396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DE8EC765-FA0B-3B41-2325-5ACDB85DF78C}"/>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F18567AE-390B-C43E-0155-01390EEE796C}"/>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4" name="Tijdelijke aanduiding voor voettekst 3">
            <a:extLst>
              <a:ext uri="{FF2B5EF4-FFF2-40B4-BE49-F238E27FC236}">
                <a16:creationId xmlns:a16="http://schemas.microsoft.com/office/drawing/2014/main" id="{0B2C50C7-2D69-2276-C007-6BE4737CA948}"/>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6E249E81-EDB3-ABAB-C4A2-8AE69B81D114}"/>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1418806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26489D92-E789-91C9-D281-CF2BC5A378B0}"/>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3" name="Tijdelijke aanduiding voor voettekst 2">
            <a:extLst>
              <a:ext uri="{FF2B5EF4-FFF2-40B4-BE49-F238E27FC236}">
                <a16:creationId xmlns:a16="http://schemas.microsoft.com/office/drawing/2014/main" id="{C2C6B2B4-E827-540B-D0F0-0A4F1AD893E9}"/>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CF212E04-5092-3A9A-3FC5-757BAF9886DB}"/>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14777254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0145AC7-18F1-7066-B4F1-96308B9CD7DC}"/>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799DE58A-35E1-926B-278D-29E1097D68CF}"/>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7CCA3823-021F-7252-079C-6C0635DC3EC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191E538F-6601-7826-E7D5-994B367E5A40}"/>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6" name="Tijdelijke aanduiding voor voettekst 5">
            <a:extLst>
              <a:ext uri="{FF2B5EF4-FFF2-40B4-BE49-F238E27FC236}">
                <a16:creationId xmlns:a16="http://schemas.microsoft.com/office/drawing/2014/main" id="{6A25B861-524A-D704-E195-D434294CD539}"/>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78070277-9C73-248D-3B36-0EA9A7F20AC3}"/>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90303138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1280C02-C6BF-7D92-E482-67EE39310741}"/>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7458759D-5E07-EFF0-1A99-141DA5622C26}"/>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40C52191-8F69-ACB8-125F-916A65153F6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E3D601F4-3D59-A895-04DC-25C155307622}"/>
              </a:ext>
            </a:extLst>
          </p:cNvPr>
          <p:cNvSpPr>
            <a:spLocks noGrp="1"/>
          </p:cNvSpPr>
          <p:nvPr>
            <p:ph type="dt" sz="half" idx="10"/>
          </p:nvPr>
        </p:nvSpPr>
        <p:spPr/>
        <p:txBody>
          <a:bodyPr/>
          <a:lstStyle/>
          <a:p>
            <a:fld id="{4AF8AEA5-4D52-4127-8F01-38C6A5AB5C23}" type="datetimeFigureOut">
              <a:rPr lang="nl-NL" smtClean="0"/>
              <a:t>27-09-2023</a:t>
            </a:fld>
            <a:endParaRPr lang="nl-NL"/>
          </a:p>
        </p:txBody>
      </p:sp>
      <p:sp>
        <p:nvSpPr>
          <p:cNvPr id="6" name="Tijdelijke aanduiding voor voettekst 5">
            <a:extLst>
              <a:ext uri="{FF2B5EF4-FFF2-40B4-BE49-F238E27FC236}">
                <a16:creationId xmlns:a16="http://schemas.microsoft.com/office/drawing/2014/main" id="{ABFBF32D-2C20-7EED-3D96-D3562FCC5E60}"/>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87F0416E-C5DC-CD9B-C3E3-36BB0172AF44}"/>
              </a:ext>
            </a:extLst>
          </p:cNvPr>
          <p:cNvSpPr>
            <a:spLocks noGrp="1"/>
          </p:cNvSpPr>
          <p:nvPr>
            <p:ph type="sldNum" sz="quarter" idx="12"/>
          </p:nvPr>
        </p:nvSpPr>
        <p:spPr/>
        <p:txBody>
          <a:bodyPr/>
          <a:lstStyle/>
          <a:p>
            <a:fld id="{A92FF967-E7C1-48BD-BCA1-BE6BCFF862C1}" type="slidenum">
              <a:rPr lang="nl-NL" smtClean="0"/>
              <a:t>‹nr.›</a:t>
            </a:fld>
            <a:endParaRPr lang="nl-NL"/>
          </a:p>
        </p:txBody>
      </p:sp>
    </p:spTree>
    <p:extLst>
      <p:ext uri="{BB962C8B-B14F-4D97-AF65-F5344CB8AC3E}">
        <p14:creationId xmlns:p14="http://schemas.microsoft.com/office/powerpoint/2010/main" val="36013451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B26F8FA0-A017-B752-B178-5A4035BFBA63}"/>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C8E288FF-87B1-F95D-8554-E67F0E8A44E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05D6451B-C975-1DF1-EF22-D12F8AAB3E7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AF8AEA5-4D52-4127-8F01-38C6A5AB5C23}" type="datetimeFigureOut">
              <a:rPr lang="nl-NL" smtClean="0"/>
              <a:t>27-09-2023</a:t>
            </a:fld>
            <a:endParaRPr lang="nl-NL"/>
          </a:p>
        </p:txBody>
      </p:sp>
      <p:sp>
        <p:nvSpPr>
          <p:cNvPr id="5" name="Tijdelijke aanduiding voor voettekst 4">
            <a:extLst>
              <a:ext uri="{FF2B5EF4-FFF2-40B4-BE49-F238E27FC236}">
                <a16:creationId xmlns:a16="http://schemas.microsoft.com/office/drawing/2014/main" id="{0C63F0EE-16AA-05FB-8FD6-E8F17205C0C9}"/>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F4EBFA54-A393-33EA-30D1-4F846A22655C}"/>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92FF967-E7C1-48BD-BCA1-BE6BCFF862C1}" type="slidenum">
              <a:rPr lang="nl-NL" smtClean="0"/>
              <a:t>‹nr.›</a:t>
            </a:fld>
            <a:endParaRPr lang="nl-NL"/>
          </a:p>
        </p:txBody>
      </p:sp>
    </p:spTree>
    <p:extLst>
      <p:ext uri="{BB962C8B-B14F-4D97-AF65-F5344CB8AC3E}">
        <p14:creationId xmlns:p14="http://schemas.microsoft.com/office/powerpoint/2010/main" val="365879385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C968F3F-D23D-4111-31E2-0F22D00A29B3}"/>
              </a:ext>
            </a:extLst>
          </p:cNvPr>
          <p:cNvSpPr>
            <a:spLocks noGrp="1"/>
          </p:cNvSpPr>
          <p:nvPr>
            <p:ph type="ctrTitle"/>
          </p:nvPr>
        </p:nvSpPr>
        <p:spPr/>
        <p:txBody>
          <a:bodyPr/>
          <a:lstStyle/>
          <a:p>
            <a:r>
              <a:rPr lang="nl-NL" dirty="0"/>
              <a:t>De zakelijke brief</a:t>
            </a:r>
          </a:p>
        </p:txBody>
      </p:sp>
      <p:sp>
        <p:nvSpPr>
          <p:cNvPr id="3" name="Ondertitel 2">
            <a:extLst>
              <a:ext uri="{FF2B5EF4-FFF2-40B4-BE49-F238E27FC236}">
                <a16:creationId xmlns:a16="http://schemas.microsoft.com/office/drawing/2014/main" id="{F4AF8894-1D6C-5DAE-8BF2-ABF130C7555B}"/>
              </a:ext>
            </a:extLst>
          </p:cNvPr>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392059680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9557951-E8EA-CD59-7139-55C8D5ACABAA}"/>
              </a:ext>
            </a:extLst>
          </p:cNvPr>
          <p:cNvSpPr>
            <a:spLocks noGrp="1"/>
          </p:cNvSpPr>
          <p:nvPr>
            <p:ph type="title"/>
          </p:nvPr>
        </p:nvSpPr>
        <p:spPr/>
        <p:txBody>
          <a:bodyPr/>
          <a:lstStyle/>
          <a:p>
            <a:r>
              <a:rPr lang="nl-NL" dirty="0"/>
              <a:t>Aan de slag</a:t>
            </a:r>
          </a:p>
        </p:txBody>
      </p:sp>
      <p:sp>
        <p:nvSpPr>
          <p:cNvPr id="3" name="Tijdelijke aanduiding voor inhoud 2">
            <a:extLst>
              <a:ext uri="{FF2B5EF4-FFF2-40B4-BE49-F238E27FC236}">
                <a16:creationId xmlns:a16="http://schemas.microsoft.com/office/drawing/2014/main" id="{4B0905A5-F773-8461-23EA-865D368FE8B2}"/>
              </a:ext>
            </a:extLst>
          </p:cNvPr>
          <p:cNvSpPr>
            <a:spLocks noGrp="1"/>
          </p:cNvSpPr>
          <p:nvPr>
            <p:ph idx="1"/>
          </p:nvPr>
        </p:nvSpPr>
        <p:spPr/>
        <p:txBody>
          <a:bodyPr>
            <a:normAutofit/>
          </a:bodyPr>
          <a:lstStyle/>
          <a:p>
            <a:pPr marL="0" indent="0">
              <a:buNone/>
            </a:pPr>
            <a:endParaRPr lang="nl-NL" sz="2400" dirty="0"/>
          </a:p>
          <a:p>
            <a:pPr marL="0" indent="0">
              <a:buNone/>
            </a:pPr>
            <a:endParaRPr lang="nl-NL" sz="2400" dirty="0"/>
          </a:p>
          <a:p>
            <a:pPr marL="0" indent="0">
              <a:buNone/>
            </a:pPr>
            <a:endParaRPr lang="nl-NL" sz="2400" dirty="0"/>
          </a:p>
          <a:p>
            <a:r>
              <a:rPr lang="nl-NL" sz="2400" dirty="0"/>
              <a:t>Ga verder met de opdrachten voor het schrijfportfolio. </a:t>
            </a:r>
          </a:p>
          <a:p>
            <a:r>
              <a:rPr lang="nl-NL" sz="2400" dirty="0"/>
              <a:t>Check eerst jouw brief: wat kan er beter? Is dit echt jouw beste versie? </a:t>
            </a:r>
          </a:p>
          <a:p>
            <a:r>
              <a:rPr lang="nl-NL" sz="2400" dirty="0"/>
              <a:t>Werk samen in een groepje van 3: spieken mag! Kijk de kunst af bij elkaar. Welke brief is het beste en waarom? </a:t>
            </a:r>
          </a:p>
          <a:p>
            <a:pPr marL="0" indent="0">
              <a:buNone/>
            </a:pPr>
            <a:r>
              <a:rPr lang="nl-NL" sz="2400" dirty="0"/>
              <a:t>Als je in de les bent, kun je mij altijd om feedback vragen. </a:t>
            </a:r>
          </a:p>
        </p:txBody>
      </p:sp>
    </p:spTree>
    <p:extLst>
      <p:ext uri="{BB962C8B-B14F-4D97-AF65-F5344CB8AC3E}">
        <p14:creationId xmlns:p14="http://schemas.microsoft.com/office/powerpoint/2010/main" val="261396161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D59B60E-AEF1-55CD-EA5C-B77B6496696D}"/>
              </a:ext>
            </a:extLst>
          </p:cNvPr>
          <p:cNvSpPr>
            <a:spLocks noGrp="1"/>
          </p:cNvSpPr>
          <p:nvPr>
            <p:ph type="title"/>
          </p:nvPr>
        </p:nvSpPr>
        <p:spPr/>
        <p:txBody>
          <a:bodyPr/>
          <a:lstStyle/>
          <a:p>
            <a:r>
              <a:rPr lang="nl-NL" dirty="0"/>
              <a:t>Inhoud</a:t>
            </a:r>
          </a:p>
        </p:txBody>
      </p:sp>
      <p:sp>
        <p:nvSpPr>
          <p:cNvPr id="3" name="Tijdelijke aanduiding voor inhoud 2">
            <a:extLst>
              <a:ext uri="{FF2B5EF4-FFF2-40B4-BE49-F238E27FC236}">
                <a16:creationId xmlns:a16="http://schemas.microsoft.com/office/drawing/2014/main" id="{054C7473-C591-66ED-F295-0EC912A7C346}"/>
              </a:ext>
            </a:extLst>
          </p:cNvPr>
          <p:cNvSpPr>
            <a:spLocks noGrp="1"/>
          </p:cNvSpPr>
          <p:nvPr>
            <p:ph idx="1"/>
          </p:nvPr>
        </p:nvSpPr>
        <p:spPr/>
        <p:txBody>
          <a:bodyPr/>
          <a:lstStyle/>
          <a:p>
            <a:r>
              <a:rPr lang="nl-NL" dirty="0"/>
              <a:t>Waarom leer je dit?</a:t>
            </a:r>
          </a:p>
          <a:p>
            <a:r>
              <a:rPr lang="nl-NL" dirty="0"/>
              <a:t>Hoe ziet een zakelijke brief eruit?</a:t>
            </a:r>
          </a:p>
          <a:p>
            <a:r>
              <a:rPr lang="nl-NL" dirty="0"/>
              <a:t>Hoe pak je een schrijfopdracht aan?</a:t>
            </a:r>
          </a:p>
          <a:p>
            <a:endParaRPr lang="nl-NL" dirty="0"/>
          </a:p>
        </p:txBody>
      </p:sp>
    </p:spTree>
    <p:extLst>
      <p:ext uri="{BB962C8B-B14F-4D97-AF65-F5344CB8AC3E}">
        <p14:creationId xmlns:p14="http://schemas.microsoft.com/office/powerpoint/2010/main" val="253841069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EAD0059-ACD5-E6A1-8C9A-D6B6C76D0950}"/>
              </a:ext>
            </a:extLst>
          </p:cNvPr>
          <p:cNvSpPr>
            <a:spLocks noGrp="1"/>
          </p:cNvSpPr>
          <p:nvPr>
            <p:ph type="title"/>
          </p:nvPr>
        </p:nvSpPr>
        <p:spPr/>
        <p:txBody>
          <a:bodyPr/>
          <a:lstStyle/>
          <a:p>
            <a:r>
              <a:rPr lang="nl-NL" dirty="0"/>
              <a:t>Waarom leer je dit?</a:t>
            </a:r>
          </a:p>
        </p:txBody>
      </p:sp>
      <p:sp>
        <p:nvSpPr>
          <p:cNvPr id="3" name="Tijdelijke aanduiding voor inhoud 2">
            <a:extLst>
              <a:ext uri="{FF2B5EF4-FFF2-40B4-BE49-F238E27FC236}">
                <a16:creationId xmlns:a16="http://schemas.microsoft.com/office/drawing/2014/main" id="{A50AFBFD-A45F-1490-374A-DA1AFE0F00B2}"/>
              </a:ext>
            </a:extLst>
          </p:cNvPr>
          <p:cNvSpPr>
            <a:spLocks noGrp="1"/>
          </p:cNvSpPr>
          <p:nvPr>
            <p:ph idx="1"/>
          </p:nvPr>
        </p:nvSpPr>
        <p:spPr/>
        <p:txBody>
          <a:bodyPr>
            <a:normAutofit/>
          </a:bodyPr>
          <a:lstStyle/>
          <a:p>
            <a:endParaRPr lang="nl-NL" sz="2400" dirty="0"/>
          </a:p>
          <a:p>
            <a:r>
              <a:rPr lang="nl-NL" sz="2400" dirty="0"/>
              <a:t>Dit is vet handig om te kunnen als je ooit iets wilt bereiken per brief/e-mail. Hoe beter jij dit kunt, hoe beter je boodschap/vraag overkomt. </a:t>
            </a:r>
          </a:p>
          <a:p>
            <a:endParaRPr lang="nl-NL" sz="2400" dirty="0"/>
          </a:p>
          <a:p>
            <a:r>
              <a:rPr lang="nl-NL" sz="2400" dirty="0"/>
              <a:t>Je eerste schoolexamen (SE) Nederlands is het schrijven van een zakelijke brief (25% van je PTA-cijfer voor Nederlands).</a:t>
            </a:r>
          </a:p>
          <a:p>
            <a:r>
              <a:rPr lang="nl-NL" sz="2400" dirty="0"/>
              <a:t>Daarnaast is de laatste opdracht van het Centraal Examen (CE) is een schrijfopdracht. De schrijfopdracht kan van alles zijn, bijvoorbeeld een zakelijke brief, een e-mail een artikel of een ingezonden stuk. </a:t>
            </a:r>
          </a:p>
          <a:p>
            <a:pPr marL="0" indent="0">
              <a:buNone/>
            </a:pPr>
            <a:r>
              <a:rPr lang="nl-NL" sz="2400" dirty="0"/>
              <a:t>   Dit onderdeel is ongeveer 25% van je examencijfer. </a:t>
            </a:r>
          </a:p>
        </p:txBody>
      </p:sp>
    </p:spTree>
    <p:extLst>
      <p:ext uri="{BB962C8B-B14F-4D97-AF65-F5344CB8AC3E}">
        <p14:creationId xmlns:p14="http://schemas.microsoft.com/office/powerpoint/2010/main" val="408023024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C8AEE30-E7DD-3310-F705-92B7A3F10390}"/>
              </a:ext>
            </a:extLst>
          </p:cNvPr>
          <p:cNvSpPr>
            <a:spLocks noGrp="1"/>
          </p:cNvSpPr>
          <p:nvPr>
            <p:ph type="title"/>
          </p:nvPr>
        </p:nvSpPr>
        <p:spPr/>
        <p:txBody>
          <a:bodyPr/>
          <a:lstStyle/>
          <a:p>
            <a:r>
              <a:rPr lang="nl-NL" dirty="0"/>
              <a:t>Hoe ziet een zakelijke brief eruit? </a:t>
            </a:r>
            <a:r>
              <a:rPr lang="nl-NL" b="1" dirty="0"/>
              <a:t>Opdracht: </a:t>
            </a:r>
          </a:p>
        </p:txBody>
      </p:sp>
      <p:sp>
        <p:nvSpPr>
          <p:cNvPr id="3" name="Tijdelijke aanduiding voor inhoud 2">
            <a:extLst>
              <a:ext uri="{FF2B5EF4-FFF2-40B4-BE49-F238E27FC236}">
                <a16:creationId xmlns:a16="http://schemas.microsoft.com/office/drawing/2014/main" id="{D16BFAE7-9D47-92E1-7E89-17CDB8A64BAF}"/>
              </a:ext>
            </a:extLst>
          </p:cNvPr>
          <p:cNvSpPr>
            <a:spLocks noGrp="1"/>
          </p:cNvSpPr>
          <p:nvPr>
            <p:ph idx="1"/>
          </p:nvPr>
        </p:nvSpPr>
        <p:spPr/>
        <p:txBody>
          <a:bodyPr>
            <a:normAutofit fontScale="62500" lnSpcReduction="20000"/>
          </a:bodyPr>
          <a:lstStyle/>
          <a:p>
            <a:pPr marL="0" indent="0">
              <a:buNone/>
            </a:pPr>
            <a:r>
              <a:rPr lang="nl-NL" dirty="0"/>
              <a:t>Een zakelijke brief bestaat uit een aantal onderdelen: </a:t>
            </a:r>
          </a:p>
          <a:p>
            <a:pPr marL="514350" indent="-514350">
              <a:buAutoNum type="arabicPeriod"/>
            </a:pPr>
            <a:r>
              <a:rPr lang="nl-NL" dirty="0"/>
              <a:t>Onderwerp</a:t>
            </a:r>
          </a:p>
          <a:p>
            <a:pPr marL="514350" indent="-514350">
              <a:buFont typeface="Arial" panose="020B0604020202020204" pitchFamily="34" charset="0"/>
              <a:buAutoNum type="arabicPeriod"/>
            </a:pPr>
            <a:r>
              <a:rPr lang="nl-NL" dirty="0"/>
              <a:t>Slot</a:t>
            </a:r>
          </a:p>
          <a:p>
            <a:pPr marL="514350" indent="-514350">
              <a:buAutoNum type="arabicPeriod"/>
            </a:pPr>
            <a:r>
              <a:rPr lang="nl-NL" dirty="0"/>
              <a:t>Kern (middenstuk)</a:t>
            </a:r>
          </a:p>
          <a:p>
            <a:pPr marL="514350" indent="-514350">
              <a:buFont typeface="Arial" panose="020B0604020202020204" pitchFamily="34" charset="0"/>
              <a:buAutoNum type="arabicPeriod"/>
            </a:pPr>
            <a:r>
              <a:rPr lang="nl-NL" dirty="0"/>
              <a:t>Ontvanger</a:t>
            </a:r>
          </a:p>
          <a:p>
            <a:pPr marL="514350" indent="-514350">
              <a:buFont typeface="Arial" panose="020B0604020202020204" pitchFamily="34" charset="0"/>
              <a:buAutoNum type="arabicPeriod"/>
            </a:pPr>
            <a:r>
              <a:rPr lang="nl-NL" dirty="0"/>
              <a:t>Afsluiting</a:t>
            </a:r>
          </a:p>
          <a:p>
            <a:pPr marL="514350" indent="-514350">
              <a:buAutoNum type="arabicPeriod"/>
            </a:pPr>
            <a:r>
              <a:rPr lang="nl-NL" dirty="0"/>
              <a:t>Plaats en datum</a:t>
            </a:r>
          </a:p>
          <a:p>
            <a:pPr marL="514350" indent="-514350">
              <a:buAutoNum type="arabicPeriod"/>
            </a:pPr>
            <a:r>
              <a:rPr lang="nl-NL" dirty="0"/>
              <a:t>Aanhef</a:t>
            </a:r>
          </a:p>
          <a:p>
            <a:pPr marL="514350" indent="-514350">
              <a:buFont typeface="Arial" panose="020B0604020202020204" pitchFamily="34" charset="0"/>
              <a:buAutoNum type="arabicPeriod"/>
            </a:pPr>
            <a:r>
              <a:rPr lang="nl-NL" dirty="0"/>
              <a:t>Aanleiding (inleiding)</a:t>
            </a:r>
          </a:p>
          <a:p>
            <a:pPr marL="514350" indent="-514350">
              <a:buFont typeface="Arial" panose="020B0604020202020204" pitchFamily="34" charset="0"/>
              <a:buAutoNum type="arabicPeriod"/>
            </a:pPr>
            <a:r>
              <a:rPr lang="nl-NL" dirty="0"/>
              <a:t>Afzender</a:t>
            </a:r>
          </a:p>
          <a:p>
            <a:pPr marL="514350" indent="-514350">
              <a:buFont typeface="Arial" panose="020B0604020202020204" pitchFamily="34" charset="0"/>
              <a:buAutoNum type="arabicPeriod"/>
            </a:pPr>
            <a:r>
              <a:rPr lang="nl-NL" dirty="0"/>
              <a:t>Bijlagen</a:t>
            </a:r>
          </a:p>
          <a:p>
            <a:pPr marL="514350" indent="-514350">
              <a:buAutoNum type="arabicPeriod"/>
            </a:pPr>
            <a:endParaRPr lang="nl-NL" dirty="0"/>
          </a:p>
          <a:p>
            <a:pPr marL="0" indent="0">
              <a:buNone/>
            </a:pPr>
            <a:r>
              <a:rPr lang="nl-NL" dirty="0"/>
              <a:t>Opdracht: Deze onderdelen staan in de verkeerde volgorde. Bepaal samen wat de juiste volgorde is. Je krijgt hier een voorbeeldbrief voor. Noteer het juiste begrip in de kantlijn op de juiste plek. </a:t>
            </a:r>
          </a:p>
        </p:txBody>
      </p:sp>
    </p:spTree>
    <p:extLst>
      <p:ext uri="{BB962C8B-B14F-4D97-AF65-F5344CB8AC3E}">
        <p14:creationId xmlns:p14="http://schemas.microsoft.com/office/powerpoint/2010/main" val="185032863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C8AEE30-E7DD-3310-F705-92B7A3F10390}"/>
              </a:ext>
            </a:extLst>
          </p:cNvPr>
          <p:cNvSpPr>
            <a:spLocks noGrp="1"/>
          </p:cNvSpPr>
          <p:nvPr>
            <p:ph type="title"/>
          </p:nvPr>
        </p:nvSpPr>
        <p:spPr/>
        <p:txBody>
          <a:bodyPr/>
          <a:lstStyle/>
          <a:p>
            <a:r>
              <a:rPr lang="nl-NL" dirty="0"/>
              <a:t>Hoe ziet een zakelijke brief eruit? </a:t>
            </a:r>
            <a:r>
              <a:rPr lang="nl-NL" b="1" dirty="0"/>
              <a:t>Controleer:</a:t>
            </a:r>
          </a:p>
        </p:txBody>
      </p:sp>
      <p:sp>
        <p:nvSpPr>
          <p:cNvPr id="3" name="Tijdelijke aanduiding voor inhoud 2">
            <a:extLst>
              <a:ext uri="{FF2B5EF4-FFF2-40B4-BE49-F238E27FC236}">
                <a16:creationId xmlns:a16="http://schemas.microsoft.com/office/drawing/2014/main" id="{D16BFAE7-9D47-92E1-7E89-17CDB8A64BAF}"/>
              </a:ext>
            </a:extLst>
          </p:cNvPr>
          <p:cNvSpPr>
            <a:spLocks noGrp="1"/>
          </p:cNvSpPr>
          <p:nvPr>
            <p:ph idx="1"/>
          </p:nvPr>
        </p:nvSpPr>
        <p:spPr>
          <a:xfrm>
            <a:off x="838200" y="1825624"/>
            <a:ext cx="10515600" cy="4808855"/>
          </a:xfrm>
        </p:spPr>
        <p:txBody>
          <a:bodyPr>
            <a:normAutofit fontScale="77500" lnSpcReduction="20000"/>
          </a:bodyPr>
          <a:lstStyle/>
          <a:p>
            <a:pPr marL="0" indent="0">
              <a:buNone/>
            </a:pPr>
            <a:r>
              <a:rPr lang="nl-NL" dirty="0"/>
              <a:t>Een zakelijke brief bestaat uit een aantal onderdelen: </a:t>
            </a:r>
          </a:p>
          <a:p>
            <a:pPr marL="514350" indent="-514350">
              <a:buAutoNum type="arabicPeriod"/>
            </a:pPr>
            <a:r>
              <a:rPr lang="nl-NL" dirty="0"/>
              <a:t>Afzender</a:t>
            </a:r>
          </a:p>
          <a:p>
            <a:pPr marL="514350" indent="-514350">
              <a:buAutoNum type="arabicPeriod"/>
            </a:pPr>
            <a:r>
              <a:rPr lang="nl-NL" dirty="0"/>
              <a:t>Ontvanger</a:t>
            </a:r>
          </a:p>
          <a:p>
            <a:pPr marL="514350" indent="-514350">
              <a:buAutoNum type="arabicPeriod"/>
            </a:pPr>
            <a:r>
              <a:rPr lang="nl-NL" dirty="0"/>
              <a:t>Plaats en datum</a:t>
            </a:r>
          </a:p>
          <a:p>
            <a:pPr marL="514350" indent="-514350">
              <a:buAutoNum type="arabicPeriod"/>
            </a:pPr>
            <a:r>
              <a:rPr lang="nl-NL" dirty="0"/>
              <a:t>Onderwerp</a:t>
            </a:r>
          </a:p>
          <a:p>
            <a:pPr marL="514350" indent="-514350">
              <a:buAutoNum type="arabicPeriod"/>
            </a:pPr>
            <a:r>
              <a:rPr lang="nl-NL" dirty="0"/>
              <a:t>Aanhef</a:t>
            </a:r>
          </a:p>
          <a:p>
            <a:pPr marL="514350" indent="-514350">
              <a:buAutoNum type="arabicPeriod"/>
            </a:pPr>
            <a:r>
              <a:rPr lang="nl-NL" dirty="0"/>
              <a:t>Aanleiding (inleiding)</a:t>
            </a:r>
          </a:p>
          <a:p>
            <a:pPr marL="514350" indent="-514350">
              <a:buAutoNum type="arabicPeriod"/>
            </a:pPr>
            <a:r>
              <a:rPr lang="nl-NL" dirty="0"/>
              <a:t>Kern (middenstuk)</a:t>
            </a:r>
          </a:p>
          <a:p>
            <a:pPr marL="514350" indent="-514350">
              <a:buAutoNum type="arabicPeriod"/>
            </a:pPr>
            <a:r>
              <a:rPr lang="nl-NL" dirty="0"/>
              <a:t>Slot</a:t>
            </a:r>
          </a:p>
          <a:p>
            <a:pPr marL="514350" indent="-514350">
              <a:buAutoNum type="arabicPeriod"/>
            </a:pPr>
            <a:r>
              <a:rPr lang="nl-NL" dirty="0"/>
              <a:t>Afsluiting</a:t>
            </a:r>
          </a:p>
          <a:p>
            <a:pPr marL="514350" indent="-514350">
              <a:buAutoNum type="arabicPeriod"/>
            </a:pPr>
            <a:r>
              <a:rPr lang="nl-NL" dirty="0"/>
              <a:t>Bijlagen (eventueel)</a:t>
            </a:r>
          </a:p>
          <a:p>
            <a:pPr marL="514350" indent="-514350">
              <a:buAutoNum type="arabicPeriod"/>
            </a:pPr>
            <a:endParaRPr lang="nl-NL" dirty="0"/>
          </a:p>
          <a:p>
            <a:pPr marL="0" indent="0">
              <a:buNone/>
            </a:pPr>
            <a:r>
              <a:rPr lang="nl-NL" dirty="0">
                <a:sym typeface="Wingdings" panose="05000000000000000000" pitchFamily="2" charset="2"/>
              </a:rPr>
              <a:t>Dit moet je leren voor het SE/CE. </a:t>
            </a:r>
            <a:endParaRPr lang="nl-NL" dirty="0"/>
          </a:p>
        </p:txBody>
      </p:sp>
    </p:spTree>
    <p:extLst>
      <p:ext uri="{BB962C8B-B14F-4D97-AF65-F5344CB8AC3E}">
        <p14:creationId xmlns:p14="http://schemas.microsoft.com/office/powerpoint/2010/main" val="237639324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B81BF5E-9850-FF77-3745-02548FC4EAF2}"/>
              </a:ext>
            </a:extLst>
          </p:cNvPr>
          <p:cNvSpPr>
            <a:spLocks noGrp="1"/>
          </p:cNvSpPr>
          <p:nvPr>
            <p:ph type="title"/>
          </p:nvPr>
        </p:nvSpPr>
        <p:spPr/>
        <p:txBody>
          <a:bodyPr/>
          <a:lstStyle/>
          <a:p>
            <a:r>
              <a:rPr lang="nl-NL" dirty="0"/>
              <a:t>Hoe pak je een schrijfopdracht aan?</a:t>
            </a:r>
          </a:p>
        </p:txBody>
      </p:sp>
      <p:sp>
        <p:nvSpPr>
          <p:cNvPr id="3" name="Tijdelijke aanduiding voor inhoud 2">
            <a:extLst>
              <a:ext uri="{FF2B5EF4-FFF2-40B4-BE49-F238E27FC236}">
                <a16:creationId xmlns:a16="http://schemas.microsoft.com/office/drawing/2014/main" id="{DE4D7CDC-751A-1556-EDA9-73856E3571AE}"/>
              </a:ext>
            </a:extLst>
          </p:cNvPr>
          <p:cNvSpPr>
            <a:spLocks noGrp="1"/>
          </p:cNvSpPr>
          <p:nvPr>
            <p:ph idx="1"/>
          </p:nvPr>
        </p:nvSpPr>
        <p:spPr/>
        <p:txBody>
          <a:bodyPr>
            <a:normAutofit/>
          </a:bodyPr>
          <a:lstStyle/>
          <a:p>
            <a:endParaRPr lang="nl-NL" sz="2400" dirty="0"/>
          </a:p>
          <a:p>
            <a:pPr marL="514350" indent="-514350">
              <a:buAutoNum type="arabicPeriod"/>
            </a:pPr>
            <a:r>
              <a:rPr lang="nl-NL" sz="2400" dirty="0"/>
              <a:t>Lees de opdracht nauwkeurig en </a:t>
            </a:r>
            <a:r>
              <a:rPr lang="nl-NL" sz="2400" dirty="0">
                <a:highlight>
                  <a:srgbClr val="FFFF00"/>
                </a:highlight>
              </a:rPr>
              <a:t>markeer</a:t>
            </a:r>
            <a:r>
              <a:rPr lang="nl-NL" sz="2400" dirty="0"/>
              <a:t> </a:t>
            </a:r>
            <a:r>
              <a:rPr lang="nl-NL" sz="2400"/>
              <a:t>alles wat </a:t>
            </a:r>
            <a:r>
              <a:rPr lang="nl-NL" sz="2400" dirty="0"/>
              <a:t>jij in je brief moet opnemen. </a:t>
            </a:r>
          </a:p>
          <a:p>
            <a:pPr marL="514350" indent="-514350">
              <a:buAutoNum type="arabicPeriod"/>
            </a:pPr>
            <a:r>
              <a:rPr lang="nl-NL" sz="2400" dirty="0"/>
              <a:t>Soms heb je informatie uit de begeleidende tekst of een artikel nodig, zoek dit dan op en markeer het. </a:t>
            </a:r>
          </a:p>
          <a:p>
            <a:pPr marL="514350" indent="-514350">
              <a:buAutoNum type="arabicPeriod"/>
            </a:pPr>
            <a:r>
              <a:rPr lang="nl-NL" sz="2400" dirty="0"/>
              <a:t>Soms mag je een deel zelf bedenken. Schrijf dit alvast in de kantlijn van de opdracht. </a:t>
            </a:r>
          </a:p>
          <a:p>
            <a:pPr marL="514350" indent="-514350">
              <a:buAutoNum type="arabicPeriod"/>
            </a:pPr>
            <a:r>
              <a:rPr lang="nl-NL" sz="2400" dirty="0"/>
              <a:t>Schrijf eerst een kladversie van je brief.  </a:t>
            </a:r>
          </a:p>
          <a:p>
            <a:pPr marL="514350" indent="-514350">
              <a:buAutoNum type="arabicPeriod"/>
            </a:pPr>
            <a:r>
              <a:rPr lang="nl-NL" sz="2400" dirty="0"/>
              <a:t>Verdeel de informatie die jij in je brief moet verwerken over de inleiding, het middenstuk en het slot. Gebruik dit informatie die je eerder hebt gemarkeerd. </a:t>
            </a:r>
          </a:p>
          <a:p>
            <a:pPr marL="514350" indent="-514350">
              <a:buAutoNum type="arabicPeriod"/>
            </a:pPr>
            <a:endParaRPr lang="nl-NL" sz="2400" dirty="0"/>
          </a:p>
        </p:txBody>
      </p:sp>
    </p:spTree>
    <p:extLst>
      <p:ext uri="{BB962C8B-B14F-4D97-AF65-F5344CB8AC3E}">
        <p14:creationId xmlns:p14="http://schemas.microsoft.com/office/powerpoint/2010/main" val="43169365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B81BF5E-9850-FF77-3745-02548FC4EAF2}"/>
              </a:ext>
            </a:extLst>
          </p:cNvPr>
          <p:cNvSpPr>
            <a:spLocks noGrp="1"/>
          </p:cNvSpPr>
          <p:nvPr>
            <p:ph type="title"/>
          </p:nvPr>
        </p:nvSpPr>
        <p:spPr/>
        <p:txBody>
          <a:bodyPr/>
          <a:lstStyle/>
          <a:p>
            <a:r>
              <a:rPr lang="nl-NL" dirty="0"/>
              <a:t>Hoe pak je een schrijfopdracht aan?</a:t>
            </a:r>
          </a:p>
        </p:txBody>
      </p:sp>
      <p:sp>
        <p:nvSpPr>
          <p:cNvPr id="3" name="Tijdelijke aanduiding voor inhoud 2">
            <a:extLst>
              <a:ext uri="{FF2B5EF4-FFF2-40B4-BE49-F238E27FC236}">
                <a16:creationId xmlns:a16="http://schemas.microsoft.com/office/drawing/2014/main" id="{DE4D7CDC-751A-1556-EDA9-73856E3571AE}"/>
              </a:ext>
            </a:extLst>
          </p:cNvPr>
          <p:cNvSpPr>
            <a:spLocks noGrp="1"/>
          </p:cNvSpPr>
          <p:nvPr>
            <p:ph idx="1"/>
          </p:nvPr>
        </p:nvSpPr>
        <p:spPr/>
        <p:txBody>
          <a:bodyPr>
            <a:normAutofit/>
          </a:bodyPr>
          <a:lstStyle/>
          <a:p>
            <a:pPr marL="457200" indent="-457200">
              <a:buFont typeface="+mj-lt"/>
              <a:buAutoNum type="arabicPeriod" startAt="6"/>
            </a:pPr>
            <a:endParaRPr lang="nl-NL" sz="2400" dirty="0"/>
          </a:p>
          <a:p>
            <a:pPr marL="457200" indent="-457200">
              <a:buFont typeface="+mj-lt"/>
              <a:buAutoNum type="arabicPeriod" startAt="6"/>
            </a:pPr>
            <a:r>
              <a:rPr lang="nl-NL" sz="2400" dirty="0"/>
              <a:t>Als je de kladversie hebt geschreven, controleer je of je alles in je tekst hebt verwerkt. Vul waar nodig je kladversie aan. </a:t>
            </a:r>
          </a:p>
          <a:p>
            <a:pPr marL="457200" indent="-457200">
              <a:buFont typeface="+mj-lt"/>
              <a:buAutoNum type="arabicPeriod" startAt="6"/>
            </a:pPr>
            <a:r>
              <a:rPr lang="nl-NL" sz="2400" dirty="0"/>
              <a:t>Controleer ook op spel- en formuleringsfouten. Heb je alles goed geschreven? Lopen je zinnen goed? Is het voor iedereen die dit gaat lezen begrijpelijk? </a:t>
            </a:r>
          </a:p>
          <a:p>
            <a:pPr marL="457200" indent="-457200">
              <a:buFont typeface="+mj-lt"/>
              <a:buAutoNum type="arabicPeriod" startAt="6"/>
            </a:pPr>
            <a:r>
              <a:rPr lang="nl-NL" sz="2400" dirty="0"/>
              <a:t>Als je er zeker van bent dat alles in de kladversie staat, ga je de netversie van je tekst schrijven. Zorg ervoor dat de tekst eruit ziet, zoals het in de opdracht wordt gevraagd. </a:t>
            </a:r>
          </a:p>
          <a:p>
            <a:pPr marL="457200" indent="-457200">
              <a:buFont typeface="+mj-lt"/>
              <a:buAutoNum type="arabicPeriod" startAt="6"/>
            </a:pPr>
            <a:endParaRPr lang="nl-NL" sz="2400" dirty="0"/>
          </a:p>
        </p:txBody>
      </p:sp>
    </p:spTree>
    <p:extLst>
      <p:ext uri="{BB962C8B-B14F-4D97-AF65-F5344CB8AC3E}">
        <p14:creationId xmlns:p14="http://schemas.microsoft.com/office/powerpoint/2010/main" val="254817613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082AA11-F214-B5B6-F3D6-D99D4D899EC0}"/>
              </a:ext>
            </a:extLst>
          </p:cNvPr>
          <p:cNvSpPr>
            <a:spLocks noGrp="1"/>
          </p:cNvSpPr>
          <p:nvPr>
            <p:ph type="title"/>
          </p:nvPr>
        </p:nvSpPr>
        <p:spPr/>
        <p:txBody>
          <a:bodyPr/>
          <a:lstStyle/>
          <a:p>
            <a:r>
              <a:rPr lang="nl-NL" dirty="0"/>
              <a:t>Wat valt mij op aan jullie oefenbrieven?</a:t>
            </a:r>
          </a:p>
        </p:txBody>
      </p:sp>
      <p:sp>
        <p:nvSpPr>
          <p:cNvPr id="3" name="Tijdelijke aanduiding voor inhoud 2">
            <a:extLst>
              <a:ext uri="{FF2B5EF4-FFF2-40B4-BE49-F238E27FC236}">
                <a16:creationId xmlns:a16="http://schemas.microsoft.com/office/drawing/2014/main" id="{26A9AFCB-004E-5786-33BC-6B60678D8F4E}"/>
              </a:ext>
            </a:extLst>
          </p:cNvPr>
          <p:cNvSpPr>
            <a:spLocks noGrp="1"/>
          </p:cNvSpPr>
          <p:nvPr>
            <p:ph idx="1"/>
          </p:nvPr>
        </p:nvSpPr>
        <p:spPr/>
        <p:txBody>
          <a:bodyPr>
            <a:normAutofit/>
          </a:bodyPr>
          <a:lstStyle/>
          <a:p>
            <a:r>
              <a:rPr lang="nl-NL" dirty="0"/>
              <a:t>Geen juiste </a:t>
            </a:r>
            <a:r>
              <a:rPr lang="nl-NL" b="1" dirty="0"/>
              <a:t>aanhef</a:t>
            </a:r>
            <a:r>
              <a:rPr lang="nl-NL" dirty="0"/>
              <a:t>: meneer Albert Hein / Manager / etc. </a:t>
            </a:r>
          </a:p>
          <a:p>
            <a:r>
              <a:rPr lang="nl-NL" dirty="0"/>
              <a:t>Fouten in </a:t>
            </a:r>
            <a:r>
              <a:rPr lang="nl-NL" b="1" dirty="0"/>
              <a:t>interpunctie </a:t>
            </a:r>
            <a:r>
              <a:rPr lang="nl-NL" dirty="0"/>
              <a:t>(leestekens) en spelling. Dit kun je makkelijk voorkomen door je brief rustig na te lezen. </a:t>
            </a:r>
          </a:p>
          <a:p>
            <a:r>
              <a:rPr lang="nl-NL" dirty="0"/>
              <a:t>Let op: voor voegwoorden (maar, omdat, want) zet je een komma en een spatie. Dus zo: Ik ben zeker geschikt voor deze functie</a:t>
            </a:r>
            <a:r>
              <a:rPr lang="nl-NL" dirty="0">
                <a:solidFill>
                  <a:schemeClr val="accent1"/>
                </a:solidFill>
              </a:rPr>
              <a:t>, omdat </a:t>
            </a:r>
            <a:r>
              <a:rPr lang="nl-NL" dirty="0"/>
              <a:t>ik goed kan omgaan met deadlines. </a:t>
            </a:r>
          </a:p>
        </p:txBody>
      </p:sp>
    </p:spTree>
    <p:extLst>
      <p:ext uri="{BB962C8B-B14F-4D97-AF65-F5344CB8AC3E}">
        <p14:creationId xmlns:p14="http://schemas.microsoft.com/office/powerpoint/2010/main" val="5694920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082AA11-F214-B5B6-F3D6-D99D4D899EC0}"/>
              </a:ext>
            </a:extLst>
          </p:cNvPr>
          <p:cNvSpPr>
            <a:spLocks noGrp="1"/>
          </p:cNvSpPr>
          <p:nvPr>
            <p:ph type="title"/>
          </p:nvPr>
        </p:nvSpPr>
        <p:spPr/>
        <p:txBody>
          <a:bodyPr/>
          <a:lstStyle/>
          <a:p>
            <a:r>
              <a:rPr lang="nl-NL" dirty="0"/>
              <a:t>Wat valt mij op aan jullie oefenbrieven?</a:t>
            </a:r>
          </a:p>
        </p:txBody>
      </p:sp>
      <p:sp>
        <p:nvSpPr>
          <p:cNvPr id="3" name="Tijdelijke aanduiding voor inhoud 2">
            <a:extLst>
              <a:ext uri="{FF2B5EF4-FFF2-40B4-BE49-F238E27FC236}">
                <a16:creationId xmlns:a16="http://schemas.microsoft.com/office/drawing/2014/main" id="{26A9AFCB-004E-5786-33BC-6B60678D8F4E}"/>
              </a:ext>
            </a:extLst>
          </p:cNvPr>
          <p:cNvSpPr>
            <a:spLocks noGrp="1"/>
          </p:cNvSpPr>
          <p:nvPr>
            <p:ph idx="1"/>
          </p:nvPr>
        </p:nvSpPr>
        <p:spPr/>
        <p:txBody>
          <a:bodyPr>
            <a:normAutofit/>
          </a:bodyPr>
          <a:lstStyle/>
          <a:p>
            <a:r>
              <a:rPr lang="nl-NL" dirty="0"/>
              <a:t>Vaak met ‘ik’ beginnen. </a:t>
            </a:r>
            <a:r>
              <a:rPr lang="nl-NL" b="1" dirty="0"/>
              <a:t>Varieer:</a:t>
            </a:r>
            <a:r>
              <a:rPr lang="nl-NL" dirty="0"/>
              <a:t> ‘</a:t>
            </a:r>
            <a:r>
              <a:rPr lang="nl-NL" dirty="0">
                <a:solidFill>
                  <a:schemeClr val="accent1"/>
                </a:solidFill>
              </a:rPr>
              <a:t>Mijn naam is…’ / Graag kom ik bij uw bedrijf werken…) </a:t>
            </a:r>
          </a:p>
          <a:p>
            <a:r>
              <a:rPr lang="nl-NL" b="1" dirty="0"/>
              <a:t>Kromme zinnen</a:t>
            </a:r>
            <a:r>
              <a:rPr lang="nl-NL" dirty="0"/>
              <a:t>, veel te lange zinnen (1 alinea!?). Lees je zinnen hardop (of in je hoofd, bij de toets). </a:t>
            </a:r>
            <a:r>
              <a:rPr lang="nl-NL" i="1" dirty="0"/>
              <a:t>Loopt het dan lekker? Moet je ergens een zinnetje knippen? Val je in herhaling? </a:t>
            </a:r>
          </a:p>
          <a:p>
            <a:r>
              <a:rPr lang="nl-NL" dirty="0"/>
              <a:t>Geen ruimte voor je</a:t>
            </a:r>
            <a:r>
              <a:rPr lang="nl-NL" b="1" dirty="0"/>
              <a:t> handtekening</a:t>
            </a:r>
            <a:r>
              <a:rPr lang="nl-NL" dirty="0"/>
              <a:t>. Let op: Eerst de groet, DAN witruimte, dan pas je naam en achternaam uitgeschreven. </a:t>
            </a:r>
          </a:p>
        </p:txBody>
      </p:sp>
    </p:spTree>
    <p:extLst>
      <p:ext uri="{BB962C8B-B14F-4D97-AF65-F5344CB8AC3E}">
        <p14:creationId xmlns:p14="http://schemas.microsoft.com/office/powerpoint/2010/main" val="4091960211"/>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101</TotalTime>
  <Words>697</Words>
  <Application>Microsoft Macintosh PowerPoint</Application>
  <PresentationFormat>Breedbeeld</PresentationFormat>
  <Paragraphs>68</Paragraphs>
  <Slides>10</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10</vt:i4>
      </vt:variant>
    </vt:vector>
  </HeadingPairs>
  <TitlesOfParts>
    <vt:vector size="14" baseType="lpstr">
      <vt:lpstr>Arial</vt:lpstr>
      <vt:lpstr>Calibri</vt:lpstr>
      <vt:lpstr>Calibri Light</vt:lpstr>
      <vt:lpstr>Kantoorthema</vt:lpstr>
      <vt:lpstr>De zakelijke brief</vt:lpstr>
      <vt:lpstr>Inhoud</vt:lpstr>
      <vt:lpstr>Waarom leer je dit?</vt:lpstr>
      <vt:lpstr>Hoe ziet een zakelijke brief eruit? Opdracht: </vt:lpstr>
      <vt:lpstr>Hoe ziet een zakelijke brief eruit? Controleer:</vt:lpstr>
      <vt:lpstr>Hoe pak je een schrijfopdracht aan?</vt:lpstr>
      <vt:lpstr>Hoe pak je een schrijfopdracht aan?</vt:lpstr>
      <vt:lpstr>Wat valt mij op aan jullie oefenbrieven?</vt:lpstr>
      <vt:lpstr>Wat valt mij op aan jullie oefenbrieven?</vt:lpstr>
      <vt:lpstr>Aan de slag</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 zakelijke brief</dc:title>
  <dc:creator>Marjolein Hoogendoorn</dc:creator>
  <cp:lastModifiedBy>Linda Sigmond</cp:lastModifiedBy>
  <cp:revision>2</cp:revision>
  <dcterms:created xsi:type="dcterms:W3CDTF">2023-01-13T09:01:40Z</dcterms:created>
  <dcterms:modified xsi:type="dcterms:W3CDTF">2023-09-27T19:28:23Z</dcterms:modified>
</cp:coreProperties>
</file>

<file path=docProps/thumbnail.jpeg>
</file>