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5"/>
  </p:notesMasterIdLst>
  <p:handoutMasterIdLst>
    <p:handoutMasterId r:id="rId46"/>
  </p:handoutMasterIdLst>
  <p:sldIdLst>
    <p:sldId id="256" r:id="rId5"/>
    <p:sldId id="274" r:id="rId6"/>
    <p:sldId id="386" r:id="rId7"/>
    <p:sldId id="391" r:id="rId8"/>
    <p:sldId id="392" r:id="rId9"/>
    <p:sldId id="292" r:id="rId10"/>
    <p:sldId id="336" r:id="rId11"/>
    <p:sldId id="337" r:id="rId12"/>
    <p:sldId id="370" r:id="rId13"/>
    <p:sldId id="334" r:id="rId14"/>
    <p:sldId id="304" r:id="rId15"/>
    <p:sldId id="339" r:id="rId16"/>
    <p:sldId id="387" r:id="rId17"/>
    <p:sldId id="393" r:id="rId18"/>
    <p:sldId id="341" r:id="rId19"/>
    <p:sldId id="342" r:id="rId20"/>
    <p:sldId id="394" r:id="rId21"/>
    <p:sldId id="306" r:id="rId22"/>
    <p:sldId id="310" r:id="rId23"/>
    <p:sldId id="308" r:id="rId24"/>
    <p:sldId id="344" r:id="rId25"/>
    <p:sldId id="345" r:id="rId26"/>
    <p:sldId id="405" r:id="rId27"/>
    <p:sldId id="347" r:id="rId28"/>
    <p:sldId id="348" r:id="rId29"/>
    <p:sldId id="349" r:id="rId30"/>
    <p:sldId id="399" r:id="rId31"/>
    <p:sldId id="311" r:id="rId32"/>
    <p:sldId id="313" r:id="rId33"/>
    <p:sldId id="314" r:id="rId34"/>
    <p:sldId id="315" r:id="rId35"/>
    <p:sldId id="316" r:id="rId36"/>
    <p:sldId id="403" r:id="rId37"/>
    <p:sldId id="317" r:id="rId38"/>
    <p:sldId id="400" r:id="rId39"/>
    <p:sldId id="382" r:id="rId40"/>
    <p:sldId id="404" r:id="rId41"/>
    <p:sldId id="396" r:id="rId42"/>
    <p:sldId id="402" r:id="rId43"/>
    <p:sldId id="383" r:id="rId44"/>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99707CF-C2B2-4E57-8A07-8899F918529B}" v="169" dt="2023-09-21T18:17:39.575"/>
  </p1510:revLst>
</p1510:revInfo>
</file>

<file path=ppt/tableStyles.xml><?xml version="1.0" encoding="utf-8"?>
<a:tblStyleLst xmlns:a="http://schemas.openxmlformats.org/drawingml/2006/main" def="{5C22544A-7EE6-4342-B048-85BDC9FD1C3A}">
  <a:tblStyle styleId="{5C22544A-7EE6-4342-B048-85BDC9FD1C3A}" styleName="Stijl, gemiddeld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3" d="100"/>
          <a:sy n="63" d="100"/>
        </p:scale>
        <p:origin x="804" y="56"/>
      </p:cViewPr>
      <p:guideLst/>
    </p:cSldViewPr>
  </p:slideViewPr>
  <p:notesTextViewPr>
    <p:cViewPr>
      <p:scale>
        <a:sx n="1" d="1"/>
        <a:sy n="1" d="1"/>
      </p:scale>
      <p:origin x="0" y="0"/>
    </p:cViewPr>
  </p:notesTextViewPr>
  <p:notesViewPr>
    <p:cSldViewPr snapToGrid="0">
      <p:cViewPr varScale="1">
        <p:scale>
          <a:sx n="98" d="100"/>
          <a:sy n="98" d="100"/>
        </p:scale>
        <p:origin x="351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handoutMaster" Target="handoutMasters/handoutMaster1.xml"/><Relationship Id="rId20" Type="http://schemas.openxmlformats.org/officeDocument/2006/relationships/slide" Target="slides/slide16.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é Verbeek" userId="20d2065d-8055-4a68-a463-00777506795f" providerId="ADAL" clId="{099707CF-C2B2-4E57-8A07-8899F918529B}"/>
    <pc:docChg chg="custSel addSld delSld modSld sldOrd">
      <pc:chgData name="Gé Verbeek" userId="20d2065d-8055-4a68-a463-00777506795f" providerId="ADAL" clId="{099707CF-C2B2-4E57-8A07-8899F918529B}" dt="2023-09-21T18:21:22.792" v="216" actId="313"/>
      <pc:docMkLst>
        <pc:docMk/>
      </pc:docMkLst>
      <pc:sldChg chg="del">
        <pc:chgData name="Gé Verbeek" userId="20d2065d-8055-4a68-a463-00777506795f" providerId="ADAL" clId="{099707CF-C2B2-4E57-8A07-8899F918529B}" dt="2023-09-20T10:07:07.637" v="0" actId="47"/>
        <pc:sldMkLst>
          <pc:docMk/>
          <pc:sldMk cId="0" sldId="267"/>
        </pc:sldMkLst>
      </pc:sldChg>
      <pc:sldChg chg="del">
        <pc:chgData name="Gé Verbeek" userId="20d2065d-8055-4a68-a463-00777506795f" providerId="ADAL" clId="{099707CF-C2B2-4E57-8A07-8899F918529B}" dt="2023-09-20T10:07:07.637" v="0" actId="47"/>
        <pc:sldMkLst>
          <pc:docMk/>
          <pc:sldMk cId="0" sldId="276"/>
        </pc:sldMkLst>
      </pc:sldChg>
      <pc:sldChg chg="del">
        <pc:chgData name="Gé Verbeek" userId="20d2065d-8055-4a68-a463-00777506795f" providerId="ADAL" clId="{099707CF-C2B2-4E57-8A07-8899F918529B}" dt="2023-09-20T10:07:07.637" v="0" actId="47"/>
        <pc:sldMkLst>
          <pc:docMk/>
          <pc:sldMk cId="0" sldId="277"/>
        </pc:sldMkLst>
      </pc:sldChg>
      <pc:sldChg chg="del">
        <pc:chgData name="Gé Verbeek" userId="20d2065d-8055-4a68-a463-00777506795f" providerId="ADAL" clId="{099707CF-C2B2-4E57-8A07-8899F918529B}" dt="2023-09-20T10:07:07.637" v="0" actId="47"/>
        <pc:sldMkLst>
          <pc:docMk/>
          <pc:sldMk cId="0" sldId="278"/>
        </pc:sldMkLst>
      </pc:sldChg>
      <pc:sldChg chg="del">
        <pc:chgData name="Gé Verbeek" userId="20d2065d-8055-4a68-a463-00777506795f" providerId="ADAL" clId="{099707CF-C2B2-4E57-8A07-8899F918529B}" dt="2023-09-20T10:07:07.637" v="0" actId="47"/>
        <pc:sldMkLst>
          <pc:docMk/>
          <pc:sldMk cId="0" sldId="280"/>
        </pc:sldMkLst>
      </pc:sldChg>
      <pc:sldChg chg="del">
        <pc:chgData name="Gé Verbeek" userId="20d2065d-8055-4a68-a463-00777506795f" providerId="ADAL" clId="{099707CF-C2B2-4E57-8A07-8899F918529B}" dt="2023-09-20T10:07:07.637" v="0" actId="47"/>
        <pc:sldMkLst>
          <pc:docMk/>
          <pc:sldMk cId="0" sldId="281"/>
        </pc:sldMkLst>
      </pc:sldChg>
      <pc:sldChg chg="del">
        <pc:chgData name="Gé Verbeek" userId="20d2065d-8055-4a68-a463-00777506795f" providerId="ADAL" clId="{099707CF-C2B2-4E57-8A07-8899F918529B}" dt="2023-09-20T10:07:07.637" v="0" actId="47"/>
        <pc:sldMkLst>
          <pc:docMk/>
          <pc:sldMk cId="0" sldId="282"/>
        </pc:sldMkLst>
      </pc:sldChg>
      <pc:sldChg chg="del">
        <pc:chgData name="Gé Verbeek" userId="20d2065d-8055-4a68-a463-00777506795f" providerId="ADAL" clId="{099707CF-C2B2-4E57-8A07-8899F918529B}" dt="2023-09-20T10:07:07.637" v="0" actId="47"/>
        <pc:sldMkLst>
          <pc:docMk/>
          <pc:sldMk cId="0" sldId="283"/>
        </pc:sldMkLst>
      </pc:sldChg>
      <pc:sldChg chg="del">
        <pc:chgData name="Gé Verbeek" userId="20d2065d-8055-4a68-a463-00777506795f" providerId="ADAL" clId="{099707CF-C2B2-4E57-8A07-8899F918529B}" dt="2023-09-20T10:07:07.637" v="0" actId="47"/>
        <pc:sldMkLst>
          <pc:docMk/>
          <pc:sldMk cId="0" sldId="285"/>
        </pc:sldMkLst>
      </pc:sldChg>
      <pc:sldChg chg="del">
        <pc:chgData name="Gé Verbeek" userId="20d2065d-8055-4a68-a463-00777506795f" providerId="ADAL" clId="{099707CF-C2B2-4E57-8A07-8899F918529B}" dt="2023-09-20T10:07:58.527" v="1" actId="47"/>
        <pc:sldMkLst>
          <pc:docMk/>
          <pc:sldMk cId="0" sldId="286"/>
        </pc:sldMkLst>
      </pc:sldChg>
      <pc:sldChg chg="modSp">
        <pc:chgData name="Gé Verbeek" userId="20d2065d-8055-4a68-a463-00777506795f" providerId="ADAL" clId="{099707CF-C2B2-4E57-8A07-8899F918529B}" dt="2023-09-21T18:09:43.412" v="185" actId="14100"/>
        <pc:sldMkLst>
          <pc:docMk/>
          <pc:sldMk cId="0" sldId="337"/>
        </pc:sldMkLst>
        <pc:spChg chg="mod">
          <ac:chgData name="Gé Verbeek" userId="20d2065d-8055-4a68-a463-00777506795f" providerId="ADAL" clId="{099707CF-C2B2-4E57-8A07-8899F918529B}" dt="2023-09-21T18:09:27.651" v="183" actId="255"/>
          <ac:spMkLst>
            <pc:docMk/>
            <pc:sldMk cId="0" sldId="337"/>
            <ac:spMk id="35848" creationId="{1558551F-BA6B-4D9F-8A72-A60BDB824149}"/>
          </ac:spMkLst>
        </pc:spChg>
        <pc:picChg chg="mod">
          <ac:chgData name="Gé Verbeek" userId="20d2065d-8055-4a68-a463-00777506795f" providerId="ADAL" clId="{099707CF-C2B2-4E57-8A07-8899F918529B}" dt="2023-09-21T18:09:43.412" v="185" actId="14100"/>
          <ac:picMkLst>
            <pc:docMk/>
            <pc:sldMk cId="0" sldId="337"/>
            <ac:picMk id="39941" creationId="{BAE15B84-E21F-46D0-993D-B9CAE5591C9B}"/>
          </ac:picMkLst>
        </pc:picChg>
      </pc:sldChg>
      <pc:sldChg chg="modSp mod">
        <pc:chgData name="Gé Verbeek" userId="20d2065d-8055-4a68-a463-00777506795f" providerId="ADAL" clId="{099707CF-C2B2-4E57-8A07-8899F918529B}" dt="2023-09-21T18:11:01.050" v="192" actId="27636"/>
        <pc:sldMkLst>
          <pc:docMk/>
          <pc:sldMk cId="0" sldId="342"/>
        </pc:sldMkLst>
        <pc:spChg chg="mod">
          <ac:chgData name="Gé Verbeek" userId="20d2065d-8055-4a68-a463-00777506795f" providerId="ADAL" clId="{099707CF-C2B2-4E57-8A07-8899F918529B}" dt="2023-09-21T18:10:51.203" v="188" actId="1076"/>
          <ac:spMkLst>
            <pc:docMk/>
            <pc:sldMk cId="0" sldId="342"/>
            <ac:spMk id="45058" creationId="{49E1D09D-7973-45C2-94C2-16AF52CC8FFE}"/>
          </ac:spMkLst>
        </pc:spChg>
        <pc:spChg chg="mod">
          <ac:chgData name="Gé Verbeek" userId="20d2065d-8055-4a68-a463-00777506795f" providerId="ADAL" clId="{099707CF-C2B2-4E57-8A07-8899F918529B}" dt="2023-09-21T18:11:01.050" v="192" actId="27636"/>
          <ac:spMkLst>
            <pc:docMk/>
            <pc:sldMk cId="0" sldId="342"/>
            <ac:spMk id="45059" creationId="{7AC38645-DFFE-4A30-8ED2-EAE0B037D90B}"/>
          </ac:spMkLst>
        </pc:spChg>
      </pc:sldChg>
      <pc:sldChg chg="del">
        <pc:chgData name="Gé Verbeek" userId="20d2065d-8055-4a68-a463-00777506795f" providerId="ADAL" clId="{099707CF-C2B2-4E57-8A07-8899F918529B}" dt="2023-09-20T10:07:07.637" v="0" actId="47"/>
        <pc:sldMkLst>
          <pc:docMk/>
          <pc:sldMk cId="3985291533" sldId="350"/>
        </pc:sldMkLst>
      </pc:sldChg>
      <pc:sldChg chg="modAnim">
        <pc:chgData name="Gé Verbeek" userId="20d2065d-8055-4a68-a463-00777506795f" providerId="ADAL" clId="{099707CF-C2B2-4E57-8A07-8899F918529B}" dt="2023-09-21T10:42:42.771" v="9"/>
        <pc:sldMkLst>
          <pc:docMk/>
          <pc:sldMk cId="0" sldId="370"/>
        </pc:sldMkLst>
      </pc:sldChg>
      <pc:sldChg chg="del">
        <pc:chgData name="Gé Verbeek" userId="20d2065d-8055-4a68-a463-00777506795f" providerId="ADAL" clId="{099707CF-C2B2-4E57-8A07-8899F918529B}" dt="2023-09-20T10:07:58.527" v="1" actId="47"/>
        <pc:sldMkLst>
          <pc:docMk/>
          <pc:sldMk cId="0" sldId="371"/>
        </pc:sldMkLst>
      </pc:sldChg>
      <pc:sldChg chg="del">
        <pc:chgData name="Gé Verbeek" userId="20d2065d-8055-4a68-a463-00777506795f" providerId="ADAL" clId="{099707CF-C2B2-4E57-8A07-8899F918529B}" dt="2023-09-20T10:07:07.637" v="0" actId="47"/>
        <pc:sldMkLst>
          <pc:docMk/>
          <pc:sldMk cId="1275218087" sldId="385"/>
        </pc:sldMkLst>
      </pc:sldChg>
      <pc:sldChg chg="modAnim">
        <pc:chgData name="Gé Verbeek" userId="20d2065d-8055-4a68-a463-00777506795f" providerId="ADAL" clId="{099707CF-C2B2-4E57-8A07-8899F918529B}" dt="2023-09-21T10:41:36.078" v="7"/>
        <pc:sldMkLst>
          <pc:docMk/>
          <pc:sldMk cId="172263318" sldId="386"/>
        </pc:sldMkLst>
      </pc:sldChg>
      <pc:sldChg chg="modAnim">
        <pc:chgData name="Gé Verbeek" userId="20d2065d-8055-4a68-a463-00777506795f" providerId="ADAL" clId="{099707CF-C2B2-4E57-8A07-8899F918529B}" dt="2023-09-21T10:43:15.001" v="10"/>
        <pc:sldMkLst>
          <pc:docMk/>
          <pc:sldMk cId="687943045" sldId="387"/>
        </pc:sldMkLst>
      </pc:sldChg>
      <pc:sldChg chg="del">
        <pc:chgData name="Gé Verbeek" userId="20d2065d-8055-4a68-a463-00777506795f" providerId="ADAL" clId="{099707CF-C2B2-4E57-8A07-8899F918529B}" dt="2023-09-20T10:07:58.527" v="1" actId="47"/>
        <pc:sldMkLst>
          <pc:docMk/>
          <pc:sldMk cId="2536345340" sldId="389"/>
        </pc:sldMkLst>
      </pc:sldChg>
      <pc:sldChg chg="del">
        <pc:chgData name="Gé Verbeek" userId="20d2065d-8055-4a68-a463-00777506795f" providerId="ADAL" clId="{099707CF-C2B2-4E57-8A07-8899F918529B}" dt="2023-09-20T10:07:58.527" v="1" actId="47"/>
        <pc:sldMkLst>
          <pc:docMk/>
          <pc:sldMk cId="462756171" sldId="390"/>
        </pc:sldMkLst>
      </pc:sldChg>
      <pc:sldChg chg="modAnim">
        <pc:chgData name="Gé Verbeek" userId="20d2065d-8055-4a68-a463-00777506795f" providerId="ADAL" clId="{099707CF-C2B2-4E57-8A07-8899F918529B}" dt="2023-09-21T10:41:43.829" v="8"/>
        <pc:sldMkLst>
          <pc:docMk/>
          <pc:sldMk cId="1110174779" sldId="391"/>
        </pc:sldMkLst>
      </pc:sldChg>
      <pc:sldChg chg="modAnim">
        <pc:chgData name="Gé Verbeek" userId="20d2065d-8055-4a68-a463-00777506795f" providerId="ADAL" clId="{099707CF-C2B2-4E57-8A07-8899F918529B}" dt="2023-09-21T10:43:44.499" v="11"/>
        <pc:sldMkLst>
          <pc:docMk/>
          <pc:sldMk cId="1139271326" sldId="393"/>
        </pc:sldMkLst>
      </pc:sldChg>
      <pc:sldChg chg="modSp del mod ord">
        <pc:chgData name="Gé Verbeek" userId="20d2065d-8055-4a68-a463-00777506795f" providerId="ADAL" clId="{099707CF-C2B2-4E57-8A07-8899F918529B}" dt="2023-09-21T18:20:09.252" v="204" actId="47"/>
        <pc:sldMkLst>
          <pc:docMk/>
          <pc:sldMk cId="2401757163" sldId="395"/>
        </pc:sldMkLst>
        <pc:spChg chg="mod">
          <ac:chgData name="Gé Verbeek" userId="20d2065d-8055-4a68-a463-00777506795f" providerId="ADAL" clId="{099707CF-C2B2-4E57-8A07-8899F918529B}" dt="2023-09-21T18:03:16.931" v="15" actId="11"/>
          <ac:spMkLst>
            <pc:docMk/>
            <pc:sldMk cId="2401757163" sldId="395"/>
            <ac:spMk id="7171" creationId="{E224BC8B-2913-4038-A10D-36A485D9D174}"/>
          </ac:spMkLst>
        </pc:spChg>
      </pc:sldChg>
      <pc:sldChg chg="modSp mod">
        <pc:chgData name="Gé Verbeek" userId="20d2065d-8055-4a68-a463-00777506795f" providerId="ADAL" clId="{099707CF-C2B2-4E57-8A07-8899F918529B}" dt="2023-09-21T18:20:24.818" v="206" actId="27636"/>
        <pc:sldMkLst>
          <pc:docMk/>
          <pc:sldMk cId="3177578497" sldId="396"/>
        </pc:sldMkLst>
        <pc:spChg chg="mod">
          <ac:chgData name="Gé Verbeek" userId="20d2065d-8055-4a68-a463-00777506795f" providerId="ADAL" clId="{099707CF-C2B2-4E57-8A07-8899F918529B}" dt="2023-09-21T18:20:24.818" v="206" actId="27636"/>
          <ac:spMkLst>
            <pc:docMk/>
            <pc:sldMk cId="3177578497" sldId="396"/>
            <ac:spMk id="7171" creationId="{E224BC8B-2913-4038-A10D-36A485D9D174}"/>
          </ac:spMkLst>
        </pc:spChg>
      </pc:sldChg>
      <pc:sldChg chg="modSp mod ord">
        <pc:chgData name="Gé Verbeek" userId="20d2065d-8055-4a68-a463-00777506795f" providerId="ADAL" clId="{099707CF-C2B2-4E57-8A07-8899F918529B}" dt="2023-09-21T18:21:22.792" v="216" actId="313"/>
        <pc:sldMkLst>
          <pc:docMk/>
          <pc:sldMk cId="3585865019" sldId="402"/>
        </pc:sldMkLst>
        <pc:spChg chg="mod">
          <ac:chgData name="Gé Verbeek" userId="20d2065d-8055-4a68-a463-00777506795f" providerId="ADAL" clId="{099707CF-C2B2-4E57-8A07-8899F918529B}" dt="2023-09-21T18:21:22.792" v="216" actId="313"/>
          <ac:spMkLst>
            <pc:docMk/>
            <pc:sldMk cId="3585865019" sldId="402"/>
            <ac:spMk id="7171" creationId="{E224BC8B-2913-4038-A10D-36A485D9D174}"/>
          </ac:spMkLst>
        </pc:spChg>
      </pc:sldChg>
      <pc:sldChg chg="addSp delSp modSp add mod modAnim">
        <pc:chgData name="Gé Verbeek" userId="20d2065d-8055-4a68-a463-00777506795f" providerId="ADAL" clId="{099707CF-C2B2-4E57-8A07-8899F918529B}" dt="2023-09-21T18:08:39.481" v="182" actId="20577"/>
        <pc:sldMkLst>
          <pc:docMk/>
          <pc:sldMk cId="1848752660" sldId="404"/>
        </pc:sldMkLst>
        <pc:spChg chg="del">
          <ac:chgData name="Gé Verbeek" userId="20d2065d-8055-4a68-a463-00777506795f" providerId="ADAL" clId="{099707CF-C2B2-4E57-8A07-8899F918529B}" dt="2023-09-21T18:04:58.586" v="19" actId="478"/>
          <ac:spMkLst>
            <pc:docMk/>
            <pc:sldMk cId="1848752660" sldId="404"/>
            <ac:spMk id="4" creationId="{FD3A17F9-0EF0-7F09-94E2-5D1B09819151}"/>
          </ac:spMkLst>
        </pc:spChg>
        <pc:spChg chg="mod">
          <ac:chgData name="Gé Verbeek" userId="20d2065d-8055-4a68-a463-00777506795f" providerId="ADAL" clId="{099707CF-C2B2-4E57-8A07-8899F918529B}" dt="2023-09-21T18:08:39.481" v="182" actId="20577"/>
          <ac:spMkLst>
            <pc:docMk/>
            <pc:sldMk cId="1848752660" sldId="404"/>
            <ac:spMk id="17411" creationId="{9501500E-07DF-28EB-863D-D475B561F3F4}"/>
          </ac:spMkLst>
        </pc:spChg>
        <pc:spChg chg="mod">
          <ac:chgData name="Gé Verbeek" userId="20d2065d-8055-4a68-a463-00777506795f" providerId="ADAL" clId="{099707CF-C2B2-4E57-8A07-8899F918529B}" dt="2023-09-21T18:08:00.905" v="105" actId="14100"/>
          <ac:spMkLst>
            <pc:docMk/>
            <pc:sldMk cId="1848752660" sldId="404"/>
            <ac:spMk id="31746" creationId="{A3DDD3B9-5B85-69B8-8D15-76DFFEF1B06B}"/>
          </ac:spMkLst>
        </pc:spChg>
        <pc:picChg chg="add mod">
          <ac:chgData name="Gé Verbeek" userId="20d2065d-8055-4a68-a463-00777506795f" providerId="ADAL" clId="{099707CF-C2B2-4E57-8A07-8899F918529B}" dt="2023-09-21T18:08:05.204" v="106" actId="1076"/>
          <ac:picMkLst>
            <pc:docMk/>
            <pc:sldMk cId="1848752660" sldId="404"/>
            <ac:picMk id="3" creationId="{B0BE1125-B3F4-8FD1-1AA5-4327390D70AE}"/>
          </ac:picMkLst>
        </pc:picChg>
        <pc:picChg chg="del">
          <ac:chgData name="Gé Verbeek" userId="20d2065d-8055-4a68-a463-00777506795f" providerId="ADAL" clId="{099707CF-C2B2-4E57-8A07-8899F918529B}" dt="2023-09-21T18:04:54.505" v="18" actId="478"/>
          <ac:picMkLst>
            <pc:docMk/>
            <pc:sldMk cId="1848752660" sldId="404"/>
            <ac:picMk id="31749" creationId="{B1C74F34-2882-6FD6-F4B7-DA26D290985F}"/>
          </ac:picMkLst>
        </pc:picChg>
      </pc:sldChg>
      <pc:sldChg chg="modSp mod">
        <pc:chgData name="Gé Verbeek" userId="20d2065d-8055-4a68-a463-00777506795f" providerId="ADAL" clId="{099707CF-C2B2-4E57-8A07-8899F918529B}" dt="2023-09-21T18:17:54.437" v="195" actId="27636"/>
        <pc:sldMkLst>
          <pc:docMk/>
          <pc:sldMk cId="250203665" sldId="405"/>
        </pc:sldMkLst>
        <pc:spChg chg="mod">
          <ac:chgData name="Gé Verbeek" userId="20d2065d-8055-4a68-a463-00777506795f" providerId="ADAL" clId="{099707CF-C2B2-4E57-8A07-8899F918529B}" dt="2023-09-21T18:17:54.437" v="195" actId="27636"/>
          <ac:spMkLst>
            <pc:docMk/>
            <pc:sldMk cId="250203665" sldId="405"/>
            <ac:spMk id="7171" creationId="{E224BC8B-2913-4038-A10D-36A485D9D17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8EB7032-F0D6-4A01-845E-F640D5DCE90C}" type="datetimeFigureOut">
              <a:rPr lang="nl-NL" smtClean="0"/>
              <a:t>21-9-2023</a:t>
            </a:fld>
            <a:endParaRPr lang="nl-NL"/>
          </a:p>
        </p:txBody>
      </p:sp>
      <p:sp>
        <p:nvSpPr>
          <p:cNvPr id="4" name="Tijdelijke aanduiding voor voettekst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5" name="Tijdelijke aanduiding voor dianumm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01A04F1-D7F4-4979-9173-69F0753CB55B}" type="slidenum">
              <a:rPr lang="nl-NL" smtClean="0"/>
              <a:t>‹nr.›</a:t>
            </a:fld>
            <a:endParaRPr lang="nl-NL"/>
          </a:p>
        </p:txBody>
      </p:sp>
    </p:spTree>
    <p:extLst>
      <p:ext uri="{BB962C8B-B14F-4D97-AF65-F5344CB8AC3E}">
        <p14:creationId xmlns:p14="http://schemas.microsoft.com/office/powerpoint/2010/main" val="39473098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D9F02E0-DB6B-495D-8684-7297BB1858EF}" type="datetimeFigureOut">
              <a:rPr lang="nl-NL" smtClean="0"/>
              <a:t>21-9-2023</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F2AE81-861B-4764-8A92-10FE93FC7A5B}" type="slidenum">
              <a:rPr lang="nl-NL" smtClean="0"/>
              <a:t>‹nr.›</a:t>
            </a:fld>
            <a:endParaRPr lang="nl-NL"/>
          </a:p>
        </p:txBody>
      </p:sp>
    </p:spTree>
    <p:extLst>
      <p:ext uri="{BB962C8B-B14F-4D97-AF65-F5344CB8AC3E}">
        <p14:creationId xmlns:p14="http://schemas.microsoft.com/office/powerpoint/2010/main" val="19277028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a:t>
            </a:fld>
            <a:endParaRPr lang="nl-NL" altLang="nl-NL"/>
          </a:p>
        </p:txBody>
      </p:sp>
    </p:spTree>
    <p:extLst>
      <p:ext uri="{BB962C8B-B14F-4D97-AF65-F5344CB8AC3E}">
        <p14:creationId xmlns:p14="http://schemas.microsoft.com/office/powerpoint/2010/main" val="38071298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38</a:t>
            </a:fld>
            <a:endParaRPr lang="nl-NL" altLang="nl-NL"/>
          </a:p>
        </p:txBody>
      </p:sp>
    </p:spTree>
    <p:extLst>
      <p:ext uri="{BB962C8B-B14F-4D97-AF65-F5344CB8AC3E}">
        <p14:creationId xmlns:p14="http://schemas.microsoft.com/office/powerpoint/2010/main" val="8447562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39</a:t>
            </a:fld>
            <a:endParaRPr lang="nl-NL" altLang="nl-NL"/>
          </a:p>
        </p:txBody>
      </p:sp>
    </p:spTree>
    <p:extLst>
      <p:ext uri="{BB962C8B-B14F-4D97-AF65-F5344CB8AC3E}">
        <p14:creationId xmlns:p14="http://schemas.microsoft.com/office/powerpoint/2010/main" val="32989132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40</a:t>
            </a:fld>
            <a:endParaRPr lang="nl-NL" altLang="nl-NL"/>
          </a:p>
        </p:txBody>
      </p:sp>
    </p:spTree>
    <p:extLst>
      <p:ext uri="{BB962C8B-B14F-4D97-AF65-F5344CB8AC3E}">
        <p14:creationId xmlns:p14="http://schemas.microsoft.com/office/powerpoint/2010/main" val="416173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4</a:t>
            </a:fld>
            <a:endParaRPr lang="nl-NL" altLang="nl-NL"/>
          </a:p>
        </p:txBody>
      </p:sp>
    </p:spTree>
    <p:extLst>
      <p:ext uri="{BB962C8B-B14F-4D97-AF65-F5344CB8AC3E}">
        <p14:creationId xmlns:p14="http://schemas.microsoft.com/office/powerpoint/2010/main" val="14291380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5</a:t>
            </a:fld>
            <a:endParaRPr lang="nl-NL" altLang="nl-NL"/>
          </a:p>
        </p:txBody>
      </p:sp>
    </p:spTree>
    <p:extLst>
      <p:ext uri="{BB962C8B-B14F-4D97-AF65-F5344CB8AC3E}">
        <p14:creationId xmlns:p14="http://schemas.microsoft.com/office/powerpoint/2010/main" val="11766998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13</a:t>
            </a:fld>
            <a:endParaRPr lang="nl-NL" altLang="nl-NL"/>
          </a:p>
        </p:txBody>
      </p:sp>
    </p:spTree>
    <p:extLst>
      <p:ext uri="{BB962C8B-B14F-4D97-AF65-F5344CB8AC3E}">
        <p14:creationId xmlns:p14="http://schemas.microsoft.com/office/powerpoint/2010/main" val="24769564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14</a:t>
            </a:fld>
            <a:endParaRPr lang="nl-NL" altLang="nl-NL"/>
          </a:p>
        </p:txBody>
      </p:sp>
    </p:spTree>
    <p:extLst>
      <p:ext uri="{BB962C8B-B14F-4D97-AF65-F5344CB8AC3E}">
        <p14:creationId xmlns:p14="http://schemas.microsoft.com/office/powerpoint/2010/main" val="3584747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17</a:t>
            </a:fld>
            <a:endParaRPr lang="nl-NL" altLang="nl-NL"/>
          </a:p>
        </p:txBody>
      </p:sp>
    </p:spTree>
    <p:extLst>
      <p:ext uri="{BB962C8B-B14F-4D97-AF65-F5344CB8AC3E}">
        <p14:creationId xmlns:p14="http://schemas.microsoft.com/office/powerpoint/2010/main" val="327743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jdelijke aanduiding voor dia-afbeelding 1">
            <a:extLst>
              <a:ext uri="{FF2B5EF4-FFF2-40B4-BE49-F238E27FC236}">
                <a16:creationId xmlns:a16="http://schemas.microsoft.com/office/drawing/2014/main" id="{1C13E056-3467-4DB7-ACF5-FEEB917C2D9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Tijdelijke aanduiding voor notities 2">
            <a:extLst>
              <a:ext uri="{FF2B5EF4-FFF2-40B4-BE49-F238E27FC236}">
                <a16:creationId xmlns:a16="http://schemas.microsoft.com/office/drawing/2014/main" id="{E13258CD-7466-4121-9F6E-C07A30B44BCF}"/>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nl-NL" altLang="nl-NL"/>
          </a:p>
        </p:txBody>
      </p:sp>
      <p:sp>
        <p:nvSpPr>
          <p:cNvPr id="6148" name="Tijdelijke aanduiding voor dianummer 3">
            <a:extLst>
              <a:ext uri="{FF2B5EF4-FFF2-40B4-BE49-F238E27FC236}">
                <a16:creationId xmlns:a16="http://schemas.microsoft.com/office/drawing/2014/main" id="{C9A7B717-2C24-4EA4-9553-56AEF89AE2C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337810C9-7125-43D1-9871-930FCE97917F}" type="slidenum">
              <a:rPr lang="nl-NL" altLang="nl-NL" smtClean="0"/>
              <a:pPr/>
              <a:t>23</a:t>
            </a:fld>
            <a:endParaRPr lang="nl-NL" altLang="nl-NL"/>
          </a:p>
        </p:txBody>
      </p:sp>
    </p:spTree>
    <p:extLst>
      <p:ext uri="{BB962C8B-B14F-4D97-AF65-F5344CB8AC3E}">
        <p14:creationId xmlns:p14="http://schemas.microsoft.com/office/powerpoint/2010/main" val="36077307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jdelijke aanduiding voor dia-afbeelding 1">
            <a:extLst>
              <a:ext uri="{FF2B5EF4-FFF2-40B4-BE49-F238E27FC236}">
                <a16:creationId xmlns:a16="http://schemas.microsoft.com/office/drawing/2014/main" id="{D1394185-AB64-76BE-13BF-61A8E4E635C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Tijdelijke aanduiding voor notities 2">
            <a:extLst>
              <a:ext uri="{FF2B5EF4-FFF2-40B4-BE49-F238E27FC236}">
                <a16:creationId xmlns:a16="http://schemas.microsoft.com/office/drawing/2014/main" id="{9CE2E091-2AA6-761F-CD65-F132828AC9C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nl-NL" altLang="nl-NL"/>
          </a:p>
        </p:txBody>
      </p:sp>
      <p:sp>
        <p:nvSpPr>
          <p:cNvPr id="32772" name="Tijdelijke aanduiding voor dianummer 3">
            <a:extLst>
              <a:ext uri="{FF2B5EF4-FFF2-40B4-BE49-F238E27FC236}">
                <a16:creationId xmlns:a16="http://schemas.microsoft.com/office/drawing/2014/main" id="{746FC8D2-F478-FBE5-2DAF-A01EC2F8C70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71FBA7F-BCD5-4ED9-B8CF-F8D2135807D9}" type="slidenum">
              <a:rPr lang="nl-NL" altLang="nl-NL" smtClean="0"/>
              <a:pPr/>
              <a:t>36</a:t>
            </a:fld>
            <a:endParaRPr lang="nl-NL" altLang="nl-NL"/>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jdelijke aanduiding voor dia-afbeelding 1">
            <a:extLst>
              <a:ext uri="{FF2B5EF4-FFF2-40B4-BE49-F238E27FC236}">
                <a16:creationId xmlns:a16="http://schemas.microsoft.com/office/drawing/2014/main" id="{D1394185-AB64-76BE-13BF-61A8E4E635C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Tijdelijke aanduiding voor notities 2">
            <a:extLst>
              <a:ext uri="{FF2B5EF4-FFF2-40B4-BE49-F238E27FC236}">
                <a16:creationId xmlns:a16="http://schemas.microsoft.com/office/drawing/2014/main" id="{9CE2E091-2AA6-761F-CD65-F132828AC9C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nl-NL" altLang="nl-NL"/>
          </a:p>
        </p:txBody>
      </p:sp>
      <p:sp>
        <p:nvSpPr>
          <p:cNvPr id="32772" name="Tijdelijke aanduiding voor dianummer 3">
            <a:extLst>
              <a:ext uri="{FF2B5EF4-FFF2-40B4-BE49-F238E27FC236}">
                <a16:creationId xmlns:a16="http://schemas.microsoft.com/office/drawing/2014/main" id="{746FC8D2-F478-FBE5-2DAF-A01EC2F8C70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fld id="{A71FBA7F-BCD5-4ED9-B8CF-F8D2135807D9}" type="slidenum">
              <a:rPr lang="nl-NL" altLang="nl-NL" smtClean="0"/>
              <a:pPr/>
              <a:t>37</a:t>
            </a:fld>
            <a:endParaRPr lang="nl-NL" altLang="nl-NL"/>
          </a:p>
        </p:txBody>
      </p:sp>
    </p:spTree>
    <p:extLst>
      <p:ext uri="{BB962C8B-B14F-4D97-AF65-F5344CB8AC3E}">
        <p14:creationId xmlns:p14="http://schemas.microsoft.com/office/powerpoint/2010/main" val="22403092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Openingsdia">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kstvak 3"/>
          <p:cNvSpPr txBox="1"/>
          <p:nvPr userDrawn="1"/>
        </p:nvSpPr>
        <p:spPr>
          <a:xfrm>
            <a:off x="1087655" y="6098221"/>
            <a:ext cx="6240021" cy="457190"/>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6414506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eldiaMetBeeld">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r>
              <a:rPr lang="nl-NL" dirty="0"/>
              <a:t>Verplaats deze vervolgens naar de achtergrond om de tekst te typen.</a:t>
            </a:r>
          </a:p>
        </p:txBody>
      </p:sp>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chemeClr val="bg1"/>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chemeClr val="bg1"/>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51768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eldiaZonderBeeld">
    <p:spTree>
      <p:nvGrpSpPr>
        <p:cNvPr id="1" name=""/>
        <p:cNvGrpSpPr/>
        <p:nvPr/>
      </p:nvGrpSpPr>
      <p:grpSpPr>
        <a:xfrm>
          <a:off x="0" y="0"/>
          <a:ext cx="0" cy="0"/>
          <a:chOff x="0" y="0"/>
          <a:chExt cx="0" cy="0"/>
        </a:xfrm>
      </p:grpSpPr>
      <p:sp>
        <p:nvSpPr>
          <p:cNvPr id="2" name="Titel 1"/>
          <p:cNvSpPr>
            <a:spLocks noGrp="1"/>
          </p:cNvSpPr>
          <p:nvPr>
            <p:ph type="ctrTitle"/>
          </p:nvPr>
        </p:nvSpPr>
        <p:spPr>
          <a:xfrm>
            <a:off x="720000" y="3060000"/>
            <a:ext cx="8280000" cy="720000"/>
          </a:xfrm>
        </p:spPr>
        <p:txBody>
          <a:bodyPr lIns="0" tIns="0" rIns="0" bIns="0" anchor="t" anchorCtr="0">
            <a:noAutofit/>
          </a:bodyPr>
          <a:lstStyle>
            <a:lvl1pPr algn="l">
              <a:defRPr sz="4400" b="1" i="0" baseline="0">
                <a:solidFill>
                  <a:srgbClr val="1E201F"/>
                </a:solidFill>
                <a:latin typeface="Arial" panose="020B0604020202020204" pitchFamily="34" charset="0"/>
              </a:defRPr>
            </a:lvl1pPr>
          </a:lstStyle>
          <a:p>
            <a:r>
              <a:rPr lang="nl-NL"/>
              <a:t>Klik om stijl te bewerken</a:t>
            </a:r>
            <a:endParaRPr lang="nl-NL" dirty="0"/>
          </a:p>
        </p:txBody>
      </p:sp>
      <p:sp>
        <p:nvSpPr>
          <p:cNvPr id="3" name="Ondertitel 2"/>
          <p:cNvSpPr>
            <a:spLocks noGrp="1"/>
          </p:cNvSpPr>
          <p:nvPr>
            <p:ph type="subTitle" idx="1"/>
          </p:nvPr>
        </p:nvSpPr>
        <p:spPr>
          <a:xfrm>
            <a:off x="720000" y="3816000"/>
            <a:ext cx="8280000" cy="720000"/>
          </a:xfrm>
        </p:spPr>
        <p:txBody>
          <a:bodyPr lIns="0" tIns="0" rIns="0" bIns="0">
            <a:noAutofit/>
          </a:bodyPr>
          <a:lstStyle>
            <a:lvl1pPr marL="0" indent="0" algn="l">
              <a:buNone/>
              <a:defRPr sz="2400" baseline="0">
                <a:solidFill>
                  <a:srgbClr val="1E201F"/>
                </a:solidFill>
                <a:latin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978055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el en tekst/object">
    <p:spTree>
      <p:nvGrpSpPr>
        <p:cNvPr id="1" name=""/>
        <p:cNvGrpSpPr/>
        <p:nvPr/>
      </p:nvGrpSpPr>
      <p:grpSpPr>
        <a:xfrm>
          <a:off x="0" y="0"/>
          <a:ext cx="0" cy="0"/>
          <a:chOff x="0" y="0"/>
          <a:chExt cx="0" cy="0"/>
        </a:xfrm>
      </p:grpSpPr>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tel 1"/>
          <p:cNvSpPr>
            <a:spLocks noGrp="1"/>
          </p:cNvSpPr>
          <p:nvPr>
            <p:ph type="title"/>
          </p:nvPr>
        </p:nvSpPr>
        <p:spPr/>
        <p:txBody>
          <a:bodyPr/>
          <a:lstStyle/>
          <a:p>
            <a:r>
              <a:rPr lang="nl-NL"/>
              <a:t>Klik om stijl te bewerken</a:t>
            </a:r>
            <a:endParaRPr lang="nl-NL" dirty="0"/>
          </a:p>
        </p:txBody>
      </p:sp>
      <p:sp>
        <p:nvSpPr>
          <p:cNvPr id="3" name="Tijdelijke aanduiding voor inhoud 2"/>
          <p:cNvSpPr>
            <a:spLocks noGrp="1"/>
          </p:cNvSpPr>
          <p:nvPr>
            <p:ph idx="1"/>
          </p:nvPr>
        </p:nvSpPr>
        <p:spPr/>
        <p:txBody>
          <a:bodyPr/>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p>
        </p:txBody>
      </p:sp>
    </p:spTree>
    <p:extLst>
      <p:ext uri="{BB962C8B-B14F-4D97-AF65-F5344CB8AC3E}">
        <p14:creationId xmlns:p14="http://schemas.microsoft.com/office/powerpoint/2010/main" val="4280818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Afbeelding">
    <p:spTree>
      <p:nvGrpSpPr>
        <p:cNvPr id="1" name=""/>
        <p:cNvGrpSpPr/>
        <p:nvPr/>
      </p:nvGrpSpPr>
      <p:grpSpPr>
        <a:xfrm>
          <a:off x="0" y="0"/>
          <a:ext cx="0" cy="0"/>
          <a:chOff x="0" y="0"/>
          <a:chExt cx="0" cy="0"/>
        </a:xfrm>
      </p:grpSpPr>
      <p:sp>
        <p:nvSpPr>
          <p:cNvPr id="11" name="Tijdelijke aanduiding voor afbeelding 8"/>
          <p:cNvSpPr>
            <a:spLocks noGrp="1"/>
          </p:cNvSpPr>
          <p:nvPr>
            <p:ph type="pic" sz="quarter" idx="11" hasCustomPrompt="1"/>
          </p:nvPr>
        </p:nvSpPr>
        <p:spPr>
          <a:xfrm>
            <a:off x="0" y="0"/>
            <a:ext cx="9720000" cy="6858000"/>
          </a:xfrm>
        </p:spPr>
        <p:txBody>
          <a:bodyPr/>
          <a:lstStyle>
            <a:lvl1pPr marL="0" indent="0" algn="l">
              <a:buFontTx/>
              <a:buNone/>
              <a:defRPr sz="1600" baseline="0"/>
            </a:lvl1pPr>
          </a:lstStyle>
          <a:p>
            <a:r>
              <a:rPr lang="nl-NL" dirty="0"/>
              <a:t>Klik op het pictogram in het midden om een achtergrondafbeelding toe te voegen (19,05 x 27 cm). </a:t>
            </a:r>
            <a:br>
              <a:rPr lang="nl-NL" dirty="0"/>
            </a:br>
            <a:endParaRPr lang="nl-NL" dirty="0"/>
          </a:p>
        </p:txBody>
      </p:sp>
      <p:pic>
        <p:nvPicPr>
          <p:cNvPr id="5" name="Afbeelding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6488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1_Titel, tekst en afbeelding">
    <p:spTree>
      <p:nvGrpSpPr>
        <p:cNvPr id="1" name=""/>
        <p:cNvGrpSpPr/>
        <p:nvPr/>
      </p:nvGrpSpPr>
      <p:grpSpPr>
        <a:xfrm>
          <a:off x="0" y="0"/>
          <a:ext cx="0" cy="0"/>
          <a:chOff x="0" y="0"/>
          <a:chExt cx="0" cy="0"/>
        </a:xfrm>
      </p:grpSpPr>
      <p:sp>
        <p:nvSpPr>
          <p:cNvPr id="6" name="Tijdelijke aanduiding voor afbeelding 5"/>
          <p:cNvSpPr>
            <a:spLocks noGrp="1"/>
          </p:cNvSpPr>
          <p:nvPr>
            <p:ph type="pic" sz="quarter" idx="11" hasCustomPrompt="1"/>
          </p:nvPr>
        </p:nvSpPr>
        <p:spPr>
          <a:xfrm>
            <a:off x="0" y="0"/>
            <a:ext cx="9720000" cy="6858000"/>
          </a:xfrm>
        </p:spPr>
        <p:txBody>
          <a:bodyPr>
            <a:no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4" name="Afbeelding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8438861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el, tekst en afbeelding">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36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sp>
        <p:nvSpPr>
          <p:cNvPr id="6" name="Tijdelijke aanduiding voor afbeelding 5"/>
          <p:cNvSpPr>
            <a:spLocks noGrp="1"/>
          </p:cNvSpPr>
          <p:nvPr>
            <p:ph type="pic" sz="quarter" idx="11" hasCustomPrompt="1"/>
          </p:nvPr>
        </p:nvSpPr>
        <p:spPr>
          <a:xfrm>
            <a:off x="6120000" y="0"/>
            <a:ext cx="3600000" cy="6858000"/>
          </a:xfrm>
        </p:spPr>
        <p:txBody>
          <a:bodyPr>
            <a:normAutofit/>
          </a:bodyPr>
          <a:lstStyle>
            <a:lvl1pPr marL="0" indent="0">
              <a:buFontTx/>
              <a:buNone/>
              <a:defRPr sz="1600"/>
            </a:lvl1pPr>
          </a:lstStyle>
          <a:p>
            <a:r>
              <a:rPr lang="nl-NL" dirty="0"/>
              <a:t>Klik op het pictogram in het midden om een afbeelding toe te voegen (19,05 x 10 cm).</a:t>
            </a:r>
            <a:r>
              <a:rPr lang="nl-NL" sz="1600" dirty="0"/>
              <a:t> </a:t>
            </a:r>
            <a:endParaRPr lang="nl-NL" dirty="0"/>
          </a:p>
        </p:txBody>
      </p:sp>
      <p:pic>
        <p:nvPicPr>
          <p:cNvPr id="7" name="Afbeelding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540399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el en tekst">
    <p:spTree>
      <p:nvGrpSpPr>
        <p:cNvPr id="1" name=""/>
        <p:cNvGrpSpPr/>
        <p:nvPr/>
      </p:nvGrpSpPr>
      <p:grpSpPr>
        <a:xfrm>
          <a:off x="0" y="0"/>
          <a:ext cx="0" cy="0"/>
          <a:chOff x="0" y="0"/>
          <a:chExt cx="0" cy="0"/>
        </a:xfrm>
      </p:grpSpPr>
      <p:sp>
        <p:nvSpPr>
          <p:cNvPr id="2" name="Titel 1"/>
          <p:cNvSpPr>
            <a:spLocks noGrp="1"/>
          </p:cNvSpPr>
          <p:nvPr>
            <p:ph type="title"/>
          </p:nvPr>
        </p:nvSpPr>
        <p:spPr>
          <a:xfrm>
            <a:off x="756000" y="576000"/>
            <a:ext cx="4932000" cy="720000"/>
          </a:xfrm>
        </p:spPr>
        <p:txBody>
          <a:bodyPr/>
          <a:lstStyle/>
          <a:p>
            <a:r>
              <a:rPr lang="nl-NL"/>
              <a:t>Klik om stijl te bewerken</a:t>
            </a:r>
            <a:endParaRPr lang="nl-NL" dirty="0"/>
          </a:p>
        </p:txBody>
      </p:sp>
      <p:sp>
        <p:nvSpPr>
          <p:cNvPr id="4" name="Tijdelijke aanduiding voor tekst 3"/>
          <p:cNvSpPr>
            <a:spLocks noGrp="1"/>
          </p:cNvSpPr>
          <p:nvPr>
            <p:ph type="body" sz="quarter" idx="10" hasCustomPrompt="1"/>
          </p:nvPr>
        </p:nvSpPr>
        <p:spPr>
          <a:xfrm>
            <a:off x="2088000" y="1476000"/>
            <a:ext cx="7200000" cy="4680000"/>
          </a:xfrm>
        </p:spPr>
        <p:txBody>
          <a:bodyPr/>
          <a:lstStyle/>
          <a:p>
            <a:pPr lvl="1"/>
            <a:r>
              <a:rPr lang="nl-NL" dirty="0"/>
              <a:t>Tweede niveau</a:t>
            </a:r>
          </a:p>
          <a:p>
            <a:pPr lvl="2"/>
            <a:r>
              <a:rPr lang="nl-NL" dirty="0"/>
              <a:t>Derde niveau</a:t>
            </a:r>
          </a:p>
          <a:p>
            <a:pPr lvl="3"/>
            <a:r>
              <a:rPr lang="nl-NL" dirty="0"/>
              <a:t>Vierde niveau</a:t>
            </a:r>
          </a:p>
          <a:p>
            <a:pPr lvl="4"/>
            <a:r>
              <a:rPr lang="nl-NL" dirty="0"/>
              <a:t>Vijfde niveau</a:t>
            </a:r>
          </a:p>
        </p:txBody>
      </p:sp>
      <p:pic>
        <p:nvPicPr>
          <p:cNvPr id="6" name="Afbeelding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Tree>
    <p:extLst>
      <p:ext uri="{BB962C8B-B14F-4D97-AF65-F5344CB8AC3E}">
        <p14:creationId xmlns:p14="http://schemas.microsoft.com/office/powerpoint/2010/main" val="349904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lotdia">
    <p:spTree>
      <p:nvGrpSpPr>
        <p:cNvPr id="1" name=""/>
        <p:cNvGrpSpPr/>
        <p:nvPr/>
      </p:nvGrpSpPr>
      <p:grpSpPr>
        <a:xfrm>
          <a:off x="0" y="0"/>
          <a:ext cx="0" cy="0"/>
          <a:chOff x="0" y="0"/>
          <a:chExt cx="0" cy="0"/>
        </a:xfrm>
      </p:grpSpPr>
      <p:pic>
        <p:nvPicPr>
          <p:cNvPr id="8" name="Afbeelding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kstvak 4"/>
          <p:cNvSpPr txBox="1"/>
          <p:nvPr userDrawn="1"/>
        </p:nvSpPr>
        <p:spPr>
          <a:xfrm>
            <a:off x="1130533" y="6142150"/>
            <a:ext cx="5963286" cy="369332"/>
          </a:xfrm>
          <a:prstGeom prst="rect">
            <a:avLst/>
          </a:prstGeom>
          <a:solidFill>
            <a:schemeClr val="bg1"/>
          </a:solidFill>
        </p:spPr>
        <p:txBody>
          <a:bodyPr wrap="square" rtlCol="0">
            <a:spAutoFit/>
          </a:bodyPr>
          <a:lstStyle/>
          <a:p>
            <a:endParaRPr lang="nl-NL" dirty="0"/>
          </a:p>
        </p:txBody>
      </p:sp>
    </p:spTree>
    <p:extLst>
      <p:ext uri="{BB962C8B-B14F-4D97-AF65-F5344CB8AC3E}">
        <p14:creationId xmlns:p14="http://schemas.microsoft.com/office/powerpoint/2010/main" val="5497683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Afbeelding 3"/>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9734400" y="0"/>
            <a:ext cx="2459736" cy="6858000"/>
          </a:xfrm>
          <a:prstGeom prst="rect">
            <a:avLst/>
          </a:prstGeom>
        </p:spPr>
      </p:pic>
      <p:sp>
        <p:nvSpPr>
          <p:cNvPr id="2" name="Tijdelijke aanduiding voor titel 1"/>
          <p:cNvSpPr>
            <a:spLocks noGrp="1"/>
          </p:cNvSpPr>
          <p:nvPr>
            <p:ph type="title"/>
          </p:nvPr>
        </p:nvSpPr>
        <p:spPr>
          <a:xfrm>
            <a:off x="756000" y="576000"/>
            <a:ext cx="9036000" cy="1080000"/>
          </a:xfrm>
          <a:prstGeom prst="rect">
            <a:avLst/>
          </a:prstGeom>
        </p:spPr>
        <p:txBody>
          <a:bodyPr vert="horz" lIns="0" tIns="0" rIns="0" bIns="0" rtlCol="0" anchor="t" anchorCtr="0">
            <a:normAutofit/>
          </a:bodyPr>
          <a:lstStyle/>
          <a:p>
            <a:r>
              <a:rPr lang="nl-NL" dirty="0"/>
              <a:t>Klik om de stijl te bewerken</a:t>
            </a:r>
          </a:p>
        </p:txBody>
      </p:sp>
      <p:sp>
        <p:nvSpPr>
          <p:cNvPr id="3" name="Tijdelijke aanduiding voor tekst 2"/>
          <p:cNvSpPr>
            <a:spLocks noGrp="1"/>
          </p:cNvSpPr>
          <p:nvPr>
            <p:ph type="body" idx="1"/>
          </p:nvPr>
        </p:nvSpPr>
        <p:spPr>
          <a:xfrm>
            <a:off x="2052000" y="1728000"/>
            <a:ext cx="7740000" cy="4351338"/>
          </a:xfrm>
          <a:prstGeom prst="rect">
            <a:avLst/>
          </a:prstGeom>
        </p:spPr>
        <p:txBody>
          <a:bodyPr vert="horz" lIns="0" tIns="0" rIns="0" bIns="0" rtlCol="0">
            <a:normAutofit/>
          </a:bodyPr>
          <a:lstStyle/>
          <a:p>
            <a:pPr lvl="0"/>
            <a:r>
              <a:rPr lang="nl-NL" dirty="0"/>
              <a:t>Klik om de modelstijlen te bewerken</a:t>
            </a:r>
          </a:p>
          <a:p>
            <a:pPr lvl="1"/>
            <a:r>
              <a:rPr lang="nl-NL" dirty="0"/>
              <a:t>Tweede niveau</a:t>
            </a:r>
          </a:p>
          <a:p>
            <a:pPr lvl="2"/>
            <a:r>
              <a:rPr lang="nl-NL" dirty="0"/>
              <a:t>Derde niveau</a:t>
            </a:r>
          </a:p>
          <a:p>
            <a:pPr lvl="3"/>
            <a:r>
              <a:rPr lang="nl-NL" dirty="0"/>
              <a:t>Vierde niveau</a:t>
            </a:r>
          </a:p>
          <a:p>
            <a:pPr lvl="4"/>
            <a:r>
              <a:rPr lang="nl-NL" dirty="0"/>
              <a:t>Vijfde niveau</a:t>
            </a:r>
          </a:p>
        </p:txBody>
      </p:sp>
    </p:spTree>
    <p:extLst>
      <p:ext uri="{BB962C8B-B14F-4D97-AF65-F5344CB8AC3E}">
        <p14:creationId xmlns:p14="http://schemas.microsoft.com/office/powerpoint/2010/main" val="625692762"/>
      </p:ext>
    </p:extLst>
  </p:cSld>
  <p:clrMap bg1="lt1" tx1="dk1" bg2="lt2" tx2="dk2" accent1="accent1" accent2="accent2" accent3="accent3" accent4="accent4" accent5="accent5" accent6="accent6" hlink="hlink" folHlink="folHlink"/>
  <p:sldLayoutIdLst>
    <p:sldLayoutId id="2147483651" r:id="rId1"/>
    <p:sldLayoutId id="2147483649" r:id="rId2"/>
    <p:sldLayoutId id="2147483652" r:id="rId3"/>
    <p:sldLayoutId id="2147483650" r:id="rId4"/>
    <p:sldLayoutId id="2147483653" r:id="rId5"/>
    <p:sldLayoutId id="2147483657" r:id="rId6"/>
    <p:sldLayoutId id="2147483654" r:id="rId7"/>
    <p:sldLayoutId id="2147483655" r:id="rId8"/>
    <p:sldLayoutId id="2147483656" r:id="rId9"/>
  </p:sldLayoutIdLst>
  <p:txStyles>
    <p:titleStyle>
      <a:lvl1pPr algn="l" defTabSz="914400" rtl="0" eaLnBrk="1" latinLnBrk="0" hangingPunct="1">
        <a:lnSpc>
          <a:spcPct val="90000"/>
        </a:lnSpc>
        <a:spcBef>
          <a:spcPct val="0"/>
        </a:spcBef>
        <a:buNone/>
        <a:defRPr sz="4400" b="1" kern="1200" baseline="0">
          <a:solidFill>
            <a:srgbClr val="1E201F"/>
          </a:solidFill>
          <a:latin typeface="Arial" panose="020B0604020202020204" pitchFamily="34" charset="0"/>
          <a:ea typeface="+mj-ea"/>
          <a:cs typeface="+mj-cs"/>
        </a:defRPr>
      </a:lvl1pPr>
    </p:titleStyle>
    <p:bodyStyle>
      <a:lvl1pPr marL="0" indent="-360000" algn="l" defTabSz="914400" rtl="0" eaLnBrk="1" latinLnBrk="0" hangingPunct="1">
        <a:lnSpc>
          <a:spcPct val="100000"/>
        </a:lnSpc>
        <a:spcBef>
          <a:spcPts val="0"/>
        </a:spcBef>
        <a:buFont typeface="Arial" panose="020B0604020202020204" pitchFamily="34" charset="0"/>
        <a:buChar char="•"/>
        <a:defRPr sz="2400" kern="1200" baseline="0">
          <a:solidFill>
            <a:srgbClr val="1E201F"/>
          </a:solidFill>
          <a:latin typeface="+mn-lt"/>
          <a:ea typeface="+mn-ea"/>
          <a:cs typeface="+mn-cs"/>
        </a:defRPr>
      </a:lvl1pPr>
      <a:lvl2pPr marL="0" indent="0" algn="l" defTabSz="914400" rtl="0" eaLnBrk="1" latinLnBrk="0" hangingPunct="1">
        <a:lnSpc>
          <a:spcPct val="100000"/>
        </a:lnSpc>
        <a:spcBef>
          <a:spcPts val="0"/>
        </a:spcBef>
        <a:buFontTx/>
        <a:buNone/>
        <a:defRPr sz="2400" kern="1200" baseline="0">
          <a:solidFill>
            <a:srgbClr val="1E201F"/>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rgbClr val="1E201F"/>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rgbClr val="1E201F"/>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8.emf"/><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4.xml"/><Relationship Id="rId1" Type="http://schemas.openxmlformats.org/officeDocument/2006/relationships/video" Target="https://www.youtube.com/embed/OTHZVvoSpkA"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33.png"/></Relationships>
</file>

<file path=ppt/slides/_rels/slide3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26073628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el 1">
            <a:extLst>
              <a:ext uri="{FF2B5EF4-FFF2-40B4-BE49-F238E27FC236}">
                <a16:creationId xmlns:a16="http://schemas.microsoft.com/office/drawing/2014/main" id="{B3D0F433-6721-4C39-A36C-8D1886D895C9}"/>
              </a:ext>
            </a:extLst>
          </p:cNvPr>
          <p:cNvSpPr>
            <a:spLocks noGrp="1" noChangeArrowheads="1"/>
          </p:cNvSpPr>
          <p:nvPr>
            <p:ph type="title"/>
          </p:nvPr>
        </p:nvSpPr>
        <p:spPr>
          <a:xfrm>
            <a:off x="1159497" y="606426"/>
            <a:ext cx="8963991" cy="1325563"/>
          </a:xfrm>
        </p:spPr>
        <p:txBody>
          <a:bodyPr/>
          <a:lstStyle/>
          <a:p>
            <a:pPr eaLnBrk="1" hangingPunct="1"/>
            <a:r>
              <a:rPr lang="nl-NL" altLang="nl-NL" sz="3600" dirty="0"/>
              <a:t>Groei </a:t>
            </a:r>
            <a:endParaRPr lang="nl-NL" altLang="nl-NL" b="1" dirty="0"/>
          </a:p>
        </p:txBody>
      </p:sp>
      <p:sp>
        <p:nvSpPr>
          <p:cNvPr id="36867" name="Tijdelijke aanduiding voor inhoud 2">
            <a:extLst>
              <a:ext uri="{FF2B5EF4-FFF2-40B4-BE49-F238E27FC236}">
                <a16:creationId xmlns:a16="http://schemas.microsoft.com/office/drawing/2014/main" id="{4F48454F-D89A-42E8-A311-C6F38954DDFB}"/>
              </a:ext>
            </a:extLst>
          </p:cNvPr>
          <p:cNvSpPr>
            <a:spLocks noGrp="1" noChangeArrowheads="1"/>
          </p:cNvSpPr>
          <p:nvPr>
            <p:ph idx="1"/>
          </p:nvPr>
        </p:nvSpPr>
        <p:spPr>
          <a:xfrm>
            <a:off x="980388" y="1955800"/>
            <a:ext cx="9155800" cy="4351338"/>
          </a:xfrm>
        </p:spPr>
        <p:txBody>
          <a:bodyPr/>
          <a:lstStyle/>
          <a:p>
            <a:pPr indent="0">
              <a:buNone/>
            </a:pPr>
            <a:r>
              <a:rPr lang="nl-NL" altLang="nl-NL" sz="4000" dirty="0"/>
              <a:t>Begint bij het optimaal benutten van licht!</a:t>
            </a:r>
          </a:p>
          <a:p>
            <a:pPr indent="0">
              <a:buNone/>
            </a:pPr>
            <a:br>
              <a:rPr lang="nl-NL" altLang="nl-NL" b="1" dirty="0"/>
            </a:br>
            <a:endParaRPr lang="nl-NL" altLang="nl-NL" dirty="0"/>
          </a:p>
        </p:txBody>
      </p:sp>
      <p:pic>
        <p:nvPicPr>
          <p:cNvPr id="36869" name="Picture 2" descr="Image result for groei">
            <a:extLst>
              <a:ext uri="{FF2B5EF4-FFF2-40B4-BE49-F238E27FC236}">
                <a16:creationId xmlns:a16="http://schemas.microsoft.com/office/drawing/2014/main" id="{E74EDCD9-79B7-4C9C-954F-93875D08B0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8351" y="3716338"/>
            <a:ext cx="3806825" cy="226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70" name="Afbeelding 3">
            <a:extLst>
              <a:ext uri="{FF2B5EF4-FFF2-40B4-BE49-F238E27FC236}">
                <a16:creationId xmlns:a16="http://schemas.microsoft.com/office/drawing/2014/main" id="{9E71BF0A-82D2-4617-B76E-6F89239B881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76613" y="3289300"/>
            <a:ext cx="1687512" cy="168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el 1">
            <a:extLst>
              <a:ext uri="{FF2B5EF4-FFF2-40B4-BE49-F238E27FC236}">
                <a16:creationId xmlns:a16="http://schemas.microsoft.com/office/drawing/2014/main" id="{5D2A011B-ADBC-4E2E-A35E-55EF1AC3C3EA}"/>
              </a:ext>
            </a:extLst>
          </p:cNvPr>
          <p:cNvSpPr>
            <a:spLocks noGrp="1" noChangeArrowheads="1"/>
          </p:cNvSpPr>
          <p:nvPr>
            <p:ph type="title"/>
          </p:nvPr>
        </p:nvSpPr>
        <p:spPr>
          <a:xfrm>
            <a:off x="933254" y="549276"/>
            <a:ext cx="10624008" cy="1584325"/>
          </a:xfrm>
        </p:spPr>
        <p:txBody>
          <a:bodyPr/>
          <a:lstStyle/>
          <a:p>
            <a:r>
              <a:rPr lang="nl-NL" altLang="nl-NL" b="1" dirty="0"/>
              <a:t>Aanmaak assimilaten en gewasopbouw</a:t>
            </a:r>
          </a:p>
        </p:txBody>
      </p:sp>
      <p:sp>
        <p:nvSpPr>
          <p:cNvPr id="21507" name="Tijdelijke aanduiding voor inhoud 2">
            <a:extLst>
              <a:ext uri="{FF2B5EF4-FFF2-40B4-BE49-F238E27FC236}">
                <a16:creationId xmlns:a16="http://schemas.microsoft.com/office/drawing/2014/main" id="{A4323541-D69B-4FFC-B515-ECF40096C17F}"/>
              </a:ext>
            </a:extLst>
          </p:cNvPr>
          <p:cNvSpPr>
            <a:spLocks noGrp="1" noChangeArrowheads="1"/>
          </p:cNvSpPr>
          <p:nvPr>
            <p:ph idx="1"/>
          </p:nvPr>
        </p:nvSpPr>
        <p:spPr>
          <a:xfrm>
            <a:off x="1197204" y="1825625"/>
            <a:ext cx="8931046" cy="4351338"/>
          </a:xfrm>
        </p:spPr>
        <p:txBody>
          <a:bodyPr/>
          <a:lstStyle/>
          <a:p>
            <a:pPr indent="0">
              <a:buNone/>
              <a:defRPr/>
            </a:pPr>
            <a:r>
              <a:rPr lang="nl-NL" dirty="0"/>
              <a:t>Als licht wordt opgevangen door blad, kan het worden benut voor de fotosynthese.</a:t>
            </a:r>
          </a:p>
          <a:p>
            <a:pPr indent="0">
              <a:buNone/>
              <a:defRPr/>
            </a:pPr>
            <a:r>
              <a:rPr lang="nl-NL" dirty="0"/>
              <a:t>Van belang is:</a:t>
            </a:r>
            <a:br>
              <a:rPr lang="nl-NL" dirty="0"/>
            </a:br>
            <a:endParaRPr lang="nl-NL" dirty="0"/>
          </a:p>
          <a:p>
            <a:pPr>
              <a:buFont typeface="Wingdings" panose="05000000000000000000" pitchFamily="2" charset="2"/>
              <a:buChar char="Ø"/>
              <a:defRPr/>
            </a:pPr>
            <a:r>
              <a:rPr lang="nl-NL" dirty="0"/>
              <a:t>De grootte van het bladoppervlak</a:t>
            </a:r>
            <a:br>
              <a:rPr lang="nl-NL" dirty="0"/>
            </a:br>
            <a:endParaRPr lang="nl-NL" dirty="0"/>
          </a:p>
          <a:p>
            <a:pPr>
              <a:buFont typeface="Wingdings" panose="05000000000000000000" pitchFamily="2" charset="2"/>
              <a:buChar char="Ø"/>
              <a:defRPr/>
            </a:pPr>
            <a:r>
              <a:rPr lang="nl-NL" dirty="0"/>
              <a:t>Verdeling van het bladoppervlak (open of dicht gewas)</a:t>
            </a:r>
            <a:br>
              <a:rPr lang="nl-NL" dirty="0"/>
            </a:br>
            <a:endParaRPr lang="nl-NL" dirty="0"/>
          </a:p>
          <a:p>
            <a:pPr>
              <a:buFont typeface="Wingdings" panose="05000000000000000000" pitchFamily="2" charset="2"/>
              <a:buChar char="Ø"/>
              <a:defRPr/>
            </a:pPr>
            <a:r>
              <a:rPr lang="nl-NL" dirty="0"/>
              <a:t>Licht wat op het blad valt. Hoe meer licht op een blad valt, </a:t>
            </a:r>
            <a:br>
              <a:rPr lang="nl-NL" dirty="0"/>
            </a:br>
            <a:r>
              <a:rPr lang="nl-NL" dirty="0"/>
              <a:t>    hoe meer suikers het blad blijft maken</a:t>
            </a:r>
          </a:p>
        </p:txBody>
      </p:sp>
      <p:pic>
        <p:nvPicPr>
          <p:cNvPr id="2" name="Afbeelding 1">
            <a:extLst>
              <a:ext uri="{FF2B5EF4-FFF2-40B4-BE49-F238E27FC236}">
                <a16:creationId xmlns:a16="http://schemas.microsoft.com/office/drawing/2014/main" id="{3ECE6D8D-2E29-4466-BA40-F81E02B1EDA6}"/>
              </a:ext>
            </a:extLst>
          </p:cNvPr>
          <p:cNvPicPr>
            <a:picLocks noChangeAspect="1"/>
          </p:cNvPicPr>
          <p:nvPr/>
        </p:nvPicPr>
        <p:blipFill>
          <a:blip r:embed="rId2"/>
          <a:stretch>
            <a:fillRect/>
          </a:stretch>
        </p:blipFill>
        <p:spPr>
          <a:xfrm>
            <a:off x="9514019" y="5133975"/>
            <a:ext cx="2657475" cy="17240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1507">
                                            <p:txEl>
                                              <p:pRg st="2" end="2"/>
                                            </p:txEl>
                                          </p:spTgt>
                                        </p:tgtEl>
                                        <p:attrNameLst>
                                          <p:attrName>style.visibility</p:attrName>
                                        </p:attrNameLst>
                                      </p:cBhvr>
                                      <p:to>
                                        <p:strVal val="visible"/>
                                      </p:to>
                                    </p:set>
                                    <p:animEffect transition="in" filter="fade">
                                      <p:cBhvr>
                                        <p:cTn id="7" dur="1000"/>
                                        <p:tgtEl>
                                          <p:spTgt spid="21507">
                                            <p:txEl>
                                              <p:pRg st="2" end="2"/>
                                            </p:txEl>
                                          </p:spTgt>
                                        </p:tgtEl>
                                      </p:cBhvr>
                                    </p:animEffect>
                                    <p:anim calcmode="lin" valueType="num">
                                      <p:cBhvr>
                                        <p:cTn id="8" dur="1000" fill="hold"/>
                                        <p:tgtEl>
                                          <p:spTgt spid="21507">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2150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507">
                                            <p:txEl>
                                              <p:pRg st="3" end="3"/>
                                            </p:txEl>
                                          </p:spTgt>
                                        </p:tgtEl>
                                        <p:attrNameLst>
                                          <p:attrName>style.visibility</p:attrName>
                                        </p:attrNameLst>
                                      </p:cBhvr>
                                      <p:to>
                                        <p:strVal val="visible"/>
                                      </p:to>
                                    </p:set>
                                    <p:animEffect transition="in" filter="fade">
                                      <p:cBhvr>
                                        <p:cTn id="14" dur="1000"/>
                                        <p:tgtEl>
                                          <p:spTgt spid="21507">
                                            <p:txEl>
                                              <p:pRg st="3" end="3"/>
                                            </p:txEl>
                                          </p:spTgt>
                                        </p:tgtEl>
                                      </p:cBhvr>
                                    </p:animEffect>
                                    <p:anim calcmode="lin" valueType="num">
                                      <p:cBhvr>
                                        <p:cTn id="15" dur="1000" fill="hold"/>
                                        <p:tgtEl>
                                          <p:spTgt spid="21507">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2150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1507">
                                            <p:txEl>
                                              <p:pRg st="4" end="4"/>
                                            </p:txEl>
                                          </p:spTgt>
                                        </p:tgtEl>
                                        <p:attrNameLst>
                                          <p:attrName>style.visibility</p:attrName>
                                        </p:attrNameLst>
                                      </p:cBhvr>
                                      <p:to>
                                        <p:strVal val="visible"/>
                                      </p:to>
                                    </p:set>
                                    <p:animEffect transition="in" filter="fade">
                                      <p:cBhvr>
                                        <p:cTn id="21" dur="1000"/>
                                        <p:tgtEl>
                                          <p:spTgt spid="21507">
                                            <p:txEl>
                                              <p:pRg st="4" end="4"/>
                                            </p:txEl>
                                          </p:spTgt>
                                        </p:tgtEl>
                                      </p:cBhvr>
                                    </p:animEffect>
                                    <p:anim calcmode="lin" valueType="num">
                                      <p:cBhvr>
                                        <p:cTn id="22" dur="1000" fill="hold"/>
                                        <p:tgtEl>
                                          <p:spTgt spid="21507">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150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ppt_x"/>
                                          </p:val>
                                        </p:tav>
                                        <p:tav tm="100000">
                                          <p:val>
                                            <p:strVal val="#ppt_x"/>
                                          </p:val>
                                        </p:tav>
                                      </p:tavLst>
                                    </p:anim>
                                    <p:anim calcmode="lin" valueType="num">
                                      <p:cBhvr additive="base">
                                        <p:cTn id="2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el 1">
            <a:extLst>
              <a:ext uri="{FF2B5EF4-FFF2-40B4-BE49-F238E27FC236}">
                <a16:creationId xmlns:a16="http://schemas.microsoft.com/office/drawing/2014/main" id="{0369A3F0-15EB-46F6-8FC5-DEF8CADC9F04}"/>
              </a:ext>
            </a:extLst>
          </p:cNvPr>
          <p:cNvSpPr>
            <a:spLocks noGrp="1" noChangeArrowheads="1"/>
          </p:cNvSpPr>
          <p:nvPr>
            <p:ph type="title"/>
          </p:nvPr>
        </p:nvSpPr>
        <p:spPr>
          <a:xfrm>
            <a:off x="886120" y="882650"/>
            <a:ext cx="11001080" cy="1047750"/>
          </a:xfrm>
        </p:spPr>
        <p:txBody>
          <a:bodyPr>
            <a:normAutofit fontScale="90000"/>
          </a:bodyPr>
          <a:lstStyle/>
          <a:p>
            <a:pPr eaLnBrk="1" hangingPunct="1"/>
            <a:r>
              <a:rPr lang="nl-NL" altLang="nl-NL" b="1" dirty="0"/>
              <a:t>Overdag en bij belichting = aanmaak (source)</a:t>
            </a:r>
          </a:p>
        </p:txBody>
      </p:sp>
      <p:sp>
        <p:nvSpPr>
          <p:cNvPr id="24579" name="Tijdelijke aanduiding voor inhoud 2">
            <a:extLst>
              <a:ext uri="{FF2B5EF4-FFF2-40B4-BE49-F238E27FC236}">
                <a16:creationId xmlns:a16="http://schemas.microsoft.com/office/drawing/2014/main" id="{D6F2752D-C43F-4EF0-B515-8D03945D700A}"/>
              </a:ext>
            </a:extLst>
          </p:cNvPr>
          <p:cNvSpPr>
            <a:spLocks noGrp="1" noChangeArrowheads="1"/>
          </p:cNvSpPr>
          <p:nvPr>
            <p:ph idx="1"/>
          </p:nvPr>
        </p:nvSpPr>
        <p:spPr>
          <a:xfrm>
            <a:off x="1106570" y="1848654"/>
            <a:ext cx="7975600" cy="4351337"/>
          </a:xfrm>
        </p:spPr>
        <p:txBody>
          <a:bodyPr/>
          <a:lstStyle/>
          <a:p>
            <a:pPr indent="0">
              <a:buNone/>
              <a:defRPr/>
            </a:pPr>
            <a:r>
              <a:rPr lang="nl-NL" altLang="nl-NL" dirty="0"/>
              <a:t> </a:t>
            </a:r>
          </a:p>
          <a:p>
            <a:pPr indent="0">
              <a:buNone/>
              <a:defRPr/>
            </a:pPr>
            <a:r>
              <a:rPr lang="nl-NL" altLang="nl-NL" dirty="0"/>
              <a:t> </a:t>
            </a:r>
            <a:r>
              <a:rPr lang="nl-NL" altLang="nl-NL" b="1" dirty="0"/>
              <a:t>FOTOSYNTHESE</a:t>
            </a:r>
          </a:p>
          <a:p>
            <a:pPr indent="0">
              <a:buNone/>
              <a:defRPr/>
            </a:pPr>
            <a:endParaRPr lang="nl-NL" altLang="nl-NL" dirty="0"/>
          </a:p>
          <a:p>
            <a:pPr indent="0">
              <a:buNone/>
              <a:defRPr/>
            </a:pPr>
            <a:r>
              <a:rPr lang="nl-NL" altLang="nl-NL" dirty="0"/>
              <a:t>Optimaal tussen 22 ˚ C  en 25˚ C</a:t>
            </a:r>
          </a:p>
          <a:p>
            <a:pPr indent="0">
              <a:buNone/>
              <a:defRPr/>
            </a:pPr>
            <a:endParaRPr lang="nl-NL" altLang="nl-NL" dirty="0"/>
          </a:p>
          <a:p>
            <a:pPr indent="0">
              <a:buNone/>
              <a:defRPr/>
            </a:pPr>
            <a:r>
              <a:rPr lang="nl-NL" altLang="nl-NL" b="1" dirty="0"/>
              <a:t>Maar</a:t>
            </a:r>
            <a:r>
              <a:rPr lang="nl-NL" altLang="nl-NL" dirty="0"/>
              <a:t> </a:t>
            </a:r>
            <a:r>
              <a:rPr lang="nl-NL" altLang="nl-NL" b="1" dirty="0"/>
              <a:t>bij </a:t>
            </a:r>
          </a:p>
          <a:p>
            <a:pPr>
              <a:buFont typeface="Wingdings" panose="05000000000000000000" pitchFamily="2" charset="2"/>
              <a:buChar char="Ø"/>
              <a:defRPr/>
            </a:pPr>
            <a:r>
              <a:rPr lang="nl-NL" altLang="nl-NL" dirty="0"/>
              <a:t>hogere temperatuur</a:t>
            </a:r>
          </a:p>
          <a:p>
            <a:pPr>
              <a:buFont typeface="Wingdings" panose="05000000000000000000" pitchFamily="2" charset="2"/>
              <a:buChar char="Ø"/>
              <a:defRPr/>
            </a:pPr>
            <a:r>
              <a:rPr lang="nl-NL" altLang="nl-NL" dirty="0"/>
              <a:t>Veel Co2</a:t>
            </a:r>
          </a:p>
          <a:p>
            <a:pPr>
              <a:buFont typeface="Wingdings" panose="05000000000000000000" pitchFamily="2" charset="2"/>
              <a:buChar char="Ø"/>
              <a:defRPr/>
            </a:pPr>
            <a:r>
              <a:rPr lang="nl-NL" altLang="nl-NL" dirty="0"/>
              <a:t>Voldoende vocht</a:t>
            </a:r>
          </a:p>
          <a:p>
            <a:pPr>
              <a:buFont typeface="Wingdings" panose="05000000000000000000" pitchFamily="2" charset="2"/>
              <a:buChar char="Ø"/>
              <a:defRPr/>
            </a:pPr>
            <a:endParaRPr lang="nl-NL" altLang="nl-NL" dirty="0"/>
          </a:p>
          <a:p>
            <a:pPr indent="0">
              <a:buNone/>
              <a:defRPr/>
            </a:pPr>
            <a:r>
              <a:rPr lang="nl-NL" altLang="nl-NL" dirty="0"/>
              <a:t>Is het optimum </a:t>
            </a:r>
            <a:r>
              <a:rPr lang="nl-NL" altLang="nl-NL" b="1" dirty="0"/>
              <a:t>veel</a:t>
            </a:r>
            <a:r>
              <a:rPr lang="nl-NL" altLang="nl-NL" dirty="0"/>
              <a:t> hoger!</a:t>
            </a:r>
          </a:p>
        </p:txBody>
      </p:sp>
      <p:pic>
        <p:nvPicPr>
          <p:cNvPr id="47109" name="Afbeelding 3">
            <a:extLst>
              <a:ext uri="{FF2B5EF4-FFF2-40B4-BE49-F238E27FC236}">
                <a16:creationId xmlns:a16="http://schemas.microsoft.com/office/drawing/2014/main" id="{07C5FC23-FCEA-421E-B6C4-F57B178B3F6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464426" y="2155825"/>
            <a:ext cx="1770063" cy="1684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4579">
                                            <p:txEl>
                                              <p:pRg st="5" end="5"/>
                                            </p:txEl>
                                          </p:spTgt>
                                        </p:tgtEl>
                                        <p:attrNameLst>
                                          <p:attrName>style.visibility</p:attrName>
                                        </p:attrNameLst>
                                      </p:cBhvr>
                                      <p:to>
                                        <p:strVal val="visible"/>
                                      </p:to>
                                    </p:set>
                                    <p:animEffect transition="in" filter="fade">
                                      <p:cBhvr>
                                        <p:cTn id="7" dur="1000"/>
                                        <p:tgtEl>
                                          <p:spTgt spid="24579">
                                            <p:txEl>
                                              <p:pRg st="5" end="5"/>
                                            </p:txEl>
                                          </p:spTgt>
                                        </p:tgtEl>
                                      </p:cBhvr>
                                    </p:animEffect>
                                    <p:anim calcmode="lin" valueType="num">
                                      <p:cBhvr>
                                        <p:cTn id="8" dur="1000" fill="hold"/>
                                        <p:tgtEl>
                                          <p:spTgt spid="24579">
                                            <p:txEl>
                                              <p:pRg st="5" end="5"/>
                                            </p:txEl>
                                          </p:spTgt>
                                        </p:tgtEl>
                                        <p:attrNameLst>
                                          <p:attrName>ppt_x</p:attrName>
                                        </p:attrNameLst>
                                      </p:cBhvr>
                                      <p:tavLst>
                                        <p:tav tm="0">
                                          <p:val>
                                            <p:strVal val="#ppt_x"/>
                                          </p:val>
                                        </p:tav>
                                        <p:tav tm="100000">
                                          <p:val>
                                            <p:strVal val="#ppt_x"/>
                                          </p:val>
                                        </p:tav>
                                      </p:tavLst>
                                    </p:anim>
                                    <p:anim calcmode="lin" valueType="num">
                                      <p:cBhvr>
                                        <p:cTn id="9" dur="1000" fill="hold"/>
                                        <p:tgtEl>
                                          <p:spTgt spid="24579">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4579">
                                            <p:txEl>
                                              <p:pRg st="6" end="6"/>
                                            </p:txEl>
                                          </p:spTgt>
                                        </p:tgtEl>
                                        <p:attrNameLst>
                                          <p:attrName>style.visibility</p:attrName>
                                        </p:attrNameLst>
                                      </p:cBhvr>
                                      <p:to>
                                        <p:strVal val="visible"/>
                                      </p:to>
                                    </p:set>
                                    <p:animEffect transition="in" filter="fade">
                                      <p:cBhvr>
                                        <p:cTn id="14" dur="1000"/>
                                        <p:tgtEl>
                                          <p:spTgt spid="24579">
                                            <p:txEl>
                                              <p:pRg st="6" end="6"/>
                                            </p:txEl>
                                          </p:spTgt>
                                        </p:tgtEl>
                                      </p:cBhvr>
                                    </p:animEffect>
                                    <p:anim calcmode="lin" valueType="num">
                                      <p:cBhvr>
                                        <p:cTn id="15" dur="1000" fill="hold"/>
                                        <p:tgtEl>
                                          <p:spTgt spid="24579">
                                            <p:txEl>
                                              <p:pRg st="6" end="6"/>
                                            </p:txEl>
                                          </p:spTgt>
                                        </p:tgtEl>
                                        <p:attrNameLst>
                                          <p:attrName>ppt_x</p:attrName>
                                        </p:attrNameLst>
                                      </p:cBhvr>
                                      <p:tavLst>
                                        <p:tav tm="0">
                                          <p:val>
                                            <p:strVal val="#ppt_x"/>
                                          </p:val>
                                        </p:tav>
                                        <p:tav tm="100000">
                                          <p:val>
                                            <p:strVal val="#ppt_x"/>
                                          </p:val>
                                        </p:tav>
                                      </p:tavLst>
                                    </p:anim>
                                    <p:anim calcmode="lin" valueType="num">
                                      <p:cBhvr>
                                        <p:cTn id="16" dur="1000" fill="hold"/>
                                        <p:tgtEl>
                                          <p:spTgt spid="24579">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4579">
                                            <p:txEl>
                                              <p:pRg st="7" end="7"/>
                                            </p:txEl>
                                          </p:spTgt>
                                        </p:tgtEl>
                                        <p:attrNameLst>
                                          <p:attrName>style.visibility</p:attrName>
                                        </p:attrNameLst>
                                      </p:cBhvr>
                                      <p:to>
                                        <p:strVal val="visible"/>
                                      </p:to>
                                    </p:set>
                                    <p:animEffect transition="in" filter="fade">
                                      <p:cBhvr>
                                        <p:cTn id="21" dur="1000"/>
                                        <p:tgtEl>
                                          <p:spTgt spid="24579">
                                            <p:txEl>
                                              <p:pRg st="7" end="7"/>
                                            </p:txEl>
                                          </p:spTgt>
                                        </p:tgtEl>
                                      </p:cBhvr>
                                    </p:animEffect>
                                    <p:anim calcmode="lin" valueType="num">
                                      <p:cBhvr>
                                        <p:cTn id="22" dur="1000" fill="hold"/>
                                        <p:tgtEl>
                                          <p:spTgt spid="24579">
                                            <p:txEl>
                                              <p:pRg st="7" end="7"/>
                                            </p:txEl>
                                          </p:spTgt>
                                        </p:tgtEl>
                                        <p:attrNameLst>
                                          <p:attrName>ppt_x</p:attrName>
                                        </p:attrNameLst>
                                      </p:cBhvr>
                                      <p:tavLst>
                                        <p:tav tm="0">
                                          <p:val>
                                            <p:strVal val="#ppt_x"/>
                                          </p:val>
                                        </p:tav>
                                        <p:tav tm="100000">
                                          <p:val>
                                            <p:strVal val="#ppt_x"/>
                                          </p:val>
                                        </p:tav>
                                      </p:tavLst>
                                    </p:anim>
                                    <p:anim calcmode="lin" valueType="num">
                                      <p:cBhvr>
                                        <p:cTn id="23" dur="1000" fill="hold"/>
                                        <p:tgtEl>
                                          <p:spTgt spid="24579">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4579">
                                            <p:txEl>
                                              <p:pRg st="8" end="8"/>
                                            </p:txEl>
                                          </p:spTgt>
                                        </p:tgtEl>
                                        <p:attrNameLst>
                                          <p:attrName>style.visibility</p:attrName>
                                        </p:attrNameLst>
                                      </p:cBhvr>
                                      <p:to>
                                        <p:strVal val="visible"/>
                                      </p:to>
                                    </p:set>
                                    <p:animEffect transition="in" filter="fade">
                                      <p:cBhvr>
                                        <p:cTn id="28" dur="1000"/>
                                        <p:tgtEl>
                                          <p:spTgt spid="24579">
                                            <p:txEl>
                                              <p:pRg st="8" end="8"/>
                                            </p:txEl>
                                          </p:spTgt>
                                        </p:tgtEl>
                                      </p:cBhvr>
                                    </p:animEffect>
                                    <p:anim calcmode="lin" valueType="num">
                                      <p:cBhvr>
                                        <p:cTn id="29" dur="1000" fill="hold"/>
                                        <p:tgtEl>
                                          <p:spTgt spid="24579">
                                            <p:txEl>
                                              <p:pRg st="8" end="8"/>
                                            </p:txEl>
                                          </p:spTgt>
                                        </p:tgtEl>
                                        <p:attrNameLst>
                                          <p:attrName>ppt_x</p:attrName>
                                        </p:attrNameLst>
                                      </p:cBhvr>
                                      <p:tavLst>
                                        <p:tav tm="0">
                                          <p:val>
                                            <p:strVal val="#ppt_x"/>
                                          </p:val>
                                        </p:tav>
                                        <p:tav tm="100000">
                                          <p:val>
                                            <p:strVal val="#ppt_x"/>
                                          </p:val>
                                        </p:tav>
                                      </p:tavLst>
                                    </p:anim>
                                    <p:anim calcmode="lin" valueType="num">
                                      <p:cBhvr>
                                        <p:cTn id="30" dur="1000" fill="hold"/>
                                        <p:tgtEl>
                                          <p:spTgt spid="24579">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4579">
                                            <p:txEl>
                                              <p:pRg st="10" end="10"/>
                                            </p:txEl>
                                          </p:spTgt>
                                        </p:tgtEl>
                                        <p:attrNameLst>
                                          <p:attrName>style.visibility</p:attrName>
                                        </p:attrNameLst>
                                      </p:cBhvr>
                                      <p:to>
                                        <p:strVal val="visible"/>
                                      </p:to>
                                    </p:set>
                                    <p:animEffect transition="in" filter="fade">
                                      <p:cBhvr>
                                        <p:cTn id="35" dur="1000"/>
                                        <p:tgtEl>
                                          <p:spTgt spid="24579">
                                            <p:txEl>
                                              <p:pRg st="10" end="10"/>
                                            </p:txEl>
                                          </p:spTgt>
                                        </p:tgtEl>
                                      </p:cBhvr>
                                    </p:animEffect>
                                    <p:anim calcmode="lin" valueType="num">
                                      <p:cBhvr>
                                        <p:cTn id="36" dur="1000" fill="hold"/>
                                        <p:tgtEl>
                                          <p:spTgt spid="24579">
                                            <p:txEl>
                                              <p:pRg st="10" end="10"/>
                                            </p:txEl>
                                          </p:spTgt>
                                        </p:tgtEl>
                                        <p:attrNameLst>
                                          <p:attrName>ppt_x</p:attrName>
                                        </p:attrNameLst>
                                      </p:cBhvr>
                                      <p:tavLst>
                                        <p:tav tm="0">
                                          <p:val>
                                            <p:strVal val="#ppt_x"/>
                                          </p:val>
                                        </p:tav>
                                        <p:tav tm="100000">
                                          <p:val>
                                            <p:strVal val="#ppt_x"/>
                                          </p:val>
                                        </p:tav>
                                      </p:tavLst>
                                    </p:anim>
                                    <p:anim calcmode="lin" valueType="num">
                                      <p:cBhvr>
                                        <p:cTn id="37" dur="1000" fill="hold"/>
                                        <p:tgtEl>
                                          <p:spTgt spid="24579">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125128" y="784717"/>
            <a:ext cx="7886700" cy="996950"/>
          </a:xfrm>
        </p:spPr>
        <p:txBody>
          <a:bodyPr/>
          <a:lstStyle/>
          <a:p>
            <a:pPr eaLnBrk="1" hangingPunct="1"/>
            <a:r>
              <a:rPr lang="nl-NL" altLang="nl-NL" b="1" dirty="0"/>
              <a:t>Verbruik assimilaten (</a:t>
            </a:r>
            <a:r>
              <a:rPr lang="nl-NL" altLang="nl-NL" b="1" dirty="0" err="1"/>
              <a:t>sink</a:t>
            </a:r>
            <a:r>
              <a:rPr lang="nl-NL" altLang="nl-NL" b="1" dirty="0"/>
              <a:t>)</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125128" y="1781667"/>
            <a:ext cx="7886700" cy="4738260"/>
          </a:xfrm>
        </p:spPr>
        <p:txBody>
          <a:bodyPr>
            <a:normAutofit/>
          </a:bodyPr>
          <a:lstStyle/>
          <a:p>
            <a:pPr indent="0">
              <a:buNone/>
              <a:defRPr/>
            </a:pPr>
            <a:r>
              <a:rPr lang="nl-NL" dirty="0"/>
              <a:t>De gevormde assimilaten worden gebruikt om het gewas te laten groeien. </a:t>
            </a:r>
            <a:br>
              <a:rPr lang="nl-NL" dirty="0"/>
            </a:br>
            <a:r>
              <a:rPr lang="nl-NL" dirty="0"/>
              <a:t>Dit wordt de vorming van </a:t>
            </a:r>
            <a:r>
              <a:rPr lang="nl-NL" b="1" dirty="0"/>
              <a:t>droge stof </a:t>
            </a:r>
            <a:r>
              <a:rPr lang="nl-NL" dirty="0"/>
              <a:t>genoemd.</a:t>
            </a:r>
          </a:p>
          <a:p>
            <a:pPr indent="0">
              <a:buNone/>
              <a:defRPr/>
            </a:pPr>
            <a:endParaRPr lang="nl-NL" dirty="0"/>
          </a:p>
          <a:p>
            <a:pPr indent="0">
              <a:buNone/>
              <a:defRPr/>
            </a:pPr>
            <a:r>
              <a:rPr lang="nl-NL" dirty="0"/>
              <a:t>Voor deze omzetting van suikers naar droge stof is energie nodig (</a:t>
            </a:r>
            <a:r>
              <a:rPr lang="nl-NL" b="1" dirty="0"/>
              <a:t>groeiademhaling</a:t>
            </a:r>
            <a:r>
              <a:rPr lang="nl-NL" dirty="0"/>
              <a:t>). (85%)</a:t>
            </a:r>
          </a:p>
          <a:p>
            <a:pPr indent="0">
              <a:buNone/>
              <a:defRPr/>
            </a:pPr>
            <a:endParaRPr lang="nl-NL" dirty="0"/>
          </a:p>
          <a:p>
            <a:pPr indent="0">
              <a:buNone/>
              <a:defRPr/>
            </a:pPr>
            <a:r>
              <a:rPr lang="nl-NL" dirty="0"/>
              <a:t>Ook het onderhoud van de cellen vergt energie (</a:t>
            </a:r>
            <a:r>
              <a:rPr lang="nl-NL" b="1" dirty="0"/>
              <a:t>onderhoudsademhaling</a:t>
            </a:r>
            <a:r>
              <a:rPr lang="nl-NL" dirty="0"/>
              <a:t>) (15%)</a:t>
            </a:r>
          </a:p>
          <a:p>
            <a:pPr indent="0">
              <a:buNone/>
              <a:defRPr/>
            </a:pPr>
            <a:endParaRPr lang="nl-NL" dirty="0"/>
          </a:p>
          <a:p>
            <a:pPr indent="0">
              <a:buNone/>
              <a:defRPr/>
            </a:pPr>
            <a:r>
              <a:rPr lang="nl-NL" dirty="0"/>
              <a:t>De benodigde energie wordt verkregen door de verbranding van suikers.</a:t>
            </a:r>
          </a:p>
          <a:p>
            <a:pPr indent="0">
              <a:buNone/>
              <a:defRPr/>
            </a:pPr>
            <a:endParaRPr lang="nl-NL" dirty="0"/>
          </a:p>
          <a:p>
            <a:pPr indent="0">
              <a:buNone/>
              <a:defRPr/>
            </a:pPr>
            <a:endParaRPr lang="nl-NL" dirty="0"/>
          </a:p>
        </p:txBody>
      </p:sp>
      <p:pic>
        <p:nvPicPr>
          <p:cNvPr id="2" name="Afbeelding 1">
            <a:extLst>
              <a:ext uri="{FF2B5EF4-FFF2-40B4-BE49-F238E27FC236}">
                <a16:creationId xmlns:a16="http://schemas.microsoft.com/office/drawing/2014/main" id="{A8E19A3F-3500-458C-B8E8-B6DD8CC1C685}"/>
              </a:ext>
            </a:extLst>
          </p:cNvPr>
          <p:cNvPicPr>
            <a:picLocks noChangeAspect="1"/>
          </p:cNvPicPr>
          <p:nvPr/>
        </p:nvPicPr>
        <p:blipFill>
          <a:blip r:embed="rId3"/>
          <a:stretch>
            <a:fillRect/>
          </a:stretch>
        </p:blipFill>
        <p:spPr>
          <a:xfrm>
            <a:off x="8314932" y="4402318"/>
            <a:ext cx="3456148" cy="1806116"/>
          </a:xfrm>
          <a:prstGeom prst="rect">
            <a:avLst/>
          </a:prstGeom>
        </p:spPr>
      </p:pic>
    </p:spTree>
    <p:extLst>
      <p:ext uri="{BB962C8B-B14F-4D97-AF65-F5344CB8AC3E}">
        <p14:creationId xmlns:p14="http://schemas.microsoft.com/office/powerpoint/2010/main" val="68794304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4" end="4"/>
                                            </p:txEl>
                                          </p:spTgt>
                                        </p:tgtEl>
                                        <p:attrNameLst>
                                          <p:attrName>style.visibility</p:attrName>
                                        </p:attrNameLst>
                                      </p:cBhvr>
                                      <p:to>
                                        <p:strVal val="visible"/>
                                      </p:to>
                                    </p:set>
                                    <p:animEffect transition="in" filter="fade">
                                      <p:cBhvr>
                                        <p:cTn id="14" dur="1000"/>
                                        <p:tgtEl>
                                          <p:spTgt spid="7171">
                                            <p:txEl>
                                              <p:pRg st="4" end="4"/>
                                            </p:txEl>
                                          </p:spTgt>
                                        </p:tgtEl>
                                      </p:cBhvr>
                                    </p:animEffect>
                                    <p:anim calcmode="lin" valueType="num">
                                      <p:cBhvr>
                                        <p:cTn id="15"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6" end="6"/>
                                            </p:txEl>
                                          </p:spTgt>
                                        </p:tgtEl>
                                        <p:attrNameLst>
                                          <p:attrName>style.visibility</p:attrName>
                                        </p:attrNameLst>
                                      </p:cBhvr>
                                      <p:to>
                                        <p:strVal val="visible"/>
                                      </p:to>
                                    </p:set>
                                    <p:animEffect transition="in" filter="fade">
                                      <p:cBhvr>
                                        <p:cTn id="21" dur="1000"/>
                                        <p:tgtEl>
                                          <p:spTgt spid="7171">
                                            <p:txEl>
                                              <p:pRg st="6" end="6"/>
                                            </p:txEl>
                                          </p:spTgt>
                                        </p:tgtEl>
                                      </p:cBhvr>
                                    </p:animEffect>
                                    <p:anim calcmode="lin" valueType="num">
                                      <p:cBhvr>
                                        <p:cTn id="22"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additive="base">
                                        <p:cTn id="28" dur="500" fill="hold"/>
                                        <p:tgtEl>
                                          <p:spTgt spid="2"/>
                                        </p:tgtEl>
                                        <p:attrNameLst>
                                          <p:attrName>ppt_x</p:attrName>
                                        </p:attrNameLst>
                                      </p:cBhvr>
                                      <p:tavLst>
                                        <p:tav tm="0">
                                          <p:val>
                                            <p:strVal val="#ppt_x"/>
                                          </p:val>
                                        </p:tav>
                                        <p:tav tm="100000">
                                          <p:val>
                                            <p:strVal val="#ppt_x"/>
                                          </p:val>
                                        </p:tav>
                                      </p:tavLst>
                                    </p:anim>
                                    <p:anim calcmode="lin" valueType="num">
                                      <p:cBhvr additive="base">
                                        <p:cTn id="2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125128" y="784717"/>
            <a:ext cx="7886700" cy="996950"/>
          </a:xfrm>
        </p:spPr>
        <p:txBody>
          <a:bodyPr/>
          <a:lstStyle/>
          <a:p>
            <a:pPr eaLnBrk="1" hangingPunct="1"/>
            <a:r>
              <a:rPr lang="nl-NL" altLang="nl-NL" b="1" dirty="0" err="1"/>
              <a:t>Sink</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02580" y="1781667"/>
            <a:ext cx="7886700" cy="4738260"/>
          </a:xfrm>
        </p:spPr>
        <p:txBody>
          <a:bodyPr>
            <a:normAutofit/>
          </a:bodyPr>
          <a:lstStyle/>
          <a:p>
            <a:pPr indent="0">
              <a:buNone/>
              <a:defRPr/>
            </a:pPr>
            <a:r>
              <a:rPr lang="nl-NL" dirty="0"/>
              <a:t>Alle delen van het gewas waar assimilaten worden verbruikt worden de </a:t>
            </a:r>
            <a:r>
              <a:rPr lang="nl-NL" b="1" dirty="0" err="1"/>
              <a:t>Sink</a:t>
            </a:r>
            <a:r>
              <a:rPr lang="nl-NL" dirty="0"/>
              <a:t> genoemd.</a:t>
            </a:r>
          </a:p>
          <a:p>
            <a:pPr indent="0">
              <a:buNone/>
              <a:defRPr/>
            </a:pPr>
            <a:endParaRPr lang="nl-NL" dirty="0"/>
          </a:p>
          <a:p>
            <a:pPr indent="0">
              <a:buNone/>
              <a:defRPr/>
            </a:pPr>
            <a:r>
              <a:rPr lang="nl-NL" dirty="0"/>
              <a:t>Jong blad, vruchten, bloemen en wortels behoren tot de </a:t>
            </a:r>
            <a:r>
              <a:rPr lang="nl-NL" b="1" dirty="0" err="1"/>
              <a:t>sink</a:t>
            </a:r>
            <a:r>
              <a:rPr lang="nl-NL" b="1" dirty="0"/>
              <a:t>. </a:t>
            </a:r>
            <a:br>
              <a:rPr lang="nl-NL" b="1" dirty="0"/>
            </a:br>
            <a:endParaRPr lang="nl-NL" b="1" dirty="0"/>
          </a:p>
          <a:p>
            <a:pPr indent="0">
              <a:buNone/>
              <a:defRPr/>
            </a:pPr>
            <a:r>
              <a:rPr lang="nl-NL" dirty="0"/>
              <a:t>Ook bladeren onder in het gewas die zo weinig licht opvangen dat het verbruik groter is dan de aanmaak van assimilaten  behoren tot de </a:t>
            </a:r>
            <a:r>
              <a:rPr lang="nl-NL" b="1" dirty="0" err="1"/>
              <a:t>sink</a:t>
            </a:r>
            <a:r>
              <a:rPr lang="nl-NL" dirty="0"/>
              <a:t> en concurreren dus met vruchten en bloemen</a:t>
            </a:r>
            <a:endParaRPr lang="nl-NL" b="1" dirty="0"/>
          </a:p>
        </p:txBody>
      </p:sp>
      <p:pic>
        <p:nvPicPr>
          <p:cNvPr id="4" name="Afbeelding 3">
            <a:extLst>
              <a:ext uri="{FF2B5EF4-FFF2-40B4-BE49-F238E27FC236}">
                <a16:creationId xmlns:a16="http://schemas.microsoft.com/office/drawing/2014/main" id="{8DDB4C3D-83B1-4DC2-9448-F9574108EDAB}"/>
              </a:ext>
            </a:extLst>
          </p:cNvPr>
          <p:cNvPicPr>
            <a:picLocks noChangeAspect="1"/>
          </p:cNvPicPr>
          <p:nvPr/>
        </p:nvPicPr>
        <p:blipFill rotWithShape="1">
          <a:blip r:embed="rId3"/>
          <a:srcRect b="4981"/>
          <a:stretch/>
        </p:blipFill>
        <p:spPr>
          <a:xfrm>
            <a:off x="9256925" y="4630671"/>
            <a:ext cx="2438400" cy="1798409"/>
          </a:xfrm>
          <a:prstGeom prst="rect">
            <a:avLst/>
          </a:prstGeom>
        </p:spPr>
      </p:pic>
    </p:spTree>
    <p:extLst>
      <p:ext uri="{BB962C8B-B14F-4D97-AF65-F5344CB8AC3E}">
        <p14:creationId xmlns:p14="http://schemas.microsoft.com/office/powerpoint/2010/main" val="113927132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171">
                                            <p:txEl>
                                              <p:pRg st="3" end="3"/>
                                            </p:txEl>
                                          </p:spTgt>
                                        </p:tgtEl>
                                        <p:attrNameLst>
                                          <p:attrName>style.visibility</p:attrName>
                                        </p:attrNameLst>
                                      </p:cBhvr>
                                      <p:to>
                                        <p:strVal val="visible"/>
                                      </p:to>
                                    </p:set>
                                    <p:animEffect transition="in" filter="fade">
                                      <p:cBhvr>
                                        <p:cTn id="12" dur="1000"/>
                                        <p:tgtEl>
                                          <p:spTgt spid="7171">
                                            <p:txEl>
                                              <p:pRg st="3" end="3"/>
                                            </p:txEl>
                                          </p:spTgt>
                                        </p:tgtEl>
                                      </p:cBhvr>
                                    </p:animEffect>
                                    <p:anim calcmode="lin" valueType="num">
                                      <p:cBhvr>
                                        <p:cTn id="13" dur="1000" fill="hold"/>
                                        <p:tgtEl>
                                          <p:spTgt spid="7171">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71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anim calcmode="lin" valueType="num">
                                      <p:cBhvr>
                                        <p:cTn id="20" dur="1000" fill="hold"/>
                                        <p:tgtEl>
                                          <p:spTgt spid="4"/>
                                        </p:tgtEl>
                                        <p:attrNameLst>
                                          <p:attrName>ppt_x</p:attrName>
                                        </p:attrNameLst>
                                      </p:cBhvr>
                                      <p:tavLst>
                                        <p:tav tm="0">
                                          <p:val>
                                            <p:strVal val="#ppt_x"/>
                                          </p:val>
                                        </p:tav>
                                        <p:tav tm="100000">
                                          <p:val>
                                            <p:strVal val="#ppt_x"/>
                                          </p:val>
                                        </p:tav>
                                      </p:tavLst>
                                    </p:anim>
                                    <p:anim calcmode="lin" valueType="num">
                                      <p:cBhvr>
                                        <p:cTn id="21"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el 1">
            <a:extLst>
              <a:ext uri="{FF2B5EF4-FFF2-40B4-BE49-F238E27FC236}">
                <a16:creationId xmlns:a16="http://schemas.microsoft.com/office/drawing/2014/main" id="{22AA7985-1B6A-4167-91DD-E03AF8359217}"/>
              </a:ext>
            </a:extLst>
          </p:cNvPr>
          <p:cNvSpPr>
            <a:spLocks noGrp="1" noChangeArrowheads="1"/>
          </p:cNvSpPr>
          <p:nvPr>
            <p:ph type="title"/>
          </p:nvPr>
        </p:nvSpPr>
        <p:spPr>
          <a:xfrm>
            <a:off x="1206631" y="882650"/>
            <a:ext cx="8797794" cy="1047750"/>
          </a:xfrm>
        </p:spPr>
        <p:txBody>
          <a:bodyPr/>
          <a:lstStyle/>
          <a:p>
            <a:pPr eaLnBrk="1" hangingPunct="1"/>
            <a:r>
              <a:rPr lang="nl-NL" altLang="nl-NL" b="1" dirty="0" err="1"/>
              <a:t>Sink</a:t>
            </a:r>
            <a:r>
              <a:rPr lang="nl-NL" altLang="nl-NL" b="1" dirty="0"/>
              <a:t> grootte:</a:t>
            </a:r>
          </a:p>
        </p:txBody>
      </p:sp>
      <p:sp>
        <p:nvSpPr>
          <p:cNvPr id="24579" name="Tijdelijke aanduiding voor inhoud 2">
            <a:extLst>
              <a:ext uri="{FF2B5EF4-FFF2-40B4-BE49-F238E27FC236}">
                <a16:creationId xmlns:a16="http://schemas.microsoft.com/office/drawing/2014/main" id="{5AA96638-D7D0-4EED-85D0-AD48C5542F54}"/>
              </a:ext>
            </a:extLst>
          </p:cNvPr>
          <p:cNvSpPr>
            <a:spLocks noGrp="1" noChangeArrowheads="1"/>
          </p:cNvSpPr>
          <p:nvPr>
            <p:ph idx="1"/>
          </p:nvPr>
        </p:nvSpPr>
        <p:spPr>
          <a:xfrm>
            <a:off x="1131216" y="1773239"/>
            <a:ext cx="8949409" cy="4351337"/>
          </a:xfrm>
        </p:spPr>
        <p:txBody>
          <a:bodyPr/>
          <a:lstStyle/>
          <a:p>
            <a:pPr indent="0">
              <a:buNone/>
              <a:defRPr/>
            </a:pPr>
            <a:endParaRPr lang="nl-NL" altLang="nl-NL" dirty="0"/>
          </a:p>
          <a:p>
            <a:pPr indent="0">
              <a:buNone/>
              <a:defRPr/>
            </a:pPr>
            <a:r>
              <a:rPr lang="nl-NL" altLang="nl-NL" dirty="0"/>
              <a:t>Afhankelijk van plantbelasting:</a:t>
            </a:r>
          </a:p>
          <a:p>
            <a:pPr indent="0">
              <a:buNone/>
              <a:defRPr/>
            </a:pPr>
            <a:endParaRPr lang="nl-NL" altLang="nl-NL" dirty="0"/>
          </a:p>
          <a:p>
            <a:pPr indent="0">
              <a:buNone/>
              <a:defRPr/>
            </a:pPr>
            <a:endParaRPr lang="nl-NL" altLang="nl-NL" dirty="0"/>
          </a:p>
          <a:p>
            <a:pPr>
              <a:buFont typeface="Wingdings" panose="05000000000000000000" pitchFamily="2" charset="2"/>
              <a:buChar char="Ø"/>
              <a:defRPr/>
            </a:pPr>
            <a:r>
              <a:rPr lang="nl-NL" altLang="nl-NL" dirty="0"/>
              <a:t> in groenteteelt in vruchten per m2</a:t>
            </a:r>
          </a:p>
          <a:p>
            <a:pPr indent="0">
              <a:buNone/>
              <a:defRPr/>
            </a:pPr>
            <a:endParaRPr lang="nl-NL" altLang="nl-NL" dirty="0"/>
          </a:p>
          <a:p>
            <a:pPr>
              <a:buFont typeface="Wingdings" panose="05000000000000000000" pitchFamily="2" charset="2"/>
              <a:buChar char="Ø"/>
              <a:defRPr/>
            </a:pPr>
            <a:r>
              <a:rPr lang="nl-NL" altLang="nl-NL" dirty="0"/>
              <a:t> in bloementeelt in bloemen per m2</a:t>
            </a:r>
          </a:p>
          <a:p>
            <a:pPr>
              <a:buFont typeface="Wingdings" panose="05000000000000000000" pitchFamily="2" charset="2"/>
              <a:buChar char="Ø"/>
              <a:defRPr/>
            </a:pPr>
            <a:endParaRPr lang="nl-NL" altLang="nl-NL" dirty="0"/>
          </a:p>
          <a:p>
            <a:pPr>
              <a:buFont typeface="Wingdings" panose="05000000000000000000" pitchFamily="2" charset="2"/>
              <a:buChar char="Ø"/>
              <a:defRPr/>
            </a:pPr>
            <a:r>
              <a:rPr lang="nl-NL" altLang="nl-NL" dirty="0"/>
              <a:t> in potplantenteelt in planten per m2</a:t>
            </a:r>
          </a:p>
        </p:txBody>
      </p:sp>
      <p:pic>
        <p:nvPicPr>
          <p:cNvPr id="28677" name="Afbeelding 3">
            <a:extLst>
              <a:ext uri="{FF2B5EF4-FFF2-40B4-BE49-F238E27FC236}">
                <a16:creationId xmlns:a16="http://schemas.microsoft.com/office/drawing/2014/main" id="{1DE5462B-3BC7-4508-9235-85F22C40A01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385176" y="1408114"/>
            <a:ext cx="1770063" cy="168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fbeelding 1">
            <a:extLst>
              <a:ext uri="{FF2B5EF4-FFF2-40B4-BE49-F238E27FC236}">
                <a16:creationId xmlns:a16="http://schemas.microsoft.com/office/drawing/2014/main" id="{55EDF09E-7A43-4A26-9280-645A50C68D04}"/>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322763" y="3250023"/>
            <a:ext cx="2335213" cy="3503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4579">
                                            <p:txEl>
                                              <p:pRg st="4" end="4"/>
                                            </p:txEl>
                                          </p:spTgt>
                                        </p:tgtEl>
                                        <p:attrNameLst>
                                          <p:attrName>style.visibility</p:attrName>
                                        </p:attrNameLst>
                                      </p:cBhvr>
                                      <p:to>
                                        <p:strVal val="visible"/>
                                      </p:to>
                                    </p:set>
                                    <p:animEffect transition="in" filter="fade">
                                      <p:cBhvr>
                                        <p:cTn id="7" dur="1000"/>
                                        <p:tgtEl>
                                          <p:spTgt spid="24579">
                                            <p:txEl>
                                              <p:pRg st="4" end="4"/>
                                            </p:txEl>
                                          </p:spTgt>
                                        </p:tgtEl>
                                      </p:cBhvr>
                                    </p:animEffect>
                                    <p:anim calcmode="lin" valueType="num">
                                      <p:cBhvr>
                                        <p:cTn id="8" dur="1000" fill="hold"/>
                                        <p:tgtEl>
                                          <p:spTgt spid="24579">
                                            <p:txEl>
                                              <p:pRg st="4" end="4"/>
                                            </p:txEl>
                                          </p:spTgt>
                                        </p:tgtEl>
                                        <p:attrNameLst>
                                          <p:attrName>ppt_x</p:attrName>
                                        </p:attrNameLst>
                                      </p:cBhvr>
                                      <p:tavLst>
                                        <p:tav tm="0">
                                          <p:val>
                                            <p:strVal val="#ppt_x"/>
                                          </p:val>
                                        </p:tav>
                                        <p:tav tm="100000">
                                          <p:val>
                                            <p:strVal val="#ppt_x"/>
                                          </p:val>
                                        </p:tav>
                                      </p:tavLst>
                                    </p:anim>
                                    <p:anim calcmode="lin" valueType="num">
                                      <p:cBhvr>
                                        <p:cTn id="9" dur="1000" fill="hold"/>
                                        <p:tgtEl>
                                          <p:spTgt spid="24579">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4579">
                                            <p:txEl>
                                              <p:pRg st="6" end="6"/>
                                            </p:txEl>
                                          </p:spTgt>
                                        </p:tgtEl>
                                        <p:attrNameLst>
                                          <p:attrName>style.visibility</p:attrName>
                                        </p:attrNameLst>
                                      </p:cBhvr>
                                      <p:to>
                                        <p:strVal val="visible"/>
                                      </p:to>
                                    </p:set>
                                    <p:animEffect transition="in" filter="fade">
                                      <p:cBhvr>
                                        <p:cTn id="14" dur="1000"/>
                                        <p:tgtEl>
                                          <p:spTgt spid="24579">
                                            <p:txEl>
                                              <p:pRg st="6" end="6"/>
                                            </p:txEl>
                                          </p:spTgt>
                                        </p:tgtEl>
                                      </p:cBhvr>
                                    </p:animEffect>
                                    <p:anim calcmode="lin" valueType="num">
                                      <p:cBhvr>
                                        <p:cTn id="15" dur="1000" fill="hold"/>
                                        <p:tgtEl>
                                          <p:spTgt spid="24579">
                                            <p:txEl>
                                              <p:pRg st="6" end="6"/>
                                            </p:txEl>
                                          </p:spTgt>
                                        </p:tgtEl>
                                        <p:attrNameLst>
                                          <p:attrName>ppt_x</p:attrName>
                                        </p:attrNameLst>
                                      </p:cBhvr>
                                      <p:tavLst>
                                        <p:tav tm="0">
                                          <p:val>
                                            <p:strVal val="#ppt_x"/>
                                          </p:val>
                                        </p:tav>
                                        <p:tav tm="100000">
                                          <p:val>
                                            <p:strVal val="#ppt_x"/>
                                          </p:val>
                                        </p:tav>
                                      </p:tavLst>
                                    </p:anim>
                                    <p:anim calcmode="lin" valueType="num">
                                      <p:cBhvr>
                                        <p:cTn id="16" dur="1000" fill="hold"/>
                                        <p:tgtEl>
                                          <p:spTgt spid="24579">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4579">
                                            <p:txEl>
                                              <p:pRg st="8" end="8"/>
                                            </p:txEl>
                                          </p:spTgt>
                                        </p:tgtEl>
                                        <p:attrNameLst>
                                          <p:attrName>style.visibility</p:attrName>
                                        </p:attrNameLst>
                                      </p:cBhvr>
                                      <p:to>
                                        <p:strVal val="visible"/>
                                      </p:to>
                                    </p:set>
                                    <p:animEffect transition="in" filter="fade">
                                      <p:cBhvr>
                                        <p:cTn id="21" dur="1000"/>
                                        <p:tgtEl>
                                          <p:spTgt spid="24579">
                                            <p:txEl>
                                              <p:pRg st="8" end="8"/>
                                            </p:txEl>
                                          </p:spTgt>
                                        </p:tgtEl>
                                      </p:cBhvr>
                                    </p:animEffect>
                                    <p:anim calcmode="lin" valueType="num">
                                      <p:cBhvr>
                                        <p:cTn id="22" dur="1000" fill="hold"/>
                                        <p:tgtEl>
                                          <p:spTgt spid="24579">
                                            <p:txEl>
                                              <p:pRg st="8" end="8"/>
                                            </p:txEl>
                                          </p:spTgt>
                                        </p:tgtEl>
                                        <p:attrNameLst>
                                          <p:attrName>ppt_x</p:attrName>
                                        </p:attrNameLst>
                                      </p:cBhvr>
                                      <p:tavLst>
                                        <p:tav tm="0">
                                          <p:val>
                                            <p:strVal val="#ppt_x"/>
                                          </p:val>
                                        </p:tav>
                                        <p:tav tm="100000">
                                          <p:val>
                                            <p:strVal val="#ppt_x"/>
                                          </p:val>
                                        </p:tav>
                                      </p:tavLst>
                                    </p:anim>
                                    <p:anim calcmode="lin" valueType="num">
                                      <p:cBhvr>
                                        <p:cTn id="23" dur="1000" fill="hold"/>
                                        <p:tgtEl>
                                          <p:spTgt spid="24579">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1" presetClass="entr" presetSubtype="0" fill="hold" nodeType="clickEffect">
                                  <p:stCondLst>
                                    <p:cond delay="0"/>
                                  </p:stCondLst>
                                  <p:childTnLst>
                                    <p:set>
                                      <p:cBhvr>
                                        <p:cTn id="27" dur="1" fill="hold">
                                          <p:stCondLst>
                                            <p:cond delay="0"/>
                                          </p:stCondLst>
                                        </p:cTn>
                                        <p:tgtEl>
                                          <p:spTgt spid="28677"/>
                                        </p:tgtEl>
                                        <p:attrNameLst>
                                          <p:attrName>style.visibility</p:attrName>
                                        </p:attrNameLst>
                                      </p:cBhvr>
                                      <p:to>
                                        <p:strVal val="visible"/>
                                      </p:to>
                                    </p:set>
                                  </p:childTnLst>
                                </p:cTn>
                              </p:par>
                              <p:par>
                                <p:cTn id="28" presetID="1" presetClass="entr" presetSubtype="0" fill="hold" nodeType="withEffect">
                                  <p:stCondLst>
                                    <p:cond delay="0"/>
                                  </p:stCondLst>
                                  <p:childTnLst>
                                    <p:set>
                                      <p:cBhvr>
                                        <p:cTn id="29"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el 1">
            <a:extLst>
              <a:ext uri="{FF2B5EF4-FFF2-40B4-BE49-F238E27FC236}">
                <a16:creationId xmlns:a16="http://schemas.microsoft.com/office/drawing/2014/main" id="{49E1D09D-7973-45C2-94C2-16AF52CC8FFE}"/>
              </a:ext>
            </a:extLst>
          </p:cNvPr>
          <p:cNvSpPr>
            <a:spLocks noGrp="1" noChangeArrowheads="1"/>
          </p:cNvSpPr>
          <p:nvPr>
            <p:ph type="title"/>
          </p:nvPr>
        </p:nvSpPr>
        <p:spPr>
          <a:xfrm>
            <a:off x="1359354" y="525462"/>
            <a:ext cx="7886700" cy="765175"/>
          </a:xfrm>
        </p:spPr>
        <p:txBody>
          <a:bodyPr/>
          <a:lstStyle/>
          <a:p>
            <a:pPr eaLnBrk="1" hangingPunct="1"/>
            <a:r>
              <a:rPr lang="nl-NL" altLang="nl-NL" b="1" dirty="0"/>
              <a:t>Source en </a:t>
            </a:r>
            <a:r>
              <a:rPr lang="nl-NL" altLang="nl-NL" b="1" dirty="0" err="1"/>
              <a:t>Sink</a:t>
            </a:r>
            <a:endParaRPr lang="nl-NL" altLang="nl-NL" b="1" dirty="0"/>
          </a:p>
        </p:txBody>
      </p:sp>
      <p:sp>
        <p:nvSpPr>
          <p:cNvPr id="45059" name="Tijdelijke aanduiding voor inhoud 2">
            <a:extLst>
              <a:ext uri="{FF2B5EF4-FFF2-40B4-BE49-F238E27FC236}">
                <a16:creationId xmlns:a16="http://schemas.microsoft.com/office/drawing/2014/main" id="{7AC38645-DFFE-4A30-8ED2-EAE0B037D90B}"/>
              </a:ext>
            </a:extLst>
          </p:cNvPr>
          <p:cNvSpPr>
            <a:spLocks noGrp="1" noChangeArrowheads="1"/>
          </p:cNvSpPr>
          <p:nvPr>
            <p:ph idx="1"/>
          </p:nvPr>
        </p:nvSpPr>
        <p:spPr>
          <a:xfrm>
            <a:off x="1208314" y="1426029"/>
            <a:ext cx="9960429" cy="1066347"/>
          </a:xfrm>
        </p:spPr>
        <p:txBody>
          <a:bodyPr>
            <a:normAutofit fontScale="77500" lnSpcReduction="20000"/>
          </a:bodyPr>
          <a:lstStyle/>
          <a:p>
            <a:pPr indent="0">
              <a:buNone/>
            </a:pPr>
            <a:r>
              <a:rPr lang="nl-NL" altLang="nl-NL" sz="3400" dirty="0"/>
              <a:t>Werking van source en </a:t>
            </a:r>
            <a:r>
              <a:rPr lang="nl-NL" altLang="nl-NL" sz="3400" dirty="0" err="1"/>
              <a:t>sink</a:t>
            </a:r>
            <a:r>
              <a:rPr lang="nl-NL" altLang="nl-NL" sz="3400" dirty="0"/>
              <a:t> worden bepaald door klimaatfactoren</a:t>
            </a:r>
            <a:r>
              <a:rPr lang="nl-NL" altLang="nl-NL" dirty="0"/>
              <a:t>.</a:t>
            </a:r>
          </a:p>
          <a:p>
            <a:pPr indent="0">
              <a:buNone/>
            </a:pPr>
            <a:br>
              <a:rPr lang="nl-NL" altLang="nl-NL" dirty="0"/>
            </a:br>
            <a:r>
              <a:rPr lang="nl-NL" altLang="nl-NL" dirty="0"/>
              <a:t>      </a:t>
            </a:r>
            <a:endParaRPr lang="nl-NL" altLang="nl-NL" b="1" dirty="0"/>
          </a:p>
        </p:txBody>
      </p:sp>
      <p:pic>
        <p:nvPicPr>
          <p:cNvPr id="45061" name="Afbeelding 1">
            <a:extLst>
              <a:ext uri="{FF2B5EF4-FFF2-40B4-BE49-F238E27FC236}">
                <a16:creationId xmlns:a16="http://schemas.microsoft.com/office/drawing/2014/main" id="{9BF082E7-7AD6-423A-99C6-664CAD9FE1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566988" y="2520950"/>
            <a:ext cx="6121400" cy="423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kstvak 1">
            <a:extLst>
              <a:ext uri="{FF2B5EF4-FFF2-40B4-BE49-F238E27FC236}">
                <a16:creationId xmlns:a16="http://schemas.microsoft.com/office/drawing/2014/main" id="{0A7F3702-D73A-471C-80F2-1FC545BAA6FB}"/>
              </a:ext>
            </a:extLst>
          </p:cNvPr>
          <p:cNvSpPr txBox="1"/>
          <p:nvPr/>
        </p:nvSpPr>
        <p:spPr>
          <a:xfrm>
            <a:off x="3143251" y="3935413"/>
            <a:ext cx="1800225" cy="1631950"/>
          </a:xfrm>
          <a:prstGeom prst="rect">
            <a:avLst/>
          </a:prstGeom>
          <a:noFill/>
        </p:spPr>
        <p:txBody>
          <a:bodyPr>
            <a:spAutoFit/>
          </a:bodyPr>
          <a:lstStyle/>
          <a:p>
            <a:pPr algn="ctr">
              <a:defRPr/>
            </a:pPr>
            <a:r>
              <a:rPr lang="nl-NL" sz="2000" b="1" dirty="0">
                <a:solidFill>
                  <a:schemeClr val="accent6">
                    <a:lumMod val="75000"/>
                  </a:schemeClr>
                </a:solidFill>
              </a:rPr>
              <a:t>AANMAAK:</a:t>
            </a:r>
          </a:p>
          <a:p>
            <a:pPr algn="ctr">
              <a:defRPr/>
            </a:pPr>
            <a:endParaRPr lang="nl-NL" sz="2000" b="1" dirty="0">
              <a:solidFill>
                <a:schemeClr val="accent6">
                  <a:lumMod val="75000"/>
                </a:schemeClr>
              </a:solidFill>
            </a:endParaRPr>
          </a:p>
          <a:p>
            <a:pPr algn="ctr">
              <a:defRPr/>
            </a:pPr>
            <a:r>
              <a:rPr lang="nl-NL" sz="2000" b="1" dirty="0">
                <a:solidFill>
                  <a:schemeClr val="accent6">
                    <a:lumMod val="75000"/>
                  </a:schemeClr>
                </a:solidFill>
              </a:rPr>
              <a:t>Licht</a:t>
            </a:r>
          </a:p>
          <a:p>
            <a:pPr algn="ctr">
              <a:defRPr/>
            </a:pPr>
            <a:r>
              <a:rPr lang="nl-NL" sz="2000" b="1" dirty="0">
                <a:solidFill>
                  <a:schemeClr val="accent6">
                    <a:lumMod val="75000"/>
                  </a:schemeClr>
                </a:solidFill>
              </a:rPr>
              <a:t>Co2</a:t>
            </a:r>
          </a:p>
          <a:p>
            <a:pPr algn="ctr">
              <a:defRPr/>
            </a:pPr>
            <a:r>
              <a:rPr lang="nl-NL" sz="2000" b="1" dirty="0">
                <a:solidFill>
                  <a:schemeClr val="accent6">
                    <a:lumMod val="75000"/>
                  </a:schemeClr>
                </a:solidFill>
              </a:rPr>
              <a:t>RV</a:t>
            </a:r>
          </a:p>
        </p:txBody>
      </p:sp>
      <p:sp>
        <p:nvSpPr>
          <p:cNvPr id="3" name="Tekstvak 2">
            <a:extLst>
              <a:ext uri="{FF2B5EF4-FFF2-40B4-BE49-F238E27FC236}">
                <a16:creationId xmlns:a16="http://schemas.microsoft.com/office/drawing/2014/main" id="{D0941D08-0FF0-40E3-8CC0-E32993BB811C}"/>
              </a:ext>
            </a:extLst>
          </p:cNvPr>
          <p:cNvSpPr txBox="1"/>
          <p:nvPr/>
        </p:nvSpPr>
        <p:spPr>
          <a:xfrm>
            <a:off x="6167439" y="3935413"/>
            <a:ext cx="1944687" cy="1016000"/>
          </a:xfrm>
          <a:prstGeom prst="rect">
            <a:avLst/>
          </a:prstGeom>
          <a:noFill/>
        </p:spPr>
        <p:txBody>
          <a:bodyPr>
            <a:spAutoFit/>
          </a:bodyPr>
          <a:lstStyle/>
          <a:p>
            <a:pPr algn="ctr">
              <a:defRPr/>
            </a:pPr>
            <a:r>
              <a:rPr lang="nl-NL" sz="2000" b="1" dirty="0">
                <a:solidFill>
                  <a:schemeClr val="accent6">
                    <a:lumMod val="75000"/>
                  </a:schemeClr>
                </a:solidFill>
              </a:rPr>
              <a:t>VERBRUIK:</a:t>
            </a:r>
          </a:p>
          <a:p>
            <a:pPr algn="ctr">
              <a:defRPr/>
            </a:pPr>
            <a:endParaRPr lang="nl-NL" sz="2000" b="1" dirty="0">
              <a:solidFill>
                <a:schemeClr val="accent6">
                  <a:lumMod val="75000"/>
                </a:schemeClr>
              </a:solidFill>
            </a:endParaRPr>
          </a:p>
          <a:p>
            <a:pPr algn="ctr">
              <a:defRPr/>
            </a:pPr>
            <a:r>
              <a:rPr lang="nl-NL" sz="2000" b="1" dirty="0">
                <a:solidFill>
                  <a:schemeClr val="accent6">
                    <a:lumMod val="75000"/>
                  </a:schemeClr>
                </a:solidFill>
              </a:rPr>
              <a:t>temperatuur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10055062" cy="770706"/>
          </a:xfrm>
        </p:spPr>
        <p:txBody>
          <a:bodyPr>
            <a:normAutofit/>
          </a:bodyPr>
          <a:lstStyle/>
          <a:p>
            <a:r>
              <a:rPr lang="nl-NL" altLang="nl-NL" sz="3600" dirty="0">
                <a:cs typeface="Arial" panose="020B0604020202020204" pitchFamily="34" charset="0"/>
              </a:rPr>
              <a:t>Assimilatenbalans bij optimale lichtbenutting</a:t>
            </a:r>
            <a:endParaRPr lang="nl-NL" altLang="nl-NL" sz="3600" b="1" dirty="0"/>
          </a:p>
        </p:txBody>
      </p:sp>
      <p:pic>
        <p:nvPicPr>
          <p:cNvPr id="2" name="Tijdelijke aanduiding voor inhoud 1">
            <a:extLst>
              <a:ext uri="{FF2B5EF4-FFF2-40B4-BE49-F238E27FC236}">
                <a16:creationId xmlns:a16="http://schemas.microsoft.com/office/drawing/2014/main" id="{4894A8A6-552B-457D-BC76-3CCDD9D2AB20}"/>
              </a:ext>
            </a:extLst>
          </p:cNvPr>
          <p:cNvPicPr>
            <a:picLocks noGrp="1" noChangeAspect="1"/>
          </p:cNvPicPr>
          <p:nvPr>
            <p:ph idx="1"/>
          </p:nvPr>
        </p:nvPicPr>
        <p:blipFill>
          <a:blip r:embed="rId3"/>
          <a:stretch>
            <a:fillRect/>
          </a:stretch>
        </p:blipFill>
        <p:spPr>
          <a:xfrm>
            <a:off x="1020762" y="2743200"/>
            <a:ext cx="8453175" cy="2222297"/>
          </a:xfrm>
          <a:prstGeom prst="rect">
            <a:avLst/>
          </a:prstGeom>
        </p:spPr>
      </p:pic>
      <p:pic>
        <p:nvPicPr>
          <p:cNvPr id="3" name="Afbeelding 2">
            <a:extLst>
              <a:ext uri="{FF2B5EF4-FFF2-40B4-BE49-F238E27FC236}">
                <a16:creationId xmlns:a16="http://schemas.microsoft.com/office/drawing/2014/main" id="{F5A6AEF3-CDBE-4B39-90DA-29376306705A}"/>
              </a:ext>
            </a:extLst>
          </p:cNvPr>
          <p:cNvPicPr>
            <a:picLocks noChangeAspect="1"/>
          </p:cNvPicPr>
          <p:nvPr/>
        </p:nvPicPr>
        <p:blipFill>
          <a:blip r:embed="rId4"/>
          <a:stretch>
            <a:fillRect/>
          </a:stretch>
        </p:blipFill>
        <p:spPr>
          <a:xfrm>
            <a:off x="4088521" y="2659482"/>
            <a:ext cx="1658256" cy="1652159"/>
          </a:xfrm>
          <a:prstGeom prst="rect">
            <a:avLst/>
          </a:prstGeom>
        </p:spPr>
      </p:pic>
    </p:spTree>
    <p:extLst>
      <p:ext uri="{BB962C8B-B14F-4D97-AF65-F5344CB8AC3E}">
        <p14:creationId xmlns:p14="http://schemas.microsoft.com/office/powerpoint/2010/main" val="2713930387"/>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el 1">
            <a:extLst>
              <a:ext uri="{FF2B5EF4-FFF2-40B4-BE49-F238E27FC236}">
                <a16:creationId xmlns:a16="http://schemas.microsoft.com/office/drawing/2014/main" id="{DABF02CA-F4C5-4E88-B2BB-EE10674ED9BF}"/>
              </a:ext>
            </a:extLst>
          </p:cNvPr>
          <p:cNvSpPr>
            <a:spLocks noGrp="1" noChangeArrowheads="1"/>
          </p:cNvSpPr>
          <p:nvPr>
            <p:ph type="title"/>
          </p:nvPr>
        </p:nvSpPr>
        <p:spPr>
          <a:xfrm>
            <a:off x="829559" y="549276"/>
            <a:ext cx="9209791" cy="1584325"/>
          </a:xfrm>
        </p:spPr>
        <p:txBody>
          <a:bodyPr/>
          <a:lstStyle/>
          <a:p>
            <a:r>
              <a:rPr lang="nl-NL" altLang="nl-NL" b="1" dirty="0"/>
              <a:t>Assimilatenbalans bij optimale lichtbenutting</a:t>
            </a:r>
          </a:p>
        </p:txBody>
      </p:sp>
      <p:sp>
        <p:nvSpPr>
          <p:cNvPr id="32771" name="Tijdelijke aanduiding voor inhoud 2">
            <a:extLst>
              <a:ext uri="{FF2B5EF4-FFF2-40B4-BE49-F238E27FC236}">
                <a16:creationId xmlns:a16="http://schemas.microsoft.com/office/drawing/2014/main" id="{6A728168-6CF4-4F9E-92E8-4C2C1CAED023}"/>
              </a:ext>
            </a:extLst>
          </p:cNvPr>
          <p:cNvSpPr>
            <a:spLocks noGrp="1" noChangeArrowheads="1"/>
          </p:cNvSpPr>
          <p:nvPr>
            <p:ph idx="1"/>
          </p:nvPr>
        </p:nvSpPr>
        <p:spPr>
          <a:xfrm>
            <a:off x="918459" y="1773239"/>
            <a:ext cx="9209791" cy="4351337"/>
          </a:xfrm>
        </p:spPr>
        <p:txBody>
          <a:bodyPr/>
          <a:lstStyle/>
          <a:p>
            <a:pPr indent="0">
              <a:buNone/>
              <a:defRPr/>
            </a:pPr>
            <a:endParaRPr lang="nl-NL" altLang="nl-NL" b="1" dirty="0"/>
          </a:p>
          <a:p>
            <a:pPr indent="0">
              <a:buNone/>
              <a:defRPr/>
            </a:pPr>
            <a:r>
              <a:rPr lang="nl-NL" altLang="nl-NL" b="1" dirty="0"/>
              <a:t>Wat heb je hierbij nodig:</a:t>
            </a:r>
          </a:p>
          <a:p>
            <a:pPr indent="0">
              <a:buNone/>
              <a:defRPr/>
            </a:pPr>
            <a:endParaRPr lang="nl-NL" altLang="nl-NL" b="1" dirty="0"/>
          </a:p>
          <a:p>
            <a:pPr indent="0">
              <a:buNone/>
              <a:defRPr/>
            </a:pPr>
            <a:r>
              <a:rPr lang="nl-NL" altLang="nl-NL" dirty="0"/>
              <a:t>Andere klimaatregeling:</a:t>
            </a:r>
          </a:p>
          <a:p>
            <a:pPr indent="0">
              <a:buNone/>
              <a:defRPr/>
            </a:pPr>
            <a:endParaRPr lang="nl-NL" altLang="nl-NL" dirty="0"/>
          </a:p>
          <a:p>
            <a:pPr indent="0">
              <a:buNone/>
              <a:defRPr/>
            </a:pPr>
            <a:r>
              <a:rPr lang="nl-NL" altLang="nl-NL" b="1" dirty="0"/>
              <a:t>beperkt luchten</a:t>
            </a:r>
            <a:br>
              <a:rPr lang="nl-NL" altLang="nl-NL" b="1" dirty="0"/>
            </a:br>
            <a:r>
              <a:rPr lang="nl-NL" altLang="nl-NL" dirty="0"/>
              <a:t>en daardoor:</a:t>
            </a:r>
            <a:br>
              <a:rPr lang="nl-NL" altLang="nl-NL" dirty="0"/>
            </a:br>
            <a:endParaRPr lang="nl-NL" altLang="nl-NL" dirty="0"/>
          </a:p>
          <a:p>
            <a:pPr>
              <a:buFont typeface="Wingdings" panose="05000000000000000000" pitchFamily="2" charset="2"/>
              <a:buChar char="Ø"/>
              <a:defRPr/>
            </a:pPr>
            <a:r>
              <a:rPr lang="nl-NL" altLang="nl-NL" dirty="0"/>
              <a:t>minder verlies CO2</a:t>
            </a:r>
            <a:br>
              <a:rPr lang="nl-NL" altLang="nl-NL" dirty="0"/>
            </a:br>
            <a:endParaRPr lang="nl-NL" altLang="nl-NL" dirty="0"/>
          </a:p>
          <a:p>
            <a:pPr>
              <a:buFont typeface="Wingdings" panose="05000000000000000000" pitchFamily="2" charset="2"/>
              <a:buChar char="Ø"/>
              <a:defRPr/>
            </a:pPr>
            <a:r>
              <a:rPr lang="nl-NL" altLang="nl-NL" dirty="0"/>
              <a:t>minder verlies vocht</a:t>
            </a:r>
          </a:p>
          <a:p>
            <a:pPr>
              <a:buFont typeface="Wingdings" panose="05000000000000000000" pitchFamily="2" charset="2"/>
              <a:buChar char="Ø"/>
              <a:defRPr/>
            </a:pPr>
            <a:endParaRPr lang="nl-NL" altLang="nl-NL" dirty="0"/>
          </a:p>
        </p:txBody>
      </p:sp>
      <p:pic>
        <p:nvPicPr>
          <p:cNvPr id="2" name="Afbeelding 1">
            <a:extLst>
              <a:ext uri="{FF2B5EF4-FFF2-40B4-BE49-F238E27FC236}">
                <a16:creationId xmlns:a16="http://schemas.microsoft.com/office/drawing/2014/main" id="{E971DF6C-F5FF-4AC6-A19B-D51A5C0EBDF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74528" y="2387764"/>
            <a:ext cx="3525837" cy="252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2771">
                                            <p:txEl>
                                              <p:pRg st="3" end="3"/>
                                            </p:txEl>
                                          </p:spTgt>
                                        </p:tgtEl>
                                        <p:attrNameLst>
                                          <p:attrName>style.visibility</p:attrName>
                                        </p:attrNameLst>
                                      </p:cBhvr>
                                      <p:to>
                                        <p:strVal val="visible"/>
                                      </p:to>
                                    </p:set>
                                    <p:animEffect transition="in" filter="fade">
                                      <p:cBhvr>
                                        <p:cTn id="7" dur="1000"/>
                                        <p:tgtEl>
                                          <p:spTgt spid="32771">
                                            <p:txEl>
                                              <p:pRg st="3" end="3"/>
                                            </p:txEl>
                                          </p:spTgt>
                                        </p:tgtEl>
                                      </p:cBhvr>
                                    </p:animEffect>
                                    <p:anim calcmode="lin" valueType="num">
                                      <p:cBhvr>
                                        <p:cTn id="8" dur="1000" fill="hold"/>
                                        <p:tgtEl>
                                          <p:spTgt spid="32771">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2771">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2771">
                                            <p:txEl>
                                              <p:pRg st="5" end="5"/>
                                            </p:txEl>
                                          </p:spTgt>
                                        </p:tgtEl>
                                        <p:attrNameLst>
                                          <p:attrName>style.visibility</p:attrName>
                                        </p:attrNameLst>
                                      </p:cBhvr>
                                      <p:to>
                                        <p:strVal val="visible"/>
                                      </p:to>
                                    </p:set>
                                    <p:animEffect transition="in" filter="fade">
                                      <p:cBhvr>
                                        <p:cTn id="14" dur="1000"/>
                                        <p:tgtEl>
                                          <p:spTgt spid="32771">
                                            <p:txEl>
                                              <p:pRg st="5" end="5"/>
                                            </p:txEl>
                                          </p:spTgt>
                                        </p:tgtEl>
                                      </p:cBhvr>
                                    </p:animEffect>
                                    <p:anim calcmode="lin" valueType="num">
                                      <p:cBhvr>
                                        <p:cTn id="15" dur="1000" fill="hold"/>
                                        <p:tgtEl>
                                          <p:spTgt spid="32771">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32771">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2771">
                                            <p:txEl>
                                              <p:pRg st="6" end="6"/>
                                            </p:txEl>
                                          </p:spTgt>
                                        </p:tgtEl>
                                        <p:attrNameLst>
                                          <p:attrName>style.visibility</p:attrName>
                                        </p:attrNameLst>
                                      </p:cBhvr>
                                      <p:to>
                                        <p:strVal val="visible"/>
                                      </p:to>
                                    </p:set>
                                    <p:animEffect transition="in" filter="fade">
                                      <p:cBhvr>
                                        <p:cTn id="21" dur="1000"/>
                                        <p:tgtEl>
                                          <p:spTgt spid="32771">
                                            <p:txEl>
                                              <p:pRg st="6" end="6"/>
                                            </p:txEl>
                                          </p:spTgt>
                                        </p:tgtEl>
                                      </p:cBhvr>
                                    </p:animEffect>
                                    <p:anim calcmode="lin" valueType="num">
                                      <p:cBhvr>
                                        <p:cTn id="22" dur="1000" fill="hold"/>
                                        <p:tgtEl>
                                          <p:spTgt spid="32771">
                                            <p:txEl>
                                              <p:pRg st="6" end="6"/>
                                            </p:txEl>
                                          </p:spTgt>
                                        </p:tgtEl>
                                        <p:attrNameLst>
                                          <p:attrName>ppt_x</p:attrName>
                                        </p:attrNameLst>
                                      </p:cBhvr>
                                      <p:tavLst>
                                        <p:tav tm="0">
                                          <p:val>
                                            <p:strVal val="#ppt_x"/>
                                          </p:val>
                                        </p:tav>
                                        <p:tav tm="100000">
                                          <p:val>
                                            <p:strVal val="#ppt_x"/>
                                          </p:val>
                                        </p:tav>
                                      </p:tavLst>
                                    </p:anim>
                                    <p:anim calcmode="lin" valueType="num">
                                      <p:cBhvr>
                                        <p:cTn id="23" dur="1000" fill="hold"/>
                                        <p:tgtEl>
                                          <p:spTgt spid="327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2771">
                                            <p:txEl>
                                              <p:pRg st="7" end="7"/>
                                            </p:txEl>
                                          </p:spTgt>
                                        </p:tgtEl>
                                        <p:attrNameLst>
                                          <p:attrName>style.visibility</p:attrName>
                                        </p:attrNameLst>
                                      </p:cBhvr>
                                      <p:to>
                                        <p:strVal val="visible"/>
                                      </p:to>
                                    </p:set>
                                    <p:animEffect transition="in" filter="fade">
                                      <p:cBhvr>
                                        <p:cTn id="28" dur="1000"/>
                                        <p:tgtEl>
                                          <p:spTgt spid="32771">
                                            <p:txEl>
                                              <p:pRg st="7" end="7"/>
                                            </p:txEl>
                                          </p:spTgt>
                                        </p:tgtEl>
                                      </p:cBhvr>
                                    </p:animEffect>
                                    <p:anim calcmode="lin" valueType="num">
                                      <p:cBhvr>
                                        <p:cTn id="29" dur="1000" fill="hold"/>
                                        <p:tgtEl>
                                          <p:spTgt spid="32771">
                                            <p:txEl>
                                              <p:pRg st="7" end="7"/>
                                            </p:txEl>
                                          </p:spTgt>
                                        </p:tgtEl>
                                        <p:attrNameLst>
                                          <p:attrName>ppt_x</p:attrName>
                                        </p:attrNameLst>
                                      </p:cBhvr>
                                      <p:tavLst>
                                        <p:tav tm="0">
                                          <p:val>
                                            <p:strVal val="#ppt_x"/>
                                          </p:val>
                                        </p:tav>
                                        <p:tav tm="100000">
                                          <p:val>
                                            <p:strVal val="#ppt_x"/>
                                          </p:val>
                                        </p:tav>
                                      </p:tavLst>
                                    </p:anim>
                                    <p:anim calcmode="lin" valueType="num">
                                      <p:cBhvr>
                                        <p:cTn id="30" dur="1000" fill="hold"/>
                                        <p:tgtEl>
                                          <p:spTgt spid="32771">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nodeType="clickEffect">
                                  <p:stCondLst>
                                    <p:cond delay="0"/>
                                  </p:stCondLst>
                                  <p:childTnLst>
                                    <p:set>
                                      <p:cBhvr>
                                        <p:cTn id="3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el 1">
            <a:extLst>
              <a:ext uri="{FF2B5EF4-FFF2-40B4-BE49-F238E27FC236}">
                <a16:creationId xmlns:a16="http://schemas.microsoft.com/office/drawing/2014/main" id="{4C390631-9C80-462D-A458-765114AAA855}"/>
              </a:ext>
            </a:extLst>
          </p:cNvPr>
          <p:cNvSpPr>
            <a:spLocks noGrp="1" noChangeArrowheads="1"/>
          </p:cNvSpPr>
          <p:nvPr>
            <p:ph type="title"/>
          </p:nvPr>
        </p:nvSpPr>
        <p:spPr>
          <a:xfrm>
            <a:off x="612741" y="549277"/>
            <a:ext cx="11001081" cy="713916"/>
          </a:xfrm>
        </p:spPr>
        <p:txBody>
          <a:bodyPr>
            <a:normAutofit/>
          </a:bodyPr>
          <a:lstStyle/>
          <a:p>
            <a:r>
              <a:rPr lang="nl-NL" altLang="nl-NL" sz="4000" b="1" dirty="0"/>
              <a:t>Optimale combinatie van meerdere factoren</a:t>
            </a:r>
          </a:p>
        </p:txBody>
      </p:sp>
      <p:sp>
        <p:nvSpPr>
          <p:cNvPr id="35843" name="Tijdelijke aanduiding voor inhoud 2">
            <a:extLst>
              <a:ext uri="{FF2B5EF4-FFF2-40B4-BE49-F238E27FC236}">
                <a16:creationId xmlns:a16="http://schemas.microsoft.com/office/drawing/2014/main" id="{06DCFC0B-6000-4433-9E91-CBE84F78DDAD}"/>
              </a:ext>
            </a:extLst>
          </p:cNvPr>
          <p:cNvSpPr>
            <a:spLocks noGrp="1" noChangeArrowheads="1"/>
          </p:cNvSpPr>
          <p:nvPr>
            <p:ph idx="1"/>
          </p:nvPr>
        </p:nvSpPr>
        <p:spPr>
          <a:xfrm>
            <a:off x="697584" y="1844675"/>
            <a:ext cx="9430666" cy="4897438"/>
          </a:xfrm>
        </p:spPr>
        <p:txBody>
          <a:bodyPr/>
          <a:lstStyle/>
          <a:p>
            <a:pPr indent="0">
              <a:buNone/>
              <a:defRPr/>
            </a:pPr>
            <a:r>
              <a:rPr lang="nl-NL" altLang="nl-NL" b="1" dirty="0"/>
              <a:t>Minder luchten is beter:</a:t>
            </a:r>
          </a:p>
          <a:p>
            <a:pPr indent="0">
              <a:buNone/>
              <a:defRPr/>
            </a:pPr>
            <a:endParaRPr lang="nl-NL" altLang="nl-NL" b="1" dirty="0"/>
          </a:p>
          <a:p>
            <a:pPr>
              <a:buFont typeface="Wingdings" panose="05000000000000000000" pitchFamily="2" charset="2"/>
              <a:buChar char="Ø"/>
              <a:defRPr/>
            </a:pPr>
            <a:r>
              <a:rPr lang="nl-NL" altLang="nl-NL" dirty="0"/>
              <a:t>Vocht en CO2 hoger in de kas</a:t>
            </a:r>
          </a:p>
          <a:p>
            <a:pPr>
              <a:buFont typeface="Wingdings" panose="05000000000000000000" pitchFamily="2" charset="2"/>
              <a:buChar char="Ø"/>
              <a:defRPr/>
            </a:pPr>
            <a:r>
              <a:rPr lang="nl-NL" altLang="nl-NL" dirty="0"/>
              <a:t>Betere opening houdmondjes, betere opname CO2</a:t>
            </a:r>
          </a:p>
          <a:p>
            <a:pPr>
              <a:buFont typeface="Wingdings" panose="05000000000000000000" pitchFamily="2" charset="2"/>
              <a:buChar char="Ø"/>
              <a:defRPr/>
            </a:pPr>
            <a:r>
              <a:rPr lang="nl-NL" altLang="nl-NL" dirty="0"/>
              <a:t>Daardoor meer aanmaak assimilaten</a:t>
            </a:r>
          </a:p>
          <a:p>
            <a:pPr indent="0">
              <a:buNone/>
              <a:defRPr/>
            </a:pPr>
            <a:endParaRPr lang="nl-NL" altLang="nl-NL" dirty="0"/>
          </a:p>
          <a:p>
            <a:pPr indent="0">
              <a:buNone/>
              <a:defRPr/>
            </a:pPr>
            <a:endParaRPr lang="nl-NL" altLang="nl-NL" b="1" dirty="0"/>
          </a:p>
          <a:p>
            <a:pPr indent="0">
              <a:buNone/>
              <a:defRPr/>
            </a:pPr>
            <a:endParaRPr lang="nl-NL" altLang="nl-NL" b="1" dirty="0"/>
          </a:p>
          <a:p>
            <a:pPr indent="0">
              <a:buNone/>
              <a:defRPr/>
            </a:pPr>
            <a:endParaRPr lang="nl-NL" altLang="nl-NL" b="1" dirty="0"/>
          </a:p>
        </p:txBody>
      </p:sp>
      <p:pic>
        <p:nvPicPr>
          <p:cNvPr id="52229" name="Afbeelding 1">
            <a:extLst>
              <a:ext uri="{FF2B5EF4-FFF2-40B4-BE49-F238E27FC236}">
                <a16:creationId xmlns:a16="http://schemas.microsoft.com/office/drawing/2014/main" id="{EF9108C2-88AE-47E5-9E5C-12DD59628AD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063750" y="3860798"/>
            <a:ext cx="5441950" cy="244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5843">
                                            <p:txEl>
                                              <p:pRg st="2" end="2"/>
                                            </p:txEl>
                                          </p:spTgt>
                                        </p:tgtEl>
                                        <p:attrNameLst>
                                          <p:attrName>style.visibility</p:attrName>
                                        </p:attrNameLst>
                                      </p:cBhvr>
                                      <p:to>
                                        <p:strVal val="visible"/>
                                      </p:to>
                                    </p:set>
                                    <p:animEffect transition="in" filter="fade">
                                      <p:cBhvr>
                                        <p:cTn id="7" dur="1000"/>
                                        <p:tgtEl>
                                          <p:spTgt spid="35843">
                                            <p:txEl>
                                              <p:pRg st="2" end="2"/>
                                            </p:txEl>
                                          </p:spTgt>
                                        </p:tgtEl>
                                      </p:cBhvr>
                                    </p:animEffect>
                                    <p:anim calcmode="lin" valueType="num">
                                      <p:cBhvr>
                                        <p:cTn id="8" dur="1000" fill="hold"/>
                                        <p:tgtEl>
                                          <p:spTgt spid="3584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584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843">
                                            <p:txEl>
                                              <p:pRg st="3" end="3"/>
                                            </p:txEl>
                                          </p:spTgt>
                                        </p:tgtEl>
                                        <p:attrNameLst>
                                          <p:attrName>style.visibility</p:attrName>
                                        </p:attrNameLst>
                                      </p:cBhvr>
                                      <p:to>
                                        <p:strVal val="visible"/>
                                      </p:to>
                                    </p:set>
                                    <p:animEffect transition="in" filter="fade">
                                      <p:cBhvr>
                                        <p:cTn id="14" dur="1000"/>
                                        <p:tgtEl>
                                          <p:spTgt spid="35843">
                                            <p:txEl>
                                              <p:pRg st="3" end="3"/>
                                            </p:txEl>
                                          </p:spTgt>
                                        </p:tgtEl>
                                      </p:cBhvr>
                                    </p:animEffect>
                                    <p:anim calcmode="lin" valueType="num">
                                      <p:cBhvr>
                                        <p:cTn id="15" dur="1000" fill="hold"/>
                                        <p:tgtEl>
                                          <p:spTgt spid="35843">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3584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5843">
                                            <p:txEl>
                                              <p:pRg st="4" end="4"/>
                                            </p:txEl>
                                          </p:spTgt>
                                        </p:tgtEl>
                                        <p:attrNameLst>
                                          <p:attrName>style.visibility</p:attrName>
                                        </p:attrNameLst>
                                      </p:cBhvr>
                                      <p:to>
                                        <p:strVal val="visible"/>
                                      </p:to>
                                    </p:set>
                                    <p:animEffect transition="in" filter="fade">
                                      <p:cBhvr>
                                        <p:cTn id="21" dur="1000"/>
                                        <p:tgtEl>
                                          <p:spTgt spid="35843">
                                            <p:txEl>
                                              <p:pRg st="4" end="4"/>
                                            </p:txEl>
                                          </p:spTgt>
                                        </p:tgtEl>
                                      </p:cBhvr>
                                    </p:animEffect>
                                    <p:anim calcmode="lin" valueType="num">
                                      <p:cBhvr>
                                        <p:cTn id="22" dur="1000" fill="hold"/>
                                        <p:tgtEl>
                                          <p:spTgt spid="3584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584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52229"/>
                                        </p:tgtEl>
                                        <p:attrNameLst>
                                          <p:attrName>style.visibility</p:attrName>
                                        </p:attrNameLst>
                                      </p:cBhvr>
                                      <p:to>
                                        <p:strVal val="visible"/>
                                      </p:to>
                                    </p:set>
                                    <p:anim calcmode="lin" valueType="num">
                                      <p:cBhvr additive="base">
                                        <p:cTn id="28" dur="500" fill="hold"/>
                                        <p:tgtEl>
                                          <p:spTgt spid="52229"/>
                                        </p:tgtEl>
                                        <p:attrNameLst>
                                          <p:attrName>ppt_x</p:attrName>
                                        </p:attrNameLst>
                                      </p:cBhvr>
                                      <p:tavLst>
                                        <p:tav tm="0">
                                          <p:val>
                                            <p:strVal val="#ppt_x"/>
                                          </p:val>
                                        </p:tav>
                                        <p:tav tm="100000">
                                          <p:val>
                                            <p:strVal val="#ppt_x"/>
                                          </p:val>
                                        </p:tav>
                                      </p:tavLst>
                                    </p:anim>
                                    <p:anim calcmode="lin" valueType="num">
                                      <p:cBhvr additive="base">
                                        <p:cTn id="29" dur="500" fill="hold"/>
                                        <p:tgtEl>
                                          <p:spTgt spid="522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el 1">
            <a:extLst>
              <a:ext uri="{FF2B5EF4-FFF2-40B4-BE49-F238E27FC236}">
                <a16:creationId xmlns:a16="http://schemas.microsoft.com/office/drawing/2014/main" id="{5BF33C1D-068A-4FDD-AE17-E6B3983E6155}"/>
              </a:ext>
            </a:extLst>
          </p:cNvPr>
          <p:cNvSpPr>
            <a:spLocks noGrp="1" noChangeArrowheads="1"/>
          </p:cNvSpPr>
          <p:nvPr>
            <p:ph type="title"/>
          </p:nvPr>
        </p:nvSpPr>
        <p:spPr/>
        <p:txBody>
          <a:bodyPr/>
          <a:lstStyle/>
          <a:p>
            <a:pPr eaLnBrk="1" hangingPunct="1"/>
            <a:endParaRPr lang="nl-NL" altLang="nl-NL" b="1" dirty="0"/>
          </a:p>
        </p:txBody>
      </p:sp>
      <p:pic>
        <p:nvPicPr>
          <p:cNvPr id="4100" name="Afbeelding 3">
            <a:extLst>
              <a:ext uri="{FF2B5EF4-FFF2-40B4-BE49-F238E27FC236}">
                <a16:creationId xmlns:a16="http://schemas.microsoft.com/office/drawing/2014/main" id="{08AD22CF-237A-4C8F-AAD3-DEDB174706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6000" y="1474546"/>
            <a:ext cx="8717938" cy="4896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el 1">
            <a:extLst>
              <a:ext uri="{FF2B5EF4-FFF2-40B4-BE49-F238E27FC236}">
                <a16:creationId xmlns:a16="http://schemas.microsoft.com/office/drawing/2014/main" id="{66F045F4-C448-48FB-B6B3-243856C27BE6}"/>
              </a:ext>
            </a:extLst>
          </p:cNvPr>
          <p:cNvSpPr>
            <a:spLocks noGrp="1" noChangeArrowheads="1"/>
          </p:cNvSpPr>
          <p:nvPr>
            <p:ph type="title"/>
          </p:nvPr>
        </p:nvSpPr>
        <p:spPr>
          <a:xfrm>
            <a:off x="735291" y="549276"/>
            <a:ext cx="10331777" cy="1584325"/>
          </a:xfrm>
        </p:spPr>
        <p:txBody>
          <a:bodyPr>
            <a:normAutofit/>
          </a:bodyPr>
          <a:lstStyle/>
          <a:p>
            <a:r>
              <a:rPr lang="nl-NL" altLang="nl-NL" sz="3600" b="1" dirty="0"/>
              <a:t>Optimale combinatie van meerdere factoren</a:t>
            </a:r>
          </a:p>
        </p:txBody>
      </p:sp>
      <p:sp>
        <p:nvSpPr>
          <p:cNvPr id="34819" name="Tijdelijke aanduiding voor inhoud 2">
            <a:extLst>
              <a:ext uri="{FF2B5EF4-FFF2-40B4-BE49-F238E27FC236}">
                <a16:creationId xmlns:a16="http://schemas.microsoft.com/office/drawing/2014/main" id="{CF1D4DE9-4F71-40A7-B35F-66AF93AE3882}"/>
              </a:ext>
            </a:extLst>
          </p:cNvPr>
          <p:cNvSpPr>
            <a:spLocks noGrp="1" noChangeArrowheads="1"/>
          </p:cNvSpPr>
          <p:nvPr>
            <p:ph idx="1"/>
          </p:nvPr>
        </p:nvSpPr>
        <p:spPr>
          <a:xfrm>
            <a:off x="848413" y="2133600"/>
            <a:ext cx="8776602" cy="4351338"/>
          </a:xfrm>
        </p:spPr>
        <p:txBody>
          <a:bodyPr/>
          <a:lstStyle/>
          <a:p>
            <a:pPr indent="0">
              <a:buNone/>
            </a:pPr>
            <a:r>
              <a:rPr lang="nl-NL" altLang="nl-NL" b="1" dirty="0"/>
              <a:t>Wet van het minimum:</a:t>
            </a:r>
            <a:br>
              <a:rPr lang="nl-NL" altLang="nl-NL" b="1" dirty="0"/>
            </a:br>
            <a:r>
              <a:rPr lang="nl-NL" altLang="nl-NL" dirty="0"/>
              <a:t>Alle groeifactoren moeten optimaal </a:t>
            </a:r>
            <a:br>
              <a:rPr lang="nl-NL" altLang="nl-NL" dirty="0"/>
            </a:br>
            <a:r>
              <a:rPr lang="nl-NL" altLang="nl-NL" dirty="0"/>
              <a:t>voor maximale fotosynthese.</a:t>
            </a:r>
          </a:p>
          <a:p>
            <a:pPr indent="0">
              <a:buNone/>
            </a:pPr>
            <a:endParaRPr lang="nl-NL" altLang="nl-NL" dirty="0"/>
          </a:p>
          <a:p>
            <a:pPr indent="0">
              <a:buNone/>
            </a:pPr>
            <a:endParaRPr lang="nl-NL" altLang="nl-NL" b="1" dirty="0"/>
          </a:p>
          <a:p>
            <a:pPr indent="0">
              <a:buNone/>
            </a:pPr>
            <a:r>
              <a:rPr lang="nl-NL" altLang="nl-NL" b="1" dirty="0"/>
              <a:t>Het Nieuwe Telen </a:t>
            </a:r>
            <a:r>
              <a:rPr lang="nl-NL" altLang="nl-NL" dirty="0"/>
              <a:t>gaat uit van:</a:t>
            </a:r>
          </a:p>
          <a:p>
            <a:pPr indent="0">
              <a:buNone/>
            </a:pPr>
            <a:endParaRPr lang="nl-NL" altLang="nl-NL" dirty="0"/>
          </a:p>
          <a:p>
            <a:pPr indent="0">
              <a:buNone/>
            </a:pPr>
            <a:r>
              <a:rPr lang="nl-NL" altLang="nl-NL" dirty="0"/>
              <a:t>Bij een </a:t>
            </a:r>
            <a:r>
              <a:rPr lang="nl-NL" altLang="nl-NL" b="1" dirty="0"/>
              <a:t>hogere</a:t>
            </a:r>
            <a:r>
              <a:rPr lang="nl-NL" altLang="nl-NL" dirty="0"/>
              <a:t> fotosynthese hoort ook een hoger verbruik van suikers (groei) en dus ook een </a:t>
            </a:r>
            <a:r>
              <a:rPr lang="nl-NL" altLang="nl-NL" b="1" dirty="0"/>
              <a:t>hogere</a:t>
            </a:r>
            <a:r>
              <a:rPr lang="nl-NL" altLang="nl-NL" dirty="0"/>
              <a:t> temperatuur</a:t>
            </a:r>
          </a:p>
          <a:p>
            <a:pPr indent="0">
              <a:buNone/>
            </a:pPr>
            <a:endParaRPr lang="nl-NL" altLang="nl-NL" dirty="0"/>
          </a:p>
          <a:p>
            <a:pPr indent="0">
              <a:buNone/>
            </a:pPr>
            <a:endParaRPr lang="nl-NL" altLang="nl-NL" b="1" dirty="0"/>
          </a:p>
        </p:txBody>
      </p:sp>
      <p:pic>
        <p:nvPicPr>
          <p:cNvPr id="2" name="Afbeelding 1">
            <a:extLst>
              <a:ext uri="{FF2B5EF4-FFF2-40B4-BE49-F238E27FC236}">
                <a16:creationId xmlns:a16="http://schemas.microsoft.com/office/drawing/2014/main" id="{C85F7619-A394-4A31-8048-3BA2E5442EF8}"/>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79031" y="1719246"/>
            <a:ext cx="2476500" cy="226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fade">
                                      <p:cBhvr>
                                        <p:cTn id="7" dur="1000"/>
                                        <p:tgtEl>
                                          <p:spTgt spid="34819">
                                            <p:txEl>
                                              <p:pRg st="0" end="0"/>
                                            </p:txEl>
                                          </p:spTgt>
                                        </p:tgtEl>
                                      </p:cBhvr>
                                    </p:animEffect>
                                    <p:anim calcmode="lin" valueType="num">
                                      <p:cBhvr>
                                        <p:cTn id="8" dur="1000" fill="hold"/>
                                        <p:tgtEl>
                                          <p:spTgt spid="3481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481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1"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42" presetClass="entr" presetSubtype="0" fill="hold" nodeType="clickEffect">
                                  <p:stCondLst>
                                    <p:cond delay="0"/>
                                  </p:stCondLst>
                                  <p:childTnLst>
                                    <p:set>
                                      <p:cBhvr>
                                        <p:cTn id="17" dur="1" fill="hold">
                                          <p:stCondLst>
                                            <p:cond delay="0"/>
                                          </p:stCondLst>
                                        </p:cTn>
                                        <p:tgtEl>
                                          <p:spTgt spid="34819">
                                            <p:txEl>
                                              <p:pRg st="3" end="3"/>
                                            </p:txEl>
                                          </p:spTgt>
                                        </p:tgtEl>
                                        <p:attrNameLst>
                                          <p:attrName>style.visibility</p:attrName>
                                        </p:attrNameLst>
                                      </p:cBhvr>
                                      <p:to>
                                        <p:strVal val="visible"/>
                                      </p:to>
                                    </p:set>
                                    <p:animEffect transition="in" filter="fade">
                                      <p:cBhvr>
                                        <p:cTn id="18" dur="1000"/>
                                        <p:tgtEl>
                                          <p:spTgt spid="34819">
                                            <p:txEl>
                                              <p:pRg st="3" end="3"/>
                                            </p:txEl>
                                          </p:spTgt>
                                        </p:tgtEl>
                                      </p:cBhvr>
                                    </p:animEffect>
                                    <p:anim calcmode="lin" valueType="num">
                                      <p:cBhvr>
                                        <p:cTn id="19" dur="1000" fill="hold"/>
                                        <p:tgtEl>
                                          <p:spTgt spid="34819">
                                            <p:txEl>
                                              <p:pRg st="3" end="3"/>
                                            </p:txEl>
                                          </p:spTgt>
                                        </p:tgtEl>
                                        <p:attrNameLst>
                                          <p:attrName>ppt_x</p:attrName>
                                        </p:attrNameLst>
                                      </p:cBhvr>
                                      <p:tavLst>
                                        <p:tav tm="0">
                                          <p:val>
                                            <p:strVal val="#ppt_x"/>
                                          </p:val>
                                        </p:tav>
                                        <p:tav tm="100000">
                                          <p:val>
                                            <p:strVal val="#ppt_x"/>
                                          </p:val>
                                        </p:tav>
                                      </p:tavLst>
                                    </p:anim>
                                    <p:anim calcmode="lin" valueType="num">
                                      <p:cBhvr>
                                        <p:cTn id="20" dur="1000" fill="hold"/>
                                        <p:tgtEl>
                                          <p:spTgt spid="34819">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4819">
                                            <p:txEl>
                                              <p:pRg st="5" end="5"/>
                                            </p:txEl>
                                          </p:spTgt>
                                        </p:tgtEl>
                                        <p:attrNameLst>
                                          <p:attrName>style.visibility</p:attrName>
                                        </p:attrNameLst>
                                      </p:cBhvr>
                                      <p:to>
                                        <p:strVal val="visible"/>
                                      </p:to>
                                    </p:set>
                                    <p:animEffect transition="in" filter="fade">
                                      <p:cBhvr>
                                        <p:cTn id="25" dur="1000"/>
                                        <p:tgtEl>
                                          <p:spTgt spid="34819">
                                            <p:txEl>
                                              <p:pRg st="5" end="5"/>
                                            </p:txEl>
                                          </p:spTgt>
                                        </p:tgtEl>
                                      </p:cBhvr>
                                    </p:animEffect>
                                    <p:anim calcmode="lin" valueType="num">
                                      <p:cBhvr>
                                        <p:cTn id="26" dur="1000" fill="hold"/>
                                        <p:tgtEl>
                                          <p:spTgt spid="34819">
                                            <p:txEl>
                                              <p:pRg st="5" end="5"/>
                                            </p:txEl>
                                          </p:spTgt>
                                        </p:tgtEl>
                                        <p:attrNameLst>
                                          <p:attrName>ppt_x</p:attrName>
                                        </p:attrNameLst>
                                      </p:cBhvr>
                                      <p:tavLst>
                                        <p:tav tm="0">
                                          <p:val>
                                            <p:strVal val="#ppt_x"/>
                                          </p:val>
                                        </p:tav>
                                        <p:tav tm="100000">
                                          <p:val>
                                            <p:strVal val="#ppt_x"/>
                                          </p:val>
                                        </p:tav>
                                      </p:tavLst>
                                    </p:anim>
                                    <p:anim calcmode="lin" valueType="num">
                                      <p:cBhvr>
                                        <p:cTn id="27" dur="1000" fill="hold"/>
                                        <p:tgtEl>
                                          <p:spTgt spid="34819">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el 1">
            <a:extLst>
              <a:ext uri="{FF2B5EF4-FFF2-40B4-BE49-F238E27FC236}">
                <a16:creationId xmlns:a16="http://schemas.microsoft.com/office/drawing/2014/main" id="{69C1ACE5-3230-4572-9D2E-5081705A5DDF}"/>
              </a:ext>
            </a:extLst>
          </p:cNvPr>
          <p:cNvSpPr>
            <a:spLocks noGrp="1" noChangeArrowheads="1"/>
          </p:cNvSpPr>
          <p:nvPr>
            <p:ph type="title"/>
          </p:nvPr>
        </p:nvSpPr>
        <p:spPr>
          <a:xfrm>
            <a:off x="974035" y="549276"/>
            <a:ext cx="9065315" cy="1584325"/>
          </a:xfrm>
        </p:spPr>
        <p:txBody>
          <a:bodyPr/>
          <a:lstStyle/>
          <a:p>
            <a:r>
              <a:rPr lang="nl-NL" altLang="nl-NL" b="1" dirty="0"/>
              <a:t>Traditionele manier van telen</a:t>
            </a:r>
          </a:p>
        </p:txBody>
      </p:sp>
      <p:sp>
        <p:nvSpPr>
          <p:cNvPr id="35843" name="Tijdelijke aanduiding voor inhoud 2">
            <a:extLst>
              <a:ext uri="{FF2B5EF4-FFF2-40B4-BE49-F238E27FC236}">
                <a16:creationId xmlns:a16="http://schemas.microsoft.com/office/drawing/2014/main" id="{9AECB112-8BCA-4473-889C-B34D2E76937E}"/>
              </a:ext>
            </a:extLst>
          </p:cNvPr>
          <p:cNvSpPr>
            <a:spLocks noGrp="1" noChangeArrowheads="1"/>
          </p:cNvSpPr>
          <p:nvPr>
            <p:ph idx="1"/>
          </p:nvPr>
        </p:nvSpPr>
        <p:spPr>
          <a:xfrm>
            <a:off x="1062935" y="1844675"/>
            <a:ext cx="9065315" cy="4897438"/>
          </a:xfrm>
        </p:spPr>
        <p:txBody>
          <a:bodyPr>
            <a:normAutofit/>
          </a:bodyPr>
          <a:lstStyle/>
          <a:p>
            <a:pPr indent="0">
              <a:buNone/>
            </a:pPr>
            <a:r>
              <a:rPr lang="nl-NL" altLang="nl-NL" b="1" dirty="0"/>
              <a:t>Vroeger</a:t>
            </a:r>
            <a:r>
              <a:rPr lang="nl-NL" altLang="nl-NL" dirty="0"/>
              <a:t>:</a:t>
            </a:r>
          </a:p>
          <a:p>
            <a:pPr indent="0">
              <a:buNone/>
            </a:pPr>
            <a:r>
              <a:rPr lang="nl-NL" altLang="nl-NL" dirty="0"/>
              <a:t>Bij veel licht ging men </a:t>
            </a:r>
            <a:r>
              <a:rPr lang="nl-NL" altLang="nl-NL" b="1" dirty="0"/>
              <a:t>veel</a:t>
            </a:r>
            <a:r>
              <a:rPr lang="nl-NL" altLang="nl-NL" dirty="0"/>
              <a:t> ventileren zodat de temperatuur omlaag ging maar ook C02 en vocht verlaten de kas.</a:t>
            </a:r>
          </a:p>
          <a:p>
            <a:pPr indent="0">
              <a:buNone/>
            </a:pPr>
            <a:r>
              <a:rPr lang="nl-NL" altLang="nl-NL" dirty="0"/>
              <a:t>Daardoor maakt men ook </a:t>
            </a:r>
            <a:r>
              <a:rPr lang="nl-NL" altLang="nl-NL" b="1" dirty="0"/>
              <a:t>minder</a:t>
            </a:r>
            <a:r>
              <a:rPr lang="nl-NL" altLang="nl-NL" dirty="0"/>
              <a:t> assimilaten aan, en heeft men dus ook automatisch </a:t>
            </a:r>
            <a:r>
              <a:rPr lang="nl-NL" altLang="nl-NL" b="1" dirty="0"/>
              <a:t>minder</a:t>
            </a:r>
            <a:r>
              <a:rPr lang="nl-NL" altLang="nl-NL" dirty="0"/>
              <a:t> groei.</a:t>
            </a:r>
          </a:p>
          <a:p>
            <a:pPr indent="0">
              <a:buNone/>
            </a:pPr>
            <a:endParaRPr lang="nl-NL" altLang="nl-NL" dirty="0"/>
          </a:p>
          <a:p>
            <a:pPr indent="0">
              <a:buNone/>
            </a:pPr>
            <a:r>
              <a:rPr lang="nl-NL" altLang="nl-NL" dirty="0"/>
              <a:t>Op deze manier creëert men ook balans,</a:t>
            </a:r>
            <a:br>
              <a:rPr lang="nl-NL" altLang="nl-NL" dirty="0"/>
            </a:br>
            <a:r>
              <a:rPr lang="nl-NL" altLang="nl-NL" dirty="0"/>
              <a:t>maar op een veel </a:t>
            </a:r>
            <a:r>
              <a:rPr lang="nl-NL" altLang="nl-NL" b="1" dirty="0"/>
              <a:t>lager</a:t>
            </a:r>
            <a:r>
              <a:rPr lang="nl-NL" altLang="nl-NL" dirty="0"/>
              <a:t> niveau.</a:t>
            </a:r>
          </a:p>
          <a:p>
            <a:pPr indent="0">
              <a:buNone/>
            </a:pPr>
            <a:endParaRPr lang="nl-NL" altLang="nl-NL" dirty="0"/>
          </a:p>
          <a:p>
            <a:pPr indent="0">
              <a:buNone/>
            </a:pPr>
            <a:r>
              <a:rPr lang="nl-NL" altLang="nl-NL" dirty="0"/>
              <a:t>Een </a:t>
            </a:r>
            <a:r>
              <a:rPr lang="nl-NL" altLang="nl-NL" b="1" dirty="0"/>
              <a:t>lagere</a:t>
            </a:r>
            <a:r>
              <a:rPr lang="nl-NL" altLang="nl-NL" dirty="0"/>
              <a:t> aanmaak van assimilaten gaat </a:t>
            </a:r>
            <a:br>
              <a:rPr lang="nl-NL" altLang="nl-NL" dirty="0"/>
            </a:br>
            <a:r>
              <a:rPr lang="nl-NL" altLang="nl-NL" dirty="0"/>
              <a:t>dan samen met een </a:t>
            </a:r>
            <a:r>
              <a:rPr lang="nl-NL" altLang="nl-NL" b="1" dirty="0"/>
              <a:t>lager</a:t>
            </a:r>
            <a:r>
              <a:rPr lang="nl-NL" altLang="nl-NL" dirty="0"/>
              <a:t> verbruik van</a:t>
            </a:r>
            <a:br>
              <a:rPr lang="nl-NL" altLang="nl-NL" dirty="0"/>
            </a:br>
            <a:r>
              <a:rPr lang="nl-NL" altLang="nl-NL" dirty="0"/>
              <a:t>assimilaten en daardoor wordt het licht </a:t>
            </a:r>
            <a:br>
              <a:rPr lang="nl-NL" altLang="nl-NL" dirty="0"/>
            </a:br>
            <a:r>
              <a:rPr lang="nl-NL" altLang="nl-NL" dirty="0"/>
              <a:t>niet optimaal gebruikt.</a:t>
            </a:r>
          </a:p>
        </p:txBody>
      </p:sp>
      <p:pic>
        <p:nvPicPr>
          <p:cNvPr id="53253" name="Afbeelding 2">
            <a:extLst>
              <a:ext uri="{FF2B5EF4-FFF2-40B4-BE49-F238E27FC236}">
                <a16:creationId xmlns:a16="http://schemas.microsoft.com/office/drawing/2014/main" id="{155A6BBA-DD13-484F-B93E-81042B1A06E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724500" y="4162426"/>
            <a:ext cx="3109913" cy="2328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5843">
                                            <p:txEl>
                                              <p:pRg st="1" end="1"/>
                                            </p:txEl>
                                          </p:spTgt>
                                        </p:tgtEl>
                                        <p:attrNameLst>
                                          <p:attrName>style.visibility</p:attrName>
                                        </p:attrNameLst>
                                      </p:cBhvr>
                                      <p:to>
                                        <p:strVal val="visible"/>
                                      </p:to>
                                    </p:set>
                                    <p:animEffect transition="in" filter="fade">
                                      <p:cBhvr>
                                        <p:cTn id="7" dur="1000"/>
                                        <p:tgtEl>
                                          <p:spTgt spid="35843">
                                            <p:txEl>
                                              <p:pRg st="1" end="1"/>
                                            </p:txEl>
                                          </p:spTgt>
                                        </p:tgtEl>
                                      </p:cBhvr>
                                    </p:animEffect>
                                    <p:anim calcmode="lin" valueType="num">
                                      <p:cBhvr>
                                        <p:cTn id="8" dur="1000" fill="hold"/>
                                        <p:tgtEl>
                                          <p:spTgt spid="3584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584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843">
                                            <p:txEl>
                                              <p:pRg st="2" end="2"/>
                                            </p:txEl>
                                          </p:spTgt>
                                        </p:tgtEl>
                                        <p:attrNameLst>
                                          <p:attrName>style.visibility</p:attrName>
                                        </p:attrNameLst>
                                      </p:cBhvr>
                                      <p:to>
                                        <p:strVal val="visible"/>
                                      </p:to>
                                    </p:set>
                                    <p:animEffect transition="in" filter="fade">
                                      <p:cBhvr>
                                        <p:cTn id="14" dur="1000"/>
                                        <p:tgtEl>
                                          <p:spTgt spid="35843">
                                            <p:txEl>
                                              <p:pRg st="2" end="2"/>
                                            </p:txEl>
                                          </p:spTgt>
                                        </p:tgtEl>
                                      </p:cBhvr>
                                    </p:animEffect>
                                    <p:anim calcmode="lin" valueType="num">
                                      <p:cBhvr>
                                        <p:cTn id="15" dur="1000" fill="hold"/>
                                        <p:tgtEl>
                                          <p:spTgt spid="3584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584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5843">
                                            <p:txEl>
                                              <p:pRg st="4" end="4"/>
                                            </p:txEl>
                                          </p:spTgt>
                                        </p:tgtEl>
                                        <p:attrNameLst>
                                          <p:attrName>style.visibility</p:attrName>
                                        </p:attrNameLst>
                                      </p:cBhvr>
                                      <p:to>
                                        <p:strVal val="visible"/>
                                      </p:to>
                                    </p:set>
                                    <p:animEffect transition="in" filter="fade">
                                      <p:cBhvr>
                                        <p:cTn id="21" dur="1000"/>
                                        <p:tgtEl>
                                          <p:spTgt spid="35843">
                                            <p:txEl>
                                              <p:pRg st="4" end="4"/>
                                            </p:txEl>
                                          </p:spTgt>
                                        </p:tgtEl>
                                      </p:cBhvr>
                                    </p:animEffect>
                                    <p:anim calcmode="lin" valueType="num">
                                      <p:cBhvr>
                                        <p:cTn id="22" dur="1000" fill="hold"/>
                                        <p:tgtEl>
                                          <p:spTgt spid="3584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584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5843">
                                            <p:txEl>
                                              <p:pRg st="6" end="6"/>
                                            </p:txEl>
                                          </p:spTgt>
                                        </p:tgtEl>
                                        <p:attrNameLst>
                                          <p:attrName>style.visibility</p:attrName>
                                        </p:attrNameLst>
                                      </p:cBhvr>
                                      <p:to>
                                        <p:strVal val="visible"/>
                                      </p:to>
                                    </p:set>
                                    <p:animEffect transition="in" filter="fade">
                                      <p:cBhvr>
                                        <p:cTn id="28" dur="1000"/>
                                        <p:tgtEl>
                                          <p:spTgt spid="35843">
                                            <p:txEl>
                                              <p:pRg st="6" end="6"/>
                                            </p:txEl>
                                          </p:spTgt>
                                        </p:tgtEl>
                                      </p:cBhvr>
                                    </p:animEffect>
                                    <p:anim calcmode="lin" valueType="num">
                                      <p:cBhvr>
                                        <p:cTn id="29" dur="1000" fill="hold"/>
                                        <p:tgtEl>
                                          <p:spTgt spid="3584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584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53253"/>
                                        </p:tgtEl>
                                        <p:attrNameLst>
                                          <p:attrName>style.visibility</p:attrName>
                                        </p:attrNameLst>
                                      </p:cBhvr>
                                      <p:to>
                                        <p:strVal val="visible"/>
                                      </p:to>
                                    </p:set>
                                    <p:anim calcmode="lin" valueType="num">
                                      <p:cBhvr additive="base">
                                        <p:cTn id="35" dur="500" fill="hold"/>
                                        <p:tgtEl>
                                          <p:spTgt spid="53253"/>
                                        </p:tgtEl>
                                        <p:attrNameLst>
                                          <p:attrName>ppt_x</p:attrName>
                                        </p:attrNameLst>
                                      </p:cBhvr>
                                      <p:tavLst>
                                        <p:tav tm="0">
                                          <p:val>
                                            <p:strVal val="#ppt_x"/>
                                          </p:val>
                                        </p:tav>
                                        <p:tav tm="100000">
                                          <p:val>
                                            <p:strVal val="#ppt_x"/>
                                          </p:val>
                                        </p:tav>
                                      </p:tavLst>
                                    </p:anim>
                                    <p:anim calcmode="lin" valueType="num">
                                      <p:cBhvr additive="base">
                                        <p:cTn id="36" dur="500" fill="hold"/>
                                        <p:tgtEl>
                                          <p:spTgt spid="5325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el 1">
            <a:extLst>
              <a:ext uri="{FF2B5EF4-FFF2-40B4-BE49-F238E27FC236}">
                <a16:creationId xmlns:a16="http://schemas.microsoft.com/office/drawing/2014/main" id="{C2B35200-2D71-469C-990E-7EC03CB8324D}"/>
              </a:ext>
            </a:extLst>
          </p:cNvPr>
          <p:cNvSpPr>
            <a:spLocks noGrp="1" noChangeArrowheads="1"/>
          </p:cNvSpPr>
          <p:nvPr>
            <p:ph type="title"/>
          </p:nvPr>
        </p:nvSpPr>
        <p:spPr>
          <a:xfrm>
            <a:off x="1074657" y="1074656"/>
            <a:ext cx="8964694" cy="1058945"/>
          </a:xfrm>
        </p:spPr>
        <p:txBody>
          <a:bodyPr/>
          <a:lstStyle/>
          <a:p>
            <a:r>
              <a:rPr lang="nl-NL" altLang="nl-NL" b="1" dirty="0"/>
              <a:t>Het Nieuwe Telen</a:t>
            </a:r>
          </a:p>
        </p:txBody>
      </p:sp>
      <p:sp>
        <p:nvSpPr>
          <p:cNvPr id="35843" name="Tijdelijke aanduiding voor inhoud 2">
            <a:extLst>
              <a:ext uri="{FF2B5EF4-FFF2-40B4-BE49-F238E27FC236}">
                <a16:creationId xmlns:a16="http://schemas.microsoft.com/office/drawing/2014/main" id="{E0D1E95F-DCAF-45FF-8849-05AF723B5507}"/>
              </a:ext>
            </a:extLst>
          </p:cNvPr>
          <p:cNvSpPr>
            <a:spLocks noGrp="1" noChangeArrowheads="1"/>
          </p:cNvSpPr>
          <p:nvPr>
            <p:ph idx="1"/>
          </p:nvPr>
        </p:nvSpPr>
        <p:spPr>
          <a:xfrm>
            <a:off x="1074657" y="2133601"/>
            <a:ext cx="7975600" cy="4897438"/>
          </a:xfrm>
        </p:spPr>
        <p:txBody>
          <a:bodyPr/>
          <a:lstStyle/>
          <a:p>
            <a:pPr indent="0">
              <a:buNone/>
            </a:pPr>
            <a:r>
              <a:rPr lang="nl-NL" altLang="nl-NL" dirty="0"/>
              <a:t>Telen bij een hogere luchtvochtigheid heeft als voordeel dat gewassen een hoger lichtniveau aankunnen.</a:t>
            </a:r>
          </a:p>
          <a:p>
            <a:pPr indent="0">
              <a:buNone/>
            </a:pPr>
            <a:endParaRPr lang="nl-NL" altLang="nl-NL" dirty="0"/>
          </a:p>
          <a:p>
            <a:pPr indent="0">
              <a:buNone/>
            </a:pPr>
            <a:r>
              <a:rPr lang="nl-NL" altLang="nl-NL" dirty="0"/>
              <a:t>Dit is van belang bij gewassen waar geschermd wordt.</a:t>
            </a:r>
          </a:p>
          <a:p>
            <a:pPr indent="0">
              <a:buNone/>
            </a:pPr>
            <a:endParaRPr lang="nl-NL" altLang="nl-NL" dirty="0"/>
          </a:p>
          <a:p>
            <a:pPr indent="0">
              <a:buNone/>
            </a:pPr>
            <a:r>
              <a:rPr lang="nl-NL" altLang="nl-NL" dirty="0"/>
              <a:t>Op het moment dat de RV hoog is en men het scherm later sluit (en dus meer licht heeft) heeft men een toename van de aanmaak van assimilaten en daardoor automatisch toename van de productie of groeisnelheid.</a:t>
            </a:r>
          </a:p>
        </p:txBody>
      </p:sp>
      <p:pic>
        <p:nvPicPr>
          <p:cNvPr id="2" name="Afbeelding 1">
            <a:extLst>
              <a:ext uri="{FF2B5EF4-FFF2-40B4-BE49-F238E27FC236}">
                <a16:creationId xmlns:a16="http://schemas.microsoft.com/office/drawing/2014/main" id="{C69C144C-72E3-41EB-8987-3B75ECBE5A56}"/>
              </a:ext>
            </a:extLst>
          </p:cNvPr>
          <p:cNvPicPr>
            <a:picLocks noChangeAspect="1"/>
          </p:cNvPicPr>
          <p:nvPr/>
        </p:nvPicPr>
        <p:blipFill>
          <a:blip r:embed="rId2"/>
          <a:stretch>
            <a:fillRect/>
          </a:stretch>
        </p:blipFill>
        <p:spPr>
          <a:xfrm>
            <a:off x="9605864" y="4374773"/>
            <a:ext cx="2143125" cy="21431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Effect transition="in" filter="fade">
                                      <p:cBhvr>
                                        <p:cTn id="7" dur="1000"/>
                                        <p:tgtEl>
                                          <p:spTgt spid="35843">
                                            <p:txEl>
                                              <p:pRg st="0" end="0"/>
                                            </p:txEl>
                                          </p:spTgt>
                                        </p:tgtEl>
                                      </p:cBhvr>
                                    </p:animEffect>
                                    <p:anim calcmode="lin" valueType="num">
                                      <p:cBhvr>
                                        <p:cTn id="8" dur="1000" fill="hold"/>
                                        <p:tgtEl>
                                          <p:spTgt spid="3584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584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5843">
                                            <p:txEl>
                                              <p:pRg st="2" end="2"/>
                                            </p:txEl>
                                          </p:spTgt>
                                        </p:tgtEl>
                                        <p:attrNameLst>
                                          <p:attrName>style.visibility</p:attrName>
                                        </p:attrNameLst>
                                      </p:cBhvr>
                                      <p:to>
                                        <p:strVal val="visible"/>
                                      </p:to>
                                    </p:set>
                                    <p:animEffect transition="in" filter="fade">
                                      <p:cBhvr>
                                        <p:cTn id="14" dur="1000"/>
                                        <p:tgtEl>
                                          <p:spTgt spid="35843">
                                            <p:txEl>
                                              <p:pRg st="2" end="2"/>
                                            </p:txEl>
                                          </p:spTgt>
                                        </p:tgtEl>
                                      </p:cBhvr>
                                    </p:animEffect>
                                    <p:anim calcmode="lin" valueType="num">
                                      <p:cBhvr>
                                        <p:cTn id="15" dur="1000" fill="hold"/>
                                        <p:tgtEl>
                                          <p:spTgt spid="3584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584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5843">
                                            <p:txEl>
                                              <p:pRg st="4" end="4"/>
                                            </p:txEl>
                                          </p:spTgt>
                                        </p:tgtEl>
                                        <p:attrNameLst>
                                          <p:attrName>style.visibility</p:attrName>
                                        </p:attrNameLst>
                                      </p:cBhvr>
                                      <p:to>
                                        <p:strVal val="visible"/>
                                      </p:to>
                                    </p:set>
                                    <p:animEffect transition="in" filter="fade">
                                      <p:cBhvr>
                                        <p:cTn id="21" dur="1000"/>
                                        <p:tgtEl>
                                          <p:spTgt spid="35843">
                                            <p:txEl>
                                              <p:pRg st="4" end="4"/>
                                            </p:txEl>
                                          </p:spTgt>
                                        </p:tgtEl>
                                      </p:cBhvr>
                                    </p:animEffect>
                                    <p:anim calcmode="lin" valueType="num">
                                      <p:cBhvr>
                                        <p:cTn id="22" dur="1000" fill="hold"/>
                                        <p:tgtEl>
                                          <p:spTgt spid="3584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584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7886700" cy="996950"/>
          </a:xfrm>
        </p:spPr>
        <p:txBody>
          <a:bodyPr/>
          <a:lstStyle/>
          <a:p>
            <a:r>
              <a:rPr lang="nl-NL" altLang="nl-NL" dirty="0"/>
              <a:t>Opdrachten</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21433" y="1781667"/>
            <a:ext cx="7886700" cy="4738260"/>
          </a:xfrm>
        </p:spPr>
        <p:txBody>
          <a:bodyPr>
            <a:normAutofit lnSpcReduction="10000"/>
          </a:bodyPr>
          <a:lstStyle/>
          <a:p>
            <a:pPr marL="457200" indent="-457200">
              <a:buFont typeface="+mj-lt"/>
              <a:buAutoNum type="arabicPeriod"/>
              <a:defRPr/>
            </a:pPr>
            <a:r>
              <a:rPr lang="nl-NL" dirty="0"/>
              <a:t>Bij een tomatengewas worden vaak de onderste bladeren afgeplukt, waarom?</a:t>
            </a:r>
          </a:p>
          <a:p>
            <a:pPr marL="457200" indent="-457200">
              <a:buFont typeface="+mj-lt"/>
              <a:buAutoNum type="arabicPeriod"/>
              <a:defRPr/>
            </a:pPr>
            <a:r>
              <a:rPr lang="nl-NL" dirty="0"/>
              <a:t>Welke delen van de plant behoren tot de </a:t>
            </a:r>
            <a:r>
              <a:rPr lang="nl-NL" b="1" i="1" dirty="0" err="1"/>
              <a:t>sink</a:t>
            </a:r>
            <a:r>
              <a:rPr lang="nl-NL" dirty="0"/>
              <a:t>?</a:t>
            </a:r>
          </a:p>
          <a:p>
            <a:pPr marL="457200" indent="-457200">
              <a:buFont typeface="+mj-lt"/>
              <a:buAutoNum type="arabicPeriod"/>
              <a:defRPr/>
            </a:pPr>
            <a:r>
              <a:rPr lang="nl-NL" dirty="0"/>
              <a:t>Wat bereik je door bij hogere instraling later te luchten?</a:t>
            </a:r>
          </a:p>
          <a:p>
            <a:pPr marL="457200" indent="-457200">
              <a:buFont typeface="+mj-lt"/>
              <a:buAutoNum type="arabicPeriod"/>
              <a:defRPr/>
            </a:pPr>
            <a:r>
              <a:rPr lang="nl-NL" dirty="0"/>
              <a:t>Stel: je hebt een kas vol tomaten, er hangen veel tomaten aan de plant maar je hebt een donkere dag, wat zou je doen?</a:t>
            </a:r>
          </a:p>
          <a:p>
            <a:pPr marL="457200" indent="-457200">
              <a:buFont typeface="+mj-lt"/>
              <a:buAutoNum type="arabicPeriod"/>
              <a:defRPr/>
            </a:pPr>
            <a:r>
              <a:rPr lang="nl-NL" dirty="0"/>
              <a:t>In het algemeen wordt aangenomen dat de optimale temperatuur voor fotosynthese 22 tot 25 ˚C is. De optimum temperatuur kan opschuiven naar de 30 ˚C, hoe kan dit?</a:t>
            </a:r>
          </a:p>
          <a:p>
            <a:pPr marL="457200" indent="-457200">
              <a:buFont typeface="+mj-lt"/>
              <a:buAutoNum type="arabicPeriod"/>
              <a:defRPr/>
            </a:pPr>
            <a:r>
              <a:rPr lang="nl-NL" dirty="0"/>
              <a:t>Kan de planttemperatuur onder de kastemperatuur liggen en beschrijf of dit een goed of slecht teken is.</a:t>
            </a:r>
          </a:p>
          <a:p>
            <a:pPr indent="0">
              <a:buNone/>
              <a:defRPr/>
            </a:pPr>
            <a:endParaRPr lang="nl-NL" dirty="0"/>
          </a:p>
        </p:txBody>
      </p:sp>
    </p:spTree>
    <p:extLst>
      <p:ext uri="{BB962C8B-B14F-4D97-AF65-F5344CB8AC3E}">
        <p14:creationId xmlns:p14="http://schemas.microsoft.com/office/powerpoint/2010/main" val="250203665"/>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el 1">
            <a:extLst>
              <a:ext uri="{FF2B5EF4-FFF2-40B4-BE49-F238E27FC236}">
                <a16:creationId xmlns:a16="http://schemas.microsoft.com/office/drawing/2014/main" id="{C33C63CD-995E-4EFF-A441-4301B01C838A}"/>
              </a:ext>
            </a:extLst>
          </p:cNvPr>
          <p:cNvSpPr>
            <a:spLocks noGrp="1" noChangeArrowheads="1"/>
          </p:cNvSpPr>
          <p:nvPr>
            <p:ph type="title"/>
          </p:nvPr>
        </p:nvSpPr>
        <p:spPr>
          <a:xfrm>
            <a:off x="1187777" y="1025526"/>
            <a:ext cx="8842048" cy="765175"/>
          </a:xfrm>
        </p:spPr>
        <p:txBody>
          <a:bodyPr/>
          <a:lstStyle/>
          <a:p>
            <a:pPr eaLnBrk="1" hangingPunct="1"/>
            <a:r>
              <a:rPr lang="nl-NL" altLang="nl-NL" b="1" dirty="0"/>
              <a:t>Traditioneel:</a:t>
            </a:r>
          </a:p>
        </p:txBody>
      </p:sp>
      <p:sp>
        <p:nvSpPr>
          <p:cNvPr id="40963" name="Tijdelijke aanduiding voor inhoud 2">
            <a:extLst>
              <a:ext uri="{FF2B5EF4-FFF2-40B4-BE49-F238E27FC236}">
                <a16:creationId xmlns:a16="http://schemas.microsoft.com/office/drawing/2014/main" id="{89161664-7A42-451A-8290-546C51598996}"/>
              </a:ext>
            </a:extLst>
          </p:cNvPr>
          <p:cNvSpPr>
            <a:spLocks noGrp="1" noChangeArrowheads="1"/>
          </p:cNvSpPr>
          <p:nvPr>
            <p:ph idx="1"/>
          </p:nvPr>
        </p:nvSpPr>
        <p:spPr>
          <a:xfrm>
            <a:off x="1187777" y="1866901"/>
            <a:ext cx="8500736" cy="4010025"/>
          </a:xfrm>
        </p:spPr>
        <p:txBody>
          <a:bodyPr/>
          <a:lstStyle/>
          <a:p>
            <a:pPr indent="0">
              <a:buNone/>
              <a:defRPr/>
            </a:pPr>
            <a:endParaRPr lang="nl-NL" altLang="nl-NL" dirty="0"/>
          </a:p>
          <a:p>
            <a:pPr indent="0">
              <a:buNone/>
              <a:defRPr/>
            </a:pPr>
            <a:endParaRPr lang="nl-NL" altLang="nl-NL" dirty="0"/>
          </a:p>
          <a:p>
            <a:pPr>
              <a:buFont typeface="Wingdings" panose="05000000000000000000" pitchFamily="2" charset="2"/>
              <a:buChar char="Ø"/>
              <a:defRPr/>
            </a:pPr>
            <a:r>
              <a:rPr lang="nl-NL" altLang="nl-NL" dirty="0"/>
              <a:t>Hoge plantbelasting </a:t>
            </a:r>
          </a:p>
          <a:p>
            <a:pPr>
              <a:buFont typeface="Wingdings" panose="05000000000000000000" pitchFamily="2" charset="2"/>
              <a:buChar char="Ø"/>
              <a:defRPr/>
            </a:pPr>
            <a:endParaRPr lang="nl-NL" altLang="nl-NL" dirty="0"/>
          </a:p>
          <a:p>
            <a:pPr>
              <a:buFont typeface="Wingdings" panose="05000000000000000000" pitchFamily="2" charset="2"/>
              <a:buChar char="Ø"/>
              <a:defRPr/>
            </a:pPr>
            <a:endParaRPr lang="nl-NL" altLang="nl-NL" dirty="0"/>
          </a:p>
          <a:p>
            <a:pPr>
              <a:buFont typeface="Wingdings" panose="05000000000000000000" pitchFamily="2" charset="2"/>
              <a:buChar char="Ø"/>
              <a:defRPr/>
            </a:pPr>
            <a:r>
              <a:rPr lang="nl-NL" altLang="nl-NL" dirty="0"/>
              <a:t>Lage temperatuur</a:t>
            </a:r>
          </a:p>
          <a:p>
            <a:pPr>
              <a:buFont typeface="Wingdings" panose="05000000000000000000" pitchFamily="2" charset="2"/>
              <a:buChar char="Ø"/>
              <a:defRPr/>
            </a:pPr>
            <a:endParaRPr lang="nl-NL" altLang="nl-NL" b="1" dirty="0"/>
          </a:p>
          <a:p>
            <a:pPr>
              <a:buFont typeface="Wingdings" panose="05000000000000000000" pitchFamily="2" charset="2"/>
              <a:buChar char="Ø"/>
              <a:defRPr/>
            </a:pPr>
            <a:endParaRPr lang="nl-NL" altLang="nl-NL" b="1" dirty="0"/>
          </a:p>
          <a:p>
            <a:pPr>
              <a:buFont typeface="Wingdings" panose="05000000000000000000" pitchFamily="2" charset="2"/>
              <a:buChar char="Ø"/>
              <a:defRPr/>
            </a:pPr>
            <a:endParaRPr lang="nl-NL" altLang="nl-NL" b="1" dirty="0"/>
          </a:p>
          <a:p>
            <a:pPr>
              <a:buFont typeface="Wingdings" panose="05000000000000000000" pitchFamily="2" charset="2"/>
              <a:buChar char="Ø"/>
              <a:defRPr/>
            </a:pPr>
            <a:endParaRPr lang="nl-NL" altLang="nl-NL" b="1" dirty="0"/>
          </a:p>
        </p:txBody>
      </p:sp>
      <p:pic>
        <p:nvPicPr>
          <p:cNvPr id="55301" name="Afbeelding 1">
            <a:extLst>
              <a:ext uri="{FF2B5EF4-FFF2-40B4-BE49-F238E27FC236}">
                <a16:creationId xmlns:a16="http://schemas.microsoft.com/office/drawing/2014/main" id="{73083246-8516-414C-B4C4-B00FF667ECE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512580" y="3972487"/>
            <a:ext cx="1814302" cy="27214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302" name="Afbeelding 3">
            <a:extLst>
              <a:ext uri="{FF2B5EF4-FFF2-40B4-BE49-F238E27FC236}">
                <a16:creationId xmlns:a16="http://schemas.microsoft.com/office/drawing/2014/main" id="{EFBCD0FB-004C-4806-87C2-E911129264A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573331" y="1150425"/>
            <a:ext cx="1774825" cy="1681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Afbeelding 6">
            <a:extLst>
              <a:ext uri="{FF2B5EF4-FFF2-40B4-BE49-F238E27FC236}">
                <a16:creationId xmlns:a16="http://schemas.microsoft.com/office/drawing/2014/main" id="{F9CE14B7-9206-46BC-9AB5-DB5D821056CA}"/>
              </a:ext>
            </a:extLst>
          </p:cNvPr>
          <p:cNvPicPr>
            <a:picLocks noChangeAspect="1"/>
          </p:cNvPicPr>
          <p:nvPr/>
        </p:nvPicPr>
        <p:blipFill>
          <a:blip r:embed="rId4"/>
          <a:stretch>
            <a:fillRect/>
          </a:stretch>
        </p:blipFill>
        <p:spPr>
          <a:xfrm>
            <a:off x="3628503" y="4507133"/>
            <a:ext cx="1658256" cy="1652159"/>
          </a:xfrm>
          <a:prstGeom prst="rect">
            <a:avLst/>
          </a:prstGeom>
        </p:spPr>
      </p:pic>
      <p:sp>
        <p:nvSpPr>
          <p:cNvPr id="2" name="Tekstvak 1">
            <a:extLst>
              <a:ext uri="{FF2B5EF4-FFF2-40B4-BE49-F238E27FC236}">
                <a16:creationId xmlns:a16="http://schemas.microsoft.com/office/drawing/2014/main" id="{F52A9A93-795C-4750-892A-DDB396767448}"/>
              </a:ext>
            </a:extLst>
          </p:cNvPr>
          <p:cNvSpPr txBox="1"/>
          <p:nvPr/>
        </p:nvSpPr>
        <p:spPr>
          <a:xfrm>
            <a:off x="1353416" y="4963880"/>
            <a:ext cx="2300141" cy="369332"/>
          </a:xfrm>
          <a:prstGeom prst="rect">
            <a:avLst/>
          </a:prstGeom>
          <a:noFill/>
        </p:spPr>
        <p:txBody>
          <a:bodyPr wrap="square" rtlCol="0">
            <a:spAutoFit/>
          </a:bodyPr>
          <a:lstStyle/>
          <a:p>
            <a:r>
              <a:rPr lang="nl-NL" dirty="0"/>
              <a:t>fotosynthese</a:t>
            </a:r>
          </a:p>
        </p:txBody>
      </p:sp>
      <p:sp>
        <p:nvSpPr>
          <p:cNvPr id="3" name="Tekstvak 2">
            <a:extLst>
              <a:ext uri="{FF2B5EF4-FFF2-40B4-BE49-F238E27FC236}">
                <a16:creationId xmlns:a16="http://schemas.microsoft.com/office/drawing/2014/main" id="{34BDB556-291F-4D90-85CC-B460207F43C4}"/>
              </a:ext>
            </a:extLst>
          </p:cNvPr>
          <p:cNvSpPr txBox="1"/>
          <p:nvPr/>
        </p:nvSpPr>
        <p:spPr>
          <a:xfrm>
            <a:off x="6096000" y="4872501"/>
            <a:ext cx="3038573" cy="923330"/>
          </a:xfrm>
          <a:prstGeom prst="rect">
            <a:avLst/>
          </a:prstGeom>
          <a:noFill/>
        </p:spPr>
        <p:txBody>
          <a:bodyPr wrap="square" rtlCol="0">
            <a:spAutoFit/>
          </a:bodyPr>
          <a:lstStyle/>
          <a:p>
            <a:r>
              <a:rPr lang="nl-NL" dirty="0"/>
              <a:t>Hoge plantbelasting</a:t>
            </a:r>
          </a:p>
          <a:p>
            <a:endParaRPr lang="nl-NL" dirty="0"/>
          </a:p>
          <a:p>
            <a:r>
              <a:rPr lang="nl-NL" dirty="0"/>
              <a:t>Lage temperatuur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0963">
                                            <p:txEl>
                                              <p:pRg st="2" end="2"/>
                                            </p:txEl>
                                          </p:spTgt>
                                        </p:tgtEl>
                                        <p:attrNameLst>
                                          <p:attrName>style.visibility</p:attrName>
                                        </p:attrNameLst>
                                      </p:cBhvr>
                                      <p:to>
                                        <p:strVal val="visible"/>
                                      </p:to>
                                    </p:set>
                                    <p:animEffect transition="in" filter="fade">
                                      <p:cBhvr>
                                        <p:cTn id="7" dur="1000"/>
                                        <p:tgtEl>
                                          <p:spTgt spid="40963">
                                            <p:txEl>
                                              <p:pRg st="2" end="2"/>
                                            </p:txEl>
                                          </p:spTgt>
                                        </p:tgtEl>
                                      </p:cBhvr>
                                    </p:animEffect>
                                    <p:anim calcmode="lin" valueType="num">
                                      <p:cBhvr>
                                        <p:cTn id="8" dur="1000" fill="hold"/>
                                        <p:tgtEl>
                                          <p:spTgt spid="40963">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4096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0963">
                                            <p:txEl>
                                              <p:pRg st="5" end="5"/>
                                            </p:txEl>
                                          </p:spTgt>
                                        </p:tgtEl>
                                        <p:attrNameLst>
                                          <p:attrName>style.visibility</p:attrName>
                                        </p:attrNameLst>
                                      </p:cBhvr>
                                      <p:to>
                                        <p:strVal val="visible"/>
                                      </p:to>
                                    </p:set>
                                    <p:animEffect transition="in" filter="fade">
                                      <p:cBhvr>
                                        <p:cTn id="14" dur="1000"/>
                                        <p:tgtEl>
                                          <p:spTgt spid="40963">
                                            <p:txEl>
                                              <p:pRg st="5" end="5"/>
                                            </p:txEl>
                                          </p:spTgt>
                                        </p:tgtEl>
                                      </p:cBhvr>
                                    </p:animEffect>
                                    <p:anim calcmode="lin" valueType="num">
                                      <p:cBhvr>
                                        <p:cTn id="15" dur="1000" fill="hold"/>
                                        <p:tgtEl>
                                          <p:spTgt spid="40963">
                                            <p:txEl>
                                              <p:pRg st="5" end="5"/>
                                            </p:txEl>
                                          </p:spTgt>
                                        </p:tgtEl>
                                        <p:attrNameLst>
                                          <p:attrName>ppt_x</p:attrName>
                                        </p:attrNameLst>
                                      </p:cBhvr>
                                      <p:tavLst>
                                        <p:tav tm="0">
                                          <p:val>
                                            <p:strVal val="#ppt_x"/>
                                          </p:val>
                                        </p:tav>
                                        <p:tav tm="100000">
                                          <p:val>
                                            <p:strVal val="#ppt_x"/>
                                          </p:val>
                                        </p:tav>
                                      </p:tavLst>
                                    </p:anim>
                                    <p:anim calcmode="lin" valueType="num">
                                      <p:cBhvr>
                                        <p:cTn id="16" dur="1000" fill="hold"/>
                                        <p:tgtEl>
                                          <p:spTgt spid="4096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55302"/>
                                        </p:tgtEl>
                                        <p:attrNameLst>
                                          <p:attrName>style.visibility</p:attrName>
                                        </p:attrNameLst>
                                      </p:cBhvr>
                                      <p:to>
                                        <p:strVal val="visible"/>
                                      </p:to>
                                    </p:set>
                                    <p:anim calcmode="lin" valueType="num">
                                      <p:cBhvr additive="base">
                                        <p:cTn id="21" dur="500" fill="hold"/>
                                        <p:tgtEl>
                                          <p:spTgt spid="55302"/>
                                        </p:tgtEl>
                                        <p:attrNameLst>
                                          <p:attrName>ppt_x</p:attrName>
                                        </p:attrNameLst>
                                      </p:cBhvr>
                                      <p:tavLst>
                                        <p:tav tm="0">
                                          <p:val>
                                            <p:strVal val="#ppt_x"/>
                                          </p:val>
                                        </p:tav>
                                        <p:tav tm="100000">
                                          <p:val>
                                            <p:strVal val="#ppt_x"/>
                                          </p:val>
                                        </p:tav>
                                      </p:tavLst>
                                    </p:anim>
                                    <p:anim calcmode="lin" valueType="num">
                                      <p:cBhvr additive="base">
                                        <p:cTn id="22" dur="500" fill="hold"/>
                                        <p:tgtEl>
                                          <p:spTgt spid="55302"/>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55301"/>
                                        </p:tgtEl>
                                        <p:attrNameLst>
                                          <p:attrName>style.visibility</p:attrName>
                                        </p:attrNameLst>
                                      </p:cBhvr>
                                      <p:to>
                                        <p:strVal val="visible"/>
                                      </p:to>
                                    </p:set>
                                    <p:anim calcmode="lin" valueType="num">
                                      <p:cBhvr additive="base">
                                        <p:cTn id="27" dur="500" fill="hold"/>
                                        <p:tgtEl>
                                          <p:spTgt spid="55301"/>
                                        </p:tgtEl>
                                        <p:attrNameLst>
                                          <p:attrName>ppt_x</p:attrName>
                                        </p:attrNameLst>
                                      </p:cBhvr>
                                      <p:tavLst>
                                        <p:tav tm="0">
                                          <p:val>
                                            <p:strVal val="#ppt_x"/>
                                          </p:val>
                                        </p:tav>
                                        <p:tav tm="100000">
                                          <p:val>
                                            <p:strVal val="#ppt_x"/>
                                          </p:val>
                                        </p:tav>
                                      </p:tavLst>
                                    </p:anim>
                                    <p:anim calcmode="lin" valueType="num">
                                      <p:cBhvr additive="base">
                                        <p:cTn id="28" dur="500" fill="hold"/>
                                        <p:tgtEl>
                                          <p:spTgt spid="55301"/>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ppt_x"/>
                                          </p:val>
                                        </p:tav>
                                        <p:tav tm="100000">
                                          <p:val>
                                            <p:strVal val="#ppt_x"/>
                                          </p:val>
                                        </p:tav>
                                      </p:tavLst>
                                    </p:anim>
                                    <p:anim calcmode="lin" valueType="num">
                                      <p:cBhvr additive="base">
                                        <p:cTn id="3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2"/>
                                        </p:tgtEl>
                                        <p:attrNameLst>
                                          <p:attrName>style.visibility</p:attrName>
                                        </p:attrNameLst>
                                      </p:cBhvr>
                                      <p:to>
                                        <p:strVal val="visible"/>
                                      </p:to>
                                    </p:set>
                                    <p:animEffect transition="in" filter="fade">
                                      <p:cBhvr>
                                        <p:cTn id="39" dur="1000"/>
                                        <p:tgtEl>
                                          <p:spTgt spid="2"/>
                                        </p:tgtEl>
                                      </p:cBhvr>
                                    </p:animEffect>
                                    <p:anim calcmode="lin" valueType="num">
                                      <p:cBhvr>
                                        <p:cTn id="40" dur="1000" fill="hold"/>
                                        <p:tgtEl>
                                          <p:spTgt spid="2"/>
                                        </p:tgtEl>
                                        <p:attrNameLst>
                                          <p:attrName>ppt_x</p:attrName>
                                        </p:attrNameLst>
                                      </p:cBhvr>
                                      <p:tavLst>
                                        <p:tav tm="0">
                                          <p:val>
                                            <p:strVal val="#ppt_x"/>
                                          </p:val>
                                        </p:tav>
                                        <p:tav tm="100000">
                                          <p:val>
                                            <p:strVal val="#ppt_x"/>
                                          </p:val>
                                        </p:tav>
                                      </p:tavLst>
                                    </p:anim>
                                    <p:anim calcmode="lin" valueType="num">
                                      <p:cBhvr>
                                        <p:cTn id="4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3"/>
                                        </p:tgtEl>
                                        <p:attrNameLst>
                                          <p:attrName>style.visibility</p:attrName>
                                        </p:attrNameLst>
                                      </p:cBhvr>
                                      <p:to>
                                        <p:strVal val="visible"/>
                                      </p:to>
                                    </p:set>
                                    <p:animEffect transition="in" filter="fade">
                                      <p:cBhvr>
                                        <p:cTn id="46" dur="1000"/>
                                        <p:tgtEl>
                                          <p:spTgt spid="3"/>
                                        </p:tgtEl>
                                      </p:cBhvr>
                                    </p:animEffect>
                                    <p:anim calcmode="lin" valueType="num">
                                      <p:cBhvr>
                                        <p:cTn id="47" dur="1000" fill="hold"/>
                                        <p:tgtEl>
                                          <p:spTgt spid="3"/>
                                        </p:tgtEl>
                                        <p:attrNameLst>
                                          <p:attrName>ppt_x</p:attrName>
                                        </p:attrNameLst>
                                      </p:cBhvr>
                                      <p:tavLst>
                                        <p:tav tm="0">
                                          <p:val>
                                            <p:strVal val="#ppt_x"/>
                                          </p:val>
                                        </p:tav>
                                        <p:tav tm="100000">
                                          <p:val>
                                            <p:strVal val="#ppt_x"/>
                                          </p:val>
                                        </p:tav>
                                      </p:tavLst>
                                    </p:anim>
                                    <p:anim calcmode="lin" valueType="num">
                                      <p:cBhvr>
                                        <p:cTn id="48"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el 1">
            <a:extLst>
              <a:ext uri="{FF2B5EF4-FFF2-40B4-BE49-F238E27FC236}">
                <a16:creationId xmlns:a16="http://schemas.microsoft.com/office/drawing/2014/main" id="{EA4BE1BC-3CCF-46E3-92E6-0E5E31E16A1F}"/>
              </a:ext>
            </a:extLst>
          </p:cNvPr>
          <p:cNvSpPr>
            <a:spLocks noGrp="1" noChangeArrowheads="1"/>
          </p:cNvSpPr>
          <p:nvPr>
            <p:ph type="title"/>
          </p:nvPr>
        </p:nvSpPr>
        <p:spPr>
          <a:xfrm>
            <a:off x="1046375" y="1025525"/>
            <a:ext cx="8992975" cy="765175"/>
          </a:xfrm>
        </p:spPr>
        <p:txBody>
          <a:bodyPr/>
          <a:lstStyle/>
          <a:p>
            <a:pPr eaLnBrk="1" hangingPunct="1"/>
            <a:r>
              <a:rPr lang="nl-NL" altLang="nl-NL" b="1" dirty="0"/>
              <a:t>Het Nieuwe Telen</a:t>
            </a:r>
          </a:p>
        </p:txBody>
      </p:sp>
      <p:sp>
        <p:nvSpPr>
          <p:cNvPr id="40963" name="Tijdelijke aanduiding voor inhoud 2">
            <a:extLst>
              <a:ext uri="{FF2B5EF4-FFF2-40B4-BE49-F238E27FC236}">
                <a16:creationId xmlns:a16="http://schemas.microsoft.com/office/drawing/2014/main" id="{8859B72C-FD2A-4F34-9F95-D8B83B69F5D7}"/>
              </a:ext>
            </a:extLst>
          </p:cNvPr>
          <p:cNvSpPr>
            <a:spLocks noGrp="1" noChangeArrowheads="1"/>
          </p:cNvSpPr>
          <p:nvPr>
            <p:ph idx="1"/>
          </p:nvPr>
        </p:nvSpPr>
        <p:spPr>
          <a:xfrm>
            <a:off x="1046375" y="1866901"/>
            <a:ext cx="8642138" cy="4010025"/>
          </a:xfrm>
        </p:spPr>
        <p:txBody>
          <a:bodyPr/>
          <a:lstStyle/>
          <a:p>
            <a:pPr indent="0">
              <a:buNone/>
              <a:defRPr/>
            </a:pPr>
            <a:endParaRPr lang="nl-NL" altLang="nl-NL" dirty="0"/>
          </a:p>
          <a:p>
            <a:pPr>
              <a:buFont typeface="Wingdings" panose="05000000000000000000" pitchFamily="2" charset="2"/>
              <a:buChar char="Ø"/>
              <a:defRPr/>
            </a:pPr>
            <a:r>
              <a:rPr lang="nl-NL" altLang="nl-NL" dirty="0"/>
              <a:t>Lage plantbelasting</a:t>
            </a:r>
          </a:p>
          <a:p>
            <a:pPr>
              <a:buFont typeface="Wingdings" panose="05000000000000000000" pitchFamily="2" charset="2"/>
              <a:buChar char="Ø"/>
              <a:defRPr/>
            </a:pPr>
            <a:endParaRPr lang="nl-NL" altLang="nl-NL" dirty="0"/>
          </a:p>
          <a:p>
            <a:pPr>
              <a:buFont typeface="Wingdings" panose="05000000000000000000" pitchFamily="2" charset="2"/>
              <a:buChar char="Ø"/>
              <a:defRPr/>
            </a:pPr>
            <a:endParaRPr lang="nl-NL" altLang="nl-NL" dirty="0"/>
          </a:p>
          <a:p>
            <a:pPr>
              <a:buFont typeface="Wingdings" panose="05000000000000000000" pitchFamily="2" charset="2"/>
              <a:buChar char="Ø"/>
              <a:defRPr/>
            </a:pPr>
            <a:r>
              <a:rPr lang="nl-NL" altLang="nl-NL" dirty="0"/>
              <a:t>Hoge temperatuur</a:t>
            </a:r>
            <a:endParaRPr lang="nl-NL" altLang="nl-NL" b="1" dirty="0"/>
          </a:p>
        </p:txBody>
      </p:sp>
      <p:pic>
        <p:nvPicPr>
          <p:cNvPr id="56325" name="Afbeelding 1">
            <a:extLst>
              <a:ext uri="{FF2B5EF4-FFF2-40B4-BE49-F238E27FC236}">
                <a16:creationId xmlns:a16="http://schemas.microsoft.com/office/drawing/2014/main" id="{297A040D-37F0-47A5-9EE9-CF8CB1CD50C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237826" y="4123227"/>
            <a:ext cx="1603048" cy="24045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326" name="Afbeelding 3">
            <a:extLst>
              <a:ext uri="{FF2B5EF4-FFF2-40B4-BE49-F238E27FC236}">
                <a16:creationId xmlns:a16="http://schemas.microsoft.com/office/drawing/2014/main" id="{EA803855-DA85-4E53-B852-9CF80300C5D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881687" y="1255224"/>
            <a:ext cx="1774825"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Afbeelding 6">
            <a:extLst>
              <a:ext uri="{FF2B5EF4-FFF2-40B4-BE49-F238E27FC236}">
                <a16:creationId xmlns:a16="http://schemas.microsoft.com/office/drawing/2014/main" id="{4FAE3F23-EC0D-4AF2-ADC6-183C49EBF0C7}"/>
              </a:ext>
            </a:extLst>
          </p:cNvPr>
          <p:cNvPicPr>
            <a:picLocks noChangeAspect="1"/>
          </p:cNvPicPr>
          <p:nvPr/>
        </p:nvPicPr>
        <p:blipFill>
          <a:blip r:embed="rId4"/>
          <a:stretch>
            <a:fillRect/>
          </a:stretch>
        </p:blipFill>
        <p:spPr>
          <a:xfrm>
            <a:off x="3628503" y="4507133"/>
            <a:ext cx="1658256" cy="1652159"/>
          </a:xfrm>
          <a:prstGeom prst="rect">
            <a:avLst/>
          </a:prstGeom>
        </p:spPr>
      </p:pic>
      <p:sp>
        <p:nvSpPr>
          <p:cNvPr id="8" name="Tekstvak 7">
            <a:extLst>
              <a:ext uri="{FF2B5EF4-FFF2-40B4-BE49-F238E27FC236}">
                <a16:creationId xmlns:a16="http://schemas.microsoft.com/office/drawing/2014/main" id="{FCEC1136-43DB-485B-B155-6C2E4C684A53}"/>
              </a:ext>
            </a:extLst>
          </p:cNvPr>
          <p:cNvSpPr txBox="1"/>
          <p:nvPr/>
        </p:nvSpPr>
        <p:spPr>
          <a:xfrm>
            <a:off x="1046375" y="4963880"/>
            <a:ext cx="2300141" cy="369332"/>
          </a:xfrm>
          <a:prstGeom prst="rect">
            <a:avLst/>
          </a:prstGeom>
          <a:noFill/>
        </p:spPr>
        <p:txBody>
          <a:bodyPr wrap="square" rtlCol="0">
            <a:spAutoFit/>
          </a:bodyPr>
          <a:lstStyle/>
          <a:p>
            <a:r>
              <a:rPr lang="nl-NL" dirty="0"/>
              <a:t>hogere fotosynthese</a:t>
            </a:r>
          </a:p>
        </p:txBody>
      </p:sp>
      <p:sp>
        <p:nvSpPr>
          <p:cNvPr id="9" name="Tekstvak 8">
            <a:extLst>
              <a:ext uri="{FF2B5EF4-FFF2-40B4-BE49-F238E27FC236}">
                <a16:creationId xmlns:a16="http://schemas.microsoft.com/office/drawing/2014/main" id="{02EF1251-F6E9-496B-8F82-CA67651D97E3}"/>
              </a:ext>
            </a:extLst>
          </p:cNvPr>
          <p:cNvSpPr txBox="1"/>
          <p:nvPr/>
        </p:nvSpPr>
        <p:spPr>
          <a:xfrm>
            <a:off x="6096000" y="4863074"/>
            <a:ext cx="3038573" cy="923330"/>
          </a:xfrm>
          <a:prstGeom prst="rect">
            <a:avLst/>
          </a:prstGeom>
          <a:noFill/>
        </p:spPr>
        <p:txBody>
          <a:bodyPr wrap="square" rtlCol="0">
            <a:spAutoFit/>
          </a:bodyPr>
          <a:lstStyle/>
          <a:p>
            <a:r>
              <a:rPr lang="nl-NL" dirty="0"/>
              <a:t>lage plantbelasting</a:t>
            </a:r>
          </a:p>
          <a:p>
            <a:endParaRPr lang="nl-NL" dirty="0"/>
          </a:p>
          <a:p>
            <a:r>
              <a:rPr lang="nl-NL" dirty="0"/>
              <a:t>Hogere temperatuur</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0963">
                                            <p:txEl>
                                              <p:pRg st="1" end="1"/>
                                            </p:txEl>
                                          </p:spTgt>
                                        </p:tgtEl>
                                        <p:attrNameLst>
                                          <p:attrName>style.visibility</p:attrName>
                                        </p:attrNameLst>
                                      </p:cBhvr>
                                      <p:to>
                                        <p:strVal val="visible"/>
                                      </p:to>
                                    </p:set>
                                    <p:animEffect transition="in" filter="fade">
                                      <p:cBhvr>
                                        <p:cTn id="7" dur="1000"/>
                                        <p:tgtEl>
                                          <p:spTgt spid="40963">
                                            <p:txEl>
                                              <p:pRg st="1" end="1"/>
                                            </p:txEl>
                                          </p:spTgt>
                                        </p:tgtEl>
                                      </p:cBhvr>
                                    </p:animEffect>
                                    <p:anim calcmode="lin" valueType="num">
                                      <p:cBhvr>
                                        <p:cTn id="8" dur="1000" fill="hold"/>
                                        <p:tgtEl>
                                          <p:spTgt spid="4096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096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40963">
                                            <p:txEl>
                                              <p:pRg st="4" end="4"/>
                                            </p:txEl>
                                          </p:spTgt>
                                        </p:tgtEl>
                                        <p:attrNameLst>
                                          <p:attrName>style.visibility</p:attrName>
                                        </p:attrNameLst>
                                      </p:cBhvr>
                                      <p:to>
                                        <p:strVal val="visible"/>
                                      </p:to>
                                    </p:set>
                                    <p:animEffect transition="in" filter="fade">
                                      <p:cBhvr>
                                        <p:cTn id="14" dur="1000"/>
                                        <p:tgtEl>
                                          <p:spTgt spid="40963">
                                            <p:txEl>
                                              <p:pRg st="4" end="4"/>
                                            </p:txEl>
                                          </p:spTgt>
                                        </p:tgtEl>
                                      </p:cBhvr>
                                    </p:animEffect>
                                    <p:anim calcmode="lin" valueType="num">
                                      <p:cBhvr>
                                        <p:cTn id="15" dur="1000" fill="hold"/>
                                        <p:tgtEl>
                                          <p:spTgt spid="40963">
                                            <p:txEl>
                                              <p:pRg st="4" end="4"/>
                                            </p:txEl>
                                          </p:spTgt>
                                        </p:tgtEl>
                                        <p:attrNameLst>
                                          <p:attrName>ppt_x</p:attrName>
                                        </p:attrNameLst>
                                      </p:cBhvr>
                                      <p:tavLst>
                                        <p:tav tm="0">
                                          <p:val>
                                            <p:strVal val="#ppt_x"/>
                                          </p:val>
                                        </p:tav>
                                        <p:tav tm="100000">
                                          <p:val>
                                            <p:strVal val="#ppt_x"/>
                                          </p:val>
                                        </p:tav>
                                      </p:tavLst>
                                    </p:anim>
                                    <p:anim calcmode="lin" valueType="num">
                                      <p:cBhvr>
                                        <p:cTn id="16" dur="1000" fill="hold"/>
                                        <p:tgtEl>
                                          <p:spTgt spid="4096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56326"/>
                                        </p:tgtEl>
                                        <p:attrNameLst>
                                          <p:attrName>style.visibility</p:attrName>
                                        </p:attrNameLst>
                                      </p:cBhvr>
                                      <p:to>
                                        <p:strVal val="visible"/>
                                      </p:to>
                                    </p:set>
                                    <p:anim calcmode="lin" valueType="num">
                                      <p:cBhvr additive="base">
                                        <p:cTn id="21" dur="500" fill="hold"/>
                                        <p:tgtEl>
                                          <p:spTgt spid="56326"/>
                                        </p:tgtEl>
                                        <p:attrNameLst>
                                          <p:attrName>ppt_x</p:attrName>
                                        </p:attrNameLst>
                                      </p:cBhvr>
                                      <p:tavLst>
                                        <p:tav tm="0">
                                          <p:val>
                                            <p:strVal val="#ppt_x"/>
                                          </p:val>
                                        </p:tav>
                                        <p:tav tm="100000">
                                          <p:val>
                                            <p:strVal val="#ppt_x"/>
                                          </p:val>
                                        </p:tav>
                                      </p:tavLst>
                                    </p:anim>
                                    <p:anim calcmode="lin" valueType="num">
                                      <p:cBhvr additive="base">
                                        <p:cTn id="22" dur="500" fill="hold"/>
                                        <p:tgtEl>
                                          <p:spTgt spid="56326"/>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nodeType="clickEffect">
                                  <p:stCondLst>
                                    <p:cond delay="0"/>
                                  </p:stCondLst>
                                  <p:childTnLst>
                                    <p:set>
                                      <p:cBhvr>
                                        <p:cTn id="26" dur="1" fill="hold">
                                          <p:stCondLst>
                                            <p:cond delay="0"/>
                                          </p:stCondLst>
                                        </p:cTn>
                                        <p:tgtEl>
                                          <p:spTgt spid="56325"/>
                                        </p:tgtEl>
                                        <p:attrNameLst>
                                          <p:attrName>style.visibility</p:attrName>
                                        </p:attrNameLst>
                                      </p:cBhvr>
                                      <p:to>
                                        <p:strVal val="visible"/>
                                      </p:to>
                                    </p:set>
                                    <p:anim calcmode="lin" valueType="num">
                                      <p:cBhvr additive="base">
                                        <p:cTn id="27" dur="500" fill="hold"/>
                                        <p:tgtEl>
                                          <p:spTgt spid="56325"/>
                                        </p:tgtEl>
                                        <p:attrNameLst>
                                          <p:attrName>ppt_x</p:attrName>
                                        </p:attrNameLst>
                                      </p:cBhvr>
                                      <p:tavLst>
                                        <p:tav tm="0">
                                          <p:val>
                                            <p:strVal val="#ppt_x"/>
                                          </p:val>
                                        </p:tav>
                                        <p:tav tm="100000">
                                          <p:val>
                                            <p:strVal val="#ppt_x"/>
                                          </p:val>
                                        </p:tav>
                                      </p:tavLst>
                                    </p:anim>
                                    <p:anim calcmode="lin" valueType="num">
                                      <p:cBhvr additive="base">
                                        <p:cTn id="28" dur="500" fill="hold"/>
                                        <p:tgtEl>
                                          <p:spTgt spid="56325"/>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1000"/>
                                        <p:tgtEl>
                                          <p:spTgt spid="7"/>
                                        </p:tgtEl>
                                      </p:cBhvr>
                                    </p:animEffect>
                                    <p:anim calcmode="lin" valueType="num">
                                      <p:cBhvr>
                                        <p:cTn id="34" dur="1000" fill="hold"/>
                                        <p:tgtEl>
                                          <p:spTgt spid="7"/>
                                        </p:tgtEl>
                                        <p:attrNameLst>
                                          <p:attrName>ppt_x</p:attrName>
                                        </p:attrNameLst>
                                      </p:cBhvr>
                                      <p:tavLst>
                                        <p:tav tm="0">
                                          <p:val>
                                            <p:strVal val="#ppt_x"/>
                                          </p:val>
                                        </p:tav>
                                        <p:tav tm="100000">
                                          <p:val>
                                            <p:strVal val="#ppt_x"/>
                                          </p:val>
                                        </p:tav>
                                      </p:tavLst>
                                    </p:anim>
                                    <p:anim calcmode="lin" valueType="num">
                                      <p:cBhvr>
                                        <p:cTn id="3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1000"/>
                                        <p:tgtEl>
                                          <p:spTgt spid="8"/>
                                        </p:tgtEl>
                                      </p:cBhvr>
                                    </p:animEffect>
                                    <p:anim calcmode="lin" valueType="num">
                                      <p:cBhvr>
                                        <p:cTn id="41" dur="1000" fill="hold"/>
                                        <p:tgtEl>
                                          <p:spTgt spid="8"/>
                                        </p:tgtEl>
                                        <p:attrNameLst>
                                          <p:attrName>ppt_x</p:attrName>
                                        </p:attrNameLst>
                                      </p:cBhvr>
                                      <p:tavLst>
                                        <p:tav tm="0">
                                          <p:val>
                                            <p:strVal val="#ppt_x"/>
                                          </p:val>
                                        </p:tav>
                                        <p:tav tm="100000">
                                          <p:val>
                                            <p:strVal val="#ppt_x"/>
                                          </p:val>
                                        </p:tav>
                                      </p:tavLst>
                                    </p:anim>
                                    <p:anim calcmode="lin" valueType="num">
                                      <p:cBhvr>
                                        <p:cTn id="42"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el 1">
            <a:extLst>
              <a:ext uri="{FF2B5EF4-FFF2-40B4-BE49-F238E27FC236}">
                <a16:creationId xmlns:a16="http://schemas.microsoft.com/office/drawing/2014/main" id="{91F57E56-9A2D-4C34-B5A5-1F27A6B2A9A4}"/>
              </a:ext>
            </a:extLst>
          </p:cNvPr>
          <p:cNvSpPr>
            <a:spLocks noGrp="1" noChangeArrowheads="1"/>
          </p:cNvSpPr>
          <p:nvPr>
            <p:ph type="title"/>
          </p:nvPr>
        </p:nvSpPr>
        <p:spPr>
          <a:xfrm>
            <a:off x="848412" y="424206"/>
            <a:ext cx="9181413" cy="1366495"/>
          </a:xfrm>
        </p:spPr>
        <p:txBody>
          <a:bodyPr/>
          <a:lstStyle/>
          <a:p>
            <a:pPr eaLnBrk="1" hangingPunct="1"/>
            <a:r>
              <a:rPr lang="nl-NL" altLang="nl-NL" dirty="0"/>
              <a:t>Het Nieuwe Telen</a:t>
            </a:r>
            <a:endParaRPr lang="nl-NL" altLang="nl-NL" b="1" dirty="0"/>
          </a:p>
        </p:txBody>
      </p:sp>
      <p:sp>
        <p:nvSpPr>
          <p:cNvPr id="57347" name="Tijdelijke aanduiding voor inhoud 2">
            <a:extLst>
              <a:ext uri="{FF2B5EF4-FFF2-40B4-BE49-F238E27FC236}">
                <a16:creationId xmlns:a16="http://schemas.microsoft.com/office/drawing/2014/main" id="{EBE23C8E-084F-4A8B-9D66-80618AF03A5B}"/>
              </a:ext>
            </a:extLst>
          </p:cNvPr>
          <p:cNvSpPr>
            <a:spLocks noGrp="1" noChangeArrowheads="1"/>
          </p:cNvSpPr>
          <p:nvPr>
            <p:ph idx="1"/>
          </p:nvPr>
        </p:nvSpPr>
        <p:spPr>
          <a:xfrm>
            <a:off x="952107" y="1849439"/>
            <a:ext cx="8887218" cy="4010025"/>
          </a:xfrm>
        </p:spPr>
        <p:txBody>
          <a:bodyPr/>
          <a:lstStyle/>
          <a:p>
            <a:pPr indent="0">
              <a:buNone/>
            </a:pPr>
            <a:endParaRPr lang="nl-NL" altLang="nl-NL" dirty="0"/>
          </a:p>
          <a:p>
            <a:pPr indent="0">
              <a:buNone/>
            </a:pPr>
            <a:r>
              <a:rPr lang="nl-NL" altLang="nl-NL" dirty="0"/>
              <a:t>Hij een hogere optimale temperatuur</a:t>
            </a:r>
            <a:br>
              <a:rPr lang="nl-NL" altLang="nl-NL" dirty="0"/>
            </a:br>
            <a:r>
              <a:rPr lang="nl-NL" altLang="nl-NL" dirty="0"/>
              <a:t>kan men telen met een beperkte raamstand.</a:t>
            </a:r>
          </a:p>
          <a:p>
            <a:pPr indent="0">
              <a:buNone/>
            </a:pPr>
            <a:endParaRPr lang="nl-NL" altLang="nl-NL" dirty="0"/>
          </a:p>
          <a:p>
            <a:pPr indent="0">
              <a:buNone/>
            </a:pPr>
            <a:r>
              <a:rPr lang="nl-NL" altLang="nl-NL" dirty="0"/>
              <a:t>Daardoor blijft Co2 en RV in de kas en is dus de</a:t>
            </a:r>
            <a:br>
              <a:rPr lang="nl-NL" altLang="nl-NL" dirty="0"/>
            </a:br>
            <a:r>
              <a:rPr lang="nl-NL" altLang="nl-NL" dirty="0"/>
              <a:t>aan maak van assimilaten op een hoger niveau.</a:t>
            </a:r>
          </a:p>
          <a:p>
            <a:pPr indent="0">
              <a:buNone/>
            </a:pPr>
            <a:endParaRPr lang="nl-NL" altLang="nl-NL" dirty="0"/>
          </a:p>
          <a:p>
            <a:pPr indent="0">
              <a:buNone/>
            </a:pPr>
            <a:r>
              <a:rPr lang="nl-NL" altLang="nl-NL" dirty="0"/>
              <a:t>Daardoor hogere productie omdat uitgroei snelheid</a:t>
            </a:r>
            <a:br>
              <a:rPr lang="nl-NL" altLang="nl-NL" dirty="0"/>
            </a:br>
            <a:r>
              <a:rPr lang="nl-NL" altLang="nl-NL" dirty="0"/>
              <a:t>of </a:t>
            </a:r>
            <a:r>
              <a:rPr lang="nl-NL" altLang="nl-NL" dirty="0" err="1"/>
              <a:t>afrijp</a:t>
            </a:r>
            <a:r>
              <a:rPr lang="nl-NL" altLang="nl-NL" dirty="0"/>
              <a:t> snelheid  verhoogt wordt.</a:t>
            </a:r>
          </a:p>
          <a:p>
            <a:pPr indent="0">
              <a:buNone/>
            </a:pPr>
            <a:endParaRPr lang="nl-NL" altLang="nl-NL" dirty="0"/>
          </a:p>
          <a:p>
            <a:pPr indent="0">
              <a:buNone/>
            </a:pPr>
            <a:endParaRPr lang="nl-NL" altLang="nl-NL" dirty="0"/>
          </a:p>
        </p:txBody>
      </p:sp>
      <p:pic>
        <p:nvPicPr>
          <p:cNvPr id="59397" name="Afbeelding 1">
            <a:extLst>
              <a:ext uri="{FF2B5EF4-FFF2-40B4-BE49-F238E27FC236}">
                <a16:creationId xmlns:a16="http://schemas.microsoft.com/office/drawing/2014/main" id="{37013A4E-8A5D-4F0C-9F6C-AD9CB05EAAF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029825" y="3930976"/>
            <a:ext cx="1769260" cy="2653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8" name="Afbeelding 3">
            <a:extLst>
              <a:ext uri="{FF2B5EF4-FFF2-40B4-BE49-F238E27FC236}">
                <a16:creationId xmlns:a16="http://schemas.microsoft.com/office/drawing/2014/main" id="{EFA3774B-B355-4F6E-B358-3F46D252F9E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39325" y="949326"/>
            <a:ext cx="1773237"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7347">
                                            <p:txEl>
                                              <p:pRg st="1" end="1"/>
                                            </p:txEl>
                                          </p:spTgt>
                                        </p:tgtEl>
                                        <p:attrNameLst>
                                          <p:attrName>style.visibility</p:attrName>
                                        </p:attrNameLst>
                                      </p:cBhvr>
                                      <p:to>
                                        <p:strVal val="visible"/>
                                      </p:to>
                                    </p:set>
                                    <p:animEffect transition="in" filter="fade">
                                      <p:cBhvr>
                                        <p:cTn id="7" dur="1000"/>
                                        <p:tgtEl>
                                          <p:spTgt spid="57347">
                                            <p:txEl>
                                              <p:pRg st="1" end="1"/>
                                            </p:txEl>
                                          </p:spTgt>
                                        </p:tgtEl>
                                      </p:cBhvr>
                                    </p:animEffect>
                                    <p:anim calcmode="lin" valueType="num">
                                      <p:cBhvr>
                                        <p:cTn id="8" dur="1000" fill="hold"/>
                                        <p:tgtEl>
                                          <p:spTgt spid="57347">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734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7347">
                                            <p:txEl>
                                              <p:pRg st="3" end="3"/>
                                            </p:txEl>
                                          </p:spTgt>
                                        </p:tgtEl>
                                        <p:attrNameLst>
                                          <p:attrName>style.visibility</p:attrName>
                                        </p:attrNameLst>
                                      </p:cBhvr>
                                      <p:to>
                                        <p:strVal val="visible"/>
                                      </p:to>
                                    </p:set>
                                    <p:animEffect transition="in" filter="fade">
                                      <p:cBhvr>
                                        <p:cTn id="14" dur="1000"/>
                                        <p:tgtEl>
                                          <p:spTgt spid="57347">
                                            <p:txEl>
                                              <p:pRg st="3" end="3"/>
                                            </p:txEl>
                                          </p:spTgt>
                                        </p:tgtEl>
                                      </p:cBhvr>
                                    </p:animEffect>
                                    <p:anim calcmode="lin" valueType="num">
                                      <p:cBhvr>
                                        <p:cTn id="15" dur="1000" fill="hold"/>
                                        <p:tgtEl>
                                          <p:spTgt spid="57347">
                                            <p:txEl>
                                              <p:pRg st="3" end="3"/>
                                            </p:txEl>
                                          </p:spTgt>
                                        </p:tgtEl>
                                        <p:attrNameLst>
                                          <p:attrName>ppt_x</p:attrName>
                                        </p:attrNameLst>
                                      </p:cBhvr>
                                      <p:tavLst>
                                        <p:tav tm="0">
                                          <p:val>
                                            <p:strVal val="#ppt_x"/>
                                          </p:val>
                                        </p:tav>
                                        <p:tav tm="100000">
                                          <p:val>
                                            <p:strVal val="#ppt_x"/>
                                          </p:val>
                                        </p:tav>
                                      </p:tavLst>
                                    </p:anim>
                                    <p:anim calcmode="lin" valueType="num">
                                      <p:cBhvr>
                                        <p:cTn id="16" dur="1000" fill="hold"/>
                                        <p:tgtEl>
                                          <p:spTgt spid="5734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7347">
                                            <p:txEl>
                                              <p:pRg st="5" end="5"/>
                                            </p:txEl>
                                          </p:spTgt>
                                        </p:tgtEl>
                                        <p:attrNameLst>
                                          <p:attrName>style.visibility</p:attrName>
                                        </p:attrNameLst>
                                      </p:cBhvr>
                                      <p:to>
                                        <p:strVal val="visible"/>
                                      </p:to>
                                    </p:set>
                                    <p:animEffect transition="in" filter="fade">
                                      <p:cBhvr>
                                        <p:cTn id="21" dur="1000"/>
                                        <p:tgtEl>
                                          <p:spTgt spid="57347">
                                            <p:txEl>
                                              <p:pRg st="5" end="5"/>
                                            </p:txEl>
                                          </p:spTgt>
                                        </p:tgtEl>
                                      </p:cBhvr>
                                    </p:animEffect>
                                    <p:anim calcmode="lin" valueType="num">
                                      <p:cBhvr>
                                        <p:cTn id="22" dur="1000" fill="hold"/>
                                        <p:tgtEl>
                                          <p:spTgt spid="57347">
                                            <p:txEl>
                                              <p:pRg st="5" end="5"/>
                                            </p:txEl>
                                          </p:spTgt>
                                        </p:tgtEl>
                                        <p:attrNameLst>
                                          <p:attrName>ppt_x</p:attrName>
                                        </p:attrNameLst>
                                      </p:cBhvr>
                                      <p:tavLst>
                                        <p:tav tm="0">
                                          <p:val>
                                            <p:strVal val="#ppt_x"/>
                                          </p:val>
                                        </p:tav>
                                        <p:tav tm="100000">
                                          <p:val>
                                            <p:strVal val="#ppt_x"/>
                                          </p:val>
                                        </p:tav>
                                      </p:tavLst>
                                    </p:anim>
                                    <p:anim calcmode="lin" valueType="num">
                                      <p:cBhvr>
                                        <p:cTn id="23" dur="1000" fill="hold"/>
                                        <p:tgtEl>
                                          <p:spTgt spid="57347">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el 1">
            <a:extLst>
              <a:ext uri="{FF2B5EF4-FFF2-40B4-BE49-F238E27FC236}">
                <a16:creationId xmlns:a16="http://schemas.microsoft.com/office/drawing/2014/main" id="{0C2529FE-9B2C-457E-8332-0038C03F733A}"/>
              </a:ext>
            </a:extLst>
          </p:cNvPr>
          <p:cNvSpPr>
            <a:spLocks noGrp="1" noChangeArrowheads="1"/>
          </p:cNvSpPr>
          <p:nvPr>
            <p:ph type="title"/>
          </p:nvPr>
        </p:nvSpPr>
        <p:spPr>
          <a:xfrm>
            <a:off x="1555423" y="549276"/>
            <a:ext cx="8483927" cy="1584325"/>
          </a:xfrm>
        </p:spPr>
        <p:txBody>
          <a:bodyPr/>
          <a:lstStyle/>
          <a:p>
            <a:r>
              <a:rPr lang="nl-NL" altLang="nl-NL" b="1" dirty="0"/>
              <a:t>Aansturing plantbalans</a:t>
            </a:r>
          </a:p>
        </p:txBody>
      </p:sp>
      <p:sp>
        <p:nvSpPr>
          <p:cNvPr id="49156" name="Tijdelijke aanduiding voor inhoud 2">
            <a:extLst>
              <a:ext uri="{FF2B5EF4-FFF2-40B4-BE49-F238E27FC236}">
                <a16:creationId xmlns:a16="http://schemas.microsoft.com/office/drawing/2014/main" id="{B7682B98-3F58-40BE-B5A1-545746D6813E}"/>
              </a:ext>
            </a:extLst>
          </p:cNvPr>
          <p:cNvSpPr>
            <a:spLocks noGrp="1"/>
          </p:cNvSpPr>
          <p:nvPr>
            <p:ph idx="1"/>
          </p:nvPr>
        </p:nvSpPr>
        <p:spPr>
          <a:xfrm>
            <a:off x="1555423" y="1728000"/>
            <a:ext cx="8236577" cy="4351338"/>
          </a:xfrm>
        </p:spPr>
        <p:txBody>
          <a:bodyPr/>
          <a:lstStyle/>
          <a:p>
            <a:pPr indent="0">
              <a:buNone/>
              <a:defRPr/>
            </a:pPr>
            <a:r>
              <a:rPr lang="nl-NL" altLang="nl-NL" b="1" dirty="0"/>
              <a:t>Evenwicht tussen</a:t>
            </a:r>
            <a:r>
              <a:rPr lang="nl-NL" altLang="nl-NL" dirty="0"/>
              <a:t> </a:t>
            </a:r>
          </a:p>
          <a:p>
            <a:pPr>
              <a:buFont typeface="Wingdings" panose="05000000000000000000" pitchFamily="2" charset="2"/>
              <a:buChar char="Ø"/>
              <a:defRPr/>
            </a:pPr>
            <a:r>
              <a:rPr lang="nl-NL" altLang="nl-NL" dirty="0"/>
              <a:t>Aanmaak van suikers</a:t>
            </a:r>
          </a:p>
          <a:p>
            <a:pPr>
              <a:buFont typeface="Wingdings" panose="05000000000000000000" pitchFamily="2" charset="2"/>
              <a:buChar char="Ø"/>
              <a:defRPr/>
            </a:pPr>
            <a:r>
              <a:rPr lang="nl-NL" altLang="nl-NL" dirty="0"/>
              <a:t>Verbruik van suikers</a:t>
            </a:r>
          </a:p>
          <a:p>
            <a:pPr indent="0">
              <a:buNone/>
              <a:defRPr/>
            </a:pPr>
            <a:endParaRPr lang="nl-NL" altLang="nl-NL" dirty="0"/>
          </a:p>
          <a:p>
            <a:pPr indent="0">
              <a:buNone/>
              <a:defRPr/>
            </a:pPr>
            <a:r>
              <a:rPr lang="nl-NL" altLang="nl-NL" dirty="0"/>
              <a:t>Realiseerbaar door te gaan werken met een vaste verhouding en het licht.</a:t>
            </a:r>
          </a:p>
          <a:p>
            <a:pPr indent="0">
              <a:buNone/>
              <a:defRPr/>
            </a:pPr>
            <a:endParaRPr lang="nl-NL" altLang="nl-NL" dirty="0"/>
          </a:p>
          <a:p>
            <a:pPr indent="0">
              <a:buNone/>
              <a:defRPr/>
            </a:pPr>
            <a:r>
              <a:rPr lang="nl-NL" altLang="nl-NL" dirty="0"/>
              <a:t>Dit noemt met de </a:t>
            </a:r>
            <a:r>
              <a:rPr lang="nl-NL" altLang="nl-NL" b="1" dirty="0"/>
              <a:t>temperatuur/licht verhouding</a:t>
            </a:r>
            <a:r>
              <a:rPr lang="nl-NL" altLang="nl-NL" dirty="0"/>
              <a:t>.</a:t>
            </a:r>
          </a:p>
        </p:txBody>
      </p:sp>
      <p:pic>
        <p:nvPicPr>
          <p:cNvPr id="60421" name="Afbeelding 5">
            <a:extLst>
              <a:ext uri="{FF2B5EF4-FFF2-40B4-BE49-F238E27FC236}">
                <a16:creationId xmlns:a16="http://schemas.microsoft.com/office/drawing/2014/main" id="{D456D1B3-FA1C-4F07-B958-B1820907BFC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792000" y="1341438"/>
            <a:ext cx="1773237"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9156">
                                            <p:txEl>
                                              <p:pRg st="0" end="0"/>
                                            </p:txEl>
                                          </p:spTgt>
                                        </p:tgtEl>
                                        <p:attrNameLst>
                                          <p:attrName>style.visibility</p:attrName>
                                        </p:attrNameLst>
                                      </p:cBhvr>
                                      <p:to>
                                        <p:strVal val="visible"/>
                                      </p:to>
                                    </p:set>
                                    <p:animEffect transition="in" filter="fade">
                                      <p:cBhvr>
                                        <p:cTn id="7" dur="1000"/>
                                        <p:tgtEl>
                                          <p:spTgt spid="49156">
                                            <p:txEl>
                                              <p:pRg st="0" end="0"/>
                                            </p:txEl>
                                          </p:spTgt>
                                        </p:tgtEl>
                                      </p:cBhvr>
                                    </p:animEffect>
                                    <p:anim calcmode="lin" valueType="num">
                                      <p:cBhvr>
                                        <p:cTn id="8" dur="1000" fill="hold"/>
                                        <p:tgtEl>
                                          <p:spTgt spid="4915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915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9156">
                                            <p:txEl>
                                              <p:pRg st="1" end="1"/>
                                            </p:txEl>
                                          </p:spTgt>
                                        </p:tgtEl>
                                        <p:attrNameLst>
                                          <p:attrName>style.visibility</p:attrName>
                                        </p:attrNameLst>
                                      </p:cBhvr>
                                      <p:to>
                                        <p:strVal val="visible"/>
                                      </p:to>
                                    </p:set>
                                    <p:animEffect transition="in" filter="fade">
                                      <p:cBhvr>
                                        <p:cTn id="14" dur="1000"/>
                                        <p:tgtEl>
                                          <p:spTgt spid="49156">
                                            <p:txEl>
                                              <p:pRg st="1" end="1"/>
                                            </p:txEl>
                                          </p:spTgt>
                                        </p:tgtEl>
                                      </p:cBhvr>
                                    </p:animEffect>
                                    <p:anim calcmode="lin" valueType="num">
                                      <p:cBhvr>
                                        <p:cTn id="15" dur="1000" fill="hold"/>
                                        <p:tgtEl>
                                          <p:spTgt spid="49156">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915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9156">
                                            <p:txEl>
                                              <p:pRg st="2" end="2"/>
                                            </p:txEl>
                                          </p:spTgt>
                                        </p:tgtEl>
                                        <p:attrNameLst>
                                          <p:attrName>style.visibility</p:attrName>
                                        </p:attrNameLst>
                                      </p:cBhvr>
                                      <p:to>
                                        <p:strVal val="visible"/>
                                      </p:to>
                                    </p:set>
                                    <p:animEffect transition="in" filter="fade">
                                      <p:cBhvr>
                                        <p:cTn id="21" dur="1000"/>
                                        <p:tgtEl>
                                          <p:spTgt spid="49156">
                                            <p:txEl>
                                              <p:pRg st="2" end="2"/>
                                            </p:txEl>
                                          </p:spTgt>
                                        </p:tgtEl>
                                      </p:cBhvr>
                                    </p:animEffect>
                                    <p:anim calcmode="lin" valueType="num">
                                      <p:cBhvr>
                                        <p:cTn id="22" dur="1000" fill="hold"/>
                                        <p:tgtEl>
                                          <p:spTgt spid="49156">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915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9156">
                                            <p:txEl>
                                              <p:pRg st="4" end="4"/>
                                            </p:txEl>
                                          </p:spTgt>
                                        </p:tgtEl>
                                        <p:attrNameLst>
                                          <p:attrName>style.visibility</p:attrName>
                                        </p:attrNameLst>
                                      </p:cBhvr>
                                      <p:to>
                                        <p:strVal val="visible"/>
                                      </p:to>
                                    </p:set>
                                    <p:animEffect transition="in" filter="fade">
                                      <p:cBhvr>
                                        <p:cTn id="28" dur="1000"/>
                                        <p:tgtEl>
                                          <p:spTgt spid="49156">
                                            <p:txEl>
                                              <p:pRg st="4" end="4"/>
                                            </p:txEl>
                                          </p:spTgt>
                                        </p:tgtEl>
                                      </p:cBhvr>
                                    </p:animEffect>
                                    <p:anim calcmode="lin" valueType="num">
                                      <p:cBhvr>
                                        <p:cTn id="29" dur="1000" fill="hold"/>
                                        <p:tgtEl>
                                          <p:spTgt spid="49156">
                                            <p:txEl>
                                              <p:pRg st="4" end="4"/>
                                            </p:txEl>
                                          </p:spTgt>
                                        </p:tgtEl>
                                        <p:attrNameLst>
                                          <p:attrName>ppt_x</p:attrName>
                                        </p:attrNameLst>
                                      </p:cBhvr>
                                      <p:tavLst>
                                        <p:tav tm="0">
                                          <p:val>
                                            <p:strVal val="#ppt_x"/>
                                          </p:val>
                                        </p:tav>
                                        <p:tav tm="100000">
                                          <p:val>
                                            <p:strVal val="#ppt_x"/>
                                          </p:val>
                                        </p:tav>
                                      </p:tavLst>
                                    </p:anim>
                                    <p:anim calcmode="lin" valueType="num">
                                      <p:cBhvr>
                                        <p:cTn id="30" dur="1000" fill="hold"/>
                                        <p:tgtEl>
                                          <p:spTgt spid="4915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9156">
                                            <p:txEl>
                                              <p:pRg st="6" end="6"/>
                                            </p:txEl>
                                          </p:spTgt>
                                        </p:tgtEl>
                                        <p:attrNameLst>
                                          <p:attrName>style.visibility</p:attrName>
                                        </p:attrNameLst>
                                      </p:cBhvr>
                                      <p:to>
                                        <p:strVal val="visible"/>
                                      </p:to>
                                    </p:set>
                                    <p:animEffect transition="in" filter="fade">
                                      <p:cBhvr>
                                        <p:cTn id="35" dur="1000"/>
                                        <p:tgtEl>
                                          <p:spTgt spid="49156">
                                            <p:txEl>
                                              <p:pRg st="6" end="6"/>
                                            </p:txEl>
                                          </p:spTgt>
                                        </p:tgtEl>
                                      </p:cBhvr>
                                    </p:animEffect>
                                    <p:anim calcmode="lin" valueType="num">
                                      <p:cBhvr>
                                        <p:cTn id="36" dur="1000" fill="hold"/>
                                        <p:tgtEl>
                                          <p:spTgt spid="49156">
                                            <p:txEl>
                                              <p:pRg st="6" end="6"/>
                                            </p:txEl>
                                          </p:spTgt>
                                        </p:tgtEl>
                                        <p:attrNameLst>
                                          <p:attrName>ppt_x</p:attrName>
                                        </p:attrNameLst>
                                      </p:cBhvr>
                                      <p:tavLst>
                                        <p:tav tm="0">
                                          <p:val>
                                            <p:strVal val="#ppt_x"/>
                                          </p:val>
                                        </p:tav>
                                        <p:tav tm="100000">
                                          <p:val>
                                            <p:strVal val="#ppt_x"/>
                                          </p:val>
                                        </p:tav>
                                      </p:tavLst>
                                    </p:anim>
                                    <p:anim calcmode="lin" valueType="num">
                                      <p:cBhvr>
                                        <p:cTn id="37" dur="1000" fill="hold"/>
                                        <p:tgtEl>
                                          <p:spTgt spid="4915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el 1">
            <a:extLst>
              <a:ext uri="{FF2B5EF4-FFF2-40B4-BE49-F238E27FC236}">
                <a16:creationId xmlns:a16="http://schemas.microsoft.com/office/drawing/2014/main" id="{CB1BDF99-A9CA-48CB-BDBF-5AA72C4FF87E}"/>
              </a:ext>
            </a:extLst>
          </p:cNvPr>
          <p:cNvSpPr>
            <a:spLocks noGrp="1" noChangeArrowheads="1"/>
          </p:cNvSpPr>
          <p:nvPr>
            <p:ph type="title"/>
          </p:nvPr>
        </p:nvSpPr>
        <p:spPr>
          <a:xfrm>
            <a:off x="1253765" y="549276"/>
            <a:ext cx="8785585" cy="1584325"/>
          </a:xfrm>
        </p:spPr>
        <p:txBody>
          <a:bodyPr/>
          <a:lstStyle/>
          <a:p>
            <a:r>
              <a:rPr lang="nl-NL" altLang="nl-NL" b="1" dirty="0"/>
              <a:t>Temperatuur - lichtverhouding</a:t>
            </a:r>
          </a:p>
        </p:txBody>
      </p:sp>
      <p:sp>
        <p:nvSpPr>
          <p:cNvPr id="61444" name="Tijdelijke aanduiding voor inhoud 2">
            <a:extLst>
              <a:ext uri="{FF2B5EF4-FFF2-40B4-BE49-F238E27FC236}">
                <a16:creationId xmlns:a16="http://schemas.microsoft.com/office/drawing/2014/main" id="{8AC4F8E4-5A66-4BDE-8E36-4EBFEA7D1341}"/>
              </a:ext>
            </a:extLst>
          </p:cNvPr>
          <p:cNvSpPr>
            <a:spLocks noGrp="1" noChangeArrowheads="1"/>
          </p:cNvSpPr>
          <p:nvPr>
            <p:ph idx="1"/>
          </p:nvPr>
        </p:nvSpPr>
        <p:spPr>
          <a:xfrm>
            <a:off x="1253765" y="1728000"/>
            <a:ext cx="8538235" cy="4351338"/>
          </a:xfrm>
        </p:spPr>
        <p:txBody>
          <a:bodyPr/>
          <a:lstStyle/>
          <a:p>
            <a:pPr indent="0">
              <a:buNone/>
            </a:pPr>
            <a:r>
              <a:rPr lang="nl-NL" altLang="nl-NL" dirty="0"/>
              <a:t>Voorbeeld van gemeten etmaaltemperatuur bij  bepaalde hoeveelheid licht.</a:t>
            </a:r>
          </a:p>
        </p:txBody>
      </p:sp>
      <p:pic>
        <p:nvPicPr>
          <p:cNvPr id="61445" name="Afbeelding 4">
            <a:extLst>
              <a:ext uri="{FF2B5EF4-FFF2-40B4-BE49-F238E27FC236}">
                <a16:creationId xmlns:a16="http://schemas.microsoft.com/office/drawing/2014/main" id="{85C22220-567B-4E94-AFAF-68314C72F37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96955" y="2722562"/>
            <a:ext cx="6313488" cy="413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el 1">
            <a:extLst>
              <a:ext uri="{FF2B5EF4-FFF2-40B4-BE49-F238E27FC236}">
                <a16:creationId xmlns:a16="http://schemas.microsoft.com/office/drawing/2014/main" id="{14A0472A-CA2D-49AA-9CD4-A99996D48EB5}"/>
              </a:ext>
            </a:extLst>
          </p:cNvPr>
          <p:cNvSpPr>
            <a:spLocks noGrp="1" noChangeArrowheads="1"/>
          </p:cNvSpPr>
          <p:nvPr>
            <p:ph type="title"/>
          </p:nvPr>
        </p:nvSpPr>
        <p:spPr>
          <a:xfrm>
            <a:off x="1291473" y="549276"/>
            <a:ext cx="8747878" cy="1584325"/>
          </a:xfrm>
        </p:spPr>
        <p:txBody>
          <a:bodyPr/>
          <a:lstStyle/>
          <a:p>
            <a:r>
              <a:rPr lang="nl-NL" altLang="nl-NL" b="1" dirty="0"/>
              <a:t>Temperatuur - lichtverhouding</a:t>
            </a:r>
          </a:p>
        </p:txBody>
      </p:sp>
      <p:sp>
        <p:nvSpPr>
          <p:cNvPr id="62468" name="Tijdelijke aanduiding voor inhoud 2">
            <a:extLst>
              <a:ext uri="{FF2B5EF4-FFF2-40B4-BE49-F238E27FC236}">
                <a16:creationId xmlns:a16="http://schemas.microsoft.com/office/drawing/2014/main" id="{8B845E9A-ACE6-466D-BA30-6A2148EF8A39}"/>
              </a:ext>
            </a:extLst>
          </p:cNvPr>
          <p:cNvSpPr>
            <a:spLocks noGrp="1" noChangeArrowheads="1"/>
          </p:cNvSpPr>
          <p:nvPr>
            <p:ph idx="1"/>
          </p:nvPr>
        </p:nvSpPr>
        <p:spPr>
          <a:xfrm>
            <a:off x="1423447" y="1728000"/>
            <a:ext cx="8368553" cy="4351338"/>
          </a:xfrm>
        </p:spPr>
        <p:txBody>
          <a:bodyPr/>
          <a:lstStyle/>
          <a:p>
            <a:pPr indent="0">
              <a:buNone/>
            </a:pPr>
            <a:r>
              <a:rPr lang="nl-NL" altLang="nl-NL" dirty="0"/>
              <a:t>Je ziet hier dat je bij een lichtsom van 1000J/cm de ene dag een etmaal temp van 17 graden bereikt en de andere dag een etmaal temperatuur van 23 graden.</a:t>
            </a:r>
          </a:p>
        </p:txBody>
      </p:sp>
      <p:pic>
        <p:nvPicPr>
          <p:cNvPr id="62469" name="Afbeelding 4">
            <a:extLst>
              <a:ext uri="{FF2B5EF4-FFF2-40B4-BE49-F238E27FC236}">
                <a16:creationId xmlns:a16="http://schemas.microsoft.com/office/drawing/2014/main" id="{4F683130-DC51-4F51-A318-A4716B9D76CD}"/>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685762" y="2756865"/>
            <a:ext cx="6005286" cy="3935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206631" y="900114"/>
            <a:ext cx="9304256" cy="996950"/>
          </a:xfrm>
        </p:spPr>
        <p:txBody>
          <a:bodyPr>
            <a:normAutofit fontScale="90000"/>
          </a:bodyPr>
          <a:lstStyle/>
          <a:p>
            <a:r>
              <a:rPr lang="nl-NL" altLang="nl-NL" dirty="0"/>
              <a:t>Speerpunten binnen Het Nieuwe Telen</a:t>
            </a:r>
            <a:br>
              <a:rPr lang="nl-NL" altLang="nl-NL" dirty="0"/>
            </a:b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168924" y="1791094"/>
            <a:ext cx="8578391" cy="4738260"/>
          </a:xfrm>
        </p:spPr>
        <p:txBody>
          <a:bodyPr>
            <a:normAutofit lnSpcReduction="10000"/>
          </a:bodyPr>
          <a:lstStyle/>
          <a:p>
            <a:pPr indent="0">
              <a:buNone/>
              <a:defRPr/>
            </a:pPr>
            <a:r>
              <a:rPr lang="nl-NL" dirty="0"/>
              <a:t>Bij HNT wordt de plantfysiologie gecombineerd met natuurkundige wetten. </a:t>
            </a:r>
          </a:p>
          <a:p>
            <a:pPr indent="0">
              <a:buNone/>
              <a:defRPr/>
            </a:pPr>
            <a:endParaRPr lang="nl-NL" dirty="0"/>
          </a:p>
          <a:p>
            <a:pPr indent="0">
              <a:buNone/>
              <a:defRPr/>
            </a:pPr>
            <a:r>
              <a:rPr lang="nl-NL" dirty="0"/>
              <a:t>Hierbij staan de huidmondjes centraal. Als deze namelijk zover mogelijk open staan zal de plant het beste groeien.</a:t>
            </a:r>
          </a:p>
          <a:p>
            <a:pPr indent="0">
              <a:buNone/>
              <a:defRPr/>
            </a:pPr>
            <a:endParaRPr lang="nl-NL" dirty="0"/>
          </a:p>
          <a:p>
            <a:pPr indent="0">
              <a:buNone/>
              <a:defRPr/>
            </a:pPr>
            <a:r>
              <a:rPr lang="nl-NL" dirty="0"/>
              <a:t>Dit leidt tot het inzicht dat het groeiproces kan worden beschouwt vanuit 3 balansen: de energiebalans, de waterbalans en assimilatenbalans. </a:t>
            </a:r>
            <a:br>
              <a:rPr lang="nl-NL" dirty="0"/>
            </a:br>
            <a:r>
              <a:rPr lang="nl-NL" dirty="0"/>
              <a:t>Voor de optimale groei is het belangrijk dat deze 3 balansen in evenwicht blijven.</a:t>
            </a:r>
          </a:p>
          <a:p>
            <a:pPr indent="0">
              <a:buNone/>
              <a:defRPr/>
            </a:pPr>
            <a:endParaRPr lang="nl-NL" dirty="0"/>
          </a:p>
          <a:p>
            <a:pPr indent="0">
              <a:buNone/>
              <a:defRPr/>
            </a:pPr>
            <a:r>
              <a:rPr lang="nl-NL" dirty="0"/>
              <a:t>Om verstoringen van de plantbalansen tegen te gaan zijn er 4 speerpunten</a:t>
            </a:r>
          </a:p>
        </p:txBody>
      </p:sp>
      <p:pic>
        <p:nvPicPr>
          <p:cNvPr id="2050" name="Picture 2" descr="Afbeeldingsresultaat voor huidmondjes">
            <a:extLst>
              <a:ext uri="{FF2B5EF4-FFF2-40B4-BE49-F238E27FC236}">
                <a16:creationId xmlns:a16="http://schemas.microsoft.com/office/drawing/2014/main" id="{BF8C8B30-6FED-4874-9F96-28FB121F29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7315" y="1493019"/>
            <a:ext cx="2143125" cy="1590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2633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fade">
                                      <p:cBhvr>
                                        <p:cTn id="14" dur="1000"/>
                                        <p:tgtEl>
                                          <p:spTgt spid="2050"/>
                                        </p:tgtEl>
                                      </p:cBhvr>
                                    </p:animEffect>
                                    <p:anim calcmode="lin" valueType="num">
                                      <p:cBhvr>
                                        <p:cTn id="15" dur="1000" fill="hold"/>
                                        <p:tgtEl>
                                          <p:spTgt spid="2050"/>
                                        </p:tgtEl>
                                        <p:attrNameLst>
                                          <p:attrName>ppt_x</p:attrName>
                                        </p:attrNameLst>
                                      </p:cBhvr>
                                      <p:tavLst>
                                        <p:tav tm="0">
                                          <p:val>
                                            <p:strVal val="#ppt_x"/>
                                          </p:val>
                                        </p:tav>
                                        <p:tav tm="100000">
                                          <p:val>
                                            <p:strVal val="#ppt_x"/>
                                          </p:val>
                                        </p:tav>
                                      </p:tavLst>
                                    </p:anim>
                                    <p:anim calcmode="lin" valueType="num">
                                      <p:cBhvr>
                                        <p:cTn id="16"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6" end="6"/>
                                            </p:txEl>
                                          </p:spTgt>
                                        </p:tgtEl>
                                        <p:attrNameLst>
                                          <p:attrName>style.visibility</p:attrName>
                                        </p:attrNameLst>
                                      </p:cBhvr>
                                      <p:to>
                                        <p:strVal val="visible"/>
                                      </p:to>
                                    </p:set>
                                    <p:animEffect transition="in" filter="fade">
                                      <p:cBhvr>
                                        <p:cTn id="28" dur="1000"/>
                                        <p:tgtEl>
                                          <p:spTgt spid="7171">
                                            <p:txEl>
                                              <p:pRg st="6" end="6"/>
                                            </p:txEl>
                                          </p:spTgt>
                                        </p:tgtEl>
                                      </p:cBhvr>
                                    </p:animEffect>
                                    <p:anim calcmode="lin" valueType="num">
                                      <p:cBhvr>
                                        <p:cTn id="29"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itel 1">
            <a:extLst>
              <a:ext uri="{FF2B5EF4-FFF2-40B4-BE49-F238E27FC236}">
                <a16:creationId xmlns:a16="http://schemas.microsoft.com/office/drawing/2014/main" id="{579E8ADA-145D-4E71-9B32-33B647372CCB}"/>
              </a:ext>
            </a:extLst>
          </p:cNvPr>
          <p:cNvSpPr>
            <a:spLocks noGrp="1" noChangeArrowheads="1"/>
          </p:cNvSpPr>
          <p:nvPr>
            <p:ph type="title"/>
          </p:nvPr>
        </p:nvSpPr>
        <p:spPr>
          <a:xfrm>
            <a:off x="1332518" y="615264"/>
            <a:ext cx="8584480" cy="1584325"/>
          </a:xfrm>
        </p:spPr>
        <p:txBody>
          <a:bodyPr/>
          <a:lstStyle/>
          <a:p>
            <a:r>
              <a:rPr lang="nl-NL" altLang="nl-NL" b="1" dirty="0"/>
              <a:t>Temperatuur - lichtverhouding</a:t>
            </a:r>
          </a:p>
        </p:txBody>
      </p:sp>
      <p:sp>
        <p:nvSpPr>
          <p:cNvPr id="38916" name="Tijdelijke aanduiding voor inhoud 2">
            <a:extLst>
              <a:ext uri="{FF2B5EF4-FFF2-40B4-BE49-F238E27FC236}">
                <a16:creationId xmlns:a16="http://schemas.microsoft.com/office/drawing/2014/main" id="{39FB6411-9A3B-4AFB-9C7F-84A7793F15C0}"/>
              </a:ext>
            </a:extLst>
          </p:cNvPr>
          <p:cNvSpPr>
            <a:spLocks noGrp="1" noChangeArrowheads="1"/>
          </p:cNvSpPr>
          <p:nvPr>
            <p:ph idx="1"/>
          </p:nvPr>
        </p:nvSpPr>
        <p:spPr>
          <a:xfrm>
            <a:off x="1476965" y="1699719"/>
            <a:ext cx="7740000" cy="4351338"/>
          </a:xfrm>
        </p:spPr>
        <p:txBody>
          <a:bodyPr/>
          <a:lstStyle/>
          <a:p>
            <a:pPr indent="0">
              <a:buNone/>
            </a:pPr>
            <a:endParaRPr lang="nl-NL" altLang="nl-NL" dirty="0"/>
          </a:p>
          <a:p>
            <a:pPr indent="0">
              <a:buNone/>
            </a:pPr>
            <a:r>
              <a:rPr lang="nl-NL" altLang="nl-NL" dirty="0"/>
              <a:t>Dat wil dus zeggen dat je bij </a:t>
            </a:r>
            <a:r>
              <a:rPr lang="nl-NL" altLang="nl-NL" b="1" dirty="0"/>
              <a:t>hetzelfde</a:t>
            </a:r>
            <a:r>
              <a:rPr lang="nl-NL" altLang="nl-NL" dirty="0"/>
              <a:t> lichtniveau (aanmaak van assimilaten) een heel </a:t>
            </a:r>
            <a:r>
              <a:rPr lang="nl-NL" altLang="nl-NL" b="1" dirty="0"/>
              <a:t>ander</a:t>
            </a:r>
            <a:r>
              <a:rPr lang="nl-NL" altLang="nl-NL" dirty="0"/>
              <a:t> verbruik van assimilaten zet.</a:t>
            </a:r>
          </a:p>
          <a:p>
            <a:pPr indent="0">
              <a:buNone/>
            </a:pPr>
            <a:endParaRPr lang="nl-NL" altLang="nl-NL" dirty="0"/>
          </a:p>
          <a:p>
            <a:pPr indent="0">
              <a:buNone/>
            </a:pPr>
            <a:r>
              <a:rPr lang="nl-NL" altLang="nl-NL" dirty="0"/>
              <a:t>En dat is weer: </a:t>
            </a:r>
            <a:br>
              <a:rPr lang="nl-NL" altLang="nl-NL" dirty="0"/>
            </a:br>
            <a:r>
              <a:rPr lang="nl-NL" altLang="nl-NL" b="1" dirty="0"/>
              <a:t>Onbalans</a:t>
            </a:r>
            <a:r>
              <a:rPr lang="nl-NL" altLang="nl-NL" dirty="0"/>
              <a:t> in groei!</a:t>
            </a:r>
          </a:p>
        </p:txBody>
      </p:sp>
      <p:pic>
        <p:nvPicPr>
          <p:cNvPr id="37893" name="Afbeelding 1">
            <a:extLst>
              <a:ext uri="{FF2B5EF4-FFF2-40B4-BE49-F238E27FC236}">
                <a16:creationId xmlns:a16="http://schemas.microsoft.com/office/drawing/2014/main" id="{AAEDAC5F-F333-483E-B08A-CB1F6CAA96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80201" y="3213101"/>
            <a:ext cx="2143125"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916">
                                            <p:txEl>
                                              <p:pRg st="3" end="3"/>
                                            </p:txEl>
                                          </p:spTgt>
                                        </p:tgtEl>
                                        <p:attrNameLst>
                                          <p:attrName>style.visibility</p:attrName>
                                        </p:attrNameLst>
                                      </p:cBhvr>
                                      <p:to>
                                        <p:strVal val="visible"/>
                                      </p:to>
                                    </p:set>
                                    <p:animEffect transition="in" filter="fade">
                                      <p:cBhvr>
                                        <p:cTn id="7" dur="1000"/>
                                        <p:tgtEl>
                                          <p:spTgt spid="38916">
                                            <p:txEl>
                                              <p:pRg st="3" end="3"/>
                                            </p:txEl>
                                          </p:spTgt>
                                        </p:tgtEl>
                                      </p:cBhvr>
                                    </p:animEffect>
                                    <p:anim calcmode="lin" valueType="num">
                                      <p:cBhvr>
                                        <p:cTn id="8" dur="1000" fill="hold"/>
                                        <p:tgtEl>
                                          <p:spTgt spid="38916">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891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789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uiExpand="1"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el 1">
            <a:extLst>
              <a:ext uri="{FF2B5EF4-FFF2-40B4-BE49-F238E27FC236}">
                <a16:creationId xmlns:a16="http://schemas.microsoft.com/office/drawing/2014/main" id="{ACD7F588-84CC-4561-BEBF-74404B84E866}"/>
              </a:ext>
            </a:extLst>
          </p:cNvPr>
          <p:cNvSpPr>
            <a:spLocks noGrp="1" noChangeArrowheads="1"/>
          </p:cNvSpPr>
          <p:nvPr>
            <p:ph type="title"/>
          </p:nvPr>
        </p:nvSpPr>
        <p:spPr>
          <a:xfrm>
            <a:off x="1432874" y="549276"/>
            <a:ext cx="8606476" cy="1584325"/>
          </a:xfrm>
        </p:spPr>
        <p:txBody>
          <a:bodyPr/>
          <a:lstStyle/>
          <a:p>
            <a:r>
              <a:rPr lang="nl-NL" altLang="nl-NL" b="1" dirty="0"/>
              <a:t>Temperatuur - lichtverhouding</a:t>
            </a:r>
          </a:p>
        </p:txBody>
      </p:sp>
      <p:sp>
        <p:nvSpPr>
          <p:cNvPr id="38916" name="Tijdelijke aanduiding voor inhoud 2">
            <a:extLst>
              <a:ext uri="{FF2B5EF4-FFF2-40B4-BE49-F238E27FC236}">
                <a16:creationId xmlns:a16="http://schemas.microsoft.com/office/drawing/2014/main" id="{0D765A5B-C2DE-43D4-A4B2-4B2AA4BF27E5}"/>
              </a:ext>
            </a:extLst>
          </p:cNvPr>
          <p:cNvSpPr>
            <a:spLocks noGrp="1" noChangeArrowheads="1"/>
          </p:cNvSpPr>
          <p:nvPr>
            <p:ph idx="1"/>
          </p:nvPr>
        </p:nvSpPr>
        <p:spPr>
          <a:xfrm>
            <a:off x="1432874" y="1811337"/>
            <a:ext cx="7740000" cy="4351338"/>
          </a:xfrm>
        </p:spPr>
        <p:txBody>
          <a:bodyPr/>
          <a:lstStyle/>
          <a:p>
            <a:pPr indent="0">
              <a:buNone/>
            </a:pPr>
            <a:r>
              <a:rPr lang="nl-NL" altLang="nl-NL" dirty="0"/>
              <a:t>Bij Het Nieuwe Telen verzameld de kweker alle </a:t>
            </a:r>
            <a:r>
              <a:rPr lang="nl-NL" altLang="nl-NL" b="1" dirty="0"/>
              <a:t>lichtsom gegevens </a:t>
            </a:r>
            <a:r>
              <a:rPr lang="nl-NL" altLang="nl-NL" dirty="0"/>
              <a:t>met de daarbij horende </a:t>
            </a:r>
            <a:r>
              <a:rPr lang="nl-NL" altLang="nl-NL" b="1" dirty="0"/>
              <a:t>etmaaltemperaturen</a:t>
            </a:r>
            <a:r>
              <a:rPr lang="nl-NL" altLang="nl-NL" dirty="0"/>
              <a:t>  en zet deze gegevens in grafiek.</a:t>
            </a:r>
          </a:p>
          <a:p>
            <a:pPr indent="0">
              <a:buNone/>
            </a:pPr>
            <a:endParaRPr lang="nl-NL" altLang="nl-NL" dirty="0"/>
          </a:p>
          <a:p>
            <a:pPr indent="0">
              <a:buNone/>
            </a:pPr>
            <a:r>
              <a:rPr lang="nl-NL" altLang="nl-NL" dirty="0"/>
              <a:t>Je kunt zo  een </a:t>
            </a:r>
            <a:r>
              <a:rPr lang="nl-NL" altLang="nl-NL" b="1" dirty="0"/>
              <a:t>optimale</a:t>
            </a:r>
            <a:r>
              <a:rPr lang="nl-NL" altLang="nl-NL" dirty="0"/>
              <a:t> etmaaltemperatuur berekenen aan de hand van de </a:t>
            </a:r>
            <a:r>
              <a:rPr lang="nl-NL" altLang="nl-NL" b="1" dirty="0"/>
              <a:t>lichtsom</a:t>
            </a:r>
            <a:r>
              <a:rPr lang="nl-NL" altLang="nl-NL" dirty="0"/>
              <a:t>.</a:t>
            </a:r>
          </a:p>
        </p:txBody>
      </p:sp>
      <p:pic>
        <p:nvPicPr>
          <p:cNvPr id="62469" name="Afbeelding 1">
            <a:extLst>
              <a:ext uri="{FF2B5EF4-FFF2-40B4-BE49-F238E27FC236}">
                <a16:creationId xmlns:a16="http://schemas.microsoft.com/office/drawing/2014/main" id="{99AF2E50-FB1C-40C4-87EC-36300EBB5087}"/>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83113" y="4371975"/>
            <a:ext cx="2381250" cy="179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8916">
                                            <p:txEl>
                                              <p:pRg st="2" end="2"/>
                                            </p:txEl>
                                          </p:spTgt>
                                        </p:tgtEl>
                                        <p:attrNameLst>
                                          <p:attrName>style.visibility</p:attrName>
                                        </p:attrNameLst>
                                      </p:cBhvr>
                                      <p:to>
                                        <p:strVal val="visible"/>
                                      </p:to>
                                    </p:set>
                                    <p:animEffect transition="in" filter="fade">
                                      <p:cBhvr>
                                        <p:cTn id="7" dur="1000"/>
                                        <p:tgtEl>
                                          <p:spTgt spid="38916">
                                            <p:txEl>
                                              <p:pRg st="2" end="2"/>
                                            </p:txEl>
                                          </p:spTgt>
                                        </p:tgtEl>
                                      </p:cBhvr>
                                    </p:animEffect>
                                    <p:anim calcmode="lin" valueType="num">
                                      <p:cBhvr>
                                        <p:cTn id="8" dur="1000" fill="hold"/>
                                        <p:tgtEl>
                                          <p:spTgt spid="38916">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3891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6246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el 1">
            <a:extLst>
              <a:ext uri="{FF2B5EF4-FFF2-40B4-BE49-F238E27FC236}">
                <a16:creationId xmlns:a16="http://schemas.microsoft.com/office/drawing/2014/main" id="{73271FF2-E4FC-4A08-B63B-A2A94301F215}"/>
              </a:ext>
            </a:extLst>
          </p:cNvPr>
          <p:cNvSpPr>
            <a:spLocks noGrp="1" noChangeArrowheads="1"/>
          </p:cNvSpPr>
          <p:nvPr>
            <p:ph type="title"/>
          </p:nvPr>
        </p:nvSpPr>
        <p:spPr>
          <a:xfrm>
            <a:off x="1404594" y="549276"/>
            <a:ext cx="9313682" cy="1584325"/>
          </a:xfrm>
        </p:spPr>
        <p:txBody>
          <a:bodyPr/>
          <a:lstStyle/>
          <a:p>
            <a:r>
              <a:rPr lang="nl-NL" altLang="nl-NL" b="1" dirty="0"/>
              <a:t>Temperatuur - lichtverhouding</a:t>
            </a:r>
          </a:p>
        </p:txBody>
      </p:sp>
      <p:pic>
        <p:nvPicPr>
          <p:cNvPr id="65540" name="Tijdelijke aanduiding voor inhoud 1">
            <a:extLst>
              <a:ext uri="{FF2B5EF4-FFF2-40B4-BE49-F238E27FC236}">
                <a16:creationId xmlns:a16="http://schemas.microsoft.com/office/drawing/2014/main" id="{A7A072FB-02AD-4DF3-AA1F-F1C18090042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069430" y="1609724"/>
            <a:ext cx="6197600" cy="4699000"/>
          </a:xfr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el 1">
            <a:extLst>
              <a:ext uri="{FF2B5EF4-FFF2-40B4-BE49-F238E27FC236}">
                <a16:creationId xmlns:a16="http://schemas.microsoft.com/office/drawing/2014/main" id="{73271FF2-E4FC-4A08-B63B-A2A94301F215}"/>
              </a:ext>
            </a:extLst>
          </p:cNvPr>
          <p:cNvSpPr>
            <a:spLocks noGrp="1" noChangeArrowheads="1"/>
          </p:cNvSpPr>
          <p:nvPr>
            <p:ph type="title"/>
          </p:nvPr>
        </p:nvSpPr>
        <p:spPr>
          <a:xfrm>
            <a:off x="1404594" y="549276"/>
            <a:ext cx="9313682" cy="1584325"/>
          </a:xfrm>
        </p:spPr>
        <p:txBody>
          <a:bodyPr/>
          <a:lstStyle/>
          <a:p>
            <a:r>
              <a:rPr lang="nl-NL" altLang="nl-NL" b="1" dirty="0"/>
              <a:t>Temperatuur - lichtverhouding</a:t>
            </a:r>
          </a:p>
        </p:txBody>
      </p:sp>
      <p:pic>
        <p:nvPicPr>
          <p:cNvPr id="65540" name="Tijdelijke aanduiding voor inhoud 1">
            <a:extLst>
              <a:ext uri="{FF2B5EF4-FFF2-40B4-BE49-F238E27FC236}">
                <a16:creationId xmlns:a16="http://schemas.microsoft.com/office/drawing/2014/main" id="{A7A072FB-02AD-4DF3-AA1F-F1C18090042C}"/>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069430" y="1609724"/>
            <a:ext cx="6197600" cy="4699000"/>
          </a:xfrm>
        </p:spPr>
      </p:pic>
    </p:spTree>
    <p:extLst>
      <p:ext uri="{BB962C8B-B14F-4D97-AF65-F5344CB8AC3E}">
        <p14:creationId xmlns:p14="http://schemas.microsoft.com/office/powerpoint/2010/main" val="121351058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el 1">
            <a:extLst>
              <a:ext uri="{FF2B5EF4-FFF2-40B4-BE49-F238E27FC236}">
                <a16:creationId xmlns:a16="http://schemas.microsoft.com/office/drawing/2014/main" id="{CB98F425-29EA-4CF8-863A-D6C41696988A}"/>
              </a:ext>
            </a:extLst>
          </p:cNvPr>
          <p:cNvSpPr>
            <a:spLocks noGrp="1" noChangeArrowheads="1"/>
          </p:cNvSpPr>
          <p:nvPr>
            <p:ph type="title"/>
          </p:nvPr>
        </p:nvSpPr>
        <p:spPr>
          <a:xfrm>
            <a:off x="1404595" y="549276"/>
            <a:ext cx="9719034" cy="1584325"/>
          </a:xfrm>
        </p:spPr>
        <p:txBody>
          <a:bodyPr/>
          <a:lstStyle/>
          <a:p>
            <a:r>
              <a:rPr lang="nl-NL" altLang="nl-NL" b="1" dirty="0"/>
              <a:t>Temperatuur - lichtverhouding</a:t>
            </a:r>
          </a:p>
        </p:txBody>
      </p:sp>
      <p:sp>
        <p:nvSpPr>
          <p:cNvPr id="3" name="Tijdelijke aanduiding voor inhoud 2">
            <a:extLst>
              <a:ext uri="{FF2B5EF4-FFF2-40B4-BE49-F238E27FC236}">
                <a16:creationId xmlns:a16="http://schemas.microsoft.com/office/drawing/2014/main" id="{14D8569C-ECB8-4B09-812A-6FE682A79D3E}"/>
              </a:ext>
            </a:extLst>
          </p:cNvPr>
          <p:cNvSpPr>
            <a:spLocks noGrp="1"/>
          </p:cNvSpPr>
          <p:nvPr>
            <p:ph idx="1"/>
          </p:nvPr>
        </p:nvSpPr>
        <p:spPr>
          <a:xfrm>
            <a:off x="1555423" y="1728000"/>
            <a:ext cx="8236577" cy="4351338"/>
          </a:xfrm>
        </p:spPr>
        <p:txBody>
          <a:bodyPr>
            <a:normAutofit lnSpcReduction="10000"/>
          </a:bodyPr>
          <a:lstStyle/>
          <a:p>
            <a:pPr indent="0">
              <a:buNone/>
              <a:defRPr/>
            </a:pPr>
            <a:r>
              <a:rPr lang="nl-NL" dirty="0"/>
              <a:t>Bij veel instraling hogere ventilatietemperatuur</a:t>
            </a:r>
          </a:p>
          <a:p>
            <a:pPr indent="0">
              <a:buNone/>
              <a:defRPr/>
            </a:pPr>
            <a:endParaRPr lang="nl-NL" dirty="0"/>
          </a:p>
          <a:p>
            <a:pPr indent="0">
              <a:buNone/>
              <a:defRPr/>
            </a:pPr>
            <a:r>
              <a:rPr lang="nl-NL" dirty="0"/>
              <a:t>Na een mooie dag hogere nachttemperatuur</a:t>
            </a:r>
          </a:p>
          <a:p>
            <a:pPr indent="0">
              <a:buNone/>
              <a:defRPr/>
            </a:pPr>
            <a:endParaRPr lang="nl-NL" dirty="0"/>
          </a:p>
          <a:p>
            <a:pPr indent="0">
              <a:buNone/>
              <a:defRPr/>
            </a:pPr>
            <a:r>
              <a:rPr lang="nl-NL" dirty="0"/>
              <a:t>Meestal betekent dit:</a:t>
            </a:r>
          </a:p>
          <a:p>
            <a:pPr indent="0">
              <a:buNone/>
              <a:defRPr/>
            </a:pPr>
            <a:endParaRPr lang="nl-NL" dirty="0"/>
          </a:p>
          <a:p>
            <a:pPr>
              <a:buFont typeface="Wingdings" panose="05000000000000000000" pitchFamily="2" charset="2"/>
              <a:buChar char="Ø"/>
              <a:defRPr/>
            </a:pPr>
            <a:r>
              <a:rPr lang="nl-NL" dirty="0"/>
              <a:t>Bij weinig instraling wat koeler telen</a:t>
            </a:r>
          </a:p>
          <a:p>
            <a:pPr indent="0">
              <a:buNone/>
              <a:defRPr/>
            </a:pPr>
            <a:endParaRPr lang="nl-NL" dirty="0"/>
          </a:p>
          <a:p>
            <a:pPr>
              <a:buFont typeface="Wingdings" panose="05000000000000000000" pitchFamily="2" charset="2"/>
              <a:buChar char="Ø"/>
              <a:defRPr/>
            </a:pPr>
            <a:r>
              <a:rPr lang="nl-NL" dirty="0"/>
              <a:t>Bij veel instraling wat warmer telen</a:t>
            </a:r>
          </a:p>
          <a:p>
            <a:pPr>
              <a:buFont typeface="Wingdings" panose="05000000000000000000" pitchFamily="2" charset="2"/>
              <a:buChar char="Ø"/>
              <a:defRPr/>
            </a:pPr>
            <a:endParaRPr lang="nl-NL" dirty="0"/>
          </a:p>
          <a:p>
            <a:pPr indent="0">
              <a:buNone/>
              <a:defRPr/>
            </a:pPr>
            <a:r>
              <a:rPr lang="nl-NL" dirty="0"/>
              <a:t>Met het werken met temperatuur-lichtverhouding</a:t>
            </a:r>
            <a:br>
              <a:rPr lang="nl-NL" dirty="0"/>
            </a:br>
            <a:r>
              <a:rPr lang="nl-NL" dirty="0"/>
              <a:t>kan men de plantbalans </a:t>
            </a:r>
            <a:r>
              <a:rPr lang="nl-NL" b="1" dirty="0"/>
              <a:t>vooraf</a:t>
            </a:r>
            <a:r>
              <a:rPr lang="nl-NL" dirty="0"/>
              <a:t> </a:t>
            </a:r>
            <a:r>
              <a:rPr lang="nl-NL" i="1" dirty="0"/>
              <a:t>anticiperen</a:t>
            </a:r>
            <a:br>
              <a:rPr lang="nl-NL" dirty="0"/>
            </a:br>
            <a:r>
              <a:rPr lang="nl-NL" dirty="0"/>
              <a:t>i.p.v. </a:t>
            </a:r>
            <a:r>
              <a:rPr lang="nl-NL" b="1" dirty="0"/>
              <a:t>achteraf</a:t>
            </a:r>
            <a:r>
              <a:rPr lang="nl-NL" dirty="0"/>
              <a:t> </a:t>
            </a:r>
            <a:r>
              <a:rPr lang="nl-NL" i="1" dirty="0"/>
              <a:t>corrigeren</a:t>
            </a:r>
          </a:p>
        </p:txBody>
      </p:sp>
      <p:pic>
        <p:nvPicPr>
          <p:cNvPr id="2" name="Afbeelding 1">
            <a:extLst>
              <a:ext uri="{FF2B5EF4-FFF2-40B4-BE49-F238E27FC236}">
                <a16:creationId xmlns:a16="http://schemas.microsoft.com/office/drawing/2014/main" id="{0C1B277B-09F8-472A-9CE0-19AB4B2F5734}"/>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211002" y="4356362"/>
            <a:ext cx="1425575" cy="135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Afbeelding 3">
            <a:extLst>
              <a:ext uri="{FF2B5EF4-FFF2-40B4-BE49-F238E27FC236}">
                <a16:creationId xmlns:a16="http://schemas.microsoft.com/office/drawing/2014/main" id="{B33FAC06-1617-478F-8964-B603773B28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90314" y="1728000"/>
            <a:ext cx="1846263" cy="137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animEffect transition="in" filter="fade">
                                      <p:cBhvr>
                                        <p:cTn id="14" dur="1000"/>
                                        <p:tgtEl>
                                          <p:spTgt spid="3">
                                            <p:txEl>
                                              <p:pRg st="2" end="2"/>
                                            </p:txEl>
                                          </p:spTgt>
                                        </p:tgtEl>
                                      </p:cBhvr>
                                    </p:animEffect>
                                    <p:anim calcmode="lin" valueType="num">
                                      <p:cBhvr>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1000"/>
                                        <p:tgtEl>
                                          <p:spTgt spid="3">
                                            <p:txEl>
                                              <p:pRg st="4" end="4"/>
                                            </p:txEl>
                                          </p:spTgt>
                                        </p:tgtEl>
                                      </p:cBhvr>
                                    </p:animEffect>
                                    <p:anim calcmode="lin" valueType="num">
                                      <p:cBhvr>
                                        <p:cTn id="2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6" end="6"/>
                                            </p:txEl>
                                          </p:spTgt>
                                        </p:tgtEl>
                                        <p:attrNameLst>
                                          <p:attrName>style.visibility</p:attrName>
                                        </p:attrNameLst>
                                      </p:cBhvr>
                                      <p:to>
                                        <p:strVal val="visible"/>
                                      </p:to>
                                    </p:set>
                                    <p:animEffect transition="in" filter="fade">
                                      <p:cBhvr>
                                        <p:cTn id="28" dur="1000"/>
                                        <p:tgtEl>
                                          <p:spTgt spid="3">
                                            <p:txEl>
                                              <p:pRg st="6" end="6"/>
                                            </p:txEl>
                                          </p:spTgt>
                                        </p:tgtEl>
                                      </p:cBhvr>
                                    </p:animEffect>
                                    <p:anim calcmode="lin" valueType="num">
                                      <p:cBhvr>
                                        <p:cTn id="29"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
                                            <p:txEl>
                                              <p:pRg st="8" end="8"/>
                                            </p:txEl>
                                          </p:spTgt>
                                        </p:tgtEl>
                                        <p:attrNameLst>
                                          <p:attrName>style.visibility</p:attrName>
                                        </p:attrNameLst>
                                      </p:cBhvr>
                                      <p:to>
                                        <p:strVal val="visible"/>
                                      </p:to>
                                    </p:set>
                                    <p:animEffect transition="in" filter="fade">
                                      <p:cBhvr>
                                        <p:cTn id="35" dur="1000"/>
                                        <p:tgtEl>
                                          <p:spTgt spid="3">
                                            <p:txEl>
                                              <p:pRg st="8" end="8"/>
                                            </p:txEl>
                                          </p:spTgt>
                                        </p:tgtEl>
                                      </p:cBhvr>
                                    </p:animEffect>
                                    <p:anim calcmode="lin" valueType="num">
                                      <p:cBhvr>
                                        <p:cTn id="36"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3">
                                            <p:txEl>
                                              <p:pRg st="10" end="10"/>
                                            </p:txEl>
                                          </p:spTgt>
                                        </p:tgtEl>
                                        <p:attrNameLst>
                                          <p:attrName>style.visibility</p:attrName>
                                        </p:attrNameLst>
                                      </p:cBhvr>
                                      <p:to>
                                        <p:strVal val="visible"/>
                                      </p:to>
                                    </p:set>
                                    <p:animEffect transition="in" filter="fade">
                                      <p:cBhvr>
                                        <p:cTn id="42" dur="1000"/>
                                        <p:tgtEl>
                                          <p:spTgt spid="3">
                                            <p:txEl>
                                              <p:pRg st="10" end="10"/>
                                            </p:txEl>
                                          </p:spTgt>
                                        </p:tgtEl>
                                      </p:cBhvr>
                                    </p:animEffect>
                                    <p:anim calcmode="lin" valueType="num">
                                      <p:cBhvr>
                                        <p:cTn id="43"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childTnLst>
                                </p:cTn>
                              </p:par>
                            </p:childTnLst>
                          </p:cTn>
                        </p:par>
                      </p:childTnLst>
                    </p:cTn>
                  </p:par>
                  <p:par>
                    <p:cTn id="49" fill="hold" nodeType="clickPar">
                      <p:stCondLst>
                        <p:cond delay="indefinite"/>
                      </p:stCondLst>
                      <p:childTnLst>
                        <p:par>
                          <p:cTn id="50" fill="hold" nodeType="withGroup">
                            <p:stCondLst>
                              <p:cond delay="0"/>
                            </p:stCondLst>
                            <p:childTnLst>
                              <p:par>
                                <p:cTn id="51" presetID="1" presetClass="entr" presetSubtype="0" fill="hold" nodeType="clickEffect">
                                  <p:stCondLst>
                                    <p:cond delay="0"/>
                                  </p:stCondLst>
                                  <p:childTnLst>
                                    <p:set>
                                      <p:cBhvr>
                                        <p:cTn id="5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58D434-9A04-4F62-8AC3-99DF39639434}"/>
              </a:ext>
            </a:extLst>
          </p:cNvPr>
          <p:cNvSpPr>
            <a:spLocks noGrp="1"/>
          </p:cNvSpPr>
          <p:nvPr>
            <p:ph type="title"/>
          </p:nvPr>
        </p:nvSpPr>
        <p:spPr/>
        <p:txBody>
          <a:bodyPr/>
          <a:lstStyle/>
          <a:p>
            <a:endParaRPr lang="nl-NL"/>
          </a:p>
        </p:txBody>
      </p:sp>
      <p:pic>
        <p:nvPicPr>
          <p:cNvPr id="4" name="Onlinemedia 3">
            <a:hlinkClick r:id="" action="ppaction://media"/>
            <a:extLst>
              <a:ext uri="{FF2B5EF4-FFF2-40B4-BE49-F238E27FC236}">
                <a16:creationId xmlns:a16="http://schemas.microsoft.com/office/drawing/2014/main" id="{4E9432EF-5E27-45F6-AD48-993256C37BA2}"/>
              </a:ext>
            </a:extLst>
          </p:cNvPr>
          <p:cNvPicPr>
            <a:picLocks noGrp="1" noRot="1" noChangeAspect="1"/>
          </p:cNvPicPr>
          <p:nvPr>
            <p:ph idx="1"/>
            <a:videoFile r:link="rId1"/>
          </p:nvPr>
        </p:nvPicPr>
        <p:blipFill>
          <a:blip r:embed="rId3"/>
          <a:stretch>
            <a:fillRect/>
          </a:stretch>
        </p:blipFill>
        <p:spPr>
          <a:xfrm>
            <a:off x="1178351" y="1701445"/>
            <a:ext cx="8346029" cy="4694641"/>
          </a:xfrm>
          <a:prstGeom prst="rect">
            <a:avLst/>
          </a:prstGeom>
        </p:spPr>
      </p:pic>
    </p:spTree>
    <p:extLst>
      <p:ext uri="{BB962C8B-B14F-4D97-AF65-F5344CB8AC3E}">
        <p14:creationId xmlns:p14="http://schemas.microsoft.com/office/powerpoint/2010/main" val="19969661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el 1">
            <a:extLst>
              <a:ext uri="{FF2B5EF4-FFF2-40B4-BE49-F238E27FC236}">
                <a16:creationId xmlns:a16="http://schemas.microsoft.com/office/drawing/2014/main" id="{A3DDD3B9-5B85-69B8-8D15-76DFFEF1B06B}"/>
              </a:ext>
            </a:extLst>
          </p:cNvPr>
          <p:cNvSpPr>
            <a:spLocks noGrp="1" noChangeArrowheads="1"/>
          </p:cNvSpPr>
          <p:nvPr>
            <p:ph type="title"/>
          </p:nvPr>
        </p:nvSpPr>
        <p:spPr>
          <a:xfrm>
            <a:off x="2152650" y="306388"/>
            <a:ext cx="7886700" cy="1325562"/>
          </a:xfrm>
        </p:spPr>
        <p:txBody>
          <a:bodyPr/>
          <a:lstStyle/>
          <a:p>
            <a:pPr eaLnBrk="1" hangingPunct="1"/>
            <a:r>
              <a:rPr lang="nl-NL" altLang="nl-NL" b="1"/>
              <a:t>Opdrachten</a:t>
            </a:r>
          </a:p>
        </p:txBody>
      </p:sp>
      <p:sp>
        <p:nvSpPr>
          <p:cNvPr id="17411" name="Tijdelijke aanduiding voor inhoud 2">
            <a:extLst>
              <a:ext uri="{FF2B5EF4-FFF2-40B4-BE49-F238E27FC236}">
                <a16:creationId xmlns:a16="http://schemas.microsoft.com/office/drawing/2014/main" id="{9501500E-07DF-28EB-863D-D475B561F3F4}"/>
              </a:ext>
            </a:extLst>
          </p:cNvPr>
          <p:cNvSpPr>
            <a:spLocks noGrp="1" noChangeArrowheads="1"/>
          </p:cNvSpPr>
          <p:nvPr>
            <p:ph idx="1"/>
          </p:nvPr>
        </p:nvSpPr>
        <p:spPr>
          <a:xfrm>
            <a:off x="2152650" y="1757364"/>
            <a:ext cx="7975600" cy="4351337"/>
          </a:xfrm>
        </p:spPr>
        <p:txBody>
          <a:bodyPr/>
          <a:lstStyle/>
          <a:p>
            <a:pPr>
              <a:defRPr/>
            </a:pPr>
            <a:endParaRPr lang="nl-NL" altLang="nl-NL" dirty="0"/>
          </a:p>
          <a:p>
            <a:pPr indent="0">
              <a:buNone/>
              <a:defRPr/>
            </a:pPr>
            <a:r>
              <a:rPr lang="nl-NL" altLang="nl-NL" dirty="0"/>
              <a:t>Ga naar verzamelarrangement CIV modules en klik op de module Het nieuwe telen</a:t>
            </a:r>
          </a:p>
          <a:p>
            <a:pPr indent="0">
              <a:buNone/>
              <a:defRPr/>
            </a:pPr>
            <a:endParaRPr lang="nl-NL" altLang="nl-NL" dirty="0"/>
          </a:p>
          <a:p>
            <a:pPr>
              <a:buFont typeface="Wingdings" panose="05000000000000000000" pitchFamily="2" charset="2"/>
              <a:buChar char="Ø"/>
              <a:defRPr/>
            </a:pPr>
            <a:endParaRPr lang="nl-NL" altLang="nl-NL" dirty="0"/>
          </a:p>
        </p:txBody>
      </p:sp>
      <p:pic>
        <p:nvPicPr>
          <p:cNvPr id="31748" name="Afbeelding 6">
            <a:extLst>
              <a:ext uri="{FF2B5EF4-FFF2-40B4-BE49-F238E27FC236}">
                <a16:creationId xmlns:a16="http://schemas.microsoft.com/office/drawing/2014/main" id="{1DA33AA6-5F0A-09E1-23F5-F17346035D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Afbeelding 2">
            <a:extLst>
              <a:ext uri="{FF2B5EF4-FFF2-40B4-BE49-F238E27FC236}">
                <a16:creationId xmlns:a16="http://schemas.microsoft.com/office/drawing/2014/main" id="{B1C74F34-2882-6FD6-F4B7-DA26D29098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5339" y="3003550"/>
            <a:ext cx="4535487" cy="351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Pijl: omlaag 3">
            <a:extLst>
              <a:ext uri="{FF2B5EF4-FFF2-40B4-BE49-F238E27FC236}">
                <a16:creationId xmlns:a16="http://schemas.microsoft.com/office/drawing/2014/main" id="{FD3A17F9-0EF0-7F09-94E2-5D1B09819151}"/>
              </a:ext>
            </a:extLst>
          </p:cNvPr>
          <p:cNvSpPr/>
          <p:nvPr/>
        </p:nvSpPr>
        <p:spPr>
          <a:xfrm rot="5196704">
            <a:off x="5131595" y="3713958"/>
            <a:ext cx="485775" cy="97948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a:defRPr/>
            </a:pPr>
            <a:endParaRPr lang="nl-NL"/>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el 1">
            <a:extLst>
              <a:ext uri="{FF2B5EF4-FFF2-40B4-BE49-F238E27FC236}">
                <a16:creationId xmlns:a16="http://schemas.microsoft.com/office/drawing/2014/main" id="{A3DDD3B9-5B85-69B8-8D15-76DFFEF1B06B}"/>
              </a:ext>
            </a:extLst>
          </p:cNvPr>
          <p:cNvSpPr>
            <a:spLocks noGrp="1" noChangeArrowheads="1"/>
          </p:cNvSpPr>
          <p:nvPr>
            <p:ph type="title"/>
          </p:nvPr>
        </p:nvSpPr>
        <p:spPr>
          <a:xfrm>
            <a:off x="1054101" y="306388"/>
            <a:ext cx="8985249" cy="1325562"/>
          </a:xfrm>
        </p:spPr>
        <p:txBody>
          <a:bodyPr/>
          <a:lstStyle/>
          <a:p>
            <a:pPr eaLnBrk="1" hangingPunct="1"/>
            <a:r>
              <a:rPr lang="nl-NL" altLang="nl-NL" b="1" dirty="0"/>
              <a:t>Opdrachten</a:t>
            </a:r>
          </a:p>
        </p:txBody>
      </p:sp>
      <p:sp>
        <p:nvSpPr>
          <p:cNvPr id="17411" name="Tijdelijke aanduiding voor inhoud 2">
            <a:extLst>
              <a:ext uri="{FF2B5EF4-FFF2-40B4-BE49-F238E27FC236}">
                <a16:creationId xmlns:a16="http://schemas.microsoft.com/office/drawing/2014/main" id="{9501500E-07DF-28EB-863D-D475B561F3F4}"/>
              </a:ext>
            </a:extLst>
          </p:cNvPr>
          <p:cNvSpPr>
            <a:spLocks noGrp="1" noChangeArrowheads="1"/>
          </p:cNvSpPr>
          <p:nvPr>
            <p:ph idx="1"/>
          </p:nvPr>
        </p:nvSpPr>
        <p:spPr>
          <a:xfrm>
            <a:off x="1054101" y="1622199"/>
            <a:ext cx="7975600" cy="4351337"/>
          </a:xfrm>
        </p:spPr>
        <p:txBody>
          <a:bodyPr/>
          <a:lstStyle/>
          <a:p>
            <a:pPr indent="0">
              <a:buNone/>
              <a:defRPr/>
            </a:pPr>
            <a:r>
              <a:rPr lang="nl-NL" altLang="nl-NL" dirty="0"/>
              <a:t>Lees van de module Het Nieuwe Telen </a:t>
            </a:r>
            <a:br>
              <a:rPr lang="nl-NL" altLang="nl-NL" dirty="0"/>
            </a:br>
            <a:r>
              <a:rPr lang="nl-NL" altLang="nl-NL" dirty="0"/>
              <a:t>hoofdstuk 2 , 2.1, 2.2, 2,3 en 2,4</a:t>
            </a:r>
          </a:p>
          <a:p>
            <a:pPr indent="0">
              <a:buNone/>
              <a:defRPr/>
            </a:pPr>
            <a:endParaRPr lang="nl-NL" altLang="nl-NL" dirty="0"/>
          </a:p>
          <a:p>
            <a:pPr indent="0">
              <a:buNone/>
              <a:defRPr/>
            </a:pPr>
            <a:r>
              <a:rPr lang="nl-NL" altLang="nl-NL" dirty="0"/>
              <a:t>Maak de vragen van hoofdstuk 2.5 en maak een print screen van de vragen </a:t>
            </a:r>
          </a:p>
          <a:p>
            <a:pPr>
              <a:buFont typeface="Wingdings" panose="05000000000000000000" pitchFamily="2" charset="2"/>
              <a:buChar char="Ø"/>
              <a:defRPr/>
            </a:pPr>
            <a:endParaRPr lang="nl-NL" altLang="nl-NL" dirty="0"/>
          </a:p>
        </p:txBody>
      </p:sp>
      <p:pic>
        <p:nvPicPr>
          <p:cNvPr id="31748" name="Afbeelding 6">
            <a:extLst>
              <a:ext uri="{FF2B5EF4-FFF2-40B4-BE49-F238E27FC236}">
                <a16:creationId xmlns:a16="http://schemas.microsoft.com/office/drawing/2014/main" id="{1DA33AA6-5F0A-09E1-23F5-F17346035D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1764" y="330201"/>
            <a:ext cx="25558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Afbeelding 2">
            <a:extLst>
              <a:ext uri="{FF2B5EF4-FFF2-40B4-BE49-F238E27FC236}">
                <a16:creationId xmlns:a16="http://schemas.microsoft.com/office/drawing/2014/main" id="{B0BE1125-B3F4-8FD1-1AA5-4327390D70AE}"/>
              </a:ext>
            </a:extLst>
          </p:cNvPr>
          <p:cNvPicPr>
            <a:picLocks noChangeAspect="1"/>
          </p:cNvPicPr>
          <p:nvPr/>
        </p:nvPicPr>
        <p:blipFill>
          <a:blip r:embed="rId4"/>
          <a:stretch>
            <a:fillRect/>
          </a:stretch>
        </p:blipFill>
        <p:spPr>
          <a:xfrm>
            <a:off x="8478071" y="2118205"/>
            <a:ext cx="3340272" cy="3359323"/>
          </a:xfrm>
          <a:prstGeom prst="rect">
            <a:avLst/>
          </a:prstGeom>
        </p:spPr>
      </p:pic>
    </p:spTree>
    <p:extLst>
      <p:ext uri="{BB962C8B-B14F-4D97-AF65-F5344CB8AC3E}">
        <p14:creationId xmlns:p14="http://schemas.microsoft.com/office/powerpoint/2010/main" val="18487526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021433" y="784717"/>
            <a:ext cx="7886700" cy="996950"/>
          </a:xfrm>
        </p:spPr>
        <p:txBody>
          <a:bodyPr/>
          <a:lstStyle/>
          <a:p>
            <a:r>
              <a:rPr lang="nl-NL" altLang="nl-NL" dirty="0"/>
              <a:t>Opdrachten</a:t>
            </a:r>
            <a:endParaRPr lang="nl-NL" altLang="nl-NL" b="1" dirty="0"/>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021433" y="1781667"/>
            <a:ext cx="7886700" cy="4738260"/>
          </a:xfrm>
        </p:spPr>
        <p:txBody>
          <a:bodyPr>
            <a:normAutofit fontScale="92500" lnSpcReduction="10000"/>
          </a:bodyPr>
          <a:lstStyle/>
          <a:p>
            <a:pPr marL="457200" indent="-457200">
              <a:buFont typeface="+mj-lt"/>
              <a:buAutoNum type="arabicPeriod" startAt="7"/>
              <a:defRPr/>
            </a:pPr>
            <a:r>
              <a:rPr lang="nl-NL" dirty="0"/>
              <a:t>Waarom is de licht-temperatuur verhouding van belang bij de plantbalans?</a:t>
            </a:r>
          </a:p>
          <a:p>
            <a:pPr marL="457200" indent="-457200">
              <a:buFont typeface="+mj-lt"/>
              <a:buAutoNum type="arabicPeriod" startAt="7"/>
              <a:defRPr/>
            </a:pPr>
            <a:r>
              <a:rPr lang="nl-NL" dirty="0"/>
              <a:t>Wat probeer je met het telen via de licht-temperatuur verhouding te bereiken?</a:t>
            </a:r>
          </a:p>
          <a:p>
            <a:pPr marL="457200" indent="-457200">
              <a:buFont typeface="+mj-lt"/>
              <a:buAutoNum type="arabicPeriod" startAt="9"/>
              <a:defRPr/>
            </a:pPr>
            <a:r>
              <a:rPr lang="nl-NL" dirty="0"/>
              <a:t>Noem 6 kenmerken van een generatief gewas en 6 kenmerken van een vegetatief gewas</a:t>
            </a:r>
          </a:p>
          <a:p>
            <a:pPr marL="457200" indent="-457200">
              <a:buFont typeface="+mj-lt"/>
              <a:buAutoNum type="arabicPeriod" startAt="9"/>
              <a:defRPr/>
            </a:pPr>
            <a:r>
              <a:rPr lang="nl-NL" dirty="0"/>
              <a:t>Met welke teeltmaatregelen kun je een vegetatief gewas naar een generatief gewas sturen?</a:t>
            </a:r>
          </a:p>
          <a:p>
            <a:pPr marL="457200" indent="-457200">
              <a:buFont typeface="+mj-lt"/>
              <a:buAutoNum type="arabicPeriod" startAt="9"/>
              <a:defRPr/>
            </a:pPr>
            <a:r>
              <a:rPr lang="nl-NL" dirty="0"/>
              <a:t>Welke maatregelingen kun je nemen om klimaatongelijkheid te voorkomen?</a:t>
            </a:r>
          </a:p>
          <a:p>
            <a:pPr marL="457200" indent="-457200">
              <a:buFont typeface="+mj-lt"/>
              <a:buAutoNum type="arabicPeriod" startAt="9"/>
              <a:defRPr/>
            </a:pPr>
            <a:r>
              <a:rPr lang="nl-NL" dirty="0"/>
              <a:t>Welke hiervan worden op je stagebedrijf toegepast?</a:t>
            </a:r>
          </a:p>
          <a:p>
            <a:pPr marL="457200" indent="-457200">
              <a:buFont typeface="+mj-lt"/>
              <a:buAutoNum type="arabicPeriod" startAt="9"/>
              <a:defRPr/>
            </a:pPr>
            <a:r>
              <a:rPr lang="nl-NL" dirty="0"/>
              <a:t>Waar is Het Nieuwe Telen op gebaseerd?</a:t>
            </a:r>
          </a:p>
          <a:p>
            <a:pPr marL="457200" indent="-457200">
              <a:buFont typeface="+mj-lt"/>
              <a:buAutoNum type="arabicPeriod" startAt="9"/>
              <a:defRPr/>
            </a:pPr>
            <a:r>
              <a:rPr lang="nl-NL" dirty="0"/>
              <a:t>Noem de 4 belangrijkste speerpunten binnen Het Nieuwe Telen.</a:t>
            </a:r>
          </a:p>
          <a:p>
            <a:pPr marL="457200" indent="-457200">
              <a:buFont typeface="+mj-lt"/>
              <a:buAutoNum type="arabicPeriod" startAt="9"/>
              <a:defRPr/>
            </a:pPr>
            <a:r>
              <a:rPr lang="nl-NL" dirty="0"/>
              <a:t>Welke sensoren worden op jouw stagebedrijf gebruikt?</a:t>
            </a:r>
          </a:p>
          <a:p>
            <a:pPr marL="457200" indent="-457200">
              <a:buFont typeface="+mj-lt"/>
              <a:buAutoNum type="arabicPeriod" startAt="9"/>
              <a:defRPr/>
            </a:pPr>
            <a:endParaRPr lang="nl-NL" dirty="0"/>
          </a:p>
          <a:p>
            <a:pPr marL="457200" indent="-457200">
              <a:buFont typeface="+mj-lt"/>
              <a:buAutoNum type="arabicPeriod"/>
              <a:defRPr/>
            </a:pPr>
            <a:endParaRPr lang="nl-NL" dirty="0"/>
          </a:p>
          <a:p>
            <a:pPr indent="0">
              <a:buNone/>
              <a:defRPr/>
            </a:pPr>
            <a:endParaRPr lang="nl-NL" dirty="0"/>
          </a:p>
        </p:txBody>
      </p:sp>
    </p:spTree>
    <p:extLst>
      <p:ext uri="{BB962C8B-B14F-4D97-AF65-F5344CB8AC3E}">
        <p14:creationId xmlns:p14="http://schemas.microsoft.com/office/powerpoint/2010/main" val="3177578497"/>
      </p:ext>
    </p:extLst>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125128" y="784717"/>
            <a:ext cx="7886700" cy="996950"/>
          </a:xfrm>
        </p:spPr>
        <p:txBody>
          <a:bodyPr/>
          <a:lstStyle/>
          <a:p>
            <a:pPr eaLnBrk="1" hangingPunct="1"/>
            <a:r>
              <a:rPr lang="nl-NL" altLang="nl-NL" b="1" dirty="0"/>
              <a:t>Opdrachten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125128" y="1781667"/>
            <a:ext cx="7886700" cy="4738260"/>
          </a:xfrm>
        </p:spPr>
        <p:txBody>
          <a:bodyPr>
            <a:normAutofit/>
          </a:bodyPr>
          <a:lstStyle/>
          <a:p>
            <a:pPr marL="457200" indent="-457200">
              <a:buFont typeface="+mj-lt"/>
              <a:buAutoNum type="arabicPeriod" startAt="16"/>
              <a:defRPr/>
            </a:pPr>
            <a:r>
              <a:rPr lang="nl-NL" dirty="0"/>
              <a:t>Noem de 3 plantbalansen</a:t>
            </a:r>
          </a:p>
          <a:p>
            <a:pPr marL="457200" indent="-457200">
              <a:buFont typeface="+mj-lt"/>
              <a:buAutoNum type="arabicPeriod" startAt="16"/>
              <a:defRPr/>
            </a:pPr>
            <a:r>
              <a:rPr lang="nl-NL" dirty="0"/>
              <a:t>Wat is de formule van fotosynthese?</a:t>
            </a:r>
          </a:p>
          <a:p>
            <a:pPr marL="457200" indent="-457200">
              <a:buFont typeface="+mj-lt"/>
              <a:buAutoNum type="arabicPeriod" startAt="16"/>
              <a:defRPr/>
            </a:pPr>
            <a:r>
              <a:rPr lang="nl-NL" dirty="0"/>
              <a:t>Wat houdt de term “vertrouwd” telen in?</a:t>
            </a:r>
          </a:p>
          <a:p>
            <a:pPr marL="457200" indent="-457200">
              <a:buFont typeface="+mj-lt"/>
              <a:buAutoNum type="arabicPeriod" startAt="19"/>
              <a:defRPr/>
            </a:pPr>
            <a:r>
              <a:rPr lang="nl-NL" dirty="0"/>
              <a:t>Wat is het gevolg van uitstraling bij planten?</a:t>
            </a:r>
          </a:p>
          <a:p>
            <a:pPr marL="457200" indent="-457200">
              <a:buFont typeface="+mj-lt"/>
              <a:buAutoNum type="arabicPeriod" startAt="19"/>
              <a:defRPr/>
            </a:pPr>
            <a:r>
              <a:rPr lang="nl-NL" dirty="0"/>
              <a:t>Wat meet een PAR meter?</a:t>
            </a:r>
          </a:p>
          <a:p>
            <a:pPr marL="457200" indent="-457200">
              <a:buFont typeface="+mj-lt"/>
              <a:buAutoNum type="arabicPeriod" startAt="19"/>
              <a:defRPr/>
            </a:pPr>
            <a:r>
              <a:rPr lang="nl-NL" dirty="0"/>
              <a:t>Bij gewasregistratie wordt de internode lengte geregistreerd, waarom is dit?</a:t>
            </a:r>
          </a:p>
          <a:p>
            <a:pPr marL="457200" indent="-457200">
              <a:buFont typeface="+mj-lt"/>
              <a:buAutoNum type="arabicPeriod" startAt="19"/>
              <a:defRPr/>
            </a:pPr>
            <a:r>
              <a:rPr lang="nl-NL" dirty="0"/>
              <a:t>Welk onderdeel van de plant speelt een verbindende rol tussen de 3 plantbalansen</a:t>
            </a:r>
          </a:p>
          <a:p>
            <a:pPr marL="457200" indent="-457200">
              <a:buFont typeface="+mj-lt"/>
              <a:buAutoNum type="arabicPeriod" startAt="19"/>
              <a:defRPr/>
            </a:pPr>
            <a:endParaRPr lang="nl-NL" dirty="0"/>
          </a:p>
          <a:p>
            <a:pPr marL="457200" indent="-457200">
              <a:buFont typeface="+mj-lt"/>
              <a:buAutoNum type="arabicPeriod" startAt="19"/>
              <a:defRPr/>
            </a:pPr>
            <a:endParaRPr lang="nl-NL" dirty="0"/>
          </a:p>
          <a:p>
            <a:pPr marL="457200" indent="-457200">
              <a:buFont typeface="+mj-lt"/>
              <a:buAutoNum type="arabicPeriod" startAt="19"/>
              <a:defRPr/>
            </a:pPr>
            <a:endParaRPr lang="nl-NL" dirty="0"/>
          </a:p>
        </p:txBody>
      </p:sp>
    </p:spTree>
    <p:extLst>
      <p:ext uri="{BB962C8B-B14F-4D97-AF65-F5344CB8AC3E}">
        <p14:creationId xmlns:p14="http://schemas.microsoft.com/office/powerpoint/2010/main" val="3585865019"/>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153409" y="636163"/>
            <a:ext cx="7886700" cy="996950"/>
          </a:xfrm>
        </p:spPr>
        <p:txBody>
          <a:bodyPr/>
          <a:lstStyle/>
          <a:p>
            <a:pPr eaLnBrk="1" hangingPunct="1"/>
            <a:r>
              <a:rPr lang="nl-NL" altLang="nl-NL" b="1" dirty="0"/>
              <a:t>Streven naar evenwicht</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1272619" y="1781667"/>
            <a:ext cx="7975076" cy="4738260"/>
          </a:xfrm>
        </p:spPr>
        <p:txBody>
          <a:bodyPr>
            <a:normAutofit/>
          </a:bodyPr>
          <a:lstStyle/>
          <a:p>
            <a:pPr indent="0">
              <a:buNone/>
              <a:defRPr/>
            </a:pPr>
            <a:r>
              <a:rPr lang="nl-NL" dirty="0"/>
              <a:t>Het denken vanuit plantbalansen is een manier om het functioneren van planten te verklaren.</a:t>
            </a:r>
            <a:br>
              <a:rPr lang="nl-NL" dirty="0"/>
            </a:br>
            <a:r>
              <a:rPr lang="nl-NL" dirty="0"/>
              <a:t>Het gaat erom te begrijpen “waar de plant mee bezig is”.</a:t>
            </a:r>
            <a:br>
              <a:rPr lang="nl-NL" dirty="0"/>
            </a:br>
            <a:br>
              <a:rPr lang="nl-NL" dirty="0"/>
            </a:br>
            <a:r>
              <a:rPr lang="nl-NL" dirty="0"/>
              <a:t> </a:t>
            </a:r>
          </a:p>
          <a:p>
            <a:pPr indent="0">
              <a:buNone/>
              <a:defRPr/>
            </a:pPr>
            <a:endParaRPr lang="nl-NL" dirty="0"/>
          </a:p>
          <a:p>
            <a:pPr indent="0">
              <a:buNone/>
              <a:defRPr/>
            </a:pPr>
            <a:r>
              <a:rPr lang="nl-NL" dirty="0"/>
              <a:t>Processen in de plant streven continu naar evenwicht en het behouden van evenwicht</a:t>
            </a:r>
          </a:p>
          <a:p>
            <a:pPr indent="0">
              <a:buNone/>
              <a:defRPr/>
            </a:pPr>
            <a:endParaRPr lang="nl-NL" dirty="0"/>
          </a:p>
        </p:txBody>
      </p:sp>
      <p:pic>
        <p:nvPicPr>
          <p:cNvPr id="2" name="Afbeelding 1">
            <a:extLst>
              <a:ext uri="{FF2B5EF4-FFF2-40B4-BE49-F238E27FC236}">
                <a16:creationId xmlns:a16="http://schemas.microsoft.com/office/drawing/2014/main" id="{3995865C-2FAE-495C-841D-0F5667FCE717}"/>
              </a:ext>
            </a:extLst>
          </p:cNvPr>
          <p:cNvPicPr>
            <a:picLocks noChangeAspect="1"/>
          </p:cNvPicPr>
          <p:nvPr/>
        </p:nvPicPr>
        <p:blipFill>
          <a:blip r:embed="rId3"/>
          <a:stretch>
            <a:fillRect/>
          </a:stretch>
        </p:blipFill>
        <p:spPr>
          <a:xfrm>
            <a:off x="9754030" y="4497708"/>
            <a:ext cx="1658256" cy="1652159"/>
          </a:xfrm>
          <a:prstGeom prst="rect">
            <a:avLst/>
          </a:prstGeom>
        </p:spPr>
      </p:pic>
    </p:spTree>
    <p:extLst>
      <p:ext uri="{BB962C8B-B14F-4D97-AF65-F5344CB8AC3E}">
        <p14:creationId xmlns:p14="http://schemas.microsoft.com/office/powerpoint/2010/main" val="111017477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2" end="2"/>
                                            </p:txEl>
                                          </p:spTgt>
                                        </p:tgtEl>
                                        <p:attrNameLst>
                                          <p:attrName>style.visibility</p:attrName>
                                        </p:attrNameLst>
                                      </p:cBhvr>
                                      <p:to>
                                        <p:strVal val="visible"/>
                                      </p:to>
                                    </p:set>
                                    <p:animEffect transition="in" filter="fade">
                                      <p:cBhvr>
                                        <p:cTn id="7" dur="1000"/>
                                        <p:tgtEl>
                                          <p:spTgt spid="7171">
                                            <p:txEl>
                                              <p:pRg st="2" end="2"/>
                                            </p:txEl>
                                          </p:spTgt>
                                        </p:tgtEl>
                                      </p:cBhvr>
                                    </p:animEffect>
                                    <p:anim calcmode="lin" valueType="num">
                                      <p:cBhvr>
                                        <p:cTn id="8"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1558761" y="1102151"/>
            <a:ext cx="7886700" cy="996950"/>
          </a:xfrm>
        </p:spPr>
        <p:txBody>
          <a:bodyPr>
            <a:normAutofit/>
          </a:bodyPr>
          <a:lstStyle/>
          <a:p>
            <a:pPr eaLnBrk="1" hangingPunct="1"/>
            <a:endParaRPr lang="nl-NL" altLang="nl-NL" b="1" dirty="0"/>
          </a:p>
        </p:txBody>
      </p:sp>
      <p:pic>
        <p:nvPicPr>
          <p:cNvPr id="5" name="Tijdelijke aanduiding voor inhoud 4">
            <a:extLst>
              <a:ext uri="{FF2B5EF4-FFF2-40B4-BE49-F238E27FC236}">
                <a16:creationId xmlns:a16="http://schemas.microsoft.com/office/drawing/2014/main" id="{5659B081-B505-4881-BC89-DBFD945D393D}"/>
              </a:ext>
            </a:extLst>
          </p:cNvPr>
          <p:cNvPicPr>
            <a:picLocks noGrp="1" noChangeAspect="1"/>
          </p:cNvPicPr>
          <p:nvPr>
            <p:ph idx="1"/>
          </p:nvPr>
        </p:nvPicPr>
        <p:blipFill>
          <a:blip r:embed="rId3"/>
          <a:stretch>
            <a:fillRect/>
          </a:stretch>
        </p:blipFill>
        <p:spPr>
          <a:xfrm>
            <a:off x="1405825" y="1403809"/>
            <a:ext cx="8192571" cy="4214567"/>
          </a:xfrm>
          <a:prstGeom prst="rect">
            <a:avLst/>
          </a:prstGeom>
        </p:spPr>
      </p:pic>
    </p:spTree>
    <p:extLst>
      <p:ext uri="{BB962C8B-B14F-4D97-AF65-F5344CB8AC3E}">
        <p14:creationId xmlns:p14="http://schemas.microsoft.com/office/powerpoint/2010/main" val="270798040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el 1">
            <a:extLst>
              <a:ext uri="{FF2B5EF4-FFF2-40B4-BE49-F238E27FC236}">
                <a16:creationId xmlns:a16="http://schemas.microsoft.com/office/drawing/2014/main" id="{80899F95-2E30-4511-922B-B88C19CF0D84}"/>
              </a:ext>
            </a:extLst>
          </p:cNvPr>
          <p:cNvSpPr>
            <a:spLocks noGrp="1" noChangeArrowheads="1"/>
          </p:cNvSpPr>
          <p:nvPr>
            <p:ph type="title"/>
          </p:nvPr>
        </p:nvSpPr>
        <p:spPr>
          <a:xfrm>
            <a:off x="886120" y="900114"/>
            <a:ext cx="9153230" cy="996950"/>
          </a:xfrm>
        </p:spPr>
        <p:txBody>
          <a:bodyPr>
            <a:normAutofit/>
          </a:bodyPr>
          <a:lstStyle/>
          <a:p>
            <a:pPr eaLnBrk="1" hangingPunct="1"/>
            <a:r>
              <a:rPr lang="nl-NL" altLang="nl-NL" b="1" dirty="0"/>
              <a:t>Plantbalansen</a:t>
            </a:r>
          </a:p>
        </p:txBody>
      </p:sp>
      <p:sp>
        <p:nvSpPr>
          <p:cNvPr id="7171" name="Tijdelijke aanduiding voor inhoud 2">
            <a:extLst>
              <a:ext uri="{FF2B5EF4-FFF2-40B4-BE49-F238E27FC236}">
                <a16:creationId xmlns:a16="http://schemas.microsoft.com/office/drawing/2014/main" id="{E224BC8B-2913-4038-A10D-36A485D9D174}"/>
              </a:ext>
            </a:extLst>
          </p:cNvPr>
          <p:cNvSpPr>
            <a:spLocks noGrp="1" noChangeArrowheads="1"/>
          </p:cNvSpPr>
          <p:nvPr>
            <p:ph idx="1"/>
          </p:nvPr>
        </p:nvSpPr>
        <p:spPr>
          <a:xfrm>
            <a:off x="886120" y="1781667"/>
            <a:ext cx="7918024" cy="4738260"/>
          </a:xfrm>
        </p:spPr>
        <p:txBody>
          <a:bodyPr>
            <a:normAutofit fontScale="92500"/>
          </a:bodyPr>
          <a:lstStyle/>
          <a:p>
            <a:pPr marL="457200" indent="-457200">
              <a:buFont typeface="+mj-lt"/>
              <a:buAutoNum type="arabicPeriod"/>
              <a:defRPr/>
            </a:pPr>
            <a:r>
              <a:rPr lang="nl-NL" b="1" dirty="0"/>
              <a:t>Assimilatenbalans</a:t>
            </a:r>
            <a:br>
              <a:rPr lang="nl-NL" dirty="0"/>
            </a:br>
            <a:r>
              <a:rPr lang="nl-NL" dirty="0"/>
              <a:t>Dit is de balans tussen de productie en de verbruik van assimilaten (</a:t>
            </a:r>
            <a:r>
              <a:rPr lang="nl-NL" dirty="0" err="1"/>
              <a:t>oa</a:t>
            </a:r>
            <a:r>
              <a:rPr lang="nl-NL" dirty="0"/>
              <a:t> glucose)</a:t>
            </a:r>
          </a:p>
          <a:p>
            <a:pPr marL="457200" indent="-457200">
              <a:buFont typeface="+mj-lt"/>
              <a:buAutoNum type="arabicPeriod"/>
              <a:defRPr/>
            </a:pPr>
            <a:endParaRPr lang="nl-NL" dirty="0"/>
          </a:p>
          <a:p>
            <a:pPr marL="457200" indent="-457200">
              <a:buFont typeface="+mj-lt"/>
              <a:buAutoNum type="arabicPeriod"/>
              <a:defRPr/>
            </a:pPr>
            <a:r>
              <a:rPr lang="nl-NL" b="1" dirty="0"/>
              <a:t>Energiebalans</a:t>
            </a:r>
            <a:br>
              <a:rPr lang="nl-NL" dirty="0"/>
            </a:br>
            <a:r>
              <a:rPr lang="nl-NL" dirty="0"/>
              <a:t>Dit is de evenwicht van aanvoer en afvoer van energie naar en van het gewas</a:t>
            </a:r>
          </a:p>
          <a:p>
            <a:pPr marL="457200" indent="-457200">
              <a:buFont typeface="+mj-lt"/>
              <a:buAutoNum type="arabicPeriod"/>
              <a:defRPr/>
            </a:pPr>
            <a:endParaRPr lang="nl-NL" dirty="0"/>
          </a:p>
          <a:p>
            <a:pPr marL="457200" indent="-457200">
              <a:buFont typeface="+mj-lt"/>
              <a:buAutoNum type="arabicPeriod"/>
              <a:defRPr/>
            </a:pPr>
            <a:r>
              <a:rPr lang="nl-NL" b="1" dirty="0"/>
              <a:t>Waterbalans</a:t>
            </a:r>
            <a:br>
              <a:rPr lang="nl-NL" dirty="0"/>
            </a:br>
            <a:r>
              <a:rPr lang="nl-NL" dirty="0"/>
              <a:t>Dit is het evenwicht tussen aanvoer en afvoer van water in het gewas</a:t>
            </a:r>
          </a:p>
          <a:p>
            <a:pPr marL="457200" indent="-457200">
              <a:buFont typeface="+mj-lt"/>
              <a:buAutoNum type="arabicPeriod"/>
              <a:defRPr/>
            </a:pPr>
            <a:endParaRPr lang="nl-NL" dirty="0"/>
          </a:p>
          <a:p>
            <a:pPr indent="0">
              <a:buNone/>
              <a:defRPr/>
            </a:pPr>
            <a:r>
              <a:rPr lang="nl-NL" dirty="0"/>
              <a:t>Deze balansen opereren niet los van elkaar maar staan met elkaar in </a:t>
            </a:r>
            <a:r>
              <a:rPr lang="nl-NL" b="1" dirty="0"/>
              <a:t>verbindin</a:t>
            </a:r>
            <a:r>
              <a:rPr lang="nl-NL" dirty="0"/>
              <a:t>g via de werking van de huidmondjes. </a:t>
            </a:r>
          </a:p>
          <a:p>
            <a:pPr indent="0">
              <a:buNone/>
              <a:defRPr/>
            </a:pPr>
            <a:endParaRPr lang="nl-NL" dirty="0"/>
          </a:p>
        </p:txBody>
      </p:sp>
      <p:pic>
        <p:nvPicPr>
          <p:cNvPr id="3074" name="Picture 2" descr="Afbeeldingsresultaat voor plantbalans">
            <a:extLst>
              <a:ext uri="{FF2B5EF4-FFF2-40B4-BE49-F238E27FC236}">
                <a16:creationId xmlns:a16="http://schemas.microsoft.com/office/drawing/2014/main" id="{F502176C-7A5D-40BA-AC70-1EE596BEB5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53365" y="4290915"/>
            <a:ext cx="2343150" cy="1952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025203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Effect transition="in" filter="fade">
                                      <p:cBhvr>
                                        <p:cTn id="7" dur="1000"/>
                                        <p:tgtEl>
                                          <p:spTgt spid="7171">
                                            <p:txEl>
                                              <p:pRg st="0" end="0"/>
                                            </p:txEl>
                                          </p:spTgt>
                                        </p:tgtEl>
                                      </p:cBhvr>
                                    </p:animEffect>
                                    <p:anim calcmode="lin" valueType="num">
                                      <p:cBhvr>
                                        <p:cTn id="8" dur="1000" fill="hold"/>
                                        <p:tgtEl>
                                          <p:spTgt spid="7171">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171">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171">
                                            <p:txEl>
                                              <p:pRg st="2" end="2"/>
                                            </p:txEl>
                                          </p:spTgt>
                                        </p:tgtEl>
                                        <p:attrNameLst>
                                          <p:attrName>style.visibility</p:attrName>
                                        </p:attrNameLst>
                                      </p:cBhvr>
                                      <p:to>
                                        <p:strVal val="visible"/>
                                      </p:to>
                                    </p:set>
                                    <p:animEffect transition="in" filter="fade">
                                      <p:cBhvr>
                                        <p:cTn id="14" dur="1000"/>
                                        <p:tgtEl>
                                          <p:spTgt spid="7171">
                                            <p:txEl>
                                              <p:pRg st="2" end="2"/>
                                            </p:txEl>
                                          </p:spTgt>
                                        </p:tgtEl>
                                      </p:cBhvr>
                                    </p:animEffect>
                                    <p:anim calcmode="lin" valueType="num">
                                      <p:cBhvr>
                                        <p:cTn id="15" dur="1000" fill="hold"/>
                                        <p:tgtEl>
                                          <p:spTgt spid="7171">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7171">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7171">
                                            <p:txEl>
                                              <p:pRg st="4" end="4"/>
                                            </p:txEl>
                                          </p:spTgt>
                                        </p:tgtEl>
                                        <p:attrNameLst>
                                          <p:attrName>style.visibility</p:attrName>
                                        </p:attrNameLst>
                                      </p:cBhvr>
                                      <p:to>
                                        <p:strVal val="visible"/>
                                      </p:to>
                                    </p:set>
                                    <p:animEffect transition="in" filter="fade">
                                      <p:cBhvr>
                                        <p:cTn id="21" dur="1000"/>
                                        <p:tgtEl>
                                          <p:spTgt spid="7171">
                                            <p:txEl>
                                              <p:pRg st="4" end="4"/>
                                            </p:txEl>
                                          </p:spTgt>
                                        </p:tgtEl>
                                      </p:cBhvr>
                                    </p:animEffect>
                                    <p:anim calcmode="lin" valueType="num">
                                      <p:cBhvr>
                                        <p:cTn id="22" dur="1000" fill="hold"/>
                                        <p:tgtEl>
                                          <p:spTgt spid="7171">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7171">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7171">
                                            <p:txEl>
                                              <p:pRg st="6" end="6"/>
                                            </p:txEl>
                                          </p:spTgt>
                                        </p:tgtEl>
                                        <p:attrNameLst>
                                          <p:attrName>style.visibility</p:attrName>
                                        </p:attrNameLst>
                                      </p:cBhvr>
                                      <p:to>
                                        <p:strVal val="visible"/>
                                      </p:to>
                                    </p:set>
                                    <p:animEffect transition="in" filter="fade">
                                      <p:cBhvr>
                                        <p:cTn id="28" dur="1000"/>
                                        <p:tgtEl>
                                          <p:spTgt spid="7171">
                                            <p:txEl>
                                              <p:pRg st="6" end="6"/>
                                            </p:txEl>
                                          </p:spTgt>
                                        </p:tgtEl>
                                      </p:cBhvr>
                                    </p:animEffect>
                                    <p:anim calcmode="lin" valueType="num">
                                      <p:cBhvr>
                                        <p:cTn id="29" dur="1000" fill="hold"/>
                                        <p:tgtEl>
                                          <p:spTgt spid="7171">
                                            <p:txEl>
                                              <p:pRg st="6" end="6"/>
                                            </p:txEl>
                                          </p:spTgt>
                                        </p:tgtEl>
                                        <p:attrNameLst>
                                          <p:attrName>ppt_x</p:attrName>
                                        </p:attrNameLst>
                                      </p:cBhvr>
                                      <p:tavLst>
                                        <p:tav tm="0">
                                          <p:val>
                                            <p:strVal val="#ppt_x"/>
                                          </p:val>
                                        </p:tav>
                                        <p:tav tm="100000">
                                          <p:val>
                                            <p:strVal val="#ppt_x"/>
                                          </p:val>
                                        </p:tav>
                                      </p:tavLst>
                                    </p:anim>
                                    <p:anim calcmode="lin" valueType="num">
                                      <p:cBhvr>
                                        <p:cTn id="30" dur="1000" fill="hold"/>
                                        <p:tgtEl>
                                          <p:spTgt spid="7171">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nodeType="clickEffect">
                                  <p:stCondLst>
                                    <p:cond delay="0"/>
                                  </p:stCondLst>
                                  <p:childTnLst>
                                    <p:set>
                                      <p:cBhvr>
                                        <p:cTn id="34" dur="1" fill="hold">
                                          <p:stCondLst>
                                            <p:cond delay="0"/>
                                          </p:stCondLst>
                                        </p:cTn>
                                        <p:tgtEl>
                                          <p:spTgt spid="3074"/>
                                        </p:tgtEl>
                                        <p:attrNameLst>
                                          <p:attrName>style.visibility</p:attrName>
                                        </p:attrNameLst>
                                      </p:cBhvr>
                                      <p:to>
                                        <p:strVal val="visible"/>
                                      </p:to>
                                    </p:set>
                                    <p:anim calcmode="lin" valueType="num">
                                      <p:cBhvr additive="base">
                                        <p:cTn id="35" dur="500" fill="hold"/>
                                        <p:tgtEl>
                                          <p:spTgt spid="3074"/>
                                        </p:tgtEl>
                                        <p:attrNameLst>
                                          <p:attrName>ppt_x</p:attrName>
                                        </p:attrNameLst>
                                      </p:cBhvr>
                                      <p:tavLst>
                                        <p:tav tm="0">
                                          <p:val>
                                            <p:strVal val="#ppt_x"/>
                                          </p:val>
                                        </p:tav>
                                        <p:tav tm="100000">
                                          <p:val>
                                            <p:strVal val="#ppt_x"/>
                                          </p:val>
                                        </p:tav>
                                      </p:tavLst>
                                    </p:anim>
                                    <p:anim calcmode="lin" valueType="num">
                                      <p:cBhvr additive="base">
                                        <p:cTn id="36"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el 1">
            <a:extLst>
              <a:ext uri="{FF2B5EF4-FFF2-40B4-BE49-F238E27FC236}">
                <a16:creationId xmlns:a16="http://schemas.microsoft.com/office/drawing/2014/main" id="{0DACE8BC-4F05-4CC1-8355-E8912754754C}"/>
              </a:ext>
            </a:extLst>
          </p:cNvPr>
          <p:cNvSpPr>
            <a:spLocks noGrp="1" noChangeArrowheads="1"/>
          </p:cNvSpPr>
          <p:nvPr>
            <p:ph type="title"/>
          </p:nvPr>
        </p:nvSpPr>
        <p:spPr>
          <a:xfrm>
            <a:off x="1159497" y="606426"/>
            <a:ext cx="8963991" cy="1325563"/>
          </a:xfrm>
        </p:spPr>
        <p:txBody>
          <a:bodyPr/>
          <a:lstStyle/>
          <a:p>
            <a:pPr eaLnBrk="1" hangingPunct="1"/>
            <a:r>
              <a:rPr lang="nl-NL" altLang="nl-NL" b="1" dirty="0"/>
              <a:t>Huidmondjes en plantbalansen</a:t>
            </a:r>
          </a:p>
        </p:txBody>
      </p:sp>
      <p:sp>
        <p:nvSpPr>
          <p:cNvPr id="25603" name="Tijdelijke aanduiding voor inhoud 2">
            <a:extLst>
              <a:ext uri="{FF2B5EF4-FFF2-40B4-BE49-F238E27FC236}">
                <a16:creationId xmlns:a16="http://schemas.microsoft.com/office/drawing/2014/main" id="{F7C089A0-DF16-428C-9804-69767B13D9E0}"/>
              </a:ext>
            </a:extLst>
          </p:cNvPr>
          <p:cNvSpPr>
            <a:spLocks noGrp="1" noChangeArrowheads="1"/>
          </p:cNvSpPr>
          <p:nvPr>
            <p:ph idx="1"/>
          </p:nvPr>
        </p:nvSpPr>
        <p:spPr>
          <a:xfrm>
            <a:off x="1055802" y="1931989"/>
            <a:ext cx="9067686" cy="4351337"/>
          </a:xfrm>
        </p:spPr>
        <p:txBody>
          <a:bodyPr/>
          <a:lstStyle/>
          <a:p>
            <a:pPr indent="0">
              <a:buNone/>
              <a:defRPr/>
            </a:pPr>
            <a:r>
              <a:rPr lang="nl-NL" altLang="nl-NL" dirty="0"/>
              <a:t>Huidmondjes </a:t>
            </a:r>
            <a:r>
              <a:rPr lang="nl-NL" altLang="nl-NL" b="1" dirty="0"/>
              <a:t>open</a:t>
            </a:r>
            <a:r>
              <a:rPr lang="nl-NL" altLang="nl-NL" dirty="0"/>
              <a:t>:</a:t>
            </a:r>
            <a:br>
              <a:rPr lang="nl-NL" altLang="nl-NL" dirty="0"/>
            </a:br>
            <a:endParaRPr lang="nl-NL" altLang="nl-NL" dirty="0"/>
          </a:p>
          <a:p>
            <a:pPr>
              <a:buFont typeface="Wingdings" panose="05000000000000000000" pitchFamily="2" charset="2"/>
              <a:buChar char="Ø"/>
              <a:defRPr/>
            </a:pPr>
            <a:r>
              <a:rPr lang="nl-NL" altLang="nl-NL" b="1" dirty="0"/>
              <a:t>Assimilatenbalans </a:t>
            </a:r>
            <a:r>
              <a:rPr lang="nl-NL" altLang="nl-NL" dirty="0"/>
              <a:t>=</a:t>
            </a:r>
            <a:r>
              <a:rPr lang="nl-NL" altLang="nl-NL" b="1" dirty="0"/>
              <a:t> </a:t>
            </a:r>
            <a:r>
              <a:rPr lang="nl-NL" altLang="nl-NL" dirty="0"/>
              <a:t>CO2-opname</a:t>
            </a:r>
            <a:br>
              <a:rPr lang="nl-NL" altLang="nl-NL" b="1" dirty="0"/>
            </a:br>
            <a:endParaRPr lang="nl-NL" altLang="nl-NL" b="1" dirty="0"/>
          </a:p>
          <a:p>
            <a:pPr>
              <a:buFont typeface="Wingdings" panose="05000000000000000000" pitchFamily="2" charset="2"/>
              <a:buChar char="Ø"/>
              <a:defRPr/>
            </a:pPr>
            <a:r>
              <a:rPr lang="nl-NL" altLang="nl-NL" b="1" dirty="0"/>
              <a:t>waterbalans</a:t>
            </a:r>
            <a:r>
              <a:rPr lang="nl-NL" altLang="nl-NL" dirty="0"/>
              <a:t>  = verdamping </a:t>
            </a:r>
          </a:p>
          <a:p>
            <a:pPr>
              <a:buFont typeface="Wingdings" panose="05000000000000000000" pitchFamily="2" charset="2"/>
              <a:buChar char="Ø"/>
              <a:defRPr/>
            </a:pPr>
            <a:endParaRPr lang="nl-NL" altLang="nl-NL" b="1" dirty="0"/>
          </a:p>
          <a:p>
            <a:pPr>
              <a:buFont typeface="Wingdings" panose="05000000000000000000" pitchFamily="2" charset="2"/>
              <a:buChar char="Ø"/>
              <a:defRPr/>
            </a:pPr>
            <a:r>
              <a:rPr lang="nl-NL" altLang="nl-NL" b="1" dirty="0"/>
              <a:t>Energiebalans </a:t>
            </a:r>
            <a:r>
              <a:rPr lang="nl-NL" altLang="nl-NL" dirty="0"/>
              <a:t>= gewas kan zichzelf koelen </a:t>
            </a:r>
            <a:br>
              <a:rPr lang="nl-NL" altLang="nl-NL" dirty="0"/>
            </a:br>
            <a:endParaRPr lang="nl-NL" altLang="nl-NL" b="1" dirty="0"/>
          </a:p>
          <a:p>
            <a:pPr>
              <a:buFont typeface="Wingdings" panose="05000000000000000000" pitchFamily="2" charset="2"/>
              <a:buChar char="Ø"/>
              <a:defRPr/>
            </a:pPr>
            <a:endParaRPr lang="nl-NL" altLang="nl-NL" dirty="0"/>
          </a:p>
          <a:p>
            <a:pPr indent="0">
              <a:buNone/>
              <a:defRPr/>
            </a:pPr>
            <a:br>
              <a:rPr lang="nl-NL" altLang="nl-NL" b="1" dirty="0"/>
            </a:br>
            <a:endParaRPr lang="nl-NL" altLang="nl-NL" dirty="0"/>
          </a:p>
        </p:txBody>
      </p:sp>
      <p:pic>
        <p:nvPicPr>
          <p:cNvPr id="35845" name="Afbeelding 1">
            <a:extLst>
              <a:ext uri="{FF2B5EF4-FFF2-40B4-BE49-F238E27FC236}">
                <a16:creationId xmlns:a16="http://schemas.microsoft.com/office/drawing/2014/main" id="{D2E4A9AE-330C-4A84-AB15-711AFA244E0E}"/>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357" y="3968683"/>
            <a:ext cx="2259491" cy="2592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5603">
                                            <p:txEl>
                                              <p:pRg st="1" end="1"/>
                                            </p:txEl>
                                          </p:spTgt>
                                        </p:tgtEl>
                                        <p:attrNameLst>
                                          <p:attrName>style.visibility</p:attrName>
                                        </p:attrNameLst>
                                      </p:cBhvr>
                                      <p:to>
                                        <p:strVal val="visible"/>
                                      </p:to>
                                    </p:set>
                                    <p:animEffect transition="in" filter="fade">
                                      <p:cBhvr>
                                        <p:cTn id="7" dur="1000"/>
                                        <p:tgtEl>
                                          <p:spTgt spid="25603">
                                            <p:txEl>
                                              <p:pRg st="1" end="1"/>
                                            </p:txEl>
                                          </p:spTgt>
                                        </p:tgtEl>
                                      </p:cBhvr>
                                    </p:animEffect>
                                    <p:anim calcmode="lin" valueType="num">
                                      <p:cBhvr>
                                        <p:cTn id="8" dur="1000" fill="hold"/>
                                        <p:tgtEl>
                                          <p:spTgt spid="2560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2560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5603">
                                            <p:txEl>
                                              <p:pRg st="2" end="2"/>
                                            </p:txEl>
                                          </p:spTgt>
                                        </p:tgtEl>
                                        <p:attrNameLst>
                                          <p:attrName>style.visibility</p:attrName>
                                        </p:attrNameLst>
                                      </p:cBhvr>
                                      <p:to>
                                        <p:strVal val="visible"/>
                                      </p:to>
                                    </p:set>
                                    <p:animEffect transition="in" filter="fade">
                                      <p:cBhvr>
                                        <p:cTn id="14" dur="1000"/>
                                        <p:tgtEl>
                                          <p:spTgt spid="25603">
                                            <p:txEl>
                                              <p:pRg st="2" end="2"/>
                                            </p:txEl>
                                          </p:spTgt>
                                        </p:tgtEl>
                                      </p:cBhvr>
                                    </p:animEffect>
                                    <p:anim calcmode="lin" valueType="num">
                                      <p:cBhvr>
                                        <p:cTn id="15" dur="1000" fill="hold"/>
                                        <p:tgtEl>
                                          <p:spTgt spid="2560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2560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603">
                                            <p:txEl>
                                              <p:pRg st="4" end="4"/>
                                            </p:txEl>
                                          </p:spTgt>
                                        </p:tgtEl>
                                        <p:attrNameLst>
                                          <p:attrName>style.visibility</p:attrName>
                                        </p:attrNameLst>
                                      </p:cBhvr>
                                      <p:to>
                                        <p:strVal val="visible"/>
                                      </p:to>
                                    </p:set>
                                    <p:animEffect transition="in" filter="fade">
                                      <p:cBhvr>
                                        <p:cTn id="21" dur="1000"/>
                                        <p:tgtEl>
                                          <p:spTgt spid="25603">
                                            <p:txEl>
                                              <p:pRg st="4" end="4"/>
                                            </p:txEl>
                                          </p:spTgt>
                                        </p:tgtEl>
                                      </p:cBhvr>
                                    </p:animEffect>
                                    <p:anim calcmode="lin" valueType="num">
                                      <p:cBhvr>
                                        <p:cTn id="22" dur="1000" fill="hold"/>
                                        <p:tgtEl>
                                          <p:spTgt spid="25603">
                                            <p:txEl>
                                              <p:pRg st="4" end="4"/>
                                            </p:txEl>
                                          </p:spTgt>
                                        </p:tgtEl>
                                        <p:attrNameLst>
                                          <p:attrName>ppt_x</p:attrName>
                                        </p:attrNameLst>
                                      </p:cBhvr>
                                      <p:tavLst>
                                        <p:tav tm="0">
                                          <p:val>
                                            <p:strVal val="#ppt_x"/>
                                          </p:val>
                                        </p:tav>
                                        <p:tav tm="100000">
                                          <p:val>
                                            <p:strVal val="#ppt_x"/>
                                          </p:val>
                                        </p:tav>
                                      </p:tavLst>
                                    </p:anim>
                                    <p:anim calcmode="lin" valueType="num">
                                      <p:cBhvr>
                                        <p:cTn id="23" dur="1000" fill="hold"/>
                                        <p:tgtEl>
                                          <p:spTgt spid="2560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35845"/>
                                        </p:tgtEl>
                                        <p:attrNameLst>
                                          <p:attrName>style.visibility</p:attrName>
                                        </p:attrNameLst>
                                      </p:cBhvr>
                                      <p:to>
                                        <p:strVal val="visible"/>
                                      </p:to>
                                    </p:set>
                                    <p:anim calcmode="lin" valueType="num">
                                      <p:cBhvr additive="base">
                                        <p:cTn id="28" dur="500" fill="hold"/>
                                        <p:tgtEl>
                                          <p:spTgt spid="35845"/>
                                        </p:tgtEl>
                                        <p:attrNameLst>
                                          <p:attrName>ppt_x</p:attrName>
                                        </p:attrNameLst>
                                      </p:cBhvr>
                                      <p:tavLst>
                                        <p:tav tm="0">
                                          <p:val>
                                            <p:strVal val="#ppt_x"/>
                                          </p:val>
                                        </p:tav>
                                        <p:tav tm="100000">
                                          <p:val>
                                            <p:strVal val="#ppt_x"/>
                                          </p:val>
                                        </p:tav>
                                      </p:tavLst>
                                    </p:anim>
                                    <p:anim calcmode="lin" valueType="num">
                                      <p:cBhvr additive="base">
                                        <p:cTn id="29" dur="500" fill="hold"/>
                                        <p:tgtEl>
                                          <p:spTgt spid="358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el 1">
            <a:extLst>
              <a:ext uri="{FF2B5EF4-FFF2-40B4-BE49-F238E27FC236}">
                <a16:creationId xmlns:a16="http://schemas.microsoft.com/office/drawing/2014/main" id="{48C023AE-1A73-4EE6-B508-E9A88F3C5318}"/>
              </a:ext>
            </a:extLst>
          </p:cNvPr>
          <p:cNvSpPr>
            <a:spLocks noGrp="1" noChangeArrowheads="1"/>
          </p:cNvSpPr>
          <p:nvPr>
            <p:ph type="title"/>
          </p:nvPr>
        </p:nvSpPr>
        <p:spPr>
          <a:xfrm>
            <a:off x="1593130" y="1025526"/>
            <a:ext cx="8653805" cy="765175"/>
          </a:xfrm>
        </p:spPr>
        <p:txBody>
          <a:bodyPr>
            <a:normAutofit fontScale="90000"/>
          </a:bodyPr>
          <a:lstStyle/>
          <a:p>
            <a:pPr eaLnBrk="1" hangingPunct="1"/>
            <a:r>
              <a:rPr lang="nl-NL" altLang="nl-NL" b="1" dirty="0"/>
              <a:t>Plantprocessen: assimilatenbalans</a:t>
            </a:r>
          </a:p>
        </p:txBody>
      </p:sp>
      <p:sp>
        <p:nvSpPr>
          <p:cNvPr id="38915" name="Tijdelijke aanduiding voor inhoud 2">
            <a:extLst>
              <a:ext uri="{FF2B5EF4-FFF2-40B4-BE49-F238E27FC236}">
                <a16:creationId xmlns:a16="http://schemas.microsoft.com/office/drawing/2014/main" id="{18406DF8-13F1-4576-BB0D-DC400CDC324D}"/>
              </a:ext>
            </a:extLst>
          </p:cNvPr>
          <p:cNvSpPr>
            <a:spLocks noGrp="1" noChangeArrowheads="1"/>
          </p:cNvSpPr>
          <p:nvPr>
            <p:ph idx="1"/>
          </p:nvPr>
        </p:nvSpPr>
        <p:spPr>
          <a:xfrm>
            <a:off x="2143126" y="1739900"/>
            <a:ext cx="3643313" cy="4351338"/>
          </a:xfrm>
        </p:spPr>
        <p:txBody>
          <a:bodyPr/>
          <a:lstStyle/>
          <a:p>
            <a:pPr indent="0">
              <a:buNone/>
            </a:pPr>
            <a:endParaRPr lang="nl-NL" altLang="nl-NL"/>
          </a:p>
          <a:p>
            <a:pPr indent="0">
              <a:buNone/>
            </a:pPr>
            <a:br>
              <a:rPr lang="nl-NL" altLang="nl-NL"/>
            </a:br>
            <a:r>
              <a:rPr lang="nl-NL" altLang="nl-NL"/>
              <a:t>      </a:t>
            </a:r>
            <a:endParaRPr lang="nl-NL" altLang="nl-NL" b="1"/>
          </a:p>
        </p:txBody>
      </p:sp>
      <p:pic>
        <p:nvPicPr>
          <p:cNvPr id="38917" name="Afbeelding 1">
            <a:extLst>
              <a:ext uri="{FF2B5EF4-FFF2-40B4-BE49-F238E27FC236}">
                <a16:creationId xmlns:a16="http://schemas.microsoft.com/office/drawing/2014/main" id="{CD4A3BB0-71F5-4D36-AE28-2E9450708473}"/>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765344" y="2079358"/>
            <a:ext cx="6354844" cy="4399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kstvak 1">
            <a:extLst>
              <a:ext uri="{FF2B5EF4-FFF2-40B4-BE49-F238E27FC236}">
                <a16:creationId xmlns:a16="http://schemas.microsoft.com/office/drawing/2014/main" id="{0C2E0FD5-AFC2-4256-BF94-83FA452D3DA5}"/>
              </a:ext>
            </a:extLst>
          </p:cNvPr>
          <p:cNvSpPr txBox="1"/>
          <p:nvPr/>
        </p:nvSpPr>
        <p:spPr>
          <a:xfrm>
            <a:off x="3359150" y="3644900"/>
            <a:ext cx="1873250" cy="1016000"/>
          </a:xfrm>
          <a:prstGeom prst="rect">
            <a:avLst/>
          </a:prstGeom>
          <a:noFill/>
        </p:spPr>
        <p:txBody>
          <a:bodyPr>
            <a:spAutoFit/>
          </a:bodyPr>
          <a:lstStyle/>
          <a:p>
            <a:pPr>
              <a:defRPr/>
            </a:pPr>
            <a:r>
              <a:rPr lang="nl-NL" sz="2000" b="1" dirty="0">
                <a:solidFill>
                  <a:schemeClr val="accent6">
                    <a:lumMod val="75000"/>
                  </a:schemeClr>
                </a:solidFill>
              </a:rPr>
              <a:t>AANMAAK:</a:t>
            </a:r>
          </a:p>
          <a:p>
            <a:pPr algn="ctr">
              <a:defRPr/>
            </a:pPr>
            <a:endParaRPr lang="nl-NL" sz="2000" b="1" dirty="0">
              <a:solidFill>
                <a:schemeClr val="accent6">
                  <a:lumMod val="75000"/>
                </a:schemeClr>
              </a:solidFill>
            </a:endParaRPr>
          </a:p>
          <a:p>
            <a:pPr>
              <a:defRPr/>
            </a:pPr>
            <a:r>
              <a:rPr lang="nl-NL" sz="2000" b="1" dirty="0">
                <a:solidFill>
                  <a:schemeClr val="accent6">
                    <a:lumMod val="75000"/>
                  </a:schemeClr>
                </a:solidFill>
              </a:rPr>
              <a:t>Fotosynthese</a:t>
            </a:r>
          </a:p>
        </p:txBody>
      </p:sp>
      <p:sp>
        <p:nvSpPr>
          <p:cNvPr id="3" name="Tekstvak 2">
            <a:extLst>
              <a:ext uri="{FF2B5EF4-FFF2-40B4-BE49-F238E27FC236}">
                <a16:creationId xmlns:a16="http://schemas.microsoft.com/office/drawing/2014/main" id="{F783BD3D-829F-4F11-888E-EBC924AC99A0}"/>
              </a:ext>
            </a:extLst>
          </p:cNvPr>
          <p:cNvSpPr txBox="1"/>
          <p:nvPr/>
        </p:nvSpPr>
        <p:spPr>
          <a:xfrm>
            <a:off x="6713538" y="3627438"/>
            <a:ext cx="2406650" cy="1631216"/>
          </a:xfrm>
          <a:prstGeom prst="rect">
            <a:avLst/>
          </a:prstGeom>
          <a:noFill/>
        </p:spPr>
        <p:txBody>
          <a:bodyPr>
            <a:spAutoFit/>
          </a:bodyPr>
          <a:lstStyle/>
          <a:p>
            <a:pPr>
              <a:defRPr/>
            </a:pPr>
            <a:r>
              <a:rPr lang="nl-NL" sz="2000" b="1" dirty="0">
                <a:solidFill>
                  <a:schemeClr val="accent6">
                    <a:lumMod val="75000"/>
                  </a:schemeClr>
                </a:solidFill>
              </a:rPr>
              <a:t>VERBRUIK:</a:t>
            </a:r>
          </a:p>
          <a:p>
            <a:pPr>
              <a:defRPr/>
            </a:pPr>
            <a:endParaRPr lang="nl-NL" sz="2000" b="1" dirty="0">
              <a:solidFill>
                <a:schemeClr val="accent6">
                  <a:lumMod val="75000"/>
                </a:schemeClr>
              </a:solidFill>
            </a:endParaRPr>
          </a:p>
          <a:p>
            <a:pPr>
              <a:defRPr/>
            </a:pPr>
            <a:r>
              <a:rPr lang="nl-NL" sz="2000" b="1" dirty="0">
                <a:solidFill>
                  <a:schemeClr val="accent6">
                    <a:lumMod val="75000"/>
                  </a:schemeClr>
                </a:solidFill>
              </a:rPr>
              <a:t>Ademhaling</a:t>
            </a:r>
          </a:p>
          <a:p>
            <a:pPr>
              <a:defRPr/>
            </a:pPr>
            <a:r>
              <a:rPr lang="nl-NL" sz="2000" b="1" dirty="0">
                <a:solidFill>
                  <a:schemeClr val="accent6">
                    <a:lumMod val="75000"/>
                  </a:schemeClr>
                </a:solidFill>
              </a:rPr>
              <a:t>Droge stof productie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el 1">
            <a:extLst>
              <a:ext uri="{FF2B5EF4-FFF2-40B4-BE49-F238E27FC236}">
                <a16:creationId xmlns:a16="http://schemas.microsoft.com/office/drawing/2014/main" id="{29AA6BA5-2B68-4AB7-89CF-6D39DD74E10C}"/>
              </a:ext>
            </a:extLst>
          </p:cNvPr>
          <p:cNvSpPr>
            <a:spLocks noGrp="1" noChangeArrowheads="1"/>
          </p:cNvSpPr>
          <p:nvPr>
            <p:ph type="title"/>
          </p:nvPr>
        </p:nvSpPr>
        <p:spPr>
          <a:xfrm>
            <a:off x="1065229" y="754016"/>
            <a:ext cx="9775595" cy="765175"/>
          </a:xfrm>
        </p:spPr>
        <p:txBody>
          <a:bodyPr>
            <a:normAutofit/>
          </a:bodyPr>
          <a:lstStyle/>
          <a:p>
            <a:pPr eaLnBrk="1" hangingPunct="1"/>
            <a:r>
              <a:rPr lang="nl-NL" altLang="nl-NL" b="1" dirty="0" err="1"/>
              <a:t>Plantprocessen:assimilatenbalans</a:t>
            </a:r>
            <a:endParaRPr lang="nl-NL" altLang="nl-NL" b="1" dirty="0"/>
          </a:p>
        </p:txBody>
      </p:sp>
      <p:sp>
        <p:nvSpPr>
          <p:cNvPr id="39939" name="Tijdelijke aanduiding voor inhoud 2">
            <a:extLst>
              <a:ext uri="{FF2B5EF4-FFF2-40B4-BE49-F238E27FC236}">
                <a16:creationId xmlns:a16="http://schemas.microsoft.com/office/drawing/2014/main" id="{ABC31B36-3DD4-43A3-B06F-402F1D5B6A6C}"/>
              </a:ext>
            </a:extLst>
          </p:cNvPr>
          <p:cNvSpPr>
            <a:spLocks noGrp="1" noChangeArrowheads="1"/>
          </p:cNvSpPr>
          <p:nvPr>
            <p:ph idx="1"/>
          </p:nvPr>
        </p:nvSpPr>
        <p:spPr>
          <a:xfrm>
            <a:off x="705210" y="423770"/>
            <a:ext cx="9419178" cy="823913"/>
          </a:xfrm>
        </p:spPr>
        <p:txBody>
          <a:bodyPr>
            <a:normAutofit fontScale="92500" lnSpcReduction="20000"/>
          </a:bodyPr>
          <a:lstStyle/>
          <a:p>
            <a:pPr indent="0">
              <a:buNone/>
            </a:pPr>
            <a:endParaRPr lang="nl-NL" altLang="nl-NL" dirty="0"/>
          </a:p>
          <a:p>
            <a:pPr indent="0">
              <a:buNone/>
            </a:pPr>
            <a:br>
              <a:rPr lang="nl-NL" altLang="nl-NL" dirty="0"/>
            </a:br>
            <a:r>
              <a:rPr lang="nl-NL" altLang="nl-NL" dirty="0"/>
              <a:t>      </a:t>
            </a:r>
            <a:endParaRPr lang="nl-NL" altLang="nl-NL" b="1" dirty="0"/>
          </a:p>
        </p:txBody>
      </p:sp>
      <p:pic>
        <p:nvPicPr>
          <p:cNvPr id="39941" name="Afbeelding 1">
            <a:extLst>
              <a:ext uri="{FF2B5EF4-FFF2-40B4-BE49-F238E27FC236}">
                <a16:creationId xmlns:a16="http://schemas.microsoft.com/office/drawing/2014/main" id="{BAE15B84-E21F-46D0-993D-B9CAE5591C9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792538" y="3737204"/>
            <a:ext cx="4352403" cy="3013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kstvak 1">
            <a:extLst>
              <a:ext uri="{FF2B5EF4-FFF2-40B4-BE49-F238E27FC236}">
                <a16:creationId xmlns:a16="http://schemas.microsoft.com/office/drawing/2014/main" id="{6DE2F4FB-6103-4BAB-B5D2-04E0BAA4B445}"/>
              </a:ext>
            </a:extLst>
          </p:cNvPr>
          <p:cNvSpPr txBox="1"/>
          <p:nvPr/>
        </p:nvSpPr>
        <p:spPr>
          <a:xfrm>
            <a:off x="4160184" y="4618616"/>
            <a:ext cx="1630344" cy="1015663"/>
          </a:xfrm>
          <a:prstGeom prst="rect">
            <a:avLst/>
          </a:prstGeom>
          <a:noFill/>
        </p:spPr>
        <p:txBody>
          <a:bodyPr wrap="square">
            <a:spAutoFit/>
          </a:bodyPr>
          <a:lstStyle/>
          <a:p>
            <a:pPr algn="ctr">
              <a:defRPr/>
            </a:pPr>
            <a:r>
              <a:rPr lang="nl-NL" sz="2000" b="1" dirty="0">
                <a:solidFill>
                  <a:schemeClr val="accent6">
                    <a:lumMod val="75000"/>
                  </a:schemeClr>
                </a:solidFill>
              </a:rPr>
              <a:t>AANMAAK:</a:t>
            </a:r>
          </a:p>
          <a:p>
            <a:pPr algn="ctr">
              <a:defRPr/>
            </a:pPr>
            <a:endParaRPr lang="nl-NL" sz="2000" b="1" dirty="0">
              <a:solidFill>
                <a:schemeClr val="accent6">
                  <a:lumMod val="75000"/>
                </a:schemeClr>
              </a:solidFill>
            </a:endParaRPr>
          </a:p>
          <a:p>
            <a:pPr algn="ctr">
              <a:defRPr/>
            </a:pPr>
            <a:r>
              <a:rPr lang="nl-NL" sz="2000" b="1" dirty="0">
                <a:solidFill>
                  <a:schemeClr val="accent6">
                    <a:lumMod val="75000"/>
                  </a:schemeClr>
                </a:solidFill>
              </a:rPr>
              <a:t>Source</a:t>
            </a:r>
          </a:p>
        </p:txBody>
      </p:sp>
      <p:sp>
        <p:nvSpPr>
          <p:cNvPr id="3" name="Tekstvak 2">
            <a:extLst>
              <a:ext uri="{FF2B5EF4-FFF2-40B4-BE49-F238E27FC236}">
                <a16:creationId xmlns:a16="http://schemas.microsoft.com/office/drawing/2014/main" id="{02EC3DA8-01B8-4EDA-9807-23B5AEDB4A5D}"/>
              </a:ext>
            </a:extLst>
          </p:cNvPr>
          <p:cNvSpPr txBox="1"/>
          <p:nvPr/>
        </p:nvSpPr>
        <p:spPr>
          <a:xfrm>
            <a:off x="6514596" y="4618616"/>
            <a:ext cx="1630345" cy="1015663"/>
          </a:xfrm>
          <a:prstGeom prst="rect">
            <a:avLst/>
          </a:prstGeom>
          <a:noFill/>
        </p:spPr>
        <p:txBody>
          <a:bodyPr wrap="square">
            <a:spAutoFit/>
          </a:bodyPr>
          <a:lstStyle/>
          <a:p>
            <a:pPr algn="ctr">
              <a:defRPr/>
            </a:pPr>
            <a:r>
              <a:rPr lang="nl-NL" sz="2000" b="1" dirty="0">
                <a:solidFill>
                  <a:schemeClr val="accent6">
                    <a:lumMod val="75000"/>
                  </a:schemeClr>
                </a:solidFill>
              </a:rPr>
              <a:t>VERBRUIK:</a:t>
            </a:r>
          </a:p>
          <a:p>
            <a:pPr algn="ctr">
              <a:defRPr/>
            </a:pPr>
            <a:endParaRPr lang="nl-NL" sz="2000" b="1" dirty="0">
              <a:solidFill>
                <a:schemeClr val="accent6">
                  <a:lumMod val="75000"/>
                </a:schemeClr>
              </a:solidFill>
            </a:endParaRPr>
          </a:p>
          <a:p>
            <a:pPr algn="ctr">
              <a:defRPr/>
            </a:pPr>
            <a:r>
              <a:rPr lang="nl-NL" sz="2000" b="1" dirty="0" err="1">
                <a:solidFill>
                  <a:schemeClr val="accent6">
                    <a:lumMod val="75000"/>
                  </a:schemeClr>
                </a:solidFill>
              </a:rPr>
              <a:t>Sink</a:t>
            </a:r>
            <a:endParaRPr lang="nl-NL" sz="2000" b="1" dirty="0">
              <a:solidFill>
                <a:schemeClr val="accent6">
                  <a:lumMod val="75000"/>
                </a:schemeClr>
              </a:solidFill>
            </a:endParaRPr>
          </a:p>
        </p:txBody>
      </p:sp>
      <p:sp>
        <p:nvSpPr>
          <p:cNvPr id="35848" name="Tekstvak 4">
            <a:extLst>
              <a:ext uri="{FF2B5EF4-FFF2-40B4-BE49-F238E27FC236}">
                <a16:creationId xmlns:a16="http://schemas.microsoft.com/office/drawing/2014/main" id="{1558551F-BA6B-4D9F-8A72-A60BDB824149}"/>
              </a:ext>
            </a:extLst>
          </p:cNvPr>
          <p:cNvSpPr txBox="1">
            <a:spLocks noChangeArrowheads="1"/>
          </p:cNvSpPr>
          <p:nvPr/>
        </p:nvSpPr>
        <p:spPr bwMode="auto">
          <a:xfrm>
            <a:off x="1065229" y="1810012"/>
            <a:ext cx="9280117"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nl-NL" altLang="nl-NL" sz="2400" dirty="0"/>
              <a:t>Het bladpakket dat meer assimilaten aanmaakt dan er verbruikt worden vormen de </a:t>
            </a:r>
            <a:r>
              <a:rPr lang="nl-NL" altLang="nl-NL" sz="2400" b="1" dirty="0"/>
              <a:t>Source</a:t>
            </a:r>
            <a:r>
              <a:rPr lang="nl-NL" altLang="nl-NL" sz="2400" dirty="0"/>
              <a:t> van de plant (bron van de assimilaten).</a:t>
            </a:r>
          </a:p>
          <a:p>
            <a:endParaRPr lang="nl-NL" altLang="nl-NL" sz="2400" dirty="0"/>
          </a:p>
          <a:p>
            <a:r>
              <a:rPr lang="nl-NL" altLang="nl-NL" sz="2400" dirty="0"/>
              <a:t>Overige plantendelen verbruiken meer assimilaten dan ze aanmaken en dat heet de </a:t>
            </a:r>
            <a:r>
              <a:rPr lang="nl-NL" altLang="nl-NL" sz="2400" b="1" dirty="0" err="1"/>
              <a:t>Sink</a:t>
            </a:r>
            <a:r>
              <a:rPr lang="nl-NL" altLang="nl-NL" sz="2400" dirty="0"/>
              <a:t> van de plant.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35848">
                                            <p:txEl>
                                              <p:pRg st="0" end="0"/>
                                            </p:txEl>
                                          </p:spTgt>
                                        </p:tgtEl>
                                        <p:attrNameLst>
                                          <p:attrName>style.visibility</p:attrName>
                                        </p:attrNameLst>
                                      </p:cBhvr>
                                      <p:to>
                                        <p:strVal val="visible"/>
                                      </p:to>
                                    </p:set>
                                    <p:animEffect transition="in" filter="fade">
                                      <p:cBhvr>
                                        <p:cTn id="7" dur="1000"/>
                                        <p:tgtEl>
                                          <p:spTgt spid="35848">
                                            <p:txEl>
                                              <p:pRg st="0" end="0"/>
                                            </p:txEl>
                                          </p:spTgt>
                                        </p:tgtEl>
                                      </p:cBhvr>
                                    </p:animEffect>
                                    <p:anim calcmode="lin" valueType="num">
                                      <p:cBhvr>
                                        <p:cTn id="8" dur="1000" fill="hold"/>
                                        <p:tgtEl>
                                          <p:spTgt spid="35848">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5848">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pRg st="2" end="2"/>
                                            </p:txEl>
                                          </p:spTgt>
                                        </p:tgtEl>
                                        <p:attrNameLst>
                                          <p:attrName>style.visibility</p:attrName>
                                        </p:attrNameLst>
                                      </p:cBhvr>
                                      <p:to>
                                        <p:strVal val="visible"/>
                                      </p:to>
                                    </p:set>
                                    <p:animEffect transition="in" filter="fade">
                                      <p:cBhvr>
                                        <p:cTn id="21" dur="1000"/>
                                        <p:tgtEl>
                                          <p:spTgt spid="2">
                                            <p:txEl>
                                              <p:pRg st="2" end="2"/>
                                            </p:txEl>
                                          </p:spTgt>
                                        </p:tgtEl>
                                      </p:cBhvr>
                                    </p:animEffect>
                                    <p:anim calcmode="lin" valueType="num">
                                      <p:cBhvr>
                                        <p:cTn id="22" dur="1000" fill="hold"/>
                                        <p:tgtEl>
                                          <p:spTgt spid="2">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nodeType="clickEffect">
                                  <p:stCondLst>
                                    <p:cond delay="0"/>
                                  </p:stCondLst>
                                  <p:childTnLst>
                                    <p:set>
                                      <p:cBhvr>
                                        <p:cTn id="27" dur="1" fill="hold">
                                          <p:stCondLst>
                                            <p:cond delay="0"/>
                                          </p:stCondLst>
                                        </p:cTn>
                                        <p:tgtEl>
                                          <p:spTgt spid="35848">
                                            <p:txEl>
                                              <p:pRg st="2" end="2"/>
                                            </p:txEl>
                                          </p:spTgt>
                                        </p:tgtEl>
                                        <p:attrNameLst>
                                          <p:attrName>style.visibility</p:attrName>
                                        </p:attrNameLst>
                                      </p:cBhvr>
                                      <p:to>
                                        <p:strVal val="visible"/>
                                      </p:to>
                                    </p:set>
                                    <p:animEffect transition="in" filter="fade">
                                      <p:cBhvr>
                                        <p:cTn id="28" dur="1000"/>
                                        <p:tgtEl>
                                          <p:spTgt spid="35848">
                                            <p:txEl>
                                              <p:pRg st="2" end="2"/>
                                            </p:txEl>
                                          </p:spTgt>
                                        </p:tgtEl>
                                      </p:cBhvr>
                                    </p:animEffect>
                                    <p:anim calcmode="lin" valueType="num">
                                      <p:cBhvr>
                                        <p:cTn id="29" dur="1000" fill="hold"/>
                                        <p:tgtEl>
                                          <p:spTgt spid="35848">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5848">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0" end="0"/>
                                            </p:txEl>
                                          </p:spTgt>
                                        </p:tgtEl>
                                        <p:attrNameLst>
                                          <p:attrName>style.visibility</p:attrName>
                                        </p:attrNameLst>
                                      </p:cBhvr>
                                      <p:to>
                                        <p:strVal val="visible"/>
                                      </p:to>
                                    </p:set>
                                    <p:animEffect transition="in" filter="fade">
                                      <p:cBhvr>
                                        <p:cTn id="35" dur="1000"/>
                                        <p:tgtEl>
                                          <p:spTgt spid="3">
                                            <p:txEl>
                                              <p:pRg st="0" end="0"/>
                                            </p:txEl>
                                          </p:spTgt>
                                        </p:tgtEl>
                                      </p:cBhvr>
                                    </p:animEffect>
                                    <p:anim calcmode="lin" valueType="num">
                                      <p:cBhvr>
                                        <p:cTn id="36"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2" end="2"/>
                                            </p:txEl>
                                          </p:spTgt>
                                        </p:tgtEl>
                                        <p:attrNameLst>
                                          <p:attrName>style.visibility</p:attrName>
                                        </p:attrNameLst>
                                      </p:cBhvr>
                                      <p:to>
                                        <p:strVal val="visible"/>
                                      </p:to>
                                    </p:set>
                                    <p:animEffect transition="in" filter="fade">
                                      <p:cBhvr>
                                        <p:cTn id="42" dur="1000"/>
                                        <p:tgtEl>
                                          <p:spTgt spid="3">
                                            <p:txEl>
                                              <p:pRg st="2" end="2"/>
                                            </p:txEl>
                                          </p:spTgt>
                                        </p:tgtEl>
                                      </p:cBhvr>
                                    </p:animEffect>
                                    <p:anim calcmode="lin" valueType="num">
                                      <p:cBhvr>
                                        <p:cTn id="4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el 1">
            <a:extLst>
              <a:ext uri="{FF2B5EF4-FFF2-40B4-BE49-F238E27FC236}">
                <a16:creationId xmlns:a16="http://schemas.microsoft.com/office/drawing/2014/main" id="{82E2ADCF-FCA0-4DE3-8F77-1BBF55208A33}"/>
              </a:ext>
            </a:extLst>
          </p:cNvPr>
          <p:cNvSpPr>
            <a:spLocks noGrp="1" noChangeArrowheads="1"/>
          </p:cNvSpPr>
          <p:nvPr>
            <p:ph type="title"/>
          </p:nvPr>
        </p:nvSpPr>
        <p:spPr>
          <a:xfrm>
            <a:off x="999241" y="882650"/>
            <a:ext cx="9005184" cy="1047750"/>
          </a:xfrm>
        </p:spPr>
        <p:txBody>
          <a:bodyPr/>
          <a:lstStyle/>
          <a:p>
            <a:pPr eaLnBrk="1" hangingPunct="1"/>
            <a:r>
              <a:rPr lang="nl-NL" altLang="nl-NL" b="1" dirty="0"/>
              <a:t>Aanmaak assimilaten (source)</a:t>
            </a:r>
          </a:p>
        </p:txBody>
      </p:sp>
      <p:sp>
        <p:nvSpPr>
          <p:cNvPr id="27651" name="Tijdelijke aanduiding voor inhoud 2">
            <a:extLst>
              <a:ext uri="{FF2B5EF4-FFF2-40B4-BE49-F238E27FC236}">
                <a16:creationId xmlns:a16="http://schemas.microsoft.com/office/drawing/2014/main" id="{1C5594A8-25C7-4100-994C-C1A976020B5A}"/>
              </a:ext>
            </a:extLst>
          </p:cNvPr>
          <p:cNvSpPr>
            <a:spLocks noGrp="1" noChangeArrowheads="1"/>
          </p:cNvSpPr>
          <p:nvPr>
            <p:ph idx="1"/>
          </p:nvPr>
        </p:nvSpPr>
        <p:spPr>
          <a:xfrm>
            <a:off x="999241" y="1700213"/>
            <a:ext cx="9157584" cy="4424362"/>
          </a:xfrm>
        </p:spPr>
        <p:txBody>
          <a:bodyPr/>
          <a:lstStyle/>
          <a:p>
            <a:pPr indent="0">
              <a:buNone/>
            </a:pPr>
            <a:r>
              <a:rPr lang="nl-NL" altLang="nl-NL" dirty="0"/>
              <a:t> </a:t>
            </a:r>
          </a:p>
          <a:p>
            <a:pPr indent="0">
              <a:buNone/>
            </a:pPr>
            <a:endParaRPr lang="nl-NL" altLang="nl-NL" dirty="0"/>
          </a:p>
          <a:p>
            <a:pPr indent="0">
              <a:buNone/>
            </a:pPr>
            <a:endParaRPr lang="nl-NL" altLang="nl-NL" dirty="0"/>
          </a:p>
          <a:p>
            <a:pPr indent="0">
              <a:buNone/>
            </a:pPr>
            <a:endParaRPr lang="nl-NL" altLang="nl-NL" dirty="0"/>
          </a:p>
          <a:p>
            <a:pPr indent="0">
              <a:buNone/>
            </a:pPr>
            <a:r>
              <a:rPr lang="nl-NL" altLang="nl-NL" dirty="0"/>
              <a:t>                                                           LICHT</a:t>
            </a:r>
          </a:p>
          <a:p>
            <a:pPr indent="0">
              <a:buNone/>
            </a:pPr>
            <a:endParaRPr lang="nl-NL" altLang="nl-NL" dirty="0"/>
          </a:p>
          <a:p>
            <a:pPr indent="0">
              <a:buNone/>
            </a:pPr>
            <a:r>
              <a:rPr lang="nl-NL" altLang="nl-NL" dirty="0"/>
              <a:t>koolzuurgas + water + warmte                        suiker + zuurstof  </a:t>
            </a:r>
          </a:p>
          <a:p>
            <a:pPr indent="0">
              <a:buNone/>
            </a:pPr>
            <a:endParaRPr lang="nl-NL" altLang="nl-NL" dirty="0"/>
          </a:p>
          <a:p>
            <a:pPr indent="0">
              <a:buNone/>
            </a:pPr>
            <a:r>
              <a:rPr lang="nl-NL" altLang="nl-NL" dirty="0"/>
              <a:t>Deze suikers worden </a:t>
            </a:r>
            <a:r>
              <a:rPr lang="nl-NL" altLang="nl-NL" b="1" dirty="0"/>
              <a:t>assimilaten</a:t>
            </a:r>
            <a:r>
              <a:rPr lang="nl-NL" altLang="nl-NL" dirty="0"/>
              <a:t> genoemd.</a:t>
            </a:r>
          </a:p>
          <a:p>
            <a:pPr indent="0">
              <a:buNone/>
            </a:pPr>
            <a:endParaRPr lang="nl-NL" altLang="nl-NL" dirty="0"/>
          </a:p>
          <a:p>
            <a:pPr indent="0">
              <a:buNone/>
            </a:pPr>
            <a:endParaRPr lang="nl-NL" altLang="nl-NL" dirty="0"/>
          </a:p>
        </p:txBody>
      </p:sp>
      <p:sp>
        <p:nvSpPr>
          <p:cNvPr id="2" name="Pijl-omlaag 1">
            <a:extLst>
              <a:ext uri="{FF2B5EF4-FFF2-40B4-BE49-F238E27FC236}">
                <a16:creationId xmlns:a16="http://schemas.microsoft.com/office/drawing/2014/main" id="{70961937-81C9-4D62-BCEE-E07D99D704C3}"/>
              </a:ext>
            </a:extLst>
          </p:cNvPr>
          <p:cNvSpPr/>
          <p:nvPr/>
        </p:nvSpPr>
        <p:spPr>
          <a:xfrm>
            <a:off x="6024564" y="3594100"/>
            <a:ext cx="288925" cy="43338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p>
        </p:txBody>
      </p:sp>
      <p:sp>
        <p:nvSpPr>
          <p:cNvPr id="3" name="Pijl-rechts 2">
            <a:extLst>
              <a:ext uri="{FF2B5EF4-FFF2-40B4-BE49-F238E27FC236}">
                <a16:creationId xmlns:a16="http://schemas.microsoft.com/office/drawing/2014/main" id="{88274DF3-93F1-4529-A919-12D1D27D9F86}"/>
              </a:ext>
            </a:extLst>
          </p:cNvPr>
          <p:cNvSpPr/>
          <p:nvPr/>
        </p:nvSpPr>
        <p:spPr>
          <a:xfrm>
            <a:off x="5627689" y="4097338"/>
            <a:ext cx="1082675" cy="2159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nl-NL"/>
          </a:p>
        </p:txBody>
      </p:sp>
      <p:pic>
        <p:nvPicPr>
          <p:cNvPr id="37895" name="Afbeelding 3">
            <a:extLst>
              <a:ext uri="{FF2B5EF4-FFF2-40B4-BE49-F238E27FC236}">
                <a16:creationId xmlns:a16="http://schemas.microsoft.com/office/drawing/2014/main" id="{DE91478D-2AFB-432C-8000-FBBB43AB0E7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903489" y="1455460"/>
            <a:ext cx="1770063" cy="168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7896" name="Tekstvak 4">
            <a:extLst>
              <a:ext uri="{FF2B5EF4-FFF2-40B4-BE49-F238E27FC236}">
                <a16:creationId xmlns:a16="http://schemas.microsoft.com/office/drawing/2014/main" id="{802843DE-D17C-470D-8657-67709C6E9E39}"/>
              </a:ext>
            </a:extLst>
          </p:cNvPr>
          <p:cNvSpPr txBox="1">
            <a:spLocks noChangeArrowheads="1"/>
          </p:cNvSpPr>
          <p:nvPr/>
        </p:nvSpPr>
        <p:spPr bwMode="auto">
          <a:xfrm>
            <a:off x="2100263" y="2197101"/>
            <a:ext cx="4068762"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nl-NL" altLang="nl-NL" dirty="0"/>
              <a:t> </a:t>
            </a:r>
            <a:r>
              <a:rPr lang="nl-NL" altLang="nl-NL" sz="2100" b="1" dirty="0"/>
              <a:t>FOTOSYNTHESE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7651">
                                            <p:txEl>
                                              <p:pRg st="6" end="6"/>
                                            </p:txEl>
                                          </p:spTgt>
                                        </p:tgtEl>
                                        <p:attrNameLst>
                                          <p:attrName>style.visibility</p:attrName>
                                        </p:attrNameLst>
                                      </p:cBhvr>
                                      <p:to>
                                        <p:strVal val="visible"/>
                                      </p:to>
                                    </p:set>
                                    <p:animEffect transition="in" filter="fade">
                                      <p:cBhvr>
                                        <p:cTn id="7" dur="1000"/>
                                        <p:tgtEl>
                                          <p:spTgt spid="27651">
                                            <p:txEl>
                                              <p:pRg st="6" end="6"/>
                                            </p:txEl>
                                          </p:spTgt>
                                        </p:tgtEl>
                                      </p:cBhvr>
                                    </p:animEffect>
                                    <p:anim calcmode="lin" valueType="num">
                                      <p:cBhvr>
                                        <p:cTn id="8" dur="1000" fill="hold"/>
                                        <p:tgtEl>
                                          <p:spTgt spid="27651">
                                            <p:txEl>
                                              <p:pRg st="6" end="6"/>
                                            </p:txEl>
                                          </p:spTgt>
                                        </p:tgtEl>
                                        <p:attrNameLst>
                                          <p:attrName>ppt_x</p:attrName>
                                        </p:attrNameLst>
                                      </p:cBhvr>
                                      <p:tavLst>
                                        <p:tav tm="0">
                                          <p:val>
                                            <p:strVal val="#ppt_x"/>
                                          </p:val>
                                        </p:tav>
                                        <p:tav tm="100000">
                                          <p:val>
                                            <p:strVal val="#ppt_x"/>
                                          </p:val>
                                        </p:tav>
                                      </p:tavLst>
                                    </p:anim>
                                    <p:anim calcmode="lin" valueType="num">
                                      <p:cBhvr>
                                        <p:cTn id="9" dur="1000" fill="hold"/>
                                        <p:tgtEl>
                                          <p:spTgt spid="27651">
                                            <p:txEl>
                                              <p:pRg st="6" end="6"/>
                                            </p:txEl>
                                          </p:spTgt>
                                        </p:tgtEl>
                                        <p:attrNameLst>
                                          <p:attrName>ppt_y</p:attrName>
                                        </p:attrNameLst>
                                      </p:cBhvr>
                                      <p:tavLst>
                                        <p:tav tm="0">
                                          <p:val>
                                            <p:strVal val="#ppt_y+.1"/>
                                          </p:val>
                                        </p:tav>
                                        <p:tav tm="100000">
                                          <p:val>
                                            <p:strVal val="#ppt_y"/>
                                          </p:val>
                                        </p:tav>
                                      </p:tavLst>
                                    </p:anim>
                                  </p:childTnLst>
                                </p:cTn>
                              </p:par>
                              <p:par>
                                <p:cTn id="10" presetID="2" presetClass="entr" presetSubtype="4" fill="hold" nodeType="withEffect">
                                  <p:stCondLst>
                                    <p:cond delay="0"/>
                                  </p:stCondLst>
                                  <p:childTnLst>
                                    <p:set>
                                      <p:cBhvr>
                                        <p:cTn id="11" dur="1" fill="hold">
                                          <p:stCondLst>
                                            <p:cond delay="0"/>
                                          </p:stCondLst>
                                        </p:cTn>
                                        <p:tgtEl>
                                          <p:spTgt spid="37895"/>
                                        </p:tgtEl>
                                        <p:attrNameLst>
                                          <p:attrName>style.visibility</p:attrName>
                                        </p:attrNameLst>
                                      </p:cBhvr>
                                      <p:to>
                                        <p:strVal val="visible"/>
                                      </p:to>
                                    </p:set>
                                    <p:anim calcmode="lin" valueType="num">
                                      <p:cBhvr additive="base">
                                        <p:cTn id="12" dur="500" fill="hold"/>
                                        <p:tgtEl>
                                          <p:spTgt spid="37895"/>
                                        </p:tgtEl>
                                        <p:attrNameLst>
                                          <p:attrName>ppt_x</p:attrName>
                                        </p:attrNameLst>
                                      </p:cBhvr>
                                      <p:tavLst>
                                        <p:tav tm="0">
                                          <p:val>
                                            <p:strVal val="#ppt_x"/>
                                          </p:val>
                                        </p:tav>
                                        <p:tav tm="100000">
                                          <p:val>
                                            <p:strVal val="#ppt_x"/>
                                          </p:val>
                                        </p:tav>
                                      </p:tavLst>
                                    </p:anim>
                                    <p:anim calcmode="lin" valueType="num">
                                      <p:cBhvr additive="base">
                                        <p:cTn id="13" dur="500" fill="hold"/>
                                        <p:tgtEl>
                                          <p:spTgt spid="37895"/>
                                        </p:tgtEl>
                                        <p:attrNameLst>
                                          <p:attrName>ppt_y</p:attrName>
                                        </p:attrNameLst>
                                      </p:cBhvr>
                                      <p:tavLst>
                                        <p:tav tm="0">
                                          <p:val>
                                            <p:strVal val="1+#ppt_h/2"/>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27651">
                                            <p:txEl>
                                              <p:pRg st="4" end="4"/>
                                            </p:txEl>
                                          </p:spTgt>
                                        </p:tgtEl>
                                        <p:attrNameLst>
                                          <p:attrName>style.visibility</p:attrName>
                                        </p:attrNameLst>
                                      </p:cBhvr>
                                      <p:to>
                                        <p:strVal val="visible"/>
                                      </p:to>
                                    </p:set>
                                    <p:animEffect transition="in" filter="fade">
                                      <p:cBhvr>
                                        <p:cTn id="16" dur="1000"/>
                                        <p:tgtEl>
                                          <p:spTgt spid="27651">
                                            <p:txEl>
                                              <p:pRg st="4" end="4"/>
                                            </p:txEl>
                                          </p:spTgt>
                                        </p:tgtEl>
                                      </p:cBhvr>
                                    </p:animEffect>
                                    <p:anim calcmode="lin" valueType="num">
                                      <p:cBhvr>
                                        <p:cTn id="17" dur="1000" fill="hold"/>
                                        <p:tgtEl>
                                          <p:spTgt spid="27651">
                                            <p:txEl>
                                              <p:pRg st="4" end="4"/>
                                            </p:txEl>
                                          </p:spTgt>
                                        </p:tgtEl>
                                        <p:attrNameLst>
                                          <p:attrName>ppt_x</p:attrName>
                                        </p:attrNameLst>
                                      </p:cBhvr>
                                      <p:tavLst>
                                        <p:tav tm="0">
                                          <p:val>
                                            <p:strVal val="#ppt_x"/>
                                          </p:val>
                                        </p:tav>
                                        <p:tav tm="100000">
                                          <p:val>
                                            <p:strVal val="#ppt_x"/>
                                          </p:val>
                                        </p:tav>
                                      </p:tavLst>
                                    </p:anim>
                                    <p:anim calcmode="lin" valueType="num">
                                      <p:cBhvr>
                                        <p:cTn id="18" dur="1000" fill="hold"/>
                                        <p:tgtEl>
                                          <p:spTgt spid="27651">
                                            <p:txEl>
                                              <p:pRg st="4" end="4"/>
                                            </p:txEl>
                                          </p:spTgt>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27651">
                                            <p:txEl>
                                              <p:pRg st="8" end="8"/>
                                            </p:txEl>
                                          </p:spTgt>
                                        </p:tgtEl>
                                        <p:attrNameLst>
                                          <p:attrName>style.visibility</p:attrName>
                                        </p:attrNameLst>
                                      </p:cBhvr>
                                      <p:to>
                                        <p:strVal val="visible"/>
                                      </p:to>
                                    </p:set>
                                    <p:animEffect transition="in" filter="fade">
                                      <p:cBhvr>
                                        <p:cTn id="33" dur="1000"/>
                                        <p:tgtEl>
                                          <p:spTgt spid="27651">
                                            <p:txEl>
                                              <p:pRg st="8" end="8"/>
                                            </p:txEl>
                                          </p:spTgt>
                                        </p:tgtEl>
                                      </p:cBhvr>
                                    </p:animEffect>
                                    <p:anim calcmode="lin" valueType="num">
                                      <p:cBhvr>
                                        <p:cTn id="34" dur="1000" fill="hold"/>
                                        <p:tgtEl>
                                          <p:spTgt spid="27651">
                                            <p:txEl>
                                              <p:pRg st="8" end="8"/>
                                            </p:txEl>
                                          </p:spTgt>
                                        </p:tgtEl>
                                        <p:attrNameLst>
                                          <p:attrName>ppt_x</p:attrName>
                                        </p:attrNameLst>
                                      </p:cBhvr>
                                      <p:tavLst>
                                        <p:tav tm="0">
                                          <p:val>
                                            <p:strVal val="#ppt_x"/>
                                          </p:val>
                                        </p:tav>
                                        <p:tav tm="100000">
                                          <p:val>
                                            <p:strVal val="#ppt_x"/>
                                          </p:val>
                                        </p:tav>
                                      </p:tavLst>
                                    </p:anim>
                                    <p:anim calcmode="lin" valueType="num">
                                      <p:cBhvr>
                                        <p:cTn id="35" dur="1000" fill="hold"/>
                                        <p:tgtEl>
                                          <p:spTgt spid="27651">
                                            <p:txEl>
                                              <p:pRg st="8" end="8"/>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GroeneWelle">
      <a:majorFont>
        <a:latin typeface="Arial"/>
        <a:ea typeface=""/>
        <a:cs typeface=""/>
      </a:majorFont>
      <a:minorFont>
        <a:latin typeface="Arial"/>
        <a:ea typeface=""/>
        <a:cs typeface=""/>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e zone college.potx" id="{289ACBD9-B65D-4D7B-8071-B2DBE1A5FCCC}" vid="{1C56739D-5687-4AE6-9ABE-B211D9D18700}"/>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CF1D3699BCA81B46AD60454B87AB9121" ma:contentTypeVersion="13" ma:contentTypeDescription="Een nieuw document maken." ma:contentTypeScope="" ma:versionID="7ad115ce5f755b4691e270c5d252062f">
  <xsd:schema xmlns:xsd="http://www.w3.org/2001/XMLSchema" xmlns:xs="http://www.w3.org/2001/XMLSchema" xmlns:p="http://schemas.microsoft.com/office/2006/metadata/properties" xmlns:ns3="88fa185b-b6f4-4426-890a-edc6532e8d4f" xmlns:ns4="521c7c86-cc27-4cef-8605-4ebb03422227" targetNamespace="http://schemas.microsoft.com/office/2006/metadata/properties" ma:root="true" ma:fieldsID="e4b87e40422693b1e039f8190d183956" ns3:_="" ns4:_="">
    <xsd:import namespace="88fa185b-b6f4-4426-890a-edc6532e8d4f"/>
    <xsd:import namespace="521c7c86-cc27-4cef-8605-4ebb03422227"/>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fa185b-b6f4-4426-890a-edc6532e8d4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21c7c86-cc27-4cef-8605-4ebb03422227" elementFormDefault="qualified">
    <xsd:import namespace="http://schemas.microsoft.com/office/2006/documentManagement/types"/>
    <xsd:import namespace="http://schemas.microsoft.com/office/infopath/2007/PartnerControls"/>
    <xsd:element name="SharedWithUsers" ma:index="18"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Gedeeld met details" ma:internalName="SharedWithDetails" ma:readOnly="true">
      <xsd:simpleType>
        <xsd:restriction base="dms:Note">
          <xsd:maxLength value="255"/>
        </xsd:restriction>
      </xsd:simpleType>
    </xsd:element>
    <xsd:element name="SharingHintHash" ma:index="20" nillable="true" ma:displayName="Hint-hash delen"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411434F-F084-4432-98AC-FC021F046F6D}">
  <ds:schemaRefs>
    <ds:schemaRef ds:uri="http://schemas.microsoft.com/sharepoint/v3/contenttype/forms"/>
  </ds:schemaRefs>
</ds:datastoreItem>
</file>

<file path=customXml/itemProps2.xml><?xml version="1.0" encoding="utf-8"?>
<ds:datastoreItem xmlns:ds="http://schemas.openxmlformats.org/officeDocument/2006/customXml" ds:itemID="{83D617E7-D5EE-422B-9805-A759BDCE310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fa185b-b6f4-4426-890a-edc6532e8d4f"/>
    <ds:schemaRef ds:uri="521c7c86-cc27-4cef-8605-4ebb0342222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CCA19EB-BADE-474A-91BD-35E5F319F469}">
  <ds:schemaRefs>
    <ds:schemaRef ds:uri="http://schemas.microsoft.com/office/2006/documentManagement/types"/>
    <ds:schemaRef ds:uri="88fa185b-b6f4-4426-890a-edc6532e8d4f"/>
    <ds:schemaRef ds:uri="521c7c86-cc27-4cef-8605-4ebb03422227"/>
    <ds:schemaRef ds:uri="http://purl.org/dc/elements/1.1/"/>
    <ds:schemaRef ds:uri="http://schemas.openxmlformats.org/package/2006/metadata/core-properties"/>
    <ds:schemaRef ds:uri="http://purl.org/dc/dcmitype/"/>
    <ds:schemaRef ds:uri="http://schemas.microsoft.com/office/infopath/2007/PartnerControls"/>
    <ds:schemaRef ds:uri="http://schemas.microsoft.com/office/2006/metadata/properties"/>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Presentatie zone college</Template>
  <TotalTime>903</TotalTime>
  <Words>1485</Words>
  <Application>Microsoft Office PowerPoint</Application>
  <PresentationFormat>Breedbeeld</PresentationFormat>
  <Paragraphs>266</Paragraphs>
  <Slides>40</Slides>
  <Notes>12</Notes>
  <HiddenSlides>0</HiddenSlides>
  <MMClips>1</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40</vt:i4>
      </vt:variant>
    </vt:vector>
  </HeadingPairs>
  <TitlesOfParts>
    <vt:vector size="44" baseType="lpstr">
      <vt:lpstr>Arial</vt:lpstr>
      <vt:lpstr>Calibri</vt:lpstr>
      <vt:lpstr>Wingdings</vt:lpstr>
      <vt:lpstr>Kantoorthema</vt:lpstr>
      <vt:lpstr>PowerPoint-presentatie</vt:lpstr>
      <vt:lpstr>PowerPoint-presentatie</vt:lpstr>
      <vt:lpstr>Speerpunten binnen Het Nieuwe Telen </vt:lpstr>
      <vt:lpstr>Streven naar evenwicht</vt:lpstr>
      <vt:lpstr>Plantbalansen</vt:lpstr>
      <vt:lpstr>Huidmondjes en plantbalansen</vt:lpstr>
      <vt:lpstr>Plantprocessen: assimilatenbalans</vt:lpstr>
      <vt:lpstr>Plantprocessen:assimilatenbalans</vt:lpstr>
      <vt:lpstr>Aanmaak assimilaten (source)</vt:lpstr>
      <vt:lpstr>Groei </vt:lpstr>
      <vt:lpstr>Aanmaak assimilaten en gewasopbouw</vt:lpstr>
      <vt:lpstr>Overdag en bij belichting = aanmaak (source)</vt:lpstr>
      <vt:lpstr>Verbruik assimilaten (sink)</vt:lpstr>
      <vt:lpstr>Sink</vt:lpstr>
      <vt:lpstr>Sink grootte:</vt:lpstr>
      <vt:lpstr>Source en Sink</vt:lpstr>
      <vt:lpstr>Assimilatenbalans bij optimale lichtbenutting</vt:lpstr>
      <vt:lpstr>Assimilatenbalans bij optimale lichtbenutting</vt:lpstr>
      <vt:lpstr>Optimale combinatie van meerdere factoren</vt:lpstr>
      <vt:lpstr>Optimale combinatie van meerdere factoren</vt:lpstr>
      <vt:lpstr>Traditionele manier van telen</vt:lpstr>
      <vt:lpstr>Het Nieuwe Telen</vt:lpstr>
      <vt:lpstr>Opdrachten</vt:lpstr>
      <vt:lpstr>Traditioneel:</vt:lpstr>
      <vt:lpstr>Het Nieuwe Telen</vt:lpstr>
      <vt:lpstr>Het Nieuwe Telen</vt:lpstr>
      <vt:lpstr>Aansturing plantbalans</vt:lpstr>
      <vt:lpstr>Temperatuur - lichtverhouding</vt:lpstr>
      <vt:lpstr>Temperatuur - lichtverhouding</vt:lpstr>
      <vt:lpstr>Temperatuur - lichtverhouding</vt:lpstr>
      <vt:lpstr>Temperatuur - lichtverhouding</vt:lpstr>
      <vt:lpstr>Temperatuur - lichtverhouding</vt:lpstr>
      <vt:lpstr>Temperatuur - lichtverhouding</vt:lpstr>
      <vt:lpstr>Temperatuur - lichtverhouding</vt:lpstr>
      <vt:lpstr>PowerPoint-presentatie</vt:lpstr>
      <vt:lpstr>Opdrachten</vt:lpstr>
      <vt:lpstr>Opdrachten</vt:lpstr>
      <vt:lpstr>Opdrachten</vt:lpstr>
      <vt:lpstr>Opdrachten</vt:lpstr>
      <vt:lpstr>PowerPoint-presentatie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Gé Verbeek</dc:creator>
  <cp:lastModifiedBy>Gé Verbeek</cp:lastModifiedBy>
  <cp:revision>119</cp:revision>
  <dcterms:created xsi:type="dcterms:W3CDTF">2020-11-10T08:38:03Z</dcterms:created>
  <dcterms:modified xsi:type="dcterms:W3CDTF">2023-09-21T18:21:33Z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0x010100CF1D3699BCA81B46AD60454B87AB9121</vt:lpwstr>
  </property>
</Properties>
</file>