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568" r:id="rId2"/>
    <p:sldId id="579" r:id="rId3"/>
    <p:sldId id="621" r:id="rId4"/>
    <p:sldId id="608" r:id="rId5"/>
    <p:sldId id="603" r:id="rId6"/>
    <p:sldId id="602" r:id="rId7"/>
    <p:sldId id="605" r:id="rId8"/>
    <p:sldId id="580" r:id="rId9"/>
    <p:sldId id="582" r:id="rId10"/>
    <p:sldId id="598" r:id="rId11"/>
    <p:sldId id="604" r:id="rId12"/>
    <p:sldId id="606" r:id="rId13"/>
    <p:sldId id="616" r:id="rId14"/>
    <p:sldId id="617" r:id="rId15"/>
    <p:sldId id="618" r:id="rId16"/>
    <p:sldId id="619" r:id="rId17"/>
    <p:sldId id="620" r:id="rId18"/>
    <p:sldId id="615" r:id="rId19"/>
    <p:sldId id="614" r:id="rId2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81" autoAdjust="0"/>
    <p:restoredTop sz="96352" autoAdjust="0"/>
  </p:normalViewPr>
  <p:slideViewPr>
    <p:cSldViewPr snapToGrid="0">
      <p:cViewPr varScale="1">
        <p:scale>
          <a:sx n="104" d="100"/>
          <a:sy n="104" d="100"/>
        </p:scale>
        <p:origin x="448" y="72"/>
      </p:cViewPr>
      <p:guideLst/>
    </p:cSldViewPr>
  </p:slideViewPr>
  <p:outlineViewPr>
    <p:cViewPr>
      <p:scale>
        <a:sx n="33" d="100"/>
        <a:sy n="33" d="100"/>
      </p:scale>
      <p:origin x="0" y="-987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6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9-21T09:34:55.414"/>
    </inkml:context>
    <inkml:brush xml:id="br0">
      <inkml:brushProperty name="width" value="0.3" units="cm"/>
      <inkml:brushProperty name="height" value="0.6" units="cm"/>
      <inkml:brushProperty name="color" value="#00F9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37,'61'1,"-22"0,72-6,-97 2,0 0,16-6,-20 5,1 1,-1 0,1 0,0 1,11 0,-3 1,0 0,0 2,0 0,-1 1,1 1,-1 1,26 8,-28-6,1-2,19 4,-19-4,0 0,19 7,-9-1,1-1,1-1,0-2,-1-1,37 2,17-1,151 7,-218-12,-1 1,1 0,-1 1,0 1,0 1,0-1,13 8,-13-5,0-2,0 1,0-2,1 0,-1-1,30 3,-12-6,-1 2,0 1,45 10,-19-2,78 4,-110-13,61 3,35 4,-76-5,-1-2,1-1,-1-3,0-2,59-12,114-6,-108 14,8-9,-73 12,113-7,-86 13,-20 1,0-3,93-14,41-20,-145 31,1 2,46 4,-18 0,561-2,-603-1,38-7,20-1,77 0,30 0,-89 11,137-3,-148-7,25-1,16 1,18-1,1580 10,-928-2,-789 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CDFDB-6F10-42E9-8DFA-B82C63D2F23A}" type="datetimeFigureOut">
              <a:rPr lang="nl-NL" smtClean="0"/>
              <a:t>21-9-2022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F26BA0-5239-4230-A8F4-AF67CC35AA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9338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21-9-2022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6165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21-9-2022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166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21-9-2022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4646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21-9-2022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4972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21-9-2022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2310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21-9-2022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2606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21-9-2022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1790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21-9-2022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4927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21-9-2022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8840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21-9-2022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6786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21-9-2022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7718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5BC7A-FDB3-4AF0-B169-A60E970D70EA}" type="datetimeFigureOut">
              <a:rPr lang="nl-NL" smtClean="0"/>
              <a:t>21-9-2022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9893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YRDhwkuUAnM&amp;t=19s&amp;ab_channel=WiskundeAcademie" TargetMode="External"/><Relationship Id="rId2" Type="http://schemas.openxmlformats.org/officeDocument/2006/relationships/hyperlink" Target="https://www.youtube.com/watch?v=2rLIlPTVKN4&amp;ab_channel=NickGerdes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://www.math4mbo.nl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://www.math4mbo.nl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customXml" Target="../ink/ink1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72033" y="1841074"/>
            <a:ext cx="3194780" cy="3286405"/>
          </a:xfrm>
        </p:spPr>
        <p:txBody>
          <a:bodyPr>
            <a:normAutofit fontScale="90000"/>
          </a:bodyPr>
          <a:lstStyle/>
          <a:p>
            <a:pPr algn="ctr"/>
            <a:br>
              <a:rPr lang="nl-NL" sz="3100" dirty="0"/>
            </a:br>
            <a:r>
              <a:rPr lang="nl-NL" sz="4000" b="1" dirty="0"/>
              <a:t>Wiskunde 1-1 </a:t>
            </a:r>
            <a:br>
              <a:rPr lang="nl-NL" sz="4000" b="1" dirty="0"/>
            </a:br>
            <a:br>
              <a:rPr lang="nl-NL" sz="3100" b="1" dirty="0"/>
            </a:br>
            <a:r>
              <a:rPr lang="nl-NL" sz="3100" b="1" dirty="0"/>
              <a:t>MBO 4</a:t>
            </a:r>
            <a:br>
              <a:rPr lang="nl-NL" sz="3100" b="1" dirty="0"/>
            </a:br>
            <a:br>
              <a:rPr lang="nl-NL" sz="3100" b="1" dirty="0"/>
            </a:br>
            <a:r>
              <a:rPr lang="nl-NL" sz="3100" b="1" dirty="0"/>
              <a:t>Week 04</a:t>
            </a:r>
            <a:br>
              <a:rPr lang="nl-NL" sz="3100" b="1" dirty="0"/>
            </a:br>
            <a:br>
              <a:rPr lang="nl-NL" sz="3100" dirty="0"/>
            </a:br>
            <a:br>
              <a:rPr lang="nl-NL" dirty="0"/>
            </a:br>
            <a:r>
              <a:rPr lang="nl-NL" dirty="0"/>
              <a:t> </a:t>
            </a:r>
            <a:endParaRPr lang="nl-NL" sz="2200" b="1" dirty="0"/>
          </a:p>
        </p:txBody>
      </p:sp>
    </p:spTree>
    <p:extLst>
      <p:ext uri="{BB962C8B-B14F-4D97-AF65-F5344CB8AC3E}">
        <p14:creationId xmlns:p14="http://schemas.microsoft.com/office/powerpoint/2010/main" val="36323277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7880" y="2069225"/>
            <a:ext cx="6957024" cy="1453019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nl-NL" sz="5400" b="1" dirty="0">
                <a:latin typeface="+mj-lt"/>
                <a:ea typeface="+mj-ea"/>
                <a:cs typeface="+mj-cs"/>
              </a:rPr>
              <a:t>Les </a:t>
            </a:r>
          </a:p>
          <a:p>
            <a:pPr marL="0" indent="0" algn="ctr">
              <a:buNone/>
            </a:pPr>
            <a:r>
              <a:rPr lang="nl-NL" sz="4400" b="1" dirty="0">
                <a:latin typeface="+mj-lt"/>
                <a:ea typeface="+mj-ea"/>
                <a:cs typeface="+mj-cs"/>
              </a:rPr>
              <a:t>Machten van 10 en technische notatie</a:t>
            </a:r>
            <a:endParaRPr lang="nl-NL" sz="4400" b="1" dirty="0"/>
          </a:p>
        </p:txBody>
      </p:sp>
    </p:spTree>
    <p:extLst>
      <p:ext uri="{BB962C8B-B14F-4D97-AF65-F5344CB8AC3E}">
        <p14:creationId xmlns:p14="http://schemas.microsoft.com/office/powerpoint/2010/main" val="15728709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7F5FA668-1016-4644-B2DA-1CBD673968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5112" y="1791316"/>
            <a:ext cx="3434360" cy="79661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4400" b="1" dirty="0">
                <a:latin typeface="+mj-lt"/>
                <a:ea typeface="+mj-ea"/>
                <a:cs typeface="+mj-cs"/>
              </a:rPr>
              <a:t>Instructie Film </a:t>
            </a:r>
            <a:endParaRPr lang="nl-NL" sz="4400" b="1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6E82935D-75B6-D58E-0170-552BB9E39E70}"/>
              </a:ext>
            </a:extLst>
          </p:cNvPr>
          <p:cNvSpPr txBox="1"/>
          <p:nvPr/>
        </p:nvSpPr>
        <p:spPr>
          <a:xfrm>
            <a:off x="2385725" y="4270075"/>
            <a:ext cx="549458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000" b="1" dirty="0"/>
              <a:t>Rekenen met machten 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F68F02FB-4FF7-563C-CDBE-5BC28CA138C8}"/>
              </a:ext>
            </a:extLst>
          </p:cNvPr>
          <p:cNvSpPr txBox="1"/>
          <p:nvPr/>
        </p:nvSpPr>
        <p:spPr>
          <a:xfrm>
            <a:off x="2385725" y="4827785"/>
            <a:ext cx="84336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>
                <a:hlinkClick r:id="rId2"/>
              </a:rPr>
              <a:t>https://www.youtube.com/watch?v=2rLIlPTVKN4&amp;ab_channel=NickGerdes</a:t>
            </a:r>
            <a:r>
              <a:rPr lang="nl-NL" dirty="0"/>
              <a:t> 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3AABB798-A645-214F-23FA-DBD3C0381070}"/>
              </a:ext>
            </a:extLst>
          </p:cNvPr>
          <p:cNvSpPr txBox="1"/>
          <p:nvPr/>
        </p:nvSpPr>
        <p:spPr>
          <a:xfrm>
            <a:off x="2459367" y="3493994"/>
            <a:ext cx="619981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1200" dirty="0">
                <a:hlinkClick r:id="rId3"/>
              </a:rPr>
              <a:t>https://www.youtube.com/watch?v=YRDhwkuUAnM&amp;t=19s&amp;ab_channel=WiskundeAcademie</a:t>
            </a:r>
            <a:r>
              <a:rPr lang="nl-NL" sz="1200" dirty="0"/>
              <a:t> 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50848B4-B4E1-DEF0-6697-3A946614E976}"/>
              </a:ext>
            </a:extLst>
          </p:cNvPr>
          <p:cNvSpPr txBox="1"/>
          <p:nvPr/>
        </p:nvSpPr>
        <p:spPr>
          <a:xfrm>
            <a:off x="2385725" y="2868056"/>
            <a:ext cx="60970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sz="2400" b="1" i="0" dirty="0">
                <a:effectLst/>
                <a:latin typeface="Roboto" panose="02000000000000000000" pitchFamily="2" charset="0"/>
              </a:rPr>
              <a:t>Machten - macht, grondtal &amp; exponent</a:t>
            </a:r>
          </a:p>
        </p:txBody>
      </p:sp>
    </p:spTree>
    <p:extLst>
      <p:ext uri="{BB962C8B-B14F-4D97-AF65-F5344CB8AC3E}">
        <p14:creationId xmlns:p14="http://schemas.microsoft.com/office/powerpoint/2010/main" val="5682943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kstvak 7">
            <a:extLst>
              <a:ext uri="{FF2B5EF4-FFF2-40B4-BE49-F238E27FC236}">
                <a16:creationId xmlns:a16="http://schemas.microsoft.com/office/drawing/2014/main" id="{ADB13699-DB50-644C-7A67-E10BCFEA16BE}"/>
              </a:ext>
            </a:extLst>
          </p:cNvPr>
          <p:cNvSpPr txBox="1"/>
          <p:nvPr/>
        </p:nvSpPr>
        <p:spPr>
          <a:xfrm>
            <a:off x="397366" y="306286"/>
            <a:ext cx="206967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400" b="1" dirty="0">
                <a:solidFill>
                  <a:srgbClr val="FF0000"/>
                </a:solidFill>
              </a:rPr>
              <a:t>Uitleg</a:t>
            </a:r>
          </a:p>
        </p:txBody>
      </p:sp>
      <p:pic>
        <p:nvPicPr>
          <p:cNvPr id="16" name="Afbeelding 15">
            <a:extLst>
              <a:ext uri="{FF2B5EF4-FFF2-40B4-BE49-F238E27FC236}">
                <a16:creationId xmlns:a16="http://schemas.microsoft.com/office/drawing/2014/main" id="{0470D718-5522-221F-834F-FBF01C9C79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870" y="1838069"/>
            <a:ext cx="10258425" cy="173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5518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FEEB0378-C420-9FD1-3A31-89E079D000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463" y="1166141"/>
            <a:ext cx="11449050" cy="209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906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0F461895-7ECA-3A16-7168-ADC559F97148}"/>
              </a:ext>
            </a:extLst>
          </p:cNvPr>
          <p:cNvSpPr txBox="1"/>
          <p:nvPr/>
        </p:nvSpPr>
        <p:spPr>
          <a:xfrm>
            <a:off x="1782005" y="2626775"/>
            <a:ext cx="73781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/>
              <a:t>waarin het getal voor de macht altijd een getal vanaf  1 tot kleiner dan 10 is.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1CD4DD6-6BD1-3149-DDC9-57C31F1CA303}"/>
              </a:ext>
            </a:extLst>
          </p:cNvPr>
          <p:cNvSpPr txBox="1"/>
          <p:nvPr/>
        </p:nvSpPr>
        <p:spPr>
          <a:xfrm>
            <a:off x="648979" y="729972"/>
            <a:ext cx="4217593" cy="5978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  <a:spcAft>
                <a:spcPts val="600"/>
              </a:spcAft>
            </a:pPr>
            <a:r>
              <a:rPr lang="nl-NL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wetenschappelijke notatie</a:t>
            </a:r>
            <a: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  </a:t>
            </a:r>
            <a:r>
              <a:rPr lang="nl-NL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ts val="1500"/>
              </a:lnSpc>
              <a:spcAft>
                <a:spcPts val="600"/>
              </a:spcAft>
            </a:pP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                  </a:t>
            </a:r>
            <a:endParaRPr lang="nl-N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2F70007A-C24B-DE01-FAA1-F308793B1975}"/>
              </a:ext>
            </a:extLst>
          </p:cNvPr>
          <p:cNvSpPr txBox="1"/>
          <p:nvPr/>
        </p:nvSpPr>
        <p:spPr>
          <a:xfrm>
            <a:off x="1989639" y="5289494"/>
            <a:ext cx="66634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b="0" i="0" dirty="0">
                <a:solidFill>
                  <a:srgbClr val="555566"/>
                </a:solidFill>
                <a:effectLst/>
                <a:latin typeface="Helvetiva"/>
              </a:rPr>
              <a:t>waarin de exponent van de macht van 10 altijd een drievoud is.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8ADF08A5-D3AC-90E5-B7ED-3C25C21D0848}"/>
              </a:ext>
            </a:extLst>
          </p:cNvPr>
          <p:cNvSpPr txBox="1"/>
          <p:nvPr/>
        </p:nvSpPr>
        <p:spPr>
          <a:xfrm>
            <a:off x="949689" y="3665203"/>
            <a:ext cx="31681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sz="2400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technische notatie:</a:t>
            </a:r>
            <a:r>
              <a:rPr lang="nl-NL" sz="2400" b="1" i="0" dirty="0">
                <a:solidFill>
                  <a:srgbClr val="555566"/>
                </a:solidFill>
                <a:effectLst/>
                <a:latin typeface="Helvetiva"/>
              </a:rPr>
              <a:t> </a:t>
            </a:r>
            <a:endParaRPr lang="nl-NL" b="0" i="0" dirty="0">
              <a:solidFill>
                <a:srgbClr val="555566"/>
              </a:solidFill>
              <a:effectLst/>
              <a:latin typeface="Helvetiva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C4CCC9A1-88A0-1574-1B59-850D1874AE8E}"/>
              </a:ext>
            </a:extLst>
          </p:cNvPr>
          <p:cNvSpPr txBox="1"/>
          <p:nvPr/>
        </p:nvSpPr>
        <p:spPr>
          <a:xfrm>
            <a:off x="804702" y="1712361"/>
            <a:ext cx="6191377" cy="790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  <a:spcAft>
                <a:spcPts val="600"/>
              </a:spcAft>
            </a:pPr>
            <a:r>
              <a:rPr lang="nl-NL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                        17000000 </a:t>
            </a:r>
          </a:p>
          <a:p>
            <a:pPr>
              <a:lnSpc>
                <a:spcPts val="1500"/>
              </a:lnSpc>
              <a:spcAft>
                <a:spcPts val="600"/>
              </a:spcAft>
            </a:pP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                        </a:t>
            </a:r>
            <a:b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                       </a:t>
            </a:r>
            <a:r>
              <a:rPr lang="nl-NL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 1,7 </a:t>
            </a:r>
            <a:r>
              <a:rPr lang="nl-NL" sz="28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⋅</a:t>
            </a:r>
            <a:r>
              <a:rPr lang="nl-NL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10</a:t>
            </a:r>
            <a:r>
              <a:rPr lang="nl-NL" sz="28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7</a:t>
            </a:r>
            <a:endParaRPr lang="nl-NL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7BC69E70-EF6E-9F09-1D78-66F5CEEA34CB}"/>
              </a:ext>
            </a:extLst>
          </p:cNvPr>
          <p:cNvSpPr txBox="1"/>
          <p:nvPr/>
        </p:nvSpPr>
        <p:spPr>
          <a:xfrm>
            <a:off x="4810573" y="3766815"/>
            <a:ext cx="244504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b="0" i="0" dirty="0">
                <a:solidFill>
                  <a:srgbClr val="555566"/>
                </a:solidFill>
                <a:effectLst/>
                <a:latin typeface="MJXc-TeX-main-R"/>
              </a:rPr>
              <a:t>      </a:t>
            </a:r>
            <a:r>
              <a:rPr lang="nl-NL" sz="2400" b="1" i="0" dirty="0">
                <a:solidFill>
                  <a:srgbClr val="555566"/>
                </a:solidFill>
                <a:effectLst/>
                <a:latin typeface="MJXc-TeX-main-R"/>
              </a:rPr>
              <a:t>17000000   </a:t>
            </a:r>
          </a:p>
          <a:p>
            <a:pPr algn="l"/>
            <a:br>
              <a:rPr lang="nl-NL" sz="2400" b="1" dirty="0">
                <a:solidFill>
                  <a:srgbClr val="555566"/>
                </a:solidFill>
                <a:latin typeface="MJXc-TeX-main-R"/>
              </a:rPr>
            </a:br>
            <a:r>
              <a:rPr lang="nl-NL" sz="2400" b="1" i="0" dirty="0">
                <a:solidFill>
                  <a:srgbClr val="555566"/>
                </a:solidFill>
                <a:effectLst/>
                <a:latin typeface="MJXc-TeX-main-R"/>
              </a:rPr>
              <a:t>=   </a:t>
            </a:r>
            <a:r>
              <a:rPr lang="nl-NL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1,7 </a:t>
            </a:r>
            <a:r>
              <a:rPr lang="nl-NL" sz="2400" b="1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⋅</a:t>
            </a:r>
            <a:r>
              <a:rPr lang="nl-NL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10</a:t>
            </a:r>
            <a:r>
              <a:rPr lang="nl-NL" sz="2400" b="1" baseline="30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6</a:t>
            </a:r>
            <a:r>
              <a:rPr lang="nl-NL" sz="2400" b="1" i="0" dirty="0">
                <a:solidFill>
                  <a:srgbClr val="555566"/>
                </a:solidFill>
                <a:effectLst/>
                <a:latin typeface="Helvetiva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741476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4" grpId="0"/>
      <p:bldP spid="7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62185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60590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66106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8626" y="2245689"/>
            <a:ext cx="2099484" cy="14530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4400" b="1" dirty="0">
                <a:latin typeface="+mj-lt"/>
                <a:ea typeface="+mj-ea"/>
                <a:cs typeface="+mj-cs"/>
              </a:rPr>
              <a:t>  Vragen          </a:t>
            </a:r>
            <a:br>
              <a:rPr lang="nl-NL" sz="4400" b="1" dirty="0">
                <a:latin typeface="+mj-lt"/>
                <a:ea typeface="+mj-ea"/>
                <a:cs typeface="+mj-cs"/>
              </a:rPr>
            </a:br>
            <a:r>
              <a:rPr lang="nl-NL" sz="4400" b="1" dirty="0">
                <a:latin typeface="+mj-lt"/>
                <a:ea typeface="+mj-ea"/>
                <a:cs typeface="+mj-cs"/>
              </a:rPr>
              <a:t>   ?  ?  ?</a:t>
            </a:r>
            <a:endParaRPr lang="nl-NL" sz="4400" b="1" dirty="0"/>
          </a:p>
        </p:txBody>
      </p:sp>
      <p:pic>
        <p:nvPicPr>
          <p:cNvPr id="1028" name="Picture 4" descr="service vragen ? - Auto Inside">
            <a:extLst>
              <a:ext uri="{FF2B5EF4-FFF2-40B4-BE49-F238E27FC236}">
                <a16:creationId xmlns:a16="http://schemas.microsoft.com/office/drawing/2014/main" id="{E7E060A3-224C-FFEC-34EA-3F834C6836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652" y="1086640"/>
            <a:ext cx="5522654" cy="4083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43316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871" y="2486535"/>
            <a:ext cx="3796670" cy="145301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5400" b="1" dirty="0">
                <a:latin typeface="+mj-lt"/>
                <a:ea typeface="+mj-ea"/>
                <a:cs typeface="+mj-cs"/>
              </a:rPr>
              <a:t>Einde</a:t>
            </a:r>
          </a:p>
        </p:txBody>
      </p:sp>
    </p:spTree>
    <p:extLst>
      <p:ext uri="{BB962C8B-B14F-4D97-AF65-F5344CB8AC3E}">
        <p14:creationId xmlns:p14="http://schemas.microsoft.com/office/powerpoint/2010/main" val="2652333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FC7A3AA1-44C4-4CBE-8808-D86A411AD6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3032449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FDAB746-A9A3-4EC2-8997-5EB71BC96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16" b="33968"/>
          <a:stretch/>
        </p:blipFill>
        <p:spPr>
          <a:xfrm>
            <a:off x="0" y="1584458"/>
            <a:ext cx="12192000" cy="1393277"/>
          </a:xfrm>
          <a:custGeom>
            <a:avLst/>
            <a:gdLst>
              <a:gd name="connsiteX0" fmla="*/ 0 w 12192000"/>
              <a:gd name="connsiteY0" fmla="*/ 0 h 3049325"/>
              <a:gd name="connsiteX1" fmla="*/ 12192000 w 12192000"/>
              <a:gd name="connsiteY1" fmla="*/ 0 h 3049325"/>
              <a:gd name="connsiteX2" fmla="*/ 12192000 w 12192000"/>
              <a:gd name="connsiteY2" fmla="*/ 3049325 h 3049325"/>
              <a:gd name="connsiteX3" fmla="*/ 0 w 12192000"/>
              <a:gd name="connsiteY3" fmla="*/ 3049325 h 304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049325">
                <a:moveTo>
                  <a:pt x="0" y="0"/>
                </a:moveTo>
                <a:lnTo>
                  <a:pt x="12192000" y="0"/>
                </a:lnTo>
                <a:lnTo>
                  <a:pt x="12192000" y="3049325"/>
                </a:lnTo>
                <a:lnTo>
                  <a:pt x="0" y="3049325"/>
                </a:lnTo>
                <a:close/>
              </a:path>
            </a:pathLst>
          </a:cu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7E19B76-09F0-4F72-B791-6B2D7C535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338328"/>
            <a:ext cx="7283779" cy="1027257"/>
          </a:xfrm>
        </p:spPr>
        <p:txBody>
          <a:bodyPr>
            <a:normAutofit fontScale="90000"/>
          </a:bodyPr>
          <a:lstStyle/>
          <a:p>
            <a:r>
              <a:rPr lang="nl-NL" sz="4000" b="1" dirty="0">
                <a:solidFill>
                  <a:srgbClr val="FFFFFF"/>
                </a:solidFill>
              </a:rPr>
              <a:t>Wiskunde MBO ( Alfa College)</a:t>
            </a:r>
            <a:br>
              <a:rPr lang="nl-NL" sz="4000" b="1" dirty="0">
                <a:solidFill>
                  <a:srgbClr val="FFFFFF"/>
                </a:solidFill>
              </a:rPr>
            </a:br>
            <a:endParaRPr lang="nl-NL" sz="4000" dirty="0">
              <a:solidFill>
                <a:srgbClr val="FFFFFF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91C9E05-1ED5-4438-8E0F-382199749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2805364"/>
            <a:ext cx="12188952" cy="405263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3852EF60-E331-4D75-87B3-CAC47A9893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42" y="1803332"/>
            <a:ext cx="6948850" cy="3735006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1B43D6A8-2486-BF58-4703-D02A4658AB4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7189"/>
          <a:stretch/>
        </p:blipFill>
        <p:spPr>
          <a:xfrm>
            <a:off x="0" y="3251322"/>
            <a:ext cx="12192000" cy="3337801"/>
          </a:xfrm>
          <a:prstGeom prst="rect">
            <a:avLst/>
          </a:prstGeom>
        </p:spPr>
      </p:pic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2A30D2C0-537A-539C-3B4E-E0C8770947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3041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2">
            <a:extLst>
              <a:ext uri="{FF2B5EF4-FFF2-40B4-BE49-F238E27FC236}">
                <a16:creationId xmlns:a16="http://schemas.microsoft.com/office/drawing/2014/main" id="{2D3BA1A6-C250-A322-AD8D-037827FBD3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871" y="2486535"/>
            <a:ext cx="3796670" cy="1453019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nl-NL" sz="5400" b="1" dirty="0">
                <a:latin typeface="+mj-lt"/>
                <a:ea typeface="+mj-ea"/>
                <a:cs typeface="+mj-cs"/>
              </a:rPr>
              <a:t>Terugblik week 03</a:t>
            </a:r>
          </a:p>
        </p:txBody>
      </p:sp>
    </p:spTree>
    <p:extLst>
      <p:ext uri="{BB962C8B-B14F-4D97-AF65-F5344CB8AC3E}">
        <p14:creationId xmlns:p14="http://schemas.microsoft.com/office/powerpoint/2010/main" val="294266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8999097C-75C3-48F3-9E26-5C4C0EBE41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687" y="196714"/>
            <a:ext cx="6029721" cy="6267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179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ep 20">
            <a:extLst>
              <a:ext uri="{FF2B5EF4-FFF2-40B4-BE49-F238E27FC236}">
                <a16:creationId xmlns:a16="http://schemas.microsoft.com/office/drawing/2014/main" id="{0616F6AA-08EB-4DFC-9B3B-A54A0E909A6B}"/>
              </a:ext>
            </a:extLst>
          </p:cNvPr>
          <p:cNvGrpSpPr/>
          <p:nvPr/>
        </p:nvGrpSpPr>
        <p:grpSpPr>
          <a:xfrm>
            <a:off x="299320" y="282890"/>
            <a:ext cx="5336606" cy="2777538"/>
            <a:chOff x="299320" y="282890"/>
            <a:chExt cx="5336606" cy="2777538"/>
          </a:xfrm>
        </p:grpSpPr>
        <p:pic>
          <p:nvPicPr>
            <p:cNvPr id="4" name="Afbeelding 3">
              <a:extLst>
                <a:ext uri="{FF2B5EF4-FFF2-40B4-BE49-F238E27FC236}">
                  <a16:creationId xmlns:a16="http://schemas.microsoft.com/office/drawing/2014/main" id="{087A47DA-20A3-4DD9-A68C-0D9A791AB7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9320" y="282890"/>
              <a:ext cx="5336606" cy="1892191"/>
            </a:xfrm>
            <a:prstGeom prst="rect">
              <a:avLst/>
            </a:prstGeom>
          </p:spPr>
        </p:pic>
        <p:pic>
          <p:nvPicPr>
            <p:cNvPr id="8" name="Afbeelding 7">
              <a:extLst>
                <a:ext uri="{FF2B5EF4-FFF2-40B4-BE49-F238E27FC236}">
                  <a16:creationId xmlns:a16="http://schemas.microsoft.com/office/drawing/2014/main" id="{6B569476-2224-4A0F-A6B8-3B0A725EEE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75126" y="1894722"/>
              <a:ext cx="2124345" cy="1165706"/>
            </a:xfrm>
            <a:prstGeom prst="rect">
              <a:avLst/>
            </a:prstGeom>
          </p:spPr>
        </p:pic>
        <p:pic>
          <p:nvPicPr>
            <p:cNvPr id="10" name="Afbeelding 9">
              <a:extLst>
                <a:ext uri="{FF2B5EF4-FFF2-40B4-BE49-F238E27FC236}">
                  <a16:creationId xmlns:a16="http://schemas.microsoft.com/office/drawing/2014/main" id="{57980B76-DF30-4A6B-83A3-586339AC81E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19154" y="2477575"/>
              <a:ext cx="1096599" cy="572489"/>
            </a:xfrm>
            <a:prstGeom prst="rect">
              <a:avLst/>
            </a:prstGeom>
          </p:spPr>
        </p:pic>
      </p:grpSp>
      <p:grpSp>
        <p:nvGrpSpPr>
          <p:cNvPr id="20" name="Groep 19">
            <a:extLst>
              <a:ext uri="{FF2B5EF4-FFF2-40B4-BE49-F238E27FC236}">
                <a16:creationId xmlns:a16="http://schemas.microsoft.com/office/drawing/2014/main" id="{D95C0348-F9FF-47F4-8EFB-4588B1FBE882}"/>
              </a:ext>
            </a:extLst>
          </p:cNvPr>
          <p:cNvGrpSpPr/>
          <p:nvPr/>
        </p:nvGrpSpPr>
        <p:grpSpPr>
          <a:xfrm>
            <a:off x="6803366" y="282890"/>
            <a:ext cx="4909363" cy="2512937"/>
            <a:chOff x="6803366" y="282890"/>
            <a:chExt cx="4909363" cy="2512937"/>
          </a:xfrm>
        </p:grpSpPr>
        <p:pic>
          <p:nvPicPr>
            <p:cNvPr id="12" name="Afbeelding 11">
              <a:extLst>
                <a:ext uri="{FF2B5EF4-FFF2-40B4-BE49-F238E27FC236}">
                  <a16:creationId xmlns:a16="http://schemas.microsoft.com/office/drawing/2014/main" id="{95D7476D-7BD8-4E4B-991C-A91D3B44EA4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03366" y="282890"/>
              <a:ext cx="4909363" cy="1725029"/>
            </a:xfrm>
            <a:prstGeom prst="rect">
              <a:avLst/>
            </a:prstGeom>
          </p:spPr>
        </p:pic>
        <p:pic>
          <p:nvPicPr>
            <p:cNvPr id="14" name="Afbeelding 13">
              <a:extLst>
                <a:ext uri="{FF2B5EF4-FFF2-40B4-BE49-F238E27FC236}">
                  <a16:creationId xmlns:a16="http://schemas.microsoft.com/office/drawing/2014/main" id="{2360A666-B1E6-4923-B32C-DE7F0DEF02A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924547" y="2052877"/>
              <a:ext cx="2667000" cy="742950"/>
            </a:xfrm>
            <a:prstGeom prst="rect">
              <a:avLst/>
            </a:prstGeom>
          </p:spPr>
        </p:pic>
      </p:grpSp>
      <p:grpSp>
        <p:nvGrpSpPr>
          <p:cNvPr id="19" name="Groep 18">
            <a:extLst>
              <a:ext uri="{FF2B5EF4-FFF2-40B4-BE49-F238E27FC236}">
                <a16:creationId xmlns:a16="http://schemas.microsoft.com/office/drawing/2014/main" id="{24A08628-43A8-4C10-ABAD-12A57130F586}"/>
              </a:ext>
            </a:extLst>
          </p:cNvPr>
          <p:cNvGrpSpPr/>
          <p:nvPr/>
        </p:nvGrpSpPr>
        <p:grpSpPr>
          <a:xfrm>
            <a:off x="8888352" y="3163918"/>
            <a:ext cx="2959221" cy="1546105"/>
            <a:chOff x="4747673" y="4802937"/>
            <a:chExt cx="2959221" cy="1546105"/>
          </a:xfrm>
        </p:grpSpPr>
        <p:pic>
          <p:nvPicPr>
            <p:cNvPr id="16" name="Afbeelding 15">
              <a:extLst>
                <a:ext uri="{FF2B5EF4-FFF2-40B4-BE49-F238E27FC236}">
                  <a16:creationId xmlns:a16="http://schemas.microsoft.com/office/drawing/2014/main" id="{CEAAA90C-CB6A-432A-8559-8CD609D9525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747673" y="4802937"/>
              <a:ext cx="2579029" cy="1141860"/>
            </a:xfrm>
            <a:prstGeom prst="rect">
              <a:avLst/>
            </a:prstGeom>
          </p:spPr>
        </p:pic>
        <p:pic>
          <p:nvPicPr>
            <p:cNvPr id="18" name="Afbeelding 17">
              <a:extLst>
                <a:ext uri="{FF2B5EF4-FFF2-40B4-BE49-F238E27FC236}">
                  <a16:creationId xmlns:a16="http://schemas.microsoft.com/office/drawing/2014/main" id="{AB542C4C-F949-46C9-BDFC-2FD3551DEC5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396451" y="5766578"/>
              <a:ext cx="2310443" cy="582464"/>
            </a:xfrm>
            <a:prstGeom prst="rect">
              <a:avLst/>
            </a:prstGeom>
          </p:spPr>
        </p:pic>
      </p:grpSp>
      <p:pic>
        <p:nvPicPr>
          <p:cNvPr id="23" name="Afbeelding 22">
            <a:extLst>
              <a:ext uri="{FF2B5EF4-FFF2-40B4-BE49-F238E27FC236}">
                <a16:creationId xmlns:a16="http://schemas.microsoft.com/office/drawing/2014/main" id="{D673B284-0431-458C-8F0D-FE1FD7EDC19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0255" y="4096355"/>
            <a:ext cx="6095820" cy="1097693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164E1D26-B6D9-4E81-965F-C6C3C1A2D5F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6069" y="5241894"/>
            <a:ext cx="2047875" cy="733425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2282A84E-2B7B-4649-AD29-F68736EA2E2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380942" y="5368306"/>
            <a:ext cx="1808402" cy="915705"/>
          </a:xfrm>
          <a:prstGeom prst="rect">
            <a:avLst/>
          </a:prstGeom>
        </p:spPr>
      </p:pic>
      <p:grpSp>
        <p:nvGrpSpPr>
          <p:cNvPr id="32" name="Groep 31">
            <a:extLst>
              <a:ext uri="{FF2B5EF4-FFF2-40B4-BE49-F238E27FC236}">
                <a16:creationId xmlns:a16="http://schemas.microsoft.com/office/drawing/2014/main" id="{87276EDC-4B60-48B2-93C3-47D51FF8F50C}"/>
              </a:ext>
            </a:extLst>
          </p:cNvPr>
          <p:cNvGrpSpPr/>
          <p:nvPr/>
        </p:nvGrpSpPr>
        <p:grpSpPr>
          <a:xfrm>
            <a:off x="472387" y="4124170"/>
            <a:ext cx="6095820" cy="2613370"/>
            <a:chOff x="472387" y="4124170"/>
            <a:chExt cx="6095820" cy="2613370"/>
          </a:xfrm>
        </p:grpSpPr>
        <p:pic>
          <p:nvPicPr>
            <p:cNvPr id="27" name="Afbeelding 26">
              <a:extLst>
                <a:ext uri="{FF2B5EF4-FFF2-40B4-BE49-F238E27FC236}">
                  <a16:creationId xmlns:a16="http://schemas.microsoft.com/office/drawing/2014/main" id="{2F48EC76-4B16-4F01-B4C0-70067579AD26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09150" y="6023165"/>
              <a:ext cx="2600325" cy="714375"/>
            </a:xfrm>
            <a:prstGeom prst="rect">
              <a:avLst/>
            </a:prstGeom>
          </p:spPr>
        </p:pic>
        <p:pic>
          <p:nvPicPr>
            <p:cNvPr id="30" name="Afbeelding 29">
              <a:extLst>
                <a:ext uri="{FF2B5EF4-FFF2-40B4-BE49-F238E27FC236}">
                  <a16:creationId xmlns:a16="http://schemas.microsoft.com/office/drawing/2014/main" id="{EADBFD28-D62A-4FBF-B3E2-9F4D39BABC9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72387" y="4124170"/>
              <a:ext cx="6095820" cy="1097693"/>
            </a:xfrm>
            <a:prstGeom prst="rect">
              <a:avLst/>
            </a:prstGeom>
          </p:spPr>
        </p:pic>
        <p:pic>
          <p:nvPicPr>
            <p:cNvPr id="31" name="Afbeelding 30">
              <a:extLst>
                <a:ext uri="{FF2B5EF4-FFF2-40B4-BE49-F238E27FC236}">
                  <a16:creationId xmlns:a16="http://schemas.microsoft.com/office/drawing/2014/main" id="{9CB6BB3B-7D31-4206-9776-E686F806769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58201" y="5269709"/>
              <a:ext cx="2047875" cy="733425"/>
            </a:xfrm>
            <a:prstGeom prst="rect">
              <a:avLst/>
            </a:prstGeom>
          </p:spPr>
        </p:pic>
      </p:grpSp>
      <p:pic>
        <p:nvPicPr>
          <p:cNvPr id="34" name="Afbeelding 33">
            <a:extLst>
              <a:ext uri="{FF2B5EF4-FFF2-40B4-BE49-F238E27FC236}">
                <a16:creationId xmlns:a16="http://schemas.microsoft.com/office/drawing/2014/main" id="{736C6798-5D62-4D6A-BBCB-96FBBFBC62A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432789" y="6284011"/>
            <a:ext cx="2357166" cy="505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6809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DA5BEBFD-25ED-407A-BC6F-0E820B39C7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583" y="372733"/>
            <a:ext cx="9298557" cy="1973435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A0B99078-9651-44D2-9FAF-0EB81D030E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847" y="2465215"/>
            <a:ext cx="4495800" cy="2019300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DD9AA893-4127-4D5C-89C0-5BDFF395B5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4639" y="2542456"/>
            <a:ext cx="4953000" cy="154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620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A6C5C6CC-D15D-40A3-A026-4D0C8CE137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662" y="1100137"/>
            <a:ext cx="6924675" cy="465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5561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844" y="319061"/>
            <a:ext cx="9401827" cy="1415794"/>
          </a:xfrm>
        </p:spPr>
        <p:txBody>
          <a:bodyPr/>
          <a:lstStyle/>
          <a:p>
            <a:r>
              <a:rPr lang="nl-NL" dirty="0">
                <a:latin typeface="+mj-lt"/>
                <a:ea typeface="+mj-ea"/>
                <a:cs typeface="+mj-cs"/>
              </a:rPr>
              <a:t>Lesmateriaal + Programma</a:t>
            </a:r>
          </a:p>
          <a:p>
            <a:pPr lvl="1"/>
            <a:r>
              <a:rPr lang="nl-NL" b="1" dirty="0">
                <a:latin typeface="+mj-lt"/>
                <a:ea typeface="+mj-ea"/>
                <a:cs typeface="+mj-cs"/>
              </a:rPr>
              <a:t>Website: </a:t>
            </a:r>
            <a:r>
              <a:rPr lang="nl-NL" b="1" dirty="0">
                <a:highlight>
                  <a:srgbClr val="FFFF00"/>
                </a:highlight>
                <a:latin typeface="+mj-lt"/>
                <a:ea typeface="+mj-ea"/>
                <a:cs typeface="+mj-cs"/>
                <a:hlinkClick r:id="rId2"/>
              </a:rPr>
              <a:t>math4all</a:t>
            </a:r>
            <a:r>
              <a:rPr lang="nl-NL" b="1" dirty="0">
                <a:highlight>
                  <a:srgbClr val="FFFF00"/>
                </a:highlight>
                <a:latin typeface="+mj-lt"/>
                <a:ea typeface="+mj-ea"/>
                <a:cs typeface="+mj-cs"/>
              </a:rPr>
              <a:t>  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7077DE81-BA72-4BFE-B4B7-D16C11FBC4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t="1532" r="46188" b="86856"/>
          <a:stretch/>
        </p:blipFill>
        <p:spPr>
          <a:xfrm>
            <a:off x="5631180" y="872702"/>
            <a:ext cx="6560820" cy="308511"/>
          </a:xfrm>
          <a:prstGeom prst="rect">
            <a:avLst/>
          </a:prstGeom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id="{0A7DD960-4D65-4E8E-AF42-14D228E83DE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61" t="18248" r="75993" b="5845"/>
          <a:stretch/>
        </p:blipFill>
        <p:spPr>
          <a:xfrm>
            <a:off x="476634" y="1260042"/>
            <a:ext cx="3731156" cy="2737473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9D7A01F9-D855-4C88-AC00-77E30F741A2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998" t="18019" r="16046" b="4395"/>
          <a:stretch/>
        </p:blipFill>
        <p:spPr>
          <a:xfrm>
            <a:off x="4561479" y="1260041"/>
            <a:ext cx="3069041" cy="2737474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B6337925-A4B1-4E6A-AF45-0265E78B01E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659" t="12875" r="56391" b="12841"/>
          <a:stretch/>
        </p:blipFill>
        <p:spPr>
          <a:xfrm>
            <a:off x="8063903" y="3233743"/>
            <a:ext cx="3651463" cy="30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811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844" y="319061"/>
            <a:ext cx="9401827" cy="1415794"/>
          </a:xfrm>
        </p:spPr>
        <p:txBody>
          <a:bodyPr/>
          <a:lstStyle/>
          <a:p>
            <a:r>
              <a:rPr lang="nl-NL" dirty="0">
                <a:latin typeface="+mj-lt"/>
                <a:ea typeface="+mj-ea"/>
                <a:cs typeface="+mj-cs"/>
              </a:rPr>
              <a:t>Lesmateriaal + Programma</a:t>
            </a:r>
          </a:p>
          <a:p>
            <a:pPr lvl="1"/>
            <a:r>
              <a:rPr lang="nl-NL" b="1" dirty="0">
                <a:latin typeface="+mj-lt"/>
                <a:ea typeface="+mj-ea"/>
                <a:cs typeface="+mj-cs"/>
              </a:rPr>
              <a:t>Link (website): </a:t>
            </a:r>
            <a:r>
              <a:rPr lang="nl-NL" b="1" dirty="0">
                <a:latin typeface="+mj-lt"/>
                <a:ea typeface="+mj-ea"/>
                <a:cs typeface="+mj-cs"/>
                <a:hlinkClick r:id="rId2"/>
              </a:rPr>
              <a:t>www.math4MBO.nl</a:t>
            </a:r>
            <a:r>
              <a:rPr lang="nl-NL" b="1" dirty="0">
                <a:latin typeface="+mj-lt"/>
                <a:ea typeface="+mj-ea"/>
                <a:cs typeface="+mj-cs"/>
              </a:rPr>
              <a:t>  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7077DE81-BA72-4BFE-B4B7-D16C11FBC4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t="1532" r="46188" b="86856"/>
          <a:stretch/>
        </p:blipFill>
        <p:spPr>
          <a:xfrm>
            <a:off x="5631180" y="872702"/>
            <a:ext cx="6560820" cy="308511"/>
          </a:xfrm>
          <a:prstGeom prst="rect">
            <a:avLst/>
          </a:prstGeom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id="{0A7DD960-4D65-4E8E-AF42-14D228E83DE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61" t="18248" r="83048" b="71073"/>
          <a:stretch/>
        </p:blipFill>
        <p:spPr>
          <a:xfrm>
            <a:off x="6560822" y="1797519"/>
            <a:ext cx="3267990" cy="490977"/>
          </a:xfrm>
          <a:prstGeom prst="rect">
            <a:avLst/>
          </a:prstGeom>
        </p:spPr>
      </p:pic>
      <p:sp>
        <p:nvSpPr>
          <p:cNvPr id="26" name="Tekstvak 25">
            <a:extLst>
              <a:ext uri="{FF2B5EF4-FFF2-40B4-BE49-F238E27FC236}">
                <a16:creationId xmlns:a16="http://schemas.microsoft.com/office/drawing/2014/main" id="{78D0BB31-D02B-4399-AA44-E56666AAEF69}"/>
              </a:ext>
            </a:extLst>
          </p:cNvPr>
          <p:cNvSpPr txBox="1"/>
          <p:nvPr/>
        </p:nvSpPr>
        <p:spPr>
          <a:xfrm>
            <a:off x="1464271" y="1212744"/>
            <a:ext cx="278875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 b="1" dirty="0">
                <a:latin typeface="+mj-lt"/>
                <a:ea typeface="+mj-ea"/>
                <a:cs typeface="+mj-cs"/>
              </a:rPr>
              <a:t>Periode 01</a:t>
            </a:r>
            <a:endParaRPr lang="nl-NL" sz="3200" b="1" dirty="0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4240CB4E-98D8-4E97-A467-BE9F57AE43AB}"/>
              </a:ext>
            </a:extLst>
          </p:cNvPr>
          <p:cNvSpPr txBox="1"/>
          <p:nvPr/>
        </p:nvSpPr>
        <p:spPr>
          <a:xfrm>
            <a:off x="2062727" y="2025482"/>
            <a:ext cx="356845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 b="1" dirty="0">
                <a:latin typeface="+mj-lt"/>
                <a:ea typeface="+mj-ea"/>
                <a:cs typeface="+mj-cs"/>
              </a:rPr>
              <a:t>Inhoud les Week 04: </a:t>
            </a:r>
            <a:endParaRPr lang="nl-NL" sz="3200" b="1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71437381-B952-4390-AF93-00A1946AC578}"/>
              </a:ext>
            </a:extLst>
          </p:cNvPr>
          <p:cNvSpPr txBox="1"/>
          <p:nvPr/>
        </p:nvSpPr>
        <p:spPr>
          <a:xfrm>
            <a:off x="1063674" y="4969279"/>
            <a:ext cx="1013619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 b="1" dirty="0">
                <a:latin typeface="+mj-lt"/>
                <a:ea typeface="+mj-ea"/>
                <a:cs typeface="+mj-cs"/>
              </a:rPr>
              <a:t>Huiswerk: </a:t>
            </a:r>
          </a:p>
          <a:p>
            <a:r>
              <a:rPr lang="nl-NL" sz="3200" b="1" dirty="0">
                <a:latin typeface="+mj-lt"/>
                <a:ea typeface="+mj-ea"/>
                <a:cs typeface="+mj-cs"/>
              </a:rPr>
              <a:t>Opdracht : 11 t/m 40     (zie wikiwijs voor de opdrachten)</a:t>
            </a:r>
          </a:p>
          <a:p>
            <a:r>
              <a:rPr lang="nl-NL" sz="3200" b="1" dirty="0">
                <a:latin typeface="+mj-lt"/>
                <a:ea typeface="+mj-ea"/>
                <a:cs typeface="+mj-cs"/>
              </a:rPr>
              <a:t>                   </a:t>
            </a:r>
            <a:endParaRPr lang="nl-NL" sz="3200" b="1" dirty="0"/>
          </a:p>
        </p:txBody>
      </p:sp>
      <p:grpSp>
        <p:nvGrpSpPr>
          <p:cNvPr id="9" name="Groep 8">
            <a:extLst>
              <a:ext uri="{FF2B5EF4-FFF2-40B4-BE49-F238E27FC236}">
                <a16:creationId xmlns:a16="http://schemas.microsoft.com/office/drawing/2014/main" id="{D8A81449-338B-8A35-C1FC-B7966773F428}"/>
              </a:ext>
            </a:extLst>
          </p:cNvPr>
          <p:cNvGrpSpPr/>
          <p:nvPr/>
        </p:nvGrpSpPr>
        <p:grpSpPr>
          <a:xfrm>
            <a:off x="6516994" y="1681449"/>
            <a:ext cx="3355645" cy="2426508"/>
            <a:chOff x="6516994" y="1681449"/>
            <a:chExt cx="3355645" cy="2426508"/>
          </a:xfrm>
        </p:grpSpPr>
        <p:pic>
          <p:nvPicPr>
            <p:cNvPr id="6" name="Afbeelding 5">
              <a:extLst>
                <a:ext uri="{FF2B5EF4-FFF2-40B4-BE49-F238E27FC236}">
                  <a16:creationId xmlns:a16="http://schemas.microsoft.com/office/drawing/2014/main" id="{B66262FA-786E-9C42-EB0D-CBA29CA74B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16994" y="1681449"/>
              <a:ext cx="3355645" cy="2426508"/>
            </a:xfrm>
            <a:prstGeom prst="rect">
              <a:avLst/>
            </a:prstGeom>
          </p:spPr>
        </p:pic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7" name="Inkt 6">
                  <a:extLst>
                    <a:ext uri="{FF2B5EF4-FFF2-40B4-BE49-F238E27FC236}">
                      <a16:creationId xmlns:a16="http://schemas.microsoft.com/office/drawing/2014/main" id="{0F1A3750-3043-A2E8-295F-28D76FD18B80}"/>
                    </a:ext>
                  </a:extLst>
                </p14:cNvPr>
                <p14:cNvContentPartPr/>
                <p14:nvPr/>
              </p14:nvContentPartPr>
              <p14:xfrm>
                <a:off x="6670706" y="3349496"/>
                <a:ext cx="2982240" cy="93240"/>
              </p14:xfrm>
            </p:contentPart>
          </mc:Choice>
          <mc:Fallback>
            <p:pic>
              <p:nvPicPr>
                <p:cNvPr id="7" name="Inkt 6">
                  <a:extLst>
                    <a:ext uri="{FF2B5EF4-FFF2-40B4-BE49-F238E27FC236}">
                      <a16:creationId xmlns:a16="http://schemas.microsoft.com/office/drawing/2014/main" id="{0F1A3750-3043-A2E8-295F-28D76FD18B80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617066" y="3241496"/>
                  <a:ext cx="3089880" cy="3088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567016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1757</TotalTime>
  <Words>192</Words>
  <Application>Microsoft Office PowerPoint</Application>
  <PresentationFormat>Breedbeeld</PresentationFormat>
  <Paragraphs>31</Paragraphs>
  <Slides>19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7" baseType="lpstr">
      <vt:lpstr>Arial</vt:lpstr>
      <vt:lpstr>Calibri</vt:lpstr>
      <vt:lpstr>Calibri Light</vt:lpstr>
      <vt:lpstr>Cambria Math</vt:lpstr>
      <vt:lpstr>Helvetiva</vt:lpstr>
      <vt:lpstr>MJXc-TeX-main-R</vt:lpstr>
      <vt:lpstr>Roboto</vt:lpstr>
      <vt:lpstr>Kantoorthema</vt:lpstr>
      <vt:lpstr> Wiskunde 1-1   MBO 4  Week 04    </vt:lpstr>
      <vt:lpstr>Wiskunde MBO ( Alfa College)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Wiskunde MBO 4</dc:title>
  <dc:creator>Nazari, Shair</dc:creator>
  <cp:lastModifiedBy>Nazari, Shair</cp:lastModifiedBy>
  <cp:revision>10</cp:revision>
  <dcterms:created xsi:type="dcterms:W3CDTF">2020-09-05T14:33:02Z</dcterms:created>
  <dcterms:modified xsi:type="dcterms:W3CDTF">2022-09-21T09:46:23Z</dcterms:modified>
</cp:coreProperties>
</file>