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1"/>
  </p:notesMasterIdLst>
  <p:sldIdLst>
    <p:sldId id="256" r:id="rId3"/>
    <p:sldId id="257" r:id="rId4"/>
    <p:sldId id="259" r:id="rId5"/>
    <p:sldId id="260" r:id="rId6"/>
    <p:sldId id="275" r:id="rId7"/>
    <p:sldId id="261" r:id="rId8"/>
    <p:sldId id="276" r:id="rId9"/>
    <p:sldId id="272" r:id="rId10"/>
    <p:sldId id="277" r:id="rId11"/>
    <p:sldId id="271" r:id="rId12"/>
    <p:sldId id="273" r:id="rId13"/>
    <p:sldId id="274" r:id="rId14"/>
    <p:sldId id="278" r:id="rId15"/>
    <p:sldId id="279" r:id="rId16"/>
    <p:sldId id="280" r:id="rId17"/>
    <p:sldId id="281" r:id="rId18"/>
    <p:sldId id="270" r:id="rId19"/>
    <p:sldId id="288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DC542A9-7AA8-4CD6-8E00-9A26CAFE253C}" v="1" dt="2023-09-08T08:03:18.81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0" d="100"/>
          <a:sy n="50" d="100"/>
        </p:scale>
        <p:origin x="140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microsoft.com/office/2016/11/relationships/changesInfo" Target="changesInfos/changesInfo1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8DC542A9-7AA8-4CD6-8E00-9A26CAFE253C}"/>
    <pc:docChg chg="custSel modSld">
      <pc:chgData name="Emil van der Weijden" userId="d5a97714-595f-41f7-a457-b8fe7f3b0d31" providerId="ADAL" clId="{8DC542A9-7AA8-4CD6-8E00-9A26CAFE253C}" dt="2023-09-08T08:11:33.927" v="400" actId="20577"/>
      <pc:docMkLst>
        <pc:docMk/>
      </pc:docMkLst>
      <pc:sldChg chg="modSp mod">
        <pc:chgData name="Emil van der Weijden" userId="d5a97714-595f-41f7-a457-b8fe7f3b0d31" providerId="ADAL" clId="{8DC542A9-7AA8-4CD6-8E00-9A26CAFE253C}" dt="2023-09-08T07:58:15.291" v="71" actId="20577"/>
        <pc:sldMkLst>
          <pc:docMk/>
          <pc:sldMk cId="1958275101" sldId="256"/>
        </pc:sldMkLst>
        <pc:spChg chg="mod">
          <ac:chgData name="Emil van der Weijden" userId="d5a97714-595f-41f7-a457-b8fe7f3b0d31" providerId="ADAL" clId="{8DC542A9-7AA8-4CD6-8E00-9A26CAFE253C}" dt="2023-09-08T07:58:10.272" v="58" actId="20577"/>
          <ac:spMkLst>
            <pc:docMk/>
            <pc:sldMk cId="1958275101" sldId="256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8DC542A9-7AA8-4CD6-8E00-9A26CAFE253C}" dt="2023-09-08T07:58:15.291" v="71" actId="20577"/>
          <ac:spMkLst>
            <pc:docMk/>
            <pc:sldMk cId="1958275101" sldId="256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8DC542A9-7AA8-4CD6-8E00-9A26CAFE253C}" dt="2023-09-08T08:03:18.944" v="72" actId="27636"/>
        <pc:sldMkLst>
          <pc:docMk/>
          <pc:sldMk cId="2602207953" sldId="271"/>
        </pc:sldMkLst>
        <pc:spChg chg="mod">
          <ac:chgData name="Emil van der Weijden" userId="d5a97714-595f-41f7-a457-b8fe7f3b0d31" providerId="ADAL" clId="{8DC542A9-7AA8-4CD6-8E00-9A26CAFE253C}" dt="2023-09-08T08:03:18.944" v="72" actId="27636"/>
          <ac:spMkLst>
            <pc:docMk/>
            <pc:sldMk cId="2602207953" sldId="271"/>
            <ac:spMk id="2" creationId="{00000000-0000-0000-0000-000000000000}"/>
          </ac:spMkLst>
        </pc:spChg>
      </pc:sldChg>
      <pc:sldChg chg="modSp mod">
        <pc:chgData name="Emil van der Weijden" userId="d5a97714-595f-41f7-a457-b8fe7f3b0d31" providerId="ADAL" clId="{8DC542A9-7AA8-4CD6-8E00-9A26CAFE253C}" dt="2023-09-08T08:11:33.927" v="400" actId="20577"/>
        <pc:sldMkLst>
          <pc:docMk/>
          <pc:sldMk cId="737949309" sldId="288"/>
        </pc:sldMkLst>
        <pc:spChg chg="mod">
          <ac:chgData name="Emil van der Weijden" userId="d5a97714-595f-41f7-a457-b8fe7f3b0d31" providerId="ADAL" clId="{8DC542A9-7AA8-4CD6-8E00-9A26CAFE253C}" dt="2023-09-08T08:11:33.927" v="400" actId="20577"/>
          <ac:spMkLst>
            <pc:docMk/>
            <pc:sldMk cId="737949309" sldId="288"/>
            <ac:spMk id="3" creationId="{18B1CC3B-648C-87D0-E6E2-5B21FAD1F3E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Foto </a:t>
            </a:r>
            <a:r>
              <a:rPr lang="nl-NL" dirty="0" err="1"/>
              <a:t>rechtenvrij</a:t>
            </a:r>
            <a:r>
              <a:rPr lang="nl-NL" dirty="0"/>
              <a:t> https://pixabay.com/nl/fuut-watervogel-vogel-de-natuur-2394839/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35895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29729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72349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20130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3466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45236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Stellingen:</a:t>
            </a:r>
          </a:p>
          <a:p>
            <a:endParaRPr lang="nl-NL" dirty="0"/>
          </a:p>
          <a:p>
            <a:pPr marL="228600" indent="-228600">
              <a:buAutoNum type="arabicPeriod"/>
            </a:pPr>
            <a:r>
              <a:rPr lang="nl-NL" dirty="0"/>
              <a:t>Vogels, reptielen, amfibieën en vissen hebben geen duidelijke bronstcyclus, overige dieren wel.</a:t>
            </a:r>
            <a:endParaRPr lang="nl-NL" baseline="0" dirty="0"/>
          </a:p>
          <a:p>
            <a:pPr marL="228600" indent="-228600">
              <a:buAutoNum type="arabicPeriod"/>
            </a:pPr>
            <a:r>
              <a:rPr lang="nl-NL" baseline="0" dirty="0"/>
              <a:t>Ja dat klopt, de bronstcyclus bestaat uit 4 fases</a:t>
            </a:r>
          </a:p>
          <a:p>
            <a:pPr marL="228600" indent="-228600">
              <a:buAutoNum type="arabicPeriod"/>
            </a:pPr>
            <a:r>
              <a:rPr lang="nl-NL" baseline="0" dirty="0"/>
              <a:t>Een dier met maar 1 bronstcyclus noem je mono-</a:t>
            </a:r>
            <a:r>
              <a:rPr lang="nl-NL" baseline="0" dirty="0" err="1"/>
              <a:t>oestrisch</a:t>
            </a:r>
            <a:r>
              <a:rPr lang="nl-NL" baseline="0" dirty="0"/>
              <a:t>. Poly-</a:t>
            </a:r>
            <a:r>
              <a:rPr lang="nl-NL" baseline="0" dirty="0" err="1"/>
              <a:t>oestrisch</a:t>
            </a:r>
            <a:r>
              <a:rPr lang="nl-NL" baseline="0" dirty="0"/>
              <a:t> dan hebben ze meerdere bronstcyclussen in een jaar.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53315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Afbeelding kat uit wikiwijs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245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Afbeelding kat uit wikiwijs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19172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730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0410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909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27818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1577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8-9-2023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LphYN6LaL9A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8nGJCUjONk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74369" y="653616"/>
            <a:ext cx="11183801" cy="1857355"/>
          </a:xfrm>
        </p:spPr>
        <p:txBody>
          <a:bodyPr>
            <a:normAutofit/>
          </a:bodyPr>
          <a:lstStyle/>
          <a:p>
            <a:r>
              <a:rPr lang="en-US" sz="4800" b="1" dirty="0" err="1"/>
              <a:t>Voortplanting</a:t>
            </a:r>
            <a:r>
              <a:rPr lang="en-US" sz="4800" b="1" dirty="0"/>
              <a:t> </a:t>
            </a:r>
            <a:r>
              <a:rPr lang="en-US" sz="4800" b="1" dirty="0" err="1"/>
              <a:t>algemeen</a:t>
            </a:r>
            <a:endParaRPr lang="nl-NL" sz="4800" b="1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600" b="1" dirty="0" err="1"/>
              <a:t>Bronstseizoen</a:t>
            </a:r>
            <a:r>
              <a:rPr lang="en-US" sz="3600" b="1" dirty="0"/>
              <a:t> en </a:t>
            </a:r>
            <a:r>
              <a:rPr lang="en-US" sz="3600" b="1" dirty="0" err="1"/>
              <a:t>bronstcyclus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7170" y="365125"/>
            <a:ext cx="11136630" cy="1325563"/>
          </a:xfrm>
        </p:spPr>
        <p:txBody>
          <a:bodyPr>
            <a:normAutofit/>
          </a:bodyPr>
          <a:lstStyle/>
          <a:p>
            <a:r>
              <a:rPr lang="en-US" dirty="0"/>
              <a:t>1.5 </a:t>
            </a:r>
            <a:r>
              <a:rPr lang="en-US" dirty="0" err="1"/>
              <a:t>Bronstcyclus</a:t>
            </a:r>
            <a:r>
              <a:rPr lang="en-US" dirty="0"/>
              <a:t> </a:t>
            </a:r>
            <a:r>
              <a:rPr lang="en-US" dirty="0" err="1"/>
              <a:t>konijn</a:t>
            </a:r>
            <a:r>
              <a:rPr lang="en-US" dirty="0"/>
              <a:t>, </a:t>
            </a:r>
            <a:r>
              <a:rPr lang="en-US" dirty="0" err="1"/>
              <a:t>cavia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hamster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42528497"/>
              </p:ext>
            </p:extLst>
          </p:nvPr>
        </p:nvGraphicFramePr>
        <p:xfrm>
          <a:off x="217170" y="1825625"/>
          <a:ext cx="11761470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04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204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20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Konijn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Cavia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Hamster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Eierstokken</a:t>
                      </a:r>
                      <a:r>
                        <a:rPr lang="nl-NL" baseline="0" dirty="0"/>
                        <a:t> produceren in golven rijpe follikels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Bronstcyclus van 16 dagen en bronstduur van 24 uur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de natuur seizoensgebonden bronstcyclus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Geen duidelijke bronstcyclus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10 uur na begin bronst de eisprong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Voortplanting april tot september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Pas eisprong na dekking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Bronstgedrag loopt om andere heen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Hamster winterslaap (</a:t>
                      </a:r>
                      <a:r>
                        <a:rPr lang="nl-NL" dirty="0" err="1"/>
                        <a:t>anoestrus</a:t>
                      </a:r>
                      <a:r>
                        <a:rPr lang="nl-NL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Bronstige voedster achterlijf omhoog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Andere cavia’s beklimmen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In gevangenschap hele jaar door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Rood-blauw verkleuren vulva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Beer verleidt</a:t>
                      </a:r>
                      <a:r>
                        <a:rPr lang="nl-NL" baseline="0" dirty="0"/>
                        <a:t> het zeugje door te brommen en achter haar aan rennen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Bronstcyclus duurt 4 dagen en 6</a:t>
                      </a:r>
                      <a:r>
                        <a:rPr lang="nl-NL" baseline="0" dirty="0"/>
                        <a:t> tot 10 uur bronstig (‘s nachts)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Hele</a:t>
                      </a:r>
                      <a:r>
                        <a:rPr lang="nl-NL" baseline="0" dirty="0"/>
                        <a:t> jaar door vruchtbaar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Hele jaar door</a:t>
                      </a:r>
                      <a:r>
                        <a:rPr lang="nl-NL" baseline="0" dirty="0"/>
                        <a:t> vruchtbaar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Bronstig dan sta-reflex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0228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22079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10532"/>
          </a:xfrm>
        </p:spPr>
        <p:txBody>
          <a:bodyPr>
            <a:normAutofit/>
          </a:bodyPr>
          <a:lstStyle/>
          <a:p>
            <a:r>
              <a:rPr lang="en-US" dirty="0"/>
              <a:t>1.6 </a:t>
            </a:r>
            <a:r>
              <a:rPr lang="en-US" dirty="0" err="1"/>
              <a:t>Vogels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7886"/>
            <a:ext cx="10515600" cy="4769077"/>
          </a:xfrm>
        </p:spPr>
        <p:txBody>
          <a:bodyPr>
            <a:normAutofit/>
          </a:bodyPr>
          <a:lstStyle/>
          <a:p>
            <a:r>
              <a:rPr lang="nl-NL" dirty="0"/>
              <a:t>Broedseizoen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Geen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Beïnvloedbaar door seizoen (voorjaar) en beschikbaarheid partner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Goede nestgelegenheid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Broeden start al voor het leggen van het ei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Baltsgedrag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>
                <a:hlinkClick r:id="rId3"/>
              </a:rPr>
              <a:t>Ritueel</a:t>
            </a:r>
            <a:r>
              <a:rPr lang="nl-NL" dirty="0"/>
              <a:t> voorafgaand aan paring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Mannetje en vrouwtje maken gebaren naar elkaar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Baltsgedrag geeft aan bereid tot paren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2514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8251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1.7 </a:t>
            </a:r>
            <a:r>
              <a:rPr lang="en-US" dirty="0" err="1"/>
              <a:t>Vissen</a:t>
            </a:r>
            <a:r>
              <a:rPr lang="en-US" dirty="0"/>
              <a:t>, </a:t>
            </a:r>
            <a:r>
              <a:rPr lang="en-US" dirty="0" err="1"/>
              <a:t>reptielen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amfibieën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57942" y="1825625"/>
            <a:ext cx="10395857" cy="4351338"/>
          </a:xfrm>
        </p:spPr>
        <p:txBody>
          <a:bodyPr>
            <a:normAutofit/>
          </a:bodyPr>
          <a:lstStyle/>
          <a:p>
            <a:r>
              <a:rPr lang="nl-NL" dirty="0"/>
              <a:t>Bronstseizoen en bronstgedrag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Geen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Alleen voortplanting onder gunstige omstandigheden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Hebben ook </a:t>
            </a:r>
            <a:r>
              <a:rPr lang="nl-NL" dirty="0">
                <a:hlinkClick r:id="rId3"/>
              </a:rPr>
              <a:t>baltsgedrag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Soms tijdens bronstperiode een ander uiterlijk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Handdoeken gebruiken bij angstige kat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49874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1.7 </a:t>
            </a:r>
            <a:r>
              <a:rPr lang="en-US" dirty="0" err="1"/>
              <a:t>Vissen</a:t>
            </a:r>
            <a:r>
              <a:rPr lang="en-US" dirty="0"/>
              <a:t>, </a:t>
            </a:r>
            <a:r>
              <a:rPr lang="en-US" dirty="0" err="1"/>
              <a:t>reptielen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amfibieën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43428" y="1825625"/>
            <a:ext cx="10410371" cy="4351338"/>
          </a:xfrm>
        </p:spPr>
        <p:txBody>
          <a:bodyPr>
            <a:normAutofit/>
          </a:bodyPr>
          <a:lstStyle/>
          <a:p>
            <a:r>
              <a:rPr lang="nl-NL" dirty="0"/>
              <a:t>Rol van hormonen en zintuigen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Bronstig zowel zintuiglijk als hormonaal geregeld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Invloed van daglengte, lichtintensiteit en temperatuur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Prikkels naar de epifyse waardoor minder productie melatonine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Stijging melatonine start bronstcyclus short-</a:t>
            </a:r>
            <a:r>
              <a:rPr lang="nl-NL" dirty="0" err="1"/>
              <a:t>daybreeders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Daling melatonine start bronstcyclus long-</a:t>
            </a:r>
            <a:r>
              <a:rPr lang="nl-NL" dirty="0" err="1"/>
              <a:t>daybreeders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5849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939754"/>
            <a:ext cx="6328299" cy="5169785"/>
          </a:xfrm>
          <a:prstGeom prst="rect">
            <a:avLst/>
          </a:prstGeom>
        </p:spPr>
      </p:pic>
      <p:sp>
        <p:nvSpPr>
          <p:cNvPr id="10" name="Tekstvak 9"/>
          <p:cNvSpPr txBox="1"/>
          <p:nvPr/>
        </p:nvSpPr>
        <p:spPr>
          <a:xfrm>
            <a:off x="838200" y="231573"/>
            <a:ext cx="7202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>
                <a:solidFill>
                  <a:srgbClr val="1F9BDE"/>
                </a:solidFill>
                <a:latin typeface="DIN Condensed"/>
              </a:rPr>
              <a:t>Bronstcyclus schematisch</a:t>
            </a:r>
          </a:p>
        </p:txBody>
      </p:sp>
    </p:spTree>
    <p:extLst>
      <p:ext uri="{BB962C8B-B14F-4D97-AF65-F5344CB8AC3E}">
        <p14:creationId xmlns:p14="http://schemas.microsoft.com/office/powerpoint/2010/main" val="25230864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1.7 </a:t>
            </a:r>
            <a:r>
              <a:rPr lang="en-US" dirty="0" err="1"/>
              <a:t>Vissen</a:t>
            </a:r>
            <a:r>
              <a:rPr lang="en-US" dirty="0"/>
              <a:t>, </a:t>
            </a:r>
            <a:r>
              <a:rPr lang="en-US" dirty="0" err="1"/>
              <a:t>reptielen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amfibieën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Melatonine, FSH, LH en oestrogeen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Melatonine zet hypothalamus aan tot productie </a:t>
            </a:r>
            <a:r>
              <a:rPr lang="nl-NL" dirty="0" err="1"/>
              <a:t>GnRH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/>
              <a:t>GnRH</a:t>
            </a:r>
            <a:r>
              <a:rPr lang="nl-NL" dirty="0"/>
              <a:t> stimuleert hypofyse productie FSH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Folliculaire fase onderverdeeld in pro-oestrus en oestrus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Pro-oestrus geen dekking, oestrus wel dekking (bronstgedrag)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Oestrogeen bereikt piek en daarna LH ook piek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Enkele dagen na piek ovulatie door luteïniserend hormoon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4133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1.7 </a:t>
            </a:r>
            <a:r>
              <a:rPr lang="en-US" dirty="0" err="1"/>
              <a:t>Vissen</a:t>
            </a:r>
            <a:r>
              <a:rPr lang="en-US" dirty="0"/>
              <a:t>, </a:t>
            </a:r>
            <a:r>
              <a:rPr lang="en-US" dirty="0" err="1"/>
              <a:t>reptielen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amfibieën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Gele lichaam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Op de plaats van restanten follikel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/>
              <a:t>Luteale</a:t>
            </a:r>
            <a:r>
              <a:rPr lang="nl-NL" dirty="0"/>
              <a:t> fase, productie progesteron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/>
              <a:t>Metoestrus</a:t>
            </a:r>
            <a:r>
              <a:rPr lang="nl-NL" dirty="0"/>
              <a:t> veel progesteron en geen nieuwe ovulatie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Einde cyclus productie prostaglandine in baarmoederslijmvlies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Gele lichaam afgebroken en dier in </a:t>
            </a:r>
            <a:r>
              <a:rPr lang="nl-NL" dirty="0" err="1"/>
              <a:t>anoestrus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774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Stellingen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/>
              <a:t>Alle dieren hebben een duidelijke bronstcyclus.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Een bronstcyclus bestaat uit verschillende fases.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Als een dier één bronstcyclus per jaar heeft noem </a:t>
            </a:r>
          </a:p>
          <a:p>
            <a:pPr marL="0" indent="0">
              <a:buNone/>
              <a:tabLst>
                <a:tab pos="536575" algn="l"/>
              </a:tabLst>
            </a:pPr>
            <a:r>
              <a:rPr lang="nl-NL"/>
              <a:t>	je </a:t>
            </a:r>
            <a:r>
              <a:rPr lang="nl-NL" dirty="0"/>
              <a:t>dit poly-</a:t>
            </a:r>
            <a:r>
              <a:rPr lang="nl-NL" dirty="0" err="1"/>
              <a:t>oestrisch</a:t>
            </a:r>
            <a:r>
              <a:rPr lang="nl-NL" dirty="0"/>
              <a:t>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9085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8189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2CEBA-C756-C0A4-9C35-CA122550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B1CC3B-648C-87D0-E6E2-5B21FAD1F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Ga naar de e-</a:t>
            </a:r>
            <a:r>
              <a:rPr lang="nl-NL" dirty="0" err="1"/>
              <a:t>learning</a:t>
            </a:r>
            <a:r>
              <a:rPr lang="nl-NL" dirty="0"/>
              <a:t> omgeving van </a:t>
            </a:r>
            <a:r>
              <a:rPr lang="nl-NL" dirty="0" err="1"/>
              <a:t>Animalis</a:t>
            </a:r>
            <a:r>
              <a:rPr lang="nl-NL" dirty="0"/>
              <a:t>.</a:t>
            </a:r>
          </a:p>
          <a:p>
            <a:r>
              <a:rPr lang="nl-NL" dirty="0"/>
              <a:t>Zoek de online module “Bronstseizoen en bronstcyclus”</a:t>
            </a:r>
          </a:p>
          <a:p>
            <a:r>
              <a:rPr lang="nl-NL" dirty="0"/>
              <a:t>Maak de gehele module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50AA389-4E66-8401-9064-805A29EA10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E51EF2A-1CC6-B06F-DE9D-3F374D9BE2E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7949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Bronstcyclus van verschillende dieren</a:t>
            </a:r>
          </a:p>
          <a:p>
            <a:r>
              <a:rPr lang="nl-NL" dirty="0"/>
              <a:t>Broedseizoen bij vogels</a:t>
            </a:r>
          </a:p>
          <a:p>
            <a:r>
              <a:rPr lang="nl-NL" dirty="0"/>
              <a:t>Bronstseizoen bij vissen, amfibieën en reptielen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70860" cy="261620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1.1 </a:t>
            </a:r>
            <a:r>
              <a:rPr lang="en-US" dirty="0" err="1"/>
              <a:t>Oriëntatie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3405"/>
          </a:xfrm>
        </p:spPr>
        <p:txBody>
          <a:bodyPr/>
          <a:lstStyle/>
          <a:p>
            <a:r>
              <a:rPr lang="nl-NL" dirty="0"/>
              <a:t>Na lange winterperiode start de lente</a:t>
            </a:r>
          </a:p>
          <a:p>
            <a:r>
              <a:rPr lang="nl-NL" dirty="0"/>
              <a:t>In de lente zie je veel jonge dieren</a:t>
            </a:r>
          </a:p>
          <a:p>
            <a:r>
              <a:rPr lang="nl-NL" dirty="0"/>
              <a:t>Waarom zo veel jonge dieren in de lente?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70860" cy="261620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Zoogdieren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86970" y="1407887"/>
            <a:ext cx="10653487" cy="5072924"/>
          </a:xfrm>
        </p:spPr>
        <p:txBody>
          <a:bodyPr>
            <a:normAutofit/>
          </a:bodyPr>
          <a:lstStyle/>
          <a:p>
            <a:r>
              <a:rPr lang="nl-NL" dirty="0"/>
              <a:t>Bronstcyclus, bronstduur en bronstdetectie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Vrouwelijke zoogdieren krijgen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Vruchtbare periode als dier productief is (bronsttijd)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Bronstduur verschilt per diersoort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Bronst tijdig opmerken door bronstdetectie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Fasen bronstcyclus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Vier perioden: pro-oestrus, oestrus, </a:t>
            </a:r>
            <a:r>
              <a:rPr lang="nl-NL" dirty="0" err="1"/>
              <a:t>metoestrus</a:t>
            </a:r>
            <a:r>
              <a:rPr lang="nl-NL" dirty="0"/>
              <a:t> en </a:t>
            </a:r>
            <a:r>
              <a:rPr lang="nl-NL" dirty="0" err="1"/>
              <a:t>anoestrus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Pro-oestrus is voorbronst, eicellen gaan rijpen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Oestrus dan is het dier bronstig door productie oestrogeen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/>
              <a:t>Metoestrus</a:t>
            </a:r>
            <a:r>
              <a:rPr lang="nl-NL" dirty="0"/>
              <a:t> dan wordt de dracht in stand gehouden door progesteron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/>
              <a:t>Anoestrus</a:t>
            </a:r>
            <a:r>
              <a:rPr lang="nl-NL" dirty="0"/>
              <a:t> is de seksuele rustfase</a:t>
            </a:r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82290" cy="284480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13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8630" y="365125"/>
            <a:ext cx="10885170" cy="856129"/>
          </a:xfrm>
        </p:spPr>
        <p:txBody>
          <a:bodyPr/>
          <a:lstStyle/>
          <a:p>
            <a:r>
              <a:rPr lang="en-US" dirty="0"/>
              <a:t>1.2 </a:t>
            </a:r>
            <a:r>
              <a:rPr lang="en-US" dirty="0" err="1"/>
              <a:t>Zoogdieren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82290" cy="284480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  <p:sp>
        <p:nvSpPr>
          <p:cNvPr id="6" name="Rond diagonale hoek rechthoek 5"/>
          <p:cNvSpPr/>
          <p:nvPr/>
        </p:nvSpPr>
        <p:spPr>
          <a:xfrm>
            <a:off x="468630" y="1523786"/>
            <a:ext cx="11212830" cy="6515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Long-</a:t>
            </a:r>
            <a:r>
              <a:rPr lang="nl-NL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day</a:t>
            </a:r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breeders</a:t>
            </a:r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Paren wanneer de dagen langer worden. Paard draagt 11 maanden en jong komt in het voorjaar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8" name="Rond diagonale hoek rechthoek 7"/>
          <p:cNvSpPr/>
          <p:nvPr/>
        </p:nvSpPr>
        <p:spPr>
          <a:xfrm>
            <a:off x="468630" y="2210061"/>
            <a:ext cx="11212830" cy="728074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Short-</a:t>
            </a:r>
            <a:r>
              <a:rPr lang="nl-NL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day</a:t>
            </a:r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breeders</a:t>
            </a:r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Paren wanneer de dagen korter worden. Schaap draagt 5 maanden min 5 dagen en jong komt in het voorjaar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9" name="Rond diagonale hoek rechthoek 8"/>
          <p:cNvSpPr/>
          <p:nvPr/>
        </p:nvSpPr>
        <p:spPr>
          <a:xfrm>
            <a:off x="468630" y="2972900"/>
            <a:ext cx="11212830" cy="7647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Mono-</a:t>
            </a:r>
            <a:r>
              <a:rPr lang="nl-NL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oestrisch</a:t>
            </a:r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 met maar één bronstcyclus per jaar. De wolf.</a:t>
            </a:r>
          </a:p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Poly-</a:t>
            </a:r>
            <a:r>
              <a:rPr lang="nl-NL" sz="20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oestrisch</a:t>
            </a:r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 met meerdere bronstcyclussen per jaar. Meeste zoogdieren</a:t>
            </a:r>
            <a:endParaRPr lang="nl-NL" sz="2000" b="1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0" name="Rond diagonale hoek rechthoek 9"/>
          <p:cNvSpPr/>
          <p:nvPr/>
        </p:nvSpPr>
        <p:spPr>
          <a:xfrm>
            <a:off x="468629" y="3780149"/>
            <a:ext cx="11212830" cy="822572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Leven in de buurt van mensen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Dieren gedomesticeerd, aangepast aan leven met de mens. Dieren die buiten leven houden in hoge mate natuurlijk paarseizoen 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1" name="Rond diagonale hoek rechthoek 10"/>
          <p:cNvSpPr/>
          <p:nvPr/>
        </p:nvSpPr>
        <p:spPr>
          <a:xfrm>
            <a:off x="468629" y="4647621"/>
            <a:ext cx="11212829" cy="797114"/>
          </a:xfrm>
          <a:prstGeom prst="round2DiagRect">
            <a:avLst>
              <a:gd name="adj1" fmla="val 20192"/>
              <a:gd name="adj2" fmla="val 0"/>
            </a:avLst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Fokkerij in dierentuinen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Dieren niet meer in natuurlijke levensritme. Kans op onverwachts geboorte jongen en geen vaste cyclus meer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2" name="Rond diagonale hoek rechthoek 11"/>
          <p:cNvSpPr/>
          <p:nvPr/>
        </p:nvSpPr>
        <p:spPr>
          <a:xfrm>
            <a:off x="468628" y="5489256"/>
            <a:ext cx="11212830" cy="822572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Bronstverschijnselen 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Dier laat zien dat het bronstig is. Sta-reflex als ze </a:t>
            </a:r>
            <a:r>
              <a:rPr lang="nl-NL" sz="2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dekbereid</a:t>
            </a:r>
            <a:r>
              <a:rPr lang="nl-NL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 zijn. Veranderingen aan het vrouwelijk geslachtsorgaan. Vrouwtje scheidt feromonen af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3490449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/>
          </a:bodyPr>
          <a:lstStyle/>
          <a:p>
            <a:r>
              <a:rPr lang="en-US" dirty="0"/>
              <a:t>1.3 </a:t>
            </a:r>
            <a:r>
              <a:rPr lang="en-US" dirty="0" err="1"/>
              <a:t>Bronstcyclus</a:t>
            </a:r>
            <a:r>
              <a:rPr lang="en-US" dirty="0"/>
              <a:t> </a:t>
            </a:r>
            <a:r>
              <a:rPr lang="en-US" dirty="0" err="1"/>
              <a:t>hond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Bronstseizoen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Teef 2x per jaar loops door domesticatie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Bronstverschijnselen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Gedrag en lichaam veranderd door hormonen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Teef eet minder, meer janken of onrustig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Plassen vaker om reukspoor achter te laten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Sta-reflex om reu toe te laten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26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042761"/>
          </a:xfrm>
        </p:spPr>
        <p:txBody>
          <a:bodyPr>
            <a:normAutofit/>
          </a:bodyPr>
          <a:lstStyle/>
          <a:p>
            <a:r>
              <a:rPr lang="en-US" dirty="0"/>
              <a:t>1.3 </a:t>
            </a:r>
            <a:r>
              <a:rPr lang="en-US" dirty="0" err="1"/>
              <a:t>Bronstcyclus</a:t>
            </a:r>
            <a:r>
              <a:rPr lang="en-US" dirty="0"/>
              <a:t> </a:t>
            </a:r>
            <a:r>
              <a:rPr lang="en-US" dirty="0" err="1"/>
              <a:t>hond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11086"/>
            <a:ext cx="10515600" cy="4565877"/>
          </a:xfrm>
        </p:spPr>
        <p:txBody>
          <a:bodyPr>
            <a:normAutofit/>
          </a:bodyPr>
          <a:lstStyle/>
          <a:p>
            <a:r>
              <a:rPr lang="nl-NL" dirty="0"/>
              <a:t>Pro-oestrus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Rijpende eicel is Graafs follikel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Rijpen van eicellen duurt gemiddeld 9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Uitwendig bloederige afscheiding en gezwollen vulva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Oestrus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Follikels zijn gerijpt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Derde dag oestrus vindt de eisprong plaats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Graafs follikel wordt het gele lichaam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Totale duur oestrus 9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Tijdens oestrus dekking door reu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9150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1.4 </a:t>
            </a:r>
            <a:r>
              <a:rPr lang="en-US" dirty="0" err="1"/>
              <a:t>Bronstcyclus</a:t>
            </a:r>
            <a:r>
              <a:rPr lang="en-US" dirty="0"/>
              <a:t> </a:t>
            </a:r>
            <a:r>
              <a:rPr lang="en-US" dirty="0" err="1"/>
              <a:t>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Bronstseizoen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Krolsheid in voorjaar en najaar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Pro-oestrus en oestrus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Pro-oestrus onopvallend en duurt 3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Oestrus is poes krols en laat dekking toe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Oestrus duurt 7 tot 9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Eisprong na dekking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02280" cy="273050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738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1.4 </a:t>
            </a:r>
            <a:r>
              <a:rPr lang="en-US" dirty="0" err="1"/>
              <a:t>Bronstcyclus</a:t>
            </a:r>
            <a:r>
              <a:rPr lang="en-US" dirty="0"/>
              <a:t> </a:t>
            </a:r>
            <a:r>
              <a:rPr lang="en-US" dirty="0" err="1"/>
              <a:t>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err="1"/>
              <a:t>Metoestrus</a:t>
            </a:r>
            <a:r>
              <a:rPr lang="nl-NL" dirty="0"/>
              <a:t>, </a:t>
            </a:r>
            <a:r>
              <a:rPr lang="nl-NL" dirty="0" err="1"/>
              <a:t>interoestrus</a:t>
            </a:r>
            <a:r>
              <a:rPr lang="nl-NL" dirty="0"/>
              <a:t> en </a:t>
            </a:r>
            <a:r>
              <a:rPr lang="nl-NL" dirty="0" err="1"/>
              <a:t>anoestrus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Na eisprong komt de poes in </a:t>
            </a:r>
            <a:r>
              <a:rPr lang="nl-NL" dirty="0" err="1"/>
              <a:t>metoestrus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Niet drachtig duurt de </a:t>
            </a:r>
            <a:r>
              <a:rPr lang="nl-NL" dirty="0" err="1"/>
              <a:t>metoestrus</a:t>
            </a:r>
            <a:r>
              <a:rPr lang="nl-NL" dirty="0"/>
              <a:t> 38 dagen en drachtig 60 dagen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Als een poes niet gedekt is komt ze in de </a:t>
            </a:r>
            <a:r>
              <a:rPr lang="nl-NL" dirty="0" err="1"/>
              <a:t>interoestrus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err="1"/>
              <a:t>Interoestrus</a:t>
            </a:r>
            <a:r>
              <a:rPr lang="nl-NL" dirty="0"/>
              <a:t> is een seksuele rustfase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Poes nog in bronstcyclus start cyclus opnieuw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Poes einde voortplantingsseizoen dan in </a:t>
            </a:r>
            <a:r>
              <a:rPr lang="nl-NL" dirty="0" err="1"/>
              <a:t>anoestrus</a:t>
            </a:r>
            <a:endParaRPr lang="nl-NL" dirty="0"/>
          </a:p>
          <a:p>
            <a:pPr lvl="1">
              <a:buFont typeface="Arial" panose="020B0604020202020204" pitchFamily="34" charset="0"/>
              <a:buChar char="•"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3002280" cy="273050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1. </a:t>
            </a:r>
            <a:r>
              <a:rPr lang="en-US" dirty="0" err="1"/>
              <a:t>Bronstseizoen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bronstcyclus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665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24</TotalTime>
  <Words>1047</Words>
  <Application>Microsoft Office PowerPoint</Application>
  <PresentationFormat>Breedbeeld</PresentationFormat>
  <Paragraphs>200</Paragraphs>
  <Slides>18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18</vt:i4>
      </vt:variant>
    </vt:vector>
  </HeadingPairs>
  <TitlesOfParts>
    <vt:vector size="26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Voortplanting algemeen</vt:lpstr>
      <vt:lpstr>1. Bronstseizoen en bronstcyclus</vt:lpstr>
      <vt:lpstr>1.1 Oriëntatie </vt:lpstr>
      <vt:lpstr>1.2 Zoogdieren</vt:lpstr>
      <vt:lpstr>1.2 Zoogdieren</vt:lpstr>
      <vt:lpstr>1.3 Bronstcyclus hond</vt:lpstr>
      <vt:lpstr>1.3 Bronstcyclus hond</vt:lpstr>
      <vt:lpstr>1.4 Bronstcyclus kat</vt:lpstr>
      <vt:lpstr>1.4 Bronstcyclus kat</vt:lpstr>
      <vt:lpstr>1.5 Bronstcyclus konijn, cavia en hamster</vt:lpstr>
      <vt:lpstr>1.6 Vogels</vt:lpstr>
      <vt:lpstr>1.7 Vissen, reptielen en amfibieën</vt:lpstr>
      <vt:lpstr>1.7 Vissen, reptielen en amfibieën</vt:lpstr>
      <vt:lpstr>PowerPoint-presentatie</vt:lpstr>
      <vt:lpstr>1.7 Vissen, reptielen en amfibieën</vt:lpstr>
      <vt:lpstr>1.7 Vissen, reptielen en amfibieën</vt:lpstr>
      <vt:lpstr>Stellingen</vt:lpstr>
      <vt:lpstr>Aan de slag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Emil van der Weijden</cp:lastModifiedBy>
  <cp:revision>113</cp:revision>
  <dcterms:created xsi:type="dcterms:W3CDTF">2018-01-29T13:04:35Z</dcterms:created>
  <dcterms:modified xsi:type="dcterms:W3CDTF">2023-09-08T08:11:36Z</dcterms:modified>
</cp:coreProperties>
</file>