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70" r:id="rId13"/>
    <p:sldId id="271" r:id="rId14"/>
    <p:sldId id="272" r:id="rId15"/>
    <p:sldId id="273" r:id="rId16"/>
    <p:sldId id="268" r:id="rId17"/>
    <p:sldId id="269" r:id="rId18"/>
    <p:sldId id="274" r:id="rId19"/>
    <p:sldId id="275" r:id="rId20"/>
    <p:sldId id="276" r:id="rId21"/>
    <p:sldId id="277" r:id="rId22"/>
    <p:sldId id="282" r:id="rId23"/>
    <p:sldId id="283" r:id="rId24"/>
    <p:sldId id="284" r:id="rId25"/>
    <p:sldId id="285" r:id="rId26"/>
    <p:sldId id="286" r:id="rId27"/>
    <p:sldId id="287" r:id="rId2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4-9-2017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4-9-2017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youtube.com/watch?v=wIAPVKOaf14"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youtube.com/watch?v=wRMmUdd1MN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
        <p:nvSpPr>
          <p:cNvPr id="4" name="Tekstvak 3"/>
          <p:cNvSpPr txBox="1"/>
          <p:nvPr/>
        </p:nvSpPr>
        <p:spPr>
          <a:xfrm>
            <a:off x="1619672" y="1701573"/>
            <a:ext cx="3600400" cy="523220"/>
          </a:xfrm>
          <a:prstGeom prst="rect">
            <a:avLst/>
          </a:prstGeom>
          <a:noFill/>
        </p:spPr>
        <p:txBody>
          <a:bodyPr wrap="square" rtlCol="0">
            <a:spAutoFit/>
          </a:bodyPr>
          <a:lstStyle/>
          <a:p>
            <a:r>
              <a:rPr lang="nl-NL" sz="2800" dirty="0" smtClean="0">
                <a:latin typeface="Arial" pitchFamily="34" charset="0"/>
                <a:cs typeface="Arial" pitchFamily="34" charset="0"/>
              </a:rPr>
              <a:t>Cultuurtechniek</a:t>
            </a:r>
            <a:endParaRPr lang="nl-NL" sz="2800" dirty="0">
              <a:latin typeface="Arial" pitchFamily="34" charset="0"/>
              <a:cs typeface="Arial" pitchFamily="34" charset="0"/>
            </a:endParaRPr>
          </a:p>
        </p:txBody>
      </p:sp>
    </p:spTree>
    <p:extLst>
      <p:ext uri="{BB962C8B-B14F-4D97-AF65-F5344CB8AC3E}">
        <p14:creationId xmlns:p14="http://schemas.microsoft.com/office/powerpoint/2010/main" val="4240300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r>
              <a:rPr lang="nl-NL" dirty="0"/>
              <a:t>Als een verharding niet op de juiste manier is aangelegd, kan dat problemen opleveren. Een aantal voorbeelden:</a:t>
            </a:r>
          </a:p>
          <a:p>
            <a:endParaRPr lang="nl-NL" dirty="0"/>
          </a:p>
        </p:txBody>
      </p:sp>
    </p:spTree>
    <p:extLst>
      <p:ext uri="{BB962C8B-B14F-4D97-AF65-F5344CB8AC3E}">
        <p14:creationId xmlns:p14="http://schemas.microsoft.com/office/powerpoint/2010/main" val="1431473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82591" y="1196975"/>
            <a:ext cx="2772668" cy="4929188"/>
          </a:xfrm>
        </p:spPr>
      </p:pic>
    </p:spTree>
    <p:extLst>
      <p:ext uri="{BB962C8B-B14F-4D97-AF65-F5344CB8AC3E}">
        <p14:creationId xmlns:p14="http://schemas.microsoft.com/office/powerpoint/2010/main" val="276631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82591" y="1196975"/>
            <a:ext cx="2772668" cy="4929188"/>
          </a:xfrm>
        </p:spPr>
      </p:pic>
    </p:spTree>
    <p:extLst>
      <p:ext uri="{BB962C8B-B14F-4D97-AF65-F5344CB8AC3E}">
        <p14:creationId xmlns:p14="http://schemas.microsoft.com/office/powerpoint/2010/main" val="2079181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82591" y="1196975"/>
            <a:ext cx="2772668" cy="4929188"/>
          </a:xfrm>
        </p:spPr>
      </p:pic>
    </p:spTree>
    <p:extLst>
      <p:ext uri="{BB962C8B-B14F-4D97-AF65-F5344CB8AC3E}">
        <p14:creationId xmlns:p14="http://schemas.microsoft.com/office/powerpoint/2010/main" val="19455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82591" y="1196975"/>
            <a:ext cx="2772668" cy="4929188"/>
          </a:xfrm>
        </p:spPr>
      </p:pic>
    </p:spTree>
    <p:extLst>
      <p:ext uri="{BB962C8B-B14F-4D97-AF65-F5344CB8AC3E}">
        <p14:creationId xmlns:p14="http://schemas.microsoft.com/office/powerpoint/2010/main" val="2045850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82591" y="1196975"/>
            <a:ext cx="2772668" cy="4929188"/>
          </a:xfrm>
        </p:spPr>
      </p:pic>
    </p:spTree>
    <p:extLst>
      <p:ext uri="{BB962C8B-B14F-4D97-AF65-F5344CB8AC3E}">
        <p14:creationId xmlns:p14="http://schemas.microsoft.com/office/powerpoint/2010/main" val="3686733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20479" y="1196975"/>
            <a:ext cx="3696891" cy="4929188"/>
          </a:xfrm>
        </p:spPr>
      </p:pic>
    </p:spTree>
    <p:extLst>
      <p:ext uri="{BB962C8B-B14F-4D97-AF65-F5344CB8AC3E}">
        <p14:creationId xmlns:p14="http://schemas.microsoft.com/office/powerpoint/2010/main" val="1821222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20479" y="1196975"/>
            <a:ext cx="3696891" cy="4929188"/>
          </a:xfrm>
        </p:spPr>
      </p:pic>
    </p:spTree>
    <p:extLst>
      <p:ext uri="{BB962C8B-B14F-4D97-AF65-F5344CB8AC3E}">
        <p14:creationId xmlns:p14="http://schemas.microsoft.com/office/powerpoint/2010/main" val="3283628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r>
              <a:rPr lang="nl-NL" dirty="0"/>
              <a:t>Ook </a:t>
            </a:r>
            <a:r>
              <a:rPr lang="nl-NL" dirty="0" err="1"/>
              <a:t>halfverharding</a:t>
            </a:r>
            <a:r>
              <a:rPr lang="nl-NL" dirty="0"/>
              <a:t> heeft verschillende materialen:</a:t>
            </a:r>
          </a:p>
          <a:p>
            <a:pPr lvl="0"/>
            <a:r>
              <a:rPr lang="nl-NL" dirty="0"/>
              <a:t>Gebroken puin (toegangswegen, tijdelijke wegen)</a:t>
            </a:r>
          </a:p>
          <a:p>
            <a:pPr lvl="0"/>
            <a:r>
              <a:rPr lang="nl-NL" dirty="0"/>
              <a:t>Houtsnippers (parken)</a:t>
            </a:r>
          </a:p>
          <a:p>
            <a:pPr lvl="0"/>
            <a:r>
              <a:rPr lang="nl-NL" dirty="0"/>
              <a:t>Grasbetonkeien (bermen, parkeerplaatsen)</a:t>
            </a:r>
          </a:p>
          <a:p>
            <a:endParaRPr lang="nl-NL" dirty="0"/>
          </a:p>
        </p:txBody>
      </p:sp>
    </p:spTree>
    <p:extLst>
      <p:ext uri="{BB962C8B-B14F-4D97-AF65-F5344CB8AC3E}">
        <p14:creationId xmlns:p14="http://schemas.microsoft.com/office/powerpoint/2010/main" val="3933486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r>
              <a:rPr lang="nl-NL" dirty="0"/>
              <a:t>Voordelen </a:t>
            </a:r>
            <a:r>
              <a:rPr lang="nl-NL" dirty="0" err="1"/>
              <a:t>halfverharding</a:t>
            </a:r>
            <a:r>
              <a:rPr lang="nl-NL" dirty="0"/>
              <a:t>: goedkoop, makkelijk verwerkbaar, waterdoorlatend.</a:t>
            </a:r>
          </a:p>
          <a:p>
            <a:r>
              <a:rPr lang="nl-NL" dirty="0"/>
              <a:t>Naden </a:t>
            </a:r>
            <a:r>
              <a:rPr lang="nl-NL" dirty="0" err="1"/>
              <a:t>halfverharding</a:t>
            </a:r>
            <a:r>
              <a:rPr lang="nl-NL" dirty="0"/>
              <a:t>: gevoelig voor weersomstandigheden, onderhoudsintensief, niet toegankelijk voor iedereen.</a:t>
            </a:r>
          </a:p>
          <a:p>
            <a:endParaRPr lang="nl-NL" dirty="0"/>
          </a:p>
        </p:txBody>
      </p:sp>
    </p:spTree>
    <p:extLst>
      <p:ext uri="{BB962C8B-B14F-4D97-AF65-F5344CB8AC3E}">
        <p14:creationId xmlns:p14="http://schemas.microsoft.com/office/powerpoint/2010/main" val="4224736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7400" y="332656"/>
            <a:ext cx="6645424" cy="648072"/>
          </a:xfrm>
        </p:spPr>
        <p:txBody>
          <a:bodyPr/>
          <a:lstStyle/>
          <a:p>
            <a:r>
              <a:rPr lang="nl-NL" dirty="0" smtClean="0"/>
              <a:t>Wat is cultuurtechniek?</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buNone/>
            </a:pPr>
            <a:r>
              <a:rPr lang="nl-NL" dirty="0" smtClean="0"/>
              <a:t>Cultuurtechniek</a:t>
            </a:r>
            <a:r>
              <a:rPr lang="nl-NL" dirty="0"/>
              <a:t>: werken en maatregelen die blijvend de gebruikswaarde van de grond dienen te verbeteren en/of vergroten.</a:t>
            </a:r>
          </a:p>
          <a:p>
            <a:pPr marL="0" indent="0">
              <a:buNone/>
            </a:pPr>
            <a:endParaRPr lang="nl-NL" dirty="0"/>
          </a:p>
        </p:txBody>
      </p:sp>
    </p:spTree>
    <p:extLst>
      <p:ext uri="{BB962C8B-B14F-4D97-AF65-F5344CB8AC3E}">
        <p14:creationId xmlns:p14="http://schemas.microsoft.com/office/powerpoint/2010/main" val="19002446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r>
              <a:rPr lang="nl-NL" i="1" dirty="0"/>
              <a:t>Hoe worden verhardingen in bijvoorbeeld een particuliere tuin aangelegd? En hoe in het grootschalig groen/cultuurtechniek?</a:t>
            </a:r>
            <a:endParaRPr lang="nl-NL" dirty="0"/>
          </a:p>
          <a:p>
            <a:endParaRPr lang="nl-NL" dirty="0"/>
          </a:p>
        </p:txBody>
      </p:sp>
    </p:spTree>
    <p:extLst>
      <p:ext uri="{BB962C8B-B14F-4D97-AF65-F5344CB8AC3E}">
        <p14:creationId xmlns:p14="http://schemas.microsoft.com/office/powerpoint/2010/main" val="32263614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r>
              <a:rPr lang="nl-NL" dirty="0"/>
              <a:t>Een thema wat de laatste tijd regelmatig aan de orde is, is waterafvoer op verhardingen. Momenteel zijn er in verschillende gemeentes pilots voor waterdoorlatende verhardingen.</a:t>
            </a:r>
          </a:p>
          <a:p>
            <a:r>
              <a:rPr lang="nl-NL" u="sng" dirty="0">
                <a:hlinkClick r:id="rId2"/>
              </a:rPr>
              <a:t>https://www.youtube.com/watch?v=wIAPVKOaf14</a:t>
            </a:r>
            <a:r>
              <a:rPr lang="nl-NL" dirty="0"/>
              <a:t> </a:t>
            </a:r>
          </a:p>
          <a:p>
            <a:pPr marL="0" indent="0">
              <a:buNone/>
            </a:pPr>
            <a:endParaRPr lang="nl-NL" dirty="0"/>
          </a:p>
        </p:txBody>
      </p:sp>
    </p:spTree>
    <p:extLst>
      <p:ext uri="{BB962C8B-B14F-4D97-AF65-F5344CB8AC3E}">
        <p14:creationId xmlns:p14="http://schemas.microsoft.com/office/powerpoint/2010/main" val="12039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Profielen</a:t>
            </a:r>
            <a:endParaRPr lang="nl-NL" dirty="0"/>
          </a:p>
        </p:txBody>
      </p:sp>
      <p:pic>
        <p:nvPicPr>
          <p:cNvPr id="4" name="Picture 4"/>
          <p:cNvPicPr/>
          <p:nvPr/>
        </p:nvPicPr>
        <p:blipFill>
          <a:blip r:embed="rId2">
            <a:extLst>
              <a:ext uri="{28A0092B-C50C-407E-A947-70E740481C1C}">
                <a14:useLocalDpi xmlns:a14="http://schemas.microsoft.com/office/drawing/2010/main" val="0"/>
              </a:ext>
            </a:extLst>
          </a:blip>
          <a:srcRect l="8585" t="26161" r="12128" b="41687"/>
          <a:stretch>
            <a:fillRect/>
          </a:stretch>
        </p:blipFill>
        <p:spPr bwMode="auto">
          <a:xfrm>
            <a:off x="2488900" y="1196752"/>
            <a:ext cx="5760720" cy="1496060"/>
          </a:xfrm>
          <a:prstGeom prst="rect">
            <a:avLst/>
          </a:prstGeom>
          <a:noFill/>
          <a:ln>
            <a:noFill/>
          </a:ln>
          <a:effectLst/>
          <a:extLst/>
        </p:spPr>
      </p:pic>
      <p:pic>
        <p:nvPicPr>
          <p:cNvPr id="5" name="Picture 2"/>
          <p:cNvPicPr/>
          <p:nvPr/>
        </p:nvPicPr>
        <p:blipFill>
          <a:blip r:embed="rId3">
            <a:extLst>
              <a:ext uri="{28A0092B-C50C-407E-A947-70E740481C1C}">
                <a14:useLocalDpi xmlns:a14="http://schemas.microsoft.com/office/drawing/2010/main" val="0"/>
              </a:ext>
            </a:extLst>
          </a:blip>
          <a:srcRect l="17375" t="51601" r="1961" b="28175"/>
          <a:stretch>
            <a:fillRect/>
          </a:stretch>
        </p:blipFill>
        <p:spPr bwMode="auto">
          <a:xfrm>
            <a:off x="2488900" y="2908836"/>
            <a:ext cx="5760720" cy="902335"/>
          </a:xfrm>
          <a:prstGeom prst="rect">
            <a:avLst/>
          </a:prstGeom>
          <a:noFill/>
          <a:ln>
            <a:noFill/>
          </a:ln>
          <a:effectLst/>
          <a:extLst/>
        </p:spPr>
      </p:pic>
      <p:pic>
        <p:nvPicPr>
          <p:cNvPr id="6" name="Picture 3"/>
          <p:cNvPicPr/>
          <p:nvPr/>
        </p:nvPicPr>
        <p:blipFill>
          <a:blip r:embed="rId4">
            <a:extLst>
              <a:ext uri="{28A0092B-C50C-407E-A947-70E740481C1C}">
                <a14:useLocalDpi xmlns:a14="http://schemas.microsoft.com/office/drawing/2010/main" val="0"/>
              </a:ext>
            </a:extLst>
          </a:blip>
          <a:srcRect l="10875" t="24800" r="2415" b="42805"/>
          <a:stretch>
            <a:fillRect/>
          </a:stretch>
        </p:blipFill>
        <p:spPr bwMode="auto">
          <a:xfrm>
            <a:off x="2422064" y="4027195"/>
            <a:ext cx="5760720" cy="1344930"/>
          </a:xfrm>
          <a:prstGeom prst="rect">
            <a:avLst/>
          </a:prstGeom>
          <a:noFill/>
          <a:ln>
            <a:noFill/>
          </a:ln>
          <a:effectLst/>
          <a:extLst/>
        </p:spPr>
      </p:pic>
    </p:spTree>
    <p:extLst>
      <p:ext uri="{BB962C8B-B14F-4D97-AF65-F5344CB8AC3E}">
        <p14:creationId xmlns:p14="http://schemas.microsoft.com/office/powerpoint/2010/main" val="20192207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Bestratingsverbanden</a:t>
            </a:r>
            <a:endParaRPr lang="nl-NL" dirty="0"/>
          </a:p>
        </p:txBody>
      </p:sp>
      <p:sp>
        <p:nvSpPr>
          <p:cNvPr id="3" name="Tijdelijke aanduiding voor inhoud 2"/>
          <p:cNvSpPr>
            <a:spLocks noGrp="1"/>
          </p:cNvSpPr>
          <p:nvPr>
            <p:ph idx="1"/>
          </p:nvPr>
        </p:nvSpPr>
        <p:spPr/>
        <p:txBody>
          <a:bodyPr/>
          <a:lstStyle/>
          <a:p>
            <a:pPr lvl="0"/>
            <a:r>
              <a:rPr lang="nl-NL" dirty="0"/>
              <a:t>Halfsteensverband</a:t>
            </a:r>
          </a:p>
          <a:p>
            <a:pPr lvl="0"/>
            <a:r>
              <a:rPr lang="nl-NL" dirty="0"/>
              <a:t>Keperverband</a:t>
            </a:r>
          </a:p>
          <a:p>
            <a:pPr lvl="0"/>
            <a:r>
              <a:rPr lang="nl-NL" dirty="0"/>
              <a:t>Blokverband</a:t>
            </a:r>
          </a:p>
          <a:p>
            <a:pPr lvl="0"/>
            <a:r>
              <a:rPr lang="nl-NL" dirty="0"/>
              <a:t>Wildverband</a:t>
            </a:r>
          </a:p>
          <a:p>
            <a:pPr lvl="0"/>
            <a:r>
              <a:rPr lang="nl-NL" dirty="0"/>
              <a:t>Elleboogverband</a:t>
            </a:r>
          </a:p>
          <a:p>
            <a:pPr lvl="0"/>
            <a:r>
              <a:rPr lang="nl-NL" dirty="0"/>
              <a:t>Cirkelverband</a:t>
            </a:r>
          </a:p>
          <a:p>
            <a:pPr lvl="0"/>
            <a:r>
              <a:rPr lang="nl-NL" dirty="0"/>
              <a:t>Waaierverband</a:t>
            </a:r>
          </a:p>
          <a:p>
            <a:pPr lvl="0"/>
            <a:r>
              <a:rPr lang="nl-NL" dirty="0"/>
              <a:t>Diagonaalverband</a:t>
            </a:r>
          </a:p>
          <a:p>
            <a:endParaRPr lang="nl-NL" dirty="0"/>
          </a:p>
        </p:txBody>
      </p:sp>
    </p:spTree>
    <p:extLst>
      <p:ext uri="{BB962C8B-B14F-4D97-AF65-F5344CB8AC3E}">
        <p14:creationId xmlns:p14="http://schemas.microsoft.com/office/powerpoint/2010/main" val="346264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Bestratingsverbanden</a:t>
            </a:r>
          </a:p>
        </p:txBody>
      </p:sp>
      <p:sp>
        <p:nvSpPr>
          <p:cNvPr id="3" name="Tijdelijke aanduiding voor inhoud 2"/>
          <p:cNvSpPr>
            <a:spLocks noGrp="1"/>
          </p:cNvSpPr>
          <p:nvPr>
            <p:ph idx="1"/>
          </p:nvPr>
        </p:nvSpPr>
        <p:spPr/>
        <p:txBody>
          <a:bodyPr/>
          <a:lstStyle/>
          <a:p>
            <a:r>
              <a:rPr lang="nl-NL" dirty="0"/>
              <a:t>Belangrijke redenen om verbanden te kiezen: sier en kosten.</a:t>
            </a:r>
          </a:p>
          <a:p>
            <a:endParaRPr lang="nl-NL" dirty="0"/>
          </a:p>
        </p:txBody>
      </p:sp>
    </p:spTree>
    <p:extLst>
      <p:ext uri="{BB962C8B-B14F-4D97-AF65-F5344CB8AC3E}">
        <p14:creationId xmlns:p14="http://schemas.microsoft.com/office/powerpoint/2010/main" val="24551675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Bestratingsverbanden</a:t>
            </a:r>
          </a:p>
        </p:txBody>
      </p:sp>
      <p:sp>
        <p:nvSpPr>
          <p:cNvPr id="3" name="Tijdelijke aanduiding voor inhoud 2"/>
          <p:cNvSpPr>
            <a:spLocks noGrp="1"/>
          </p:cNvSpPr>
          <p:nvPr>
            <p:ph idx="1"/>
          </p:nvPr>
        </p:nvSpPr>
        <p:spPr/>
        <p:txBody>
          <a:bodyPr/>
          <a:lstStyle/>
          <a:p>
            <a:r>
              <a:rPr lang="nl-NL" dirty="0"/>
              <a:t>Verschillende materialen bieden verschillende verbanden. H-klinkers bijvoorbeeld. Maar een wildverband met verschillende maten tegels is anders dan een wildverband van klinkers.</a:t>
            </a:r>
          </a:p>
          <a:p>
            <a:endParaRPr lang="nl-NL" dirty="0"/>
          </a:p>
        </p:txBody>
      </p:sp>
    </p:spTree>
    <p:extLst>
      <p:ext uri="{BB962C8B-B14F-4D97-AF65-F5344CB8AC3E}">
        <p14:creationId xmlns:p14="http://schemas.microsoft.com/office/powerpoint/2010/main" val="8075648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Bestratingsverbanden</a:t>
            </a:r>
          </a:p>
        </p:txBody>
      </p:sp>
      <p:sp>
        <p:nvSpPr>
          <p:cNvPr id="3" name="Tijdelijke aanduiding voor inhoud 2"/>
          <p:cNvSpPr>
            <a:spLocks noGrp="1"/>
          </p:cNvSpPr>
          <p:nvPr>
            <p:ph idx="1"/>
          </p:nvPr>
        </p:nvSpPr>
        <p:spPr/>
        <p:txBody>
          <a:bodyPr/>
          <a:lstStyle/>
          <a:p>
            <a:r>
              <a:rPr lang="nl-NL" dirty="0"/>
              <a:t>Formaten klinkers:</a:t>
            </a:r>
          </a:p>
          <a:p>
            <a:pPr lvl="0"/>
            <a:r>
              <a:rPr lang="nl-NL" dirty="0"/>
              <a:t>Waalformaat: 20x5 cm</a:t>
            </a:r>
          </a:p>
          <a:p>
            <a:pPr lvl="0"/>
            <a:r>
              <a:rPr lang="nl-NL" dirty="0"/>
              <a:t>Dikformaat: 21x7 cm</a:t>
            </a:r>
          </a:p>
          <a:p>
            <a:pPr lvl="0"/>
            <a:r>
              <a:rPr lang="nl-NL" dirty="0" err="1"/>
              <a:t>Keiformaat</a:t>
            </a:r>
            <a:r>
              <a:rPr lang="nl-NL" dirty="0"/>
              <a:t>: 20x10 cm</a:t>
            </a:r>
          </a:p>
          <a:p>
            <a:endParaRPr lang="nl-NL" dirty="0"/>
          </a:p>
        </p:txBody>
      </p:sp>
    </p:spTree>
    <p:extLst>
      <p:ext uri="{BB962C8B-B14F-4D97-AF65-F5344CB8AC3E}">
        <p14:creationId xmlns:p14="http://schemas.microsoft.com/office/powerpoint/2010/main" val="672886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Bestratingsverbanden</a:t>
            </a:r>
          </a:p>
        </p:txBody>
      </p:sp>
      <p:sp>
        <p:nvSpPr>
          <p:cNvPr id="3" name="Tijdelijke aanduiding voor inhoud 2"/>
          <p:cNvSpPr>
            <a:spLocks noGrp="1"/>
          </p:cNvSpPr>
          <p:nvPr>
            <p:ph idx="1"/>
          </p:nvPr>
        </p:nvSpPr>
        <p:spPr/>
        <p:txBody>
          <a:bodyPr/>
          <a:lstStyle/>
          <a:p>
            <a:r>
              <a:rPr lang="nl-NL" dirty="0"/>
              <a:t>Klinkerverharding kan ook machinaal worden aangebracht. Zie de volgende video voor een voorbeeld hiervan.</a:t>
            </a:r>
          </a:p>
          <a:p>
            <a:r>
              <a:rPr lang="nl-NL" u="sng" dirty="0">
                <a:hlinkClick r:id="rId2"/>
              </a:rPr>
              <a:t>https://www.youtube.com/watch?v=wRMmUdd1MN0</a:t>
            </a:r>
            <a:endParaRPr lang="nl-NL" dirty="0"/>
          </a:p>
          <a:p>
            <a:endParaRPr lang="nl-NL" dirty="0"/>
          </a:p>
        </p:txBody>
      </p:sp>
    </p:spTree>
    <p:extLst>
      <p:ext uri="{BB962C8B-B14F-4D97-AF65-F5344CB8AC3E}">
        <p14:creationId xmlns:p14="http://schemas.microsoft.com/office/powerpoint/2010/main" val="3107540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41376" y="332656"/>
            <a:ext cx="6645424" cy="648072"/>
          </a:xfrm>
        </p:spPr>
        <p:txBody>
          <a:bodyPr/>
          <a:lstStyle/>
          <a:p>
            <a:r>
              <a:rPr lang="nl-NL" dirty="0"/>
              <a:t>Wat is cultuurtechniek?</a:t>
            </a:r>
            <a:endParaRPr lang="nl-NL" dirty="0"/>
          </a:p>
        </p:txBody>
      </p:sp>
      <p:sp>
        <p:nvSpPr>
          <p:cNvPr id="3" name="Tijdelijke aanduiding voor inhoud 2"/>
          <p:cNvSpPr>
            <a:spLocks noGrp="1"/>
          </p:cNvSpPr>
          <p:nvPr>
            <p:ph idx="1"/>
          </p:nvPr>
        </p:nvSpPr>
        <p:spPr/>
        <p:txBody>
          <a:bodyPr/>
          <a:lstStyle/>
          <a:p>
            <a:pPr marL="0" indent="0">
              <a:buNone/>
            </a:pPr>
            <a:r>
              <a:rPr lang="nl-NL" dirty="0"/>
              <a:t>Vroeger was cultuurtechniek vooral gericht op waterbeheersing, verbetering van de verkaveling, grondverbetering en landaanwinning. Dit was vooral gericht op landbouw. Steeds meer wordt ook gericht op de belangen van andere sectoren. Vanuit ecologisch oogpunt worden bijvoorbeeld poelen gegraven of natuurvriendelijke oever gegraven. Hierdoor kan steeds meer flora en fauna ontstaan.</a:t>
            </a:r>
          </a:p>
          <a:p>
            <a:pPr marL="0" indent="0">
              <a:buNone/>
            </a:pPr>
            <a:endParaRPr lang="nl-NL" dirty="0"/>
          </a:p>
        </p:txBody>
      </p:sp>
    </p:spTree>
    <p:extLst>
      <p:ext uri="{BB962C8B-B14F-4D97-AF65-F5344CB8AC3E}">
        <p14:creationId xmlns:p14="http://schemas.microsoft.com/office/powerpoint/2010/main" val="2832527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Bestrating</a:t>
            </a:r>
            <a:endParaRPr lang="nl-NL" dirty="0"/>
          </a:p>
        </p:txBody>
      </p:sp>
      <p:sp>
        <p:nvSpPr>
          <p:cNvPr id="3" name="Tijdelijke aanduiding voor inhoud 2"/>
          <p:cNvSpPr>
            <a:spLocks noGrp="1"/>
          </p:cNvSpPr>
          <p:nvPr>
            <p:ph idx="1"/>
          </p:nvPr>
        </p:nvSpPr>
        <p:spPr/>
        <p:txBody>
          <a:bodyPr/>
          <a:lstStyle/>
          <a:p>
            <a:pPr marL="0" indent="0">
              <a:buNone/>
            </a:pPr>
            <a:r>
              <a:rPr lang="nl-NL" dirty="0"/>
              <a:t>Om gebruikswaarde te vergroten is ook verharding en toegang een belangrijk onderdeel van cultuurtechniek. Gebieden moeten met elkaar verbonden worden en mensen willen alle hoeken kunnen bereiken. Hiervoor zijn verschillende manieren van verharding mogelijk.</a:t>
            </a:r>
          </a:p>
          <a:p>
            <a:pPr marL="0" indent="0">
              <a:buNone/>
            </a:pPr>
            <a:endParaRPr lang="nl-NL" dirty="0"/>
          </a:p>
        </p:txBody>
      </p:sp>
    </p:spTree>
    <p:extLst>
      <p:ext uri="{BB962C8B-B14F-4D97-AF65-F5344CB8AC3E}">
        <p14:creationId xmlns:p14="http://schemas.microsoft.com/office/powerpoint/2010/main" val="4252879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Bestratingsmaterialen en opsluiting</a:t>
            </a:r>
            <a:endParaRPr lang="nl-NL" dirty="0"/>
          </a:p>
        </p:txBody>
      </p:sp>
      <p:sp>
        <p:nvSpPr>
          <p:cNvPr id="3" name="Tijdelijke aanduiding voor inhoud 2"/>
          <p:cNvSpPr>
            <a:spLocks noGrp="1"/>
          </p:cNvSpPr>
          <p:nvPr>
            <p:ph idx="1"/>
          </p:nvPr>
        </p:nvSpPr>
        <p:spPr/>
        <p:txBody>
          <a:bodyPr/>
          <a:lstStyle/>
          <a:p>
            <a:pPr marL="0" indent="0">
              <a:buNone/>
            </a:pPr>
            <a:r>
              <a:rPr lang="nl-NL" dirty="0"/>
              <a:t>Verschillende typen wegen vragen verschillende materialen.</a:t>
            </a:r>
          </a:p>
          <a:p>
            <a:pPr marL="0" indent="0">
              <a:buNone/>
            </a:pPr>
            <a:endParaRPr lang="nl-NL" dirty="0"/>
          </a:p>
        </p:txBody>
      </p:sp>
    </p:spTree>
    <p:extLst>
      <p:ext uri="{BB962C8B-B14F-4D97-AF65-F5344CB8AC3E}">
        <p14:creationId xmlns:p14="http://schemas.microsoft.com/office/powerpoint/2010/main" val="4092782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pPr marL="0" indent="0">
              <a:buNone/>
            </a:pPr>
            <a:r>
              <a:rPr lang="nl-NL" dirty="0"/>
              <a:t>Materialen:</a:t>
            </a:r>
          </a:p>
          <a:p>
            <a:pPr lvl="0"/>
            <a:r>
              <a:rPr lang="nl-NL" dirty="0"/>
              <a:t>Beton (klinkers, tegels)</a:t>
            </a:r>
          </a:p>
          <a:p>
            <a:pPr lvl="0"/>
            <a:r>
              <a:rPr lang="nl-NL" dirty="0"/>
              <a:t>Asfalt (wegen, fietspaden)</a:t>
            </a:r>
          </a:p>
          <a:p>
            <a:pPr lvl="0"/>
            <a:r>
              <a:rPr lang="nl-NL" dirty="0"/>
              <a:t>Gebakken klinkers (wegen, centra)</a:t>
            </a:r>
          </a:p>
          <a:p>
            <a:pPr lvl="0"/>
            <a:r>
              <a:rPr lang="nl-NL" dirty="0" err="1"/>
              <a:t>Halfverharding</a:t>
            </a:r>
            <a:r>
              <a:rPr lang="nl-NL" dirty="0"/>
              <a:t> (bospad, toegangswegen)</a:t>
            </a:r>
          </a:p>
          <a:p>
            <a:pPr marL="0" indent="0">
              <a:buNone/>
            </a:pPr>
            <a:endParaRPr lang="nl-NL" dirty="0"/>
          </a:p>
        </p:txBody>
      </p:sp>
    </p:spTree>
    <p:extLst>
      <p:ext uri="{BB962C8B-B14F-4D97-AF65-F5344CB8AC3E}">
        <p14:creationId xmlns:p14="http://schemas.microsoft.com/office/powerpoint/2010/main" val="332925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r>
              <a:rPr lang="nl-NL" i="1" dirty="0"/>
              <a:t>Wat zijn voordelen en wat zijn nadelen?</a:t>
            </a:r>
            <a:endParaRPr lang="nl-NL" dirty="0"/>
          </a:p>
          <a:p>
            <a:endParaRPr lang="nl-NL" dirty="0"/>
          </a:p>
        </p:txBody>
      </p:sp>
    </p:spTree>
    <p:extLst>
      <p:ext uri="{BB962C8B-B14F-4D97-AF65-F5344CB8AC3E}">
        <p14:creationId xmlns:p14="http://schemas.microsoft.com/office/powerpoint/2010/main" val="1396235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r>
              <a:rPr lang="nl-NL" i="1" dirty="0"/>
              <a:t>Waar moet je op letten bij het verwerken van verschillende materialen?</a:t>
            </a:r>
            <a:endParaRPr lang="nl-NL" dirty="0"/>
          </a:p>
          <a:p>
            <a:endParaRPr lang="nl-NL" dirty="0"/>
          </a:p>
        </p:txBody>
      </p:sp>
    </p:spTree>
    <p:extLst>
      <p:ext uri="{BB962C8B-B14F-4D97-AF65-F5344CB8AC3E}">
        <p14:creationId xmlns:p14="http://schemas.microsoft.com/office/powerpoint/2010/main" val="3308752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Bestratingsmaterialen en opsluiting</a:t>
            </a:r>
          </a:p>
        </p:txBody>
      </p:sp>
      <p:sp>
        <p:nvSpPr>
          <p:cNvPr id="3" name="Tijdelijke aanduiding voor inhoud 2"/>
          <p:cNvSpPr>
            <a:spLocks noGrp="1"/>
          </p:cNvSpPr>
          <p:nvPr>
            <p:ph idx="1"/>
          </p:nvPr>
        </p:nvSpPr>
        <p:spPr/>
        <p:txBody>
          <a:bodyPr/>
          <a:lstStyle/>
          <a:p>
            <a:r>
              <a:rPr lang="nl-NL" i="1" dirty="0"/>
              <a:t>Welke manieren van opsluiting zijn van toepassing bij bovenstaande materialen?</a:t>
            </a:r>
            <a:endParaRPr lang="nl-NL" dirty="0"/>
          </a:p>
          <a:p>
            <a:endParaRPr lang="nl-NL" dirty="0"/>
          </a:p>
        </p:txBody>
      </p:sp>
    </p:spTree>
    <p:extLst>
      <p:ext uri="{BB962C8B-B14F-4D97-AF65-F5344CB8AC3E}">
        <p14:creationId xmlns:p14="http://schemas.microsoft.com/office/powerpoint/2010/main" val="48215889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437</Words>
  <Application>Microsoft Office PowerPoint</Application>
  <PresentationFormat>Diavoorstelling (4:3)</PresentationFormat>
  <Paragraphs>66</Paragraphs>
  <Slides>27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27</vt:i4>
      </vt:variant>
    </vt:vector>
  </HeadingPairs>
  <TitlesOfParts>
    <vt:vector size="30" baseType="lpstr">
      <vt:lpstr>Arial</vt:lpstr>
      <vt:lpstr>Calibri</vt:lpstr>
      <vt:lpstr>Kantoorthema</vt:lpstr>
      <vt:lpstr>PowerPoint-presentatie</vt:lpstr>
      <vt:lpstr>Wat is cultuurtechniek?</vt:lpstr>
      <vt:lpstr>Wat is cultuurtechniek?</vt:lpstr>
      <vt:lpstr>Bestrating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Bestratingsmaterialen en opsluiting</vt:lpstr>
      <vt:lpstr>Profielen</vt:lpstr>
      <vt:lpstr>Bestratingsverbanden</vt:lpstr>
      <vt:lpstr>Bestratingsverbanden</vt:lpstr>
      <vt:lpstr>Bestratingsverbanden</vt:lpstr>
      <vt:lpstr>Bestratingsverbanden</vt:lpstr>
      <vt:lpstr>Bestratingsverbanden</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Leon Rodenburg</cp:lastModifiedBy>
  <cp:revision>7</cp:revision>
  <dcterms:created xsi:type="dcterms:W3CDTF">2013-11-15T15:05:42Z</dcterms:created>
  <dcterms:modified xsi:type="dcterms:W3CDTF">2017-09-04T05:50:17Z</dcterms:modified>
</cp:coreProperties>
</file>