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9" r:id="rId6"/>
    <p:sldId id="260" r:id="rId7"/>
    <p:sldId id="261" r:id="rId8"/>
    <p:sldId id="272" r:id="rId9"/>
    <p:sldId id="273" r:id="rId10"/>
    <p:sldId id="262" r:id="rId11"/>
    <p:sldId id="266" r:id="rId12"/>
    <p:sldId id="263" r:id="rId13"/>
    <p:sldId id="264" r:id="rId14"/>
    <p:sldId id="265" r:id="rId15"/>
    <p:sldId id="267" r:id="rId16"/>
    <p:sldId id="270" r:id="rId17"/>
    <p:sldId id="271" r:id="rId18"/>
    <p:sldId id="268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25" autoAdjust="0"/>
    <p:restoredTop sz="94660"/>
  </p:normalViewPr>
  <p:slideViewPr>
    <p:cSldViewPr snapToGrid="0">
      <p:cViewPr varScale="1">
        <p:scale>
          <a:sx n="88" d="100"/>
          <a:sy n="88" d="100"/>
        </p:scale>
        <p:origin x="36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6DFF08F-DC6B-4601-B491-B0F83F6DD2DA}" type="datetimeFigureOut">
              <a:rPr lang="en-US" dirty="0"/>
              <a:pPr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10/19/2017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10/19/2017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10/19/2017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10/19/2017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10/19/2017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96DFF08F-DC6B-4601-B491-B0F83F6DD2DA}" type="datetimeFigureOut">
              <a:rPr lang="en-US" dirty="0"/>
              <a:pPr/>
              <a:t>10/19/2017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1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medicijngroepen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nl-NL" dirty="0" smtClean="0"/>
              <a:t>Medicijngroepen</a:t>
            </a:r>
          </a:p>
          <a:p>
            <a:pPr algn="r"/>
            <a:r>
              <a:rPr lang="nl-NL" dirty="0" smtClean="0"/>
              <a:t>Medicijnnamen</a:t>
            </a:r>
          </a:p>
          <a:p>
            <a:pPr algn="r"/>
            <a:r>
              <a:rPr lang="nl-NL" dirty="0" smtClean="0"/>
              <a:t>Medicijnwerking</a:t>
            </a:r>
            <a:endParaRPr lang="nl-NL" dirty="0"/>
          </a:p>
        </p:txBody>
      </p:sp>
      <p:pic>
        <p:nvPicPr>
          <p:cNvPr id="4" name="Picture 2" descr="http://farmafonds.nl/content/projecten/13/processed/Pillenkleu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1319" y="420900"/>
            <a:ext cx="5314734" cy="381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9864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nl-NL" dirty="0" err="1" smtClean="0"/>
              <a:t>antihistaminen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2286000"/>
            <a:ext cx="10270889" cy="4023360"/>
          </a:xfrm>
        </p:spPr>
        <p:txBody>
          <a:bodyPr/>
          <a:lstStyle/>
          <a:p>
            <a:r>
              <a:rPr lang="nl-NL" dirty="0" smtClean="0"/>
              <a:t>Indicatie: Onderdrukken allergische </a:t>
            </a:r>
            <a:r>
              <a:rPr lang="nl-NL" dirty="0" smtClean="0"/>
              <a:t>reactie (bijv. bij wespensteek, maar ook hooikoorts</a:t>
            </a:r>
            <a:endParaRPr lang="nl-NL" dirty="0" smtClean="0"/>
          </a:p>
          <a:p>
            <a:endParaRPr lang="nl-NL" dirty="0" smtClean="0"/>
          </a:p>
          <a:p>
            <a:pPr>
              <a:lnSpc>
                <a:spcPct val="40000"/>
              </a:lnSpc>
            </a:pPr>
            <a:r>
              <a:rPr lang="nl-NL" dirty="0" smtClean="0"/>
              <a:t>Bijwerking</a:t>
            </a:r>
            <a:r>
              <a:rPr lang="nl-NL" dirty="0" smtClean="0"/>
              <a:t>: Slaperigheid</a:t>
            </a:r>
          </a:p>
          <a:p>
            <a:pPr>
              <a:lnSpc>
                <a:spcPct val="40000"/>
              </a:lnSpc>
            </a:pPr>
            <a:endParaRPr lang="nl-NL" dirty="0"/>
          </a:p>
          <a:p>
            <a:pPr>
              <a:lnSpc>
                <a:spcPct val="40000"/>
              </a:lnSpc>
            </a:pPr>
            <a:r>
              <a:rPr lang="nl-NL" dirty="0" smtClean="0"/>
              <a:t>Voorbeeld: </a:t>
            </a:r>
            <a:r>
              <a:rPr lang="nl-NL" dirty="0" err="1" smtClean="0"/>
              <a:t>Cetarizine</a:t>
            </a:r>
            <a:r>
              <a:rPr lang="nl-NL" dirty="0" smtClean="0"/>
              <a:t>, </a:t>
            </a:r>
            <a:r>
              <a:rPr lang="nl-NL" dirty="0" err="1" smtClean="0"/>
              <a:t>Tavegyl</a:t>
            </a:r>
            <a:r>
              <a:rPr lang="nl-NL" dirty="0" smtClean="0"/>
              <a:t>, </a:t>
            </a:r>
            <a:r>
              <a:rPr lang="nl-NL" dirty="0" err="1" smtClean="0"/>
              <a:t>Promethazine</a:t>
            </a:r>
            <a:endParaRPr lang="nl-NL" dirty="0"/>
          </a:p>
        </p:txBody>
      </p:sp>
      <p:pic>
        <p:nvPicPr>
          <p:cNvPr id="1026" name="Picture 2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473" y="4372437"/>
            <a:ext cx="3228204" cy="1936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0240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nl-NL" dirty="0" smtClean="0"/>
              <a:t>Anti-epileptica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40000"/>
              </a:lnSpc>
              <a:buNone/>
            </a:pPr>
            <a:endParaRPr lang="nl-NL" dirty="0"/>
          </a:p>
          <a:p>
            <a:pPr marL="0" indent="0">
              <a:lnSpc>
                <a:spcPct val="40000"/>
              </a:lnSpc>
              <a:buNone/>
            </a:pPr>
            <a:r>
              <a:rPr lang="nl-NL" dirty="0" smtClean="0"/>
              <a:t>Dosering: Vaak m.b.v. bepalingen in bloed.</a:t>
            </a:r>
          </a:p>
          <a:p>
            <a:pPr marL="0" indent="0">
              <a:lnSpc>
                <a:spcPct val="40000"/>
              </a:lnSpc>
              <a:buNone/>
            </a:pPr>
            <a:endParaRPr lang="nl-NL" dirty="0"/>
          </a:p>
          <a:p>
            <a:pPr marL="0" indent="0">
              <a:lnSpc>
                <a:spcPct val="40000"/>
              </a:lnSpc>
              <a:buNone/>
            </a:pPr>
            <a:r>
              <a:rPr lang="nl-NL" dirty="0" smtClean="0"/>
              <a:t>Bijwerking: Sufheid, </a:t>
            </a:r>
            <a:r>
              <a:rPr lang="nl-NL" dirty="0"/>
              <a:t>V</a:t>
            </a:r>
            <a:r>
              <a:rPr lang="nl-NL" dirty="0" smtClean="0"/>
              <a:t>erwardheid, Anorexie, Leverfunctiestoornissen</a:t>
            </a:r>
          </a:p>
          <a:p>
            <a:pPr marL="0" indent="0">
              <a:lnSpc>
                <a:spcPct val="40000"/>
              </a:lnSpc>
              <a:buNone/>
            </a:pPr>
            <a:endParaRPr lang="nl-NL" dirty="0"/>
          </a:p>
          <a:p>
            <a:pPr marL="0" indent="0">
              <a:lnSpc>
                <a:spcPct val="40000"/>
              </a:lnSpc>
              <a:buNone/>
            </a:pPr>
            <a:r>
              <a:rPr lang="nl-NL" dirty="0" smtClean="0"/>
              <a:t>Voorbeeld: </a:t>
            </a:r>
            <a:r>
              <a:rPr lang="nl-NL" dirty="0" err="1" smtClean="0"/>
              <a:t>Depakine</a:t>
            </a:r>
            <a:r>
              <a:rPr lang="nl-NL" dirty="0" smtClean="0"/>
              <a:t> (Valproïnezuur), </a:t>
            </a:r>
            <a:r>
              <a:rPr lang="nl-NL" dirty="0" err="1" smtClean="0"/>
              <a:t>Diphantoïne</a:t>
            </a:r>
            <a:r>
              <a:rPr lang="nl-NL" dirty="0" smtClean="0"/>
              <a:t> (fenytoïne), </a:t>
            </a:r>
            <a:r>
              <a:rPr lang="nl-NL" dirty="0" err="1" smtClean="0"/>
              <a:t>Keppra</a:t>
            </a:r>
            <a:r>
              <a:rPr lang="nl-NL" dirty="0" smtClean="0"/>
              <a:t> (</a:t>
            </a:r>
            <a:r>
              <a:rPr lang="nl-NL" dirty="0" err="1" smtClean="0"/>
              <a:t>levetiracetam</a:t>
            </a:r>
            <a:r>
              <a:rPr lang="nl-NL" dirty="0" smtClean="0"/>
              <a:t>)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098" name="Picture 2" descr="Afbeeldingsresultaat voor epilepsi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3176" y="5110451"/>
            <a:ext cx="2517850" cy="1524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7077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nl-NL" dirty="0" smtClean="0"/>
              <a:t>Anticoagulantia</a:t>
            </a:r>
            <a:endParaRPr lang="nl-NL" dirty="0"/>
          </a:p>
        </p:txBody>
      </p:sp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lnSpc>
                <a:spcPct val="40000"/>
              </a:lnSpc>
              <a:buNone/>
            </a:pPr>
            <a:endParaRPr lang="nl-NL" dirty="0" smtClean="0"/>
          </a:p>
          <a:p>
            <a:pPr marL="0" indent="0">
              <a:lnSpc>
                <a:spcPct val="40000"/>
              </a:lnSpc>
              <a:buNone/>
            </a:pPr>
            <a:r>
              <a:rPr lang="nl-NL" dirty="0" smtClean="0"/>
              <a:t>Betekenis</a:t>
            </a:r>
            <a:r>
              <a:rPr lang="nl-NL" dirty="0"/>
              <a:t>: </a:t>
            </a:r>
            <a:r>
              <a:rPr lang="nl-NL" dirty="0" smtClean="0"/>
              <a:t>Onderdrukt de natuurlijke stolling van het bloed (bloedverdunners)</a:t>
            </a:r>
          </a:p>
          <a:p>
            <a:pPr marL="0" indent="0">
              <a:lnSpc>
                <a:spcPct val="40000"/>
              </a:lnSpc>
              <a:buNone/>
            </a:pP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Indicatie</a:t>
            </a:r>
            <a:r>
              <a:rPr lang="nl-NL" dirty="0"/>
              <a:t>: </a:t>
            </a:r>
            <a:r>
              <a:rPr lang="nl-NL" dirty="0" smtClean="0"/>
              <a:t>voorkomen van Trombose (bijv. na operatie). Onregelmatig </a:t>
            </a:r>
          </a:p>
          <a:p>
            <a:pPr marL="0" indent="0">
              <a:lnSpc>
                <a:spcPct val="40000"/>
              </a:lnSpc>
              <a:buNone/>
            </a:pPr>
            <a:r>
              <a:rPr lang="nl-NL" dirty="0"/>
              <a:t> </a:t>
            </a:r>
            <a:r>
              <a:rPr lang="nl-NL" dirty="0" smtClean="0"/>
              <a:t>             hartritme (Atrium </a:t>
            </a:r>
            <a:r>
              <a:rPr lang="nl-NL" dirty="0" err="1" smtClean="0"/>
              <a:t>Fibrileren</a:t>
            </a:r>
            <a:r>
              <a:rPr lang="nl-NL" dirty="0"/>
              <a:t>)</a:t>
            </a:r>
            <a:r>
              <a:rPr lang="nl-NL" dirty="0" smtClean="0"/>
              <a:t>, na hersen-/hartinfarct</a:t>
            </a:r>
          </a:p>
          <a:p>
            <a:pPr marL="0" indent="0">
              <a:lnSpc>
                <a:spcPct val="40000"/>
              </a:lnSpc>
              <a:buNone/>
            </a:pPr>
            <a:endParaRPr lang="nl-NL" dirty="0"/>
          </a:p>
          <a:p>
            <a:pPr marL="0" indent="0">
              <a:lnSpc>
                <a:spcPct val="40000"/>
              </a:lnSpc>
              <a:buNone/>
            </a:pPr>
            <a:r>
              <a:rPr lang="nl-NL" dirty="0" smtClean="0"/>
              <a:t>Werking</a:t>
            </a:r>
            <a:r>
              <a:rPr lang="nl-NL" dirty="0"/>
              <a:t>: </a:t>
            </a:r>
            <a:r>
              <a:rPr lang="nl-NL" dirty="0" smtClean="0"/>
              <a:t>het vermindert de hoeveelheid bloedplaatjes in het bloed.</a:t>
            </a:r>
          </a:p>
          <a:p>
            <a:pPr marL="0" indent="0">
              <a:lnSpc>
                <a:spcPct val="40000"/>
              </a:lnSpc>
              <a:buNone/>
            </a:pPr>
            <a:r>
              <a:rPr lang="nl-NL" dirty="0"/>
              <a:t/>
            </a:r>
            <a:br>
              <a:rPr lang="nl-NL" dirty="0"/>
            </a:br>
            <a:r>
              <a:rPr lang="nl-NL" dirty="0"/>
              <a:t/>
            </a:r>
            <a:br>
              <a:rPr lang="nl-NL" dirty="0"/>
            </a:br>
            <a:r>
              <a:rPr lang="nl-NL" dirty="0"/>
              <a:t>Bijwerkingen</a:t>
            </a:r>
            <a:r>
              <a:rPr lang="nl-NL" dirty="0" smtClean="0"/>
              <a:t>: blauwe plekken, sneller kans op bloedingen </a:t>
            </a:r>
          </a:p>
          <a:p>
            <a:pPr marL="0" indent="0">
              <a:lnSpc>
                <a:spcPct val="40000"/>
              </a:lnSpc>
              <a:buNone/>
            </a:pPr>
            <a:endParaRPr lang="nl-NL" dirty="0"/>
          </a:p>
          <a:p>
            <a:pPr marL="0" indent="0">
              <a:lnSpc>
                <a:spcPct val="40000"/>
              </a:lnSpc>
              <a:buNone/>
            </a:pPr>
            <a:r>
              <a:rPr lang="nl-NL" dirty="0" smtClean="0"/>
              <a:t>Bijzonderheden: De dosering van </a:t>
            </a:r>
            <a:r>
              <a:rPr lang="nl-NL" dirty="0" err="1" smtClean="0"/>
              <a:t>Acenocoumerol</a:t>
            </a:r>
            <a:r>
              <a:rPr lang="nl-NL" dirty="0" smtClean="0"/>
              <a:t> en </a:t>
            </a:r>
            <a:r>
              <a:rPr lang="nl-NL" dirty="0" err="1" smtClean="0"/>
              <a:t>Marcoumar</a:t>
            </a:r>
            <a:r>
              <a:rPr lang="nl-NL" dirty="0" smtClean="0"/>
              <a:t> kan alleen bepaald worden</a:t>
            </a:r>
          </a:p>
          <a:p>
            <a:pPr marL="0" indent="0">
              <a:lnSpc>
                <a:spcPct val="40000"/>
              </a:lnSpc>
              <a:buNone/>
            </a:pPr>
            <a:r>
              <a:rPr lang="nl-NL" dirty="0"/>
              <a:t> </a:t>
            </a:r>
            <a:r>
              <a:rPr lang="nl-NL" dirty="0" smtClean="0"/>
              <a:t>                       aan de hand van stollingswaarden in het bloed (INR)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lnSpc>
                <a:spcPct val="50000"/>
              </a:lnSpc>
              <a:buNone/>
            </a:pPr>
            <a:r>
              <a:rPr lang="nl-NL" dirty="0" smtClean="0"/>
              <a:t>Voorbeeld: </a:t>
            </a:r>
            <a:r>
              <a:rPr lang="nl-NL" dirty="0" err="1" smtClean="0"/>
              <a:t>Fraxiparine</a:t>
            </a:r>
            <a:r>
              <a:rPr lang="nl-NL" dirty="0" smtClean="0"/>
              <a:t>, Acenocoumarol (Sintromitis), </a:t>
            </a:r>
            <a:r>
              <a:rPr lang="nl-NL" dirty="0" err="1" smtClean="0"/>
              <a:t>Femprocoumon</a:t>
            </a:r>
            <a:r>
              <a:rPr lang="nl-NL" dirty="0" smtClean="0"/>
              <a:t> (</a:t>
            </a:r>
            <a:r>
              <a:rPr lang="nl-NL" dirty="0" err="1" smtClean="0"/>
              <a:t>Marcoumar</a:t>
            </a:r>
            <a:r>
              <a:rPr lang="nl-NL" dirty="0" smtClean="0"/>
              <a:t>),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nl-NL" dirty="0" smtClean="0"/>
              <a:t>                 Heparine, Ascal (Aspirine)</a:t>
            </a:r>
          </a:p>
          <a:p>
            <a:pPr marL="0" indent="0">
              <a:buNone/>
            </a:pPr>
            <a:r>
              <a:rPr lang="nl-NL" dirty="0" smtClean="0"/>
              <a:t>  </a:t>
            </a:r>
            <a:endParaRPr lang="nl-NL" dirty="0"/>
          </a:p>
        </p:txBody>
      </p:sp>
      <p:pic>
        <p:nvPicPr>
          <p:cNvPr id="5" name="Picture 2" descr="http://www.merckmanual.nl/media/mmhe2/figures/2004HEM173_0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6448" y="249836"/>
            <a:ext cx="2286000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6465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nl-NL" dirty="0" smtClean="0"/>
              <a:t>Corticosteroïden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2340321"/>
            <a:ext cx="9720071" cy="4023360"/>
          </a:xfrm>
        </p:spPr>
        <p:txBody>
          <a:bodyPr/>
          <a:lstStyle/>
          <a:p>
            <a:pPr marL="0" indent="0">
              <a:lnSpc>
                <a:spcPct val="40000"/>
              </a:lnSpc>
              <a:buNone/>
            </a:pPr>
            <a:r>
              <a:rPr lang="nl-NL" dirty="0"/>
              <a:t>Betekenis: chemische variant van het bijnierschorshormoon. </a:t>
            </a:r>
            <a:endParaRPr lang="nl-NL" dirty="0" smtClean="0"/>
          </a:p>
          <a:p>
            <a:pPr marL="0" indent="0">
              <a:lnSpc>
                <a:spcPct val="40000"/>
              </a:lnSpc>
              <a:buNone/>
            </a:pP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Werking: Onderdrukt reacties die ontstaan bij ontstekingen en infecties </a:t>
            </a:r>
          </a:p>
          <a:p>
            <a:pPr marL="0" indent="0">
              <a:lnSpc>
                <a:spcPct val="40000"/>
              </a:lnSpc>
              <a:buNone/>
            </a:pPr>
            <a:r>
              <a:rPr lang="nl-NL" dirty="0" smtClean="0"/>
              <a:t>               (bijv. reuma, chronische longziekten). De </a:t>
            </a:r>
            <a:r>
              <a:rPr lang="nl-NL" dirty="0"/>
              <a:t>productie neemt toe bij stress</a:t>
            </a:r>
            <a:r>
              <a:rPr lang="nl-NL" dirty="0" smtClean="0"/>
              <a:t>.</a:t>
            </a:r>
          </a:p>
          <a:p>
            <a:pPr marL="0" indent="0">
              <a:lnSpc>
                <a:spcPct val="40000"/>
              </a:lnSpc>
              <a:buNone/>
            </a:pPr>
            <a:endParaRPr lang="nl-NL" dirty="0"/>
          </a:p>
          <a:p>
            <a:pPr marL="0" indent="0">
              <a:lnSpc>
                <a:spcPct val="40000"/>
              </a:lnSpc>
              <a:buNone/>
            </a:pPr>
            <a:r>
              <a:rPr lang="nl-NL" dirty="0"/>
              <a:t>Bijwerkingen: bij langdurig </a:t>
            </a:r>
            <a:r>
              <a:rPr lang="nl-NL" dirty="0" smtClean="0"/>
              <a:t>gebruik; </a:t>
            </a:r>
            <a:r>
              <a:rPr lang="nl-NL" dirty="0"/>
              <a:t>osteoporose, dunne huid, slechte </a:t>
            </a:r>
            <a:r>
              <a:rPr lang="nl-NL" dirty="0" smtClean="0"/>
              <a:t>wondgenezing, </a:t>
            </a:r>
          </a:p>
          <a:p>
            <a:pPr marL="0" indent="0">
              <a:lnSpc>
                <a:spcPct val="40000"/>
              </a:lnSpc>
              <a:buNone/>
            </a:pPr>
            <a:r>
              <a:rPr lang="nl-NL" dirty="0"/>
              <a:t> </a:t>
            </a:r>
            <a:r>
              <a:rPr lang="nl-NL" dirty="0" smtClean="0"/>
              <a:t>                   verhoogde bloedsuikers, </a:t>
            </a:r>
            <a:r>
              <a:rPr lang="nl-NL" dirty="0" smtClean="0"/>
              <a:t>gewichtstoename, volle </a:t>
            </a:r>
            <a:r>
              <a:rPr lang="nl-NL" dirty="0" err="1" smtClean="0"/>
              <a:t>maans</a:t>
            </a:r>
            <a:r>
              <a:rPr lang="nl-NL" dirty="0" smtClean="0"/>
              <a:t> gezicht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Voorbeeld: Prednison</a:t>
            </a:r>
            <a:r>
              <a:rPr lang="nl-NL" dirty="0"/>
              <a:t>, </a:t>
            </a:r>
            <a:r>
              <a:rPr lang="nl-NL" dirty="0" smtClean="0"/>
              <a:t>Hydrocortison.</a:t>
            </a:r>
            <a:r>
              <a:rPr lang="nl-NL" dirty="0"/>
              <a:t/>
            </a:r>
            <a:br>
              <a:rPr lang="nl-NL" dirty="0"/>
            </a:br>
            <a:r>
              <a:rPr lang="nl-NL" dirty="0"/>
              <a:t/>
            </a:r>
            <a:br>
              <a:rPr lang="nl-NL" dirty="0"/>
            </a:br>
            <a:endParaRPr lang="nl-NL" dirty="0"/>
          </a:p>
          <a:p>
            <a:endParaRPr lang="nl-NL" dirty="0"/>
          </a:p>
        </p:txBody>
      </p:sp>
      <p:pic>
        <p:nvPicPr>
          <p:cNvPr id="2052" name="Picture 4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3485" y="4639751"/>
            <a:ext cx="1387764" cy="1723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9599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nl-NL" dirty="0" smtClean="0"/>
              <a:t>Hypnotica &amp; Benzodiazepinen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b="1" dirty="0" smtClean="0"/>
              <a:t>Hypnotica</a:t>
            </a:r>
            <a:r>
              <a:rPr lang="nl-NL" dirty="0" smtClean="0"/>
              <a:t> Betekenis: </a:t>
            </a:r>
            <a:r>
              <a:rPr lang="nl-NL" dirty="0" smtClean="0"/>
              <a:t>Slaapmiddel (inslapers, doorslapers)</a:t>
            </a:r>
            <a:endParaRPr lang="nl-NL" dirty="0" smtClean="0"/>
          </a:p>
          <a:p>
            <a:r>
              <a:rPr lang="nl-NL" dirty="0" smtClean="0"/>
              <a:t>Voorbeeld</a:t>
            </a:r>
            <a:r>
              <a:rPr lang="nl-NL" dirty="0" smtClean="0"/>
              <a:t>: Melatonine</a:t>
            </a:r>
          </a:p>
          <a:p>
            <a:endParaRPr lang="nl-NL" dirty="0" smtClean="0"/>
          </a:p>
          <a:p>
            <a:r>
              <a:rPr lang="nl-NL" b="1" dirty="0" smtClean="0"/>
              <a:t>Benzodiazepinen</a:t>
            </a:r>
            <a:r>
              <a:rPr lang="nl-NL" dirty="0"/>
              <a:t>: bevatten hypnotica en spierontspannende </a:t>
            </a:r>
            <a:r>
              <a:rPr lang="nl-NL" dirty="0" smtClean="0"/>
              <a:t>middelen</a:t>
            </a:r>
          </a:p>
          <a:p>
            <a:r>
              <a:rPr lang="nl-NL" dirty="0" smtClean="0"/>
              <a:t>Bijwerking: verslavingsgevaar</a:t>
            </a:r>
            <a:endParaRPr lang="nl-NL" dirty="0"/>
          </a:p>
          <a:p>
            <a:r>
              <a:rPr lang="nl-NL" dirty="0"/>
              <a:t>Voorbeeld: </a:t>
            </a:r>
            <a:r>
              <a:rPr lang="nl-NL" dirty="0" smtClean="0"/>
              <a:t>Oxazepam (</a:t>
            </a:r>
            <a:r>
              <a:rPr lang="nl-NL" dirty="0" err="1" smtClean="0"/>
              <a:t>Seresta</a:t>
            </a:r>
            <a:r>
              <a:rPr lang="nl-NL" dirty="0" smtClean="0"/>
              <a:t>), </a:t>
            </a:r>
            <a:r>
              <a:rPr lang="nl-NL" dirty="0" err="1" smtClean="0"/>
              <a:t>Temazepam</a:t>
            </a:r>
            <a:r>
              <a:rPr lang="nl-NL" dirty="0" smtClean="0"/>
              <a:t> (</a:t>
            </a:r>
            <a:r>
              <a:rPr lang="nl-NL" dirty="0" err="1" smtClean="0"/>
              <a:t>Normison</a:t>
            </a:r>
            <a:r>
              <a:rPr lang="nl-NL" dirty="0" smtClean="0"/>
              <a:t>), </a:t>
            </a:r>
            <a:r>
              <a:rPr lang="nl-NL" dirty="0" err="1" smtClean="0"/>
              <a:t>Flurazepam</a:t>
            </a:r>
            <a:r>
              <a:rPr lang="nl-NL" dirty="0" smtClean="0"/>
              <a:t>, Zopiclon</a:t>
            </a:r>
          </a:p>
          <a:p>
            <a:endParaRPr lang="nl-NL" dirty="0"/>
          </a:p>
        </p:txBody>
      </p:sp>
      <p:pic>
        <p:nvPicPr>
          <p:cNvPr id="3074" name="Picture 2" descr="Afbeeldingsresultaat voor sleeping problem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3088" y="941560"/>
            <a:ext cx="3043442" cy="1521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8377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8" y="150650"/>
            <a:ext cx="9720072" cy="1499616"/>
          </a:xfrm>
          <a:solidFill>
            <a:schemeClr val="accent2"/>
          </a:solidFill>
        </p:spPr>
        <p:txBody>
          <a:bodyPr/>
          <a:lstStyle/>
          <a:p>
            <a:r>
              <a:rPr lang="nl-NL" dirty="0" smtClean="0"/>
              <a:t>Laxantia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1815219"/>
            <a:ext cx="9720071" cy="4911506"/>
          </a:xfrm>
        </p:spPr>
        <p:txBody>
          <a:bodyPr>
            <a:normAutofit fontScale="85000" lnSpcReduction="20000"/>
          </a:bodyPr>
          <a:lstStyle/>
          <a:p>
            <a:r>
              <a:rPr lang="nl-NL" dirty="0" smtClean="0"/>
              <a:t>Betekenis: Middelen die de stoelgang bevorderen</a:t>
            </a:r>
          </a:p>
          <a:p>
            <a:r>
              <a:rPr lang="nl-NL" dirty="0" smtClean="0"/>
              <a:t>Indicatie: Obstipatie</a:t>
            </a:r>
          </a:p>
          <a:p>
            <a:r>
              <a:rPr lang="nl-NL" dirty="0" smtClean="0"/>
              <a:t>Werking (4 groepen):</a:t>
            </a:r>
          </a:p>
          <a:p>
            <a:pPr>
              <a:lnSpc>
                <a:spcPct val="40000"/>
              </a:lnSpc>
              <a:buFont typeface="Arial" panose="020B0604020202020204" pitchFamily="34" charset="0"/>
              <a:buChar char="•"/>
            </a:pPr>
            <a:r>
              <a:rPr lang="nl-NL" dirty="0" smtClean="0"/>
              <a:t> </a:t>
            </a:r>
            <a:r>
              <a:rPr lang="nl-NL" b="1" dirty="0" smtClean="0"/>
              <a:t>Prikkelen van de darmwand </a:t>
            </a:r>
            <a:r>
              <a:rPr lang="nl-NL" dirty="0" smtClean="0"/>
              <a:t>- stimuleren peristaltiek darmen</a:t>
            </a:r>
          </a:p>
          <a:p>
            <a:pPr marL="0" indent="0">
              <a:lnSpc>
                <a:spcPct val="40000"/>
              </a:lnSpc>
              <a:buNone/>
            </a:pPr>
            <a:r>
              <a:rPr lang="nl-NL" dirty="0" smtClean="0"/>
              <a:t>  Voorbeeld: Bisacodyl, </a:t>
            </a:r>
            <a:r>
              <a:rPr lang="nl-NL" dirty="0" err="1" smtClean="0"/>
              <a:t>Prunacolon</a:t>
            </a:r>
            <a:endParaRPr lang="nl-NL" dirty="0" smtClean="0"/>
          </a:p>
          <a:p>
            <a:pPr>
              <a:lnSpc>
                <a:spcPct val="40000"/>
              </a:lnSpc>
              <a:buFont typeface="Arial" panose="020B0604020202020204" pitchFamily="34" charset="0"/>
              <a:buChar char="•"/>
            </a:pPr>
            <a:endParaRPr lang="nl-NL" dirty="0" smtClean="0"/>
          </a:p>
          <a:p>
            <a:pPr>
              <a:lnSpc>
                <a:spcPct val="40000"/>
              </a:lnSpc>
              <a:buFont typeface="Arial" panose="020B0604020202020204" pitchFamily="34" charset="0"/>
              <a:buChar char="•"/>
            </a:pPr>
            <a:r>
              <a:rPr lang="nl-NL" dirty="0" smtClean="0"/>
              <a:t> </a:t>
            </a:r>
            <a:r>
              <a:rPr lang="nl-NL" b="1" dirty="0" err="1" smtClean="0"/>
              <a:t>Emollientia</a:t>
            </a:r>
            <a:r>
              <a:rPr lang="nl-NL" b="1" dirty="0" smtClean="0"/>
              <a:t> </a:t>
            </a:r>
            <a:r>
              <a:rPr lang="nl-NL" dirty="0"/>
              <a:t>-</a:t>
            </a:r>
            <a:r>
              <a:rPr lang="nl-NL" dirty="0" smtClean="0"/>
              <a:t> </a:t>
            </a:r>
            <a:r>
              <a:rPr lang="nl-NL" dirty="0" err="1" smtClean="0"/>
              <a:t>weekmakende</a:t>
            </a:r>
            <a:r>
              <a:rPr lang="nl-NL" dirty="0" smtClean="0"/>
              <a:t> middelen, maken ontlasting zacht</a:t>
            </a:r>
          </a:p>
          <a:p>
            <a:pPr marL="0" indent="0">
              <a:lnSpc>
                <a:spcPct val="40000"/>
              </a:lnSpc>
              <a:buNone/>
            </a:pPr>
            <a:r>
              <a:rPr lang="nl-NL" dirty="0" smtClean="0"/>
              <a:t>  Voorbeeld: Microlax, </a:t>
            </a:r>
            <a:r>
              <a:rPr lang="nl-NL" dirty="0" err="1" smtClean="0"/>
              <a:t>Norgalax</a:t>
            </a:r>
            <a:endParaRPr lang="nl-NL" dirty="0" smtClean="0"/>
          </a:p>
          <a:p>
            <a:pPr marL="0" indent="0">
              <a:lnSpc>
                <a:spcPct val="40000"/>
              </a:lnSpc>
              <a:buNone/>
            </a:pPr>
            <a:endParaRPr lang="nl-NL" dirty="0" smtClean="0"/>
          </a:p>
          <a:p>
            <a:pPr>
              <a:lnSpc>
                <a:spcPct val="50000"/>
              </a:lnSpc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b="1" dirty="0" smtClean="0"/>
              <a:t>Osmotische werking</a:t>
            </a:r>
            <a:r>
              <a:rPr lang="nl-NL" dirty="0"/>
              <a:t> -</a:t>
            </a:r>
            <a:r>
              <a:rPr lang="nl-NL" dirty="0" smtClean="0"/>
              <a:t> Ontlasting houdt vocht vast, wordt daardoor soepel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nl-NL" dirty="0" smtClean="0"/>
              <a:t>  Voorbeeld: Lactulose drank, Magnesiumoxide</a:t>
            </a:r>
          </a:p>
          <a:p>
            <a:pPr marL="0" indent="0">
              <a:lnSpc>
                <a:spcPct val="50000"/>
              </a:lnSpc>
              <a:buNone/>
            </a:pPr>
            <a:endParaRPr lang="nl-NL" dirty="0" smtClean="0"/>
          </a:p>
          <a:p>
            <a:pPr>
              <a:lnSpc>
                <a:spcPct val="50000"/>
              </a:lnSpc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b="1" dirty="0" smtClean="0"/>
              <a:t>Volume vergrotende middelen </a:t>
            </a:r>
            <a:r>
              <a:rPr lang="nl-NL" dirty="0" smtClean="0"/>
              <a:t>– zijn beter in staat tot opnemen van veel vocht, 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nl-NL" dirty="0" smtClean="0"/>
              <a:t>                                                   maakt ontlasting soepel en stimuleert darmwand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nl-NL" dirty="0"/>
              <a:t> </a:t>
            </a:r>
            <a:r>
              <a:rPr lang="nl-NL" dirty="0" smtClean="0"/>
              <a:t> Voorbeeld: Zemelen, </a:t>
            </a:r>
            <a:r>
              <a:rPr lang="nl-NL" dirty="0" err="1" smtClean="0"/>
              <a:t>Movicolon</a:t>
            </a:r>
            <a:r>
              <a:rPr lang="nl-NL" dirty="0" smtClean="0"/>
              <a:t> (</a:t>
            </a:r>
            <a:r>
              <a:rPr lang="nl-NL" dirty="0" err="1" smtClean="0"/>
              <a:t>macrogol</a:t>
            </a:r>
            <a:r>
              <a:rPr lang="nl-NL" dirty="0" smtClean="0"/>
              <a:t>), Metamucil</a:t>
            </a:r>
          </a:p>
          <a:p>
            <a:pPr marL="0" indent="0">
              <a:lnSpc>
                <a:spcPct val="50000"/>
              </a:lnSpc>
              <a:buNone/>
            </a:pPr>
            <a:endParaRPr lang="nl-NL" dirty="0"/>
          </a:p>
          <a:p>
            <a:pPr marL="0" indent="0">
              <a:lnSpc>
                <a:spcPct val="50000"/>
              </a:lnSpc>
              <a:buNone/>
            </a:pPr>
            <a:r>
              <a:rPr lang="nl-NL" dirty="0" smtClean="0"/>
              <a:t>Als Indicatie: Darmspoeling (voor onderzoek/operatie)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nl-NL" dirty="0" smtClean="0"/>
              <a:t>Voorbeeld: </a:t>
            </a:r>
            <a:r>
              <a:rPr lang="nl-NL" dirty="0" err="1" smtClean="0"/>
              <a:t>Klean-Prep</a:t>
            </a:r>
            <a:r>
              <a:rPr lang="nl-NL" dirty="0" smtClean="0"/>
              <a:t>, </a:t>
            </a:r>
            <a:r>
              <a:rPr lang="nl-NL" dirty="0" err="1" smtClean="0"/>
              <a:t>Moviprep</a:t>
            </a:r>
            <a:r>
              <a:rPr lang="nl-NL" dirty="0" smtClean="0"/>
              <a:t>, </a:t>
            </a:r>
            <a:r>
              <a:rPr lang="nl-NL" dirty="0" err="1" smtClean="0"/>
              <a:t>Colofort</a:t>
            </a:r>
            <a:endParaRPr lang="nl-NL" dirty="0"/>
          </a:p>
        </p:txBody>
      </p:sp>
      <p:pic>
        <p:nvPicPr>
          <p:cNvPr id="5122" name="Picture 2" descr="Afbeeldingsresultaat voor obstipati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8752" y="607278"/>
            <a:ext cx="1905000" cy="208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4909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nl-NL" dirty="0" err="1" smtClean="0"/>
              <a:t>MaagBeschermers</a:t>
            </a:r>
            <a:r>
              <a:rPr lang="nl-NL" dirty="0" smtClean="0"/>
              <a:t>/Maagzuurremmers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40000"/>
              </a:lnSpc>
            </a:pPr>
            <a:r>
              <a:rPr lang="nl-NL" dirty="0" smtClean="0"/>
              <a:t>Indicatie: Maagzuur, Maagzweer, Reflux Oesophagitis, Langdurig of hoge</a:t>
            </a:r>
          </a:p>
          <a:p>
            <a:pPr>
              <a:lnSpc>
                <a:spcPct val="40000"/>
              </a:lnSpc>
            </a:pPr>
            <a:r>
              <a:rPr lang="nl-NL" dirty="0"/>
              <a:t> </a:t>
            </a:r>
            <a:r>
              <a:rPr lang="nl-NL" dirty="0" smtClean="0"/>
              <a:t>             dosering </a:t>
            </a:r>
            <a:r>
              <a:rPr lang="nl-NL" dirty="0" err="1" smtClean="0"/>
              <a:t>NSAIDgebruik</a:t>
            </a:r>
            <a:endParaRPr lang="nl-NL" dirty="0" smtClean="0"/>
          </a:p>
          <a:p>
            <a:pPr>
              <a:lnSpc>
                <a:spcPct val="40000"/>
              </a:lnSpc>
            </a:pPr>
            <a:endParaRPr lang="nl-NL" dirty="0" smtClean="0"/>
          </a:p>
          <a:p>
            <a:pPr>
              <a:lnSpc>
                <a:spcPct val="40000"/>
              </a:lnSpc>
            </a:pPr>
            <a:r>
              <a:rPr lang="nl-NL" dirty="0" smtClean="0"/>
              <a:t>Werking:</a:t>
            </a:r>
          </a:p>
          <a:p>
            <a:pPr>
              <a:lnSpc>
                <a:spcPct val="40000"/>
              </a:lnSpc>
              <a:buFont typeface="Arial" panose="020B0604020202020204" pitchFamily="34" charset="0"/>
              <a:buChar char="•"/>
            </a:pPr>
            <a:r>
              <a:rPr lang="nl-NL" b="1" dirty="0" smtClean="0"/>
              <a:t> </a:t>
            </a:r>
            <a:r>
              <a:rPr lang="nl-NL" b="1" dirty="0" err="1" smtClean="0"/>
              <a:t>Maagzuurremmend</a:t>
            </a:r>
            <a:r>
              <a:rPr lang="nl-NL" dirty="0" smtClean="0"/>
              <a:t>: </a:t>
            </a:r>
          </a:p>
          <a:p>
            <a:pPr>
              <a:lnSpc>
                <a:spcPct val="40000"/>
              </a:lnSpc>
            </a:pPr>
            <a:r>
              <a:rPr lang="nl-NL" dirty="0" smtClean="0"/>
              <a:t> Voorbeeld: </a:t>
            </a:r>
            <a:r>
              <a:rPr lang="nl-NL" dirty="0" err="1" smtClean="0"/>
              <a:t>Pantoprazol</a:t>
            </a:r>
            <a:r>
              <a:rPr lang="nl-NL" dirty="0" smtClean="0"/>
              <a:t>, </a:t>
            </a:r>
            <a:r>
              <a:rPr lang="nl-NL" dirty="0" err="1" smtClean="0"/>
              <a:t>Ompeprazol</a:t>
            </a:r>
            <a:r>
              <a:rPr lang="nl-NL" dirty="0" smtClean="0"/>
              <a:t> (</a:t>
            </a:r>
            <a:r>
              <a:rPr lang="nl-NL" dirty="0" err="1" smtClean="0"/>
              <a:t>Losec</a:t>
            </a:r>
            <a:r>
              <a:rPr lang="nl-NL" dirty="0" smtClean="0"/>
              <a:t>), </a:t>
            </a:r>
            <a:r>
              <a:rPr lang="nl-NL" dirty="0" err="1" smtClean="0"/>
              <a:t>Nexium</a:t>
            </a:r>
            <a:r>
              <a:rPr lang="nl-NL" dirty="0" smtClean="0"/>
              <a:t> (</a:t>
            </a:r>
            <a:r>
              <a:rPr lang="nl-NL" dirty="0" err="1"/>
              <a:t>E</a:t>
            </a:r>
            <a:r>
              <a:rPr lang="nl-NL" dirty="0" err="1" smtClean="0"/>
              <a:t>somapremazol</a:t>
            </a:r>
            <a:r>
              <a:rPr lang="nl-NL" dirty="0" smtClean="0"/>
              <a:t>)</a:t>
            </a:r>
          </a:p>
          <a:p>
            <a:pPr>
              <a:lnSpc>
                <a:spcPct val="40000"/>
              </a:lnSpc>
            </a:pPr>
            <a:endParaRPr lang="nl-NL" dirty="0" smtClean="0"/>
          </a:p>
          <a:p>
            <a:pPr>
              <a:lnSpc>
                <a:spcPct val="40000"/>
              </a:lnSpc>
              <a:buFont typeface="Arial" panose="020B0604020202020204" pitchFamily="34" charset="0"/>
              <a:buChar char="•"/>
            </a:pPr>
            <a:r>
              <a:rPr lang="nl-NL" b="1" dirty="0" smtClean="0"/>
              <a:t> </a:t>
            </a:r>
            <a:r>
              <a:rPr lang="nl-NL" b="1" dirty="0" err="1" smtClean="0"/>
              <a:t>Maagzuurneutraliserend</a:t>
            </a:r>
            <a:r>
              <a:rPr lang="nl-NL" dirty="0" smtClean="0"/>
              <a:t>: </a:t>
            </a:r>
          </a:p>
          <a:p>
            <a:pPr>
              <a:lnSpc>
                <a:spcPct val="40000"/>
              </a:lnSpc>
            </a:pPr>
            <a:r>
              <a:rPr lang="nl-NL" dirty="0" smtClean="0"/>
              <a:t> Voorbeeld: Magnesiumhydroxide, Ranitidine (</a:t>
            </a:r>
            <a:r>
              <a:rPr lang="nl-NL" dirty="0" err="1" smtClean="0"/>
              <a:t>Zantac</a:t>
            </a:r>
            <a:r>
              <a:rPr lang="nl-NL" dirty="0" smtClean="0"/>
              <a:t>), </a:t>
            </a:r>
            <a:r>
              <a:rPr lang="nl-NL" dirty="0" err="1" smtClean="0"/>
              <a:t>Antagel</a:t>
            </a:r>
            <a:endParaRPr lang="nl-NL" dirty="0" smtClean="0"/>
          </a:p>
          <a:p>
            <a:pPr>
              <a:lnSpc>
                <a:spcPct val="40000"/>
              </a:lnSpc>
            </a:pPr>
            <a:endParaRPr lang="nl-NL" b="1" dirty="0" smtClean="0"/>
          </a:p>
          <a:p>
            <a:pPr>
              <a:lnSpc>
                <a:spcPct val="40000"/>
              </a:lnSpc>
              <a:buFont typeface="Arial" panose="020B0604020202020204" pitchFamily="34" charset="0"/>
              <a:buChar char="•"/>
            </a:pPr>
            <a:r>
              <a:rPr lang="nl-NL" b="1" dirty="0" smtClean="0"/>
              <a:t> Maagwandbescherming</a:t>
            </a:r>
            <a:r>
              <a:rPr lang="nl-NL" dirty="0" smtClean="0"/>
              <a:t>:</a:t>
            </a:r>
          </a:p>
          <a:p>
            <a:pPr>
              <a:lnSpc>
                <a:spcPct val="40000"/>
              </a:lnSpc>
            </a:pPr>
            <a:r>
              <a:rPr lang="nl-NL" dirty="0" smtClean="0"/>
              <a:t> Voorbeeld: </a:t>
            </a:r>
            <a:r>
              <a:rPr lang="nl-NL" dirty="0" err="1" smtClean="0"/>
              <a:t>Ulcogant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9009" y="4996279"/>
            <a:ext cx="2523748" cy="1514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461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nl-NL" dirty="0" smtClean="0"/>
              <a:t>Medicatie luchtwegen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2285999"/>
            <a:ext cx="9720071" cy="4304923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Indicatie: Astma, COPD (Bronchitis en Emfyseem)</a:t>
            </a:r>
          </a:p>
          <a:p>
            <a:r>
              <a:rPr lang="nl-NL" dirty="0" smtClean="0"/>
              <a:t>Werking: (Afhankelijk van indicatie) Luchtwegverwijdend, Ontstekingsremmend</a:t>
            </a:r>
          </a:p>
          <a:p>
            <a:r>
              <a:rPr lang="nl-NL" dirty="0" smtClean="0"/>
              <a:t>Voorbeelden</a:t>
            </a:r>
          </a:p>
          <a:p>
            <a:r>
              <a:rPr lang="nl-NL" b="1" dirty="0" err="1" smtClean="0"/>
              <a:t>Flixotide</a:t>
            </a:r>
            <a:r>
              <a:rPr lang="nl-NL" dirty="0" smtClean="0"/>
              <a:t>: Lokaal ontstekingsremmend. </a:t>
            </a:r>
            <a:r>
              <a:rPr lang="nl-NL" dirty="0" err="1" smtClean="0"/>
              <a:t>Dosisaërosol</a:t>
            </a:r>
            <a:r>
              <a:rPr lang="nl-NL" dirty="0" smtClean="0"/>
              <a:t>, </a:t>
            </a:r>
          </a:p>
          <a:p>
            <a:pPr>
              <a:lnSpc>
                <a:spcPct val="50000"/>
              </a:lnSpc>
            </a:pPr>
            <a:r>
              <a:rPr lang="nl-NL" b="1" dirty="0" err="1" smtClean="0"/>
              <a:t>Ventolin</a:t>
            </a:r>
            <a:r>
              <a:rPr lang="nl-NL" b="1" dirty="0" smtClean="0"/>
              <a:t>: </a:t>
            </a:r>
            <a:r>
              <a:rPr lang="nl-NL" dirty="0" smtClean="0"/>
              <a:t>Luchtwegverwijder. </a:t>
            </a:r>
            <a:r>
              <a:rPr lang="nl-NL" dirty="0" err="1" smtClean="0"/>
              <a:t>Dosisaërosol</a:t>
            </a:r>
            <a:r>
              <a:rPr lang="nl-NL" dirty="0" smtClean="0"/>
              <a:t>, Verneveling, Inhaler</a:t>
            </a:r>
          </a:p>
          <a:p>
            <a:pPr>
              <a:lnSpc>
                <a:spcPct val="50000"/>
              </a:lnSpc>
            </a:pPr>
            <a:r>
              <a:rPr lang="nl-NL" dirty="0"/>
              <a:t> </a:t>
            </a:r>
            <a:r>
              <a:rPr lang="nl-NL" dirty="0" smtClean="0"/>
              <a:t>              Bijwerking: tachycardie</a:t>
            </a:r>
          </a:p>
          <a:p>
            <a:r>
              <a:rPr lang="nl-NL" b="1" dirty="0" err="1" smtClean="0"/>
              <a:t>Atrovent</a:t>
            </a:r>
            <a:r>
              <a:rPr lang="nl-NL" b="1" dirty="0" smtClean="0"/>
              <a:t>: </a:t>
            </a:r>
            <a:r>
              <a:rPr lang="nl-NL" dirty="0" smtClean="0"/>
              <a:t>Vermindering luchtwegobstructie. </a:t>
            </a:r>
            <a:r>
              <a:rPr lang="nl-NL" dirty="0" err="1" smtClean="0"/>
              <a:t>Dosisaërosol</a:t>
            </a:r>
            <a:r>
              <a:rPr lang="nl-NL" dirty="0" smtClean="0"/>
              <a:t>, Verneveling, Inhaler</a:t>
            </a:r>
          </a:p>
          <a:p>
            <a:r>
              <a:rPr lang="nl-NL" b="1" dirty="0" err="1" smtClean="0"/>
              <a:t>Symbicort</a:t>
            </a:r>
            <a:r>
              <a:rPr lang="nl-NL" b="1" dirty="0" smtClean="0"/>
              <a:t>: </a:t>
            </a:r>
            <a:r>
              <a:rPr lang="nl-NL" dirty="0" smtClean="0"/>
              <a:t>Sterk luchtwegverwijdend. Verschillende inhalatievormen</a:t>
            </a:r>
          </a:p>
          <a:p>
            <a:r>
              <a:rPr lang="nl-NL" b="1" dirty="0" err="1" smtClean="0"/>
              <a:t>Spiriva</a:t>
            </a:r>
            <a:r>
              <a:rPr lang="nl-NL" b="1" dirty="0" smtClean="0"/>
              <a:t>: </a:t>
            </a:r>
            <a:r>
              <a:rPr lang="nl-NL" dirty="0" smtClean="0"/>
              <a:t>Luchtwegverwijdend, Onderhoudsdosis. Inhaler.</a:t>
            </a:r>
          </a:p>
          <a:p>
            <a:r>
              <a:rPr lang="nl-NL" b="1" dirty="0" smtClean="0"/>
              <a:t>Theofylline: </a:t>
            </a:r>
            <a:r>
              <a:rPr lang="nl-NL" dirty="0" smtClean="0"/>
              <a:t>Sterke luchtwegverwijder. Licht </a:t>
            </a:r>
            <a:r>
              <a:rPr lang="nl-NL" dirty="0" err="1" smtClean="0"/>
              <a:t>Vochtafdrijvend</a:t>
            </a:r>
            <a:r>
              <a:rPr lang="nl-NL" dirty="0" smtClean="0"/>
              <a:t>. Tabletten met gereguleerde </a:t>
            </a:r>
          </a:p>
          <a:p>
            <a:pPr>
              <a:lnSpc>
                <a:spcPct val="60000"/>
              </a:lnSpc>
            </a:pPr>
            <a:r>
              <a:rPr lang="nl-NL" b="1" dirty="0"/>
              <a:t> </a:t>
            </a:r>
            <a:r>
              <a:rPr lang="nl-NL" b="1" dirty="0" smtClean="0"/>
              <a:t>                   </a:t>
            </a:r>
            <a:r>
              <a:rPr lang="nl-NL" dirty="0" smtClean="0"/>
              <a:t>afgifte</a:t>
            </a:r>
          </a:p>
          <a:p>
            <a:pPr>
              <a:lnSpc>
                <a:spcPct val="40000"/>
              </a:lnSpc>
            </a:pPr>
            <a:endParaRPr lang="nl-NL" b="1" dirty="0"/>
          </a:p>
        </p:txBody>
      </p:sp>
      <p:pic>
        <p:nvPicPr>
          <p:cNvPr id="8194" name="Picture 2" descr="Afbeeldingsresultaat voor luchtweg inhalati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8648" y="412425"/>
            <a:ext cx="3622752" cy="2043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3595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nl-NL" dirty="0" smtClean="0"/>
              <a:t>Psychofarmaca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/>
              <a:t>Betekenis: </a:t>
            </a:r>
            <a:r>
              <a:rPr lang="nl-NL" dirty="0" smtClean="0"/>
              <a:t>geneesmiddelen die werken op het psychisch welbevinden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3 Groepen Middelen: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b="1" dirty="0" smtClean="0"/>
              <a:t>Remmen hersenen – Sedativa (rustgevend)</a:t>
            </a:r>
          </a:p>
          <a:p>
            <a:pPr marL="0" indent="0">
              <a:buNone/>
            </a:pPr>
            <a:r>
              <a:rPr lang="nl-NL" dirty="0" smtClean="0"/>
              <a:t>  Voorbeeld: </a:t>
            </a:r>
            <a:r>
              <a:rPr lang="nl-NL" dirty="0" err="1" smtClean="0"/>
              <a:t>Haldol</a:t>
            </a:r>
            <a:r>
              <a:rPr lang="nl-NL" dirty="0" smtClean="0"/>
              <a:t>, Oxazepam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b="1" dirty="0" smtClean="0"/>
              <a:t>Stimuleren hersenen – Antidepressiva</a:t>
            </a:r>
          </a:p>
          <a:p>
            <a:pPr marL="0" indent="0">
              <a:buNone/>
            </a:pPr>
            <a:r>
              <a:rPr lang="nl-NL" dirty="0" smtClean="0"/>
              <a:t>  Voorbeeld: Prozac, </a:t>
            </a:r>
            <a:r>
              <a:rPr lang="nl-NL" dirty="0" err="1" smtClean="0"/>
              <a:t>Seroxat</a:t>
            </a:r>
            <a:r>
              <a:rPr lang="nl-NL" dirty="0" smtClean="0"/>
              <a:t> (Paroxetine), Amitriptyline (bevat ook sedativa)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b="1" dirty="0" smtClean="0"/>
              <a:t>Ontregelen hersenen</a:t>
            </a:r>
          </a:p>
          <a:p>
            <a:pPr marL="0" indent="0">
              <a:buNone/>
            </a:pPr>
            <a:r>
              <a:rPr lang="nl-NL" dirty="0" smtClean="0"/>
              <a:t>  Voorbeeld: LSD</a:t>
            </a:r>
            <a:r>
              <a:rPr lang="nl-NL" dirty="0"/>
              <a:t/>
            </a:r>
            <a:br>
              <a:rPr lang="nl-NL" dirty="0"/>
            </a:b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pic>
        <p:nvPicPr>
          <p:cNvPr id="4" name="Picture 2" descr="http://plzcdn.com/upload/d6428eecbe0f7dff83fc607c5044b2b9YmlvaGVyc2VuZW4uanB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9105" y="819367"/>
            <a:ext cx="2038350" cy="200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8521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nl-NL" dirty="0" smtClean="0"/>
              <a:t>medicijngroepen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sz="2000" dirty="0"/>
              <a:t>Antibiotica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000" dirty="0"/>
              <a:t> Analgetica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000" dirty="0"/>
              <a:t> Anesthetica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000" dirty="0"/>
              <a:t> Anti-epileptica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000" dirty="0"/>
              <a:t> </a:t>
            </a:r>
            <a:r>
              <a:rPr lang="nl-NL" sz="2000" dirty="0" smtClean="0"/>
              <a:t>Anti-emetica</a:t>
            </a:r>
            <a:endParaRPr lang="nl-NL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nl-NL" sz="2000" dirty="0"/>
              <a:t> Laxantia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000" dirty="0"/>
              <a:t> Medicatie voor de luchtwegen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000" dirty="0"/>
              <a:t> Medicatie tegen maagklachten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000" dirty="0"/>
              <a:t> </a:t>
            </a:r>
            <a:r>
              <a:rPr lang="nl-NL" sz="2000" dirty="0" err="1"/>
              <a:t>Psychopharmica</a:t>
            </a:r>
            <a:endParaRPr lang="nl-NL" sz="2000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5785165" y="2163778"/>
            <a:ext cx="5404919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000" dirty="0"/>
              <a:t>Antihypertensiva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000" dirty="0" err="1" smtClean="0"/>
              <a:t>Antihistaminen</a:t>
            </a:r>
            <a:r>
              <a:rPr lang="nl-NL" sz="2000" dirty="0" smtClean="0"/>
              <a:t> </a:t>
            </a:r>
            <a:endParaRPr lang="nl-NL" sz="20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000" dirty="0"/>
              <a:t>Anticoagulantia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000" dirty="0"/>
              <a:t>Corticosteroïden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000" dirty="0" smtClean="0"/>
              <a:t>Hypnotica &amp; </a:t>
            </a:r>
            <a:r>
              <a:rPr lang="nl-NL" sz="2000" dirty="0" smtClean="0"/>
              <a:t>Benzodiazepines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000" dirty="0" err="1" smtClean="0"/>
              <a:t>Insulines</a:t>
            </a:r>
            <a:endParaRPr lang="nl-NL" sz="20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000" dirty="0" smtClean="0"/>
              <a:t>Etc.</a:t>
            </a:r>
            <a:endParaRPr lang="nl-NL" sz="2000" dirty="0"/>
          </a:p>
          <a:p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89579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7" y="367933"/>
            <a:ext cx="9720072" cy="1499616"/>
          </a:xfrm>
          <a:solidFill>
            <a:schemeClr val="accent2"/>
          </a:solidFill>
        </p:spPr>
        <p:txBody>
          <a:bodyPr/>
          <a:lstStyle/>
          <a:p>
            <a:r>
              <a:rPr lang="nl-NL" dirty="0" smtClean="0"/>
              <a:t>antibiotica</a:t>
            </a:r>
            <a:endParaRPr lang="nl-NL" dirty="0"/>
          </a:p>
        </p:txBody>
      </p:sp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>
          <a:xfrm>
            <a:off x="1024127" y="2084832"/>
            <a:ext cx="9720071" cy="437735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2400" dirty="0" smtClean="0"/>
              <a:t>Indicatie: Infectie door Micro Organismen (bacteriën, schimmels, virussen)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 smtClean="0"/>
              <a:t>Smal spectrum: werkzaam op een (kleine) groep Micro Organismen</a:t>
            </a:r>
          </a:p>
          <a:p>
            <a:pPr marL="0" indent="0">
              <a:buNone/>
            </a:pPr>
            <a:r>
              <a:rPr lang="nl-NL" sz="2400" dirty="0" smtClean="0"/>
              <a:t>Breed spectrum: werkzaam op meerdere groepen Micro Organismen</a:t>
            </a:r>
          </a:p>
          <a:p>
            <a:pPr>
              <a:buFont typeface="Wingdings" panose="05000000000000000000" pitchFamily="2" charset="2"/>
              <a:buChar char="v"/>
            </a:pPr>
            <a:endParaRPr lang="nl-NL" sz="2400" dirty="0"/>
          </a:p>
          <a:p>
            <a:pPr marL="0" indent="0">
              <a:buNone/>
            </a:pPr>
            <a:r>
              <a:rPr lang="nl-NL" sz="2400" dirty="0" smtClean="0"/>
              <a:t>Bijwerkingen: Allergische Reactie</a:t>
            </a:r>
          </a:p>
          <a:p>
            <a:pPr marL="0" indent="0">
              <a:buNone/>
            </a:pPr>
            <a:r>
              <a:rPr lang="nl-NL" sz="2400" dirty="0" smtClean="0"/>
              <a:t> </a:t>
            </a:r>
            <a:r>
              <a:rPr lang="nl-NL" sz="2400" dirty="0"/>
              <a:t>	</a:t>
            </a:r>
            <a:r>
              <a:rPr lang="nl-NL" sz="2400" dirty="0" smtClean="0"/>
              <a:t>         Misselijkheid/Braken/Diarree</a:t>
            </a:r>
          </a:p>
          <a:p>
            <a:pPr>
              <a:buFont typeface="Wingdings" panose="05000000000000000000" pitchFamily="2" charset="2"/>
              <a:buChar char="v"/>
            </a:pPr>
            <a:endParaRPr lang="nl-NL" sz="2400" dirty="0" smtClean="0"/>
          </a:p>
          <a:p>
            <a:pPr marL="0" indent="0">
              <a:buNone/>
            </a:pPr>
            <a:r>
              <a:rPr lang="nl-NL" sz="2400" dirty="0"/>
              <a:t>Voorbeelden: </a:t>
            </a:r>
            <a:r>
              <a:rPr lang="nl-NL" sz="2400" dirty="0" smtClean="0"/>
              <a:t>Amoxicilline</a:t>
            </a:r>
            <a:r>
              <a:rPr lang="nl-NL" sz="2400" dirty="0"/>
              <a:t>, </a:t>
            </a:r>
            <a:r>
              <a:rPr lang="nl-NL" sz="2400" dirty="0" err="1"/>
              <a:t>Dalacin</a:t>
            </a:r>
            <a:r>
              <a:rPr lang="nl-NL" sz="2400" dirty="0"/>
              <a:t>, </a:t>
            </a:r>
            <a:r>
              <a:rPr lang="nl-NL" sz="2400" dirty="0" err="1"/>
              <a:t>Gentamicyne</a:t>
            </a:r>
            <a:r>
              <a:rPr lang="nl-NL" sz="2400" dirty="0"/>
              <a:t>, </a:t>
            </a:r>
            <a:r>
              <a:rPr lang="nl-NL" sz="2400" dirty="0" err="1"/>
              <a:t>Ciproxin</a:t>
            </a:r>
            <a:r>
              <a:rPr lang="nl-NL" sz="2400" dirty="0"/>
              <a:t> etc.</a:t>
            </a:r>
          </a:p>
          <a:p>
            <a:pPr marL="0" indent="0">
              <a:buNone/>
            </a:pPr>
            <a:endParaRPr lang="nl-NL" sz="2400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Picture 2" descr="http://3.bp.blogspot.com/-GFMcYDSbvYk/TovUT86NyhI/AAAAAAAAACA/w7NZ63RZdDw/s1600/micro-organism+so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5619">
            <a:off x="9327766" y="-26535"/>
            <a:ext cx="2832865" cy="2088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6201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8" y="249314"/>
            <a:ext cx="9720072" cy="1499616"/>
          </a:xfrm>
          <a:solidFill>
            <a:schemeClr val="accent2"/>
          </a:solidFill>
        </p:spPr>
        <p:txBody>
          <a:bodyPr/>
          <a:lstStyle/>
          <a:p>
            <a:r>
              <a:rPr lang="nl-NL" dirty="0" smtClean="0"/>
              <a:t>Analgetica</a:t>
            </a:r>
            <a:endParaRPr lang="nl-NL" dirty="0"/>
          </a:p>
        </p:txBody>
      </p:sp>
      <p:sp>
        <p:nvSpPr>
          <p:cNvPr id="6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1884784"/>
            <a:ext cx="9892688" cy="47866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Betekenis: Pijnstilling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Indicatie: </a:t>
            </a:r>
            <a:r>
              <a:rPr lang="nl-NL" dirty="0"/>
              <a:t>acute of chronische </a:t>
            </a:r>
            <a:r>
              <a:rPr lang="nl-NL" dirty="0" smtClean="0"/>
              <a:t>pijn (koorts)</a:t>
            </a:r>
          </a:p>
          <a:p>
            <a:pPr marL="0" indent="0">
              <a:buNone/>
            </a:pPr>
            <a:r>
              <a:rPr lang="nl-NL" dirty="0" smtClean="0"/>
              <a:t>SOORTEN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nl-NL" b="1" dirty="0" smtClean="0"/>
              <a:t>Paracetamol</a:t>
            </a:r>
            <a:br>
              <a:rPr lang="nl-NL" b="1" dirty="0" smtClean="0"/>
            </a:br>
            <a:r>
              <a:rPr lang="nl-NL" dirty="0" smtClean="0">
                <a:solidFill>
                  <a:schemeClr val="tx1"/>
                </a:solidFill>
              </a:rPr>
              <a:t>Pijnstillend, koortsverlagend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nl-NL" b="1" dirty="0" err="1" smtClean="0">
                <a:solidFill>
                  <a:schemeClr val="tx1"/>
                </a:solidFill>
              </a:rPr>
              <a:t>NSAID's</a:t>
            </a:r>
            <a:endParaRPr lang="nl-NL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 dirty="0" err="1" smtClean="0">
                <a:solidFill>
                  <a:schemeClr val="tx1"/>
                </a:solidFill>
              </a:rPr>
              <a:t>NSAID's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>
                <a:solidFill>
                  <a:schemeClr val="tx1"/>
                </a:solidFill>
              </a:rPr>
              <a:t>(</a:t>
            </a:r>
            <a:r>
              <a:rPr lang="nl-NL" i="1" dirty="0">
                <a:solidFill>
                  <a:schemeClr val="tx1"/>
                </a:solidFill>
              </a:rPr>
              <a:t>Non-</a:t>
            </a:r>
            <a:r>
              <a:rPr lang="nl-NL" i="1" dirty="0" err="1">
                <a:solidFill>
                  <a:schemeClr val="tx1"/>
                </a:solidFill>
              </a:rPr>
              <a:t>steroidal</a:t>
            </a:r>
            <a:r>
              <a:rPr lang="nl-NL" i="1" dirty="0">
                <a:solidFill>
                  <a:schemeClr val="tx1"/>
                </a:solidFill>
              </a:rPr>
              <a:t> anti-</a:t>
            </a:r>
            <a:r>
              <a:rPr lang="nl-NL" i="1" dirty="0" err="1">
                <a:solidFill>
                  <a:schemeClr val="tx1"/>
                </a:solidFill>
              </a:rPr>
              <a:t>inflammatory</a:t>
            </a:r>
            <a:r>
              <a:rPr lang="nl-NL" i="1" dirty="0">
                <a:solidFill>
                  <a:schemeClr val="tx1"/>
                </a:solidFill>
              </a:rPr>
              <a:t> drugs</a:t>
            </a:r>
            <a:r>
              <a:rPr lang="nl-NL" dirty="0">
                <a:solidFill>
                  <a:schemeClr val="tx1"/>
                </a:solidFill>
              </a:rPr>
              <a:t>) </a:t>
            </a:r>
            <a:r>
              <a:rPr lang="nl-NL" dirty="0" smtClean="0">
                <a:solidFill>
                  <a:schemeClr val="tx1"/>
                </a:solidFill>
              </a:rPr>
              <a:t>- ontstekingsremmende geneesmiddelen. Voorbeeld: Ibuprofen</a:t>
            </a:r>
            <a:r>
              <a:rPr lang="nl-NL" dirty="0">
                <a:solidFill>
                  <a:schemeClr val="tx1"/>
                </a:solidFill>
              </a:rPr>
              <a:t>, </a:t>
            </a:r>
            <a:r>
              <a:rPr lang="nl-NL" dirty="0" err="1" smtClean="0">
                <a:solidFill>
                  <a:schemeClr val="tx1"/>
                </a:solidFill>
              </a:rPr>
              <a:t>Diclofenac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>
                <a:solidFill>
                  <a:schemeClr val="tx1"/>
                </a:solidFill>
              </a:rPr>
              <a:t>en </a:t>
            </a:r>
            <a:r>
              <a:rPr lang="nl-NL" dirty="0" err="1" smtClean="0">
                <a:solidFill>
                  <a:schemeClr val="tx1"/>
                </a:solidFill>
              </a:rPr>
              <a:t>Naproxen</a:t>
            </a:r>
            <a:r>
              <a:rPr lang="nl-NL" dirty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nl-NL" b="1" dirty="0" err="1" smtClean="0">
                <a:solidFill>
                  <a:schemeClr val="tx1"/>
                </a:solidFill>
              </a:rPr>
              <a:t>Opioïden</a:t>
            </a:r>
            <a:endParaRPr lang="nl-NL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P</a:t>
            </a:r>
            <a:r>
              <a:rPr lang="nl-NL" dirty="0" smtClean="0">
                <a:solidFill>
                  <a:schemeClr val="tx1"/>
                </a:solidFill>
              </a:rPr>
              <a:t>ijnstillers </a:t>
            </a:r>
            <a:r>
              <a:rPr lang="nl-NL" dirty="0">
                <a:solidFill>
                  <a:schemeClr val="tx1"/>
                </a:solidFill>
              </a:rPr>
              <a:t>gebaseerd op </a:t>
            </a:r>
            <a:r>
              <a:rPr lang="nl-NL" dirty="0" smtClean="0">
                <a:solidFill>
                  <a:schemeClr val="tx1"/>
                </a:solidFill>
              </a:rPr>
              <a:t>stoffen afkomstig </a:t>
            </a:r>
            <a:r>
              <a:rPr lang="nl-NL" dirty="0">
                <a:solidFill>
                  <a:schemeClr val="tx1"/>
                </a:solidFill>
              </a:rPr>
              <a:t>uit </a:t>
            </a:r>
            <a:r>
              <a:rPr lang="nl-NL" dirty="0" smtClean="0">
                <a:solidFill>
                  <a:schemeClr val="tx1"/>
                </a:solidFill>
              </a:rPr>
              <a:t>Opium                                                                                                                                                                  Voorbeeld: Morfine, Codeïne</a:t>
            </a:r>
            <a:r>
              <a:rPr lang="nl-NL" dirty="0">
                <a:solidFill>
                  <a:schemeClr val="tx1"/>
                </a:solidFill>
              </a:rPr>
              <a:t>, </a:t>
            </a:r>
            <a:r>
              <a:rPr lang="nl-NL" dirty="0" err="1" smtClean="0">
                <a:solidFill>
                  <a:schemeClr val="tx1"/>
                </a:solidFill>
              </a:rPr>
              <a:t>Fentanyl</a:t>
            </a:r>
            <a:r>
              <a:rPr lang="nl-NL" dirty="0">
                <a:solidFill>
                  <a:schemeClr val="tx1"/>
                </a:solidFill>
              </a:rPr>
              <a:t>, </a:t>
            </a:r>
            <a:r>
              <a:rPr lang="nl-NL" dirty="0" smtClean="0">
                <a:solidFill>
                  <a:schemeClr val="tx1"/>
                </a:solidFill>
              </a:rPr>
              <a:t>Pethidine </a:t>
            </a:r>
            <a:r>
              <a:rPr lang="nl-NL" dirty="0">
                <a:solidFill>
                  <a:schemeClr val="tx1"/>
                </a:solidFill>
              </a:rPr>
              <a:t>en </a:t>
            </a:r>
            <a:r>
              <a:rPr lang="nl-NL" dirty="0" err="1"/>
              <a:t>T</a:t>
            </a:r>
            <a:r>
              <a:rPr lang="nl-NL" dirty="0" err="1" smtClean="0">
                <a:solidFill>
                  <a:schemeClr val="tx1"/>
                </a:solidFill>
              </a:rPr>
              <a:t>ramadol</a:t>
            </a:r>
            <a:r>
              <a:rPr lang="nl-NL" dirty="0" smtClean="0">
                <a:solidFill>
                  <a:schemeClr val="tx1"/>
                </a:solidFill>
              </a:rPr>
              <a:t>.</a:t>
            </a:r>
            <a:endParaRPr lang="nl-NL" dirty="0"/>
          </a:p>
        </p:txBody>
      </p:sp>
      <p:pic>
        <p:nvPicPr>
          <p:cNvPr id="7" name="Picture 8" descr="http://www.spreekuurthuis.nl/uploads/themas/kanker_en_palliatieve_zorg_pagina-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0654">
            <a:off x="7965921" y="514533"/>
            <a:ext cx="3952875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3134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nl-NL" dirty="0" smtClean="0"/>
              <a:t>Anti-Emetica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40000"/>
              </a:lnSpc>
            </a:pPr>
            <a:endParaRPr lang="nl-NL" dirty="0" smtClean="0"/>
          </a:p>
          <a:p>
            <a:pPr>
              <a:lnSpc>
                <a:spcPct val="40000"/>
              </a:lnSpc>
            </a:pPr>
            <a:endParaRPr lang="nl-NL" dirty="0"/>
          </a:p>
          <a:p>
            <a:pPr>
              <a:lnSpc>
                <a:spcPct val="40000"/>
              </a:lnSpc>
            </a:pPr>
            <a:r>
              <a:rPr lang="nl-NL" dirty="0" smtClean="0"/>
              <a:t>Indicatie: Tegengaan van misselijkheid en braken. Afhankelijk van oorzaak, </a:t>
            </a:r>
          </a:p>
          <a:p>
            <a:pPr>
              <a:lnSpc>
                <a:spcPct val="40000"/>
              </a:lnSpc>
            </a:pPr>
            <a:r>
              <a:rPr lang="nl-NL" dirty="0"/>
              <a:t> </a:t>
            </a:r>
            <a:r>
              <a:rPr lang="nl-NL" dirty="0" smtClean="0"/>
              <a:t>             verschillende werking (reisziekte, chemotherapie, </a:t>
            </a:r>
            <a:r>
              <a:rPr lang="nl-NL" dirty="0" err="1" smtClean="0"/>
              <a:t>post-operatief</a:t>
            </a:r>
            <a:r>
              <a:rPr lang="nl-NL" dirty="0" smtClean="0"/>
              <a:t> etc.)</a:t>
            </a:r>
          </a:p>
          <a:p>
            <a:pPr>
              <a:lnSpc>
                <a:spcPct val="40000"/>
              </a:lnSpc>
            </a:pPr>
            <a:endParaRPr lang="nl-NL" dirty="0"/>
          </a:p>
          <a:p>
            <a:pPr>
              <a:lnSpc>
                <a:spcPct val="40000"/>
              </a:lnSpc>
            </a:pPr>
            <a:r>
              <a:rPr lang="nl-NL" dirty="0" smtClean="0"/>
              <a:t>Voorbeeld </a:t>
            </a:r>
            <a:r>
              <a:rPr lang="nl-NL" dirty="0" err="1" smtClean="0"/>
              <a:t>Post-operatief</a:t>
            </a:r>
            <a:r>
              <a:rPr lang="nl-NL" dirty="0" smtClean="0"/>
              <a:t>: </a:t>
            </a:r>
            <a:r>
              <a:rPr lang="nl-NL" dirty="0" err="1" smtClean="0"/>
              <a:t>Metocloperamide</a:t>
            </a:r>
            <a:r>
              <a:rPr lang="nl-NL" dirty="0" smtClean="0"/>
              <a:t> (</a:t>
            </a:r>
            <a:r>
              <a:rPr lang="nl-NL" dirty="0" err="1" smtClean="0"/>
              <a:t>Primperan</a:t>
            </a:r>
            <a:r>
              <a:rPr lang="nl-NL" dirty="0" smtClean="0"/>
              <a:t>), Domperidon</a:t>
            </a:r>
          </a:p>
          <a:p>
            <a:pPr>
              <a:lnSpc>
                <a:spcPct val="40000"/>
              </a:lnSpc>
            </a:pPr>
            <a:endParaRPr lang="nl-NL" dirty="0"/>
          </a:p>
          <a:p>
            <a:pPr>
              <a:lnSpc>
                <a:spcPct val="40000"/>
              </a:lnSpc>
            </a:pPr>
            <a:r>
              <a:rPr lang="nl-NL" dirty="0" smtClean="0"/>
              <a:t>Voorbeeld Reisziekte: </a:t>
            </a:r>
            <a:r>
              <a:rPr lang="nl-NL" dirty="0" err="1" smtClean="0"/>
              <a:t>Cinnarizine</a:t>
            </a:r>
            <a:r>
              <a:rPr lang="nl-NL" dirty="0" smtClean="0"/>
              <a:t> (tevens antihistaminica)</a:t>
            </a:r>
          </a:p>
          <a:p>
            <a:pPr>
              <a:lnSpc>
                <a:spcPct val="40000"/>
              </a:lnSpc>
            </a:pPr>
            <a:endParaRPr lang="nl-NL" dirty="0"/>
          </a:p>
          <a:p>
            <a:pPr>
              <a:lnSpc>
                <a:spcPct val="40000"/>
              </a:lnSpc>
            </a:pPr>
            <a:r>
              <a:rPr lang="nl-NL" dirty="0" smtClean="0"/>
              <a:t>Voorbeeld Chemotherapie: </a:t>
            </a:r>
            <a:r>
              <a:rPr lang="nl-NL" dirty="0" err="1" smtClean="0"/>
              <a:t>Zofran</a:t>
            </a:r>
            <a:r>
              <a:rPr lang="nl-NL" dirty="0" smtClean="0"/>
              <a:t>, </a:t>
            </a:r>
            <a:r>
              <a:rPr lang="nl-NL" dirty="0" err="1" smtClean="0"/>
              <a:t>Kytril</a:t>
            </a:r>
            <a:endParaRPr lang="nl-NL" dirty="0"/>
          </a:p>
        </p:txBody>
      </p:sp>
      <p:pic>
        <p:nvPicPr>
          <p:cNvPr id="6146" name="Picture 2" descr="Afbeeldingsresultaat voor brak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5657" y="793218"/>
            <a:ext cx="1765236" cy="1765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2638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nl-NL" dirty="0" smtClean="0"/>
              <a:t>Anesthetica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inhoud 2"/>
          <p:cNvSpPr txBox="1">
            <a:spLocks/>
          </p:cNvSpPr>
          <p:nvPr/>
        </p:nvSpPr>
        <p:spPr>
          <a:xfrm>
            <a:off x="1088226" y="2286000"/>
            <a:ext cx="10789920" cy="3848897"/>
          </a:xfrm>
          <a:prstGeom prst="rect">
            <a:avLst/>
          </a:prstGeom>
        </p:spPr>
        <p:txBody>
          <a:bodyPr vert="horz" lIns="45720" tIns="45720" rIns="45720" bIns="45720" rtlCol="0">
            <a:normAutofit fontScale="92500" lnSpcReduction="2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2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Tw Cen MT" panose="020B0602020104020603" pitchFamily="34" charset="0"/>
              <a:buNone/>
            </a:pPr>
            <a:r>
              <a:rPr lang="nl-NL" sz="2600" dirty="0" smtClean="0"/>
              <a:t>Betekenis: </a:t>
            </a:r>
            <a:r>
              <a:rPr lang="nl-NL" sz="2600" dirty="0" smtClean="0"/>
              <a:t>Verdoving</a:t>
            </a:r>
            <a:r>
              <a:rPr lang="nl-NL" sz="2600" dirty="0" smtClean="0"/>
              <a:t/>
            </a:r>
            <a:br>
              <a:rPr lang="nl-NL" sz="2600" dirty="0" smtClean="0"/>
            </a:br>
            <a:r>
              <a:rPr lang="nl-NL" sz="2600" dirty="0" smtClean="0"/>
              <a:t/>
            </a:r>
            <a:br>
              <a:rPr lang="nl-NL" sz="2600" dirty="0" smtClean="0"/>
            </a:br>
            <a:r>
              <a:rPr lang="nl-NL" sz="2600" dirty="0" smtClean="0"/>
              <a:t>Indicatie: Blokkeren Pijn/andere negatieve gevoelens  (Algehele Narcose of</a:t>
            </a:r>
          </a:p>
          <a:p>
            <a:pPr marL="0" indent="0">
              <a:buFont typeface="Tw Cen MT" panose="020B0602020104020603" pitchFamily="34" charset="0"/>
              <a:buNone/>
            </a:pPr>
            <a:r>
              <a:rPr lang="nl-NL" sz="2600" dirty="0" smtClean="0"/>
              <a:t>              Lokale Verdoving)</a:t>
            </a:r>
          </a:p>
          <a:p>
            <a:pPr marL="0" indent="0">
              <a:buFont typeface="Tw Cen MT" panose="020B0602020104020603" pitchFamily="34" charset="0"/>
              <a:buNone/>
            </a:pPr>
            <a:r>
              <a:rPr lang="nl-NL" sz="2600" dirty="0" smtClean="0"/>
              <a:t/>
            </a:r>
            <a:br>
              <a:rPr lang="nl-NL" sz="2600" dirty="0" smtClean="0"/>
            </a:br>
            <a:r>
              <a:rPr lang="nl-NL" sz="2600" dirty="0" smtClean="0"/>
              <a:t>Voorbeelden: </a:t>
            </a:r>
          </a:p>
          <a:p>
            <a:pPr marL="0" indent="0">
              <a:buFont typeface="Tw Cen MT" panose="020B0602020104020603" pitchFamily="34" charset="0"/>
              <a:buNone/>
            </a:pPr>
            <a:r>
              <a:rPr lang="nl-NL" sz="2600" dirty="0" smtClean="0"/>
              <a:t>Algehele Narcose: </a:t>
            </a:r>
            <a:r>
              <a:rPr lang="nl-NL" sz="2600" dirty="0" err="1" smtClean="0"/>
              <a:t>Propofol</a:t>
            </a:r>
            <a:r>
              <a:rPr lang="nl-NL" sz="2600" dirty="0" smtClean="0"/>
              <a:t>, </a:t>
            </a:r>
            <a:r>
              <a:rPr lang="nl-NL" sz="2600" dirty="0" err="1" smtClean="0"/>
              <a:t>Midazolam</a:t>
            </a:r>
            <a:r>
              <a:rPr lang="nl-NL" sz="2600" dirty="0" smtClean="0"/>
              <a:t>/</a:t>
            </a:r>
            <a:r>
              <a:rPr lang="nl-NL" sz="2600" dirty="0" err="1" smtClean="0"/>
              <a:t>Dormicum</a:t>
            </a:r>
            <a:endParaRPr lang="nl-NL" sz="2600" dirty="0" smtClean="0"/>
          </a:p>
          <a:p>
            <a:pPr marL="0" indent="0">
              <a:buFont typeface="Tw Cen MT" panose="020B0602020104020603" pitchFamily="34" charset="0"/>
              <a:buNone/>
            </a:pPr>
            <a:r>
              <a:rPr lang="nl-NL" sz="2600" dirty="0" smtClean="0"/>
              <a:t>Lokale Verdoving: Lidocaïne</a:t>
            </a:r>
          </a:p>
          <a:p>
            <a:pPr marL="0" lvl="1" indent="0">
              <a:spcBef>
                <a:spcPts val="300"/>
              </a:spcBef>
              <a:buClr>
                <a:srgbClr val="F96A1B"/>
              </a:buClr>
              <a:buFont typeface="Wingdings 3" pitchFamily="18" charset="2"/>
              <a:buNone/>
            </a:pPr>
            <a:endParaRPr lang="nl-NL" sz="2400" dirty="0" smtClean="0">
              <a:latin typeface="Calibri" pitchFamily="3" charset="0"/>
            </a:endParaRPr>
          </a:p>
          <a:p>
            <a:pPr marL="0" indent="0">
              <a:buFont typeface="Tw Cen MT" panose="020B0602020104020603" pitchFamily="34" charset="0"/>
              <a:buNone/>
            </a:pPr>
            <a:r>
              <a:rPr lang="nl-NL" dirty="0" smtClean="0"/>
              <a:t/>
            </a:r>
            <a:br>
              <a:rPr lang="nl-NL" dirty="0" smtClean="0"/>
            </a:br>
            <a:endParaRPr lang="nl-NL" dirty="0" smtClean="0"/>
          </a:p>
          <a:p>
            <a:endParaRPr lang="nl-NL" dirty="0"/>
          </a:p>
        </p:txBody>
      </p:sp>
      <p:pic>
        <p:nvPicPr>
          <p:cNvPr id="5" name="Picture 2" descr="http://www.okcompleet.info/Menu_Item_Modules/Modules_files/PZT_Resp_images/12Awarene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45963">
            <a:off x="7916060" y="4183178"/>
            <a:ext cx="3843979" cy="2436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364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6" y="87275"/>
            <a:ext cx="9595589" cy="1270745"/>
          </a:xfrm>
          <a:solidFill>
            <a:schemeClr val="accent2"/>
          </a:solidFill>
        </p:spPr>
        <p:txBody>
          <a:bodyPr/>
          <a:lstStyle/>
          <a:p>
            <a:r>
              <a:rPr lang="nl-NL" dirty="0" smtClean="0"/>
              <a:t>Antihypertensiva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6" y="1358020"/>
            <a:ext cx="9720071" cy="4940657"/>
          </a:xfrm>
        </p:spPr>
        <p:txBody>
          <a:bodyPr>
            <a:noAutofit/>
          </a:bodyPr>
          <a:lstStyle/>
          <a:p>
            <a:r>
              <a:rPr lang="nl-NL" sz="2000" dirty="0" smtClean="0"/>
              <a:t>Betekenis: Medicatie die de bloeddruk </a:t>
            </a:r>
            <a:r>
              <a:rPr lang="nl-NL" sz="2000" dirty="0" smtClean="0"/>
              <a:t>verlagen</a:t>
            </a:r>
          </a:p>
          <a:p>
            <a:r>
              <a:rPr lang="nl-NL" sz="2000" dirty="0" smtClean="0"/>
              <a:t>Verschillende soorten werking o.a.: </a:t>
            </a:r>
          </a:p>
          <a:p>
            <a:endParaRPr lang="nl-NL" sz="2000" dirty="0" smtClean="0"/>
          </a:p>
          <a:p>
            <a:pPr>
              <a:lnSpc>
                <a:spcPct val="40000"/>
              </a:lnSpc>
              <a:buFont typeface="Arial" panose="020B0604020202020204" pitchFamily="34" charset="0"/>
              <a:buChar char="•"/>
            </a:pPr>
            <a:r>
              <a:rPr lang="nl-NL" sz="2000" b="1" dirty="0"/>
              <a:t> Diuretica</a:t>
            </a:r>
          </a:p>
          <a:p>
            <a:pPr marL="0" indent="0">
              <a:lnSpc>
                <a:spcPct val="40000"/>
              </a:lnSpc>
              <a:buNone/>
            </a:pPr>
            <a:r>
              <a:rPr lang="nl-NL" sz="2000" dirty="0"/>
              <a:t>Werking: </a:t>
            </a:r>
            <a:r>
              <a:rPr lang="nl-NL" sz="2000" dirty="0" err="1"/>
              <a:t>Vochtafdrijvend</a:t>
            </a:r>
            <a:r>
              <a:rPr lang="nl-NL" sz="2000" dirty="0"/>
              <a:t> &amp; Vaatverwijdend: Veel plassen!</a:t>
            </a:r>
          </a:p>
          <a:p>
            <a:pPr marL="0" indent="0">
              <a:lnSpc>
                <a:spcPct val="40000"/>
              </a:lnSpc>
              <a:buNone/>
            </a:pPr>
            <a:r>
              <a:rPr lang="nl-NL" sz="2000" dirty="0"/>
              <a:t>Voorbeeld: Furosemide (</a:t>
            </a:r>
            <a:r>
              <a:rPr lang="nl-NL" sz="2000" dirty="0" err="1"/>
              <a:t>Lasix</a:t>
            </a:r>
            <a:r>
              <a:rPr lang="nl-NL" sz="2000" dirty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000" b="1" dirty="0" smtClean="0"/>
              <a:t> Bètablokkers</a:t>
            </a:r>
          </a:p>
          <a:p>
            <a:pPr marL="0" indent="0">
              <a:lnSpc>
                <a:spcPct val="40000"/>
              </a:lnSpc>
              <a:buNone/>
            </a:pPr>
            <a:r>
              <a:rPr lang="nl-NL" sz="2000" dirty="0" smtClean="0"/>
              <a:t>Vertragen de snelheid en de kracht van het hart</a:t>
            </a:r>
          </a:p>
          <a:p>
            <a:pPr marL="0" indent="0">
              <a:lnSpc>
                <a:spcPct val="40000"/>
              </a:lnSpc>
              <a:buNone/>
            </a:pPr>
            <a:r>
              <a:rPr lang="nl-NL" sz="2000" dirty="0" smtClean="0"/>
              <a:t>Voorbeeld</a:t>
            </a:r>
            <a:r>
              <a:rPr lang="nl-NL" sz="2000" dirty="0" smtClean="0"/>
              <a:t>: </a:t>
            </a:r>
            <a:r>
              <a:rPr lang="nl-NL" sz="2000" dirty="0" err="1" smtClean="0"/>
              <a:t>Metropolol</a:t>
            </a:r>
            <a:r>
              <a:rPr lang="nl-NL" sz="2000" dirty="0" smtClean="0"/>
              <a:t> (</a:t>
            </a:r>
            <a:r>
              <a:rPr lang="nl-NL" sz="2000" dirty="0" err="1" smtClean="0"/>
              <a:t>Selokeen</a:t>
            </a:r>
            <a:r>
              <a:rPr lang="nl-NL" sz="2000" dirty="0" smtClean="0"/>
              <a:t>)</a:t>
            </a:r>
          </a:p>
          <a:p>
            <a:pPr marL="0" indent="0">
              <a:lnSpc>
                <a:spcPct val="40000"/>
              </a:lnSpc>
              <a:buNone/>
            </a:pPr>
            <a:endParaRPr lang="nl-NL" sz="2000" dirty="0"/>
          </a:p>
          <a:p>
            <a:pPr marL="0" indent="0">
              <a:lnSpc>
                <a:spcPct val="40000"/>
              </a:lnSpc>
              <a:buNone/>
            </a:pPr>
            <a:r>
              <a:rPr lang="nl-NL" sz="2000" dirty="0" smtClean="0"/>
              <a:t>Andere </a:t>
            </a:r>
            <a:r>
              <a:rPr lang="nl-NL" sz="2000" dirty="0" smtClean="0"/>
              <a:t>Voorbeelden: </a:t>
            </a:r>
            <a:r>
              <a:rPr lang="nl-NL" sz="2000" dirty="0" smtClean="0"/>
              <a:t>Verapamil, </a:t>
            </a:r>
            <a:r>
              <a:rPr lang="nl-NL" sz="2000" dirty="0" smtClean="0"/>
              <a:t>Nifedipine, Captopril</a:t>
            </a:r>
            <a:endParaRPr lang="nl-NL" sz="2000" dirty="0" smtClean="0"/>
          </a:p>
          <a:p>
            <a:pPr marL="0" indent="0">
              <a:lnSpc>
                <a:spcPct val="40000"/>
              </a:lnSpc>
              <a:buNone/>
            </a:pPr>
            <a:endParaRPr lang="nl-NL" sz="2000" dirty="0"/>
          </a:p>
        </p:txBody>
      </p:sp>
      <p:pic>
        <p:nvPicPr>
          <p:cNvPr id="4" name="Picture 2" descr="http://www.nursestip.com/files/Antihypertensives%20Part%2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4289" y="239086"/>
            <a:ext cx="3164234" cy="2371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6654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nl-NL" dirty="0" err="1" smtClean="0"/>
              <a:t>AntiDiabetica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Groep: Bloedglucosewaarde verlagende middelen. Insuline.</a:t>
            </a:r>
          </a:p>
          <a:p>
            <a:r>
              <a:rPr lang="nl-NL" dirty="0" smtClean="0"/>
              <a:t>Indicatie: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smtClean="0"/>
              <a:t>DM1 – maakt geen Insuline aan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 DM2 – is (deels) ongevoelig voor werking Insuline</a:t>
            </a:r>
          </a:p>
          <a:p>
            <a:endParaRPr lang="nl-NL" dirty="0" smtClean="0"/>
          </a:p>
          <a:p>
            <a:r>
              <a:rPr lang="nl-NL" dirty="0" smtClean="0"/>
              <a:t>Orale medicatie en </a:t>
            </a:r>
            <a:r>
              <a:rPr lang="nl-NL" dirty="0" err="1" smtClean="0"/>
              <a:t>s.c</a:t>
            </a:r>
            <a:r>
              <a:rPr lang="nl-NL" dirty="0" smtClean="0"/>
              <a:t>./i.v. medicatie.</a:t>
            </a:r>
          </a:p>
          <a:p>
            <a:r>
              <a:rPr lang="nl-NL" dirty="0" smtClean="0"/>
              <a:t>DM1 – m.n. </a:t>
            </a:r>
            <a:r>
              <a:rPr lang="nl-NL" dirty="0" err="1" smtClean="0"/>
              <a:t>s.c</a:t>
            </a:r>
            <a:r>
              <a:rPr lang="nl-NL" dirty="0" smtClean="0"/>
              <a:t> insuline, soms combinatie met orale medicatie</a:t>
            </a:r>
          </a:p>
          <a:p>
            <a:r>
              <a:rPr lang="nl-NL" dirty="0" smtClean="0"/>
              <a:t>DM 2 – m.n. Orale medicatie, soms </a:t>
            </a:r>
            <a:r>
              <a:rPr lang="nl-NL" dirty="0" err="1" smtClean="0"/>
              <a:t>s.c</a:t>
            </a:r>
            <a:r>
              <a:rPr lang="nl-NL" dirty="0" smtClean="0"/>
              <a:t>. insuline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17558785" y="5428216"/>
            <a:ext cx="1268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a</a:t>
            </a:r>
            <a:endParaRPr lang="en-US" dirty="0"/>
          </a:p>
        </p:txBody>
      </p:sp>
      <p:pic>
        <p:nvPicPr>
          <p:cNvPr id="1032" name="Picture 8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058" y="478664"/>
            <a:ext cx="3032531" cy="170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92916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nl-NL" dirty="0" smtClean="0"/>
              <a:t>Antidiabetica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Voorbeelden Orale medicatie: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</a:t>
            </a:r>
            <a:r>
              <a:rPr lang="nl-NL" dirty="0" err="1"/>
              <a:t>Tolbutamide</a:t>
            </a:r>
            <a:r>
              <a:rPr lang="nl-NL" dirty="0"/>
              <a:t>, </a:t>
            </a:r>
            <a:r>
              <a:rPr lang="nl-NL" dirty="0" err="1"/>
              <a:t>Glibenclamide</a:t>
            </a:r>
            <a:r>
              <a:rPr lang="nl-NL" dirty="0"/>
              <a:t>, </a:t>
            </a:r>
            <a:r>
              <a:rPr lang="nl-NL" dirty="0" err="1"/>
              <a:t>Glicazide</a:t>
            </a:r>
            <a:r>
              <a:rPr lang="nl-NL" dirty="0"/>
              <a:t>  </a:t>
            </a:r>
            <a:r>
              <a:rPr lang="nl-NL" dirty="0">
                <a:sym typeface="Wingdings" panose="05000000000000000000" pitchFamily="2" charset="2"/>
              </a:rPr>
              <a:t> stimuleren Insuline-afgifte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>
                <a:sym typeface="Wingdings" panose="05000000000000000000" pitchFamily="2" charset="2"/>
              </a:rPr>
              <a:t> Metformine  stimuleert gevoeligheid cellen voor werking I</a:t>
            </a:r>
            <a:r>
              <a:rPr lang="nl-NL" dirty="0" smtClean="0">
                <a:sym typeface="Wingdings" panose="05000000000000000000" pitchFamily="2" charset="2"/>
              </a:rPr>
              <a:t>nsuline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Voorbeelden </a:t>
            </a:r>
            <a:r>
              <a:rPr lang="nl-NL" dirty="0" err="1" smtClean="0">
                <a:sym typeface="Wingdings" panose="05000000000000000000" pitchFamily="2" charset="2"/>
              </a:rPr>
              <a:t>S.c</a:t>
            </a:r>
            <a:r>
              <a:rPr lang="nl-NL" dirty="0" smtClean="0">
                <a:sym typeface="Wingdings" panose="05000000000000000000" pitchFamily="2" charset="2"/>
              </a:rPr>
              <a:t>. medicatie: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smtClean="0">
                <a:sym typeface="Wingdings" panose="05000000000000000000" pitchFamily="2" charset="2"/>
              </a:rPr>
              <a:t>Kortwerkende Insuline: </a:t>
            </a:r>
            <a:r>
              <a:rPr lang="nl-NL" dirty="0" err="1" smtClean="0">
                <a:sym typeface="Wingdings" panose="05000000000000000000" pitchFamily="2" charset="2"/>
              </a:rPr>
              <a:t>Novorapid</a:t>
            </a:r>
            <a:r>
              <a:rPr lang="nl-NL" dirty="0" smtClean="0">
                <a:sym typeface="Wingdings" panose="05000000000000000000" pitchFamily="2" charset="2"/>
              </a:rPr>
              <a:t>, </a:t>
            </a:r>
            <a:r>
              <a:rPr lang="nl-NL" dirty="0" err="1" smtClean="0">
                <a:sym typeface="Wingdings" panose="05000000000000000000" pitchFamily="2" charset="2"/>
              </a:rPr>
              <a:t>Actrapid</a:t>
            </a:r>
            <a:r>
              <a:rPr lang="nl-NL" dirty="0" smtClean="0">
                <a:sym typeface="Wingdings" panose="05000000000000000000" pitchFamily="2" charset="2"/>
              </a:rPr>
              <a:t> (kan ook i.v.), </a:t>
            </a:r>
            <a:r>
              <a:rPr lang="nl-NL" dirty="0" err="1" smtClean="0">
                <a:sym typeface="Wingdings" panose="05000000000000000000" pitchFamily="2" charset="2"/>
              </a:rPr>
              <a:t>Humalog</a:t>
            </a:r>
            <a:endParaRPr lang="nl-NL" dirty="0" smtClean="0">
              <a:sym typeface="Wingdings" panose="05000000000000000000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smtClean="0">
                <a:sym typeface="Wingdings" panose="05000000000000000000" pitchFamily="2" charset="2"/>
              </a:rPr>
              <a:t>Middellange werking: </a:t>
            </a:r>
            <a:r>
              <a:rPr lang="nl-NL" dirty="0" err="1" smtClean="0">
                <a:sym typeface="Wingdings" panose="05000000000000000000" pitchFamily="2" charset="2"/>
              </a:rPr>
              <a:t>Insulatard</a:t>
            </a:r>
            <a:endParaRPr lang="nl-NL" dirty="0" smtClean="0">
              <a:sym typeface="Wingdings" panose="05000000000000000000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smtClean="0">
                <a:sym typeface="Wingdings" panose="05000000000000000000" pitchFamily="2" charset="2"/>
              </a:rPr>
              <a:t>Langwerkend: </a:t>
            </a:r>
            <a:r>
              <a:rPr lang="nl-NL" dirty="0" err="1" smtClean="0">
                <a:sym typeface="Wingdings" panose="05000000000000000000" pitchFamily="2" charset="2"/>
              </a:rPr>
              <a:t>Lantus</a:t>
            </a:r>
            <a:r>
              <a:rPr lang="nl-NL" dirty="0" smtClean="0">
                <a:sym typeface="Wingdings" panose="05000000000000000000" pitchFamily="2" charset="2"/>
              </a:rPr>
              <a:t>, </a:t>
            </a:r>
            <a:r>
              <a:rPr lang="nl-NL" dirty="0" err="1" smtClean="0">
                <a:sym typeface="Wingdings" panose="05000000000000000000" pitchFamily="2" charset="2"/>
              </a:rPr>
              <a:t>Levemir</a:t>
            </a:r>
            <a:endParaRPr lang="nl-NL" dirty="0" smtClean="0">
              <a:sym typeface="Wingdings" panose="05000000000000000000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smtClean="0">
                <a:sym typeface="Wingdings" panose="05000000000000000000" pitchFamily="2" charset="2"/>
              </a:rPr>
              <a:t>Mengsels: </a:t>
            </a:r>
            <a:r>
              <a:rPr lang="nl-NL" dirty="0" err="1" smtClean="0">
                <a:sym typeface="Wingdings" panose="05000000000000000000" pitchFamily="2" charset="2"/>
              </a:rPr>
              <a:t>Novomix</a:t>
            </a:r>
            <a:endParaRPr lang="en-US" dirty="0"/>
          </a:p>
        </p:txBody>
      </p:sp>
      <p:pic>
        <p:nvPicPr>
          <p:cNvPr id="4" name="Picture 8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058" y="478664"/>
            <a:ext cx="3032531" cy="170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92095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0</TotalTime>
  <Words>736</Words>
  <Application>Microsoft Office PowerPoint</Application>
  <PresentationFormat>Breedbeeld</PresentationFormat>
  <Paragraphs>189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5" baseType="lpstr">
      <vt:lpstr>Arial</vt:lpstr>
      <vt:lpstr>Calibri</vt:lpstr>
      <vt:lpstr>Tw Cen MT</vt:lpstr>
      <vt:lpstr>Tw Cen MT Condensed</vt:lpstr>
      <vt:lpstr>Wingdings</vt:lpstr>
      <vt:lpstr>Wingdings 3</vt:lpstr>
      <vt:lpstr>Integraal</vt:lpstr>
      <vt:lpstr>medicijngroepen</vt:lpstr>
      <vt:lpstr>medicijngroepen</vt:lpstr>
      <vt:lpstr>antibiotica</vt:lpstr>
      <vt:lpstr>Analgetica</vt:lpstr>
      <vt:lpstr>Anti-Emetica</vt:lpstr>
      <vt:lpstr>Anesthetica</vt:lpstr>
      <vt:lpstr>Antihypertensiva</vt:lpstr>
      <vt:lpstr>AntiDiabetica</vt:lpstr>
      <vt:lpstr>Antidiabetica</vt:lpstr>
      <vt:lpstr>antihistaminen</vt:lpstr>
      <vt:lpstr>Anti-epileptica</vt:lpstr>
      <vt:lpstr>Anticoagulantia</vt:lpstr>
      <vt:lpstr>Corticosteroïden</vt:lpstr>
      <vt:lpstr>Hypnotica &amp; Benzodiazepinen</vt:lpstr>
      <vt:lpstr>Laxantia</vt:lpstr>
      <vt:lpstr>MaagBeschermers/Maagzuurremmers</vt:lpstr>
      <vt:lpstr>Medicatie luchtwegen</vt:lpstr>
      <vt:lpstr>Psychofarmaca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2016-11-28T00:33:38Z</dcterms:created>
  <dcterms:modified xsi:type="dcterms:W3CDTF">2017-10-19T11:35:49Z</dcterms:modified>
</cp:coreProperties>
</file>