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61" r:id="rId3"/>
    <p:sldId id="279" r:id="rId4"/>
    <p:sldId id="260" r:id="rId5"/>
    <p:sldId id="278" r:id="rId6"/>
    <p:sldId id="267" r:id="rId7"/>
    <p:sldId id="268" r:id="rId8"/>
    <p:sldId id="280" r:id="rId9"/>
    <p:sldId id="271" r:id="rId10"/>
    <p:sldId id="285" r:id="rId11"/>
    <p:sldId id="281" r:id="rId12"/>
    <p:sldId id="286" r:id="rId13"/>
    <p:sldId id="282" r:id="rId14"/>
    <p:sldId id="291" r:id="rId15"/>
    <p:sldId id="292" r:id="rId16"/>
    <p:sldId id="293" r:id="rId17"/>
    <p:sldId id="294" r:id="rId18"/>
    <p:sldId id="265" r:id="rId19"/>
    <p:sldId id="283" r:id="rId20"/>
    <p:sldId id="284" r:id="rId21"/>
    <p:sldId id="289" r:id="rId22"/>
    <p:sldId id="288" r:id="rId23"/>
    <p:sldId id="290" r:id="rId24"/>
    <p:sldId id="295" r:id="rId25"/>
    <p:sldId id="296" r:id="rId26"/>
    <p:sldId id="297" r:id="rId27"/>
    <p:sldId id="258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17" autoAdjust="0"/>
    <p:restoredTop sz="94660"/>
  </p:normalViewPr>
  <p:slideViewPr>
    <p:cSldViewPr snapToGrid="0">
      <p:cViewPr varScale="1">
        <p:scale>
          <a:sx n="86" d="100"/>
          <a:sy n="86" d="100"/>
        </p:scale>
        <p:origin x="53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11/22/2022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3 Counterintuitive Findings About Motivation That Teachers Can Use">
            <a:extLst>
              <a:ext uri="{FF2B5EF4-FFF2-40B4-BE49-F238E27FC236}">
                <a16:creationId xmlns:a16="http://schemas.microsoft.com/office/drawing/2014/main" id="{6572D0F9-95DC-AAAA-EFC8-1B088548F8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661" y="2150283"/>
            <a:ext cx="7040870" cy="4707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437399" y="175140"/>
            <a:ext cx="7766936" cy="1646302"/>
          </a:xfrm>
        </p:spPr>
        <p:txBody>
          <a:bodyPr/>
          <a:lstStyle/>
          <a:p>
            <a:r>
              <a:rPr lang="en-US" sz="4100" b="1">
                <a:solidFill>
                  <a:schemeClr val="accent2"/>
                </a:solidFill>
              </a:rPr>
              <a:t>Communicatieve vaardigheden </a:t>
            </a:r>
            <a:endParaRPr lang="en-US" sz="4100" b="1" dirty="0">
              <a:solidFill>
                <a:schemeClr val="accent2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437399" y="1892460"/>
            <a:ext cx="7766936" cy="1096899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1: </a:t>
            </a:r>
            <a:r>
              <a:rPr lang="en-US" sz="2400" b="1" dirty="0" err="1">
                <a:solidFill>
                  <a:schemeClr val="accent1"/>
                </a:solidFill>
              </a:rPr>
              <a:t>Motiverende</a:t>
            </a:r>
            <a:r>
              <a:rPr lang="en-US" sz="2400" b="1" dirty="0">
                <a:solidFill>
                  <a:schemeClr val="accent1"/>
                </a:solidFill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</a:rPr>
              <a:t>gespreksvoering</a:t>
            </a:r>
            <a:endParaRPr lang="en-US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494739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7D2C7A0-CF2A-8FB5-ACD6-E8B94CF98D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Ambivalentie: </a:t>
            </a:r>
            <a:r>
              <a:rPr lang="nl-NL" dirty="0"/>
              <a:t>een gevoel van twijfel, een (dubbel)gevoel hebben.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E45BA73D-A5FF-6EE6-3916-307EA0CD79FF}"/>
              </a:ext>
            </a:extLst>
          </p:cNvPr>
          <p:cNvSpPr txBox="1">
            <a:spLocks/>
          </p:cNvSpPr>
          <p:nvPr/>
        </p:nvSpPr>
        <p:spPr>
          <a:xfrm>
            <a:off x="677334" y="788785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spcBef>
                <a:spcPts val="800"/>
              </a:spcBef>
              <a:spcAft>
                <a:spcPts val="1200"/>
              </a:spcAft>
            </a:pPr>
            <a:r>
              <a:rPr lang="nl-NL" sz="3800" b="1" dirty="0">
                <a:solidFill>
                  <a:schemeClr val="accent2"/>
                </a:solidFill>
              </a:rPr>
              <a:t>Motiverende gespreksvoering</a:t>
            </a:r>
            <a:br>
              <a:rPr lang="nl-NL" sz="3800" b="1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nl-NL" sz="38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nl-NL" sz="3000" b="1" dirty="0"/>
              <a:t>Motiverende gespreksvoering</a:t>
            </a:r>
            <a:endParaRPr lang="nl-NL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E02BD08A-4EDB-E326-6761-272255C520D4}"/>
              </a:ext>
            </a:extLst>
          </p:cNvPr>
          <p:cNvSpPr txBox="1"/>
          <p:nvPr/>
        </p:nvSpPr>
        <p:spPr>
          <a:xfrm>
            <a:off x="9531659" y="6331985"/>
            <a:ext cx="2660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C.L. Menig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bg1"/>
                </a:solidFill>
              </a:rPr>
              <a:t>Communicatieve vaardigheden </a:t>
            </a:r>
            <a:r>
              <a:rPr lang="nl-NL" sz="1200" kern="0" dirty="0" err="1">
                <a:solidFill>
                  <a:schemeClr val="bg1"/>
                </a:solidFill>
              </a:rPr>
              <a:t>Lj</a:t>
            </a:r>
            <a:r>
              <a:rPr lang="nl-NL" sz="1200" kern="0" dirty="0">
                <a:solidFill>
                  <a:schemeClr val="bg1"/>
                </a:solidFill>
              </a:rPr>
              <a:t> 3</a:t>
            </a:r>
            <a:endParaRPr kumimoji="0" lang="nl-NL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71158232-5029-D8BF-25C2-2BDC1A56F8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8560" y="2775137"/>
            <a:ext cx="5369603" cy="3904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8367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EAD7987-BD51-73FA-3D67-5560B92FD6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Iemands motivatie en bereidheid tot verandering versterken d.m.v. een gesprek.</a:t>
            </a:r>
          </a:p>
          <a:p>
            <a:endParaRPr lang="nl-NL" sz="800" dirty="0"/>
          </a:p>
          <a:p>
            <a:r>
              <a:rPr lang="nl-NL" dirty="0"/>
              <a:t>Het doel is het op gang brengen van </a:t>
            </a:r>
            <a:r>
              <a:rPr lang="nl-NL" b="1" dirty="0"/>
              <a:t>(gedrags-)verandering </a:t>
            </a:r>
            <a:r>
              <a:rPr lang="nl-NL" dirty="0"/>
              <a:t>bij cliënten, via het ontwikkelen van de  </a:t>
            </a:r>
            <a:r>
              <a:rPr lang="nl-NL" b="1" dirty="0"/>
              <a:t>intrinsieke</a:t>
            </a:r>
            <a:r>
              <a:rPr lang="nl-NL" dirty="0"/>
              <a:t> </a:t>
            </a:r>
            <a:r>
              <a:rPr lang="nl-NL" b="1" dirty="0"/>
              <a:t>motivatie</a:t>
            </a:r>
            <a:r>
              <a:rPr lang="nl-NL" dirty="0"/>
              <a:t>.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800077D4-BB96-7A17-FA39-79E0B50A0278}"/>
              </a:ext>
            </a:extLst>
          </p:cNvPr>
          <p:cNvSpPr txBox="1"/>
          <p:nvPr/>
        </p:nvSpPr>
        <p:spPr>
          <a:xfrm>
            <a:off x="9531659" y="6331985"/>
            <a:ext cx="2660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C.L. Menig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bg1"/>
                </a:solidFill>
              </a:rPr>
              <a:t>Communicatieve vaardigheden </a:t>
            </a:r>
            <a:r>
              <a:rPr lang="nl-NL" sz="1200" kern="0" dirty="0" err="1">
                <a:solidFill>
                  <a:schemeClr val="bg1"/>
                </a:solidFill>
              </a:rPr>
              <a:t>Lj</a:t>
            </a:r>
            <a:r>
              <a:rPr lang="nl-NL" sz="1200" kern="0" dirty="0">
                <a:solidFill>
                  <a:schemeClr val="bg1"/>
                </a:solidFill>
              </a:rPr>
              <a:t> 3</a:t>
            </a:r>
            <a:endParaRPr kumimoji="0" lang="nl-NL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16505996-CF9D-C917-F7DF-72AEDC43894A}"/>
              </a:ext>
            </a:extLst>
          </p:cNvPr>
          <p:cNvSpPr txBox="1">
            <a:spLocks/>
          </p:cNvSpPr>
          <p:nvPr/>
        </p:nvSpPr>
        <p:spPr>
          <a:xfrm>
            <a:off x="677334" y="788785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spcBef>
                <a:spcPts val="800"/>
              </a:spcBef>
              <a:spcAft>
                <a:spcPts val="1200"/>
              </a:spcAft>
            </a:pPr>
            <a:r>
              <a:rPr lang="nl-NL" sz="3800" b="1" dirty="0">
                <a:solidFill>
                  <a:schemeClr val="accent2"/>
                </a:solidFill>
              </a:rPr>
              <a:t>Motiverende gespreksvoering</a:t>
            </a:r>
            <a:br>
              <a:rPr lang="nl-NL" sz="3800" b="1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nl-NL" sz="38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nl-NL" sz="3000" b="1" dirty="0"/>
              <a:t>Motiverende gespreksvoering</a:t>
            </a:r>
            <a:endParaRPr lang="nl-NL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146" name="Picture 2" descr="Hoger op - klein model | Atelier Davinci Beeldjes &amp; Sieraden">
            <a:extLst>
              <a:ext uri="{FF2B5EF4-FFF2-40B4-BE49-F238E27FC236}">
                <a16:creationId xmlns:a16="http://schemas.microsoft.com/office/drawing/2014/main" id="{B133A019-7D23-21C3-3F3C-EC8E68A828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1557" y="3964686"/>
            <a:ext cx="2169986" cy="2893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83320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D105D7F-5DE8-9D99-DDCC-5C7828961D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054FDF18-5AB4-9492-5C7A-588EB098AC4C}"/>
              </a:ext>
            </a:extLst>
          </p:cNvPr>
          <p:cNvSpPr txBox="1">
            <a:spLocks/>
          </p:cNvSpPr>
          <p:nvPr/>
        </p:nvSpPr>
        <p:spPr>
          <a:xfrm>
            <a:off x="677334" y="788785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spcBef>
                <a:spcPts val="800"/>
              </a:spcBef>
              <a:spcAft>
                <a:spcPts val="1200"/>
              </a:spcAft>
            </a:pPr>
            <a:r>
              <a:rPr lang="nl-NL" sz="3800" b="1" dirty="0">
                <a:solidFill>
                  <a:schemeClr val="accent2"/>
                </a:solidFill>
              </a:rPr>
              <a:t>Motiverende gespreksvoering</a:t>
            </a:r>
            <a:br>
              <a:rPr lang="nl-NL" sz="3800" b="1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nl-NL" sz="38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nl-NL" sz="3000" b="1" dirty="0"/>
              <a:t>Motiverende gespreksvoering</a:t>
            </a:r>
            <a:endParaRPr lang="nl-NL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F3AF3820-B476-3857-53C1-7E6ADB404A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1997476"/>
            <a:ext cx="8508034" cy="4781952"/>
          </a:xfrm>
          <a:prstGeom prst="rect">
            <a:avLst/>
          </a:prstGeom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A0AA3A4A-B0C7-4BD4-2329-472B661C1470}"/>
              </a:ext>
            </a:extLst>
          </p:cNvPr>
          <p:cNvSpPr txBox="1"/>
          <p:nvPr/>
        </p:nvSpPr>
        <p:spPr>
          <a:xfrm>
            <a:off x="9531659" y="6331985"/>
            <a:ext cx="2660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C.L. Menig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bg1"/>
                </a:solidFill>
              </a:rPr>
              <a:t>Communicatieve vaardigheden </a:t>
            </a:r>
            <a:r>
              <a:rPr lang="nl-NL" sz="1200" kern="0" dirty="0" err="1">
                <a:solidFill>
                  <a:schemeClr val="bg1"/>
                </a:solidFill>
              </a:rPr>
              <a:t>Lj</a:t>
            </a:r>
            <a:r>
              <a:rPr lang="nl-NL" sz="1200" kern="0" dirty="0">
                <a:solidFill>
                  <a:schemeClr val="bg1"/>
                </a:solidFill>
              </a:rPr>
              <a:t> 3</a:t>
            </a:r>
            <a:endParaRPr kumimoji="0" lang="nl-NL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3226359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BA93FCD-8E8B-0E24-9D49-BCBAB561A2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nl-NL" dirty="0"/>
              <a:t>Richting geven</a:t>
            </a:r>
          </a:p>
          <a:p>
            <a:pPr>
              <a:buFont typeface="+mj-lt"/>
              <a:buAutoNum type="arabicPeriod"/>
            </a:pPr>
            <a:r>
              <a:rPr lang="nl-NL" dirty="0"/>
              <a:t>Volgen </a:t>
            </a:r>
          </a:p>
          <a:p>
            <a:pPr>
              <a:buFont typeface="+mj-lt"/>
              <a:buAutoNum type="arabicPeriod"/>
            </a:pPr>
            <a:r>
              <a:rPr lang="nl-NL" dirty="0"/>
              <a:t>Gidsen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8D3DE769-D9FA-785B-1599-0B5522C59838}"/>
              </a:ext>
            </a:extLst>
          </p:cNvPr>
          <p:cNvSpPr txBox="1">
            <a:spLocks/>
          </p:cNvSpPr>
          <p:nvPr/>
        </p:nvSpPr>
        <p:spPr>
          <a:xfrm>
            <a:off x="677334" y="788785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spcBef>
                <a:spcPts val="800"/>
              </a:spcBef>
              <a:spcAft>
                <a:spcPts val="1200"/>
              </a:spcAft>
            </a:pPr>
            <a:r>
              <a:rPr lang="nl-NL" sz="3800" b="1" dirty="0">
                <a:solidFill>
                  <a:schemeClr val="accent2"/>
                </a:solidFill>
              </a:rPr>
              <a:t>Motiverende gespreksvoering</a:t>
            </a:r>
            <a:br>
              <a:rPr lang="nl-NL" sz="3800" b="1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nl-NL" sz="38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nl-NL" sz="3000" b="1" dirty="0"/>
              <a:t>Drie stijlen van motiverende gespreksvoering</a:t>
            </a:r>
            <a:endParaRPr lang="nl-NL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4147D683-B7AC-17FE-6086-1B8A19D8EBC4}"/>
              </a:ext>
            </a:extLst>
          </p:cNvPr>
          <p:cNvSpPr txBox="1"/>
          <p:nvPr/>
        </p:nvSpPr>
        <p:spPr>
          <a:xfrm>
            <a:off x="9531659" y="6331985"/>
            <a:ext cx="2660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C.L. Menig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bg1"/>
                </a:solidFill>
              </a:rPr>
              <a:t>Communicatieve vaardigheden </a:t>
            </a:r>
            <a:r>
              <a:rPr lang="nl-NL" sz="1200" kern="0" dirty="0" err="1">
                <a:solidFill>
                  <a:schemeClr val="bg1"/>
                </a:solidFill>
              </a:rPr>
              <a:t>Lj</a:t>
            </a:r>
            <a:r>
              <a:rPr lang="nl-NL" sz="1200" kern="0" dirty="0">
                <a:solidFill>
                  <a:schemeClr val="bg1"/>
                </a:solidFill>
              </a:rPr>
              <a:t> 3</a:t>
            </a:r>
            <a:endParaRPr kumimoji="0" lang="nl-NL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pic>
        <p:nvPicPr>
          <p:cNvPr id="2050" name="Picture 2" descr="Motivatie en gedragsverandering">
            <a:extLst>
              <a:ext uri="{FF2B5EF4-FFF2-40B4-BE49-F238E27FC236}">
                <a16:creationId xmlns:a16="http://schemas.microsoft.com/office/drawing/2014/main" id="{0B915C72-FDAD-ABC1-CFFB-D40A0AFA38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0126" y="4100975"/>
            <a:ext cx="4711083" cy="2355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87582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7652917-08C6-B444-5B17-137D1DB999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Richting geven: </a:t>
            </a:r>
            <a:r>
              <a:rPr lang="nl-NL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Je hebt  de leiding in het gesprek en maakt hier gebruikt van je, deskundigheid, autoriteit en invloed.</a:t>
            </a:r>
            <a:endParaRPr lang="nl-NL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r>
              <a:rPr lang="nl-N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Voorbeeld -  Om in aanmerking te komen voor deze behandeling, moet u 10 kg afvallen.</a:t>
            </a:r>
          </a:p>
          <a:p>
            <a:endParaRPr lang="nl-NL" b="1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1E6C722B-EED5-9DC6-8056-BD27878E256F}"/>
              </a:ext>
            </a:extLst>
          </p:cNvPr>
          <p:cNvSpPr txBox="1">
            <a:spLocks/>
          </p:cNvSpPr>
          <p:nvPr/>
        </p:nvSpPr>
        <p:spPr>
          <a:xfrm>
            <a:off x="677334" y="788785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spcBef>
                <a:spcPts val="800"/>
              </a:spcBef>
              <a:spcAft>
                <a:spcPts val="1200"/>
              </a:spcAft>
            </a:pPr>
            <a:r>
              <a:rPr lang="nl-NL" sz="3800" b="1" dirty="0">
                <a:solidFill>
                  <a:schemeClr val="accent2"/>
                </a:solidFill>
              </a:rPr>
              <a:t>Motiverende gespreksvoering</a:t>
            </a:r>
            <a:br>
              <a:rPr lang="nl-NL" sz="3800" b="1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nl-NL" sz="38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nl-NL" sz="3000" b="1" dirty="0"/>
              <a:t>Drie stijlen van motiverende gespreksvoering</a:t>
            </a:r>
            <a:endParaRPr lang="nl-NL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ED66EF29-AA6E-7563-52FE-989C0794961E}"/>
              </a:ext>
            </a:extLst>
          </p:cNvPr>
          <p:cNvSpPr txBox="1"/>
          <p:nvPr/>
        </p:nvSpPr>
        <p:spPr>
          <a:xfrm>
            <a:off x="9531659" y="6331985"/>
            <a:ext cx="2660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C.L. Menig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bg1"/>
                </a:solidFill>
              </a:rPr>
              <a:t>Communicatieve vaardigheden </a:t>
            </a:r>
            <a:r>
              <a:rPr lang="nl-NL" sz="1200" kern="0" dirty="0" err="1">
                <a:solidFill>
                  <a:schemeClr val="bg1"/>
                </a:solidFill>
              </a:rPr>
              <a:t>Lj</a:t>
            </a:r>
            <a:r>
              <a:rPr lang="nl-NL" sz="1200" kern="0" dirty="0">
                <a:solidFill>
                  <a:schemeClr val="bg1"/>
                </a:solidFill>
              </a:rPr>
              <a:t> 3</a:t>
            </a:r>
            <a:endParaRPr kumimoji="0" lang="nl-NL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6" name="AutoShape 2" descr="richting-geven - Over liefde, relaties en jezelf">
            <a:extLst>
              <a:ext uri="{FF2B5EF4-FFF2-40B4-BE49-F238E27FC236}">
                <a16:creationId xmlns:a16="http://schemas.microsoft.com/office/drawing/2014/main" id="{465D1FD9-7938-D3A7-2FA1-85320C14B07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7" name="AutoShape 4" descr="richting-geven - Over liefde, relaties en jezelf">
            <a:extLst>
              <a:ext uri="{FF2B5EF4-FFF2-40B4-BE49-F238E27FC236}">
                <a16:creationId xmlns:a16="http://schemas.microsoft.com/office/drawing/2014/main" id="{4C86A58E-B5B3-5AB1-D895-D50D4C0F306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B00297F8-339C-4757-6DA8-9B6555CE61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4725" y="4243526"/>
            <a:ext cx="3163069" cy="2614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898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7652917-08C6-B444-5B17-137D1DB999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Volgen: </a:t>
            </a:r>
            <a:r>
              <a:rPr lang="nl-NL" dirty="0">
                <a:latin typeface="Calibri" panose="020F0502020204030204" pitchFamily="34" charset="0"/>
              </a:rPr>
              <a:t>D</a:t>
            </a:r>
            <a:r>
              <a:rPr lang="nl-NL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 zorgvrager heeft de leiding in het gesprek. Er wordt gevraagd hoe de zorgvrager denkt/ iet beleeft/zich voelt. </a:t>
            </a:r>
          </a:p>
          <a:p>
            <a:r>
              <a:rPr lang="nl-NL" dirty="0">
                <a:latin typeface="Calibri" panose="020F0502020204030204" pitchFamily="34" charset="0"/>
                <a:ea typeface="Times New Roman" panose="02020603050405020304" pitchFamily="18" charset="0"/>
              </a:rPr>
              <a:t>Je </a:t>
            </a:r>
            <a:r>
              <a:rPr lang="nl-NL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helpt de zorgvrager om zijn gedachten te ordenen en tot een beslissing te komen.</a:t>
            </a:r>
            <a:endParaRPr lang="nl-NL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r>
              <a:rPr lang="nl-N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Voorbeeld          Wat zijn de voordelen en nadelen?</a:t>
            </a:r>
          </a:p>
          <a:p>
            <a:pPr marL="114300" indent="0">
              <a:buNone/>
            </a:pPr>
            <a:r>
              <a:rPr lang="nl-NL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	                           Welke mogelijkheden hebt u tot nu toe zelf overwegen?</a:t>
            </a:r>
          </a:p>
          <a:p>
            <a:endParaRPr lang="nl-NL" b="1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1E6C722B-EED5-9DC6-8056-BD27878E256F}"/>
              </a:ext>
            </a:extLst>
          </p:cNvPr>
          <p:cNvSpPr txBox="1">
            <a:spLocks/>
          </p:cNvSpPr>
          <p:nvPr/>
        </p:nvSpPr>
        <p:spPr>
          <a:xfrm>
            <a:off x="677334" y="788785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spcBef>
                <a:spcPts val="800"/>
              </a:spcBef>
              <a:spcAft>
                <a:spcPts val="1200"/>
              </a:spcAft>
            </a:pPr>
            <a:r>
              <a:rPr lang="nl-NL" sz="3800" b="1" dirty="0">
                <a:solidFill>
                  <a:schemeClr val="accent2"/>
                </a:solidFill>
              </a:rPr>
              <a:t>Motiverende gespreksvoering</a:t>
            </a:r>
            <a:br>
              <a:rPr lang="nl-NL" sz="3800" b="1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nl-NL" sz="38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nl-NL" sz="3000" b="1" dirty="0"/>
              <a:t>Drie stijlen van motiverende gespreksvoering</a:t>
            </a:r>
            <a:endParaRPr lang="nl-NL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ED66EF29-AA6E-7563-52FE-989C0794961E}"/>
              </a:ext>
            </a:extLst>
          </p:cNvPr>
          <p:cNvSpPr txBox="1"/>
          <p:nvPr/>
        </p:nvSpPr>
        <p:spPr>
          <a:xfrm>
            <a:off x="9531659" y="6331985"/>
            <a:ext cx="2660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C.L. Menig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bg1"/>
                </a:solidFill>
              </a:rPr>
              <a:t>Communicatieve vaardigheden </a:t>
            </a:r>
            <a:r>
              <a:rPr lang="nl-NL" sz="1200" kern="0" dirty="0" err="1">
                <a:solidFill>
                  <a:schemeClr val="bg1"/>
                </a:solidFill>
              </a:rPr>
              <a:t>Lj</a:t>
            </a:r>
            <a:r>
              <a:rPr lang="nl-NL" sz="1200" kern="0" dirty="0">
                <a:solidFill>
                  <a:schemeClr val="bg1"/>
                </a:solidFill>
              </a:rPr>
              <a:t> 3</a:t>
            </a:r>
            <a:endParaRPr kumimoji="0" lang="nl-NL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pic>
        <p:nvPicPr>
          <p:cNvPr id="4098" name="Picture 2" descr="Website vertelt waarom mensen iemand volgen op Twitter">
            <a:extLst>
              <a:ext uri="{FF2B5EF4-FFF2-40B4-BE49-F238E27FC236}">
                <a16:creationId xmlns:a16="http://schemas.microsoft.com/office/drawing/2014/main" id="{6F5E217C-4536-D562-51E1-10D9B2D72D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369" y="5492291"/>
            <a:ext cx="2857500" cy="120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207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7652917-08C6-B444-5B17-137D1DB999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b="1" dirty="0"/>
              <a:t>Gidsen:  </a:t>
            </a:r>
            <a:r>
              <a:rPr lang="nl-NL" dirty="0"/>
              <a:t>Je werkt op gelijkwaardige manier samen met de zorgvrager. Je helpt de zorgvrager zijn weg te vinden. Er worden manieren aangeboden waarop de zorgvrager zijn doel kan bereiken.</a:t>
            </a:r>
          </a:p>
          <a:p>
            <a:r>
              <a:rPr lang="nl-NL" dirty="0"/>
              <a:t>Voorbeeld-         </a:t>
            </a:r>
            <a:br>
              <a:rPr lang="nl-NL" dirty="0"/>
            </a:br>
            <a:r>
              <a:rPr lang="nl-NL" dirty="0"/>
              <a:t>U wilt stoppen met roken, maar u denkt dat u dat niet allen kunt. Er zijn verschillende vormen van ondersteuning mogelijk. Zullen wij die samen doornemen.</a:t>
            </a:r>
          </a:p>
          <a:p>
            <a:endParaRPr lang="nl-NL" b="1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1E6C722B-EED5-9DC6-8056-BD27878E256F}"/>
              </a:ext>
            </a:extLst>
          </p:cNvPr>
          <p:cNvSpPr txBox="1">
            <a:spLocks/>
          </p:cNvSpPr>
          <p:nvPr/>
        </p:nvSpPr>
        <p:spPr>
          <a:xfrm>
            <a:off x="677334" y="788785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spcBef>
                <a:spcPts val="800"/>
              </a:spcBef>
              <a:spcAft>
                <a:spcPts val="1200"/>
              </a:spcAft>
            </a:pPr>
            <a:r>
              <a:rPr lang="nl-NL" sz="3800" b="1" dirty="0">
                <a:solidFill>
                  <a:schemeClr val="accent2"/>
                </a:solidFill>
              </a:rPr>
              <a:t>Motiverende gespreksvoering</a:t>
            </a:r>
            <a:br>
              <a:rPr lang="nl-NL" sz="3800" b="1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nl-NL" sz="38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nl-NL" sz="3000" b="1" dirty="0"/>
              <a:t>Drie stijlen van motiverende gespreksvoering</a:t>
            </a:r>
            <a:endParaRPr lang="nl-NL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ED66EF29-AA6E-7563-52FE-989C0794961E}"/>
              </a:ext>
            </a:extLst>
          </p:cNvPr>
          <p:cNvSpPr txBox="1"/>
          <p:nvPr/>
        </p:nvSpPr>
        <p:spPr>
          <a:xfrm>
            <a:off x="9531659" y="6331985"/>
            <a:ext cx="2660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C.L. Menig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bg1"/>
                </a:solidFill>
              </a:rPr>
              <a:t>Communicatieve vaardigheden </a:t>
            </a:r>
            <a:r>
              <a:rPr lang="nl-NL" sz="1200" kern="0" dirty="0" err="1">
                <a:solidFill>
                  <a:schemeClr val="bg1"/>
                </a:solidFill>
              </a:rPr>
              <a:t>Lj</a:t>
            </a:r>
            <a:r>
              <a:rPr lang="nl-NL" sz="1200" kern="0" dirty="0">
                <a:solidFill>
                  <a:schemeClr val="bg1"/>
                </a:solidFill>
              </a:rPr>
              <a:t> 3</a:t>
            </a:r>
            <a:endParaRPr kumimoji="0" lang="nl-NL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pic>
        <p:nvPicPr>
          <p:cNvPr id="3074" name="Picture 2" descr="Hoe maak je een wijkgesprek gelijkwaardig – Kennistool">
            <a:extLst>
              <a:ext uri="{FF2B5EF4-FFF2-40B4-BE49-F238E27FC236}">
                <a16:creationId xmlns:a16="http://schemas.microsoft.com/office/drawing/2014/main" id="{0EF32456-47CE-1F9C-41EF-5381BC77E9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2562" y="4172505"/>
            <a:ext cx="3246838" cy="2685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618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1919B2F-F23A-A171-8BEE-AB61B92DC6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lnSpc>
                <a:spcPct val="107000"/>
              </a:lnSpc>
              <a:spcAft>
                <a:spcPts val="200"/>
              </a:spcAft>
              <a:buNone/>
            </a:pPr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Een motiverende gesprek stem je af op de 6 fasen van gedragsverandering:</a:t>
            </a:r>
          </a:p>
          <a:p>
            <a:pPr>
              <a:lnSpc>
                <a:spcPct val="107000"/>
              </a:lnSpc>
              <a:spcAft>
                <a:spcPts val="200"/>
              </a:spcAft>
            </a:pPr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Fase 1: voorbereiding van advies</a:t>
            </a:r>
          </a:p>
          <a:p>
            <a:pPr lvl="1" indent="-342900">
              <a:spcAft>
                <a:spcPts val="200"/>
              </a:spcAft>
              <a:buFont typeface="Symbol" panose="05050102010706020507" pitchFamily="18" charset="2"/>
              <a:buChar char=""/>
            </a:pPr>
            <a:r>
              <a:rPr lang="nl-NL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Openstaan</a:t>
            </a:r>
            <a:endParaRPr lang="nl-NL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 indent="-342900">
              <a:spcAft>
                <a:spcPts val="200"/>
              </a:spcAft>
              <a:buFont typeface="Symbol" panose="05050102010706020507" pitchFamily="18" charset="2"/>
              <a:buChar char=""/>
            </a:pPr>
            <a:r>
              <a:rPr lang="nl-NL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Begrijpen</a:t>
            </a:r>
            <a:endParaRPr lang="nl-NL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 indent="-342900">
              <a:spcAft>
                <a:spcPts val="200"/>
              </a:spcAft>
              <a:buFont typeface="Symbol" panose="05050102010706020507" pitchFamily="18" charset="2"/>
              <a:buChar char=""/>
            </a:pPr>
            <a:r>
              <a:rPr lang="nl-NL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Willen</a:t>
            </a:r>
            <a:endParaRPr lang="nl-NL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200"/>
              </a:spcAft>
            </a:pPr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Fase 2: Uitvoering van advies</a:t>
            </a:r>
          </a:p>
          <a:p>
            <a:pPr lvl="1" indent="-342900">
              <a:spcAft>
                <a:spcPts val="200"/>
              </a:spcAft>
              <a:buFont typeface="Symbol" panose="05050102010706020507" pitchFamily="18" charset="2"/>
              <a:buChar char=""/>
            </a:pPr>
            <a:r>
              <a:rPr lang="nl-NL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Kunnen</a:t>
            </a:r>
            <a:endParaRPr lang="nl-NL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 indent="-342900">
              <a:spcAft>
                <a:spcPts val="200"/>
              </a:spcAft>
              <a:buFont typeface="Symbol" panose="05050102010706020507" pitchFamily="18" charset="2"/>
              <a:buChar char=""/>
            </a:pPr>
            <a:r>
              <a:rPr lang="nl-NL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Doen</a:t>
            </a:r>
            <a:endParaRPr lang="nl-NL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200"/>
              </a:spcAft>
            </a:pPr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Fase 3 Nazorg</a:t>
            </a:r>
          </a:p>
          <a:p>
            <a:pPr lvl="1" indent="-342900">
              <a:spcAft>
                <a:spcPts val="200"/>
              </a:spcAft>
              <a:buFont typeface="Symbol" panose="05050102010706020507" pitchFamily="18" charset="2"/>
              <a:buChar char=""/>
            </a:pPr>
            <a:r>
              <a:rPr lang="nl-NL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Blijven doen</a:t>
            </a:r>
            <a:endParaRPr lang="nl-NL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nl-NL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72BD0895-C422-23EC-66A9-8CC1C3C65AC2}"/>
              </a:ext>
            </a:extLst>
          </p:cNvPr>
          <p:cNvSpPr txBox="1">
            <a:spLocks/>
          </p:cNvSpPr>
          <p:nvPr/>
        </p:nvSpPr>
        <p:spPr>
          <a:xfrm>
            <a:off x="677334" y="788785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spcBef>
                <a:spcPts val="800"/>
              </a:spcBef>
              <a:spcAft>
                <a:spcPts val="1200"/>
              </a:spcAft>
            </a:pPr>
            <a:r>
              <a:rPr lang="nl-NL" sz="3800" b="1" dirty="0">
                <a:solidFill>
                  <a:schemeClr val="accent2"/>
                </a:solidFill>
              </a:rPr>
              <a:t>Motiverende gespreksvoering</a:t>
            </a:r>
            <a:br>
              <a:rPr lang="nl-NL" sz="3800" b="1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nl-NL" sz="38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nl-NL" sz="3000" b="1" dirty="0"/>
              <a:t>Structuur van een  motiverend gesprek</a:t>
            </a:r>
            <a:endParaRPr lang="nl-NL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9689C74B-DCF9-5396-5577-DF79ED0BA9AB}"/>
              </a:ext>
            </a:extLst>
          </p:cNvPr>
          <p:cNvSpPr txBox="1"/>
          <p:nvPr/>
        </p:nvSpPr>
        <p:spPr>
          <a:xfrm>
            <a:off x="9531659" y="6331985"/>
            <a:ext cx="2660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C.L. Menig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bg1"/>
                </a:solidFill>
              </a:rPr>
              <a:t>Communicatieve vaardigheden </a:t>
            </a:r>
            <a:r>
              <a:rPr lang="nl-NL" sz="1200" kern="0" dirty="0" err="1">
                <a:solidFill>
                  <a:schemeClr val="bg1"/>
                </a:solidFill>
              </a:rPr>
              <a:t>Lj</a:t>
            </a:r>
            <a:r>
              <a:rPr lang="nl-NL" sz="1200" kern="0" dirty="0">
                <a:solidFill>
                  <a:schemeClr val="bg1"/>
                </a:solidFill>
              </a:rPr>
              <a:t> 3</a:t>
            </a:r>
            <a:endParaRPr kumimoji="0" lang="nl-NL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0790109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uisteren - Visual Harvesting">
            <a:extLst>
              <a:ext uri="{FF2B5EF4-FFF2-40B4-BE49-F238E27FC236}">
                <a16:creationId xmlns:a16="http://schemas.microsoft.com/office/drawing/2014/main" id="{A5C8D75E-2699-9705-26AC-25A8512532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1203" y="4183816"/>
            <a:ext cx="2288312" cy="1715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17139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/>
              <a:t>Actief luisteren:</a:t>
            </a:r>
          </a:p>
          <a:p>
            <a:r>
              <a:rPr lang="nl-NL" dirty="0"/>
              <a:t>Meer dan alleen horen.</a:t>
            </a:r>
          </a:p>
          <a:p>
            <a:r>
              <a:rPr lang="nl-NL" dirty="0"/>
              <a:t>Met ogen en oren.</a:t>
            </a:r>
          </a:p>
          <a:p>
            <a:r>
              <a:rPr lang="nl-NL" dirty="0"/>
              <a:t>Luisteren "tussen de regels door". Wat bedoeld iemand nou eigenlijk. </a:t>
            </a:r>
          </a:p>
          <a:p>
            <a:r>
              <a:rPr lang="nl-NL" dirty="0"/>
              <a:t>Luisteren zonder eigen oordeel.</a:t>
            </a:r>
          </a:p>
          <a:p>
            <a:endParaRPr lang="nl-NL" dirty="0"/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Actief luisteren wil zeggen:</a:t>
            </a:r>
          </a:p>
          <a:p>
            <a:r>
              <a:rPr lang="nl-NL" dirty="0"/>
              <a:t>Dat je hoort en ziet wat de ander zegt.</a:t>
            </a:r>
          </a:p>
          <a:p>
            <a:r>
              <a:rPr lang="nl-NL" dirty="0"/>
              <a:t>Dat je de boodschap verwerkt.</a:t>
            </a:r>
          </a:p>
          <a:p>
            <a:r>
              <a:rPr lang="nl-NL" dirty="0"/>
              <a:t>Je laat verbaal  en non-verbaal - blijken dat je de ander begrijpt.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5" name="Titel 1"/>
          <p:cNvSpPr txBox="1">
            <a:spLocks/>
          </p:cNvSpPr>
          <p:nvPr/>
        </p:nvSpPr>
        <p:spPr>
          <a:xfrm>
            <a:off x="677334" y="788785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spcBef>
                <a:spcPts val="800"/>
              </a:spcBef>
              <a:spcAft>
                <a:spcPts val="1200"/>
              </a:spcAft>
            </a:pPr>
            <a:r>
              <a:rPr lang="nl-NL" sz="3800" b="1" dirty="0">
                <a:solidFill>
                  <a:schemeClr val="accent2"/>
                </a:solidFill>
              </a:rPr>
              <a:t>Motiverende gespreksvoering</a:t>
            </a:r>
            <a:br>
              <a:rPr lang="nl-NL" sz="3800" b="1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nl-NL" sz="38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nl-NL" sz="3000" b="1" dirty="0"/>
              <a:t>Actief luisteren</a:t>
            </a:r>
            <a:endParaRPr lang="nl-NL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DBCFEA63-877A-CA76-7A9C-52F17A3531FD}"/>
              </a:ext>
            </a:extLst>
          </p:cNvPr>
          <p:cNvSpPr txBox="1"/>
          <p:nvPr/>
        </p:nvSpPr>
        <p:spPr>
          <a:xfrm>
            <a:off x="9531659" y="6331985"/>
            <a:ext cx="2660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C.L. Menig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bg1"/>
                </a:solidFill>
              </a:rPr>
              <a:t>Communicatieve vaardigheden </a:t>
            </a:r>
            <a:r>
              <a:rPr lang="nl-NL" sz="1200" kern="0" dirty="0" err="1">
                <a:solidFill>
                  <a:schemeClr val="bg1"/>
                </a:solidFill>
              </a:rPr>
              <a:t>Lj</a:t>
            </a:r>
            <a:r>
              <a:rPr lang="nl-NL" sz="1200" kern="0" dirty="0">
                <a:solidFill>
                  <a:schemeClr val="bg1"/>
                </a:solidFill>
              </a:rPr>
              <a:t> 3</a:t>
            </a:r>
            <a:endParaRPr kumimoji="0" lang="nl-NL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587458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159801E-8B75-47B2-5CA4-F775F57CAF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5C5BE10C-CA55-C724-00B2-85065738AC82}"/>
              </a:ext>
            </a:extLst>
          </p:cNvPr>
          <p:cNvSpPr txBox="1">
            <a:spLocks/>
          </p:cNvSpPr>
          <p:nvPr/>
        </p:nvSpPr>
        <p:spPr>
          <a:xfrm>
            <a:off x="677334" y="788785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spcBef>
                <a:spcPts val="800"/>
              </a:spcBef>
              <a:spcAft>
                <a:spcPts val="1200"/>
              </a:spcAft>
            </a:pPr>
            <a:r>
              <a:rPr lang="nl-NL" sz="3800" b="1" dirty="0">
                <a:solidFill>
                  <a:schemeClr val="accent2"/>
                </a:solidFill>
              </a:rPr>
              <a:t>Motiverende gespreksvoering</a:t>
            </a:r>
            <a:br>
              <a:rPr lang="nl-NL" sz="3800" b="1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nl-NL" sz="38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nl-NL" sz="3000" b="1" dirty="0"/>
              <a:t>LSD</a:t>
            </a:r>
            <a:endParaRPr lang="nl-NL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67684A70-8B57-A205-C952-9362B42310A0}"/>
              </a:ext>
            </a:extLst>
          </p:cNvPr>
          <p:cNvSpPr txBox="1"/>
          <p:nvPr/>
        </p:nvSpPr>
        <p:spPr>
          <a:xfrm>
            <a:off x="9531659" y="6331985"/>
            <a:ext cx="2660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C.L. Menig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bg1"/>
                </a:solidFill>
              </a:rPr>
              <a:t>Communicatieve vaardigheden </a:t>
            </a:r>
            <a:r>
              <a:rPr lang="nl-NL" sz="1200" kern="0" dirty="0" err="1">
                <a:solidFill>
                  <a:schemeClr val="bg1"/>
                </a:solidFill>
              </a:rPr>
              <a:t>Lj</a:t>
            </a:r>
            <a:r>
              <a:rPr lang="nl-NL" sz="1200" kern="0" dirty="0">
                <a:solidFill>
                  <a:schemeClr val="bg1"/>
                </a:solidFill>
              </a:rPr>
              <a:t> 3</a:t>
            </a:r>
            <a:endParaRPr kumimoji="0" lang="nl-NL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pic>
        <p:nvPicPr>
          <p:cNvPr id="8194" name="Picture 2" descr="Communicatievaardigheden | Kennisplein Zorg voor Beter">
            <a:extLst>
              <a:ext uri="{FF2B5EF4-FFF2-40B4-BE49-F238E27FC236}">
                <a16:creationId xmlns:a16="http://schemas.microsoft.com/office/drawing/2014/main" id="{43A3CF0F-7484-A728-E7BC-CBC2434EEA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7998" y="1970820"/>
            <a:ext cx="3855091" cy="4822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8649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677334" y="809752"/>
            <a:ext cx="8596668" cy="918575"/>
          </a:xfrm>
        </p:spPr>
        <p:txBody>
          <a:bodyPr/>
          <a:lstStyle/>
          <a:p>
            <a:r>
              <a:rPr lang="nl-NL" b="1" dirty="0">
                <a:solidFill>
                  <a:schemeClr val="accent2"/>
                </a:solidFill>
              </a:rPr>
              <a:t>Inhoudsopgave</a:t>
            </a:r>
          </a:p>
        </p:txBody>
      </p:sp>
      <p:sp>
        <p:nvSpPr>
          <p:cNvPr id="5" name="Tijdelijke aanduiding voor inhoud 2"/>
          <p:cNvSpPr>
            <a:spLocks noGrp="1"/>
          </p:cNvSpPr>
          <p:nvPr>
            <p:ph idx="1"/>
          </p:nvPr>
        </p:nvSpPr>
        <p:spPr>
          <a:xfrm>
            <a:off x="735523" y="1927833"/>
            <a:ext cx="8596668" cy="3880773"/>
          </a:xfrm>
        </p:spPr>
        <p:txBody>
          <a:bodyPr>
            <a:normAutofit fontScale="92500" lnSpcReduction="10000"/>
          </a:bodyPr>
          <a:lstStyle/>
          <a:p>
            <a:r>
              <a:rPr lang="nl-NL" sz="2000" dirty="0"/>
              <a:t>Doelen</a:t>
            </a:r>
          </a:p>
          <a:p>
            <a:r>
              <a:rPr lang="nl-NL" sz="2000" dirty="0"/>
              <a:t>Intro lessenserie</a:t>
            </a:r>
          </a:p>
          <a:p>
            <a:r>
              <a:rPr lang="nl-NL" sz="2000" dirty="0"/>
              <a:t>Kennisactivering</a:t>
            </a:r>
          </a:p>
          <a:p>
            <a:r>
              <a:rPr lang="nl-NL" sz="2000" dirty="0"/>
              <a:t>Motivatie</a:t>
            </a:r>
          </a:p>
          <a:p>
            <a:r>
              <a:rPr lang="nl-NL" sz="2000" dirty="0"/>
              <a:t>Motiverende gesprekvoering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nl-NL" sz="1800" dirty="0"/>
              <a:t>Drie stijlen</a:t>
            </a:r>
          </a:p>
          <a:p>
            <a:r>
              <a:rPr lang="nl-NL" sz="2000" dirty="0"/>
              <a:t>Actief luisteren – LSD</a:t>
            </a:r>
          </a:p>
          <a:p>
            <a:r>
              <a:rPr lang="nl-NL" sz="2000" dirty="0"/>
              <a:t>Opdracht 1: Motivatie</a:t>
            </a:r>
          </a:p>
          <a:p>
            <a:r>
              <a:rPr lang="nl-NL" sz="2000"/>
              <a:t>Opdracht 2: Motiverend gesprek</a:t>
            </a:r>
            <a:endParaRPr lang="nl-NL" sz="2000" dirty="0"/>
          </a:p>
          <a:p>
            <a:r>
              <a:rPr lang="nl-NL" sz="2000" dirty="0"/>
              <a:t>Vragen</a:t>
            </a:r>
          </a:p>
          <a:p>
            <a:pPr lvl="1">
              <a:buFont typeface="Arial" panose="020B0604020202020204" pitchFamily="34" charset="0"/>
              <a:buChar char="•"/>
            </a:pPr>
            <a:endParaRPr lang="nl-NL" dirty="0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34456059-02ED-CB8F-BB2D-307A20699681}"/>
              </a:ext>
            </a:extLst>
          </p:cNvPr>
          <p:cNvSpPr txBox="1"/>
          <p:nvPr/>
        </p:nvSpPr>
        <p:spPr>
          <a:xfrm>
            <a:off x="9531659" y="6331985"/>
            <a:ext cx="2660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C.L. Menig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bg1"/>
                </a:solidFill>
              </a:rPr>
              <a:t>Communicatieve vaardigheden </a:t>
            </a:r>
            <a:r>
              <a:rPr lang="nl-NL" sz="1200" kern="0" dirty="0" err="1">
                <a:solidFill>
                  <a:schemeClr val="bg1"/>
                </a:solidFill>
              </a:rPr>
              <a:t>Lj</a:t>
            </a:r>
            <a:r>
              <a:rPr lang="nl-NL" sz="1200" kern="0" dirty="0">
                <a:solidFill>
                  <a:schemeClr val="bg1"/>
                </a:solidFill>
              </a:rPr>
              <a:t> 3</a:t>
            </a:r>
            <a:endParaRPr kumimoji="0" lang="nl-NL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5953695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B2BFE0-5DDB-4608-0E80-FCDC79790B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Luister empathisch naar de zorgvrager.</a:t>
            </a:r>
          </a:p>
          <a:p>
            <a:r>
              <a:rPr lang="nl-NL" dirty="0"/>
              <a:t>Richt je op het verschil tussen het huidige gedrag en het gewenste gedrag.</a:t>
            </a:r>
          </a:p>
          <a:p>
            <a:r>
              <a:rPr lang="nl-NL" dirty="0"/>
              <a:t>Bij weerstand; vraag waar de weerstand vandaan komt (aanknopingspunt)</a:t>
            </a:r>
          </a:p>
          <a:p>
            <a:r>
              <a:rPr lang="nl-NL" dirty="0"/>
              <a:t>Geef beperkt aandacht aan signalen dat de zorgvrager niet wil of kan veranderen.</a:t>
            </a:r>
          </a:p>
          <a:p>
            <a:r>
              <a:rPr lang="nl-NL" dirty="0"/>
              <a:t>Versterk het geloof van de zorgvrager in zijn eigen kunnen.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B9B8B1AF-A742-30A3-C292-8DDAF49954D9}"/>
              </a:ext>
            </a:extLst>
          </p:cNvPr>
          <p:cNvSpPr txBox="1">
            <a:spLocks/>
          </p:cNvSpPr>
          <p:nvPr/>
        </p:nvSpPr>
        <p:spPr>
          <a:xfrm>
            <a:off x="677334" y="788785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spcBef>
                <a:spcPts val="800"/>
              </a:spcBef>
              <a:spcAft>
                <a:spcPts val="1200"/>
              </a:spcAft>
            </a:pPr>
            <a:r>
              <a:rPr lang="nl-NL" sz="3800" b="1" dirty="0">
                <a:solidFill>
                  <a:schemeClr val="accent2"/>
                </a:solidFill>
              </a:rPr>
              <a:t>Motiverende gespreksvoering</a:t>
            </a:r>
            <a:br>
              <a:rPr lang="nl-NL" sz="3800" b="1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nl-NL" sz="38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nl-NL" sz="3000" b="1" dirty="0"/>
              <a:t>Aandachtpunten</a:t>
            </a:r>
            <a:endParaRPr lang="nl-NL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EDE92548-1998-34B7-520A-C15A768AEAE1}"/>
              </a:ext>
            </a:extLst>
          </p:cNvPr>
          <p:cNvSpPr txBox="1"/>
          <p:nvPr/>
        </p:nvSpPr>
        <p:spPr>
          <a:xfrm>
            <a:off x="9531659" y="6331985"/>
            <a:ext cx="2660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C.L. Menig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bg1"/>
                </a:solidFill>
              </a:rPr>
              <a:t>Communicatieve vaardigheden </a:t>
            </a:r>
            <a:r>
              <a:rPr lang="nl-NL" sz="1200" kern="0" dirty="0" err="1">
                <a:solidFill>
                  <a:schemeClr val="bg1"/>
                </a:solidFill>
              </a:rPr>
              <a:t>Lj</a:t>
            </a:r>
            <a:r>
              <a:rPr lang="nl-NL" sz="1200" kern="0" dirty="0">
                <a:solidFill>
                  <a:schemeClr val="bg1"/>
                </a:solidFill>
              </a:rPr>
              <a:t> 3</a:t>
            </a:r>
            <a:endParaRPr kumimoji="0" lang="nl-NL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8407710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74D211D-FB61-AB6D-C007-6E526B6180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13F8FCF7-D61F-49C2-D3D4-40C826454B50}"/>
              </a:ext>
            </a:extLst>
          </p:cNvPr>
          <p:cNvSpPr txBox="1">
            <a:spLocks/>
          </p:cNvSpPr>
          <p:nvPr/>
        </p:nvSpPr>
        <p:spPr>
          <a:xfrm>
            <a:off x="677334" y="788785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spcBef>
                <a:spcPts val="800"/>
              </a:spcBef>
              <a:spcAft>
                <a:spcPts val="1200"/>
              </a:spcAft>
            </a:pPr>
            <a:r>
              <a:rPr lang="nl-NL" sz="3800" b="1" dirty="0">
                <a:solidFill>
                  <a:schemeClr val="accent2"/>
                </a:solidFill>
              </a:rPr>
              <a:t>Korte pauze</a:t>
            </a:r>
            <a:br>
              <a:rPr lang="nl-NL" sz="3800" b="1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nl-NL" sz="38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nl-NL" sz="3000" b="1" dirty="0"/>
              <a:t>5 min.</a:t>
            </a:r>
            <a:endParaRPr lang="nl-NL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A3091A75-0A70-0894-7B4D-8D1B282A47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1897" y="2019762"/>
            <a:ext cx="3867150" cy="4162425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610354D6-7F63-5FBA-0A87-D85995C43552}"/>
              </a:ext>
            </a:extLst>
          </p:cNvPr>
          <p:cNvSpPr txBox="1"/>
          <p:nvPr/>
        </p:nvSpPr>
        <p:spPr>
          <a:xfrm>
            <a:off x="9531659" y="6331985"/>
            <a:ext cx="2660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C.L. Menig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bg1"/>
                </a:solidFill>
              </a:rPr>
              <a:t>Communicatieve vaardigheden </a:t>
            </a:r>
            <a:r>
              <a:rPr lang="nl-NL" sz="1200" kern="0" dirty="0" err="1">
                <a:solidFill>
                  <a:schemeClr val="bg1"/>
                </a:solidFill>
              </a:rPr>
              <a:t>Lj</a:t>
            </a:r>
            <a:r>
              <a:rPr lang="nl-NL" sz="1200" kern="0" dirty="0">
                <a:solidFill>
                  <a:schemeClr val="bg1"/>
                </a:solidFill>
              </a:rPr>
              <a:t> 3</a:t>
            </a:r>
            <a:endParaRPr kumimoji="0" lang="nl-NL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20965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1EBD57-5A30-5469-1A83-5B7869528C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200"/>
              </a:spcAft>
            </a:pPr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Neem een ambivalentie of een goede voornemen in gedachten (bijv. meer sparen of vroeg naar bed)</a:t>
            </a:r>
          </a:p>
          <a:p>
            <a:pPr marL="0" indent="0">
              <a:lnSpc>
                <a:spcPct val="107000"/>
              </a:lnSpc>
              <a:spcAft>
                <a:spcPts val="200"/>
              </a:spcAft>
              <a:buNone/>
            </a:pPr>
            <a:endParaRPr lang="nl-NL" sz="18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200"/>
              </a:spcAft>
            </a:pPr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Wat wil je veranderen/bereiken?</a:t>
            </a:r>
          </a:p>
          <a:p>
            <a:pPr>
              <a:lnSpc>
                <a:spcPct val="107000"/>
              </a:lnSpc>
              <a:spcAft>
                <a:spcPts val="200"/>
              </a:spcAft>
            </a:pPr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Hoe belangrijk is dat voor je op een schaal van 0 tot 10 (0= Totaal niet belangrijk - 10 Heel erg belangrijk)?</a:t>
            </a:r>
          </a:p>
          <a:p>
            <a:pPr>
              <a:lnSpc>
                <a:spcPct val="107000"/>
              </a:lnSpc>
              <a:spcAft>
                <a:spcPts val="200"/>
              </a:spcAft>
            </a:pPr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Stel dat je hiertoe besluit. Wat geeft je dan vertrouwen dat dit zou kunnen lukken?</a:t>
            </a:r>
          </a:p>
          <a:p>
            <a:pPr>
              <a:lnSpc>
                <a:spcPct val="107000"/>
              </a:lnSpc>
              <a:spcAft>
                <a:spcPts val="200"/>
              </a:spcAft>
            </a:pPr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Wat kan een kleinere stap zijn?</a:t>
            </a:r>
          </a:p>
          <a:p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AF11370C-CDA1-E60D-E66A-9E57C2E7603A}"/>
              </a:ext>
            </a:extLst>
          </p:cNvPr>
          <p:cNvSpPr txBox="1"/>
          <p:nvPr/>
        </p:nvSpPr>
        <p:spPr>
          <a:xfrm>
            <a:off x="9531659" y="6331985"/>
            <a:ext cx="2660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C.L. Menig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bg1"/>
                </a:solidFill>
              </a:rPr>
              <a:t>Communicatieve vaardigheden </a:t>
            </a:r>
            <a:r>
              <a:rPr lang="nl-NL" sz="1200" kern="0" dirty="0" err="1">
                <a:solidFill>
                  <a:schemeClr val="bg1"/>
                </a:solidFill>
              </a:rPr>
              <a:t>Lj</a:t>
            </a:r>
            <a:r>
              <a:rPr lang="nl-NL" sz="1200" kern="0" dirty="0">
                <a:solidFill>
                  <a:schemeClr val="bg1"/>
                </a:solidFill>
              </a:rPr>
              <a:t> 3</a:t>
            </a:r>
            <a:endParaRPr kumimoji="0" lang="nl-NL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E3E2445A-92E6-9231-7993-BD6370AD9899}"/>
              </a:ext>
            </a:extLst>
          </p:cNvPr>
          <p:cNvSpPr txBox="1">
            <a:spLocks/>
          </p:cNvSpPr>
          <p:nvPr/>
        </p:nvSpPr>
        <p:spPr>
          <a:xfrm>
            <a:off x="677334" y="788785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spcBef>
                <a:spcPts val="800"/>
              </a:spcBef>
              <a:spcAft>
                <a:spcPts val="1200"/>
              </a:spcAft>
            </a:pPr>
            <a:r>
              <a:rPr lang="nl-NL" sz="3800" b="1" dirty="0">
                <a:solidFill>
                  <a:schemeClr val="accent2"/>
                </a:solidFill>
              </a:rPr>
              <a:t>Motiverende gespreksvoering</a:t>
            </a:r>
            <a:br>
              <a:rPr lang="nl-NL" sz="3800" b="1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nl-NL" sz="38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nl-NL" sz="3000" b="1" dirty="0"/>
              <a:t>Opdracht 1: </a:t>
            </a:r>
            <a:endParaRPr lang="nl-NL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146" name="Picture 2" descr="Voor- en nadelen alcohol-druggebruik jongeren | Kickwise">
            <a:extLst>
              <a:ext uri="{FF2B5EF4-FFF2-40B4-BE49-F238E27FC236}">
                <a16:creationId xmlns:a16="http://schemas.microsoft.com/office/drawing/2014/main" id="{BA64CD6E-FE32-4A8B-045E-1D04546F35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6124" y="5267626"/>
            <a:ext cx="2660341" cy="152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78033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1EBD57-5A30-5469-1A83-5B7869528C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200"/>
              </a:spcAft>
            </a:pPr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Klassikaal gaan een aantal studenten een motiverend gesprek voeren met een zorgvrager.</a:t>
            </a:r>
          </a:p>
          <a:p>
            <a:pPr>
              <a:lnSpc>
                <a:spcPct val="107000"/>
              </a:lnSpc>
              <a:spcAft>
                <a:spcPts val="200"/>
              </a:spcAft>
            </a:pPr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Zie bijlage: Casussen motiverende gesprekvoering.</a:t>
            </a:r>
          </a:p>
          <a:p>
            <a:pPr marL="0" indent="0">
              <a:lnSpc>
                <a:spcPct val="107000"/>
              </a:lnSpc>
              <a:spcAft>
                <a:spcPts val="200"/>
              </a:spcAft>
              <a:buNone/>
            </a:pPr>
            <a:endParaRPr lang="nl-NL" sz="18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200"/>
              </a:spcAft>
            </a:pPr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Het gesprek duurt 10 min, waarin je de 3 stijlen van motiverende gesprekken gaat toepassen/. Vervolgens wordt het kort geëvalueerd. </a:t>
            </a:r>
          </a:p>
          <a:p>
            <a:pPr>
              <a:lnSpc>
                <a:spcPct val="107000"/>
              </a:lnSpc>
              <a:spcAft>
                <a:spcPts val="200"/>
              </a:spcAft>
            </a:pPr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Neem het serieus</a:t>
            </a:r>
            <a:r>
              <a:rPr lang="nl-NL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!</a:t>
            </a:r>
            <a:endParaRPr lang="nl-NL" sz="18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AF11370C-CDA1-E60D-E66A-9E57C2E7603A}"/>
              </a:ext>
            </a:extLst>
          </p:cNvPr>
          <p:cNvSpPr txBox="1"/>
          <p:nvPr/>
        </p:nvSpPr>
        <p:spPr>
          <a:xfrm>
            <a:off x="9531659" y="6331985"/>
            <a:ext cx="2660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C.L. Menig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bg1"/>
                </a:solidFill>
              </a:rPr>
              <a:t>Communicatieve vaardigheden </a:t>
            </a:r>
            <a:r>
              <a:rPr lang="nl-NL" sz="1200" kern="0" dirty="0" err="1">
                <a:solidFill>
                  <a:schemeClr val="bg1"/>
                </a:solidFill>
              </a:rPr>
              <a:t>Lj</a:t>
            </a:r>
            <a:r>
              <a:rPr lang="nl-NL" sz="1200" kern="0" dirty="0">
                <a:solidFill>
                  <a:schemeClr val="bg1"/>
                </a:solidFill>
              </a:rPr>
              <a:t> 3</a:t>
            </a:r>
            <a:endParaRPr kumimoji="0" lang="nl-NL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E3E2445A-92E6-9231-7993-BD6370AD9899}"/>
              </a:ext>
            </a:extLst>
          </p:cNvPr>
          <p:cNvSpPr txBox="1">
            <a:spLocks/>
          </p:cNvSpPr>
          <p:nvPr/>
        </p:nvSpPr>
        <p:spPr>
          <a:xfrm>
            <a:off x="677334" y="788785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spcBef>
                <a:spcPts val="800"/>
              </a:spcBef>
              <a:spcAft>
                <a:spcPts val="1200"/>
              </a:spcAft>
            </a:pPr>
            <a:r>
              <a:rPr lang="nl-NL" sz="3800" b="1" dirty="0">
                <a:solidFill>
                  <a:schemeClr val="accent2"/>
                </a:solidFill>
              </a:rPr>
              <a:t>Motiverende gespreksvoering</a:t>
            </a:r>
            <a:br>
              <a:rPr lang="nl-NL" sz="3800" b="1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nl-NL" sz="38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nl-NL" sz="3000" b="1" dirty="0"/>
              <a:t>Opdracht 2: Motiverend gesprek</a:t>
            </a:r>
            <a:endParaRPr lang="nl-NL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 descr="Wil jij jouw collega's motiveren? | Blog | Go:Office Uitzendbureau">
            <a:extLst>
              <a:ext uri="{FF2B5EF4-FFF2-40B4-BE49-F238E27FC236}">
                <a16:creationId xmlns:a16="http://schemas.microsoft.com/office/drawing/2014/main" id="{70F3C6B0-4E04-AC5D-9219-91182E0A6C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9315" y="4749381"/>
            <a:ext cx="2044269" cy="2044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28142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1EBD57-5A30-5469-1A83-5B7869528C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497663"/>
          </a:xfrm>
        </p:spPr>
        <p:txBody>
          <a:bodyPr>
            <a:normAutofit fontScale="40000" lnSpcReduction="20000"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nl-NL" sz="36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Casus 1: Mw. Willens (70 jaar)</a:t>
            </a:r>
            <a:endParaRPr lang="nl-NL" sz="36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200"/>
              </a:spcAft>
              <a:buNone/>
            </a:pPr>
            <a:endParaRPr lang="nl-NL" sz="36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200"/>
              </a:spcAft>
              <a:buNone/>
            </a:pPr>
            <a:endParaRPr lang="nl-NL" sz="360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200"/>
              </a:spcAft>
              <a:buNone/>
            </a:pPr>
            <a:endParaRPr lang="nl-NL" sz="36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200"/>
              </a:spcAft>
              <a:buNone/>
            </a:pPr>
            <a:endParaRPr lang="nl-NL" sz="360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200"/>
              </a:spcAft>
              <a:buNone/>
            </a:pPr>
            <a:endParaRPr lang="nl-NL" sz="36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200"/>
              </a:spcAft>
              <a:buNone/>
            </a:pPr>
            <a:endParaRPr lang="nl-NL" sz="36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200"/>
              </a:spcAft>
              <a:buNone/>
            </a:pPr>
            <a:endParaRPr lang="nl-NL" sz="36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200"/>
              </a:spcAft>
              <a:buNone/>
            </a:pPr>
            <a:endParaRPr lang="nl-NL" sz="36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200"/>
              </a:spcAft>
              <a:buNone/>
            </a:pPr>
            <a:endParaRPr lang="nl-NL" sz="360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200"/>
              </a:spcAft>
              <a:buNone/>
            </a:pPr>
            <a:endParaRPr lang="nl-NL" sz="360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200"/>
              </a:spcAft>
              <a:buNone/>
            </a:pPr>
            <a:endParaRPr lang="nl-NL" sz="360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200"/>
              </a:spcAft>
              <a:buNone/>
            </a:pPr>
            <a:endParaRPr lang="nl-NL" sz="360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200"/>
              </a:spcAft>
              <a:buNone/>
            </a:pPr>
            <a:endParaRPr lang="nl-NL" sz="360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200"/>
              </a:spcAft>
              <a:buNone/>
            </a:pPr>
            <a:endParaRPr lang="nl-NL" sz="360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200"/>
              </a:spcAft>
              <a:buNone/>
            </a:pPr>
            <a:endParaRPr lang="nl-NL" sz="360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200"/>
              </a:spcAft>
              <a:buNone/>
            </a:pPr>
            <a:endParaRPr lang="nl-NL" sz="36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200"/>
              </a:spcAft>
              <a:buNone/>
            </a:pPr>
            <a:r>
              <a:rPr lang="nl-NL" sz="36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Ik heb er geen zin meer in, al die pillen..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nl-NL" sz="46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</a:p>
          <a:p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AF11370C-CDA1-E60D-E66A-9E57C2E7603A}"/>
              </a:ext>
            </a:extLst>
          </p:cNvPr>
          <p:cNvSpPr txBox="1"/>
          <p:nvPr/>
        </p:nvSpPr>
        <p:spPr>
          <a:xfrm>
            <a:off x="9531659" y="6331985"/>
            <a:ext cx="2660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C.L. Menig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bg1"/>
                </a:solidFill>
              </a:rPr>
              <a:t>Communicatieve vaardigheden </a:t>
            </a:r>
            <a:r>
              <a:rPr lang="nl-NL" sz="1200" kern="0" dirty="0" err="1">
                <a:solidFill>
                  <a:schemeClr val="bg1"/>
                </a:solidFill>
              </a:rPr>
              <a:t>Lj</a:t>
            </a:r>
            <a:r>
              <a:rPr lang="nl-NL" sz="1200" kern="0" dirty="0">
                <a:solidFill>
                  <a:schemeClr val="bg1"/>
                </a:solidFill>
              </a:rPr>
              <a:t> 3</a:t>
            </a:r>
            <a:endParaRPr kumimoji="0" lang="nl-NL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E3E2445A-92E6-9231-7993-BD6370AD9899}"/>
              </a:ext>
            </a:extLst>
          </p:cNvPr>
          <p:cNvSpPr txBox="1">
            <a:spLocks/>
          </p:cNvSpPr>
          <p:nvPr/>
        </p:nvSpPr>
        <p:spPr>
          <a:xfrm>
            <a:off x="677334" y="788785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spcBef>
                <a:spcPts val="800"/>
              </a:spcBef>
              <a:spcAft>
                <a:spcPts val="1200"/>
              </a:spcAft>
            </a:pPr>
            <a:r>
              <a:rPr lang="nl-NL" sz="3800" b="1" dirty="0">
                <a:solidFill>
                  <a:schemeClr val="accent2"/>
                </a:solidFill>
              </a:rPr>
              <a:t>Motiverende gespreksvoering</a:t>
            </a:r>
            <a:br>
              <a:rPr lang="nl-NL" sz="3800" b="1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nl-NL" sz="38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nl-NL" sz="3000" b="1" dirty="0"/>
              <a:t>Opdracht 2: Motiverend gesprek</a:t>
            </a:r>
            <a:endParaRPr lang="nl-NL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" name="Picture 2" descr="Mantelzorgtip: help je zorgvrager een sociaal netwerk te bouwen! -  Mantelzorgelijk">
            <a:extLst>
              <a:ext uri="{FF2B5EF4-FFF2-40B4-BE49-F238E27FC236}">
                <a16:creationId xmlns:a16="http://schemas.microsoft.com/office/drawing/2014/main" id="{10D80DC0-B62A-5E8F-8633-1768FA90C6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3" y="2629382"/>
            <a:ext cx="4098852" cy="2727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69397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5E5CB9F-70CF-B51D-7C1E-EF364B6A9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Mw. Braafheid (44 jaar)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4E07B6D4-4075-09FB-AE96-DD642098E218}"/>
              </a:ext>
            </a:extLst>
          </p:cNvPr>
          <p:cNvSpPr txBox="1"/>
          <p:nvPr/>
        </p:nvSpPr>
        <p:spPr>
          <a:xfrm>
            <a:off x="9531659" y="6331985"/>
            <a:ext cx="2660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C.L. Menig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bg1"/>
                </a:solidFill>
              </a:rPr>
              <a:t>Communicatieve vaardigheden </a:t>
            </a:r>
            <a:r>
              <a:rPr lang="nl-NL" sz="1200" kern="0" dirty="0" err="1">
                <a:solidFill>
                  <a:schemeClr val="bg1"/>
                </a:solidFill>
              </a:rPr>
              <a:t>Lj</a:t>
            </a:r>
            <a:r>
              <a:rPr lang="nl-NL" sz="1200" kern="0" dirty="0">
                <a:solidFill>
                  <a:schemeClr val="bg1"/>
                </a:solidFill>
              </a:rPr>
              <a:t> 3</a:t>
            </a:r>
            <a:endParaRPr kumimoji="0" lang="nl-NL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2F449E4F-92D2-96AF-CD1E-B0A199755BBF}"/>
              </a:ext>
            </a:extLst>
          </p:cNvPr>
          <p:cNvSpPr txBox="1">
            <a:spLocks/>
          </p:cNvSpPr>
          <p:nvPr/>
        </p:nvSpPr>
        <p:spPr>
          <a:xfrm>
            <a:off x="677334" y="788785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spcBef>
                <a:spcPts val="800"/>
              </a:spcBef>
              <a:spcAft>
                <a:spcPts val="1200"/>
              </a:spcAft>
            </a:pPr>
            <a:r>
              <a:rPr lang="nl-NL" sz="3800" b="1" dirty="0">
                <a:solidFill>
                  <a:schemeClr val="accent2"/>
                </a:solidFill>
              </a:rPr>
              <a:t>Motiverende gespreksvoering</a:t>
            </a:r>
            <a:br>
              <a:rPr lang="nl-NL" sz="3800" b="1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nl-NL" sz="38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nl-NL" sz="3000" b="1" dirty="0"/>
              <a:t>Opdracht 2: Motiverend gesprek</a:t>
            </a:r>
            <a:endParaRPr lang="nl-NL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050" name="Picture 2" descr="Geldinzameling vraagt veel van Zwolse MS-patiënt Linda | Foto | destentor.nl">
            <a:extLst>
              <a:ext uri="{FF2B5EF4-FFF2-40B4-BE49-F238E27FC236}">
                <a16:creationId xmlns:a16="http://schemas.microsoft.com/office/drawing/2014/main" id="{3A589B41-A643-9C13-1B1C-EEB6FBC564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989" y="2669450"/>
            <a:ext cx="4294574" cy="2863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86219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5E5CB9F-70CF-B51D-7C1E-EF364B6A9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Dhr. Weerstand (65 jaar)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4E07B6D4-4075-09FB-AE96-DD642098E218}"/>
              </a:ext>
            </a:extLst>
          </p:cNvPr>
          <p:cNvSpPr txBox="1"/>
          <p:nvPr/>
        </p:nvSpPr>
        <p:spPr>
          <a:xfrm>
            <a:off x="9531659" y="6331985"/>
            <a:ext cx="2660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C.L. Menig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bg1"/>
                </a:solidFill>
              </a:rPr>
              <a:t>Communicatieve vaardigheden </a:t>
            </a:r>
            <a:r>
              <a:rPr lang="nl-NL" sz="1200" kern="0" dirty="0" err="1">
                <a:solidFill>
                  <a:schemeClr val="bg1"/>
                </a:solidFill>
              </a:rPr>
              <a:t>Lj</a:t>
            </a:r>
            <a:r>
              <a:rPr lang="nl-NL" sz="1200" kern="0" dirty="0">
                <a:solidFill>
                  <a:schemeClr val="bg1"/>
                </a:solidFill>
              </a:rPr>
              <a:t> 3</a:t>
            </a:r>
            <a:endParaRPr kumimoji="0" lang="nl-NL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2F449E4F-92D2-96AF-CD1E-B0A199755BBF}"/>
              </a:ext>
            </a:extLst>
          </p:cNvPr>
          <p:cNvSpPr txBox="1">
            <a:spLocks/>
          </p:cNvSpPr>
          <p:nvPr/>
        </p:nvSpPr>
        <p:spPr>
          <a:xfrm>
            <a:off x="677334" y="788785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spcBef>
                <a:spcPts val="800"/>
              </a:spcBef>
              <a:spcAft>
                <a:spcPts val="1200"/>
              </a:spcAft>
            </a:pPr>
            <a:r>
              <a:rPr lang="nl-NL" sz="3800" b="1" dirty="0">
                <a:solidFill>
                  <a:schemeClr val="accent2"/>
                </a:solidFill>
              </a:rPr>
              <a:t>Motiverende gespreksvoering</a:t>
            </a:r>
            <a:br>
              <a:rPr lang="nl-NL" sz="3800" b="1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nl-NL" sz="38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nl-NL" sz="3000" b="1" dirty="0"/>
              <a:t>Opdracht 2: Motiverend gesprek</a:t>
            </a:r>
            <a:endParaRPr lang="nl-NL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074" name="Picture 2" descr="Bejaarde Man Roken Sigaretten, Geïsoleerd Op Een Witte Achtergrond.  Royalty-Vrije Foto, Plaatjes, Beelden En Stock Fotografie. Image 15152756.">
            <a:extLst>
              <a:ext uri="{FF2B5EF4-FFF2-40B4-BE49-F238E27FC236}">
                <a16:creationId xmlns:a16="http://schemas.microsoft.com/office/drawing/2014/main" id="{D71BDAF4-FC35-FB45-FDEA-F477B1E05D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084" y="2760955"/>
            <a:ext cx="4671036" cy="3111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58892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 txBox="1">
            <a:spLocks/>
          </p:cNvSpPr>
          <p:nvPr/>
        </p:nvSpPr>
        <p:spPr>
          <a:xfrm>
            <a:off x="677334" y="788785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spcBef>
                <a:spcPts val="800"/>
              </a:spcBef>
              <a:spcAft>
                <a:spcPts val="1200"/>
              </a:spcAft>
            </a:pPr>
            <a:r>
              <a:rPr lang="nl-NL" sz="3800" b="1" dirty="0">
                <a:solidFill>
                  <a:schemeClr val="accent2"/>
                </a:solidFill>
              </a:rPr>
              <a:t>Vragen?</a:t>
            </a:r>
            <a:br>
              <a:rPr lang="nl-NL" sz="3800" b="1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nl-NL" sz="3800" b="1" dirty="0">
                <a:solidFill>
                  <a:schemeClr val="accent2">
                    <a:lumMod val="75000"/>
                  </a:schemeClr>
                </a:solidFill>
              </a:rPr>
            </a:br>
            <a:endParaRPr lang="nl-NL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4A967C1F-D666-1D8D-9226-C406984CC868}"/>
              </a:ext>
            </a:extLst>
          </p:cNvPr>
          <p:cNvSpPr txBox="1"/>
          <p:nvPr/>
        </p:nvSpPr>
        <p:spPr>
          <a:xfrm>
            <a:off x="9531659" y="6331985"/>
            <a:ext cx="2660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C.L. Menig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bg1"/>
                </a:solidFill>
              </a:rPr>
              <a:t>Communicatieve vaardigheden </a:t>
            </a:r>
            <a:r>
              <a:rPr lang="nl-NL" sz="1200" kern="0" dirty="0" err="1">
                <a:solidFill>
                  <a:schemeClr val="bg1"/>
                </a:solidFill>
              </a:rPr>
              <a:t>Lj</a:t>
            </a:r>
            <a:r>
              <a:rPr lang="nl-NL" sz="1200" kern="0" dirty="0">
                <a:solidFill>
                  <a:schemeClr val="bg1"/>
                </a:solidFill>
              </a:rPr>
              <a:t> 3</a:t>
            </a:r>
            <a:endParaRPr kumimoji="0" lang="nl-NL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pic>
        <p:nvPicPr>
          <p:cNvPr id="2050" name="Picture 2" descr="Vraagteken Vraag Reactie Search - Gratis afbeelding op Pixabay">
            <a:extLst>
              <a:ext uri="{FF2B5EF4-FFF2-40B4-BE49-F238E27FC236}">
                <a16:creationId xmlns:a16="http://schemas.microsoft.com/office/drawing/2014/main" id="{62EEF1E6-6BA8-A93D-5108-A42D7E411A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3262" y="1466850"/>
            <a:ext cx="5391149" cy="5391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9738113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504266" cy="4471030"/>
          </a:xfrm>
        </p:spPr>
        <p:txBody>
          <a:bodyPr>
            <a:normAutofit/>
          </a:bodyPr>
          <a:lstStyle/>
          <a:p>
            <a:r>
              <a:rPr lang="nl-NL" dirty="0"/>
              <a:t>4 lessen </a:t>
            </a:r>
          </a:p>
          <a:p>
            <a:r>
              <a:rPr lang="nl-NL" dirty="0"/>
              <a:t>Theorielessen waar je communicatieve vaardigheden oefent.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sz="800" dirty="0"/>
          </a:p>
          <a:p>
            <a:endParaRPr lang="nl-NL" dirty="0"/>
          </a:p>
          <a:p>
            <a:pPr lvl="1">
              <a:buFont typeface="Arial" panose="020B0604020202020204" pitchFamily="34" charset="0"/>
              <a:buChar char="•"/>
            </a:pPr>
            <a:endParaRPr lang="nl-NL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A61E042D-5C22-CCBA-0283-36946030B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443992"/>
            <a:ext cx="8596668" cy="918575"/>
          </a:xfrm>
        </p:spPr>
        <p:txBody>
          <a:bodyPr>
            <a:normAutofit fontScale="90000"/>
          </a:bodyPr>
          <a:lstStyle/>
          <a:p>
            <a:pPr>
              <a:spcBef>
                <a:spcPts val="800"/>
              </a:spcBef>
              <a:spcAft>
                <a:spcPts val="1200"/>
              </a:spcAft>
            </a:pPr>
            <a:r>
              <a:rPr lang="nl-NL" sz="3800" b="1" dirty="0">
                <a:solidFill>
                  <a:schemeClr val="accent2"/>
                </a:solidFill>
              </a:rPr>
              <a:t>Communicatieve vaardigheden</a:t>
            </a:r>
            <a:br>
              <a:rPr lang="nl-NL" sz="3800" b="1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nl-NL" sz="38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nl-NL" sz="3000" b="1" dirty="0"/>
              <a:t>Introductie lessenserie</a:t>
            </a:r>
            <a:br>
              <a:rPr lang="nl-NL" b="1" dirty="0">
                <a:solidFill>
                  <a:schemeClr val="accent2">
                    <a:lumMod val="75000"/>
                  </a:schemeClr>
                </a:solidFill>
              </a:rPr>
            </a:br>
            <a:endParaRPr lang="nl-NL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 descr="Gesprek over recreatieve fiets- en wandelroutes in het TV – WRBT">
            <a:extLst>
              <a:ext uri="{FF2B5EF4-FFF2-40B4-BE49-F238E27FC236}">
                <a16:creationId xmlns:a16="http://schemas.microsoft.com/office/drawing/2014/main" id="{5AAAC9D2-FC6B-B13D-69FB-0F3D344348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738" y="3596611"/>
            <a:ext cx="2649984" cy="1987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jdelijke aanduiding voor inhoud 2">
            <a:extLst>
              <a:ext uri="{FF2B5EF4-FFF2-40B4-BE49-F238E27FC236}">
                <a16:creationId xmlns:a16="http://schemas.microsoft.com/office/drawing/2014/main" id="{4D04D415-F47B-28C9-EA00-28D15D612D81}"/>
              </a:ext>
            </a:extLst>
          </p:cNvPr>
          <p:cNvSpPr txBox="1">
            <a:spLocks/>
          </p:cNvSpPr>
          <p:nvPr/>
        </p:nvSpPr>
        <p:spPr>
          <a:xfrm>
            <a:off x="5353072" y="2192162"/>
            <a:ext cx="4504266" cy="44710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err="1"/>
              <a:t>CanMEDS</a:t>
            </a:r>
            <a:r>
              <a:rPr lang="nl-NL" dirty="0"/>
              <a:t>-rol Communicator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B1-K1-W5 Communiceert met de zorgvrager en het sociale netwerk.</a:t>
            </a:r>
          </a:p>
          <a:p>
            <a:endParaRPr lang="nl-NL" sz="800" dirty="0"/>
          </a:p>
          <a:p>
            <a:endParaRPr lang="nl-NL" dirty="0"/>
          </a:p>
          <a:p>
            <a:pPr lvl="1">
              <a:buFont typeface="Arial" panose="020B0604020202020204" pitchFamily="34" charset="0"/>
              <a:buChar char="•"/>
            </a:pPr>
            <a:endParaRPr lang="nl-NL" dirty="0"/>
          </a:p>
        </p:txBody>
      </p:sp>
      <p:pic>
        <p:nvPicPr>
          <p:cNvPr id="1028" name="Picture 4" descr="CanMEDS rollen oefenen in spelvorm - Boom beroepsonderwijs">
            <a:extLst>
              <a:ext uri="{FF2B5EF4-FFF2-40B4-BE49-F238E27FC236}">
                <a16:creationId xmlns:a16="http://schemas.microsoft.com/office/drawing/2014/main" id="{A5CFB2AB-99AA-7C6F-4097-6C63D9135D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610036"/>
            <a:ext cx="2843230" cy="2709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2DC0F22F-1F92-7784-D9B0-467309EC9BCD}"/>
              </a:ext>
            </a:extLst>
          </p:cNvPr>
          <p:cNvSpPr txBox="1"/>
          <p:nvPr/>
        </p:nvSpPr>
        <p:spPr>
          <a:xfrm>
            <a:off x="9531659" y="6331985"/>
            <a:ext cx="2660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C.L. Menig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bg1"/>
                </a:solidFill>
              </a:rPr>
              <a:t>Communicatieve vaardigheden </a:t>
            </a:r>
            <a:r>
              <a:rPr lang="nl-NL" sz="1200" kern="0" dirty="0" err="1">
                <a:solidFill>
                  <a:schemeClr val="bg1"/>
                </a:solidFill>
              </a:rPr>
              <a:t>Lj</a:t>
            </a:r>
            <a:r>
              <a:rPr lang="nl-NL" sz="1200" kern="0" dirty="0">
                <a:solidFill>
                  <a:schemeClr val="bg1"/>
                </a:solidFill>
              </a:rPr>
              <a:t> 3</a:t>
            </a:r>
            <a:endParaRPr kumimoji="0" lang="nl-NL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9042650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44514" y="1577114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Aan het einde van de les:</a:t>
            </a:r>
          </a:p>
          <a:p>
            <a:pPr lvl="0"/>
            <a:r>
              <a:rPr lang="nl-NL" dirty="0"/>
              <a:t>Heb je handvatten om motiverende gesprekken te voeren met zorgvragers.</a:t>
            </a:r>
          </a:p>
          <a:p>
            <a:pPr marL="0" indent="0">
              <a:buNone/>
            </a:pPr>
            <a:br>
              <a:rPr lang="nl-NL" dirty="0"/>
            </a:b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1028" name="Picture 4" descr="Afbeeldingsresultaat voor doele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7699" y="4115983"/>
            <a:ext cx="3835982" cy="2742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677334" y="809752"/>
            <a:ext cx="8596668" cy="918575"/>
          </a:xfrm>
        </p:spPr>
        <p:txBody>
          <a:bodyPr/>
          <a:lstStyle/>
          <a:p>
            <a:r>
              <a:rPr lang="nl-NL" b="1" dirty="0">
                <a:solidFill>
                  <a:schemeClr val="accent2"/>
                </a:solidFill>
              </a:rPr>
              <a:t>Doelen</a:t>
            </a: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9546D6BC-BC81-DD25-A911-9D8459699F3C}"/>
              </a:ext>
            </a:extLst>
          </p:cNvPr>
          <p:cNvSpPr txBox="1"/>
          <p:nvPr/>
        </p:nvSpPr>
        <p:spPr>
          <a:xfrm>
            <a:off x="9531659" y="6331985"/>
            <a:ext cx="2660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C.L. Menig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bg1"/>
                </a:solidFill>
              </a:rPr>
              <a:t>Communicatieve vaardigheden </a:t>
            </a:r>
            <a:r>
              <a:rPr lang="nl-NL" sz="1200" kern="0" dirty="0" err="1">
                <a:solidFill>
                  <a:schemeClr val="bg1"/>
                </a:solidFill>
              </a:rPr>
              <a:t>Lj</a:t>
            </a:r>
            <a:r>
              <a:rPr lang="nl-NL" sz="1200" kern="0" dirty="0">
                <a:solidFill>
                  <a:schemeClr val="bg1"/>
                </a:solidFill>
              </a:rPr>
              <a:t> 3</a:t>
            </a:r>
            <a:endParaRPr kumimoji="0" lang="nl-NL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587477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150BEB3C-66FF-1CCB-2A57-3B960D892B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6215" y="2308507"/>
            <a:ext cx="3358905" cy="2408965"/>
          </a:xfrm>
          <a:prstGeom prst="rect">
            <a:avLst/>
          </a:prstGeom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308507"/>
            <a:ext cx="8596668" cy="4371940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200"/>
              </a:spcBef>
              <a:buNone/>
            </a:pPr>
            <a:endParaRPr lang="nl-NL" dirty="0"/>
          </a:p>
          <a:p>
            <a:pPr marL="0" indent="0">
              <a:spcBef>
                <a:spcPts val="200"/>
              </a:spcBef>
              <a:buNone/>
            </a:pPr>
            <a:endParaRPr lang="nl-NL" dirty="0"/>
          </a:p>
          <a:p>
            <a:pPr marL="0" indent="0">
              <a:spcBef>
                <a:spcPts val="200"/>
              </a:spcBef>
              <a:buNone/>
            </a:pPr>
            <a:endParaRPr lang="nl-NL" dirty="0"/>
          </a:p>
          <a:p>
            <a:pPr marL="0" indent="0">
              <a:spcBef>
                <a:spcPts val="200"/>
              </a:spcBef>
              <a:buNone/>
            </a:pPr>
            <a:endParaRPr lang="nl-NL" dirty="0"/>
          </a:p>
          <a:p>
            <a:pPr marL="0" indent="0">
              <a:spcBef>
                <a:spcPts val="200"/>
              </a:spcBef>
              <a:buNone/>
            </a:pPr>
            <a:endParaRPr lang="nl-NL" dirty="0"/>
          </a:p>
          <a:p>
            <a:pPr marL="0" indent="0">
              <a:spcBef>
                <a:spcPts val="200"/>
              </a:spcBef>
              <a:buNone/>
            </a:pPr>
            <a:endParaRPr lang="nl-NL" dirty="0"/>
          </a:p>
          <a:p>
            <a:pPr marL="0" indent="0">
              <a:spcBef>
                <a:spcPts val="200"/>
              </a:spcBef>
              <a:buNone/>
            </a:pPr>
            <a:endParaRPr lang="nl-NL" dirty="0"/>
          </a:p>
          <a:p>
            <a:pPr marL="0" indent="0">
              <a:spcBef>
                <a:spcPts val="200"/>
              </a:spcBef>
              <a:buNone/>
            </a:pPr>
            <a:endParaRPr lang="nl-NL" dirty="0"/>
          </a:p>
          <a:p>
            <a:pPr marL="0" indent="0">
              <a:spcBef>
                <a:spcPts val="200"/>
              </a:spcBef>
              <a:buNone/>
            </a:pPr>
            <a:endParaRPr lang="nl-NL" dirty="0"/>
          </a:p>
          <a:p>
            <a:pPr marL="0" indent="0">
              <a:spcBef>
                <a:spcPts val="200"/>
              </a:spcBef>
              <a:buNone/>
            </a:pPr>
            <a:endParaRPr lang="nl-NL" dirty="0"/>
          </a:p>
          <a:p>
            <a:pPr marL="0" indent="0">
              <a:spcBef>
                <a:spcPts val="200"/>
              </a:spcBef>
              <a:buNone/>
            </a:pPr>
            <a:r>
              <a:rPr lang="nl-NL" dirty="0"/>
              <a:t>Beantwoord de volgende vragen:</a:t>
            </a:r>
          </a:p>
          <a:p>
            <a:pPr>
              <a:spcBef>
                <a:spcPts val="200"/>
              </a:spcBef>
            </a:pPr>
            <a:r>
              <a:rPr lang="nl-NL" dirty="0"/>
              <a:t>Wie of wat heeft je gemotiveerd om deze opleiding te volgen?</a:t>
            </a:r>
          </a:p>
          <a:p>
            <a:pPr>
              <a:spcBef>
                <a:spcPts val="200"/>
              </a:spcBef>
            </a:pPr>
            <a:r>
              <a:rPr lang="nl-NL" dirty="0"/>
              <a:t>Wat heb je bereikt waar je trots op bent?</a:t>
            </a:r>
          </a:p>
          <a:p>
            <a:pPr>
              <a:spcBef>
                <a:spcPts val="200"/>
              </a:spcBef>
            </a:pPr>
            <a:r>
              <a:rPr lang="nl-NL" dirty="0"/>
              <a:t>Heb je een tegenslag ervaren tijdens de opleiding (geef voorbeeld)?</a:t>
            </a:r>
          </a:p>
          <a:p>
            <a:pPr>
              <a:spcBef>
                <a:spcPts val="200"/>
              </a:spcBef>
            </a:pPr>
            <a:r>
              <a:rPr lang="nl-NL" dirty="0"/>
              <a:t>Wat motiveert jou om door te gaan? </a:t>
            </a:r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nl-NL" sz="4000" b="1" dirty="0">
                <a:solidFill>
                  <a:schemeClr val="accent2"/>
                </a:solidFill>
              </a:rPr>
              <a:t>Motiverende gesprekvoering</a:t>
            </a:r>
            <a:br>
              <a:rPr lang="nl-NL" sz="4000" b="1" dirty="0"/>
            </a:br>
            <a:br>
              <a:rPr lang="nl-NL" sz="40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nl-NL" sz="3100" b="1" dirty="0"/>
              <a:t>Kennisactivering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A5BB3DBA-C8C2-76A6-30C2-B0923D45C9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1455" y="177553"/>
            <a:ext cx="1705987" cy="1679606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AF6883C7-D63D-48AE-F3FD-93D269024291}"/>
              </a:ext>
            </a:extLst>
          </p:cNvPr>
          <p:cNvSpPr txBox="1"/>
          <p:nvPr/>
        </p:nvSpPr>
        <p:spPr>
          <a:xfrm>
            <a:off x="9531659" y="6331985"/>
            <a:ext cx="2660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C.L. Menig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bg1"/>
                </a:solidFill>
              </a:rPr>
              <a:t>Communicatieve vaardigheden </a:t>
            </a:r>
            <a:r>
              <a:rPr lang="nl-NL" sz="1200" kern="0" dirty="0" err="1">
                <a:solidFill>
                  <a:schemeClr val="bg1"/>
                </a:solidFill>
              </a:rPr>
              <a:t>Lj</a:t>
            </a:r>
            <a:r>
              <a:rPr lang="nl-NL" sz="1200" kern="0" dirty="0">
                <a:solidFill>
                  <a:schemeClr val="bg1"/>
                </a:solidFill>
              </a:rPr>
              <a:t> 3</a:t>
            </a:r>
            <a:endParaRPr kumimoji="0" lang="nl-NL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6139207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artoon | Lectrr">
            <a:extLst>
              <a:ext uri="{FF2B5EF4-FFF2-40B4-BE49-F238E27FC236}">
                <a16:creationId xmlns:a16="http://schemas.microsoft.com/office/drawing/2014/main" id="{445C0736-2CBE-77C2-3501-71792CDED7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7594" y="3499871"/>
            <a:ext cx="2834262" cy="3358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E295DF8-A496-605F-68F0-9819DA0689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Is de bereidheid tot het verrichten van een bepaald gedrag. De reden waarom je iets wil of doet.</a:t>
            </a:r>
          </a:p>
          <a:p>
            <a:endParaRPr lang="nl-NL" dirty="0"/>
          </a:p>
          <a:p>
            <a:r>
              <a:rPr lang="nl-NL" dirty="0"/>
              <a:t>Kan verschillen per moment, per dag en per situatie.</a:t>
            </a:r>
          </a:p>
          <a:p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FD3DBD9F-97E7-C455-9EC1-79F0334E8FD0}"/>
              </a:ext>
            </a:extLst>
          </p:cNvPr>
          <p:cNvSpPr txBox="1"/>
          <p:nvPr/>
        </p:nvSpPr>
        <p:spPr>
          <a:xfrm>
            <a:off x="9531659" y="6331985"/>
            <a:ext cx="2660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C.L. Menig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bg1"/>
                </a:solidFill>
              </a:rPr>
              <a:t>Communicatieve vaardigheden </a:t>
            </a:r>
            <a:r>
              <a:rPr lang="nl-NL" sz="1200" kern="0" dirty="0" err="1">
                <a:solidFill>
                  <a:schemeClr val="bg1"/>
                </a:solidFill>
              </a:rPr>
              <a:t>Lj</a:t>
            </a:r>
            <a:r>
              <a:rPr lang="nl-NL" sz="1200" kern="0" dirty="0">
                <a:solidFill>
                  <a:schemeClr val="bg1"/>
                </a:solidFill>
              </a:rPr>
              <a:t> 3</a:t>
            </a:r>
            <a:endParaRPr kumimoji="0" lang="nl-NL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875CD559-2D72-38D9-4F6E-77B0BD395F8A}"/>
              </a:ext>
            </a:extLst>
          </p:cNvPr>
          <p:cNvSpPr txBox="1">
            <a:spLocks/>
          </p:cNvSpPr>
          <p:nvPr/>
        </p:nvSpPr>
        <p:spPr>
          <a:xfrm>
            <a:off x="677334" y="788785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spcBef>
                <a:spcPts val="800"/>
              </a:spcBef>
              <a:spcAft>
                <a:spcPts val="1200"/>
              </a:spcAft>
            </a:pPr>
            <a:r>
              <a:rPr lang="nl-NL" sz="3800" b="1" dirty="0">
                <a:solidFill>
                  <a:schemeClr val="accent2"/>
                </a:solidFill>
              </a:rPr>
              <a:t>Motiverende gespreksvoering</a:t>
            </a:r>
            <a:br>
              <a:rPr lang="nl-NL" sz="3800" b="1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nl-NL" sz="38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nl-NL" sz="3000" b="1" dirty="0"/>
              <a:t>Motivatie</a:t>
            </a:r>
            <a:endParaRPr lang="nl-NL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612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E295DF8-A496-605F-68F0-9819DA0689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Intrinsieke motivatie: </a:t>
            </a:r>
            <a:r>
              <a:rPr lang="nl-NL" dirty="0"/>
              <a:t>Dat je iets uit jezelf wilt bereiken.</a:t>
            </a:r>
          </a:p>
          <a:p>
            <a:r>
              <a:rPr lang="nl-NL" dirty="0"/>
              <a:t>Bij deze soort motivatie doe je iets omdat je vindt dat het zinvol, nuttig of belangrijk is. Of gewoon omdat je het leuk vindt!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FD3DBD9F-97E7-C455-9EC1-79F0334E8FD0}"/>
              </a:ext>
            </a:extLst>
          </p:cNvPr>
          <p:cNvSpPr txBox="1"/>
          <p:nvPr/>
        </p:nvSpPr>
        <p:spPr>
          <a:xfrm>
            <a:off x="9531659" y="6331985"/>
            <a:ext cx="2660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C.L. Menig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bg1"/>
                </a:solidFill>
              </a:rPr>
              <a:t>Communicatieve vaardigheden </a:t>
            </a:r>
            <a:r>
              <a:rPr lang="nl-NL" sz="1200" kern="0" dirty="0" err="1">
                <a:solidFill>
                  <a:schemeClr val="bg1"/>
                </a:solidFill>
              </a:rPr>
              <a:t>Lj</a:t>
            </a:r>
            <a:r>
              <a:rPr lang="nl-NL" sz="1200" kern="0" dirty="0">
                <a:solidFill>
                  <a:schemeClr val="bg1"/>
                </a:solidFill>
              </a:rPr>
              <a:t> 3</a:t>
            </a:r>
            <a:endParaRPr kumimoji="0" lang="nl-NL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875CD559-2D72-38D9-4F6E-77B0BD395F8A}"/>
              </a:ext>
            </a:extLst>
          </p:cNvPr>
          <p:cNvSpPr txBox="1">
            <a:spLocks/>
          </p:cNvSpPr>
          <p:nvPr/>
        </p:nvSpPr>
        <p:spPr>
          <a:xfrm>
            <a:off x="677334" y="788785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spcBef>
                <a:spcPts val="800"/>
              </a:spcBef>
              <a:spcAft>
                <a:spcPts val="1200"/>
              </a:spcAft>
            </a:pPr>
            <a:r>
              <a:rPr lang="nl-NL" sz="3800" b="1" dirty="0">
                <a:solidFill>
                  <a:schemeClr val="accent2"/>
                </a:solidFill>
              </a:rPr>
              <a:t>Motiverende gespreksvoering</a:t>
            </a:r>
            <a:br>
              <a:rPr lang="nl-NL" sz="3800" b="1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nl-NL" sz="38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nl-NL" sz="3000" b="1" dirty="0"/>
              <a:t>Soorten motivatie</a:t>
            </a:r>
            <a:endParaRPr lang="nl-NL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098" name="Picture 2" descr="Motivatie bij hardlopen: van extrinsiek tot intrinsiek - Ren mama, ren!">
            <a:extLst>
              <a:ext uri="{FF2B5EF4-FFF2-40B4-BE49-F238E27FC236}">
                <a16:creationId xmlns:a16="http://schemas.microsoft.com/office/drawing/2014/main" id="{156DBA61-D4B4-847D-A7FC-FAE8F43830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0232" y="3650086"/>
            <a:ext cx="4490806" cy="3143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0353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E295DF8-A496-605F-68F0-9819DA0689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Extrinsieke motivatie:  </a:t>
            </a:r>
            <a:r>
              <a:rPr lang="nl-NL" dirty="0"/>
              <a:t>Iets willen bereiken als gevolg van externe factoren, zoals de omgeving.</a:t>
            </a:r>
          </a:p>
          <a:p>
            <a:r>
              <a:rPr lang="nl-NL" dirty="0"/>
              <a:t>Bij deze motivatie doe je iets</a:t>
            </a:r>
            <a:br>
              <a:rPr lang="nl-NL" dirty="0"/>
            </a:br>
            <a:r>
              <a:rPr lang="nl-NL" dirty="0"/>
              <a:t>- omdat het van iemand anders moet,</a:t>
            </a:r>
            <a:br>
              <a:rPr lang="nl-NL" dirty="0"/>
            </a:br>
            <a:r>
              <a:rPr lang="nl-NL" dirty="0"/>
              <a:t>- omdat je een beloning krijg of</a:t>
            </a:r>
            <a:br>
              <a:rPr lang="nl-NL" dirty="0"/>
            </a:br>
            <a:r>
              <a:rPr lang="nl-NL" dirty="0"/>
              <a:t>- om een straf te voorkomen.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FD3DBD9F-97E7-C455-9EC1-79F0334E8FD0}"/>
              </a:ext>
            </a:extLst>
          </p:cNvPr>
          <p:cNvSpPr txBox="1"/>
          <p:nvPr/>
        </p:nvSpPr>
        <p:spPr>
          <a:xfrm>
            <a:off x="9531659" y="6331985"/>
            <a:ext cx="2660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C.L. Menig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bg1"/>
                </a:solidFill>
              </a:rPr>
              <a:t>Communicatieve vaardigheden </a:t>
            </a:r>
            <a:r>
              <a:rPr lang="nl-NL" sz="1200" kern="0" dirty="0" err="1">
                <a:solidFill>
                  <a:schemeClr val="bg1"/>
                </a:solidFill>
              </a:rPr>
              <a:t>Lj</a:t>
            </a:r>
            <a:r>
              <a:rPr lang="nl-NL" sz="1200" kern="0" dirty="0">
                <a:solidFill>
                  <a:schemeClr val="bg1"/>
                </a:solidFill>
              </a:rPr>
              <a:t> 3</a:t>
            </a:r>
            <a:endParaRPr kumimoji="0" lang="nl-NL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875CD559-2D72-38D9-4F6E-77B0BD395F8A}"/>
              </a:ext>
            </a:extLst>
          </p:cNvPr>
          <p:cNvSpPr txBox="1">
            <a:spLocks/>
          </p:cNvSpPr>
          <p:nvPr/>
        </p:nvSpPr>
        <p:spPr>
          <a:xfrm>
            <a:off x="677334" y="788785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spcBef>
                <a:spcPts val="800"/>
              </a:spcBef>
              <a:spcAft>
                <a:spcPts val="1200"/>
              </a:spcAft>
            </a:pPr>
            <a:r>
              <a:rPr lang="nl-NL" sz="3800" b="1" dirty="0">
                <a:solidFill>
                  <a:schemeClr val="accent2"/>
                </a:solidFill>
              </a:rPr>
              <a:t>Motiverende gespreksvoering</a:t>
            </a:r>
            <a:br>
              <a:rPr lang="nl-NL" sz="3800" b="1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nl-NL" sz="38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nl-NL" sz="3000" b="1" dirty="0"/>
              <a:t>Soorten motivatie</a:t>
            </a:r>
            <a:endParaRPr lang="nl-NL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96640BD4-DB58-FF11-58C0-4407DE6D24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6125" y="3852909"/>
            <a:ext cx="4128475" cy="3005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180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E295DF8-A496-605F-68F0-9819DA0689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b="1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FD3DBD9F-97E7-C455-9EC1-79F0334E8FD0}"/>
              </a:ext>
            </a:extLst>
          </p:cNvPr>
          <p:cNvSpPr txBox="1"/>
          <p:nvPr/>
        </p:nvSpPr>
        <p:spPr>
          <a:xfrm>
            <a:off x="9531659" y="6331985"/>
            <a:ext cx="2660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C.L. Menig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0" dirty="0">
                <a:solidFill>
                  <a:schemeClr val="bg1"/>
                </a:solidFill>
              </a:rPr>
              <a:t>Communicatieve vaardigheden </a:t>
            </a:r>
            <a:r>
              <a:rPr lang="nl-NL" sz="1200" kern="0" dirty="0" err="1">
                <a:solidFill>
                  <a:schemeClr val="bg1"/>
                </a:solidFill>
              </a:rPr>
              <a:t>Lj</a:t>
            </a:r>
            <a:r>
              <a:rPr lang="nl-NL" sz="1200" kern="0" dirty="0">
                <a:solidFill>
                  <a:schemeClr val="bg1"/>
                </a:solidFill>
              </a:rPr>
              <a:t> 3</a:t>
            </a:r>
            <a:endParaRPr kumimoji="0" lang="nl-NL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875CD559-2D72-38D9-4F6E-77B0BD395F8A}"/>
              </a:ext>
            </a:extLst>
          </p:cNvPr>
          <p:cNvSpPr txBox="1">
            <a:spLocks/>
          </p:cNvSpPr>
          <p:nvPr/>
        </p:nvSpPr>
        <p:spPr>
          <a:xfrm>
            <a:off x="677334" y="788785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spcBef>
                <a:spcPts val="800"/>
              </a:spcBef>
              <a:spcAft>
                <a:spcPts val="1200"/>
              </a:spcAft>
            </a:pPr>
            <a:r>
              <a:rPr lang="nl-NL" sz="3800" b="1" dirty="0">
                <a:solidFill>
                  <a:schemeClr val="accent2"/>
                </a:solidFill>
              </a:rPr>
              <a:t>Motiverende gespreksvoering</a:t>
            </a:r>
            <a:br>
              <a:rPr lang="nl-NL" sz="3800" b="1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nl-NL" sz="38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nl-NL" sz="3000" b="1" dirty="0"/>
              <a:t>Soorten motivatie</a:t>
            </a:r>
            <a:endParaRPr lang="nl-NL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AutoShape 2" descr="De Toekomstbus intrinsieke motivatie oproepen met een provocatie">
            <a:extLst>
              <a:ext uri="{FF2B5EF4-FFF2-40B4-BE49-F238E27FC236}">
                <a16:creationId xmlns:a16="http://schemas.microsoft.com/office/drawing/2014/main" id="{3D6E9A0A-3F79-0458-675A-46D2664B915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6" name="AutoShape 4" descr="De Toekomstbus intrinsieke motivatie oproepen met een provocatie">
            <a:extLst>
              <a:ext uri="{FF2B5EF4-FFF2-40B4-BE49-F238E27FC236}">
                <a16:creationId xmlns:a16="http://schemas.microsoft.com/office/drawing/2014/main" id="{80C0C60E-D66A-8CCA-AB21-7BAAF71C600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19073431-6E0C-FE48-5402-E0667A4B0D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3945" y="2126806"/>
            <a:ext cx="6499841" cy="4731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186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Geel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325</TotalTime>
  <Words>1176</Words>
  <Application>Microsoft Office PowerPoint</Application>
  <PresentationFormat>Breedbeeld</PresentationFormat>
  <Paragraphs>208</Paragraphs>
  <Slides>27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27</vt:i4>
      </vt:variant>
    </vt:vector>
  </HeadingPairs>
  <TitlesOfParts>
    <vt:vector size="35" baseType="lpstr">
      <vt:lpstr>Arial</vt:lpstr>
      <vt:lpstr>Calibri</vt:lpstr>
      <vt:lpstr>Courier New</vt:lpstr>
      <vt:lpstr>Symbol</vt:lpstr>
      <vt:lpstr>Times New Roman</vt:lpstr>
      <vt:lpstr>Trebuchet MS</vt:lpstr>
      <vt:lpstr>Wingdings 3</vt:lpstr>
      <vt:lpstr>Facet</vt:lpstr>
      <vt:lpstr>Communicatieve vaardigheden </vt:lpstr>
      <vt:lpstr>Inhoudsopgave</vt:lpstr>
      <vt:lpstr>Communicatieve vaardigheden  Introductie lessenserie </vt:lpstr>
      <vt:lpstr>Doelen</vt:lpstr>
      <vt:lpstr>Motiverende gesprekvoering  Kennisactivering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MBO Utrecht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Communicatie</dc:title>
  <dc:creator>Chamaira Menig</dc:creator>
  <cp:lastModifiedBy>Chamaira Menig</cp:lastModifiedBy>
  <cp:revision>49</cp:revision>
  <dcterms:created xsi:type="dcterms:W3CDTF">2020-08-28T16:50:58Z</dcterms:created>
  <dcterms:modified xsi:type="dcterms:W3CDTF">2022-11-22T18:58:52Z</dcterms:modified>
</cp:coreProperties>
</file>