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9" r:id="rId1"/>
  </p:sldMasterIdLst>
  <p:sldIdLst>
    <p:sldId id="257" r:id="rId2"/>
    <p:sldId id="258" r:id="rId3"/>
    <p:sldId id="273" r:id="rId4"/>
    <p:sldId id="291" r:id="rId5"/>
    <p:sldId id="276" r:id="rId6"/>
    <p:sldId id="285" r:id="rId7"/>
    <p:sldId id="275" r:id="rId8"/>
    <p:sldId id="284" r:id="rId9"/>
    <p:sldId id="277" r:id="rId10"/>
    <p:sldId id="290" r:id="rId11"/>
    <p:sldId id="281" r:id="rId12"/>
    <p:sldId id="283" r:id="rId13"/>
    <p:sldId id="278" r:id="rId14"/>
    <p:sldId id="289" r:id="rId15"/>
    <p:sldId id="265" r:id="rId16"/>
    <p:sldId id="282" r:id="rId17"/>
    <p:sldId id="260" r:id="rId18"/>
    <p:sldId id="268" r:id="rId19"/>
    <p:sldId id="286" r:id="rId20"/>
    <p:sldId id="274" r:id="rId21"/>
    <p:sldId id="272" r:id="rId22"/>
    <p:sldId id="259" r:id="rId2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dministrator" initials="A" lastIdx="1" clrIdx="0">
    <p:extLst>
      <p:ext uri="{19B8F6BF-5375-455C-9EA6-DF929625EA0E}">
        <p15:presenceInfo xmlns:p15="http://schemas.microsoft.com/office/powerpoint/2012/main" userId="Administrato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182" autoAdjust="0"/>
    <p:restoredTop sz="94598" autoAdjust="0"/>
  </p:normalViewPr>
  <p:slideViewPr>
    <p:cSldViewPr snapToGrid="0">
      <p:cViewPr varScale="1">
        <p:scale>
          <a:sx n="81" d="100"/>
          <a:sy n="81" d="100"/>
        </p:scale>
        <p:origin x="605" y="62"/>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nl-NL"/>
              <a:t>Klik om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8/18/2023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2281303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a:t>Klik om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B61BEF0D-F0BB-DE4B-95CE-6DB70DBA9567}" type="datetimeFigureOut">
              <a:rPr lang="en-US" smtClean="0"/>
              <a:pPr/>
              <a:t>8/18/2023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4103637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a:t>Klik om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Klikken om de tekststijl van het model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B61BEF0D-F0BB-DE4B-95CE-6DB70DBA9567}" type="datetimeFigureOut">
              <a:rPr lang="en-US" smtClean="0"/>
              <a:pPr/>
              <a:t>8/18/2023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‹nr.›</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14810440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a:t>Klik om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B61BEF0D-F0BB-DE4B-95CE-6DB70DBA9567}" type="datetimeFigureOut">
              <a:rPr lang="en-US" smtClean="0"/>
              <a:pPr/>
              <a:t>8/18/2023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33352319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a:t>Klik om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Klikken om de tekststijl van het model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B61BEF0D-F0BB-DE4B-95CE-6DB70DBA9567}" type="datetimeFigureOut">
              <a:rPr lang="en-US" smtClean="0"/>
              <a:pPr/>
              <a:t>8/18/2023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80271468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a:t>Klik om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Klikken om de tekststijl van het model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B61BEF0D-F0BB-DE4B-95CE-6DB70DBA9567}" type="datetimeFigureOut">
              <a:rPr lang="en-US" smtClean="0"/>
              <a:pPr/>
              <a:t>8/18/2023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160726915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smtClean="0"/>
              <a:t>8/18/2023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smtClean="0"/>
              <a:t>‹nr.›</a:t>
            </a:fld>
            <a:endParaRPr lang="en-US" dirty="0"/>
          </a:p>
        </p:txBody>
      </p:sp>
    </p:spTree>
    <p:extLst>
      <p:ext uri="{BB962C8B-B14F-4D97-AF65-F5344CB8AC3E}">
        <p14:creationId xmlns:p14="http://schemas.microsoft.com/office/powerpoint/2010/main" val="3471225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a:t>Klik om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8/18/2023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7282588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smtClean="0"/>
              <a:t>8/18/2023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smtClean="0"/>
              <a:t>‹nr.›</a:t>
            </a:fld>
            <a:endParaRPr lang="en-US" dirty="0"/>
          </a:p>
        </p:txBody>
      </p:sp>
    </p:spTree>
    <p:extLst>
      <p:ext uri="{BB962C8B-B14F-4D97-AF65-F5344CB8AC3E}">
        <p14:creationId xmlns:p14="http://schemas.microsoft.com/office/powerpoint/2010/main" val="16302757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a:t>Klik om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B61BEF0D-F0BB-DE4B-95CE-6DB70DBA9567}" type="datetimeFigureOut">
              <a:rPr lang="en-US" smtClean="0"/>
              <a:pPr/>
              <a:t>8/18/2023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7043033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smtClean="0"/>
              <a:t>8/18/2023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smtClean="0"/>
              <a:t>‹nr.›</a:t>
            </a:fld>
            <a:endParaRPr lang="en-US" dirty="0"/>
          </a:p>
        </p:txBody>
      </p:sp>
    </p:spTree>
    <p:extLst>
      <p:ext uri="{BB962C8B-B14F-4D97-AF65-F5344CB8AC3E}">
        <p14:creationId xmlns:p14="http://schemas.microsoft.com/office/powerpoint/2010/main" val="42537413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a:t>Klik om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8/18/2023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17994110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8/18/2023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9640251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8/18/2023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27897476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a:t>Klik om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42A54C80-263E-416B-A8E0-580EDEADCBDC}" type="datetimeFigureOut">
              <a:rPr lang="en-US" smtClean="0"/>
              <a:t>8/18/2023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smtClean="0"/>
              <a:t>‹nr.›</a:t>
            </a:fld>
            <a:endParaRPr lang="en-US" dirty="0"/>
          </a:p>
        </p:txBody>
      </p:sp>
    </p:spTree>
    <p:extLst>
      <p:ext uri="{BB962C8B-B14F-4D97-AF65-F5344CB8AC3E}">
        <p14:creationId xmlns:p14="http://schemas.microsoft.com/office/powerpoint/2010/main" val="11146893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a:t>Klik om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B61BEF0D-F0BB-DE4B-95CE-6DB70DBA9567}" type="datetimeFigureOut">
              <a:rPr lang="en-US" smtClean="0"/>
              <a:pPr/>
              <a:t>8/18/2023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9258626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a:t>Klik om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smtClean="0"/>
              <a:pPr/>
              <a:t>8/18/2023</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424042610"/>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 id="2147483684" r:id="rId15"/>
    <p:sldLayoutId id="2147483685"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slideLayout" Target="../slideLayouts/slideLayout2.xml"/><Relationship Id="rId1" Type="http://schemas.openxmlformats.org/officeDocument/2006/relationships/video" Target="https://www.youtube.com/embed/5MDvmSiPTMo?feature=oembed" TargetMode="Externa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2.xml"/><Relationship Id="rId1" Type="http://schemas.openxmlformats.org/officeDocument/2006/relationships/video" Target="https://www.youtube.com/embed/8B6dcXSKbiA?feature=oembed" TargetMode="Externa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Layout" Target="../slideLayouts/slideLayout2.xml"/><Relationship Id="rId1" Type="http://schemas.openxmlformats.org/officeDocument/2006/relationships/video" Target="https://www.youtube.com/embed/DuDEbSWM1tU?feature=oembed"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Afbeelding 2">
            <a:extLst>
              <a:ext uri="{FF2B5EF4-FFF2-40B4-BE49-F238E27FC236}">
                <a16:creationId xmlns:a16="http://schemas.microsoft.com/office/drawing/2014/main" id="{286E0E8A-774C-CE5C-ADA5-ED7886E4E9EA}"/>
              </a:ext>
            </a:extLst>
          </p:cNvPr>
          <p:cNvPicPr>
            <a:picLocks noChangeAspect="1"/>
          </p:cNvPicPr>
          <p:nvPr/>
        </p:nvPicPr>
        <p:blipFill>
          <a:blip r:embed="rId2"/>
          <a:stretch>
            <a:fillRect/>
          </a:stretch>
        </p:blipFill>
        <p:spPr>
          <a:xfrm>
            <a:off x="1076325" y="1556884"/>
            <a:ext cx="5238750" cy="5301116"/>
          </a:xfrm>
          <a:prstGeom prst="rect">
            <a:avLst/>
          </a:prstGeom>
        </p:spPr>
      </p:pic>
      <p:sp>
        <p:nvSpPr>
          <p:cNvPr id="4" name="AutoShape 4" descr="Afbeeldingsresultaat voor stagelopen"/>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6" descr="Afbeeldingsresultaat voor stagelopen"/>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Titel 1">
            <a:extLst>
              <a:ext uri="{FF2B5EF4-FFF2-40B4-BE49-F238E27FC236}">
                <a16:creationId xmlns:a16="http://schemas.microsoft.com/office/drawing/2014/main" id="{4538A8B8-240C-970E-C880-6C4926F0106A}"/>
              </a:ext>
            </a:extLst>
          </p:cNvPr>
          <p:cNvSpPr txBox="1">
            <a:spLocks/>
          </p:cNvSpPr>
          <p:nvPr/>
        </p:nvSpPr>
        <p:spPr>
          <a:xfrm>
            <a:off x="1437399" y="175140"/>
            <a:ext cx="7766936" cy="1646302"/>
          </a:xfrm>
          <a:prstGeom prst="rect">
            <a:avLst/>
          </a:prstGeom>
        </p:spPr>
        <p:txBody>
          <a:bodyPr vert="horz" lIns="91440" tIns="45720" rIns="91440" bIns="45720" rtlCol="0" anchor="b">
            <a:noAutofit/>
          </a:bodyPr>
          <a:lstStyle>
            <a:lvl1pPr algn="r" defTabSz="457200" rtl="0" eaLnBrk="1" latinLnBrk="0" hangingPunct="1">
              <a:spcBef>
                <a:spcPct val="0"/>
              </a:spcBef>
              <a:buNone/>
              <a:defRPr sz="54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4600" b="1" dirty="0" err="1">
                <a:solidFill>
                  <a:schemeClr val="accent2"/>
                </a:solidFill>
              </a:rPr>
              <a:t>Communicatie</a:t>
            </a:r>
            <a:endParaRPr lang="en-US" sz="4600" b="1" dirty="0">
              <a:solidFill>
                <a:schemeClr val="accent2"/>
              </a:solidFill>
            </a:endParaRPr>
          </a:p>
        </p:txBody>
      </p:sp>
      <p:sp>
        <p:nvSpPr>
          <p:cNvPr id="9" name="Ondertitel 2">
            <a:extLst>
              <a:ext uri="{FF2B5EF4-FFF2-40B4-BE49-F238E27FC236}">
                <a16:creationId xmlns:a16="http://schemas.microsoft.com/office/drawing/2014/main" id="{6A79FC73-30C7-51C0-8BDA-764B5214A277}"/>
              </a:ext>
            </a:extLst>
          </p:cNvPr>
          <p:cNvSpPr>
            <a:spLocks noGrp="1"/>
          </p:cNvSpPr>
          <p:nvPr>
            <p:ph type="subTitle" idx="1"/>
          </p:nvPr>
        </p:nvSpPr>
        <p:spPr>
          <a:xfrm>
            <a:off x="1437399" y="1892460"/>
            <a:ext cx="7766936" cy="1096899"/>
          </a:xfrm>
        </p:spPr>
        <p:txBody>
          <a:bodyPr>
            <a:normAutofit/>
          </a:bodyPr>
          <a:lstStyle/>
          <a:p>
            <a:r>
              <a:rPr lang="en-US" sz="2400" b="1" dirty="0" err="1">
                <a:solidFill>
                  <a:schemeClr val="accent1">
                    <a:lumMod val="75000"/>
                  </a:schemeClr>
                </a:solidFill>
              </a:rPr>
              <a:t>Assertiviteit</a:t>
            </a:r>
            <a:endParaRPr lang="en-US" sz="2400" b="1" dirty="0">
              <a:solidFill>
                <a:schemeClr val="accent1">
                  <a:lumMod val="75000"/>
                </a:schemeClr>
              </a:solidFill>
            </a:endParaRPr>
          </a:p>
        </p:txBody>
      </p:sp>
    </p:spTree>
    <p:extLst>
      <p:ext uri="{BB962C8B-B14F-4D97-AF65-F5344CB8AC3E}">
        <p14:creationId xmlns:p14="http://schemas.microsoft.com/office/powerpoint/2010/main" val="1102760078"/>
      </p:ext>
    </p:extLst>
  </p:cSld>
  <p:clrMapOvr>
    <a:masterClrMapping/>
  </p:clrMapOvr>
  <p:transition spd="slow">
    <p:push dir="u"/>
  </p:transition>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609316A9-990D-4EC3-A671-70EE5C1493A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8467"/>
            <a:ext cx="12192000" cy="6866467"/>
            <a:chOff x="0" y="-8467"/>
            <a:chExt cx="12192000" cy="6866467"/>
          </a:xfrm>
        </p:grpSpPr>
        <p:cxnSp>
          <p:nvCxnSpPr>
            <p:cNvPr id="11" name="Straight Connector 10">
              <a:extLst>
                <a:ext uri="{FF2B5EF4-FFF2-40B4-BE49-F238E27FC236}">
                  <a16:creationId xmlns:a16="http://schemas.microsoft.com/office/drawing/2014/main" id="{9B0C6109-9159-49CA-AD7A-F9035539DB7F}"/>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12" name="Straight Connector 11">
              <a:extLst>
                <a:ext uri="{FF2B5EF4-FFF2-40B4-BE49-F238E27FC236}">
                  <a16:creationId xmlns:a16="http://schemas.microsoft.com/office/drawing/2014/main" id="{686F14F5-308C-4EB6-87AB-05DE9501B1AA}"/>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13" name="Rectangle 23">
              <a:extLst>
                <a:ext uri="{FF2B5EF4-FFF2-40B4-BE49-F238E27FC236}">
                  <a16:creationId xmlns:a16="http://schemas.microsoft.com/office/drawing/2014/main" id="{BA032363-A188-47C5-9D59-9B788809DCD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Rectangle 25">
              <a:extLst>
                <a:ext uri="{FF2B5EF4-FFF2-40B4-BE49-F238E27FC236}">
                  <a16:creationId xmlns:a16="http://schemas.microsoft.com/office/drawing/2014/main" id="{2C4077DF-6BB9-4069-AD28-6B1664EBB06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Isosceles Triangle 14">
              <a:extLst>
                <a:ext uri="{FF2B5EF4-FFF2-40B4-BE49-F238E27FC236}">
                  <a16:creationId xmlns:a16="http://schemas.microsoft.com/office/drawing/2014/main" id="{1D2B8B50-3419-41ED-9A9F-3CF9EEBBD3F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Rectangle 27">
              <a:extLst>
                <a:ext uri="{FF2B5EF4-FFF2-40B4-BE49-F238E27FC236}">
                  <a16:creationId xmlns:a16="http://schemas.microsoft.com/office/drawing/2014/main" id="{5C640498-2E73-4FA2-BEB6-C3596A458C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7" name="Rectangle 28">
              <a:extLst>
                <a:ext uri="{FF2B5EF4-FFF2-40B4-BE49-F238E27FC236}">
                  <a16:creationId xmlns:a16="http://schemas.microsoft.com/office/drawing/2014/main" id="{3240EEFC-4112-4C39-A816-C815774F6D6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Rectangle 29">
              <a:extLst>
                <a:ext uri="{FF2B5EF4-FFF2-40B4-BE49-F238E27FC236}">
                  <a16:creationId xmlns:a16="http://schemas.microsoft.com/office/drawing/2014/main" id="{ADF362B0-03EA-4800-9FAA-9F128587E42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a:extLst>
                <a:ext uri="{FF2B5EF4-FFF2-40B4-BE49-F238E27FC236}">
                  <a16:creationId xmlns:a16="http://schemas.microsoft.com/office/drawing/2014/main" id="{0BA84559-2F4C-4795-9246-4C563F942DB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Isosceles Triangle 19">
              <a:extLst>
                <a:ext uri="{FF2B5EF4-FFF2-40B4-BE49-F238E27FC236}">
                  <a16:creationId xmlns:a16="http://schemas.microsoft.com/office/drawing/2014/main" id="{FA77A1AA-CA47-4A91-A0A1-0A8CE31A985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2" name="Rectangle 21">
            <a:extLst>
              <a:ext uri="{FF2B5EF4-FFF2-40B4-BE49-F238E27FC236}">
                <a16:creationId xmlns:a16="http://schemas.microsoft.com/office/drawing/2014/main" id="{03E8462A-FEBA-4848-81CC-3F8DA3E47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4" name="Group 23">
            <a:extLst>
              <a:ext uri="{FF2B5EF4-FFF2-40B4-BE49-F238E27FC236}">
                <a16:creationId xmlns:a16="http://schemas.microsoft.com/office/drawing/2014/main" id="{2109F83F-40FE-4DB3-84CC-09FB3340D06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8467"/>
            <a:ext cx="12192000" cy="6866467"/>
            <a:chOff x="0" y="-8467"/>
            <a:chExt cx="12192000" cy="6866467"/>
          </a:xfrm>
        </p:grpSpPr>
        <p:cxnSp>
          <p:nvCxnSpPr>
            <p:cNvPr id="25" name="Straight Connector 24">
              <a:extLst>
                <a:ext uri="{FF2B5EF4-FFF2-40B4-BE49-F238E27FC236}">
                  <a16:creationId xmlns:a16="http://schemas.microsoft.com/office/drawing/2014/main" id="{1DE492D7-C3C3-48FF-80C8-37021EA0262F}"/>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6" name="Rectangle 23">
              <a:extLst>
                <a:ext uri="{FF2B5EF4-FFF2-40B4-BE49-F238E27FC236}">
                  <a16:creationId xmlns:a16="http://schemas.microsoft.com/office/drawing/2014/main" id="{0B30FF97-2E9A-490A-AED2-90BA2E0EC17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5">
              <a:extLst>
                <a:ext uri="{FF2B5EF4-FFF2-40B4-BE49-F238E27FC236}">
                  <a16:creationId xmlns:a16="http://schemas.microsoft.com/office/drawing/2014/main" id="{B6D53C7D-A312-47B6-A66A-230A19CFACA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a:extLst>
                <a:ext uri="{FF2B5EF4-FFF2-40B4-BE49-F238E27FC236}">
                  <a16:creationId xmlns:a16="http://schemas.microsoft.com/office/drawing/2014/main" id="{9329D58C-0D2E-4A2B-AD6A-9CEE506784A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7">
              <a:extLst>
                <a:ext uri="{FF2B5EF4-FFF2-40B4-BE49-F238E27FC236}">
                  <a16:creationId xmlns:a16="http://schemas.microsoft.com/office/drawing/2014/main" id="{9D446EDE-C690-4461-8BF2-7634808FC8B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8">
              <a:extLst>
                <a:ext uri="{FF2B5EF4-FFF2-40B4-BE49-F238E27FC236}">
                  <a16:creationId xmlns:a16="http://schemas.microsoft.com/office/drawing/2014/main" id="{323F3D34-6531-4AD7-A8C6-195A090281A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Rectangle 29">
              <a:extLst>
                <a:ext uri="{FF2B5EF4-FFF2-40B4-BE49-F238E27FC236}">
                  <a16:creationId xmlns:a16="http://schemas.microsoft.com/office/drawing/2014/main" id="{B9B0AE3F-2350-435F-A9B0-C310BF87638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2" name="Isosceles Triangle 31">
              <a:extLst>
                <a:ext uri="{FF2B5EF4-FFF2-40B4-BE49-F238E27FC236}">
                  <a16:creationId xmlns:a16="http://schemas.microsoft.com/office/drawing/2014/main" id="{4EFA655C-9E50-4C14-A89E-AD7B648E4E2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3" name="Isosceles Triangle 32">
              <a:extLst>
                <a:ext uri="{FF2B5EF4-FFF2-40B4-BE49-F238E27FC236}">
                  <a16:creationId xmlns:a16="http://schemas.microsoft.com/office/drawing/2014/main" id="{3E843863-7D25-4C01-9A17-E817CB6D99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35" name="Rectangle 34">
            <a:extLst>
              <a:ext uri="{FF2B5EF4-FFF2-40B4-BE49-F238E27FC236}">
                <a16:creationId xmlns:a16="http://schemas.microsoft.com/office/drawing/2014/main" id="{7941F9B1-B01B-4A84-89D9-B169AEB4E4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w="9525">
            <a:noFill/>
          </a:ln>
          <a:effectLst>
            <a:outerShdw blurRad="63500" dist="17780" dir="5400000" algn="t"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Tijdelijke aanduiding voor inhoud 4">
            <a:extLst>
              <a:ext uri="{FF2B5EF4-FFF2-40B4-BE49-F238E27FC236}">
                <a16:creationId xmlns:a16="http://schemas.microsoft.com/office/drawing/2014/main" id="{13672B22-BA61-4200-6801-C01F097E8C39}"/>
              </a:ext>
            </a:extLst>
          </p:cNvPr>
          <p:cNvPicPr>
            <a:picLocks noGrp="1" noChangeAspect="1"/>
          </p:cNvPicPr>
          <p:nvPr>
            <p:ph idx="1"/>
          </p:nvPr>
        </p:nvPicPr>
        <p:blipFill>
          <a:blip r:embed="rId2"/>
          <a:stretch>
            <a:fillRect/>
          </a:stretch>
        </p:blipFill>
        <p:spPr>
          <a:xfrm>
            <a:off x="1923860" y="1131994"/>
            <a:ext cx="8346156" cy="4590386"/>
          </a:xfrm>
          <a:prstGeom prst="rect">
            <a:avLst/>
          </a:prstGeom>
        </p:spPr>
      </p:pic>
      <p:sp>
        <p:nvSpPr>
          <p:cNvPr id="6" name="Titel 1">
            <a:extLst>
              <a:ext uri="{FF2B5EF4-FFF2-40B4-BE49-F238E27FC236}">
                <a16:creationId xmlns:a16="http://schemas.microsoft.com/office/drawing/2014/main" id="{2FA39913-F0DB-82AF-AF0A-34192F673718}"/>
              </a:ext>
            </a:extLst>
          </p:cNvPr>
          <p:cNvSpPr txBox="1">
            <a:spLocks/>
          </p:cNvSpPr>
          <p:nvPr/>
        </p:nvSpPr>
        <p:spPr>
          <a:xfrm>
            <a:off x="677334" y="788785"/>
            <a:ext cx="8596668" cy="1320800"/>
          </a:xfrm>
          <a:prstGeom prst="rect">
            <a:avLst/>
          </a:prstGeom>
        </p:spPr>
        <p:txBody>
          <a:bodyPr vert="horz" lIns="91440" tIns="45720" rIns="91440" bIns="45720" rtlCol="0" anchor="t">
            <a:normAutofit fontScale="90000" lnSpcReduction="2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spcBef>
                <a:spcPts val="800"/>
              </a:spcBef>
              <a:spcAft>
                <a:spcPts val="1200"/>
              </a:spcAft>
            </a:pPr>
            <a:r>
              <a:rPr lang="nl-NL" sz="3800" b="1" dirty="0">
                <a:solidFill>
                  <a:schemeClr val="accent2"/>
                </a:solidFill>
              </a:rPr>
              <a:t>Assertiviteit</a:t>
            </a:r>
            <a:br>
              <a:rPr lang="nl-NL" sz="3800" b="1" dirty="0">
                <a:solidFill>
                  <a:schemeClr val="accent2">
                    <a:lumMod val="75000"/>
                  </a:schemeClr>
                </a:solidFill>
              </a:rPr>
            </a:br>
            <a:br>
              <a:rPr lang="nl-NL" sz="3800" b="1" dirty="0">
                <a:solidFill>
                  <a:schemeClr val="accent1">
                    <a:lumMod val="75000"/>
                  </a:schemeClr>
                </a:solidFill>
              </a:rPr>
            </a:br>
            <a:endParaRPr lang="nl-NL" b="1" dirty="0">
              <a:solidFill>
                <a:schemeClr val="accent1">
                  <a:lumMod val="75000"/>
                </a:schemeClr>
              </a:solidFill>
            </a:endParaRPr>
          </a:p>
        </p:txBody>
      </p:sp>
      <p:sp>
        <p:nvSpPr>
          <p:cNvPr id="7" name="Tekstvak 6">
            <a:extLst>
              <a:ext uri="{FF2B5EF4-FFF2-40B4-BE49-F238E27FC236}">
                <a16:creationId xmlns:a16="http://schemas.microsoft.com/office/drawing/2014/main" id="{FC8D7970-0921-0115-FB28-F8863C6DDEAC}"/>
              </a:ext>
            </a:extLst>
          </p:cNvPr>
          <p:cNvSpPr txBox="1"/>
          <p:nvPr/>
        </p:nvSpPr>
        <p:spPr>
          <a:xfrm>
            <a:off x="9531659" y="6331985"/>
            <a:ext cx="2660341" cy="46166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accent1">
                    <a:lumMod val="40000"/>
                    <a:lumOff val="60000"/>
                  </a:schemeClr>
                </a:solidFill>
              </a:rPr>
              <a:t>C.L. Menig</a:t>
            </a:r>
          </a:p>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bg1"/>
                </a:solidFill>
              </a:rPr>
              <a:t>Communicatieve vaardigheden </a:t>
            </a:r>
            <a:r>
              <a:rPr lang="nl-NL" sz="1200" kern="0" dirty="0" err="1">
                <a:solidFill>
                  <a:schemeClr val="bg1"/>
                </a:solidFill>
              </a:rPr>
              <a:t>Lj</a:t>
            </a:r>
            <a:r>
              <a:rPr lang="nl-NL" sz="1200" kern="0" dirty="0">
                <a:solidFill>
                  <a:schemeClr val="bg1"/>
                </a:solidFill>
              </a:rPr>
              <a:t> 2</a:t>
            </a:r>
            <a:endParaRPr kumimoji="0" lang="nl-NL" sz="1200" b="0" i="0" u="none" strike="noStrike" kern="0" cap="none" spc="0" normalizeH="0" baseline="0" noProof="0" dirty="0">
              <a:ln>
                <a:noFill/>
              </a:ln>
              <a:solidFill>
                <a:schemeClr val="bg1"/>
              </a:solidFill>
              <a:effectLst/>
              <a:uLnTx/>
              <a:uFillTx/>
            </a:endParaRPr>
          </a:p>
        </p:txBody>
      </p:sp>
    </p:spTree>
    <p:extLst>
      <p:ext uri="{BB962C8B-B14F-4D97-AF65-F5344CB8AC3E}">
        <p14:creationId xmlns:p14="http://schemas.microsoft.com/office/powerpoint/2010/main" val="8346958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a:extLst>
              <a:ext uri="{FF2B5EF4-FFF2-40B4-BE49-F238E27FC236}">
                <a16:creationId xmlns:a16="http://schemas.microsoft.com/office/drawing/2014/main" id="{39A0FA4C-2022-3867-DAB7-FFE5880BE783}"/>
              </a:ext>
            </a:extLst>
          </p:cNvPr>
          <p:cNvSpPr>
            <a:spLocks noGrp="1"/>
          </p:cNvSpPr>
          <p:nvPr>
            <p:ph idx="1"/>
          </p:nvPr>
        </p:nvSpPr>
        <p:spPr/>
        <p:txBody>
          <a:bodyPr/>
          <a:lstStyle/>
          <a:p>
            <a:endParaRPr lang="nl-NL"/>
          </a:p>
        </p:txBody>
      </p:sp>
      <p:sp>
        <p:nvSpPr>
          <p:cNvPr id="4" name="Titel 1">
            <a:extLst>
              <a:ext uri="{FF2B5EF4-FFF2-40B4-BE49-F238E27FC236}">
                <a16:creationId xmlns:a16="http://schemas.microsoft.com/office/drawing/2014/main" id="{ACD9538E-5F78-34CA-1F7C-D97A997D620B}"/>
              </a:ext>
            </a:extLst>
          </p:cNvPr>
          <p:cNvSpPr txBox="1">
            <a:spLocks/>
          </p:cNvSpPr>
          <p:nvPr/>
        </p:nvSpPr>
        <p:spPr>
          <a:xfrm>
            <a:off x="677334" y="788785"/>
            <a:ext cx="8596668" cy="1320800"/>
          </a:xfrm>
          <a:prstGeom prst="rect">
            <a:avLst/>
          </a:prstGeom>
        </p:spPr>
        <p:txBody>
          <a:bodyPr vert="horz" lIns="91440" tIns="45720" rIns="91440" bIns="45720" rtlCol="0" anchor="t">
            <a:normAutofit fontScale="90000" lnSpcReduction="2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spcBef>
                <a:spcPts val="800"/>
              </a:spcBef>
              <a:spcAft>
                <a:spcPts val="1200"/>
              </a:spcAft>
            </a:pPr>
            <a:r>
              <a:rPr lang="nl-NL" sz="3800" b="1" dirty="0">
                <a:solidFill>
                  <a:schemeClr val="accent2"/>
                </a:solidFill>
              </a:rPr>
              <a:t>Assertiviteit</a:t>
            </a:r>
            <a:br>
              <a:rPr lang="nl-NL" sz="3800" b="1" dirty="0">
                <a:solidFill>
                  <a:schemeClr val="accent2">
                    <a:lumMod val="75000"/>
                  </a:schemeClr>
                </a:solidFill>
              </a:rPr>
            </a:br>
            <a:br>
              <a:rPr lang="nl-NL" sz="3800" b="1" dirty="0">
                <a:solidFill>
                  <a:schemeClr val="accent1">
                    <a:lumMod val="75000"/>
                  </a:schemeClr>
                </a:solidFill>
              </a:rPr>
            </a:br>
            <a:r>
              <a:rPr lang="nl-NL" sz="3000" b="1" dirty="0">
                <a:solidFill>
                  <a:schemeClr val="accent1">
                    <a:lumMod val="75000"/>
                  </a:schemeClr>
                </a:solidFill>
              </a:rPr>
              <a:t>Opdracht 1: Assertiviteitstest</a:t>
            </a:r>
            <a:endParaRPr lang="nl-NL" b="1" dirty="0">
              <a:solidFill>
                <a:schemeClr val="accent1">
                  <a:lumMod val="75000"/>
                </a:schemeClr>
              </a:solidFill>
            </a:endParaRPr>
          </a:p>
        </p:txBody>
      </p:sp>
      <p:pic>
        <p:nvPicPr>
          <p:cNvPr id="6146" name="Picture 2" descr="Assertief betekenis: zelfverzekerd en zelfbewust opkomen voor jezelf">
            <a:extLst>
              <a:ext uri="{FF2B5EF4-FFF2-40B4-BE49-F238E27FC236}">
                <a16:creationId xmlns:a16="http://schemas.microsoft.com/office/drawing/2014/main" id="{FA3EEFA9-118A-10A6-983A-73B05F3ED80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28750" y="2160589"/>
            <a:ext cx="6485467" cy="3648075"/>
          </a:xfrm>
          <a:prstGeom prst="rect">
            <a:avLst/>
          </a:prstGeom>
          <a:noFill/>
          <a:extLst>
            <a:ext uri="{909E8E84-426E-40DD-AFC4-6F175D3DCCD1}">
              <a14:hiddenFill xmlns:a14="http://schemas.microsoft.com/office/drawing/2010/main">
                <a:solidFill>
                  <a:srgbClr val="FFFFFF"/>
                </a:solidFill>
              </a14:hiddenFill>
            </a:ext>
          </a:extLst>
        </p:spPr>
      </p:pic>
      <p:sp>
        <p:nvSpPr>
          <p:cNvPr id="2" name="Tekstvak 1">
            <a:extLst>
              <a:ext uri="{FF2B5EF4-FFF2-40B4-BE49-F238E27FC236}">
                <a16:creationId xmlns:a16="http://schemas.microsoft.com/office/drawing/2014/main" id="{D11854EA-6804-53C2-3EA4-D14C2907243D}"/>
              </a:ext>
            </a:extLst>
          </p:cNvPr>
          <p:cNvSpPr txBox="1"/>
          <p:nvPr/>
        </p:nvSpPr>
        <p:spPr>
          <a:xfrm>
            <a:off x="9531659" y="6331985"/>
            <a:ext cx="2660341" cy="46166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accent1">
                    <a:lumMod val="40000"/>
                    <a:lumOff val="60000"/>
                  </a:schemeClr>
                </a:solidFill>
              </a:rPr>
              <a:t>C.L. Menig</a:t>
            </a:r>
          </a:p>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bg1"/>
                </a:solidFill>
              </a:rPr>
              <a:t>Communicatieve vaardigheden </a:t>
            </a:r>
            <a:r>
              <a:rPr lang="nl-NL" sz="1200" kern="0" dirty="0" err="1">
                <a:solidFill>
                  <a:schemeClr val="bg1"/>
                </a:solidFill>
              </a:rPr>
              <a:t>Lj</a:t>
            </a:r>
            <a:r>
              <a:rPr lang="nl-NL" sz="1200" kern="0" dirty="0">
                <a:solidFill>
                  <a:schemeClr val="bg1"/>
                </a:solidFill>
              </a:rPr>
              <a:t> 2</a:t>
            </a:r>
            <a:endParaRPr kumimoji="0" lang="nl-NL" sz="1200" b="0" i="0" u="none" strike="noStrike" kern="0" cap="none" spc="0" normalizeH="0" baseline="0" noProof="0" dirty="0">
              <a:ln>
                <a:noFill/>
              </a:ln>
              <a:solidFill>
                <a:schemeClr val="bg1"/>
              </a:solidFill>
              <a:effectLst/>
              <a:uLnTx/>
              <a:uFillTx/>
            </a:endParaRPr>
          </a:p>
        </p:txBody>
      </p:sp>
    </p:spTree>
    <p:extLst>
      <p:ext uri="{BB962C8B-B14F-4D97-AF65-F5344CB8AC3E}">
        <p14:creationId xmlns:p14="http://schemas.microsoft.com/office/powerpoint/2010/main" val="31726547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jdelijke aanduiding voor inhoud 2">
            <a:extLst>
              <a:ext uri="{FF2B5EF4-FFF2-40B4-BE49-F238E27FC236}">
                <a16:creationId xmlns:a16="http://schemas.microsoft.com/office/drawing/2014/main" id="{1BAE5A6F-0538-2816-74D6-3A6A74F67301}"/>
              </a:ext>
            </a:extLst>
          </p:cNvPr>
          <p:cNvSpPr txBox="1">
            <a:spLocks/>
          </p:cNvSpPr>
          <p:nvPr/>
        </p:nvSpPr>
        <p:spPr>
          <a:xfrm>
            <a:off x="677334" y="2127922"/>
            <a:ext cx="8712968" cy="4042058"/>
          </a:xfrm>
          <a:prstGeom prst="rect">
            <a:avLst/>
          </a:prstGeom>
        </p:spPr>
        <p:txBody>
          <a:bodyPr vert="horz" lIns="91440" tIns="45720" rIns="91440" bIns="45720" rtlCol="0">
            <a:normAutofit fontScale="70000" lnSpcReduction="2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fontAlgn="base">
              <a:buFont typeface="Wingdings 3" charset="2"/>
              <a:buNone/>
            </a:pPr>
            <a:r>
              <a:rPr lang="nl-NL" sz="2400" dirty="0">
                <a:solidFill>
                  <a:srgbClr val="000000"/>
                </a:solidFill>
                <a:latin typeface="Arial" panose="020B0604020202020204" pitchFamily="34" charset="0"/>
              </a:rPr>
              <a:t>Assertiviteit hangt af van de situatie</a:t>
            </a:r>
            <a:r>
              <a:rPr lang="en-US" sz="2400" dirty="0">
                <a:solidFill>
                  <a:srgbClr val="000000"/>
                </a:solidFill>
                <a:latin typeface="Arial" panose="020B0604020202020204" pitchFamily="34" charset="0"/>
              </a:rPr>
              <a:t>​. Hoe </a:t>
            </a:r>
            <a:r>
              <a:rPr lang="en-US" sz="2400" dirty="0" err="1">
                <a:solidFill>
                  <a:srgbClr val="000000"/>
                </a:solidFill>
                <a:latin typeface="Arial" panose="020B0604020202020204" pitchFamily="34" charset="0"/>
              </a:rPr>
              <a:t>assertief</a:t>
            </a:r>
            <a:r>
              <a:rPr lang="en-US" sz="2400" dirty="0">
                <a:solidFill>
                  <a:srgbClr val="000000"/>
                </a:solidFill>
                <a:latin typeface="Arial" panose="020B0604020202020204" pitchFamily="34" charset="0"/>
              </a:rPr>
              <a:t> ben </a:t>
            </a:r>
            <a:r>
              <a:rPr lang="en-US" sz="2400" dirty="0" err="1">
                <a:solidFill>
                  <a:srgbClr val="000000"/>
                </a:solidFill>
                <a:latin typeface="Arial" panose="020B0604020202020204" pitchFamily="34" charset="0"/>
              </a:rPr>
              <a:t>jij</a:t>
            </a:r>
            <a:r>
              <a:rPr lang="en-US" sz="2400" dirty="0">
                <a:solidFill>
                  <a:srgbClr val="000000"/>
                </a:solidFill>
                <a:latin typeface="Arial" panose="020B0604020202020204" pitchFamily="34" charset="0"/>
              </a:rPr>
              <a:t>…</a:t>
            </a:r>
            <a:endParaRPr lang="en-US" sz="2400" dirty="0">
              <a:solidFill>
                <a:srgbClr val="000000"/>
              </a:solidFill>
              <a:latin typeface="Segoe UI" panose="020B0502040204020203" pitchFamily="34" charset="0"/>
            </a:endParaRPr>
          </a:p>
          <a:p>
            <a:pPr fontAlgn="base"/>
            <a:r>
              <a:rPr lang="nl-NL" sz="2400" dirty="0">
                <a:solidFill>
                  <a:srgbClr val="000000"/>
                </a:solidFill>
                <a:latin typeface="Arial" panose="020B0604020202020204" pitchFamily="34" charset="0"/>
              </a:rPr>
              <a:t>Thuis</a:t>
            </a:r>
            <a:r>
              <a:rPr lang="en-US" sz="2400" dirty="0">
                <a:solidFill>
                  <a:srgbClr val="000000"/>
                </a:solidFill>
                <a:latin typeface="Arial" panose="020B0604020202020204" pitchFamily="34" charset="0"/>
              </a:rPr>
              <a:t>​</a:t>
            </a:r>
          </a:p>
          <a:p>
            <a:pPr fontAlgn="base"/>
            <a:r>
              <a:rPr lang="nl-NL" sz="2400" dirty="0">
                <a:solidFill>
                  <a:srgbClr val="000000"/>
                </a:solidFill>
                <a:latin typeface="Arial" panose="020B0604020202020204" pitchFamily="34" charset="0"/>
              </a:rPr>
              <a:t>Bij je bijbaan</a:t>
            </a:r>
            <a:r>
              <a:rPr lang="en-US" sz="2400" dirty="0">
                <a:solidFill>
                  <a:srgbClr val="000000"/>
                </a:solidFill>
                <a:latin typeface="Arial" panose="020B0604020202020204" pitchFamily="34" charset="0"/>
              </a:rPr>
              <a:t>​</a:t>
            </a:r>
          </a:p>
          <a:p>
            <a:pPr fontAlgn="base"/>
            <a:r>
              <a:rPr lang="nl-NL" sz="2400" dirty="0">
                <a:solidFill>
                  <a:srgbClr val="000000"/>
                </a:solidFill>
                <a:latin typeface="Arial" panose="020B0604020202020204" pitchFamily="34" charset="0"/>
              </a:rPr>
              <a:t>Bij je vrienden</a:t>
            </a:r>
            <a:r>
              <a:rPr lang="en-US" sz="2400" dirty="0">
                <a:solidFill>
                  <a:srgbClr val="000000"/>
                </a:solidFill>
                <a:latin typeface="Arial" panose="020B0604020202020204" pitchFamily="34" charset="0"/>
              </a:rPr>
              <a:t>​</a:t>
            </a:r>
          </a:p>
          <a:p>
            <a:pPr fontAlgn="base"/>
            <a:r>
              <a:rPr lang="nl-NL" sz="2400" dirty="0">
                <a:solidFill>
                  <a:srgbClr val="000000"/>
                </a:solidFill>
                <a:latin typeface="Arial" panose="020B0604020202020204" pitchFamily="34" charset="0"/>
              </a:rPr>
              <a:t>Op school</a:t>
            </a:r>
            <a:r>
              <a:rPr lang="en-US" sz="2400" dirty="0">
                <a:solidFill>
                  <a:srgbClr val="000000"/>
                </a:solidFill>
                <a:latin typeface="Arial" panose="020B0604020202020204" pitchFamily="34" charset="0"/>
              </a:rPr>
              <a:t>​</a:t>
            </a:r>
          </a:p>
          <a:p>
            <a:pPr fontAlgn="base"/>
            <a:r>
              <a:rPr lang="nl-NL" sz="2400" dirty="0">
                <a:solidFill>
                  <a:srgbClr val="000000"/>
                </a:solidFill>
                <a:latin typeface="Arial" panose="020B0604020202020204" pitchFamily="34" charset="0"/>
              </a:rPr>
              <a:t>Op stage</a:t>
            </a:r>
            <a:r>
              <a:rPr lang="en-US" sz="2400" dirty="0">
                <a:solidFill>
                  <a:srgbClr val="000000"/>
                </a:solidFill>
                <a:latin typeface="Arial" panose="020B0604020202020204" pitchFamily="34" charset="0"/>
              </a:rPr>
              <a:t>​</a:t>
            </a:r>
          </a:p>
          <a:p>
            <a:pPr marL="0" indent="0" fontAlgn="base">
              <a:buFont typeface="Wingdings 3" charset="2"/>
              <a:buNone/>
            </a:pPr>
            <a:endParaRPr lang="nl-NL" sz="2400" dirty="0">
              <a:solidFill>
                <a:srgbClr val="000000"/>
              </a:solidFill>
              <a:latin typeface="Arial" panose="020B0604020202020204" pitchFamily="34" charset="0"/>
            </a:endParaRPr>
          </a:p>
          <a:p>
            <a:pPr marL="0" indent="0" fontAlgn="base">
              <a:buFont typeface="Wingdings 3" charset="2"/>
              <a:buNone/>
            </a:pPr>
            <a:r>
              <a:rPr lang="nl-NL" sz="2400" dirty="0">
                <a:solidFill>
                  <a:schemeClr val="accent2">
                    <a:lumMod val="50000"/>
                  </a:schemeClr>
                </a:solidFill>
                <a:latin typeface="Arial" panose="020B0604020202020204" pitchFamily="34" charset="0"/>
              </a:rPr>
              <a:t>Welke situatie ben jij het meest – minst assertief?</a:t>
            </a:r>
            <a:r>
              <a:rPr lang="en-US" sz="2400" dirty="0">
                <a:solidFill>
                  <a:schemeClr val="accent2">
                    <a:lumMod val="50000"/>
                  </a:schemeClr>
                </a:solidFill>
                <a:latin typeface="Arial" panose="020B0604020202020204" pitchFamily="34" charset="0"/>
              </a:rPr>
              <a:t>​</a:t>
            </a:r>
            <a:endParaRPr lang="en-US" sz="2400" dirty="0">
              <a:solidFill>
                <a:schemeClr val="accent2">
                  <a:lumMod val="50000"/>
                </a:schemeClr>
              </a:solidFill>
              <a:latin typeface="Segoe UI" panose="020B0502040204020203" pitchFamily="34" charset="0"/>
            </a:endParaRPr>
          </a:p>
          <a:p>
            <a:pPr marL="0" indent="0" fontAlgn="base">
              <a:buFont typeface="Wingdings 3" charset="2"/>
              <a:buNone/>
            </a:pPr>
            <a:r>
              <a:rPr lang="nl-NL" sz="2400" dirty="0">
                <a:solidFill>
                  <a:srgbClr val="000000"/>
                </a:solidFill>
                <a:latin typeface="Arial" panose="020B0604020202020204" pitchFamily="34" charset="0"/>
              </a:rPr>
              <a:t>Zet deze 5 situaties op volgorde:</a:t>
            </a:r>
            <a:r>
              <a:rPr lang="en-US" sz="2400" dirty="0">
                <a:solidFill>
                  <a:srgbClr val="000000"/>
                </a:solidFill>
                <a:latin typeface="Arial" panose="020B0604020202020204" pitchFamily="34" charset="0"/>
              </a:rPr>
              <a:t>​</a:t>
            </a:r>
            <a:endParaRPr lang="en-US" sz="2400" dirty="0">
              <a:solidFill>
                <a:srgbClr val="000000"/>
              </a:solidFill>
              <a:latin typeface="Segoe UI" panose="020B0502040204020203" pitchFamily="34" charset="0"/>
            </a:endParaRPr>
          </a:p>
          <a:p>
            <a:pPr marL="0" indent="0">
              <a:buFont typeface="Wingdings 3" charset="2"/>
              <a:buNone/>
            </a:pPr>
            <a:r>
              <a:rPr lang="nl-NL" sz="2400" dirty="0"/>
              <a:t>0%                                                                  100%</a:t>
            </a:r>
          </a:p>
          <a:p>
            <a:pPr marL="0" indent="0">
              <a:buFont typeface="Wingdings 3" charset="2"/>
              <a:buNone/>
            </a:pPr>
            <a:endParaRPr lang="nl-NL" sz="2400" dirty="0"/>
          </a:p>
          <a:p>
            <a:pPr marL="0" indent="0">
              <a:buFont typeface="Wingdings 3" charset="2"/>
              <a:buNone/>
            </a:pPr>
            <a:r>
              <a:rPr lang="nl-NL" sz="2400" dirty="0" err="1"/>
              <a:t>Subassertief</a:t>
            </a:r>
            <a:r>
              <a:rPr lang="nl-NL" sz="2400" dirty="0"/>
              <a:t>                                          Agressief </a:t>
            </a:r>
          </a:p>
        </p:txBody>
      </p:sp>
      <p:sp>
        <p:nvSpPr>
          <p:cNvPr id="5" name="Titel 1">
            <a:extLst>
              <a:ext uri="{FF2B5EF4-FFF2-40B4-BE49-F238E27FC236}">
                <a16:creationId xmlns:a16="http://schemas.microsoft.com/office/drawing/2014/main" id="{E148489A-7202-C993-0C37-DD6E769307EC}"/>
              </a:ext>
            </a:extLst>
          </p:cNvPr>
          <p:cNvSpPr txBox="1">
            <a:spLocks/>
          </p:cNvSpPr>
          <p:nvPr/>
        </p:nvSpPr>
        <p:spPr>
          <a:xfrm>
            <a:off x="677334" y="788785"/>
            <a:ext cx="8596668" cy="1320800"/>
          </a:xfrm>
          <a:prstGeom prst="rect">
            <a:avLst/>
          </a:prstGeom>
        </p:spPr>
        <p:txBody>
          <a:bodyPr vert="horz" lIns="91440" tIns="45720" rIns="91440" bIns="45720" rtlCol="0" anchor="t">
            <a:normAutofit fontScale="90000" lnSpcReduction="2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spcBef>
                <a:spcPts val="800"/>
              </a:spcBef>
              <a:spcAft>
                <a:spcPts val="1200"/>
              </a:spcAft>
            </a:pPr>
            <a:r>
              <a:rPr lang="nl-NL" sz="3800" b="1" dirty="0">
                <a:solidFill>
                  <a:schemeClr val="accent2"/>
                </a:solidFill>
              </a:rPr>
              <a:t>Kennisactivering</a:t>
            </a:r>
            <a:br>
              <a:rPr lang="nl-NL" sz="3800" b="1" dirty="0">
                <a:solidFill>
                  <a:schemeClr val="accent2">
                    <a:lumMod val="75000"/>
                  </a:schemeClr>
                </a:solidFill>
              </a:rPr>
            </a:br>
            <a:br>
              <a:rPr lang="nl-NL" sz="3800" b="1" dirty="0">
                <a:solidFill>
                  <a:schemeClr val="accent1">
                    <a:lumMod val="75000"/>
                  </a:schemeClr>
                </a:solidFill>
              </a:rPr>
            </a:br>
            <a:r>
              <a:rPr lang="nl-NL" sz="3000" b="1" dirty="0">
                <a:solidFill>
                  <a:schemeClr val="accent1">
                    <a:lumMod val="75000"/>
                  </a:schemeClr>
                </a:solidFill>
              </a:rPr>
              <a:t>Opdracht 2: Assertief</a:t>
            </a:r>
            <a:endParaRPr lang="nl-NL" b="1" dirty="0">
              <a:solidFill>
                <a:schemeClr val="accent1">
                  <a:lumMod val="75000"/>
                </a:schemeClr>
              </a:solidFill>
            </a:endParaRPr>
          </a:p>
        </p:txBody>
      </p:sp>
      <p:cxnSp>
        <p:nvCxnSpPr>
          <p:cNvPr id="8" name="Rechte verbindingslijn met pijl 7">
            <a:extLst>
              <a:ext uri="{FF2B5EF4-FFF2-40B4-BE49-F238E27FC236}">
                <a16:creationId xmlns:a16="http://schemas.microsoft.com/office/drawing/2014/main" id="{84532FEA-51A5-08B0-55B1-693952137E3F}"/>
              </a:ext>
            </a:extLst>
          </p:cNvPr>
          <p:cNvCxnSpPr>
            <a:cxnSpLocks/>
          </p:cNvCxnSpPr>
          <p:nvPr/>
        </p:nvCxnSpPr>
        <p:spPr>
          <a:xfrm>
            <a:off x="795631" y="5580362"/>
            <a:ext cx="4717403"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9" name="Tekstvak 8">
            <a:extLst>
              <a:ext uri="{FF2B5EF4-FFF2-40B4-BE49-F238E27FC236}">
                <a16:creationId xmlns:a16="http://schemas.microsoft.com/office/drawing/2014/main" id="{44427070-EAA0-A640-16A9-2DB8178B311A}"/>
              </a:ext>
            </a:extLst>
          </p:cNvPr>
          <p:cNvSpPr txBox="1"/>
          <p:nvPr/>
        </p:nvSpPr>
        <p:spPr>
          <a:xfrm>
            <a:off x="9531659" y="6331985"/>
            <a:ext cx="2660341" cy="46166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accent1">
                    <a:lumMod val="40000"/>
                    <a:lumOff val="60000"/>
                  </a:schemeClr>
                </a:solidFill>
              </a:rPr>
              <a:t>C.L. Menig</a:t>
            </a:r>
          </a:p>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bg1"/>
                </a:solidFill>
              </a:rPr>
              <a:t>Communicatieve vaardigheden </a:t>
            </a:r>
            <a:r>
              <a:rPr lang="nl-NL" sz="1200" kern="0" dirty="0" err="1">
                <a:solidFill>
                  <a:schemeClr val="bg1"/>
                </a:solidFill>
              </a:rPr>
              <a:t>Lj</a:t>
            </a:r>
            <a:r>
              <a:rPr lang="nl-NL" sz="1200" kern="0" dirty="0">
                <a:solidFill>
                  <a:schemeClr val="bg1"/>
                </a:solidFill>
              </a:rPr>
              <a:t> 2</a:t>
            </a:r>
            <a:endParaRPr kumimoji="0" lang="nl-NL" sz="1200" b="0" i="0" u="none" strike="noStrike" kern="0" cap="none" spc="0" normalizeH="0" baseline="0" noProof="0" dirty="0">
              <a:ln>
                <a:noFill/>
              </a:ln>
              <a:solidFill>
                <a:schemeClr val="bg1"/>
              </a:solidFill>
              <a:effectLst/>
              <a:uLnTx/>
              <a:uFillTx/>
            </a:endParaRPr>
          </a:p>
        </p:txBody>
      </p:sp>
    </p:spTree>
    <p:extLst>
      <p:ext uri="{BB962C8B-B14F-4D97-AF65-F5344CB8AC3E}">
        <p14:creationId xmlns:p14="http://schemas.microsoft.com/office/powerpoint/2010/main" val="19317457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a:extLst>
              <a:ext uri="{FF2B5EF4-FFF2-40B4-BE49-F238E27FC236}">
                <a16:creationId xmlns:a16="http://schemas.microsoft.com/office/drawing/2014/main" id="{2139A23D-64B3-96CE-8C7A-B703737FDAC6}"/>
              </a:ext>
            </a:extLst>
          </p:cNvPr>
          <p:cNvSpPr>
            <a:spLocks noGrp="1"/>
          </p:cNvSpPr>
          <p:nvPr>
            <p:ph idx="1"/>
          </p:nvPr>
        </p:nvSpPr>
        <p:spPr/>
        <p:txBody>
          <a:bodyPr/>
          <a:lstStyle/>
          <a:p>
            <a:endParaRPr lang="nl-NL" dirty="0"/>
          </a:p>
        </p:txBody>
      </p:sp>
      <p:sp>
        <p:nvSpPr>
          <p:cNvPr id="4" name="Rechthoek 3">
            <a:extLst>
              <a:ext uri="{FF2B5EF4-FFF2-40B4-BE49-F238E27FC236}">
                <a16:creationId xmlns:a16="http://schemas.microsoft.com/office/drawing/2014/main" id="{61BC8CF7-94F9-9CEB-8548-3E853C5F0606}"/>
              </a:ext>
            </a:extLst>
          </p:cNvPr>
          <p:cNvSpPr/>
          <p:nvPr/>
        </p:nvSpPr>
        <p:spPr>
          <a:xfrm>
            <a:off x="936026" y="2752503"/>
            <a:ext cx="8337976" cy="1569660"/>
          </a:xfrm>
          <a:prstGeom prst="rect">
            <a:avLst/>
          </a:prstGeom>
          <a:noFill/>
        </p:spPr>
        <p:txBody>
          <a:bodyPr wrap="square" lIns="91440" tIns="45720" rIns="91440" bIns="45720">
            <a:spAutoFit/>
          </a:bodyPr>
          <a:lstStyle/>
          <a:p>
            <a:pPr algn="ctr"/>
            <a:r>
              <a:rPr lang="nl-NL" sz="3200" b="1" dirty="0">
                <a:ln w="22225">
                  <a:solidFill>
                    <a:schemeClr val="accent2"/>
                  </a:solidFill>
                  <a:prstDash val="solid"/>
                </a:ln>
                <a:solidFill>
                  <a:schemeClr val="accent2">
                    <a:lumMod val="40000"/>
                    <a:lumOff val="60000"/>
                  </a:schemeClr>
                </a:solidFill>
              </a:rPr>
              <a:t>Hoe je reageert </a:t>
            </a:r>
          </a:p>
          <a:p>
            <a:pPr algn="ctr"/>
            <a:r>
              <a:rPr lang="nl-NL" sz="3200" b="1" dirty="0">
                <a:ln w="22225">
                  <a:solidFill>
                    <a:schemeClr val="accent2"/>
                  </a:solidFill>
                  <a:prstDash val="solid"/>
                </a:ln>
                <a:solidFill>
                  <a:schemeClr val="accent2">
                    <a:lumMod val="40000"/>
                    <a:lumOff val="60000"/>
                  </a:schemeClr>
                </a:solidFill>
              </a:rPr>
              <a:t>heeft te maken met diepere gevoelens </a:t>
            </a:r>
          </a:p>
          <a:p>
            <a:pPr algn="ctr"/>
            <a:r>
              <a:rPr lang="nl-NL" sz="3200" b="1" dirty="0">
                <a:ln w="22225">
                  <a:solidFill>
                    <a:schemeClr val="accent2"/>
                  </a:solidFill>
                  <a:prstDash val="solid"/>
                </a:ln>
                <a:solidFill>
                  <a:schemeClr val="accent2">
                    <a:lumMod val="40000"/>
                    <a:lumOff val="60000"/>
                  </a:schemeClr>
                </a:solidFill>
              </a:rPr>
              <a:t>zoals o</a:t>
            </a:r>
            <a:r>
              <a:rPr lang="nl-NL" sz="3200" b="1" cap="none" spc="0" dirty="0">
                <a:ln w="22225">
                  <a:solidFill>
                    <a:schemeClr val="accent2"/>
                  </a:solidFill>
                  <a:prstDash val="solid"/>
                </a:ln>
                <a:solidFill>
                  <a:schemeClr val="accent2">
                    <a:lumMod val="40000"/>
                    <a:lumOff val="60000"/>
                  </a:schemeClr>
                </a:solidFill>
                <a:effectLst/>
              </a:rPr>
              <a:t>nzekerheid, angst en ervaringen.</a:t>
            </a:r>
          </a:p>
        </p:txBody>
      </p:sp>
      <p:sp>
        <p:nvSpPr>
          <p:cNvPr id="6" name="Titel 1">
            <a:extLst>
              <a:ext uri="{FF2B5EF4-FFF2-40B4-BE49-F238E27FC236}">
                <a16:creationId xmlns:a16="http://schemas.microsoft.com/office/drawing/2014/main" id="{E19003D2-3DEB-E35A-D038-32BA6CFB67B6}"/>
              </a:ext>
            </a:extLst>
          </p:cNvPr>
          <p:cNvSpPr txBox="1">
            <a:spLocks/>
          </p:cNvSpPr>
          <p:nvPr/>
        </p:nvSpPr>
        <p:spPr>
          <a:xfrm>
            <a:off x="677334" y="788785"/>
            <a:ext cx="8596668" cy="1320800"/>
          </a:xfrm>
          <a:prstGeom prst="rect">
            <a:avLst/>
          </a:prstGeom>
        </p:spPr>
        <p:txBody>
          <a:bodyPr vert="horz" lIns="91440" tIns="45720" rIns="91440" bIns="45720" rtlCol="0" anchor="t">
            <a:normAutofit fontScale="90000" lnSpcReduction="2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spcBef>
                <a:spcPts val="800"/>
              </a:spcBef>
              <a:spcAft>
                <a:spcPts val="1200"/>
              </a:spcAft>
            </a:pPr>
            <a:r>
              <a:rPr lang="nl-NL" sz="3800" b="1" dirty="0">
                <a:solidFill>
                  <a:schemeClr val="accent2"/>
                </a:solidFill>
              </a:rPr>
              <a:t>Assertiviteit</a:t>
            </a:r>
            <a:br>
              <a:rPr lang="nl-NL" sz="3800" b="1" dirty="0">
                <a:solidFill>
                  <a:schemeClr val="accent2">
                    <a:lumMod val="75000"/>
                  </a:schemeClr>
                </a:solidFill>
              </a:rPr>
            </a:br>
            <a:br>
              <a:rPr lang="nl-NL" sz="3800" b="1" dirty="0">
                <a:solidFill>
                  <a:schemeClr val="accent1">
                    <a:lumMod val="75000"/>
                  </a:schemeClr>
                </a:solidFill>
              </a:rPr>
            </a:br>
            <a:endParaRPr lang="nl-NL" b="1" dirty="0">
              <a:solidFill>
                <a:schemeClr val="accent1">
                  <a:lumMod val="75000"/>
                </a:schemeClr>
              </a:solidFill>
            </a:endParaRPr>
          </a:p>
        </p:txBody>
      </p:sp>
      <p:sp>
        <p:nvSpPr>
          <p:cNvPr id="2" name="Tekstvak 1">
            <a:extLst>
              <a:ext uri="{FF2B5EF4-FFF2-40B4-BE49-F238E27FC236}">
                <a16:creationId xmlns:a16="http://schemas.microsoft.com/office/drawing/2014/main" id="{A6A7720E-A43A-D8ED-742D-E29431DBA367}"/>
              </a:ext>
            </a:extLst>
          </p:cNvPr>
          <p:cNvSpPr txBox="1"/>
          <p:nvPr/>
        </p:nvSpPr>
        <p:spPr>
          <a:xfrm>
            <a:off x="9531659" y="6331985"/>
            <a:ext cx="2660341" cy="46166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accent1">
                    <a:lumMod val="40000"/>
                    <a:lumOff val="60000"/>
                  </a:schemeClr>
                </a:solidFill>
              </a:rPr>
              <a:t>C.L. Menig</a:t>
            </a:r>
          </a:p>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bg1"/>
                </a:solidFill>
              </a:rPr>
              <a:t>Communicatieve vaardigheden </a:t>
            </a:r>
            <a:r>
              <a:rPr lang="nl-NL" sz="1200" kern="0" dirty="0" err="1">
                <a:solidFill>
                  <a:schemeClr val="bg1"/>
                </a:solidFill>
              </a:rPr>
              <a:t>Lj</a:t>
            </a:r>
            <a:r>
              <a:rPr lang="nl-NL" sz="1200" kern="0" dirty="0">
                <a:solidFill>
                  <a:schemeClr val="bg1"/>
                </a:solidFill>
              </a:rPr>
              <a:t> 2</a:t>
            </a:r>
            <a:endParaRPr kumimoji="0" lang="nl-NL" sz="1200" b="0" i="0" u="none" strike="noStrike" kern="0" cap="none" spc="0" normalizeH="0" baseline="0" noProof="0" dirty="0">
              <a:ln>
                <a:noFill/>
              </a:ln>
              <a:solidFill>
                <a:schemeClr val="bg1"/>
              </a:solidFill>
              <a:effectLst/>
              <a:uLnTx/>
              <a:uFillTx/>
            </a:endParaRPr>
          </a:p>
        </p:txBody>
      </p:sp>
      <p:pic>
        <p:nvPicPr>
          <p:cNvPr id="8" name="Afbeelding 7">
            <a:extLst>
              <a:ext uri="{FF2B5EF4-FFF2-40B4-BE49-F238E27FC236}">
                <a16:creationId xmlns:a16="http://schemas.microsoft.com/office/drawing/2014/main" id="{0C0381E6-8D09-CAF6-0BB4-C8CA96A069F8}"/>
              </a:ext>
            </a:extLst>
          </p:cNvPr>
          <p:cNvPicPr>
            <a:picLocks noChangeAspect="1"/>
          </p:cNvPicPr>
          <p:nvPr/>
        </p:nvPicPr>
        <p:blipFill>
          <a:blip r:embed="rId2"/>
          <a:stretch>
            <a:fillRect/>
          </a:stretch>
        </p:blipFill>
        <p:spPr>
          <a:xfrm>
            <a:off x="3720793" y="4914076"/>
            <a:ext cx="2509750" cy="1648741"/>
          </a:xfrm>
          <a:prstGeom prst="rect">
            <a:avLst/>
          </a:prstGeom>
        </p:spPr>
      </p:pic>
    </p:spTree>
    <p:extLst>
      <p:ext uri="{BB962C8B-B14F-4D97-AF65-F5344CB8AC3E}">
        <p14:creationId xmlns:p14="http://schemas.microsoft.com/office/powerpoint/2010/main" val="29801628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1">
            <a:extLst>
              <a:ext uri="{FF2B5EF4-FFF2-40B4-BE49-F238E27FC236}">
                <a16:creationId xmlns:a16="http://schemas.microsoft.com/office/drawing/2014/main" id="{13F8FCF7-D61F-49C2-D3D4-40C826454B50}"/>
              </a:ext>
            </a:extLst>
          </p:cNvPr>
          <p:cNvSpPr txBox="1">
            <a:spLocks/>
          </p:cNvSpPr>
          <p:nvPr/>
        </p:nvSpPr>
        <p:spPr>
          <a:xfrm>
            <a:off x="677334" y="788785"/>
            <a:ext cx="8596668" cy="1320800"/>
          </a:xfrm>
          <a:prstGeom prst="rect">
            <a:avLst/>
          </a:prstGeom>
        </p:spPr>
        <p:txBody>
          <a:bodyPr vert="horz" lIns="91440" tIns="45720" rIns="91440" bIns="45720" rtlCol="0" anchor="t">
            <a:normAutofit fontScale="90000" lnSpcReduction="2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spcBef>
                <a:spcPts val="800"/>
              </a:spcBef>
              <a:spcAft>
                <a:spcPts val="1200"/>
              </a:spcAft>
            </a:pPr>
            <a:r>
              <a:rPr lang="nl-NL" sz="3800" b="1" dirty="0">
                <a:solidFill>
                  <a:schemeClr val="accent2"/>
                </a:solidFill>
              </a:rPr>
              <a:t>Korte pauze</a:t>
            </a:r>
            <a:br>
              <a:rPr lang="nl-NL" sz="3800" b="1" dirty="0">
                <a:solidFill>
                  <a:schemeClr val="accent2">
                    <a:lumMod val="75000"/>
                  </a:schemeClr>
                </a:solidFill>
              </a:rPr>
            </a:br>
            <a:br>
              <a:rPr lang="nl-NL" sz="3800" b="1" dirty="0">
                <a:solidFill>
                  <a:schemeClr val="accent2">
                    <a:lumMod val="75000"/>
                  </a:schemeClr>
                </a:solidFill>
              </a:rPr>
            </a:br>
            <a:r>
              <a:rPr lang="nl-NL" sz="3000" b="1" dirty="0"/>
              <a:t>5 min.</a:t>
            </a:r>
            <a:endParaRPr lang="nl-NL" b="1" dirty="0">
              <a:solidFill>
                <a:schemeClr val="accent2">
                  <a:lumMod val="75000"/>
                </a:schemeClr>
              </a:solidFill>
            </a:endParaRPr>
          </a:p>
        </p:txBody>
      </p:sp>
      <p:sp>
        <p:nvSpPr>
          <p:cNvPr id="7" name="Tekstvak 6">
            <a:extLst>
              <a:ext uri="{FF2B5EF4-FFF2-40B4-BE49-F238E27FC236}">
                <a16:creationId xmlns:a16="http://schemas.microsoft.com/office/drawing/2014/main" id="{610354D6-7F63-5FBA-0A87-D85995C43552}"/>
              </a:ext>
            </a:extLst>
          </p:cNvPr>
          <p:cNvSpPr txBox="1"/>
          <p:nvPr/>
        </p:nvSpPr>
        <p:spPr>
          <a:xfrm>
            <a:off x="9531659" y="6331985"/>
            <a:ext cx="2660341" cy="46166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accent1">
                    <a:lumMod val="40000"/>
                    <a:lumOff val="60000"/>
                  </a:schemeClr>
                </a:solidFill>
              </a:rPr>
              <a:t>C.L. Menig</a:t>
            </a:r>
          </a:p>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bg1"/>
                </a:solidFill>
              </a:rPr>
              <a:t>Communicatieve vaardigheden </a:t>
            </a:r>
            <a:r>
              <a:rPr lang="nl-NL" sz="1200" kern="0" dirty="0" err="1">
                <a:solidFill>
                  <a:schemeClr val="bg1"/>
                </a:solidFill>
              </a:rPr>
              <a:t>Lj</a:t>
            </a:r>
            <a:r>
              <a:rPr lang="nl-NL" sz="1200" kern="0" dirty="0">
                <a:solidFill>
                  <a:schemeClr val="bg1"/>
                </a:solidFill>
              </a:rPr>
              <a:t> 2</a:t>
            </a:r>
            <a:endParaRPr kumimoji="0" lang="nl-NL" sz="1200" b="0" i="0" u="none" strike="noStrike" kern="0" cap="none" spc="0" normalizeH="0" baseline="0" noProof="0" dirty="0">
              <a:ln>
                <a:noFill/>
              </a:ln>
              <a:solidFill>
                <a:schemeClr val="bg1"/>
              </a:solidFill>
              <a:effectLst/>
              <a:uLnTx/>
              <a:uFillTx/>
            </a:endParaRPr>
          </a:p>
        </p:txBody>
      </p:sp>
      <p:pic>
        <p:nvPicPr>
          <p:cNvPr id="2050" name="Picture 2" descr="TIME for a BREAK Text Written on Green Grungy Round Stamp Stock  Illustration - Illustration of word, break: 218501503">
            <a:extLst>
              <a:ext uri="{FF2B5EF4-FFF2-40B4-BE49-F238E27FC236}">
                <a16:creationId xmlns:a16="http://schemas.microsoft.com/office/drawing/2014/main" id="{1BEBCE74-6FCD-0262-8762-C0BBCE477E9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7600" y="2362200"/>
            <a:ext cx="8884059" cy="30654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0965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677334" y="2019650"/>
            <a:ext cx="8596668" cy="3880773"/>
          </a:xfrm>
        </p:spPr>
        <p:txBody>
          <a:bodyPr/>
          <a:lstStyle/>
          <a:p>
            <a:pPr marL="0" indent="0">
              <a:spcBef>
                <a:spcPts val="0"/>
              </a:spcBef>
              <a:buNone/>
            </a:pPr>
            <a:r>
              <a:rPr lang="nl-NL" dirty="0"/>
              <a:t>Vandaag is het vanwege ziek verplegend personeel erg druk.</a:t>
            </a:r>
          </a:p>
          <a:p>
            <a:pPr marL="0" indent="0">
              <a:spcBef>
                <a:spcPts val="0"/>
              </a:spcBef>
              <a:buNone/>
            </a:pPr>
            <a:r>
              <a:rPr lang="nl-NL" dirty="0"/>
              <a:t>Je bent sinds 07:30 uur aan het rennen en sprinten. Het is 11:00 uur en je kan eindelijk een koffiepauze houden. Je pakt een kopje koffie en gaat zitten in de zusterpost. Tijdens je eerste wel verdiende slokje, komt een collega binnen stormen en zegt; </a:t>
            </a:r>
            <a:r>
              <a:rPr lang="nl-NL" i="1" dirty="0"/>
              <a:t>Het is nu geen tijd om koffie te drinken, mw. Glom moet nog uit bed.. doe jij dat ff!?</a:t>
            </a:r>
            <a:r>
              <a:rPr lang="nl-NL" dirty="0"/>
              <a:t>  En ze loopt weg.</a:t>
            </a:r>
          </a:p>
          <a:p>
            <a:pPr marL="0" indent="0">
              <a:lnSpc>
                <a:spcPct val="150000"/>
              </a:lnSpc>
              <a:spcBef>
                <a:spcPts val="0"/>
              </a:spcBef>
              <a:buNone/>
            </a:pPr>
            <a:endParaRPr lang="nl-NL" dirty="0"/>
          </a:p>
          <a:p>
            <a:pPr>
              <a:lnSpc>
                <a:spcPct val="150000"/>
              </a:lnSpc>
              <a:spcBef>
                <a:spcPts val="0"/>
              </a:spcBef>
            </a:pPr>
            <a:r>
              <a:rPr lang="nl-NL" dirty="0"/>
              <a:t>Wat doe je ?</a:t>
            </a:r>
          </a:p>
          <a:p>
            <a:pPr>
              <a:lnSpc>
                <a:spcPct val="150000"/>
              </a:lnSpc>
              <a:spcBef>
                <a:spcPts val="0"/>
              </a:spcBef>
            </a:pPr>
            <a:r>
              <a:rPr lang="nl-NL" dirty="0"/>
              <a:t>Wat denk je en hoe voel je, je?</a:t>
            </a:r>
          </a:p>
        </p:txBody>
      </p:sp>
      <p:sp>
        <p:nvSpPr>
          <p:cNvPr id="4" name="Titel 1">
            <a:extLst>
              <a:ext uri="{FF2B5EF4-FFF2-40B4-BE49-F238E27FC236}">
                <a16:creationId xmlns:a16="http://schemas.microsoft.com/office/drawing/2014/main" id="{BC127FF8-93B8-D4F2-D393-A49936B2339C}"/>
              </a:ext>
            </a:extLst>
          </p:cNvPr>
          <p:cNvSpPr txBox="1">
            <a:spLocks/>
          </p:cNvSpPr>
          <p:nvPr/>
        </p:nvSpPr>
        <p:spPr>
          <a:xfrm>
            <a:off x="677334" y="788785"/>
            <a:ext cx="8596668" cy="1320800"/>
          </a:xfrm>
          <a:prstGeom prst="rect">
            <a:avLst/>
          </a:prstGeom>
        </p:spPr>
        <p:txBody>
          <a:bodyPr vert="horz" lIns="91440" tIns="45720" rIns="91440" bIns="45720" rtlCol="0" anchor="t">
            <a:normAutofit fontScale="90000" lnSpcReduction="2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spcBef>
                <a:spcPts val="800"/>
              </a:spcBef>
              <a:spcAft>
                <a:spcPts val="1200"/>
              </a:spcAft>
            </a:pPr>
            <a:r>
              <a:rPr lang="nl-NL" sz="3800" b="1" dirty="0">
                <a:solidFill>
                  <a:schemeClr val="accent2"/>
                </a:solidFill>
              </a:rPr>
              <a:t>Assertiviteit</a:t>
            </a:r>
            <a:br>
              <a:rPr lang="nl-NL" sz="3800" b="1" dirty="0">
                <a:solidFill>
                  <a:schemeClr val="accent2">
                    <a:lumMod val="75000"/>
                  </a:schemeClr>
                </a:solidFill>
              </a:rPr>
            </a:br>
            <a:br>
              <a:rPr lang="nl-NL" sz="3800" b="1" dirty="0">
                <a:solidFill>
                  <a:schemeClr val="accent1">
                    <a:lumMod val="75000"/>
                  </a:schemeClr>
                </a:solidFill>
              </a:rPr>
            </a:br>
            <a:r>
              <a:rPr lang="nl-NL" sz="3000" b="1" dirty="0">
                <a:solidFill>
                  <a:schemeClr val="accent1">
                    <a:lumMod val="75000"/>
                  </a:schemeClr>
                </a:solidFill>
              </a:rPr>
              <a:t>Opdracht 3: Wat doe ik dan?</a:t>
            </a:r>
            <a:endParaRPr lang="nl-NL" b="1" dirty="0">
              <a:solidFill>
                <a:schemeClr val="accent1">
                  <a:lumMod val="75000"/>
                </a:schemeClr>
              </a:solidFill>
            </a:endParaRPr>
          </a:p>
        </p:txBody>
      </p:sp>
      <p:sp>
        <p:nvSpPr>
          <p:cNvPr id="5" name="Tekstvak 4">
            <a:extLst>
              <a:ext uri="{FF2B5EF4-FFF2-40B4-BE49-F238E27FC236}">
                <a16:creationId xmlns:a16="http://schemas.microsoft.com/office/drawing/2014/main" id="{3CAC0589-9731-8420-889D-32B93925874A}"/>
              </a:ext>
            </a:extLst>
          </p:cNvPr>
          <p:cNvSpPr txBox="1"/>
          <p:nvPr/>
        </p:nvSpPr>
        <p:spPr>
          <a:xfrm>
            <a:off x="9531659" y="6331985"/>
            <a:ext cx="2660341" cy="46166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accent1">
                    <a:lumMod val="40000"/>
                    <a:lumOff val="60000"/>
                  </a:schemeClr>
                </a:solidFill>
              </a:rPr>
              <a:t>C.L. Menig</a:t>
            </a:r>
          </a:p>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bg1"/>
                </a:solidFill>
              </a:rPr>
              <a:t>Communicatieve vaardigheden </a:t>
            </a:r>
            <a:r>
              <a:rPr lang="nl-NL" sz="1200" kern="0" dirty="0" err="1">
                <a:solidFill>
                  <a:schemeClr val="bg1"/>
                </a:solidFill>
              </a:rPr>
              <a:t>Lj</a:t>
            </a:r>
            <a:r>
              <a:rPr lang="nl-NL" sz="1200" kern="0" dirty="0">
                <a:solidFill>
                  <a:schemeClr val="bg1"/>
                </a:solidFill>
              </a:rPr>
              <a:t> 2</a:t>
            </a:r>
            <a:endParaRPr kumimoji="0" lang="nl-NL" sz="1200" b="0" i="0" u="none" strike="noStrike" kern="0" cap="none" spc="0" normalizeH="0" baseline="0" noProof="0" dirty="0">
              <a:ln>
                <a:noFill/>
              </a:ln>
              <a:solidFill>
                <a:schemeClr val="bg1"/>
              </a:solidFill>
              <a:effectLst/>
              <a:uLnTx/>
              <a:uFillTx/>
            </a:endParaRPr>
          </a:p>
        </p:txBody>
      </p:sp>
      <p:pic>
        <p:nvPicPr>
          <p:cNvPr id="7" name="Afbeelding 6">
            <a:extLst>
              <a:ext uri="{FF2B5EF4-FFF2-40B4-BE49-F238E27FC236}">
                <a16:creationId xmlns:a16="http://schemas.microsoft.com/office/drawing/2014/main" id="{9DA2AA02-0A42-4142-30E9-AB104518424B}"/>
              </a:ext>
            </a:extLst>
          </p:cNvPr>
          <p:cNvPicPr>
            <a:picLocks noChangeAspect="1"/>
          </p:cNvPicPr>
          <p:nvPr/>
        </p:nvPicPr>
        <p:blipFill>
          <a:blip r:embed="rId2"/>
          <a:stretch>
            <a:fillRect/>
          </a:stretch>
        </p:blipFill>
        <p:spPr>
          <a:xfrm>
            <a:off x="5506468" y="4676867"/>
            <a:ext cx="2457450" cy="1885950"/>
          </a:xfrm>
          <a:prstGeom prst="rect">
            <a:avLst/>
          </a:prstGeom>
        </p:spPr>
      </p:pic>
    </p:spTree>
    <p:extLst>
      <p:ext uri="{BB962C8B-B14F-4D97-AF65-F5344CB8AC3E}">
        <p14:creationId xmlns:p14="http://schemas.microsoft.com/office/powerpoint/2010/main" val="38359874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 calcmode="lin" valueType="num">
                                      <p:cBhvr additive="base">
                                        <p:cTn id="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3" end="3"/>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anim calcmode="lin" valueType="num">
                                      <p:cBhvr additive="base">
                                        <p:cTn id="1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a:extLst>
              <a:ext uri="{FF2B5EF4-FFF2-40B4-BE49-F238E27FC236}">
                <a16:creationId xmlns:a16="http://schemas.microsoft.com/office/drawing/2014/main" id="{29059DAC-5D89-C21E-54A1-74145E6E841E}"/>
              </a:ext>
            </a:extLst>
          </p:cNvPr>
          <p:cNvSpPr>
            <a:spLocks noGrp="1"/>
          </p:cNvSpPr>
          <p:nvPr>
            <p:ph idx="1"/>
          </p:nvPr>
        </p:nvSpPr>
        <p:spPr>
          <a:xfrm>
            <a:off x="677333" y="2160588"/>
            <a:ext cx="9034837" cy="4604195"/>
          </a:xfrm>
        </p:spPr>
        <p:txBody>
          <a:bodyPr>
            <a:normAutofit fontScale="55000" lnSpcReduction="20000"/>
          </a:bodyPr>
          <a:lstStyle/>
          <a:p>
            <a:pPr marL="0" indent="0">
              <a:lnSpc>
                <a:spcPct val="120000"/>
              </a:lnSpc>
              <a:buNone/>
            </a:pPr>
            <a:r>
              <a:rPr lang="nl-NL" sz="3300" dirty="0"/>
              <a:t>Je hebt katheteriseren op school gehad en de vaardigheid en theorietoets behaald. Je wil de handeling uitvoeren bij mw. Glom. Je bent goed voorbereid en heb alle benodigdheden verzameld. Je voert met gezonde spanning de handeling uit en voor jou gevoel ging het prima.</a:t>
            </a:r>
          </a:p>
          <a:p>
            <a:pPr marL="0" indent="0">
              <a:lnSpc>
                <a:spcPct val="120000"/>
              </a:lnSpc>
              <a:buNone/>
            </a:pPr>
            <a:r>
              <a:rPr lang="nl-NL" sz="3300" dirty="0"/>
              <a:t>Na de handeling ga je het met je werkbegeleider evalueren. Je werkbegeleider geeft aan dat je twee linker handen hebt en de handeling niet volgens protocol hebt uitgevoerd.</a:t>
            </a:r>
          </a:p>
          <a:p>
            <a:pPr marL="0" indent="0">
              <a:lnSpc>
                <a:spcPct val="150000"/>
              </a:lnSpc>
              <a:buNone/>
            </a:pPr>
            <a:endParaRPr lang="nl-NL" sz="3300" dirty="0"/>
          </a:p>
          <a:p>
            <a:pPr marL="0" indent="0">
              <a:lnSpc>
                <a:spcPct val="150000"/>
              </a:lnSpc>
              <a:buNone/>
            </a:pPr>
            <a:endParaRPr lang="nl-NL" sz="3300" dirty="0"/>
          </a:p>
          <a:p>
            <a:pPr>
              <a:lnSpc>
                <a:spcPct val="150000"/>
              </a:lnSpc>
            </a:pPr>
            <a:r>
              <a:rPr lang="nl-NL" sz="3300" dirty="0"/>
              <a:t>Wat doe je ?</a:t>
            </a:r>
          </a:p>
          <a:p>
            <a:pPr>
              <a:lnSpc>
                <a:spcPct val="150000"/>
              </a:lnSpc>
            </a:pPr>
            <a:r>
              <a:rPr lang="nl-NL" sz="3300" dirty="0"/>
              <a:t>Wat denk je en hoe voel je je?</a:t>
            </a:r>
          </a:p>
          <a:p>
            <a:endParaRPr lang="nl-NL" dirty="0"/>
          </a:p>
        </p:txBody>
      </p:sp>
      <p:pic>
        <p:nvPicPr>
          <p:cNvPr id="4" name="Picture 2" descr="Afbeeldingsresultaat voor Katheteriseren">
            <a:extLst>
              <a:ext uri="{FF2B5EF4-FFF2-40B4-BE49-F238E27FC236}">
                <a16:creationId xmlns:a16="http://schemas.microsoft.com/office/drawing/2014/main" id="{C6A789DA-3E48-45DA-7B7D-39B6B70059D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94751" y="4241524"/>
            <a:ext cx="2143125" cy="2143125"/>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a:extLst>
              <a:ext uri="{FF2B5EF4-FFF2-40B4-BE49-F238E27FC236}">
                <a16:creationId xmlns:a16="http://schemas.microsoft.com/office/drawing/2014/main" id="{A2A004E6-F5A4-00C1-5E42-5A6217607229}"/>
              </a:ext>
            </a:extLst>
          </p:cNvPr>
          <p:cNvSpPr txBox="1">
            <a:spLocks/>
          </p:cNvSpPr>
          <p:nvPr/>
        </p:nvSpPr>
        <p:spPr>
          <a:xfrm>
            <a:off x="677334" y="788785"/>
            <a:ext cx="8596668" cy="1320800"/>
          </a:xfrm>
          <a:prstGeom prst="rect">
            <a:avLst/>
          </a:prstGeom>
        </p:spPr>
        <p:txBody>
          <a:bodyPr vert="horz" lIns="91440" tIns="45720" rIns="91440" bIns="45720" rtlCol="0" anchor="t">
            <a:normAutofit fontScale="90000" lnSpcReduction="2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spcBef>
                <a:spcPts val="800"/>
              </a:spcBef>
              <a:spcAft>
                <a:spcPts val="1200"/>
              </a:spcAft>
            </a:pPr>
            <a:r>
              <a:rPr lang="nl-NL" sz="3800" b="1" dirty="0">
                <a:solidFill>
                  <a:schemeClr val="accent2"/>
                </a:solidFill>
              </a:rPr>
              <a:t>Assertiviteit</a:t>
            </a:r>
            <a:br>
              <a:rPr lang="nl-NL" sz="3800" b="1" dirty="0">
                <a:solidFill>
                  <a:schemeClr val="accent2">
                    <a:lumMod val="75000"/>
                  </a:schemeClr>
                </a:solidFill>
              </a:rPr>
            </a:br>
            <a:br>
              <a:rPr lang="nl-NL" sz="3800" b="1" dirty="0">
                <a:solidFill>
                  <a:schemeClr val="accent1">
                    <a:lumMod val="75000"/>
                  </a:schemeClr>
                </a:solidFill>
              </a:rPr>
            </a:br>
            <a:r>
              <a:rPr lang="nl-NL" sz="3000" b="1" dirty="0">
                <a:solidFill>
                  <a:schemeClr val="accent1">
                    <a:lumMod val="75000"/>
                  </a:schemeClr>
                </a:solidFill>
              </a:rPr>
              <a:t>Opdracht 3: Wat doe ik dan?</a:t>
            </a:r>
            <a:endParaRPr lang="nl-NL" b="1" dirty="0">
              <a:solidFill>
                <a:schemeClr val="accent1">
                  <a:lumMod val="75000"/>
                </a:schemeClr>
              </a:solidFill>
            </a:endParaRPr>
          </a:p>
        </p:txBody>
      </p:sp>
      <p:sp>
        <p:nvSpPr>
          <p:cNvPr id="6" name="Tekstvak 5">
            <a:extLst>
              <a:ext uri="{FF2B5EF4-FFF2-40B4-BE49-F238E27FC236}">
                <a16:creationId xmlns:a16="http://schemas.microsoft.com/office/drawing/2014/main" id="{635F9099-4855-D050-96E5-29C282665785}"/>
              </a:ext>
            </a:extLst>
          </p:cNvPr>
          <p:cNvSpPr txBox="1"/>
          <p:nvPr/>
        </p:nvSpPr>
        <p:spPr>
          <a:xfrm>
            <a:off x="9531659" y="6331985"/>
            <a:ext cx="2660341" cy="46166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accent1">
                    <a:lumMod val="40000"/>
                    <a:lumOff val="60000"/>
                  </a:schemeClr>
                </a:solidFill>
              </a:rPr>
              <a:t>C.L. Menig</a:t>
            </a:r>
          </a:p>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bg1"/>
                </a:solidFill>
              </a:rPr>
              <a:t>Communicatieve vaardigheden </a:t>
            </a:r>
            <a:r>
              <a:rPr lang="nl-NL" sz="1200" kern="0" dirty="0" err="1">
                <a:solidFill>
                  <a:schemeClr val="bg1"/>
                </a:solidFill>
              </a:rPr>
              <a:t>Lj</a:t>
            </a:r>
            <a:r>
              <a:rPr lang="nl-NL" sz="1200" kern="0" dirty="0">
                <a:solidFill>
                  <a:schemeClr val="bg1"/>
                </a:solidFill>
              </a:rPr>
              <a:t> 2</a:t>
            </a:r>
            <a:endParaRPr kumimoji="0" lang="nl-NL" sz="1200" b="0" i="0" u="none" strike="noStrike" kern="0" cap="none" spc="0" normalizeH="0" baseline="0" noProof="0" dirty="0">
              <a:ln>
                <a:noFill/>
              </a:ln>
              <a:solidFill>
                <a:schemeClr val="bg1"/>
              </a:solidFill>
              <a:effectLst/>
              <a:uLnTx/>
              <a:uFillTx/>
            </a:endParaRPr>
          </a:p>
        </p:txBody>
      </p:sp>
    </p:spTree>
    <p:extLst>
      <p:ext uri="{BB962C8B-B14F-4D97-AF65-F5344CB8AC3E}">
        <p14:creationId xmlns:p14="http://schemas.microsoft.com/office/powerpoint/2010/main" val="25243183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AutoShape 2" descr="Afbeeldingsresultaat voor afspraken"/>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AutoShape 4" descr="Afbeeldingsresultaat voor afspraken"/>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26" name="Picture 2" descr="Afbeeldingsresultaat voor stage lop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50174" y="2127967"/>
            <a:ext cx="6850987" cy="4204018"/>
          </a:xfrm>
          <a:prstGeom prst="rect">
            <a:avLst/>
          </a:prstGeom>
          <a:noFill/>
          <a:extLst>
            <a:ext uri="{909E8E84-426E-40DD-AFC4-6F175D3DCCD1}">
              <a14:hiddenFill xmlns:a14="http://schemas.microsoft.com/office/drawing/2010/main">
                <a:solidFill>
                  <a:srgbClr val="FFFFFF"/>
                </a:solidFill>
              </a14:hiddenFill>
            </a:ext>
          </a:extLst>
        </p:spPr>
      </p:pic>
      <p:sp>
        <p:nvSpPr>
          <p:cNvPr id="3" name="Tekstvak 2">
            <a:extLst>
              <a:ext uri="{FF2B5EF4-FFF2-40B4-BE49-F238E27FC236}">
                <a16:creationId xmlns:a16="http://schemas.microsoft.com/office/drawing/2014/main" id="{CD5C737A-A69C-B585-7954-97788E5A0CDC}"/>
              </a:ext>
            </a:extLst>
          </p:cNvPr>
          <p:cNvSpPr txBox="1"/>
          <p:nvPr/>
        </p:nvSpPr>
        <p:spPr>
          <a:xfrm>
            <a:off x="9531659" y="6331985"/>
            <a:ext cx="2660341" cy="46166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accent1">
                    <a:lumMod val="40000"/>
                    <a:lumOff val="60000"/>
                  </a:schemeClr>
                </a:solidFill>
              </a:rPr>
              <a:t>C.L. Menig</a:t>
            </a:r>
          </a:p>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bg1"/>
                </a:solidFill>
              </a:rPr>
              <a:t>Communicatieve vaardigheden </a:t>
            </a:r>
            <a:r>
              <a:rPr lang="nl-NL" sz="1200" kern="0" dirty="0" err="1">
                <a:solidFill>
                  <a:schemeClr val="bg1"/>
                </a:solidFill>
              </a:rPr>
              <a:t>Lj</a:t>
            </a:r>
            <a:r>
              <a:rPr lang="nl-NL" sz="1200" kern="0" dirty="0">
                <a:solidFill>
                  <a:schemeClr val="bg1"/>
                </a:solidFill>
              </a:rPr>
              <a:t> 2</a:t>
            </a:r>
            <a:endParaRPr kumimoji="0" lang="nl-NL" sz="1200" b="0" i="0" u="none" strike="noStrike" kern="0" cap="none" spc="0" normalizeH="0" baseline="0" noProof="0" dirty="0">
              <a:ln>
                <a:noFill/>
              </a:ln>
              <a:solidFill>
                <a:schemeClr val="bg1"/>
              </a:solidFill>
              <a:effectLst/>
              <a:uLnTx/>
              <a:uFillTx/>
            </a:endParaRPr>
          </a:p>
        </p:txBody>
      </p:sp>
      <p:sp>
        <p:nvSpPr>
          <p:cNvPr id="8" name="Titel 1">
            <a:extLst>
              <a:ext uri="{FF2B5EF4-FFF2-40B4-BE49-F238E27FC236}">
                <a16:creationId xmlns:a16="http://schemas.microsoft.com/office/drawing/2014/main" id="{6188BD23-22B4-5041-0232-1A9A239D5488}"/>
              </a:ext>
            </a:extLst>
          </p:cNvPr>
          <p:cNvSpPr txBox="1">
            <a:spLocks/>
          </p:cNvSpPr>
          <p:nvPr/>
        </p:nvSpPr>
        <p:spPr>
          <a:xfrm>
            <a:off x="677334" y="788785"/>
            <a:ext cx="8596668" cy="1320800"/>
          </a:xfrm>
          <a:prstGeom prst="rect">
            <a:avLst/>
          </a:prstGeom>
        </p:spPr>
        <p:txBody>
          <a:bodyPr vert="horz" lIns="91440" tIns="45720" rIns="91440" bIns="45720" rtlCol="0" anchor="t">
            <a:normAutofit fontScale="90000" lnSpcReduction="2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spcBef>
                <a:spcPts val="800"/>
              </a:spcBef>
              <a:spcAft>
                <a:spcPts val="1200"/>
              </a:spcAft>
            </a:pPr>
            <a:r>
              <a:rPr lang="nl-NL" sz="3800" b="1" dirty="0">
                <a:solidFill>
                  <a:schemeClr val="accent2"/>
                </a:solidFill>
              </a:rPr>
              <a:t>Assertiviteit</a:t>
            </a:r>
            <a:br>
              <a:rPr lang="nl-NL" sz="3800" b="1" dirty="0">
                <a:solidFill>
                  <a:schemeClr val="accent2">
                    <a:lumMod val="75000"/>
                  </a:schemeClr>
                </a:solidFill>
              </a:rPr>
            </a:br>
            <a:br>
              <a:rPr lang="nl-NL" sz="3800" b="1" dirty="0">
                <a:solidFill>
                  <a:schemeClr val="accent1">
                    <a:lumMod val="75000"/>
                  </a:schemeClr>
                </a:solidFill>
              </a:rPr>
            </a:br>
            <a:r>
              <a:rPr lang="nl-NL" sz="3000" b="1" dirty="0">
                <a:solidFill>
                  <a:schemeClr val="accent1">
                    <a:lumMod val="75000"/>
                  </a:schemeClr>
                </a:solidFill>
              </a:rPr>
              <a:t>Stage ervaringen</a:t>
            </a:r>
            <a:endParaRPr lang="nl-NL" b="1" dirty="0">
              <a:solidFill>
                <a:schemeClr val="accent1">
                  <a:lumMod val="75000"/>
                </a:schemeClr>
              </a:solidFill>
            </a:endParaRPr>
          </a:p>
        </p:txBody>
      </p:sp>
    </p:spTree>
    <p:extLst>
      <p:ext uri="{BB962C8B-B14F-4D97-AF65-F5344CB8AC3E}">
        <p14:creationId xmlns:p14="http://schemas.microsoft.com/office/powerpoint/2010/main" val="999783320"/>
      </p:ext>
    </p:extLst>
  </p:cSld>
  <p:clrMapOvr>
    <a:masterClrMapping/>
  </p:clrMapOvr>
  <p:transition spd="slow">
    <p:push dir="u"/>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lstStyle/>
          <a:p>
            <a:endParaRPr lang="nl-NL" dirty="0"/>
          </a:p>
          <a:p>
            <a:endParaRPr lang="nl-NL" dirty="0"/>
          </a:p>
          <a:p>
            <a:endParaRPr lang="nl-NL" dirty="0"/>
          </a:p>
          <a:p>
            <a:endParaRPr lang="nl-NL" dirty="0"/>
          </a:p>
          <a:p>
            <a:endParaRPr lang="nl-NL" dirty="0"/>
          </a:p>
          <a:p>
            <a:endParaRPr lang="nl-NL" dirty="0"/>
          </a:p>
          <a:p>
            <a:endParaRPr lang="nl-NL" dirty="0"/>
          </a:p>
          <a:p>
            <a:endParaRPr lang="nl-NL" dirty="0"/>
          </a:p>
          <a:p>
            <a:pPr marL="0" indent="0" algn="ctr">
              <a:buNone/>
            </a:pPr>
            <a:endParaRPr lang="nl-NL" dirty="0"/>
          </a:p>
        </p:txBody>
      </p:sp>
      <p:pic>
        <p:nvPicPr>
          <p:cNvPr id="4100" name="Picture 4" descr="Afbeeldingsresultaat voor ne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68345" y="2109585"/>
            <a:ext cx="4614646" cy="3460985"/>
          </a:xfrm>
          <a:prstGeom prst="rect">
            <a:avLst/>
          </a:prstGeom>
          <a:noFill/>
          <a:extLst>
            <a:ext uri="{909E8E84-426E-40DD-AFC4-6F175D3DCCD1}">
              <a14:hiddenFill xmlns:a14="http://schemas.microsoft.com/office/drawing/2010/main">
                <a:solidFill>
                  <a:srgbClr val="FFFFFF"/>
                </a:solidFill>
              </a14:hiddenFill>
            </a:ext>
          </a:extLst>
        </p:spPr>
      </p:pic>
      <p:sp>
        <p:nvSpPr>
          <p:cNvPr id="2" name="Tekstvak 1">
            <a:extLst>
              <a:ext uri="{FF2B5EF4-FFF2-40B4-BE49-F238E27FC236}">
                <a16:creationId xmlns:a16="http://schemas.microsoft.com/office/drawing/2014/main" id="{DC7CF202-9F2E-0DE2-9BB2-D1595A5E97DA}"/>
              </a:ext>
            </a:extLst>
          </p:cNvPr>
          <p:cNvSpPr txBox="1"/>
          <p:nvPr/>
        </p:nvSpPr>
        <p:spPr>
          <a:xfrm>
            <a:off x="9531659" y="6331985"/>
            <a:ext cx="2660341" cy="46166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accent1">
                    <a:lumMod val="40000"/>
                    <a:lumOff val="60000"/>
                  </a:schemeClr>
                </a:solidFill>
              </a:rPr>
              <a:t>C.L. Menig</a:t>
            </a:r>
          </a:p>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bg1"/>
                </a:solidFill>
              </a:rPr>
              <a:t>Communicatieve vaardigheden </a:t>
            </a:r>
            <a:r>
              <a:rPr lang="nl-NL" sz="1200" kern="0" dirty="0" err="1">
                <a:solidFill>
                  <a:schemeClr val="bg1"/>
                </a:solidFill>
              </a:rPr>
              <a:t>Lj</a:t>
            </a:r>
            <a:r>
              <a:rPr lang="nl-NL" sz="1200" kern="0" dirty="0">
                <a:solidFill>
                  <a:schemeClr val="bg1"/>
                </a:solidFill>
              </a:rPr>
              <a:t> 2</a:t>
            </a:r>
            <a:endParaRPr kumimoji="0" lang="nl-NL" sz="1200" b="0" i="0" u="none" strike="noStrike" kern="0" cap="none" spc="0" normalizeH="0" baseline="0" noProof="0" dirty="0">
              <a:ln>
                <a:noFill/>
              </a:ln>
              <a:solidFill>
                <a:schemeClr val="bg1"/>
              </a:solidFill>
              <a:effectLst/>
              <a:uLnTx/>
              <a:uFillTx/>
            </a:endParaRPr>
          </a:p>
        </p:txBody>
      </p:sp>
      <p:sp>
        <p:nvSpPr>
          <p:cNvPr id="7" name="Titel 1">
            <a:extLst>
              <a:ext uri="{FF2B5EF4-FFF2-40B4-BE49-F238E27FC236}">
                <a16:creationId xmlns:a16="http://schemas.microsoft.com/office/drawing/2014/main" id="{B287E9D3-4FD9-BAC2-2B10-533691701106}"/>
              </a:ext>
            </a:extLst>
          </p:cNvPr>
          <p:cNvSpPr txBox="1">
            <a:spLocks/>
          </p:cNvSpPr>
          <p:nvPr/>
        </p:nvSpPr>
        <p:spPr>
          <a:xfrm>
            <a:off x="677334" y="788785"/>
            <a:ext cx="8596668" cy="1320800"/>
          </a:xfrm>
          <a:prstGeom prst="rect">
            <a:avLst/>
          </a:prstGeom>
        </p:spPr>
        <p:txBody>
          <a:bodyPr vert="horz" lIns="91440" tIns="45720" rIns="91440" bIns="45720" rtlCol="0" anchor="t">
            <a:normAutofit fontScale="90000" lnSpcReduction="2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spcBef>
                <a:spcPts val="800"/>
              </a:spcBef>
              <a:spcAft>
                <a:spcPts val="1200"/>
              </a:spcAft>
            </a:pPr>
            <a:r>
              <a:rPr lang="nl-NL" sz="3800" b="1" dirty="0">
                <a:solidFill>
                  <a:schemeClr val="accent2"/>
                </a:solidFill>
              </a:rPr>
              <a:t>Assertiviteit</a:t>
            </a:r>
            <a:br>
              <a:rPr lang="nl-NL" sz="3800" b="1" dirty="0">
                <a:solidFill>
                  <a:schemeClr val="accent2">
                    <a:lumMod val="75000"/>
                  </a:schemeClr>
                </a:solidFill>
              </a:rPr>
            </a:br>
            <a:br>
              <a:rPr lang="nl-NL" sz="3800" b="1" dirty="0">
                <a:solidFill>
                  <a:schemeClr val="accent1">
                    <a:lumMod val="75000"/>
                  </a:schemeClr>
                </a:solidFill>
              </a:rPr>
            </a:br>
            <a:r>
              <a:rPr lang="nl-NL" sz="3000" b="1" dirty="0">
                <a:solidFill>
                  <a:schemeClr val="accent1">
                    <a:lumMod val="75000"/>
                  </a:schemeClr>
                </a:solidFill>
              </a:rPr>
              <a:t>Nee zeggen</a:t>
            </a:r>
            <a:endParaRPr lang="nl-NL" b="1" dirty="0">
              <a:solidFill>
                <a:schemeClr val="accent1">
                  <a:lumMod val="75000"/>
                </a:schemeClr>
              </a:solidFill>
            </a:endParaRPr>
          </a:p>
        </p:txBody>
      </p:sp>
    </p:spTree>
    <p:extLst>
      <p:ext uri="{BB962C8B-B14F-4D97-AF65-F5344CB8AC3E}">
        <p14:creationId xmlns:p14="http://schemas.microsoft.com/office/powerpoint/2010/main" val="223644365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4100"/>
                                        </p:tgtEl>
                                        <p:attrNameLst>
                                          <p:attrName>style.visibility</p:attrName>
                                        </p:attrNameLst>
                                      </p:cBhvr>
                                      <p:to>
                                        <p:strVal val="visible"/>
                                      </p:to>
                                    </p:set>
                                    <p:anim calcmode="lin" valueType="num">
                                      <p:cBhvr>
                                        <p:cTn id="7" dur="1000" fill="hold"/>
                                        <p:tgtEl>
                                          <p:spTgt spid="4100"/>
                                        </p:tgtEl>
                                        <p:attrNameLst>
                                          <p:attrName>ppt_w</p:attrName>
                                        </p:attrNameLst>
                                      </p:cBhvr>
                                      <p:tavLst>
                                        <p:tav tm="0">
                                          <p:val>
                                            <p:fltVal val="0"/>
                                          </p:val>
                                        </p:tav>
                                        <p:tav tm="100000">
                                          <p:val>
                                            <p:strVal val="#ppt_w"/>
                                          </p:val>
                                        </p:tav>
                                      </p:tavLst>
                                    </p:anim>
                                    <p:anim calcmode="lin" valueType="num">
                                      <p:cBhvr>
                                        <p:cTn id="8" dur="1000" fill="hold"/>
                                        <p:tgtEl>
                                          <p:spTgt spid="4100"/>
                                        </p:tgtEl>
                                        <p:attrNameLst>
                                          <p:attrName>ppt_h</p:attrName>
                                        </p:attrNameLst>
                                      </p:cBhvr>
                                      <p:tavLst>
                                        <p:tav tm="0">
                                          <p:val>
                                            <p:fltVal val="0"/>
                                          </p:val>
                                        </p:tav>
                                        <p:tav tm="100000">
                                          <p:val>
                                            <p:strVal val="#ppt_h"/>
                                          </p:val>
                                        </p:tav>
                                      </p:tavLst>
                                    </p:anim>
                                    <p:anim calcmode="lin" valueType="num">
                                      <p:cBhvr>
                                        <p:cTn id="9" dur="1000" fill="hold"/>
                                        <p:tgtEl>
                                          <p:spTgt spid="4100"/>
                                        </p:tgtEl>
                                        <p:attrNameLst>
                                          <p:attrName>style.rotation</p:attrName>
                                        </p:attrNameLst>
                                      </p:cBhvr>
                                      <p:tavLst>
                                        <p:tav tm="0">
                                          <p:val>
                                            <p:fltVal val="90"/>
                                          </p:val>
                                        </p:tav>
                                        <p:tav tm="100000">
                                          <p:val>
                                            <p:fltVal val="0"/>
                                          </p:val>
                                        </p:tav>
                                      </p:tavLst>
                                    </p:anim>
                                    <p:animEffect transition="in" filter="fade">
                                      <p:cBhvr>
                                        <p:cTn id="10" dur="1000"/>
                                        <p:tgtEl>
                                          <p:spTgt spid="4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Nee leren zeggen | imposter-syndroom | Eveline den Boogert - Coach en  trainer">
            <a:extLst>
              <a:ext uri="{FF2B5EF4-FFF2-40B4-BE49-F238E27FC236}">
                <a16:creationId xmlns:a16="http://schemas.microsoft.com/office/drawing/2014/main" id="{1FA7FDE4-3629-BEAE-DEB0-BF3E9977325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99714" y="4423362"/>
            <a:ext cx="4467225" cy="2434638"/>
          </a:xfrm>
          <a:prstGeom prst="rect">
            <a:avLst/>
          </a:prstGeom>
          <a:noFill/>
          <a:extLst>
            <a:ext uri="{909E8E84-426E-40DD-AFC4-6F175D3DCCD1}">
              <a14:hiddenFill xmlns:a14="http://schemas.microsoft.com/office/drawing/2010/main">
                <a:solidFill>
                  <a:srgbClr val="FFFFFF"/>
                </a:solidFill>
              </a14:hiddenFill>
            </a:ext>
          </a:extLst>
        </p:spPr>
      </p:pic>
      <p:sp>
        <p:nvSpPr>
          <p:cNvPr id="3" name="Tijdelijke aanduiding voor inhoud 2">
            <a:extLst>
              <a:ext uri="{FF2B5EF4-FFF2-40B4-BE49-F238E27FC236}">
                <a16:creationId xmlns:a16="http://schemas.microsoft.com/office/drawing/2014/main" id="{AA3EE8CC-E0A8-F039-F3AC-19B92F7671CB}"/>
              </a:ext>
            </a:extLst>
          </p:cNvPr>
          <p:cNvSpPr>
            <a:spLocks noGrp="1"/>
          </p:cNvSpPr>
          <p:nvPr>
            <p:ph idx="1"/>
          </p:nvPr>
        </p:nvSpPr>
        <p:spPr/>
        <p:txBody>
          <a:bodyPr/>
          <a:lstStyle/>
          <a:p>
            <a:pPr marL="0" indent="0" algn="l">
              <a:buNone/>
            </a:pPr>
            <a:r>
              <a:rPr lang="nl-NL" b="0" i="0" dirty="0">
                <a:solidFill>
                  <a:srgbClr val="333333"/>
                </a:solidFill>
                <a:effectLst/>
                <a:latin typeface="Arial" panose="020B0604020202020204" pitchFamily="34" charset="0"/>
              </a:rPr>
              <a:t>In welke situaties is 'nee' durven zeggen belangrijk?</a:t>
            </a:r>
          </a:p>
          <a:p>
            <a:pPr lvl="1"/>
            <a:r>
              <a:rPr lang="nl-NL" b="0" i="0" dirty="0">
                <a:solidFill>
                  <a:srgbClr val="333333"/>
                </a:solidFill>
                <a:effectLst/>
                <a:latin typeface="Arial" panose="020B0604020202020204" pitchFamily="34" charset="0"/>
              </a:rPr>
              <a:t>Kun je voorbeelden geven?</a:t>
            </a:r>
          </a:p>
          <a:p>
            <a:pPr marL="0" indent="0" algn="l">
              <a:buNone/>
            </a:pPr>
            <a:endParaRPr lang="nl-NL" b="0" i="0" dirty="0">
              <a:solidFill>
                <a:srgbClr val="333333"/>
              </a:solidFill>
              <a:effectLst/>
              <a:latin typeface="Arial" panose="020B0604020202020204" pitchFamily="34" charset="0"/>
            </a:endParaRPr>
          </a:p>
          <a:p>
            <a:pPr marL="0" indent="0" algn="l">
              <a:buNone/>
            </a:pPr>
            <a:r>
              <a:rPr lang="nl-NL" b="0" i="0" dirty="0">
                <a:solidFill>
                  <a:srgbClr val="333333"/>
                </a:solidFill>
                <a:effectLst/>
                <a:latin typeface="Arial" panose="020B0604020202020204" pitchFamily="34" charset="0"/>
              </a:rPr>
              <a:t>In welke situaties wil of durf je geen 'nee' te zeggen?</a:t>
            </a:r>
          </a:p>
          <a:p>
            <a:pPr lvl="1"/>
            <a:r>
              <a:rPr lang="nl-NL" b="0" i="0" dirty="0">
                <a:solidFill>
                  <a:srgbClr val="333333"/>
                </a:solidFill>
                <a:effectLst/>
                <a:latin typeface="Arial" panose="020B0604020202020204" pitchFamily="34" charset="0"/>
              </a:rPr>
              <a:t>Hoe komt dat? </a:t>
            </a:r>
          </a:p>
          <a:p>
            <a:pPr lvl="1"/>
            <a:r>
              <a:rPr lang="nl-NL" b="0" i="0" dirty="0">
                <a:solidFill>
                  <a:srgbClr val="333333"/>
                </a:solidFill>
                <a:effectLst/>
                <a:latin typeface="Arial" panose="020B0604020202020204" pitchFamily="34" charset="0"/>
              </a:rPr>
              <a:t>Zou je dit willen veranderen?</a:t>
            </a:r>
          </a:p>
          <a:p>
            <a:pPr lvl="1"/>
            <a:r>
              <a:rPr lang="nl-NL" dirty="0">
                <a:solidFill>
                  <a:srgbClr val="333333"/>
                </a:solidFill>
                <a:latin typeface="Arial" panose="020B0604020202020204" pitchFamily="34" charset="0"/>
              </a:rPr>
              <a:t>Z</a:t>
            </a:r>
            <a:r>
              <a:rPr lang="nl-NL" b="0" i="0" dirty="0">
                <a:solidFill>
                  <a:srgbClr val="333333"/>
                </a:solidFill>
                <a:effectLst/>
                <a:latin typeface="Arial" panose="020B0604020202020204" pitchFamily="34" charset="0"/>
              </a:rPr>
              <a:t>o ja, hoe kun je dit veranderen? Wat is daarvoor nodig?</a:t>
            </a:r>
          </a:p>
          <a:p>
            <a:endParaRPr lang="nl-NL" dirty="0"/>
          </a:p>
        </p:txBody>
      </p:sp>
      <p:sp>
        <p:nvSpPr>
          <p:cNvPr id="5" name="Tekstvak 4">
            <a:extLst>
              <a:ext uri="{FF2B5EF4-FFF2-40B4-BE49-F238E27FC236}">
                <a16:creationId xmlns:a16="http://schemas.microsoft.com/office/drawing/2014/main" id="{31E8EE3C-06F7-C14D-E185-7B2396096625}"/>
              </a:ext>
            </a:extLst>
          </p:cNvPr>
          <p:cNvSpPr txBox="1"/>
          <p:nvPr/>
        </p:nvSpPr>
        <p:spPr>
          <a:xfrm>
            <a:off x="9531659" y="6331985"/>
            <a:ext cx="2660341" cy="46166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accent1">
                    <a:lumMod val="40000"/>
                    <a:lumOff val="60000"/>
                  </a:schemeClr>
                </a:solidFill>
              </a:rPr>
              <a:t>C.L. Menig</a:t>
            </a:r>
          </a:p>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bg1"/>
                </a:solidFill>
              </a:rPr>
              <a:t>Communicatieve vaardigheden </a:t>
            </a:r>
            <a:r>
              <a:rPr lang="nl-NL" sz="1200" kern="0" dirty="0" err="1">
                <a:solidFill>
                  <a:schemeClr val="bg1"/>
                </a:solidFill>
              </a:rPr>
              <a:t>Lj</a:t>
            </a:r>
            <a:r>
              <a:rPr lang="nl-NL" sz="1200" kern="0" dirty="0">
                <a:solidFill>
                  <a:schemeClr val="bg1"/>
                </a:solidFill>
              </a:rPr>
              <a:t> 2</a:t>
            </a:r>
            <a:endParaRPr kumimoji="0" lang="nl-NL" sz="1200" b="0" i="0" u="none" strike="noStrike" kern="0" cap="none" spc="0" normalizeH="0" baseline="0" noProof="0" dirty="0">
              <a:ln>
                <a:noFill/>
              </a:ln>
              <a:solidFill>
                <a:schemeClr val="bg1"/>
              </a:solidFill>
              <a:effectLst/>
              <a:uLnTx/>
              <a:uFillTx/>
            </a:endParaRPr>
          </a:p>
        </p:txBody>
      </p:sp>
      <p:sp>
        <p:nvSpPr>
          <p:cNvPr id="2" name="Titel 1">
            <a:extLst>
              <a:ext uri="{FF2B5EF4-FFF2-40B4-BE49-F238E27FC236}">
                <a16:creationId xmlns:a16="http://schemas.microsoft.com/office/drawing/2014/main" id="{7B3044FD-5699-67CD-BEDC-0397072367E2}"/>
              </a:ext>
            </a:extLst>
          </p:cNvPr>
          <p:cNvSpPr txBox="1">
            <a:spLocks/>
          </p:cNvSpPr>
          <p:nvPr/>
        </p:nvSpPr>
        <p:spPr>
          <a:xfrm>
            <a:off x="677334" y="788785"/>
            <a:ext cx="8596668" cy="1320800"/>
          </a:xfrm>
          <a:prstGeom prst="rect">
            <a:avLst/>
          </a:prstGeom>
        </p:spPr>
        <p:txBody>
          <a:bodyPr vert="horz" lIns="91440" tIns="45720" rIns="91440" bIns="45720" rtlCol="0" anchor="t">
            <a:normAutofit fontScale="90000" lnSpcReduction="2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spcBef>
                <a:spcPts val="800"/>
              </a:spcBef>
              <a:spcAft>
                <a:spcPts val="1200"/>
              </a:spcAft>
            </a:pPr>
            <a:r>
              <a:rPr lang="nl-NL" sz="3800" b="1" dirty="0">
                <a:solidFill>
                  <a:schemeClr val="accent2"/>
                </a:solidFill>
              </a:rPr>
              <a:t>Assertiviteit</a:t>
            </a:r>
            <a:br>
              <a:rPr lang="nl-NL" sz="3800" b="1" dirty="0">
                <a:solidFill>
                  <a:schemeClr val="accent2">
                    <a:lumMod val="75000"/>
                  </a:schemeClr>
                </a:solidFill>
              </a:rPr>
            </a:br>
            <a:br>
              <a:rPr lang="nl-NL" sz="3800" b="1" dirty="0">
                <a:solidFill>
                  <a:schemeClr val="accent1">
                    <a:lumMod val="75000"/>
                  </a:schemeClr>
                </a:solidFill>
              </a:rPr>
            </a:br>
            <a:r>
              <a:rPr lang="nl-NL" sz="3000" b="1" dirty="0">
                <a:solidFill>
                  <a:schemeClr val="accent1">
                    <a:lumMod val="75000"/>
                  </a:schemeClr>
                </a:solidFill>
              </a:rPr>
              <a:t>Opdracht 4: Nee zeggen</a:t>
            </a:r>
            <a:endParaRPr lang="nl-NL" b="1" dirty="0">
              <a:solidFill>
                <a:schemeClr val="accent1">
                  <a:lumMod val="75000"/>
                </a:schemeClr>
              </a:solidFill>
            </a:endParaRPr>
          </a:p>
        </p:txBody>
      </p:sp>
    </p:spTree>
    <p:extLst>
      <p:ext uri="{BB962C8B-B14F-4D97-AF65-F5344CB8AC3E}">
        <p14:creationId xmlns:p14="http://schemas.microsoft.com/office/powerpoint/2010/main" val="5146712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22530"/>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jdelijke aanduiding voor inhoud 2"/>
          <p:cNvSpPr>
            <a:spLocks noGrp="1"/>
          </p:cNvSpPr>
          <p:nvPr>
            <p:ph idx="1"/>
          </p:nvPr>
        </p:nvSpPr>
        <p:spPr>
          <a:xfrm>
            <a:off x="735523" y="1927833"/>
            <a:ext cx="8596668" cy="3880773"/>
          </a:xfrm>
        </p:spPr>
        <p:txBody>
          <a:bodyPr>
            <a:normAutofit/>
          </a:bodyPr>
          <a:lstStyle/>
          <a:p>
            <a:r>
              <a:rPr lang="nl-NL" sz="2000" dirty="0"/>
              <a:t>Lesdoelen</a:t>
            </a:r>
          </a:p>
          <a:p>
            <a:r>
              <a:rPr lang="nl-NL" sz="2000" dirty="0"/>
              <a:t>Assertief, Sub-assertief en agressief</a:t>
            </a:r>
          </a:p>
          <a:p>
            <a:r>
              <a:rPr lang="nl-NL" sz="2000" dirty="0"/>
              <a:t>Opdracht 1: Assertiviteitstest</a:t>
            </a:r>
          </a:p>
          <a:p>
            <a:r>
              <a:rPr lang="nl-NL" sz="2000" dirty="0"/>
              <a:t>Opdracht 2:Assertiviteit</a:t>
            </a:r>
          </a:p>
          <a:p>
            <a:r>
              <a:rPr lang="nl-NL" sz="2000" dirty="0"/>
              <a:t>Opdracht 3: Wat doe ik dan?</a:t>
            </a:r>
          </a:p>
          <a:p>
            <a:r>
              <a:rPr lang="nl-NL" sz="2000" dirty="0"/>
              <a:t>Stage ervaringen</a:t>
            </a:r>
          </a:p>
          <a:p>
            <a:r>
              <a:rPr lang="nl-NL" sz="2000" dirty="0"/>
              <a:t>Opdracht 4: Nee zeggen</a:t>
            </a:r>
          </a:p>
          <a:p>
            <a:r>
              <a:rPr lang="nl-NL" sz="2000" dirty="0"/>
              <a:t>Tips</a:t>
            </a:r>
          </a:p>
          <a:p>
            <a:r>
              <a:rPr lang="nl-NL" sz="2000" dirty="0"/>
              <a:t>Vragen</a:t>
            </a:r>
          </a:p>
          <a:p>
            <a:pPr lvl="1">
              <a:buFont typeface="Arial" panose="020B0604020202020204" pitchFamily="34" charset="0"/>
              <a:buChar char="•"/>
            </a:pPr>
            <a:endParaRPr lang="nl-NL" dirty="0"/>
          </a:p>
        </p:txBody>
      </p:sp>
      <p:sp>
        <p:nvSpPr>
          <p:cNvPr id="9" name="Titel 1">
            <a:extLst>
              <a:ext uri="{FF2B5EF4-FFF2-40B4-BE49-F238E27FC236}">
                <a16:creationId xmlns:a16="http://schemas.microsoft.com/office/drawing/2014/main" id="{6E67828B-0083-0F6D-57ED-453D38D8E405}"/>
              </a:ext>
            </a:extLst>
          </p:cNvPr>
          <p:cNvSpPr txBox="1">
            <a:spLocks/>
          </p:cNvSpPr>
          <p:nvPr/>
        </p:nvSpPr>
        <p:spPr>
          <a:xfrm>
            <a:off x="677334" y="788785"/>
            <a:ext cx="8596668" cy="1320800"/>
          </a:xfrm>
          <a:prstGeom prst="rect">
            <a:avLst/>
          </a:prstGeom>
        </p:spPr>
        <p:txBody>
          <a:bodyPr vert="horz" lIns="91440" tIns="45720" rIns="91440" bIns="45720" rtlCol="0" anchor="t">
            <a:normAutofit fontScale="90000" lnSpcReduction="2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spcBef>
                <a:spcPts val="800"/>
              </a:spcBef>
              <a:spcAft>
                <a:spcPts val="1200"/>
              </a:spcAft>
            </a:pPr>
            <a:r>
              <a:rPr lang="nl-NL" sz="3800" b="1" dirty="0">
                <a:solidFill>
                  <a:schemeClr val="accent2"/>
                </a:solidFill>
              </a:rPr>
              <a:t>Inhoudsopgave</a:t>
            </a:r>
            <a:br>
              <a:rPr lang="nl-NL" sz="3800" b="1" dirty="0">
                <a:solidFill>
                  <a:schemeClr val="accent2">
                    <a:lumMod val="75000"/>
                  </a:schemeClr>
                </a:solidFill>
              </a:rPr>
            </a:br>
            <a:br>
              <a:rPr lang="nl-NL" sz="3800" b="1" dirty="0">
                <a:solidFill>
                  <a:schemeClr val="accent1">
                    <a:lumMod val="75000"/>
                  </a:schemeClr>
                </a:solidFill>
              </a:rPr>
            </a:br>
            <a:endParaRPr lang="nl-NL" b="1" dirty="0">
              <a:solidFill>
                <a:schemeClr val="accent1">
                  <a:lumMod val="75000"/>
                </a:schemeClr>
              </a:solidFill>
            </a:endParaRPr>
          </a:p>
        </p:txBody>
      </p:sp>
      <p:sp>
        <p:nvSpPr>
          <p:cNvPr id="2" name="Tekstvak 1">
            <a:extLst>
              <a:ext uri="{FF2B5EF4-FFF2-40B4-BE49-F238E27FC236}">
                <a16:creationId xmlns:a16="http://schemas.microsoft.com/office/drawing/2014/main" id="{864B8AAF-CB73-E300-5E20-48CDD09F2BD1}"/>
              </a:ext>
            </a:extLst>
          </p:cNvPr>
          <p:cNvSpPr txBox="1"/>
          <p:nvPr/>
        </p:nvSpPr>
        <p:spPr>
          <a:xfrm>
            <a:off x="9531659" y="6331985"/>
            <a:ext cx="2660341" cy="46166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accent1">
                    <a:lumMod val="40000"/>
                    <a:lumOff val="60000"/>
                  </a:schemeClr>
                </a:solidFill>
              </a:rPr>
              <a:t>C.L. Menig</a:t>
            </a:r>
          </a:p>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bg1"/>
                </a:solidFill>
              </a:rPr>
              <a:t>Communicatieve vaardigheden </a:t>
            </a:r>
            <a:r>
              <a:rPr lang="nl-NL" sz="1200" kern="0" dirty="0" err="1">
                <a:solidFill>
                  <a:schemeClr val="bg1"/>
                </a:solidFill>
              </a:rPr>
              <a:t>Lj</a:t>
            </a:r>
            <a:r>
              <a:rPr lang="nl-NL" sz="1200" kern="0" dirty="0">
                <a:solidFill>
                  <a:schemeClr val="bg1"/>
                </a:solidFill>
              </a:rPr>
              <a:t> 2</a:t>
            </a:r>
            <a:endParaRPr kumimoji="0" lang="nl-NL" sz="1200" b="0" i="0" u="none" strike="noStrike" kern="0" cap="none" spc="0" normalizeH="0" baseline="0" noProof="0" dirty="0">
              <a:ln>
                <a:noFill/>
              </a:ln>
              <a:solidFill>
                <a:schemeClr val="bg1"/>
              </a:solidFill>
              <a:effectLst/>
              <a:uLnTx/>
              <a:uFillTx/>
            </a:endParaRPr>
          </a:p>
        </p:txBody>
      </p:sp>
    </p:spTree>
    <p:extLst>
      <p:ext uri="{BB962C8B-B14F-4D97-AF65-F5344CB8AC3E}">
        <p14:creationId xmlns:p14="http://schemas.microsoft.com/office/powerpoint/2010/main" val="3248093766"/>
      </p:ext>
    </p:extLst>
  </p:cSld>
  <p:clrMapOvr>
    <a:masterClrMapping/>
  </p:clrMapOvr>
  <p:transition spd="slow">
    <p:push dir="u"/>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nlinemedia 3" title="Nee 3-assertief">
            <a:hlinkClick r:id="" action="ppaction://media"/>
            <a:extLst>
              <a:ext uri="{FF2B5EF4-FFF2-40B4-BE49-F238E27FC236}">
                <a16:creationId xmlns:a16="http://schemas.microsoft.com/office/drawing/2014/main" id="{56788CC4-75E6-C3FC-2338-020FD55F37C0}"/>
              </a:ext>
            </a:extLst>
          </p:cNvPr>
          <p:cNvPicPr>
            <a:picLocks noGrp="1" noRot="1" noChangeAspect="1"/>
          </p:cNvPicPr>
          <p:nvPr>
            <p:ph idx="1"/>
            <a:videoFile r:link="rId1"/>
          </p:nvPr>
        </p:nvPicPr>
        <p:blipFill>
          <a:blip r:embed="rId3"/>
          <a:stretch>
            <a:fillRect/>
          </a:stretch>
        </p:blipFill>
        <p:spPr>
          <a:xfrm>
            <a:off x="2272684" y="2620832"/>
            <a:ext cx="6107837" cy="3448383"/>
          </a:xfrm>
          <a:prstGeom prst="rect">
            <a:avLst/>
          </a:prstGeom>
        </p:spPr>
      </p:pic>
      <p:sp>
        <p:nvSpPr>
          <p:cNvPr id="5" name="Titel 1">
            <a:extLst>
              <a:ext uri="{FF2B5EF4-FFF2-40B4-BE49-F238E27FC236}">
                <a16:creationId xmlns:a16="http://schemas.microsoft.com/office/drawing/2014/main" id="{9FAAADC6-16EF-F976-BA36-F7DE3C12D3DE}"/>
              </a:ext>
            </a:extLst>
          </p:cNvPr>
          <p:cNvSpPr txBox="1">
            <a:spLocks/>
          </p:cNvSpPr>
          <p:nvPr/>
        </p:nvSpPr>
        <p:spPr>
          <a:xfrm>
            <a:off x="677334" y="788785"/>
            <a:ext cx="8596668" cy="1320800"/>
          </a:xfrm>
          <a:prstGeom prst="rect">
            <a:avLst/>
          </a:prstGeom>
        </p:spPr>
        <p:txBody>
          <a:bodyPr vert="horz" lIns="91440" tIns="45720" rIns="91440" bIns="45720" rtlCol="0" anchor="t">
            <a:normAutofit fontScale="90000" lnSpcReduction="2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spcBef>
                <a:spcPts val="800"/>
              </a:spcBef>
              <a:spcAft>
                <a:spcPts val="1200"/>
              </a:spcAft>
            </a:pPr>
            <a:r>
              <a:rPr lang="nl-NL" sz="3800" b="1" dirty="0">
                <a:solidFill>
                  <a:schemeClr val="accent2"/>
                </a:solidFill>
              </a:rPr>
              <a:t>Assertiviteit</a:t>
            </a:r>
            <a:br>
              <a:rPr lang="nl-NL" sz="3800" b="1" dirty="0">
                <a:solidFill>
                  <a:schemeClr val="accent2">
                    <a:lumMod val="75000"/>
                  </a:schemeClr>
                </a:solidFill>
              </a:rPr>
            </a:br>
            <a:br>
              <a:rPr lang="nl-NL" sz="3800" b="1" dirty="0">
                <a:solidFill>
                  <a:schemeClr val="accent1">
                    <a:lumMod val="75000"/>
                  </a:schemeClr>
                </a:solidFill>
              </a:rPr>
            </a:br>
            <a:r>
              <a:rPr lang="nl-NL" sz="3000" b="1" dirty="0">
                <a:solidFill>
                  <a:schemeClr val="accent1">
                    <a:lumMod val="75000"/>
                  </a:schemeClr>
                </a:solidFill>
              </a:rPr>
              <a:t>Nee zeggen</a:t>
            </a:r>
            <a:endParaRPr lang="nl-NL" b="1" dirty="0">
              <a:solidFill>
                <a:schemeClr val="accent1">
                  <a:lumMod val="75000"/>
                </a:schemeClr>
              </a:solidFill>
            </a:endParaRPr>
          </a:p>
        </p:txBody>
      </p:sp>
      <p:sp>
        <p:nvSpPr>
          <p:cNvPr id="2" name="Tekstvak 1">
            <a:extLst>
              <a:ext uri="{FF2B5EF4-FFF2-40B4-BE49-F238E27FC236}">
                <a16:creationId xmlns:a16="http://schemas.microsoft.com/office/drawing/2014/main" id="{C8997888-E731-EEFE-DB2B-7F214E735BA6}"/>
              </a:ext>
            </a:extLst>
          </p:cNvPr>
          <p:cNvSpPr txBox="1"/>
          <p:nvPr/>
        </p:nvSpPr>
        <p:spPr>
          <a:xfrm>
            <a:off x="9531659" y="6331985"/>
            <a:ext cx="2660341" cy="46166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accent1">
                    <a:lumMod val="40000"/>
                    <a:lumOff val="60000"/>
                  </a:schemeClr>
                </a:solidFill>
              </a:rPr>
              <a:t>C.L. Menig</a:t>
            </a:r>
          </a:p>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bg1"/>
                </a:solidFill>
              </a:rPr>
              <a:t>Communicatieve vaardigheden </a:t>
            </a:r>
            <a:r>
              <a:rPr lang="nl-NL" sz="1200" kern="0" dirty="0" err="1">
                <a:solidFill>
                  <a:schemeClr val="bg1"/>
                </a:solidFill>
              </a:rPr>
              <a:t>Lj</a:t>
            </a:r>
            <a:r>
              <a:rPr lang="nl-NL" sz="1200" kern="0" dirty="0">
                <a:solidFill>
                  <a:schemeClr val="bg1"/>
                </a:solidFill>
              </a:rPr>
              <a:t> 2</a:t>
            </a:r>
            <a:endParaRPr kumimoji="0" lang="nl-NL" sz="1200" b="0" i="0" u="none" strike="noStrike" kern="0" cap="none" spc="0" normalizeH="0" baseline="0" noProof="0" dirty="0">
              <a:ln>
                <a:noFill/>
              </a:ln>
              <a:solidFill>
                <a:schemeClr val="bg1"/>
              </a:solidFill>
              <a:effectLst/>
              <a:uLnTx/>
              <a:uFillTx/>
            </a:endParaRPr>
          </a:p>
        </p:txBody>
      </p:sp>
    </p:spTree>
    <p:extLst>
      <p:ext uri="{BB962C8B-B14F-4D97-AF65-F5344CB8AC3E}">
        <p14:creationId xmlns:p14="http://schemas.microsoft.com/office/powerpoint/2010/main" val="32498532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normAutofit/>
          </a:bodyPr>
          <a:lstStyle/>
          <a:p>
            <a:r>
              <a:rPr lang="nl-NL" dirty="0"/>
              <a:t>Werk van binnen naar buiten</a:t>
            </a:r>
          </a:p>
          <a:p>
            <a:pPr lvl="1">
              <a:buFont typeface="Courier New" panose="02070309020205020404" pitchFamily="49" charset="0"/>
              <a:buChar char="o"/>
            </a:pPr>
            <a:r>
              <a:rPr lang="nl-NL" dirty="0"/>
              <a:t>Ben je bewust van je negatieve gedachten</a:t>
            </a:r>
          </a:p>
          <a:p>
            <a:pPr lvl="1">
              <a:buFont typeface="Courier New" panose="02070309020205020404" pitchFamily="49" charset="0"/>
              <a:buChar char="o"/>
            </a:pPr>
            <a:r>
              <a:rPr lang="nl-NL" dirty="0"/>
              <a:t>Bouw aan jezelf vertrouwen</a:t>
            </a:r>
          </a:p>
          <a:p>
            <a:r>
              <a:rPr lang="nl-NL" dirty="0"/>
              <a:t>Maak hierbij gebruik van positieve zelfsuggesties</a:t>
            </a:r>
          </a:p>
          <a:p>
            <a:pPr lvl="1">
              <a:buFont typeface="Courier New" panose="02070309020205020404" pitchFamily="49" charset="0"/>
              <a:buChar char="o"/>
            </a:pPr>
            <a:r>
              <a:rPr lang="nl-NL" i="1" dirty="0"/>
              <a:t>Ik ben goed genoeg. Ik kan het.</a:t>
            </a:r>
            <a:endParaRPr lang="nl-NL" dirty="0"/>
          </a:p>
          <a:p>
            <a:pPr lvl="1">
              <a:buFont typeface="Courier New" panose="02070309020205020404" pitchFamily="49" charset="0"/>
              <a:buChar char="o"/>
            </a:pPr>
            <a:r>
              <a:rPr lang="nl-NL" i="1" dirty="0"/>
              <a:t>Ik ben belangrijk. Ik durf het. </a:t>
            </a:r>
            <a:endParaRPr lang="nl-NL" dirty="0"/>
          </a:p>
          <a:p>
            <a:r>
              <a:rPr lang="nl-NL" dirty="0"/>
              <a:t>Vermijd woorden als: Proberen</a:t>
            </a:r>
          </a:p>
          <a:p>
            <a:r>
              <a:rPr lang="nl-NL" dirty="0"/>
              <a:t>Verontschuldig je niet: Sorry</a:t>
            </a:r>
          </a:p>
        </p:txBody>
      </p:sp>
      <p:sp>
        <p:nvSpPr>
          <p:cNvPr id="4" name="Tekstvak 3">
            <a:extLst>
              <a:ext uri="{FF2B5EF4-FFF2-40B4-BE49-F238E27FC236}">
                <a16:creationId xmlns:a16="http://schemas.microsoft.com/office/drawing/2014/main" id="{0E67912D-EBE2-F6FE-28FC-78A05F329C93}"/>
              </a:ext>
            </a:extLst>
          </p:cNvPr>
          <p:cNvSpPr txBox="1"/>
          <p:nvPr/>
        </p:nvSpPr>
        <p:spPr>
          <a:xfrm>
            <a:off x="9531659" y="6331985"/>
            <a:ext cx="2660341" cy="46166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accent1">
                    <a:lumMod val="40000"/>
                    <a:lumOff val="60000"/>
                  </a:schemeClr>
                </a:solidFill>
              </a:rPr>
              <a:t>C.L. Menig</a:t>
            </a:r>
          </a:p>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bg1"/>
                </a:solidFill>
              </a:rPr>
              <a:t>Communicatieve vaardigheden </a:t>
            </a:r>
            <a:r>
              <a:rPr lang="nl-NL" sz="1200" kern="0" dirty="0" err="1">
                <a:solidFill>
                  <a:schemeClr val="bg1"/>
                </a:solidFill>
              </a:rPr>
              <a:t>Lj</a:t>
            </a:r>
            <a:r>
              <a:rPr lang="nl-NL" sz="1200" kern="0" dirty="0">
                <a:solidFill>
                  <a:schemeClr val="bg1"/>
                </a:solidFill>
              </a:rPr>
              <a:t> 2</a:t>
            </a:r>
            <a:endParaRPr kumimoji="0" lang="nl-NL" sz="1200" b="0" i="0" u="none" strike="noStrike" kern="0" cap="none" spc="0" normalizeH="0" baseline="0" noProof="0" dirty="0">
              <a:ln>
                <a:noFill/>
              </a:ln>
              <a:solidFill>
                <a:schemeClr val="bg1"/>
              </a:solidFill>
              <a:effectLst/>
              <a:uLnTx/>
              <a:uFillTx/>
            </a:endParaRPr>
          </a:p>
        </p:txBody>
      </p:sp>
      <p:sp>
        <p:nvSpPr>
          <p:cNvPr id="2" name="Titel 1">
            <a:extLst>
              <a:ext uri="{FF2B5EF4-FFF2-40B4-BE49-F238E27FC236}">
                <a16:creationId xmlns:a16="http://schemas.microsoft.com/office/drawing/2014/main" id="{8C7ABCF1-87B4-4EED-E17B-47537A6E99D6}"/>
              </a:ext>
            </a:extLst>
          </p:cNvPr>
          <p:cNvSpPr txBox="1">
            <a:spLocks/>
          </p:cNvSpPr>
          <p:nvPr/>
        </p:nvSpPr>
        <p:spPr>
          <a:xfrm>
            <a:off x="677334" y="788785"/>
            <a:ext cx="8596668" cy="1320800"/>
          </a:xfrm>
          <a:prstGeom prst="rect">
            <a:avLst/>
          </a:prstGeom>
        </p:spPr>
        <p:txBody>
          <a:bodyPr vert="horz" lIns="91440" tIns="45720" rIns="91440" bIns="45720" rtlCol="0" anchor="t">
            <a:normAutofit fontScale="90000" lnSpcReduction="2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spcBef>
                <a:spcPts val="800"/>
              </a:spcBef>
              <a:spcAft>
                <a:spcPts val="1200"/>
              </a:spcAft>
            </a:pPr>
            <a:r>
              <a:rPr lang="nl-NL" sz="3800" b="1" dirty="0">
                <a:solidFill>
                  <a:schemeClr val="accent2"/>
                </a:solidFill>
              </a:rPr>
              <a:t>Assertiviteit</a:t>
            </a:r>
            <a:br>
              <a:rPr lang="nl-NL" sz="3800" b="1" dirty="0">
                <a:solidFill>
                  <a:schemeClr val="accent2">
                    <a:lumMod val="75000"/>
                  </a:schemeClr>
                </a:solidFill>
              </a:rPr>
            </a:br>
            <a:br>
              <a:rPr lang="nl-NL" sz="3800" b="1" dirty="0">
                <a:solidFill>
                  <a:schemeClr val="accent1">
                    <a:lumMod val="75000"/>
                  </a:schemeClr>
                </a:solidFill>
              </a:rPr>
            </a:br>
            <a:r>
              <a:rPr lang="nl-NL" sz="3000" b="1" dirty="0">
                <a:solidFill>
                  <a:schemeClr val="accent1">
                    <a:lumMod val="75000"/>
                  </a:schemeClr>
                </a:solidFill>
              </a:rPr>
              <a:t>Tips:</a:t>
            </a:r>
            <a:endParaRPr lang="nl-NL" b="1" dirty="0">
              <a:solidFill>
                <a:schemeClr val="accent1">
                  <a:lumMod val="75000"/>
                </a:schemeClr>
              </a:solidFill>
            </a:endParaRPr>
          </a:p>
        </p:txBody>
      </p:sp>
      <p:pic>
        <p:nvPicPr>
          <p:cNvPr id="6" name="Afbeelding 5">
            <a:extLst>
              <a:ext uri="{FF2B5EF4-FFF2-40B4-BE49-F238E27FC236}">
                <a16:creationId xmlns:a16="http://schemas.microsoft.com/office/drawing/2014/main" id="{F6254F9F-86A7-B9FF-1AB1-4369965BA0A4}"/>
              </a:ext>
            </a:extLst>
          </p:cNvPr>
          <p:cNvPicPr>
            <a:picLocks noChangeAspect="1"/>
          </p:cNvPicPr>
          <p:nvPr/>
        </p:nvPicPr>
        <p:blipFill>
          <a:blip r:embed="rId2"/>
          <a:stretch>
            <a:fillRect/>
          </a:stretch>
        </p:blipFill>
        <p:spPr>
          <a:xfrm>
            <a:off x="5793803" y="4484049"/>
            <a:ext cx="3067394" cy="2373951"/>
          </a:xfrm>
          <a:prstGeom prst="rect">
            <a:avLst/>
          </a:prstGeom>
        </p:spPr>
      </p:pic>
    </p:spTree>
    <p:extLst>
      <p:ext uri="{BB962C8B-B14F-4D97-AF65-F5344CB8AC3E}">
        <p14:creationId xmlns:p14="http://schemas.microsoft.com/office/powerpoint/2010/main" val="345536623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 calcmode="lin" valueType="num">
                                      <p:cBhvr additive="base">
                                        <p:cTn id="2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 calcmode="lin" valueType="num">
                                      <p:cBhvr additive="base">
                                        <p:cTn id="3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anim calcmode="lin" valueType="num">
                                      <p:cBhvr additive="base">
                                        <p:cTn id="3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Burnout Teken Groen Vraagteken 3d Ondervraging Punt Vragen Symbool Met  Trieste Moe Onzeker Bezorgd Gebroken Stok Man Figuur Persoon Verliezer  Zittend Op De Vloer Geïsoleerd Op Witte Achtergrond Stockfoto en meer  beelden">
            <a:extLst>
              <a:ext uri="{FF2B5EF4-FFF2-40B4-BE49-F238E27FC236}">
                <a16:creationId xmlns:a16="http://schemas.microsoft.com/office/drawing/2014/main" id="{AB1A154F-D8EE-545E-A0D8-429E5D194D2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66849" y="891330"/>
            <a:ext cx="7381876" cy="5902320"/>
          </a:xfrm>
          <a:prstGeom prst="rect">
            <a:avLst/>
          </a:prstGeom>
          <a:noFill/>
          <a:extLst>
            <a:ext uri="{909E8E84-426E-40DD-AFC4-6F175D3DCCD1}">
              <a14:hiddenFill xmlns:a14="http://schemas.microsoft.com/office/drawing/2010/main">
                <a:solidFill>
                  <a:srgbClr val="FFFFFF"/>
                </a:solidFill>
              </a14:hiddenFill>
            </a:ext>
          </a:extLst>
        </p:spPr>
      </p:pic>
      <p:sp>
        <p:nvSpPr>
          <p:cNvPr id="4" name="Titel 1"/>
          <p:cNvSpPr>
            <a:spLocks noGrp="1"/>
          </p:cNvSpPr>
          <p:nvPr>
            <p:ph type="title"/>
          </p:nvPr>
        </p:nvSpPr>
        <p:spPr>
          <a:xfrm>
            <a:off x="677334" y="1066800"/>
            <a:ext cx="8596668" cy="1320800"/>
          </a:xfrm>
        </p:spPr>
        <p:txBody>
          <a:bodyPr/>
          <a:lstStyle/>
          <a:p>
            <a:r>
              <a:rPr lang="nl-NL" b="1" dirty="0">
                <a:solidFill>
                  <a:schemeClr val="accent1">
                    <a:lumMod val="50000"/>
                  </a:schemeClr>
                </a:solidFill>
              </a:rPr>
              <a:t>Vragen?</a:t>
            </a:r>
          </a:p>
        </p:txBody>
      </p:sp>
      <p:sp>
        <p:nvSpPr>
          <p:cNvPr id="3" name="Tekstvak 2">
            <a:extLst>
              <a:ext uri="{FF2B5EF4-FFF2-40B4-BE49-F238E27FC236}">
                <a16:creationId xmlns:a16="http://schemas.microsoft.com/office/drawing/2014/main" id="{B3AF51A4-D4A3-46D6-0B08-2748766D81E3}"/>
              </a:ext>
            </a:extLst>
          </p:cNvPr>
          <p:cNvSpPr txBox="1"/>
          <p:nvPr/>
        </p:nvSpPr>
        <p:spPr>
          <a:xfrm>
            <a:off x="9531659" y="6331985"/>
            <a:ext cx="2660341" cy="46166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accent1">
                    <a:lumMod val="40000"/>
                    <a:lumOff val="60000"/>
                  </a:schemeClr>
                </a:solidFill>
              </a:rPr>
              <a:t>C.L. Menig</a:t>
            </a:r>
          </a:p>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bg1"/>
                </a:solidFill>
              </a:rPr>
              <a:t>Communicatieve vaardigheden </a:t>
            </a:r>
            <a:r>
              <a:rPr lang="nl-NL" sz="1200" kern="0" dirty="0" err="1">
                <a:solidFill>
                  <a:schemeClr val="bg1"/>
                </a:solidFill>
              </a:rPr>
              <a:t>Lj</a:t>
            </a:r>
            <a:r>
              <a:rPr lang="nl-NL" sz="1200" kern="0" dirty="0">
                <a:solidFill>
                  <a:schemeClr val="bg1"/>
                </a:solidFill>
              </a:rPr>
              <a:t> 2</a:t>
            </a:r>
            <a:endParaRPr kumimoji="0" lang="nl-NL" sz="1200" b="0" i="0" u="none" strike="noStrike" kern="0" cap="none" spc="0" normalizeH="0" baseline="0" noProof="0" dirty="0">
              <a:ln>
                <a:noFill/>
              </a:ln>
              <a:solidFill>
                <a:schemeClr val="bg1"/>
              </a:solidFill>
              <a:effectLst/>
              <a:uLnTx/>
              <a:uFillTx/>
            </a:endParaRPr>
          </a:p>
        </p:txBody>
      </p:sp>
    </p:spTree>
    <p:extLst>
      <p:ext uri="{BB962C8B-B14F-4D97-AF65-F5344CB8AC3E}">
        <p14:creationId xmlns:p14="http://schemas.microsoft.com/office/powerpoint/2010/main" val="1327053253"/>
      </p:ext>
    </p:extLst>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644514" y="1960291"/>
            <a:ext cx="8596668" cy="3880773"/>
          </a:xfrm>
        </p:spPr>
        <p:txBody>
          <a:bodyPr>
            <a:normAutofit/>
          </a:bodyPr>
          <a:lstStyle/>
          <a:p>
            <a:pPr marL="0" indent="0">
              <a:buNone/>
            </a:pPr>
            <a:r>
              <a:rPr lang="nl-NL" dirty="0"/>
              <a:t>Aan het einde van de les weet je:</a:t>
            </a:r>
          </a:p>
          <a:p>
            <a:r>
              <a:rPr lang="nl-NL" dirty="0"/>
              <a:t>Wat assertief, </a:t>
            </a:r>
            <a:r>
              <a:rPr lang="nl-NL" dirty="0" err="1"/>
              <a:t>subassertief</a:t>
            </a:r>
            <a:r>
              <a:rPr lang="nl-NL" dirty="0"/>
              <a:t> en agressief gedrag is.</a:t>
            </a:r>
          </a:p>
          <a:p>
            <a:r>
              <a:rPr lang="nl-NL" dirty="0"/>
              <a:t>Of je assertief, </a:t>
            </a:r>
            <a:r>
              <a:rPr lang="nl-NL" dirty="0" err="1"/>
              <a:t>subassertief</a:t>
            </a:r>
            <a:r>
              <a:rPr lang="nl-NL" dirty="0"/>
              <a:t> en agressief bent en weet je hoe dit tot uiting komt.</a:t>
            </a:r>
          </a:p>
          <a:p>
            <a:pPr marL="0" indent="0">
              <a:buNone/>
            </a:pPr>
            <a:endParaRPr lang="nl-NL" dirty="0"/>
          </a:p>
        </p:txBody>
      </p:sp>
      <p:pic>
        <p:nvPicPr>
          <p:cNvPr id="1028" name="Picture 4" descr="Afbeeldingsresultaat voor doelen"/>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26372" y="4564184"/>
            <a:ext cx="3208965" cy="2293815"/>
          </a:xfrm>
          <a:prstGeom prst="rect">
            <a:avLst/>
          </a:prstGeom>
          <a:noFill/>
          <a:extLst>
            <a:ext uri="{909E8E84-426E-40DD-AFC4-6F175D3DCCD1}">
              <a14:hiddenFill xmlns:a14="http://schemas.microsoft.com/office/drawing/2010/main">
                <a:solidFill>
                  <a:srgbClr val="FFFFFF"/>
                </a:solidFill>
              </a14:hiddenFill>
            </a:ext>
          </a:extLst>
        </p:spPr>
      </p:pic>
      <p:sp>
        <p:nvSpPr>
          <p:cNvPr id="9" name="Titel 1">
            <a:extLst>
              <a:ext uri="{FF2B5EF4-FFF2-40B4-BE49-F238E27FC236}">
                <a16:creationId xmlns:a16="http://schemas.microsoft.com/office/drawing/2014/main" id="{D0FDEC0C-8B0E-8842-362B-1F572169E496}"/>
              </a:ext>
            </a:extLst>
          </p:cNvPr>
          <p:cNvSpPr txBox="1">
            <a:spLocks/>
          </p:cNvSpPr>
          <p:nvPr/>
        </p:nvSpPr>
        <p:spPr>
          <a:xfrm>
            <a:off x="677334" y="788785"/>
            <a:ext cx="8596668" cy="1320800"/>
          </a:xfrm>
          <a:prstGeom prst="rect">
            <a:avLst/>
          </a:prstGeom>
        </p:spPr>
        <p:txBody>
          <a:bodyPr vert="horz" lIns="91440" tIns="45720" rIns="91440" bIns="45720" rtlCol="0" anchor="t">
            <a:normAutofit fontScale="90000" lnSpcReduction="2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spcBef>
                <a:spcPts val="800"/>
              </a:spcBef>
              <a:spcAft>
                <a:spcPts val="1200"/>
              </a:spcAft>
            </a:pPr>
            <a:r>
              <a:rPr lang="nl-NL" sz="3800" b="1" dirty="0">
                <a:solidFill>
                  <a:schemeClr val="accent2"/>
                </a:solidFill>
              </a:rPr>
              <a:t>Lesdoelen</a:t>
            </a:r>
            <a:br>
              <a:rPr lang="nl-NL" sz="3800" b="1" dirty="0">
                <a:solidFill>
                  <a:schemeClr val="accent2">
                    <a:lumMod val="75000"/>
                  </a:schemeClr>
                </a:solidFill>
              </a:rPr>
            </a:br>
            <a:br>
              <a:rPr lang="nl-NL" sz="3800" b="1" dirty="0">
                <a:solidFill>
                  <a:schemeClr val="accent1">
                    <a:lumMod val="75000"/>
                  </a:schemeClr>
                </a:solidFill>
              </a:rPr>
            </a:br>
            <a:endParaRPr lang="nl-NL" b="1" dirty="0">
              <a:solidFill>
                <a:schemeClr val="accent1">
                  <a:lumMod val="75000"/>
                </a:schemeClr>
              </a:solidFill>
            </a:endParaRPr>
          </a:p>
        </p:txBody>
      </p:sp>
      <p:sp>
        <p:nvSpPr>
          <p:cNvPr id="6" name="Tekstvak 5">
            <a:extLst>
              <a:ext uri="{FF2B5EF4-FFF2-40B4-BE49-F238E27FC236}">
                <a16:creationId xmlns:a16="http://schemas.microsoft.com/office/drawing/2014/main" id="{4C2E3D0E-9FF7-1234-0A8B-32C7C547E817}"/>
              </a:ext>
            </a:extLst>
          </p:cNvPr>
          <p:cNvSpPr txBox="1"/>
          <p:nvPr/>
        </p:nvSpPr>
        <p:spPr>
          <a:xfrm>
            <a:off x="9531659" y="6331985"/>
            <a:ext cx="2660341" cy="46166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accent1">
                    <a:lumMod val="40000"/>
                    <a:lumOff val="60000"/>
                  </a:schemeClr>
                </a:solidFill>
              </a:rPr>
              <a:t>C.L. Menig</a:t>
            </a:r>
          </a:p>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bg1"/>
                </a:solidFill>
              </a:rPr>
              <a:t>Communicatieve vaardigheden </a:t>
            </a:r>
            <a:r>
              <a:rPr lang="nl-NL" sz="1200" kern="0" dirty="0" err="1">
                <a:solidFill>
                  <a:schemeClr val="bg1"/>
                </a:solidFill>
              </a:rPr>
              <a:t>Lj</a:t>
            </a:r>
            <a:r>
              <a:rPr lang="nl-NL" sz="1200" kern="0" dirty="0">
                <a:solidFill>
                  <a:schemeClr val="bg1"/>
                </a:solidFill>
              </a:rPr>
              <a:t> 2</a:t>
            </a:r>
            <a:endParaRPr kumimoji="0" lang="nl-NL" sz="1200" b="0" i="0" u="none" strike="noStrike" kern="0" cap="none" spc="0" normalizeH="0" baseline="0" noProof="0" dirty="0">
              <a:ln>
                <a:noFill/>
              </a:ln>
              <a:solidFill>
                <a:schemeClr val="bg1"/>
              </a:solidFill>
              <a:effectLst/>
              <a:uLnTx/>
              <a:uFillTx/>
            </a:endParaRPr>
          </a:p>
        </p:txBody>
      </p:sp>
    </p:spTree>
    <p:extLst>
      <p:ext uri="{BB962C8B-B14F-4D97-AF65-F5344CB8AC3E}">
        <p14:creationId xmlns:p14="http://schemas.microsoft.com/office/powerpoint/2010/main" val="149937776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additive="base">
                                        <p:cTn id="14" dur="75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5" dur="75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 calcmode="lin" valueType="num">
                                      <p:cBhvr additive="base">
                                        <p:cTn id="20" dur="75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1" dur="75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a:extLst>
              <a:ext uri="{FF2B5EF4-FFF2-40B4-BE49-F238E27FC236}">
                <a16:creationId xmlns:a16="http://schemas.microsoft.com/office/drawing/2014/main" id="{BAE83B9E-3033-2BE8-7B81-C915E17EB42E}"/>
              </a:ext>
            </a:extLst>
          </p:cNvPr>
          <p:cNvSpPr>
            <a:spLocks noGrp="1"/>
          </p:cNvSpPr>
          <p:nvPr>
            <p:ph idx="1"/>
          </p:nvPr>
        </p:nvSpPr>
        <p:spPr/>
        <p:txBody>
          <a:bodyPr/>
          <a:lstStyle/>
          <a:p>
            <a:r>
              <a:rPr lang="nl-NL" dirty="0"/>
              <a:t>Tijdens stage laat je de beroepshouding checklist invullen door je werkbegeleider.</a:t>
            </a:r>
            <a:endParaRPr lang="nl-NL" sz="1800" b="0" i="0" u="none" strike="noStrike" baseline="0" dirty="0">
              <a:solidFill>
                <a:srgbClr val="000000"/>
              </a:solidFill>
              <a:latin typeface="Arial" panose="020B0604020202020204" pitchFamily="34" charset="0"/>
            </a:endParaRPr>
          </a:p>
          <a:p>
            <a:r>
              <a:rPr lang="nl-NL" sz="1800" b="0" i="0" u="none" strike="noStrike" baseline="0" dirty="0">
                <a:solidFill>
                  <a:srgbClr val="000000"/>
                </a:solidFill>
                <a:latin typeface="Arial" panose="020B0604020202020204" pitchFamily="34" charset="0"/>
              </a:rPr>
              <a:t>Met </a:t>
            </a:r>
            <a:r>
              <a:rPr lang="nl-NL" dirty="0">
                <a:solidFill>
                  <a:srgbClr val="000000"/>
                </a:solidFill>
                <a:latin typeface="Arial" panose="020B0604020202020204" pitchFamily="34" charset="0"/>
              </a:rPr>
              <a:t>deze </a:t>
            </a:r>
            <a:r>
              <a:rPr lang="nl-NL" sz="1800" b="0" i="0" u="none" strike="noStrike" baseline="0" dirty="0">
                <a:solidFill>
                  <a:srgbClr val="000000"/>
                </a:solidFill>
                <a:latin typeface="Arial" panose="020B0604020202020204" pitchFamily="34" charset="0"/>
              </a:rPr>
              <a:t>checklist wordt vastgesteld of je beroepshouding voldoende is ontwikkeld.</a:t>
            </a:r>
          </a:p>
          <a:p>
            <a:r>
              <a:rPr lang="nl-NL" b="1" dirty="0">
                <a:solidFill>
                  <a:srgbClr val="000000"/>
                </a:solidFill>
                <a:latin typeface="Arial" panose="020B0604020202020204" pitchFamily="34" charset="0"/>
              </a:rPr>
              <a:t>Assertiviteit</a:t>
            </a:r>
            <a:r>
              <a:rPr lang="nl-NL" dirty="0">
                <a:solidFill>
                  <a:srgbClr val="000000"/>
                </a:solidFill>
                <a:latin typeface="Arial" panose="020B0604020202020204" pitchFamily="34" charset="0"/>
              </a:rPr>
              <a:t> is een onderdeel hiervan.</a:t>
            </a:r>
          </a:p>
          <a:p>
            <a:endParaRPr lang="nl-NL" dirty="0">
              <a:solidFill>
                <a:srgbClr val="000000"/>
              </a:solidFill>
              <a:latin typeface="Arial" panose="020B0604020202020204" pitchFamily="34" charset="0"/>
            </a:endParaRPr>
          </a:p>
          <a:p>
            <a:endParaRPr lang="nl-NL" dirty="0">
              <a:solidFill>
                <a:srgbClr val="000000"/>
              </a:solidFill>
              <a:latin typeface="Arial" panose="020B0604020202020204" pitchFamily="34" charset="0"/>
            </a:endParaRPr>
          </a:p>
          <a:p>
            <a:endParaRPr lang="nl-NL" dirty="0">
              <a:solidFill>
                <a:srgbClr val="000000"/>
              </a:solidFill>
              <a:latin typeface="Arial" panose="020B0604020202020204" pitchFamily="34" charset="0"/>
            </a:endParaRPr>
          </a:p>
          <a:p>
            <a:endParaRPr lang="nl-NL" dirty="0">
              <a:solidFill>
                <a:srgbClr val="000000"/>
              </a:solidFill>
              <a:latin typeface="Arial" panose="020B0604020202020204" pitchFamily="34" charset="0"/>
            </a:endParaRPr>
          </a:p>
          <a:p>
            <a:endParaRPr lang="nl-NL" dirty="0">
              <a:solidFill>
                <a:srgbClr val="000000"/>
              </a:solidFill>
              <a:latin typeface="Arial" panose="020B0604020202020204" pitchFamily="34" charset="0"/>
            </a:endParaRPr>
          </a:p>
          <a:p>
            <a:pPr marL="0" indent="0">
              <a:buNone/>
            </a:pPr>
            <a:endParaRPr lang="nl-NL" dirty="0"/>
          </a:p>
        </p:txBody>
      </p:sp>
      <p:pic>
        <p:nvPicPr>
          <p:cNvPr id="7" name="Afbeelding 6">
            <a:extLst>
              <a:ext uri="{FF2B5EF4-FFF2-40B4-BE49-F238E27FC236}">
                <a16:creationId xmlns:a16="http://schemas.microsoft.com/office/drawing/2014/main" id="{F501BF54-38E3-412A-E07F-1074FA31CF39}"/>
              </a:ext>
            </a:extLst>
          </p:cNvPr>
          <p:cNvPicPr>
            <a:picLocks noChangeAspect="1"/>
          </p:cNvPicPr>
          <p:nvPr/>
        </p:nvPicPr>
        <p:blipFill>
          <a:blip r:embed="rId2"/>
          <a:stretch>
            <a:fillRect/>
          </a:stretch>
        </p:blipFill>
        <p:spPr>
          <a:xfrm>
            <a:off x="564213" y="4256159"/>
            <a:ext cx="8343047" cy="1320799"/>
          </a:xfrm>
          <a:prstGeom prst="rect">
            <a:avLst/>
          </a:prstGeom>
        </p:spPr>
      </p:pic>
      <p:sp>
        <p:nvSpPr>
          <p:cNvPr id="8" name="Titel 1">
            <a:extLst>
              <a:ext uri="{FF2B5EF4-FFF2-40B4-BE49-F238E27FC236}">
                <a16:creationId xmlns:a16="http://schemas.microsoft.com/office/drawing/2014/main" id="{FE91F262-15D7-E742-E204-376893EDF775}"/>
              </a:ext>
            </a:extLst>
          </p:cNvPr>
          <p:cNvSpPr txBox="1">
            <a:spLocks/>
          </p:cNvSpPr>
          <p:nvPr/>
        </p:nvSpPr>
        <p:spPr>
          <a:xfrm>
            <a:off x="677334" y="788785"/>
            <a:ext cx="8596668" cy="1320800"/>
          </a:xfrm>
          <a:prstGeom prst="rect">
            <a:avLst/>
          </a:prstGeom>
        </p:spPr>
        <p:txBody>
          <a:bodyPr vert="horz" lIns="91440" tIns="45720" rIns="91440" bIns="45720" rtlCol="0" anchor="t">
            <a:normAutofit fontScale="90000" lnSpcReduction="2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spcBef>
                <a:spcPts val="800"/>
              </a:spcBef>
              <a:spcAft>
                <a:spcPts val="1200"/>
              </a:spcAft>
            </a:pPr>
            <a:r>
              <a:rPr lang="nl-NL" sz="3800" b="1" dirty="0">
                <a:solidFill>
                  <a:schemeClr val="accent2"/>
                </a:solidFill>
              </a:rPr>
              <a:t>Assertiviteit - Kennisactivering</a:t>
            </a:r>
            <a:br>
              <a:rPr lang="nl-NL" sz="3800" b="1" dirty="0">
                <a:solidFill>
                  <a:schemeClr val="accent2">
                    <a:lumMod val="75000"/>
                  </a:schemeClr>
                </a:solidFill>
              </a:rPr>
            </a:br>
            <a:br>
              <a:rPr lang="nl-NL" sz="3800" b="1" dirty="0">
                <a:solidFill>
                  <a:schemeClr val="accent1">
                    <a:lumMod val="75000"/>
                  </a:schemeClr>
                </a:solidFill>
              </a:rPr>
            </a:br>
            <a:r>
              <a:rPr lang="nl-NL" sz="3000" b="1" dirty="0">
                <a:solidFill>
                  <a:schemeClr val="accent1">
                    <a:lumMod val="75000"/>
                  </a:schemeClr>
                </a:solidFill>
              </a:rPr>
              <a:t>Beroepshouding </a:t>
            </a:r>
            <a:r>
              <a:rPr lang="nl-NL" sz="3000" b="1" dirty="0" err="1">
                <a:solidFill>
                  <a:schemeClr val="accent1">
                    <a:lumMod val="75000"/>
                  </a:schemeClr>
                </a:solidFill>
              </a:rPr>
              <a:t>check-list</a:t>
            </a:r>
            <a:endParaRPr lang="nl-NL" b="1" dirty="0">
              <a:solidFill>
                <a:schemeClr val="accent1">
                  <a:lumMod val="75000"/>
                </a:schemeClr>
              </a:solidFill>
            </a:endParaRPr>
          </a:p>
        </p:txBody>
      </p:sp>
      <p:sp>
        <p:nvSpPr>
          <p:cNvPr id="9" name="Rechthoek 8">
            <a:extLst>
              <a:ext uri="{FF2B5EF4-FFF2-40B4-BE49-F238E27FC236}">
                <a16:creationId xmlns:a16="http://schemas.microsoft.com/office/drawing/2014/main" id="{7A36124F-E5B4-13CD-6771-21D45B7DFBF4}"/>
              </a:ext>
            </a:extLst>
          </p:cNvPr>
          <p:cNvSpPr/>
          <p:nvPr/>
        </p:nvSpPr>
        <p:spPr>
          <a:xfrm rot="10800000" flipV="1">
            <a:off x="1518786" y="5656641"/>
            <a:ext cx="6913764" cy="769441"/>
          </a:xfrm>
          <a:prstGeom prst="rect">
            <a:avLst/>
          </a:prstGeom>
          <a:noFill/>
        </p:spPr>
        <p:txBody>
          <a:bodyPr wrap="square" lIns="91440" tIns="45720" rIns="91440" bIns="45720">
            <a:spAutoFit/>
          </a:bodyPr>
          <a:lstStyle/>
          <a:p>
            <a:pPr algn="ctr"/>
            <a:r>
              <a:rPr lang="nl-NL" sz="4400" b="1" cap="none" spc="0" dirty="0">
                <a:ln w="9525">
                  <a:solidFill>
                    <a:schemeClr val="accent1">
                      <a:lumMod val="50000"/>
                    </a:schemeClr>
                  </a:solidFill>
                  <a:prstDash val="solid"/>
                </a:ln>
                <a:solidFill>
                  <a:schemeClr val="accent1">
                    <a:lumMod val="75000"/>
                  </a:schemeClr>
                </a:solidFill>
                <a:effectLst>
                  <a:outerShdw blurRad="12700" dist="38100" dir="2700000" algn="tl" rotWithShape="0">
                    <a:schemeClr val="accent5">
                      <a:lumMod val="60000"/>
                      <a:lumOff val="40000"/>
                    </a:schemeClr>
                  </a:outerShdw>
                </a:effectLst>
              </a:rPr>
              <a:t>Maa</a:t>
            </a:r>
            <a:r>
              <a:rPr lang="nl-NL" sz="4400" b="1" dirty="0">
                <a:ln w="9525">
                  <a:solidFill>
                    <a:schemeClr val="accent1">
                      <a:lumMod val="50000"/>
                    </a:schemeClr>
                  </a:solidFill>
                  <a:prstDash val="solid"/>
                </a:ln>
                <a:solidFill>
                  <a:schemeClr val="accent1">
                    <a:lumMod val="75000"/>
                  </a:schemeClr>
                </a:solidFill>
                <a:effectLst>
                  <a:outerShdw blurRad="12700" dist="38100" dir="2700000" algn="tl" rotWithShape="0">
                    <a:schemeClr val="accent5">
                      <a:lumMod val="60000"/>
                      <a:lumOff val="40000"/>
                    </a:schemeClr>
                  </a:outerShdw>
                </a:effectLst>
              </a:rPr>
              <a:t>r wat is assertiviteit?</a:t>
            </a:r>
            <a:endParaRPr lang="nl-NL" sz="4400" b="1" cap="none" spc="0" dirty="0">
              <a:ln w="9525">
                <a:solidFill>
                  <a:schemeClr val="accent1">
                    <a:lumMod val="50000"/>
                  </a:schemeClr>
                </a:solidFill>
                <a:prstDash val="solid"/>
              </a:ln>
              <a:solidFill>
                <a:schemeClr val="accent1">
                  <a:lumMod val="75000"/>
                </a:schemeClr>
              </a:solidFill>
              <a:effectLst>
                <a:outerShdw blurRad="12700" dist="38100" dir="2700000" algn="tl" rotWithShape="0">
                  <a:schemeClr val="accent5">
                    <a:lumMod val="60000"/>
                    <a:lumOff val="40000"/>
                  </a:schemeClr>
                </a:outerShdw>
              </a:effectLst>
            </a:endParaRPr>
          </a:p>
        </p:txBody>
      </p:sp>
      <p:sp>
        <p:nvSpPr>
          <p:cNvPr id="10" name="Tekstvak 9">
            <a:extLst>
              <a:ext uri="{FF2B5EF4-FFF2-40B4-BE49-F238E27FC236}">
                <a16:creationId xmlns:a16="http://schemas.microsoft.com/office/drawing/2014/main" id="{6B3C6A0A-118E-E145-D054-053AFD5A6688}"/>
              </a:ext>
            </a:extLst>
          </p:cNvPr>
          <p:cNvSpPr txBox="1"/>
          <p:nvPr/>
        </p:nvSpPr>
        <p:spPr>
          <a:xfrm>
            <a:off x="9531659" y="6331985"/>
            <a:ext cx="2660341" cy="46166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accent1">
                    <a:lumMod val="40000"/>
                    <a:lumOff val="60000"/>
                  </a:schemeClr>
                </a:solidFill>
              </a:rPr>
              <a:t>C.L. Menig</a:t>
            </a:r>
          </a:p>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bg1"/>
                </a:solidFill>
              </a:rPr>
              <a:t>Communicatieve vaardigheden </a:t>
            </a:r>
            <a:r>
              <a:rPr lang="nl-NL" sz="1200" kern="0" dirty="0" err="1">
                <a:solidFill>
                  <a:schemeClr val="bg1"/>
                </a:solidFill>
              </a:rPr>
              <a:t>Lj</a:t>
            </a:r>
            <a:r>
              <a:rPr lang="nl-NL" sz="1200" kern="0" dirty="0">
                <a:solidFill>
                  <a:schemeClr val="bg1"/>
                </a:solidFill>
              </a:rPr>
              <a:t> 2</a:t>
            </a:r>
            <a:endParaRPr kumimoji="0" lang="nl-NL" sz="1200" b="0" i="0" u="none" strike="noStrike" kern="0" cap="none" spc="0" normalizeH="0" baseline="0" noProof="0" dirty="0">
              <a:ln>
                <a:noFill/>
              </a:ln>
              <a:solidFill>
                <a:schemeClr val="bg1"/>
              </a:solidFill>
              <a:effectLst/>
              <a:uLnTx/>
              <a:uFillTx/>
            </a:endParaRPr>
          </a:p>
        </p:txBody>
      </p:sp>
    </p:spTree>
    <p:extLst>
      <p:ext uri="{BB962C8B-B14F-4D97-AF65-F5344CB8AC3E}">
        <p14:creationId xmlns:p14="http://schemas.microsoft.com/office/powerpoint/2010/main" val="870544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31" presetClass="entr" presetSubtype="0" fill="hold" grpId="0" nodeType="click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p:cTn id="29" dur="1000" fill="hold"/>
                                        <p:tgtEl>
                                          <p:spTgt spid="9"/>
                                        </p:tgtEl>
                                        <p:attrNameLst>
                                          <p:attrName>ppt_w</p:attrName>
                                        </p:attrNameLst>
                                      </p:cBhvr>
                                      <p:tavLst>
                                        <p:tav tm="0">
                                          <p:val>
                                            <p:fltVal val="0"/>
                                          </p:val>
                                        </p:tav>
                                        <p:tav tm="100000">
                                          <p:val>
                                            <p:strVal val="#ppt_w"/>
                                          </p:val>
                                        </p:tav>
                                      </p:tavLst>
                                    </p:anim>
                                    <p:anim calcmode="lin" valueType="num">
                                      <p:cBhvr>
                                        <p:cTn id="30" dur="1000" fill="hold"/>
                                        <p:tgtEl>
                                          <p:spTgt spid="9"/>
                                        </p:tgtEl>
                                        <p:attrNameLst>
                                          <p:attrName>ppt_h</p:attrName>
                                        </p:attrNameLst>
                                      </p:cBhvr>
                                      <p:tavLst>
                                        <p:tav tm="0">
                                          <p:val>
                                            <p:fltVal val="0"/>
                                          </p:val>
                                        </p:tav>
                                        <p:tav tm="100000">
                                          <p:val>
                                            <p:strVal val="#ppt_h"/>
                                          </p:val>
                                        </p:tav>
                                      </p:tavLst>
                                    </p:anim>
                                    <p:anim calcmode="lin" valueType="num">
                                      <p:cBhvr>
                                        <p:cTn id="31" dur="1000" fill="hold"/>
                                        <p:tgtEl>
                                          <p:spTgt spid="9"/>
                                        </p:tgtEl>
                                        <p:attrNameLst>
                                          <p:attrName>style.rotation</p:attrName>
                                        </p:attrNameLst>
                                      </p:cBhvr>
                                      <p:tavLst>
                                        <p:tav tm="0">
                                          <p:val>
                                            <p:fltVal val="90"/>
                                          </p:val>
                                        </p:tav>
                                        <p:tav tm="100000">
                                          <p:val>
                                            <p:fltVal val="0"/>
                                          </p:val>
                                        </p:tav>
                                      </p:tavLst>
                                    </p:anim>
                                    <p:animEffect transition="in" filter="fade">
                                      <p:cBhvr>
                                        <p:cTn id="32"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a:extLst>
              <a:ext uri="{FF2B5EF4-FFF2-40B4-BE49-F238E27FC236}">
                <a16:creationId xmlns:a16="http://schemas.microsoft.com/office/drawing/2014/main" id="{D231A076-C281-2D4F-8B9A-3B2BA8E72FF2}"/>
              </a:ext>
            </a:extLst>
          </p:cNvPr>
          <p:cNvSpPr>
            <a:spLocks noGrp="1"/>
          </p:cNvSpPr>
          <p:nvPr>
            <p:ph idx="1"/>
          </p:nvPr>
        </p:nvSpPr>
        <p:spPr/>
        <p:txBody>
          <a:bodyPr/>
          <a:lstStyle/>
          <a:p>
            <a:r>
              <a:rPr lang="nl-NL" b="1" dirty="0"/>
              <a:t>Assertief: </a:t>
            </a:r>
            <a:r>
              <a:rPr lang="nl-NL" dirty="0"/>
              <a:t>Is het uiten van je gedachten, gevoelens en meningen op een gepaste wijze.</a:t>
            </a:r>
          </a:p>
          <a:p>
            <a:r>
              <a:rPr lang="nl-NL" dirty="0"/>
              <a:t>Hierbij kom je op voor jezelf rekening houdend met andere.</a:t>
            </a:r>
          </a:p>
        </p:txBody>
      </p:sp>
      <p:sp>
        <p:nvSpPr>
          <p:cNvPr id="5" name="Titel 1">
            <a:extLst>
              <a:ext uri="{FF2B5EF4-FFF2-40B4-BE49-F238E27FC236}">
                <a16:creationId xmlns:a16="http://schemas.microsoft.com/office/drawing/2014/main" id="{C1108429-07E3-2F75-C1C0-4B18CA8D544E}"/>
              </a:ext>
            </a:extLst>
          </p:cNvPr>
          <p:cNvSpPr txBox="1">
            <a:spLocks/>
          </p:cNvSpPr>
          <p:nvPr/>
        </p:nvSpPr>
        <p:spPr>
          <a:xfrm>
            <a:off x="677334" y="788785"/>
            <a:ext cx="8596668" cy="1320800"/>
          </a:xfrm>
          <a:prstGeom prst="rect">
            <a:avLst/>
          </a:prstGeom>
        </p:spPr>
        <p:txBody>
          <a:bodyPr vert="horz" lIns="91440" tIns="45720" rIns="91440" bIns="45720" rtlCol="0" anchor="t">
            <a:normAutofit fontScale="90000" lnSpcReduction="2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spcBef>
                <a:spcPts val="800"/>
              </a:spcBef>
              <a:spcAft>
                <a:spcPts val="1200"/>
              </a:spcAft>
            </a:pPr>
            <a:r>
              <a:rPr lang="nl-NL" sz="3800" b="1" dirty="0">
                <a:solidFill>
                  <a:schemeClr val="accent2"/>
                </a:solidFill>
              </a:rPr>
              <a:t>Assertiviteit</a:t>
            </a:r>
            <a:br>
              <a:rPr lang="nl-NL" sz="3800" b="1" dirty="0">
                <a:solidFill>
                  <a:schemeClr val="accent2">
                    <a:lumMod val="75000"/>
                  </a:schemeClr>
                </a:solidFill>
              </a:rPr>
            </a:br>
            <a:br>
              <a:rPr lang="nl-NL" sz="3800" b="1" dirty="0">
                <a:solidFill>
                  <a:schemeClr val="accent1">
                    <a:lumMod val="75000"/>
                  </a:schemeClr>
                </a:solidFill>
              </a:rPr>
            </a:br>
            <a:r>
              <a:rPr lang="nl-NL" sz="3000" b="1" dirty="0">
                <a:solidFill>
                  <a:schemeClr val="accent1">
                    <a:lumMod val="75000"/>
                  </a:schemeClr>
                </a:solidFill>
              </a:rPr>
              <a:t>Assertief</a:t>
            </a:r>
            <a:endParaRPr lang="nl-NL" b="1" dirty="0">
              <a:solidFill>
                <a:schemeClr val="accent1">
                  <a:lumMod val="75000"/>
                </a:schemeClr>
              </a:solidFill>
            </a:endParaRPr>
          </a:p>
        </p:txBody>
      </p:sp>
      <p:pic>
        <p:nvPicPr>
          <p:cNvPr id="2050" name="Picture 2" descr="Ben jij assertief? - CAB training &amp; coaching">
            <a:extLst>
              <a:ext uri="{FF2B5EF4-FFF2-40B4-BE49-F238E27FC236}">
                <a16:creationId xmlns:a16="http://schemas.microsoft.com/office/drawing/2014/main" id="{58614CAB-19C4-5E13-944F-93306F81FA2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1559" y="3517029"/>
            <a:ext cx="4928217" cy="3108394"/>
          </a:xfrm>
          <a:prstGeom prst="rect">
            <a:avLst/>
          </a:prstGeom>
          <a:noFill/>
          <a:extLst>
            <a:ext uri="{909E8E84-426E-40DD-AFC4-6F175D3DCCD1}">
              <a14:hiddenFill xmlns:a14="http://schemas.microsoft.com/office/drawing/2010/main">
                <a:solidFill>
                  <a:srgbClr val="FFFFFF"/>
                </a:solidFill>
              </a14:hiddenFill>
            </a:ext>
          </a:extLst>
        </p:spPr>
      </p:pic>
      <p:sp>
        <p:nvSpPr>
          <p:cNvPr id="2" name="Tekstvak 1">
            <a:extLst>
              <a:ext uri="{FF2B5EF4-FFF2-40B4-BE49-F238E27FC236}">
                <a16:creationId xmlns:a16="http://schemas.microsoft.com/office/drawing/2014/main" id="{0A776C3F-6906-9A19-2606-8781315AF361}"/>
              </a:ext>
            </a:extLst>
          </p:cNvPr>
          <p:cNvSpPr txBox="1"/>
          <p:nvPr/>
        </p:nvSpPr>
        <p:spPr>
          <a:xfrm>
            <a:off x="9531659" y="6331985"/>
            <a:ext cx="2660341" cy="46166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accent1">
                    <a:lumMod val="40000"/>
                    <a:lumOff val="60000"/>
                  </a:schemeClr>
                </a:solidFill>
              </a:rPr>
              <a:t>C.L. Menig</a:t>
            </a:r>
          </a:p>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bg1"/>
                </a:solidFill>
              </a:rPr>
              <a:t>Communicatieve vaardigheden </a:t>
            </a:r>
            <a:r>
              <a:rPr lang="nl-NL" sz="1200" kern="0" dirty="0" err="1">
                <a:solidFill>
                  <a:schemeClr val="bg1"/>
                </a:solidFill>
              </a:rPr>
              <a:t>Lj</a:t>
            </a:r>
            <a:r>
              <a:rPr lang="nl-NL" sz="1200" kern="0" dirty="0">
                <a:solidFill>
                  <a:schemeClr val="bg1"/>
                </a:solidFill>
              </a:rPr>
              <a:t> 2</a:t>
            </a:r>
            <a:endParaRPr kumimoji="0" lang="nl-NL" sz="1200" b="0" i="0" u="none" strike="noStrike" kern="0" cap="none" spc="0" normalizeH="0" baseline="0" noProof="0" dirty="0">
              <a:ln>
                <a:noFill/>
              </a:ln>
              <a:solidFill>
                <a:schemeClr val="bg1"/>
              </a:solidFill>
              <a:effectLst/>
              <a:uLnTx/>
              <a:uFillTx/>
            </a:endParaRPr>
          </a:p>
        </p:txBody>
      </p:sp>
    </p:spTree>
    <p:extLst>
      <p:ext uri="{BB962C8B-B14F-4D97-AF65-F5344CB8AC3E}">
        <p14:creationId xmlns:p14="http://schemas.microsoft.com/office/powerpoint/2010/main" val="15922542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Zelfverzekerd zijn (met afbeeldingen) - wikiHow">
            <a:extLst>
              <a:ext uri="{FF2B5EF4-FFF2-40B4-BE49-F238E27FC236}">
                <a16:creationId xmlns:a16="http://schemas.microsoft.com/office/drawing/2014/main" id="{34AEECFD-09B1-EA20-AC72-52CB5B17CE6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0" y="4947246"/>
            <a:ext cx="2547672" cy="1910754"/>
          </a:xfrm>
          <a:prstGeom prst="rect">
            <a:avLst/>
          </a:prstGeom>
          <a:noFill/>
          <a:extLst>
            <a:ext uri="{909E8E84-426E-40DD-AFC4-6F175D3DCCD1}">
              <a14:hiddenFill xmlns:a14="http://schemas.microsoft.com/office/drawing/2010/main">
                <a:solidFill>
                  <a:srgbClr val="FFFFFF"/>
                </a:solidFill>
              </a14:hiddenFill>
            </a:ext>
          </a:extLst>
        </p:spPr>
      </p:pic>
      <p:sp>
        <p:nvSpPr>
          <p:cNvPr id="3" name="Tijdelijke aanduiding voor inhoud 2">
            <a:extLst>
              <a:ext uri="{FF2B5EF4-FFF2-40B4-BE49-F238E27FC236}">
                <a16:creationId xmlns:a16="http://schemas.microsoft.com/office/drawing/2014/main" id="{6BCB149A-08BC-9D11-B7C7-7257C0577D3B}"/>
              </a:ext>
            </a:extLst>
          </p:cNvPr>
          <p:cNvSpPr>
            <a:spLocks noGrp="1"/>
          </p:cNvSpPr>
          <p:nvPr>
            <p:ph idx="1"/>
          </p:nvPr>
        </p:nvSpPr>
        <p:spPr/>
        <p:txBody>
          <a:bodyPr/>
          <a:lstStyle/>
          <a:p>
            <a:pPr marL="0" indent="0">
              <a:buNone/>
            </a:pPr>
            <a:r>
              <a:rPr lang="nl-NL" dirty="0"/>
              <a:t>Wie assertief is:</a:t>
            </a:r>
          </a:p>
          <a:p>
            <a:r>
              <a:rPr lang="nl-NL" dirty="0"/>
              <a:t>Vindt de eigen mening net zo belangrijk als die van andere.</a:t>
            </a:r>
          </a:p>
          <a:p>
            <a:r>
              <a:rPr lang="nl-NL" dirty="0"/>
              <a:t>Komt voor zichzelf op.</a:t>
            </a:r>
          </a:p>
          <a:p>
            <a:r>
              <a:rPr lang="nl-NL" dirty="0"/>
              <a:t>Durft nee te zeggen.</a:t>
            </a:r>
          </a:p>
          <a:p>
            <a:r>
              <a:rPr lang="nl-NL" dirty="0"/>
              <a:t>Durft initiatieven te nemen.</a:t>
            </a:r>
          </a:p>
          <a:p>
            <a:r>
              <a:rPr lang="nl-NL" dirty="0"/>
              <a:t>Durft eigen emoties en gedachten te uiten.</a:t>
            </a:r>
          </a:p>
          <a:p>
            <a:r>
              <a:rPr lang="nl-NL" dirty="0"/>
              <a:t>Vindt conflicten niet leuk, maar gaat deze niet perse uit de weg..</a:t>
            </a:r>
          </a:p>
        </p:txBody>
      </p:sp>
      <p:sp>
        <p:nvSpPr>
          <p:cNvPr id="4" name="Titel 1">
            <a:extLst>
              <a:ext uri="{FF2B5EF4-FFF2-40B4-BE49-F238E27FC236}">
                <a16:creationId xmlns:a16="http://schemas.microsoft.com/office/drawing/2014/main" id="{9BFDB613-7693-4121-04D4-B7560265E6CA}"/>
              </a:ext>
            </a:extLst>
          </p:cNvPr>
          <p:cNvSpPr txBox="1">
            <a:spLocks/>
          </p:cNvSpPr>
          <p:nvPr/>
        </p:nvSpPr>
        <p:spPr>
          <a:xfrm>
            <a:off x="677334" y="788785"/>
            <a:ext cx="8596668" cy="1320800"/>
          </a:xfrm>
          <a:prstGeom prst="rect">
            <a:avLst/>
          </a:prstGeom>
        </p:spPr>
        <p:txBody>
          <a:bodyPr vert="horz" lIns="91440" tIns="45720" rIns="91440" bIns="45720" rtlCol="0" anchor="t">
            <a:normAutofit fontScale="90000" lnSpcReduction="2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spcBef>
                <a:spcPts val="800"/>
              </a:spcBef>
              <a:spcAft>
                <a:spcPts val="1200"/>
              </a:spcAft>
            </a:pPr>
            <a:r>
              <a:rPr lang="nl-NL" sz="3800" b="1" dirty="0">
                <a:solidFill>
                  <a:schemeClr val="accent2"/>
                </a:solidFill>
              </a:rPr>
              <a:t>Assertiviteit</a:t>
            </a:r>
            <a:br>
              <a:rPr lang="nl-NL" sz="3800" b="1" dirty="0">
                <a:solidFill>
                  <a:schemeClr val="accent2">
                    <a:lumMod val="75000"/>
                  </a:schemeClr>
                </a:solidFill>
              </a:rPr>
            </a:br>
            <a:br>
              <a:rPr lang="nl-NL" sz="3800" b="1" dirty="0">
                <a:solidFill>
                  <a:schemeClr val="accent1">
                    <a:lumMod val="75000"/>
                  </a:schemeClr>
                </a:solidFill>
              </a:rPr>
            </a:br>
            <a:r>
              <a:rPr lang="nl-NL" sz="3000" b="1" dirty="0">
                <a:solidFill>
                  <a:schemeClr val="accent1">
                    <a:lumMod val="75000"/>
                  </a:schemeClr>
                </a:solidFill>
              </a:rPr>
              <a:t>Assertief</a:t>
            </a:r>
            <a:endParaRPr lang="nl-NL" b="1" dirty="0">
              <a:solidFill>
                <a:schemeClr val="accent1">
                  <a:lumMod val="75000"/>
                </a:schemeClr>
              </a:solidFill>
            </a:endParaRPr>
          </a:p>
        </p:txBody>
      </p:sp>
      <p:sp>
        <p:nvSpPr>
          <p:cNvPr id="5" name="Tekstvak 4">
            <a:extLst>
              <a:ext uri="{FF2B5EF4-FFF2-40B4-BE49-F238E27FC236}">
                <a16:creationId xmlns:a16="http://schemas.microsoft.com/office/drawing/2014/main" id="{54E7DD35-5364-B9BD-CE17-C685D34046FA}"/>
              </a:ext>
            </a:extLst>
          </p:cNvPr>
          <p:cNvSpPr txBox="1"/>
          <p:nvPr/>
        </p:nvSpPr>
        <p:spPr>
          <a:xfrm>
            <a:off x="9531659" y="6331985"/>
            <a:ext cx="2660341" cy="46166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accent1">
                    <a:lumMod val="40000"/>
                    <a:lumOff val="60000"/>
                  </a:schemeClr>
                </a:solidFill>
              </a:rPr>
              <a:t>C.L. Menig</a:t>
            </a:r>
          </a:p>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bg1"/>
                </a:solidFill>
              </a:rPr>
              <a:t>Communicatieve vaardigheden </a:t>
            </a:r>
            <a:r>
              <a:rPr lang="nl-NL" sz="1200" kern="0" dirty="0" err="1">
                <a:solidFill>
                  <a:schemeClr val="bg1"/>
                </a:solidFill>
              </a:rPr>
              <a:t>Lj</a:t>
            </a:r>
            <a:r>
              <a:rPr lang="nl-NL" sz="1200" kern="0" dirty="0">
                <a:solidFill>
                  <a:schemeClr val="bg1"/>
                </a:solidFill>
              </a:rPr>
              <a:t> 2</a:t>
            </a:r>
            <a:endParaRPr kumimoji="0" lang="nl-NL" sz="1200" b="0" i="0" u="none" strike="noStrike" kern="0" cap="none" spc="0" normalizeH="0" baseline="0" noProof="0" dirty="0">
              <a:ln>
                <a:noFill/>
              </a:ln>
              <a:solidFill>
                <a:schemeClr val="bg1"/>
              </a:solidFill>
              <a:effectLst/>
              <a:uLnTx/>
              <a:uFillTx/>
            </a:endParaRPr>
          </a:p>
        </p:txBody>
      </p:sp>
    </p:spTree>
    <p:extLst>
      <p:ext uri="{BB962C8B-B14F-4D97-AF65-F5344CB8AC3E}">
        <p14:creationId xmlns:p14="http://schemas.microsoft.com/office/powerpoint/2010/main" val="1698808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a:extLst>
              <a:ext uri="{FF2B5EF4-FFF2-40B4-BE49-F238E27FC236}">
                <a16:creationId xmlns:a16="http://schemas.microsoft.com/office/drawing/2014/main" id="{D231A076-C281-2D4F-8B9A-3B2BA8E72FF2}"/>
              </a:ext>
            </a:extLst>
          </p:cNvPr>
          <p:cNvSpPr>
            <a:spLocks noGrp="1"/>
          </p:cNvSpPr>
          <p:nvPr>
            <p:ph idx="1"/>
          </p:nvPr>
        </p:nvSpPr>
        <p:spPr/>
        <p:txBody>
          <a:bodyPr/>
          <a:lstStyle/>
          <a:p>
            <a:r>
              <a:rPr lang="nl-NL" b="1" dirty="0" err="1"/>
              <a:t>Subassertief</a:t>
            </a:r>
            <a:r>
              <a:rPr lang="nl-NL" b="1" dirty="0"/>
              <a:t>: </a:t>
            </a:r>
            <a:r>
              <a:rPr lang="nl-NL" dirty="0"/>
              <a:t>Niet opkomen voor jezelf, alleen rekening houden met de ander.</a:t>
            </a:r>
          </a:p>
        </p:txBody>
      </p:sp>
      <p:sp>
        <p:nvSpPr>
          <p:cNvPr id="5" name="Titel 1">
            <a:extLst>
              <a:ext uri="{FF2B5EF4-FFF2-40B4-BE49-F238E27FC236}">
                <a16:creationId xmlns:a16="http://schemas.microsoft.com/office/drawing/2014/main" id="{C1108429-07E3-2F75-C1C0-4B18CA8D544E}"/>
              </a:ext>
            </a:extLst>
          </p:cNvPr>
          <p:cNvSpPr txBox="1">
            <a:spLocks/>
          </p:cNvSpPr>
          <p:nvPr/>
        </p:nvSpPr>
        <p:spPr>
          <a:xfrm>
            <a:off x="677334" y="788785"/>
            <a:ext cx="8596668" cy="1320800"/>
          </a:xfrm>
          <a:prstGeom prst="rect">
            <a:avLst/>
          </a:prstGeom>
        </p:spPr>
        <p:txBody>
          <a:bodyPr vert="horz" lIns="91440" tIns="45720" rIns="91440" bIns="45720" rtlCol="0" anchor="t">
            <a:normAutofit fontScale="90000" lnSpcReduction="2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spcBef>
                <a:spcPts val="800"/>
              </a:spcBef>
              <a:spcAft>
                <a:spcPts val="1200"/>
              </a:spcAft>
            </a:pPr>
            <a:r>
              <a:rPr lang="nl-NL" sz="3800" b="1" dirty="0">
                <a:solidFill>
                  <a:schemeClr val="accent2"/>
                </a:solidFill>
              </a:rPr>
              <a:t>Assertiviteit</a:t>
            </a:r>
            <a:br>
              <a:rPr lang="nl-NL" sz="3800" b="1" dirty="0">
                <a:solidFill>
                  <a:schemeClr val="accent2">
                    <a:lumMod val="75000"/>
                  </a:schemeClr>
                </a:solidFill>
              </a:rPr>
            </a:br>
            <a:br>
              <a:rPr lang="nl-NL" sz="3800" b="1" dirty="0">
                <a:solidFill>
                  <a:schemeClr val="accent1">
                    <a:lumMod val="75000"/>
                  </a:schemeClr>
                </a:solidFill>
              </a:rPr>
            </a:br>
            <a:r>
              <a:rPr lang="nl-NL" sz="3000" b="1" dirty="0" err="1">
                <a:solidFill>
                  <a:schemeClr val="accent1">
                    <a:lumMod val="75000"/>
                  </a:schemeClr>
                </a:solidFill>
              </a:rPr>
              <a:t>Subassertief</a:t>
            </a:r>
            <a:endParaRPr lang="nl-NL" b="1" dirty="0">
              <a:solidFill>
                <a:schemeClr val="accent1">
                  <a:lumMod val="75000"/>
                </a:schemeClr>
              </a:solidFill>
            </a:endParaRPr>
          </a:p>
        </p:txBody>
      </p:sp>
      <p:pic>
        <p:nvPicPr>
          <p:cNvPr id="6" name="Onlinemedia 5" title="Nee 1-subassertief">
            <a:hlinkClick r:id="" action="ppaction://media"/>
            <a:extLst>
              <a:ext uri="{FF2B5EF4-FFF2-40B4-BE49-F238E27FC236}">
                <a16:creationId xmlns:a16="http://schemas.microsoft.com/office/drawing/2014/main" id="{339BFC02-ECEE-A67E-05EB-D1649C88FE4F}"/>
              </a:ext>
            </a:extLst>
          </p:cNvPr>
          <p:cNvPicPr>
            <a:picLocks noRot="1" noChangeAspect="1"/>
          </p:cNvPicPr>
          <p:nvPr>
            <a:videoFile r:link="rId1"/>
          </p:nvPr>
        </p:nvPicPr>
        <p:blipFill>
          <a:blip r:embed="rId3"/>
          <a:stretch>
            <a:fillRect/>
          </a:stretch>
        </p:blipFill>
        <p:spPr>
          <a:xfrm>
            <a:off x="1420689" y="2840730"/>
            <a:ext cx="6655524" cy="3760371"/>
          </a:xfrm>
          <a:prstGeom prst="rect">
            <a:avLst/>
          </a:prstGeom>
        </p:spPr>
      </p:pic>
      <p:sp>
        <p:nvSpPr>
          <p:cNvPr id="2" name="Tekstvak 1">
            <a:extLst>
              <a:ext uri="{FF2B5EF4-FFF2-40B4-BE49-F238E27FC236}">
                <a16:creationId xmlns:a16="http://schemas.microsoft.com/office/drawing/2014/main" id="{B0C4EA2C-1962-A668-C72C-A598BFF98208}"/>
              </a:ext>
            </a:extLst>
          </p:cNvPr>
          <p:cNvSpPr txBox="1"/>
          <p:nvPr/>
        </p:nvSpPr>
        <p:spPr>
          <a:xfrm>
            <a:off x="9531659" y="6331985"/>
            <a:ext cx="2660341" cy="46166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accent1">
                    <a:lumMod val="40000"/>
                    <a:lumOff val="60000"/>
                  </a:schemeClr>
                </a:solidFill>
              </a:rPr>
              <a:t>C.L. Menig</a:t>
            </a:r>
          </a:p>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bg1"/>
                </a:solidFill>
              </a:rPr>
              <a:t>Communicatieve vaardigheden </a:t>
            </a:r>
            <a:r>
              <a:rPr lang="nl-NL" sz="1200" kern="0" dirty="0" err="1">
                <a:solidFill>
                  <a:schemeClr val="bg1"/>
                </a:solidFill>
              </a:rPr>
              <a:t>Lj</a:t>
            </a:r>
            <a:r>
              <a:rPr lang="nl-NL" sz="1200" kern="0" dirty="0">
                <a:solidFill>
                  <a:schemeClr val="bg1"/>
                </a:solidFill>
              </a:rPr>
              <a:t> 2</a:t>
            </a:r>
            <a:endParaRPr kumimoji="0" lang="nl-NL" sz="1200" b="0" i="0" u="none" strike="noStrike" kern="0" cap="none" spc="0" normalizeH="0" baseline="0" noProof="0" dirty="0">
              <a:ln>
                <a:noFill/>
              </a:ln>
              <a:solidFill>
                <a:schemeClr val="bg1"/>
              </a:solidFill>
              <a:effectLst/>
              <a:uLnTx/>
              <a:uFillTx/>
            </a:endParaRPr>
          </a:p>
        </p:txBody>
      </p:sp>
    </p:spTree>
    <p:extLst>
      <p:ext uri="{BB962C8B-B14F-4D97-AF65-F5344CB8AC3E}">
        <p14:creationId xmlns:p14="http://schemas.microsoft.com/office/powerpoint/2010/main" val="8262805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6"/>
                </p:tgtEl>
              </p:cMediaNode>
            </p:vide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6"/>
                                        </p:tgtEl>
                                      </p:cBhvr>
                                    </p:cmd>
                                  </p:childTnLst>
                                </p:cTn>
                              </p:par>
                            </p:childTnLst>
                          </p:cTn>
                        </p:par>
                      </p:childTnLst>
                    </p:cTn>
                  </p:par>
                </p:childTnLst>
              </p:cTn>
              <p:nextCondLst>
                <p:cond evt="onClick" delay="0">
                  <p:tgtEl>
                    <p:spTgt spid="6"/>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Afbeelding 10">
            <a:extLst>
              <a:ext uri="{FF2B5EF4-FFF2-40B4-BE49-F238E27FC236}">
                <a16:creationId xmlns:a16="http://schemas.microsoft.com/office/drawing/2014/main" id="{6545CFD1-04EA-C820-B071-F916713377A6}"/>
              </a:ext>
            </a:extLst>
          </p:cNvPr>
          <p:cNvPicPr>
            <a:picLocks noChangeAspect="1"/>
          </p:cNvPicPr>
          <p:nvPr/>
        </p:nvPicPr>
        <p:blipFill>
          <a:blip r:embed="rId2"/>
          <a:stretch>
            <a:fillRect/>
          </a:stretch>
        </p:blipFill>
        <p:spPr>
          <a:xfrm>
            <a:off x="5940465" y="1733550"/>
            <a:ext cx="2779669" cy="4198735"/>
          </a:xfrm>
          <a:prstGeom prst="rect">
            <a:avLst/>
          </a:prstGeom>
        </p:spPr>
      </p:pic>
      <p:sp>
        <p:nvSpPr>
          <p:cNvPr id="3" name="Tijdelijke aanduiding voor inhoud 2">
            <a:extLst>
              <a:ext uri="{FF2B5EF4-FFF2-40B4-BE49-F238E27FC236}">
                <a16:creationId xmlns:a16="http://schemas.microsoft.com/office/drawing/2014/main" id="{476C1D60-592C-C743-834A-2F6499789023}"/>
              </a:ext>
            </a:extLst>
          </p:cNvPr>
          <p:cNvSpPr>
            <a:spLocks noGrp="1"/>
          </p:cNvSpPr>
          <p:nvPr>
            <p:ph idx="1"/>
          </p:nvPr>
        </p:nvSpPr>
        <p:spPr>
          <a:xfrm>
            <a:off x="677334" y="2160589"/>
            <a:ext cx="8596668" cy="4552950"/>
          </a:xfrm>
        </p:spPr>
        <p:txBody>
          <a:bodyPr>
            <a:normAutofit/>
          </a:bodyPr>
          <a:lstStyle/>
          <a:p>
            <a:pPr marL="0" indent="0" fontAlgn="base">
              <a:buNone/>
            </a:pPr>
            <a:r>
              <a:rPr lang="nl-NL" dirty="0"/>
              <a:t>Oorzaken:</a:t>
            </a:r>
          </a:p>
          <a:p>
            <a:pPr fontAlgn="base"/>
            <a:r>
              <a:rPr lang="nl-NL" dirty="0"/>
              <a:t>Angst</a:t>
            </a:r>
          </a:p>
          <a:p>
            <a:pPr fontAlgn="base"/>
            <a:r>
              <a:rPr lang="nl-NL" dirty="0"/>
              <a:t>Schuldgevoel</a:t>
            </a:r>
          </a:p>
          <a:p>
            <a:pPr fontAlgn="base"/>
            <a:r>
              <a:rPr lang="nl-NL" dirty="0"/>
              <a:t>Verlegenheid</a:t>
            </a:r>
          </a:p>
          <a:p>
            <a:pPr fontAlgn="base"/>
            <a:r>
              <a:rPr lang="nl-NL" dirty="0"/>
              <a:t>Bescheidenheid</a:t>
            </a:r>
          </a:p>
          <a:p>
            <a:pPr fontAlgn="base"/>
            <a:r>
              <a:rPr lang="nl-NL" dirty="0"/>
              <a:t>Plichtgevoel</a:t>
            </a:r>
          </a:p>
          <a:p>
            <a:pPr fontAlgn="base"/>
            <a:endParaRPr lang="nl-NL" dirty="0">
              <a:latin typeface="+mj-lt"/>
            </a:endParaRPr>
          </a:p>
          <a:p>
            <a:pPr fontAlgn="base"/>
            <a:endParaRPr lang="nl-NL" sz="1000" dirty="0">
              <a:latin typeface="+mj-lt"/>
            </a:endParaRPr>
          </a:p>
          <a:p>
            <a:pPr fontAlgn="base"/>
            <a:endParaRPr lang="nl-NL" sz="1000" dirty="0">
              <a:latin typeface="+mj-lt"/>
            </a:endParaRPr>
          </a:p>
          <a:p>
            <a:pPr marL="0" indent="0" algn="l" rtl="0" fontAlgn="base">
              <a:buNone/>
            </a:pPr>
            <a:r>
              <a:rPr lang="nl-NL" b="0" i="0" u="none" strike="noStrike" dirty="0">
                <a:solidFill>
                  <a:srgbClr val="FF0000"/>
                </a:solidFill>
                <a:effectLst/>
                <a:latin typeface="+mj-lt"/>
              </a:rPr>
              <a:t>Gevolg</a:t>
            </a:r>
            <a:r>
              <a:rPr lang="nl-NL" b="0" i="0" u="none" strike="noStrike" dirty="0">
                <a:solidFill>
                  <a:srgbClr val="000000"/>
                </a:solidFill>
                <a:effectLst/>
                <a:latin typeface="+mj-lt"/>
              </a:rPr>
              <a:t>: Onzichtbaar zijn</a:t>
            </a:r>
            <a:r>
              <a:rPr lang="en-US" b="0" i="0" dirty="0">
                <a:solidFill>
                  <a:srgbClr val="000000"/>
                </a:solidFill>
                <a:effectLst/>
                <a:latin typeface="+mj-lt"/>
              </a:rPr>
              <a:t>​,</a:t>
            </a:r>
            <a:r>
              <a:rPr lang="nl-NL" b="0" i="0" dirty="0">
                <a:solidFill>
                  <a:srgbClr val="000000"/>
                </a:solidFill>
                <a:effectLst/>
                <a:latin typeface="+mj-lt"/>
              </a:rPr>
              <a:t> overgeslagen </a:t>
            </a:r>
            <a:r>
              <a:rPr lang="en-US" b="0" i="0" dirty="0" err="1">
                <a:solidFill>
                  <a:srgbClr val="000000"/>
                </a:solidFill>
                <a:effectLst/>
                <a:latin typeface="+mj-lt"/>
              </a:rPr>
              <a:t>worden</a:t>
            </a:r>
            <a:r>
              <a:rPr lang="en-US" b="0" i="0" dirty="0">
                <a:solidFill>
                  <a:srgbClr val="000000"/>
                </a:solidFill>
                <a:effectLst/>
                <a:latin typeface="+mj-lt"/>
              </a:rPr>
              <a:t>,</a:t>
            </a:r>
          </a:p>
          <a:p>
            <a:pPr marL="0" indent="0" algn="l" rtl="0" fontAlgn="base">
              <a:buNone/>
            </a:pPr>
            <a:r>
              <a:rPr lang="nl-NL" dirty="0">
                <a:solidFill>
                  <a:srgbClr val="000000"/>
                </a:solidFill>
                <a:latin typeface="+mj-lt"/>
              </a:rPr>
              <a:t>g</a:t>
            </a:r>
            <a:r>
              <a:rPr lang="nl-NL" b="0" i="0" u="none" strike="noStrike" dirty="0">
                <a:solidFill>
                  <a:srgbClr val="000000"/>
                </a:solidFill>
                <a:effectLst/>
                <a:latin typeface="+mj-lt"/>
              </a:rPr>
              <a:t>een invloed hebben</a:t>
            </a:r>
            <a:r>
              <a:rPr lang="en-US" b="0" i="0" dirty="0">
                <a:solidFill>
                  <a:srgbClr val="000000"/>
                </a:solidFill>
                <a:effectLst/>
                <a:latin typeface="+mj-lt"/>
              </a:rPr>
              <a:t>​ en n</a:t>
            </a:r>
            <a:r>
              <a:rPr lang="nl-NL" b="0" i="0" u="none" strike="noStrike" dirty="0">
                <a:solidFill>
                  <a:srgbClr val="000000"/>
                </a:solidFill>
                <a:effectLst/>
                <a:latin typeface="+mj-lt"/>
              </a:rPr>
              <a:t>iet krijgen waar je recht op hebt</a:t>
            </a:r>
            <a:r>
              <a:rPr lang="en-US" b="0" i="0" dirty="0">
                <a:solidFill>
                  <a:srgbClr val="000000"/>
                </a:solidFill>
                <a:effectLst/>
                <a:latin typeface="+mj-lt"/>
              </a:rPr>
              <a:t>​</a:t>
            </a:r>
          </a:p>
          <a:p>
            <a:pPr fontAlgn="base"/>
            <a:endParaRPr lang="nl-NL" dirty="0"/>
          </a:p>
        </p:txBody>
      </p:sp>
      <p:sp>
        <p:nvSpPr>
          <p:cNvPr id="4" name="Titel 1">
            <a:extLst>
              <a:ext uri="{FF2B5EF4-FFF2-40B4-BE49-F238E27FC236}">
                <a16:creationId xmlns:a16="http://schemas.microsoft.com/office/drawing/2014/main" id="{F78844E3-8C61-442A-A6C2-B736DAD57C26}"/>
              </a:ext>
            </a:extLst>
          </p:cNvPr>
          <p:cNvSpPr txBox="1">
            <a:spLocks/>
          </p:cNvSpPr>
          <p:nvPr/>
        </p:nvSpPr>
        <p:spPr>
          <a:xfrm>
            <a:off x="677334" y="788785"/>
            <a:ext cx="8596668" cy="1320800"/>
          </a:xfrm>
          <a:prstGeom prst="rect">
            <a:avLst/>
          </a:prstGeom>
        </p:spPr>
        <p:txBody>
          <a:bodyPr vert="horz" lIns="91440" tIns="45720" rIns="91440" bIns="45720" rtlCol="0" anchor="t">
            <a:normAutofit fontScale="90000" lnSpcReduction="2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spcBef>
                <a:spcPts val="800"/>
              </a:spcBef>
              <a:spcAft>
                <a:spcPts val="1200"/>
              </a:spcAft>
            </a:pPr>
            <a:r>
              <a:rPr lang="nl-NL" sz="3800" b="1" dirty="0">
                <a:solidFill>
                  <a:schemeClr val="accent2"/>
                </a:solidFill>
              </a:rPr>
              <a:t>Assertiviteit</a:t>
            </a:r>
            <a:br>
              <a:rPr lang="nl-NL" sz="3800" b="1" dirty="0">
                <a:solidFill>
                  <a:schemeClr val="accent2">
                    <a:lumMod val="75000"/>
                  </a:schemeClr>
                </a:solidFill>
              </a:rPr>
            </a:br>
            <a:br>
              <a:rPr lang="nl-NL" sz="3800" b="1" dirty="0">
                <a:solidFill>
                  <a:schemeClr val="accent1">
                    <a:lumMod val="75000"/>
                  </a:schemeClr>
                </a:solidFill>
              </a:rPr>
            </a:br>
            <a:r>
              <a:rPr lang="nl-NL" sz="3000" b="1" dirty="0" err="1">
                <a:solidFill>
                  <a:schemeClr val="accent1">
                    <a:lumMod val="75000"/>
                  </a:schemeClr>
                </a:solidFill>
              </a:rPr>
              <a:t>Subassertief</a:t>
            </a:r>
            <a:endParaRPr lang="nl-NL" b="1" dirty="0">
              <a:solidFill>
                <a:schemeClr val="accent1">
                  <a:lumMod val="75000"/>
                </a:schemeClr>
              </a:solidFill>
            </a:endParaRPr>
          </a:p>
        </p:txBody>
      </p:sp>
      <p:sp>
        <p:nvSpPr>
          <p:cNvPr id="7" name="Tekstvak 6">
            <a:extLst>
              <a:ext uri="{FF2B5EF4-FFF2-40B4-BE49-F238E27FC236}">
                <a16:creationId xmlns:a16="http://schemas.microsoft.com/office/drawing/2014/main" id="{533B70D0-EED0-D94E-5827-E32FC5BC9419}"/>
              </a:ext>
            </a:extLst>
          </p:cNvPr>
          <p:cNvSpPr txBox="1"/>
          <p:nvPr/>
        </p:nvSpPr>
        <p:spPr>
          <a:xfrm>
            <a:off x="9531659" y="6331985"/>
            <a:ext cx="2660341" cy="46166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accent1">
                    <a:lumMod val="40000"/>
                    <a:lumOff val="60000"/>
                  </a:schemeClr>
                </a:solidFill>
              </a:rPr>
              <a:t>C.L. Menig</a:t>
            </a:r>
          </a:p>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bg1"/>
                </a:solidFill>
              </a:rPr>
              <a:t>Communicatieve vaardigheden </a:t>
            </a:r>
            <a:r>
              <a:rPr lang="nl-NL" sz="1200" kern="0" dirty="0" err="1">
                <a:solidFill>
                  <a:schemeClr val="bg1"/>
                </a:solidFill>
              </a:rPr>
              <a:t>Lj</a:t>
            </a:r>
            <a:r>
              <a:rPr lang="nl-NL" sz="1200" kern="0" dirty="0">
                <a:solidFill>
                  <a:schemeClr val="bg1"/>
                </a:solidFill>
              </a:rPr>
              <a:t> 2</a:t>
            </a:r>
            <a:endParaRPr kumimoji="0" lang="nl-NL" sz="1200" b="0" i="0" u="none" strike="noStrike" kern="0" cap="none" spc="0" normalizeH="0" baseline="0" noProof="0" dirty="0">
              <a:ln>
                <a:noFill/>
              </a:ln>
              <a:solidFill>
                <a:schemeClr val="bg1"/>
              </a:solidFill>
              <a:effectLst/>
              <a:uLnTx/>
              <a:uFillTx/>
            </a:endParaRPr>
          </a:p>
        </p:txBody>
      </p:sp>
    </p:spTree>
    <p:extLst>
      <p:ext uri="{BB962C8B-B14F-4D97-AF65-F5344CB8AC3E}">
        <p14:creationId xmlns:p14="http://schemas.microsoft.com/office/powerpoint/2010/main" val="2566399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mph" presetSubtype="0" nodeType="clickEffect">
                                  <p:stCondLst>
                                    <p:cond delay="0"/>
                                  </p:stCondLst>
                                  <p:iterate type="lt">
                                    <p:tmAbs val="25"/>
                                  </p:iterate>
                                  <p:childTnLst>
                                    <p:set>
                                      <p:cBhvr override="childStyle">
                                        <p:cTn id="6" dur="indefinite"/>
                                        <p:tgtEl>
                                          <p:spTgt spid="3">
                                            <p:txEl>
                                              <p:pRg st="9" end="9"/>
                                            </p:txEl>
                                          </p:spTgt>
                                        </p:tgtEl>
                                        <p:attrNameLst>
                                          <p:attrName>style.fontWeight</p:attrName>
                                        </p:attrNameLst>
                                      </p:cBhvr>
                                      <p:to>
                                        <p:strVal val="bold"/>
                                      </p:to>
                                    </p:set>
                                  </p:childTnLst>
                                </p:cTn>
                              </p:par>
                              <p:par>
                                <p:cTn id="7" presetID="15" presetClass="emph" presetSubtype="0" nodeType="withEffect">
                                  <p:stCondLst>
                                    <p:cond delay="0"/>
                                  </p:stCondLst>
                                  <p:iterate type="lt">
                                    <p:tmAbs val="25"/>
                                  </p:iterate>
                                  <p:childTnLst>
                                    <p:set>
                                      <p:cBhvr override="childStyle">
                                        <p:cTn id="8" dur="indefinite"/>
                                        <p:tgtEl>
                                          <p:spTgt spid="3">
                                            <p:txEl>
                                              <p:pRg st="10" end="10"/>
                                            </p:txEl>
                                          </p:spTgt>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a:extLst>
              <a:ext uri="{FF2B5EF4-FFF2-40B4-BE49-F238E27FC236}">
                <a16:creationId xmlns:a16="http://schemas.microsoft.com/office/drawing/2014/main" id="{DF485F71-EED1-646A-9056-C227E3EEFF1E}"/>
              </a:ext>
            </a:extLst>
          </p:cNvPr>
          <p:cNvSpPr>
            <a:spLocks noGrp="1"/>
          </p:cNvSpPr>
          <p:nvPr>
            <p:ph idx="1"/>
          </p:nvPr>
        </p:nvSpPr>
        <p:spPr/>
        <p:txBody>
          <a:bodyPr/>
          <a:lstStyle/>
          <a:p>
            <a:r>
              <a:rPr lang="nl-NL" b="1" dirty="0"/>
              <a:t>Agressief:</a:t>
            </a:r>
            <a:r>
              <a:rPr lang="nl-NL" dirty="0"/>
              <a:t> Opkomen voor jezelf zonder rekening te houden met de ander.</a:t>
            </a:r>
            <a:endParaRPr lang="nl-NL" b="1" dirty="0"/>
          </a:p>
        </p:txBody>
      </p:sp>
      <p:pic>
        <p:nvPicPr>
          <p:cNvPr id="4" name="Onlinemedia 3" title="Nee 2-agressief">
            <a:hlinkClick r:id="" action="ppaction://media"/>
            <a:extLst>
              <a:ext uri="{FF2B5EF4-FFF2-40B4-BE49-F238E27FC236}">
                <a16:creationId xmlns:a16="http://schemas.microsoft.com/office/drawing/2014/main" id="{9FC9BB76-7E04-7D2D-AC52-EC490F37A3AD}"/>
              </a:ext>
            </a:extLst>
          </p:cNvPr>
          <p:cNvPicPr>
            <a:picLocks noRot="1" noChangeAspect="1"/>
          </p:cNvPicPr>
          <p:nvPr>
            <a:videoFile r:link="rId1"/>
          </p:nvPr>
        </p:nvPicPr>
        <p:blipFill>
          <a:blip r:embed="rId3"/>
          <a:stretch>
            <a:fillRect/>
          </a:stretch>
        </p:blipFill>
        <p:spPr>
          <a:xfrm>
            <a:off x="1340528" y="2844008"/>
            <a:ext cx="6602521" cy="3730425"/>
          </a:xfrm>
          <a:prstGeom prst="rect">
            <a:avLst/>
          </a:prstGeom>
        </p:spPr>
      </p:pic>
      <p:sp>
        <p:nvSpPr>
          <p:cNvPr id="5" name="Titel 1">
            <a:extLst>
              <a:ext uri="{FF2B5EF4-FFF2-40B4-BE49-F238E27FC236}">
                <a16:creationId xmlns:a16="http://schemas.microsoft.com/office/drawing/2014/main" id="{A4403265-6E15-288B-8781-DE74F90A6265}"/>
              </a:ext>
            </a:extLst>
          </p:cNvPr>
          <p:cNvSpPr txBox="1">
            <a:spLocks/>
          </p:cNvSpPr>
          <p:nvPr/>
        </p:nvSpPr>
        <p:spPr>
          <a:xfrm>
            <a:off x="677334" y="788785"/>
            <a:ext cx="8596668" cy="1320800"/>
          </a:xfrm>
          <a:prstGeom prst="rect">
            <a:avLst/>
          </a:prstGeom>
        </p:spPr>
        <p:txBody>
          <a:bodyPr vert="horz" lIns="91440" tIns="45720" rIns="91440" bIns="45720" rtlCol="0" anchor="t">
            <a:normAutofit fontScale="90000" lnSpcReduction="2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spcBef>
                <a:spcPts val="800"/>
              </a:spcBef>
              <a:spcAft>
                <a:spcPts val="1200"/>
              </a:spcAft>
            </a:pPr>
            <a:r>
              <a:rPr lang="nl-NL" sz="3800" b="1" dirty="0">
                <a:solidFill>
                  <a:schemeClr val="accent2"/>
                </a:solidFill>
              </a:rPr>
              <a:t>Assertiviteit</a:t>
            </a:r>
            <a:br>
              <a:rPr lang="nl-NL" sz="3800" b="1" dirty="0">
                <a:solidFill>
                  <a:schemeClr val="accent2">
                    <a:lumMod val="75000"/>
                  </a:schemeClr>
                </a:solidFill>
              </a:rPr>
            </a:br>
            <a:br>
              <a:rPr lang="nl-NL" sz="3800" b="1" dirty="0">
                <a:solidFill>
                  <a:schemeClr val="accent1">
                    <a:lumMod val="75000"/>
                  </a:schemeClr>
                </a:solidFill>
              </a:rPr>
            </a:br>
            <a:r>
              <a:rPr lang="nl-NL" sz="3000" b="1" dirty="0">
                <a:solidFill>
                  <a:schemeClr val="accent1">
                    <a:lumMod val="75000"/>
                  </a:schemeClr>
                </a:solidFill>
              </a:rPr>
              <a:t>Agressief</a:t>
            </a:r>
            <a:endParaRPr lang="nl-NL" b="1" dirty="0">
              <a:solidFill>
                <a:schemeClr val="accent1">
                  <a:lumMod val="75000"/>
                </a:schemeClr>
              </a:solidFill>
            </a:endParaRPr>
          </a:p>
        </p:txBody>
      </p:sp>
      <p:sp>
        <p:nvSpPr>
          <p:cNvPr id="2" name="Tekstvak 1">
            <a:extLst>
              <a:ext uri="{FF2B5EF4-FFF2-40B4-BE49-F238E27FC236}">
                <a16:creationId xmlns:a16="http://schemas.microsoft.com/office/drawing/2014/main" id="{7F22F0D2-EF0D-D62B-7159-CB18766A6CBC}"/>
              </a:ext>
            </a:extLst>
          </p:cNvPr>
          <p:cNvSpPr txBox="1"/>
          <p:nvPr/>
        </p:nvSpPr>
        <p:spPr>
          <a:xfrm>
            <a:off x="9531659" y="6331985"/>
            <a:ext cx="2660341" cy="46166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accent1">
                    <a:lumMod val="40000"/>
                    <a:lumOff val="60000"/>
                  </a:schemeClr>
                </a:solidFill>
              </a:rPr>
              <a:t>C.L. Menig</a:t>
            </a:r>
          </a:p>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bg1"/>
                </a:solidFill>
              </a:rPr>
              <a:t>Communicatieve vaardigheden </a:t>
            </a:r>
            <a:r>
              <a:rPr lang="nl-NL" sz="1200" kern="0" dirty="0" err="1">
                <a:solidFill>
                  <a:schemeClr val="bg1"/>
                </a:solidFill>
              </a:rPr>
              <a:t>Lj</a:t>
            </a:r>
            <a:r>
              <a:rPr lang="nl-NL" sz="1200" kern="0" dirty="0">
                <a:solidFill>
                  <a:schemeClr val="bg1"/>
                </a:solidFill>
              </a:rPr>
              <a:t> 2</a:t>
            </a:r>
            <a:endParaRPr kumimoji="0" lang="nl-NL" sz="1200" b="0" i="0" u="none" strike="noStrike" kern="0" cap="none" spc="0" normalizeH="0" baseline="0" noProof="0" dirty="0">
              <a:ln>
                <a:noFill/>
              </a:ln>
              <a:solidFill>
                <a:schemeClr val="bg1"/>
              </a:solidFill>
              <a:effectLst/>
              <a:uLnTx/>
              <a:uFillTx/>
            </a:endParaRPr>
          </a:p>
        </p:txBody>
      </p:sp>
    </p:spTree>
    <p:extLst>
      <p:ext uri="{BB962C8B-B14F-4D97-AF65-F5344CB8AC3E}">
        <p14:creationId xmlns:p14="http://schemas.microsoft.com/office/powerpoint/2010/main" val="40100096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2128</TotalTime>
  <Words>907</Words>
  <Application>Microsoft Office PowerPoint</Application>
  <PresentationFormat>Breedbeeld</PresentationFormat>
  <Paragraphs>155</Paragraphs>
  <Slides>22</Slides>
  <Notes>0</Notes>
  <HiddenSlides>0</HiddenSlides>
  <MMClips>3</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22</vt:i4>
      </vt:variant>
    </vt:vector>
  </HeadingPairs>
  <TitlesOfParts>
    <vt:vector size="28" baseType="lpstr">
      <vt:lpstr>Arial</vt:lpstr>
      <vt:lpstr>Courier New</vt:lpstr>
      <vt:lpstr>Segoe UI</vt:lpstr>
      <vt:lpstr>Trebuchet MS</vt:lpstr>
      <vt:lpstr>Wingdings 3</vt:lpstr>
      <vt:lpstr>Facet</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Vragen?</vt:lpstr>
    </vt:vector>
  </TitlesOfParts>
  <Company>MBO Utrecht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Studieloopbaanbegeleiding</dc:title>
  <dc:creator>Administrator</dc:creator>
  <cp:lastModifiedBy>Chamaira Menig</cp:lastModifiedBy>
  <cp:revision>69</cp:revision>
  <dcterms:created xsi:type="dcterms:W3CDTF">2018-11-29T21:12:49Z</dcterms:created>
  <dcterms:modified xsi:type="dcterms:W3CDTF">2023-08-18T03:01:55Z</dcterms:modified>
</cp:coreProperties>
</file>