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B1909C-15BB-4DD9-AE69-A4D553AF7F85}" v="776" dt="2022-11-29T14:19:15.201"/>
    <p1510:client id="{C138CBEC-D8C4-C377-E32D-F351CDF8C14A}" v="8" dt="2022-12-20T13:44:29.0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20.12.2022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61B2A784-4501-42A8-86DF-DB27DE3950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25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712E2E5-03D7-B0E2-2B90-A95D3FBCC4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13027" r="10529"/>
          <a:stretch/>
        </p:blipFill>
        <p:spPr>
          <a:xfrm>
            <a:off x="20" y="10"/>
            <a:ext cx="12191981" cy="68579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95543" y="1122363"/>
            <a:ext cx="5433113" cy="2669154"/>
          </a:xfrm>
        </p:spPr>
        <p:txBody>
          <a:bodyPr>
            <a:normAutofit/>
          </a:bodyPr>
          <a:lstStyle/>
          <a:p>
            <a:pPr algn="l"/>
            <a:r>
              <a:rPr lang="de-DE">
                <a:cs typeface="Calibri Light"/>
              </a:rPr>
              <a:t>Vogelgriep 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95544" y="3928042"/>
            <a:ext cx="5483562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de-DE" dirty="0" err="1">
                <a:cs typeface="Calibri"/>
              </a:rPr>
              <a:t>Femke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iris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wiebe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jildou</a:t>
            </a:r>
            <a:endParaRPr lang="de-DE" dirty="0" err="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BD53A9B-9757-4152-AC12-68721FC8A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964811"/>
            <a:ext cx="4803820" cy="4928378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77C0E8EA-E126-5534-715B-96ACBCDDDC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41" r="2442" b="-2"/>
          <a:stretch/>
        </p:blipFill>
        <p:spPr>
          <a:xfrm>
            <a:off x="20" y="1129284"/>
            <a:ext cx="4617700" cy="459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39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36DFD-2907-1B32-E748-F1DE7A0C5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Is vogelgriep een prionziekte,virus,bacterie,schimmel of parasiet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A00739-9C62-1ABE-1562-3C9A4BD04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35726"/>
            <a:ext cx="10515599" cy="42062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Een virus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4AB3245-2606-3BC2-338E-A6BDE5046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618" y="1863801"/>
            <a:ext cx="7756763" cy="444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458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4B1AE0AA-6A41-75B8-B38E-DCA9E4A226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000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4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1E6ADD-E73B-E7B2-E82D-062D6C5D8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>
                <a:cs typeface="Calibri Light"/>
              </a:rPr>
              <a:t>Wat is een  virus</a:t>
            </a:r>
          </a:p>
        </p:txBody>
      </p:sp>
      <p:cxnSp>
        <p:nvCxnSpPr>
          <p:cNvPr id="15" name="Straight Connector 10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926F5-56AF-A737-ADE3-1797359CD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>
                <a:cs typeface="Calibri"/>
              </a:rPr>
              <a:t>Een virus is </a:t>
            </a:r>
            <a:r>
              <a:rPr lang="en-US" sz="2400" dirty="0" err="1">
                <a:cs typeface="Calibri"/>
              </a:rPr>
              <a:t>een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klein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stukje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organisch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materiaal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dat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zich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kan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vermenigvuldigen</a:t>
            </a:r>
            <a:r>
              <a:rPr lang="en-US" sz="2400" dirty="0">
                <a:cs typeface="Calibri"/>
              </a:rPr>
              <a:t> in </a:t>
            </a:r>
            <a:r>
              <a:rPr lang="en-US" sz="2400" dirty="0" err="1">
                <a:cs typeface="Calibri"/>
              </a:rPr>
              <a:t>cellen</a:t>
            </a:r>
            <a:r>
              <a:rPr lang="en-US" sz="2400" dirty="0">
                <a:cs typeface="Calibri"/>
              </a:rPr>
              <a:t> van </a:t>
            </a:r>
            <a:r>
              <a:rPr lang="en-US" sz="2400" dirty="0" err="1">
                <a:cs typeface="Calibri"/>
              </a:rPr>
              <a:t>levende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wezens</a:t>
            </a:r>
            <a:r>
              <a:rPr lang="en-US" sz="2400" dirty="0">
                <a:cs typeface="Calibri"/>
              </a:rPr>
              <a:t> </a:t>
            </a:r>
          </a:p>
          <a:p>
            <a:r>
              <a:rPr lang="en-US" sz="2400" dirty="0" err="1">
                <a:cs typeface="Calibri"/>
              </a:rPr>
              <a:t>Wanneer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een</a:t>
            </a:r>
            <a:r>
              <a:rPr lang="en-US" sz="2400" dirty="0">
                <a:cs typeface="Calibri"/>
              </a:rPr>
              <a:t> virus </a:t>
            </a:r>
            <a:r>
              <a:rPr lang="en-US" sz="2400" dirty="0" err="1">
                <a:cs typeface="Calibri"/>
              </a:rPr>
              <a:t>een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levende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cel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binnen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dringt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zal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een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zogenaamde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gastheercel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grote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hoeveelheden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kopiëren</a:t>
            </a:r>
            <a:r>
              <a:rPr lang="en-US" sz="2400" dirty="0">
                <a:cs typeface="Calibri"/>
              </a:rPr>
              <a:t> van het </a:t>
            </a:r>
            <a:r>
              <a:rPr lang="en-US" sz="2400" dirty="0" err="1">
                <a:cs typeface="Calibri"/>
              </a:rPr>
              <a:t>oorspronkelijke</a:t>
            </a:r>
            <a:r>
              <a:rPr lang="en-US" sz="2400" dirty="0">
                <a:cs typeface="Calibri"/>
              </a:rPr>
              <a:t> virus</a:t>
            </a:r>
          </a:p>
        </p:txBody>
      </p:sp>
    </p:spTree>
    <p:extLst>
      <p:ext uri="{BB962C8B-B14F-4D97-AF65-F5344CB8AC3E}">
        <p14:creationId xmlns:p14="http://schemas.microsoft.com/office/powerpoint/2010/main" val="3612084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C87E9D0-226C-4688-E3C4-B0B02FECB0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18" r="797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796F82-AD2F-1EFB-714B-372C07334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>
                <a:cs typeface="Calibri Light"/>
              </a:rPr>
              <a:t>Bij welke dier soorten komt de vogelgriep voor</a:t>
            </a:r>
            <a:endParaRPr lang="en-US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88371-F758-EA8F-529C-51A616F09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dirty="0">
                <a:cs typeface="Calibri"/>
              </a:rPr>
              <a:t>De </a:t>
            </a:r>
            <a:r>
              <a:rPr lang="en-US" sz="2400" err="1">
                <a:cs typeface="Calibri"/>
              </a:rPr>
              <a:t>vogelgriep</a:t>
            </a:r>
            <a:r>
              <a:rPr lang="en-US" sz="2400" dirty="0">
                <a:cs typeface="Calibri"/>
              </a:rPr>
              <a:t> is </a:t>
            </a:r>
            <a:r>
              <a:rPr lang="en-US" sz="2400" err="1">
                <a:cs typeface="Calibri"/>
              </a:rPr>
              <a:t>een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besmetelijke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griep</a:t>
            </a:r>
            <a:r>
              <a:rPr lang="en-US" sz="2400" dirty="0">
                <a:cs typeface="Calibri"/>
              </a:rPr>
              <a:t> die </a:t>
            </a:r>
            <a:r>
              <a:rPr lang="en-US" sz="2400" err="1">
                <a:cs typeface="Calibri"/>
              </a:rPr>
              <a:t>voor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komt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bij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puimvee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zoals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kippen</a:t>
            </a:r>
            <a:r>
              <a:rPr lang="en-US" sz="2400" dirty="0">
                <a:cs typeface="Calibri"/>
              </a:rPr>
              <a:t> of </a:t>
            </a:r>
            <a:r>
              <a:rPr lang="en-US" sz="2400" err="1">
                <a:cs typeface="Calibri"/>
              </a:rPr>
              <a:t>kalkoenen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andere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wilde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vogelsoorten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zoals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eenden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duiven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zwanen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vogelgriep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kan</a:t>
            </a:r>
            <a:r>
              <a:rPr lang="en-US" sz="2400" dirty="0">
                <a:cs typeface="Calibri"/>
              </a:rPr>
              <a:t> door </a:t>
            </a:r>
            <a:r>
              <a:rPr lang="en-US" sz="2400" err="1">
                <a:cs typeface="Calibri"/>
              </a:rPr>
              <a:t>veel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verschilende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griepvirussen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worden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veroorzaakt</a:t>
            </a:r>
            <a:r>
              <a:rPr lang="en-US" sz="2400" dirty="0">
                <a:cs typeface="Calibri"/>
              </a:rPr>
              <a:t> is </a:t>
            </a:r>
            <a:r>
              <a:rPr lang="en-US" sz="2400" err="1">
                <a:cs typeface="Calibri"/>
              </a:rPr>
              <a:t>sommige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virustypen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overgaan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naar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mensen</a:t>
            </a:r>
            <a:r>
              <a:rPr lang="en-US" sz="2400" dirty="0">
                <a:cs typeface="Calibri"/>
              </a:rPr>
              <a:t> 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62579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59FFB89B-4DCE-BDBA-D873-245AB6740B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666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D1495F-7D5B-09DA-8694-4C60E0F0F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en-US" sz="3600">
                <a:cs typeface="Calibri Light"/>
              </a:rPr>
              <a:t>Hoe vindt besmetting plaats </a:t>
            </a:r>
            <a:endParaRPr lang="en-US" sz="360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4DAB6-5AFB-C1B8-06FE-3DDDF6809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dirty="0" err="1">
                <a:cs typeface="Calibri"/>
              </a:rPr>
              <a:t>Besmette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vogels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verspreiden</a:t>
            </a:r>
            <a:r>
              <a:rPr lang="en-US" sz="2400" dirty="0">
                <a:cs typeface="Calibri"/>
              </a:rPr>
              <a:t> het virus via </a:t>
            </a:r>
            <a:r>
              <a:rPr lang="en-US" sz="2400" dirty="0" err="1">
                <a:cs typeface="Calibri"/>
              </a:rPr>
              <a:t>luchtwegen</a:t>
            </a:r>
            <a:r>
              <a:rPr lang="en-US" sz="2400" dirty="0">
                <a:cs typeface="Calibri"/>
              </a:rPr>
              <a:t>  </a:t>
            </a:r>
            <a:r>
              <a:rPr lang="en-US" sz="2400" dirty="0" err="1">
                <a:cs typeface="Calibri"/>
              </a:rPr>
              <a:t>oogvocht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mest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besmet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materiaal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zoals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voer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kratten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transportmiddelen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mensen</a:t>
            </a:r>
            <a:r>
              <a:rPr lang="en-US" sz="2400" dirty="0">
                <a:cs typeface="Calibri"/>
              </a:rPr>
              <a:t> die door </a:t>
            </a:r>
            <a:r>
              <a:rPr lang="en-US" sz="2400" dirty="0" err="1">
                <a:cs typeface="Calibri"/>
              </a:rPr>
              <a:t>hun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schoenen</a:t>
            </a:r>
            <a:r>
              <a:rPr lang="en-US" sz="2400" dirty="0">
                <a:cs typeface="Calibri"/>
              </a:rPr>
              <a:t> of </a:t>
            </a:r>
            <a:r>
              <a:rPr lang="en-US" sz="2400" dirty="0" err="1">
                <a:cs typeface="Calibri"/>
              </a:rPr>
              <a:t>kleding</a:t>
            </a:r>
            <a:r>
              <a:rPr lang="en-US" sz="2400" dirty="0">
                <a:cs typeface="Calibri"/>
              </a:rPr>
              <a:t> in contact </a:t>
            </a:r>
            <a:r>
              <a:rPr lang="en-US" sz="2400" dirty="0" err="1">
                <a:cs typeface="Calibri"/>
              </a:rPr>
              <a:t>zijn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geweest</a:t>
            </a:r>
            <a:r>
              <a:rPr lang="en-US" sz="2400" dirty="0">
                <a:cs typeface="Calibri"/>
              </a:rPr>
              <a:t> met het virus </a:t>
            </a:r>
            <a:r>
              <a:rPr lang="en-US" sz="2400" dirty="0" err="1">
                <a:cs typeface="Calibri"/>
              </a:rPr>
              <a:t>kunnen</a:t>
            </a:r>
            <a:r>
              <a:rPr lang="en-US" sz="2400" dirty="0">
                <a:cs typeface="Calibri"/>
              </a:rPr>
              <a:t> het </a:t>
            </a:r>
            <a:r>
              <a:rPr lang="en-US" sz="2400" dirty="0" err="1">
                <a:cs typeface="Calibri"/>
              </a:rPr>
              <a:t>ook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overdragen</a:t>
            </a:r>
            <a:r>
              <a:rPr lang="en-US" sz="2400" dirty="0">
                <a:cs typeface="Calibri"/>
              </a:rPr>
              <a:t> 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0638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37B2035-1FCB-439A-B421-095E136C7E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6D6CDF-C512-4739-B158-55EE955EF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503" y="-1"/>
            <a:ext cx="1219200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8C41-0D94-651A-63AA-E7576E259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3" y="670559"/>
            <a:ext cx="4683321" cy="2148841"/>
          </a:xfrm>
        </p:spPr>
        <p:txBody>
          <a:bodyPr anchor="t">
            <a:normAutofit/>
          </a:bodyPr>
          <a:lstStyle/>
          <a:p>
            <a:r>
              <a:rPr lang="en-US" dirty="0">
                <a:cs typeface="Calibri Light"/>
              </a:rPr>
              <a:t>Welke </a:t>
            </a:r>
            <a:r>
              <a:rPr lang="en-US" dirty="0" err="1">
                <a:cs typeface="Calibri Light"/>
              </a:rPr>
              <a:t>verschijnselen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geeft</a:t>
            </a:r>
            <a:r>
              <a:rPr lang="en-US" dirty="0">
                <a:cs typeface="Calibri Light"/>
              </a:rPr>
              <a:t> het </a:t>
            </a:r>
            <a:r>
              <a:rPr lang="en-US" dirty="0" err="1">
                <a:cs typeface="Calibri Light"/>
              </a:rPr>
              <a:t>bij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dieren</a:t>
            </a:r>
            <a:r>
              <a:rPr lang="en-US" dirty="0">
                <a:cs typeface="Calibri Light"/>
              </a:rPr>
              <a:t> </a:t>
            </a:r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3292577-A9B8-D0AA-5CA4-ECB34465F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52" r="2" b="2"/>
          <a:stretch/>
        </p:blipFill>
        <p:spPr>
          <a:xfrm>
            <a:off x="1" y="3105151"/>
            <a:ext cx="6448424" cy="3752849"/>
          </a:xfrm>
          <a:custGeom>
            <a:avLst/>
            <a:gdLst/>
            <a:ahLst/>
            <a:cxnLst/>
            <a:rect l="l" t="t" r="r" b="b"/>
            <a:pathLst>
              <a:path w="6448424" h="3752849">
                <a:moveTo>
                  <a:pt x="0" y="0"/>
                </a:moveTo>
                <a:lnTo>
                  <a:pt x="137978" y="22215"/>
                </a:lnTo>
                <a:cubicBezTo>
                  <a:pt x="196046" y="32277"/>
                  <a:pt x="252469" y="42437"/>
                  <a:pt x="295660" y="49771"/>
                </a:cubicBezTo>
                <a:cubicBezTo>
                  <a:pt x="364885" y="66610"/>
                  <a:pt x="403214" y="32071"/>
                  <a:pt x="456941" y="65635"/>
                </a:cubicBezTo>
                <a:cubicBezTo>
                  <a:pt x="529612" y="69090"/>
                  <a:pt x="662508" y="71245"/>
                  <a:pt x="731691" y="70501"/>
                </a:cubicBezTo>
                <a:cubicBezTo>
                  <a:pt x="768741" y="62400"/>
                  <a:pt x="808263" y="64633"/>
                  <a:pt x="841820" y="61171"/>
                </a:cubicBezTo>
                <a:cubicBezTo>
                  <a:pt x="958973" y="43639"/>
                  <a:pt x="1009730" y="45863"/>
                  <a:pt x="1068219" y="39136"/>
                </a:cubicBezTo>
                <a:cubicBezTo>
                  <a:pt x="1104329" y="33447"/>
                  <a:pt x="1156536" y="44203"/>
                  <a:pt x="1174190" y="38808"/>
                </a:cubicBezTo>
                <a:cubicBezTo>
                  <a:pt x="1188943" y="36385"/>
                  <a:pt x="1213832" y="14880"/>
                  <a:pt x="1225923" y="34507"/>
                </a:cubicBezTo>
                <a:cubicBezTo>
                  <a:pt x="1305283" y="8501"/>
                  <a:pt x="1319617" y="30839"/>
                  <a:pt x="1385617" y="18003"/>
                </a:cubicBezTo>
                <a:cubicBezTo>
                  <a:pt x="1461876" y="-26747"/>
                  <a:pt x="1519510" y="56342"/>
                  <a:pt x="1563967" y="4638"/>
                </a:cubicBezTo>
                <a:lnTo>
                  <a:pt x="1676634" y="10582"/>
                </a:lnTo>
                <a:lnTo>
                  <a:pt x="1769429" y="20265"/>
                </a:lnTo>
                <a:cubicBezTo>
                  <a:pt x="1790625" y="23534"/>
                  <a:pt x="1880369" y="18448"/>
                  <a:pt x="1900584" y="27732"/>
                </a:cubicBezTo>
                <a:cubicBezTo>
                  <a:pt x="2072430" y="22762"/>
                  <a:pt x="2014935" y="5831"/>
                  <a:pt x="2127041" y="22101"/>
                </a:cubicBezTo>
                <a:cubicBezTo>
                  <a:pt x="2168847" y="65820"/>
                  <a:pt x="2153052" y="28773"/>
                  <a:pt x="2211644" y="44507"/>
                </a:cubicBezTo>
                <a:cubicBezTo>
                  <a:pt x="2211201" y="9921"/>
                  <a:pt x="2277596" y="73686"/>
                  <a:pt x="2299605" y="38004"/>
                </a:cubicBezTo>
                <a:cubicBezTo>
                  <a:pt x="2309570" y="41997"/>
                  <a:pt x="2318531" y="46991"/>
                  <a:pt x="2327359" y="52270"/>
                </a:cubicBezTo>
                <a:lnTo>
                  <a:pt x="2331995" y="55017"/>
                </a:lnTo>
                <a:lnTo>
                  <a:pt x="2353777" y="59755"/>
                </a:lnTo>
                <a:lnTo>
                  <a:pt x="2355893" y="68914"/>
                </a:lnTo>
                <a:lnTo>
                  <a:pt x="2385794" y="81650"/>
                </a:lnTo>
                <a:cubicBezTo>
                  <a:pt x="2397613" y="85211"/>
                  <a:pt x="2411061" y="87627"/>
                  <a:pt x="2427010" y="88184"/>
                </a:cubicBezTo>
                <a:cubicBezTo>
                  <a:pt x="2486314" y="76422"/>
                  <a:pt x="2553170" y="126870"/>
                  <a:pt x="2627153" y="110451"/>
                </a:cubicBezTo>
                <a:cubicBezTo>
                  <a:pt x="2653722" y="107383"/>
                  <a:pt x="2732043" y="116068"/>
                  <a:pt x="2744462" y="128780"/>
                </a:cubicBezTo>
                <a:cubicBezTo>
                  <a:pt x="2760299" y="132873"/>
                  <a:pt x="2780248" y="130843"/>
                  <a:pt x="2785202" y="143610"/>
                </a:cubicBezTo>
                <a:cubicBezTo>
                  <a:pt x="2794558" y="159316"/>
                  <a:pt x="2856498" y="142821"/>
                  <a:pt x="2844667" y="159029"/>
                </a:cubicBezTo>
                <a:cubicBezTo>
                  <a:pt x="2888530" y="147871"/>
                  <a:pt x="2914187" y="181391"/>
                  <a:pt x="2946649" y="192330"/>
                </a:cubicBezTo>
                <a:cubicBezTo>
                  <a:pt x="2981872" y="180417"/>
                  <a:pt x="3015239" y="215115"/>
                  <a:pt x="3088812" y="226485"/>
                </a:cubicBezTo>
                <a:cubicBezTo>
                  <a:pt x="3127734" y="212524"/>
                  <a:pt x="3138301" y="234381"/>
                  <a:pt x="3208669" y="217774"/>
                </a:cubicBezTo>
                <a:cubicBezTo>
                  <a:pt x="3242208" y="219284"/>
                  <a:pt x="3229623" y="233297"/>
                  <a:pt x="3290045" y="235553"/>
                </a:cubicBezTo>
                <a:cubicBezTo>
                  <a:pt x="3399655" y="215239"/>
                  <a:pt x="3444518" y="245862"/>
                  <a:pt x="3529335" y="249571"/>
                </a:cubicBezTo>
                <a:cubicBezTo>
                  <a:pt x="3623697" y="257405"/>
                  <a:pt x="3587652" y="268832"/>
                  <a:pt x="3716766" y="252690"/>
                </a:cubicBezTo>
                <a:cubicBezTo>
                  <a:pt x="3723469" y="267318"/>
                  <a:pt x="3737863" y="269842"/>
                  <a:pt x="3765333" y="266823"/>
                </a:cubicBezTo>
                <a:cubicBezTo>
                  <a:pt x="3810754" y="271601"/>
                  <a:pt x="3792745" y="303866"/>
                  <a:pt x="3846897" y="290090"/>
                </a:cubicBezTo>
                <a:cubicBezTo>
                  <a:pt x="3830941" y="306608"/>
                  <a:pt x="3929114" y="308026"/>
                  <a:pt x="3900217" y="323590"/>
                </a:cubicBezTo>
                <a:cubicBezTo>
                  <a:pt x="3922367" y="343425"/>
                  <a:pt x="3948574" y="318948"/>
                  <a:pt x="3971444" y="336662"/>
                </a:cubicBezTo>
                <a:cubicBezTo>
                  <a:pt x="4002781" y="344193"/>
                  <a:pt x="3960997" y="315419"/>
                  <a:pt x="3997868" y="318867"/>
                </a:cubicBezTo>
                <a:cubicBezTo>
                  <a:pt x="4041159" y="326219"/>
                  <a:pt x="4055435" y="293981"/>
                  <a:pt x="4070852" y="339615"/>
                </a:cubicBezTo>
                <a:cubicBezTo>
                  <a:pt x="4121286" y="335828"/>
                  <a:pt x="4121920" y="355506"/>
                  <a:pt x="4180483" y="373369"/>
                </a:cubicBezTo>
                <a:cubicBezTo>
                  <a:pt x="4211379" y="366707"/>
                  <a:pt x="4230171" y="374664"/>
                  <a:pt x="4246264" y="387458"/>
                </a:cubicBezTo>
                <a:cubicBezTo>
                  <a:pt x="4308508" y="393310"/>
                  <a:pt x="4357326" y="416142"/>
                  <a:pt x="4423169" y="431783"/>
                </a:cubicBezTo>
                <a:lnTo>
                  <a:pt x="4446752" y="435383"/>
                </a:lnTo>
                <a:lnTo>
                  <a:pt x="4446954" y="435566"/>
                </a:lnTo>
                <a:cubicBezTo>
                  <a:pt x="4508528" y="480137"/>
                  <a:pt x="4617740" y="529869"/>
                  <a:pt x="4662523" y="553169"/>
                </a:cubicBezTo>
                <a:cubicBezTo>
                  <a:pt x="4720320" y="547046"/>
                  <a:pt x="4678644" y="560102"/>
                  <a:pt x="4715641" y="575354"/>
                </a:cubicBezTo>
                <a:cubicBezTo>
                  <a:pt x="4682056" y="593278"/>
                  <a:pt x="4768370" y="586520"/>
                  <a:pt x="4742071" y="614016"/>
                </a:cubicBezTo>
                <a:cubicBezTo>
                  <a:pt x="4749637" y="615922"/>
                  <a:pt x="4757797" y="616899"/>
                  <a:pt x="4766183" y="617675"/>
                </a:cubicBezTo>
                <a:lnTo>
                  <a:pt x="4770562" y="618094"/>
                </a:lnTo>
                <a:lnTo>
                  <a:pt x="4783240" y="624350"/>
                </a:lnTo>
                <a:lnTo>
                  <a:pt x="4792882" y="620401"/>
                </a:lnTo>
                <a:lnTo>
                  <a:pt x="4816310" y="625721"/>
                </a:lnTo>
                <a:cubicBezTo>
                  <a:pt x="4824144" y="628595"/>
                  <a:pt x="4831482" y="632720"/>
                  <a:pt x="4837953" y="638824"/>
                </a:cubicBezTo>
                <a:cubicBezTo>
                  <a:pt x="4848645" y="668753"/>
                  <a:pt x="4922266" y="669148"/>
                  <a:pt x="4933914" y="707398"/>
                </a:cubicBezTo>
                <a:cubicBezTo>
                  <a:pt x="4940833" y="719653"/>
                  <a:pt x="4978358" y="746502"/>
                  <a:pt x="4995259" y="744825"/>
                </a:cubicBezTo>
                <a:cubicBezTo>
                  <a:pt x="5005107" y="749034"/>
                  <a:pt x="5010567" y="758092"/>
                  <a:pt x="5024744" y="753396"/>
                </a:cubicBezTo>
                <a:cubicBezTo>
                  <a:pt x="5047511" y="761361"/>
                  <a:pt x="5109162" y="783016"/>
                  <a:pt x="5131877" y="792613"/>
                </a:cubicBezTo>
                <a:cubicBezTo>
                  <a:pt x="5132671" y="802792"/>
                  <a:pt x="5144554" y="806683"/>
                  <a:pt x="5161031" y="810975"/>
                </a:cubicBezTo>
                <a:lnTo>
                  <a:pt x="5176815" y="815342"/>
                </a:lnTo>
                <a:lnTo>
                  <a:pt x="5180064" y="831233"/>
                </a:lnTo>
                <a:cubicBezTo>
                  <a:pt x="5202966" y="819270"/>
                  <a:pt x="5188976" y="863361"/>
                  <a:pt x="5215059" y="865080"/>
                </a:cubicBezTo>
                <a:cubicBezTo>
                  <a:pt x="5235765" y="864786"/>
                  <a:pt x="5236347" y="878098"/>
                  <a:pt x="5245643" y="887119"/>
                </a:cubicBezTo>
                <a:cubicBezTo>
                  <a:pt x="5267660" y="891609"/>
                  <a:pt x="5295742" y="939348"/>
                  <a:pt x="5295952" y="957174"/>
                </a:cubicBezTo>
                <a:cubicBezTo>
                  <a:pt x="5284322" y="1008946"/>
                  <a:pt x="5374979" y="1038019"/>
                  <a:pt x="5367826" y="1079140"/>
                </a:cubicBezTo>
                <a:cubicBezTo>
                  <a:pt x="5371668" y="1089190"/>
                  <a:pt x="5377921" y="1097135"/>
                  <a:pt x="5385646" y="1103730"/>
                </a:cubicBezTo>
                <a:lnTo>
                  <a:pt x="5410965" y="1119397"/>
                </a:lnTo>
                <a:lnTo>
                  <a:pt x="5436960" y="1130910"/>
                </a:lnTo>
                <a:lnTo>
                  <a:pt x="5442083" y="1133134"/>
                </a:lnTo>
                <a:cubicBezTo>
                  <a:pt x="5451910" y="1137346"/>
                  <a:pt x="5457170" y="1169188"/>
                  <a:pt x="5465219" y="1174479"/>
                </a:cubicBezTo>
                <a:cubicBezTo>
                  <a:pt x="5488744" y="1195184"/>
                  <a:pt x="5467141" y="1223401"/>
                  <a:pt x="5488171" y="1238604"/>
                </a:cubicBezTo>
                <a:cubicBezTo>
                  <a:pt x="5523491" y="1271811"/>
                  <a:pt x="5486623" y="1305961"/>
                  <a:pt x="5562172" y="1320840"/>
                </a:cubicBezTo>
                <a:cubicBezTo>
                  <a:pt x="5601634" y="1385316"/>
                  <a:pt x="5636528" y="1453139"/>
                  <a:pt x="5686905" y="1512529"/>
                </a:cubicBezTo>
                <a:cubicBezTo>
                  <a:pt x="5729049" y="1575678"/>
                  <a:pt x="5699691" y="1553768"/>
                  <a:pt x="5748726" y="1623716"/>
                </a:cubicBezTo>
                <a:cubicBezTo>
                  <a:pt x="5783098" y="1689734"/>
                  <a:pt x="5789710" y="1639740"/>
                  <a:pt x="5842593" y="1726595"/>
                </a:cubicBezTo>
                <a:cubicBezTo>
                  <a:pt x="5837824" y="1733043"/>
                  <a:pt x="5862023" y="1845188"/>
                  <a:pt x="5861042" y="1851837"/>
                </a:cubicBezTo>
                <a:cubicBezTo>
                  <a:pt x="5874156" y="1887981"/>
                  <a:pt x="5901790" y="1919218"/>
                  <a:pt x="5921290" y="1943460"/>
                </a:cubicBezTo>
                <a:lnTo>
                  <a:pt x="5978046" y="1997284"/>
                </a:lnTo>
                <a:lnTo>
                  <a:pt x="5992479" y="2056720"/>
                </a:lnTo>
                <a:cubicBezTo>
                  <a:pt x="6011078" y="2079033"/>
                  <a:pt x="6072687" y="2117397"/>
                  <a:pt x="6089639" y="2131171"/>
                </a:cubicBezTo>
                <a:lnTo>
                  <a:pt x="6094199" y="2139379"/>
                </a:lnTo>
                <a:lnTo>
                  <a:pt x="6094822" y="2139386"/>
                </a:lnTo>
                <a:cubicBezTo>
                  <a:pt x="6096947" y="2140841"/>
                  <a:pt x="6098876" y="2143416"/>
                  <a:pt x="6100692" y="2147736"/>
                </a:cubicBezTo>
                <a:lnTo>
                  <a:pt x="6102516" y="2154343"/>
                </a:lnTo>
                <a:lnTo>
                  <a:pt x="6111361" y="2170264"/>
                </a:lnTo>
                <a:lnTo>
                  <a:pt x="6215475" y="2270153"/>
                </a:lnTo>
                <a:lnTo>
                  <a:pt x="6255966" y="2335401"/>
                </a:lnTo>
                <a:lnTo>
                  <a:pt x="6272711" y="2385144"/>
                </a:lnTo>
                <a:cubicBezTo>
                  <a:pt x="6282320" y="2406495"/>
                  <a:pt x="6299066" y="2405139"/>
                  <a:pt x="6304347" y="2439388"/>
                </a:cubicBezTo>
                <a:cubicBezTo>
                  <a:pt x="6297131" y="2486231"/>
                  <a:pt x="6325530" y="2500962"/>
                  <a:pt x="6326729" y="2549400"/>
                </a:cubicBezTo>
                <a:cubicBezTo>
                  <a:pt x="6325926" y="2572066"/>
                  <a:pt x="6339111" y="2599957"/>
                  <a:pt x="6344663" y="2628839"/>
                </a:cubicBezTo>
                <a:lnTo>
                  <a:pt x="6375811" y="2639204"/>
                </a:lnTo>
                <a:cubicBezTo>
                  <a:pt x="6375427" y="2643533"/>
                  <a:pt x="6375041" y="2647863"/>
                  <a:pt x="6374657" y="2652193"/>
                </a:cubicBezTo>
                <a:cubicBezTo>
                  <a:pt x="6373555" y="2658134"/>
                  <a:pt x="6371943" y="2662665"/>
                  <a:pt x="6369740" y="2664642"/>
                </a:cubicBezTo>
                <a:cubicBezTo>
                  <a:pt x="6368032" y="2674540"/>
                  <a:pt x="6371528" y="2686899"/>
                  <a:pt x="6361964" y="2690172"/>
                </a:cubicBezTo>
                <a:cubicBezTo>
                  <a:pt x="6350507" y="2696218"/>
                  <a:pt x="6369375" y="2734440"/>
                  <a:pt x="6355511" y="2727335"/>
                </a:cubicBezTo>
                <a:cubicBezTo>
                  <a:pt x="6358746" y="2734104"/>
                  <a:pt x="6360434" y="2742096"/>
                  <a:pt x="6361058" y="2750592"/>
                </a:cubicBezTo>
                <a:cubicBezTo>
                  <a:pt x="6361013" y="2751998"/>
                  <a:pt x="6360970" y="2753408"/>
                  <a:pt x="6360926" y="2754814"/>
                </a:cubicBezTo>
                <a:lnTo>
                  <a:pt x="6339285" y="2810353"/>
                </a:lnTo>
                <a:cubicBezTo>
                  <a:pt x="6360091" y="2854187"/>
                  <a:pt x="6313103" y="2870086"/>
                  <a:pt x="6325672" y="2908809"/>
                </a:cubicBezTo>
                <a:cubicBezTo>
                  <a:pt x="6341563" y="2966972"/>
                  <a:pt x="6291836" y="2935388"/>
                  <a:pt x="6333498" y="3009772"/>
                </a:cubicBezTo>
                <a:cubicBezTo>
                  <a:pt x="6345476" y="3039254"/>
                  <a:pt x="6345955" y="3068963"/>
                  <a:pt x="6334947" y="3095405"/>
                </a:cubicBezTo>
                <a:lnTo>
                  <a:pt x="6344768" y="3155941"/>
                </a:lnTo>
                <a:cubicBezTo>
                  <a:pt x="6348643" y="3153663"/>
                  <a:pt x="6311793" y="3186588"/>
                  <a:pt x="6314754" y="3197987"/>
                </a:cubicBezTo>
                <a:cubicBezTo>
                  <a:pt x="6318695" y="3221971"/>
                  <a:pt x="6319257" y="3226752"/>
                  <a:pt x="6304230" y="3239690"/>
                </a:cubicBezTo>
                <a:cubicBezTo>
                  <a:pt x="6306321" y="3248567"/>
                  <a:pt x="6307305" y="3254005"/>
                  <a:pt x="6308837" y="3264003"/>
                </a:cubicBezTo>
                <a:cubicBezTo>
                  <a:pt x="6301812" y="3288243"/>
                  <a:pt x="6298529" y="3302527"/>
                  <a:pt x="6309285" y="3324103"/>
                </a:cubicBezTo>
                <a:cubicBezTo>
                  <a:pt x="6301188" y="3343007"/>
                  <a:pt x="6329285" y="3359307"/>
                  <a:pt x="6342503" y="3405661"/>
                </a:cubicBezTo>
                <a:cubicBezTo>
                  <a:pt x="6338012" y="3447477"/>
                  <a:pt x="6408325" y="3505721"/>
                  <a:pt x="6401531" y="3550593"/>
                </a:cubicBezTo>
                <a:cubicBezTo>
                  <a:pt x="6395655" y="3579549"/>
                  <a:pt x="6423437" y="3594758"/>
                  <a:pt x="6427705" y="3624684"/>
                </a:cubicBezTo>
                <a:cubicBezTo>
                  <a:pt x="6416402" y="3629199"/>
                  <a:pt x="6435787" y="3639516"/>
                  <a:pt x="6448424" y="3657106"/>
                </a:cubicBezTo>
                <a:lnTo>
                  <a:pt x="6444014" y="3752742"/>
                </a:lnTo>
                <a:cubicBezTo>
                  <a:pt x="6443990" y="3752777"/>
                  <a:pt x="6443967" y="3752813"/>
                  <a:pt x="6443946" y="3752849"/>
                </a:cubicBezTo>
                <a:lnTo>
                  <a:pt x="0" y="3752849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F8D144-16A1-8E59-A465-172D221A3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7004" y="670559"/>
            <a:ext cx="4555782" cy="54450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 err="1">
                <a:cs typeface="Calibri"/>
              </a:rPr>
              <a:t>Pluimvee</a:t>
            </a:r>
            <a:r>
              <a:rPr lang="en-US" sz="2400" dirty="0">
                <a:cs typeface="Calibri"/>
              </a:rPr>
              <a:t> of </a:t>
            </a:r>
            <a:r>
              <a:rPr lang="en-US" sz="2400" dirty="0" err="1">
                <a:cs typeface="Calibri"/>
              </a:rPr>
              <a:t>vogels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worden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na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infectie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snel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ziek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vaak</a:t>
            </a:r>
            <a:r>
              <a:rPr lang="en-US" sz="2400" dirty="0">
                <a:cs typeface="Calibri"/>
              </a:rPr>
              <a:t> al </a:t>
            </a:r>
            <a:r>
              <a:rPr lang="en-US" sz="2400" dirty="0" err="1">
                <a:cs typeface="Calibri"/>
              </a:rPr>
              <a:t>binnen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enkele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uren</a:t>
            </a:r>
            <a:r>
              <a:rPr lang="en-US" sz="2400" dirty="0">
                <a:cs typeface="Calibri"/>
              </a:rPr>
              <a:t> tot 3 </a:t>
            </a:r>
            <a:r>
              <a:rPr lang="en-US" sz="2400" dirty="0" err="1">
                <a:cs typeface="Calibri"/>
              </a:rPr>
              <a:t>dagen</a:t>
            </a:r>
            <a:r>
              <a:rPr lang="en-US" sz="2400" dirty="0">
                <a:cs typeface="Calibri"/>
              </a:rPr>
              <a:t>. De </a:t>
            </a:r>
            <a:r>
              <a:rPr lang="en-US" sz="2400" dirty="0" err="1">
                <a:cs typeface="Calibri"/>
              </a:rPr>
              <a:t>eerste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klachten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zijn</a:t>
            </a:r>
            <a:r>
              <a:rPr lang="en-US" sz="2400" dirty="0">
                <a:cs typeface="Calibri"/>
              </a:rPr>
              <a:t> </a:t>
            </a:r>
          </a:p>
          <a:p>
            <a:r>
              <a:rPr lang="en-US" sz="2400" dirty="0" err="1">
                <a:cs typeface="Calibri"/>
              </a:rPr>
              <a:t>Algehele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duidelijke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sloomheid</a:t>
            </a:r>
            <a:endParaRPr lang="en-US" sz="2400" dirty="0">
              <a:cs typeface="Calibri"/>
            </a:endParaRPr>
          </a:p>
          <a:p>
            <a:r>
              <a:rPr lang="en-US" sz="2400" dirty="0">
                <a:cs typeface="Calibri"/>
              </a:rPr>
              <a:t>De </a:t>
            </a:r>
            <a:r>
              <a:rPr lang="en-US" sz="2400" dirty="0" err="1">
                <a:cs typeface="Calibri"/>
              </a:rPr>
              <a:t>dieren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maken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geen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geluid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meer</a:t>
            </a:r>
            <a:endParaRPr lang="en-US" sz="2400" dirty="0">
              <a:cs typeface="Calibri"/>
            </a:endParaRPr>
          </a:p>
          <a:p>
            <a:r>
              <a:rPr lang="en-US" sz="2400" err="1">
                <a:cs typeface="Calibri"/>
              </a:rPr>
              <a:t>Vervolgens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krijgen</a:t>
            </a:r>
            <a:r>
              <a:rPr lang="en-US" sz="2400" dirty="0">
                <a:cs typeface="Calibri"/>
              </a:rPr>
              <a:t> de </a:t>
            </a:r>
            <a:r>
              <a:rPr lang="en-US" sz="2400" err="1">
                <a:cs typeface="Calibri"/>
              </a:rPr>
              <a:t>dieren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klachten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zoals</a:t>
            </a:r>
            <a:r>
              <a:rPr lang="en-US" sz="2400" dirty="0">
                <a:cs typeface="Calibri"/>
              </a:rPr>
              <a:t> </a:t>
            </a:r>
          </a:p>
          <a:p>
            <a:r>
              <a:rPr lang="en-US" sz="2400" err="1">
                <a:cs typeface="Calibri"/>
              </a:rPr>
              <a:t>Ademhalingsproblemen</a:t>
            </a:r>
            <a:r>
              <a:rPr lang="en-US" sz="2400" dirty="0">
                <a:cs typeface="Calibri"/>
              </a:rPr>
              <a:t> </a:t>
            </a:r>
          </a:p>
          <a:p>
            <a:r>
              <a:rPr lang="en-US" sz="2400" err="1">
                <a:cs typeface="Calibri"/>
              </a:rPr>
              <a:t>Diarree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oogontstekingen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plotselinge</a:t>
            </a:r>
            <a:r>
              <a:rPr lang="en-US" sz="2400" dirty="0">
                <a:cs typeface="Calibri"/>
              </a:rPr>
              <a:t> </a:t>
            </a:r>
            <a:r>
              <a:rPr lang="en-US" sz="2400" err="1">
                <a:cs typeface="Calibri"/>
              </a:rPr>
              <a:t>sterfte</a:t>
            </a:r>
            <a:r>
              <a:rPr lang="en-US" sz="2400" dirty="0">
                <a:cs typeface="Calibri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76352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00CBC2-59F4-28DB-A8B4-A93B1B4ED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3400">
                <a:cs typeface="Calibri Light"/>
              </a:rPr>
              <a:t>Welke verschijnselen geeft het bij mensen </a:t>
            </a:r>
            <a:endParaRPr lang="en-US" sz="340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DB1830F-5CE4-C0B5-960E-CD026D798F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94" r="22435"/>
          <a:stretch/>
        </p:blipFill>
        <p:spPr>
          <a:xfrm>
            <a:off x="1" y="10"/>
            <a:ext cx="6936390" cy="685799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0C830-53A3-F936-B79F-B792506FF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dirty="0">
                <a:cs typeface="Calibri"/>
              </a:rPr>
              <a:t>Zelde </a:t>
            </a:r>
            <a:r>
              <a:rPr lang="en-US" sz="2400" dirty="0" err="1">
                <a:cs typeface="Calibri"/>
              </a:rPr>
              <a:t>symptomen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als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bij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een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gewonne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wintergriep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koorts,hoofdpijn,spierpijn,hoest,of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 err="1">
                <a:cs typeface="Calibri"/>
              </a:rPr>
              <a:t>oogontsteking</a:t>
            </a:r>
            <a:r>
              <a:rPr lang="en-US" sz="2000" dirty="0">
                <a:cs typeface="Calibri"/>
              </a:rPr>
              <a:t> 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80203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7CF41-E38E-BEF4-F147-FE30E0FAA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Calibri Light"/>
              </a:rPr>
              <a:t>Informatie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vogelgriep</a:t>
            </a:r>
            <a:endParaRPr lang="en-US" dirty="0" err="1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261427-F6AD-5B9C-1C72-F0736E468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Ieder</a:t>
            </a:r>
            <a:r>
              <a:rPr lang="en-US" dirty="0"/>
              <a:t> </a:t>
            </a:r>
            <a:r>
              <a:rPr lang="en-US" dirty="0" err="1"/>
              <a:t>jaar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zo nu </a:t>
            </a:r>
            <a:r>
              <a:rPr lang="en-US" dirty="0" err="1"/>
              <a:t>en</a:t>
            </a:r>
            <a:r>
              <a:rPr lang="en-US" dirty="0"/>
              <a:t> dan </a:t>
            </a:r>
            <a:r>
              <a:rPr lang="en-US" dirty="0" err="1"/>
              <a:t>vogelgriep</a:t>
            </a:r>
            <a:r>
              <a:rPr lang="en-US" dirty="0"/>
              <a:t> </a:t>
            </a:r>
            <a:r>
              <a:rPr lang="en-US" dirty="0" err="1"/>
              <a:t>vastgesteld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pluimveebedrijf</a:t>
            </a:r>
            <a:r>
              <a:rPr lang="en-US" dirty="0"/>
              <a:t> in Nederland. Meestal is er </a:t>
            </a:r>
            <a:r>
              <a:rPr lang="en-US" dirty="0" err="1"/>
              <a:t>sprake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vogelgriepvirus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leidt</a:t>
            </a:r>
            <a:r>
              <a:rPr lang="en-US" dirty="0"/>
              <a:t> tot </a:t>
            </a:r>
            <a:r>
              <a:rPr lang="en-US" dirty="0" err="1"/>
              <a:t>ernstige</a:t>
            </a:r>
            <a:r>
              <a:rPr lang="en-US" dirty="0"/>
              <a:t> </a:t>
            </a:r>
            <a:r>
              <a:rPr lang="en-US" dirty="0" err="1"/>
              <a:t>ziekte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dieren</a:t>
            </a:r>
            <a:r>
              <a:rPr lang="en-US" dirty="0"/>
              <a:t>. Bedrijven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hoog</a:t>
            </a:r>
            <a:r>
              <a:rPr lang="en-US" dirty="0"/>
              <a:t> </a:t>
            </a:r>
            <a:r>
              <a:rPr lang="en-US" dirty="0" err="1"/>
              <a:t>pathogene</a:t>
            </a:r>
            <a:r>
              <a:rPr lang="en-US" dirty="0"/>
              <a:t> </a:t>
            </a:r>
            <a:r>
              <a:rPr lang="en-US" dirty="0" err="1"/>
              <a:t>vogelgriep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geconstateerd</a:t>
            </a:r>
            <a:r>
              <a:rPr lang="en-US" dirty="0"/>
              <a:t>, </a:t>
            </a:r>
            <a:r>
              <a:rPr lang="en-US" dirty="0" err="1"/>
              <a:t>worden</a:t>
            </a:r>
            <a:r>
              <a:rPr lang="en-US" dirty="0"/>
              <a:t> </a:t>
            </a:r>
            <a:r>
              <a:rPr lang="en-US" dirty="0" err="1"/>
              <a:t>geruimd</a:t>
            </a:r>
            <a:r>
              <a:rPr lang="en-US" dirty="0"/>
              <a:t> om </a:t>
            </a:r>
            <a:r>
              <a:rPr lang="en-US" dirty="0" err="1"/>
              <a:t>verdere</a:t>
            </a:r>
            <a:r>
              <a:rPr lang="en-US" dirty="0"/>
              <a:t> </a:t>
            </a:r>
            <a:r>
              <a:rPr lang="en-US" dirty="0" err="1"/>
              <a:t>verspreiding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voorkomen</a:t>
            </a:r>
            <a:r>
              <a:rPr lang="en-US" dirty="0"/>
              <a:t>.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geldt</a:t>
            </a:r>
            <a:r>
              <a:rPr lang="en-US" dirty="0"/>
              <a:t> er dan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tijdelijk</a:t>
            </a:r>
            <a:r>
              <a:rPr lang="en-US" dirty="0"/>
              <a:t> </a:t>
            </a:r>
            <a:r>
              <a:rPr lang="en-US" dirty="0" err="1"/>
              <a:t>vervoersverbod</a:t>
            </a:r>
            <a:r>
              <a:rPr lang="en-US" dirty="0"/>
              <a:t>.   Als er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wilde</a:t>
            </a:r>
            <a:r>
              <a:rPr lang="en-US" dirty="0"/>
              <a:t> </a:t>
            </a:r>
            <a:r>
              <a:rPr lang="en-US" dirty="0" err="1"/>
              <a:t>vogels</a:t>
            </a:r>
            <a:r>
              <a:rPr lang="en-US" dirty="0"/>
              <a:t> in de </a:t>
            </a:r>
            <a:r>
              <a:rPr lang="en-US" dirty="0" err="1"/>
              <a:t>buurt</a:t>
            </a:r>
            <a:r>
              <a:rPr lang="en-US" dirty="0"/>
              <a:t> </a:t>
            </a:r>
            <a:r>
              <a:rPr lang="en-US" dirty="0" err="1"/>
              <a:t>hoogpathogene</a:t>
            </a:r>
            <a:r>
              <a:rPr lang="en-US" dirty="0"/>
              <a:t> </a:t>
            </a:r>
            <a:r>
              <a:rPr lang="en-US" dirty="0" err="1"/>
              <a:t>vogelgriep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gevonden</a:t>
            </a:r>
            <a:r>
              <a:rPr lang="en-US" dirty="0"/>
              <a:t>, dan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ophokplicht</a:t>
            </a:r>
            <a:r>
              <a:rPr lang="en-US" dirty="0"/>
              <a:t> </a:t>
            </a:r>
            <a:r>
              <a:rPr lang="en-US" dirty="0" err="1"/>
              <a:t>ingevoerd</a:t>
            </a:r>
            <a:r>
              <a:rPr lang="en-US" dirty="0"/>
              <a:t> in de </a:t>
            </a:r>
            <a:r>
              <a:rPr lang="en-US" dirty="0" err="1"/>
              <a:t>regio</a:t>
            </a:r>
            <a:r>
              <a:rPr lang="en-US" dirty="0"/>
              <a:t>. Voor de </a:t>
            </a:r>
            <a:r>
              <a:rPr lang="en-US" dirty="0" err="1"/>
              <a:t>actuele</a:t>
            </a:r>
            <a:r>
              <a:rPr lang="en-US" dirty="0"/>
              <a:t> </a:t>
            </a:r>
            <a:r>
              <a:rPr lang="en-US" dirty="0" err="1"/>
              <a:t>situatie</a:t>
            </a:r>
            <a:r>
              <a:rPr lang="en-US" dirty="0"/>
              <a:t> </a:t>
            </a:r>
            <a:r>
              <a:rPr lang="en-US" dirty="0" err="1"/>
              <a:t>zie</a:t>
            </a:r>
            <a:r>
              <a:rPr lang="en-US" dirty="0"/>
              <a:t> 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131538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Kantoorthema</vt:lpstr>
      <vt:lpstr>Vogelgriep </vt:lpstr>
      <vt:lpstr>Is vogelgriep een prionziekte,virus,bacterie,schimmel of parasiet</vt:lpstr>
      <vt:lpstr>Wat is een  virus</vt:lpstr>
      <vt:lpstr>Bij welke dier soorten komt de vogelgriep voor</vt:lpstr>
      <vt:lpstr>Hoe vindt besmetting plaats </vt:lpstr>
      <vt:lpstr>Welke verschijnselen geeft het bij dieren </vt:lpstr>
      <vt:lpstr>Welke verschijnselen geeft het bij mensen </vt:lpstr>
      <vt:lpstr>Informatie vogelgriep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vogelgro</dc:title>
  <dc:creator/>
  <cp:lastModifiedBy/>
  <cp:revision>187</cp:revision>
  <dcterms:created xsi:type="dcterms:W3CDTF">2022-11-29T13:39:17Z</dcterms:created>
  <dcterms:modified xsi:type="dcterms:W3CDTF">2022-12-20T13:47:40Z</dcterms:modified>
</cp:coreProperties>
</file>