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ink/ink1.xml" ContentType="application/inkml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72" r:id="rId4"/>
    <p:sldId id="269" r:id="rId5"/>
    <p:sldId id="258" r:id="rId6"/>
    <p:sldId id="266" r:id="rId7"/>
    <p:sldId id="259" r:id="rId8"/>
    <p:sldId id="260" r:id="rId9"/>
    <p:sldId id="264" r:id="rId10"/>
    <p:sldId id="270" r:id="rId11"/>
    <p:sldId id="271" r:id="rId12"/>
    <p:sldId id="265" r:id="rId13"/>
    <p:sldId id="268" r:id="rId14"/>
    <p:sldId id="261" r:id="rId15"/>
    <p:sldId id="267" r:id="rId16"/>
    <p:sldId id="263" r:id="rId17"/>
    <p:sldId id="262" r:id="rId18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CCC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A1D97AF-7FF0-4BD2-BCB2-2A52A526B3BE}" v="1" dt="2023-04-18T13:16:45.03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microsoft.com/office/2015/10/relationships/revisionInfo" Target="revisionInfo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microsoft.com/office/2016/11/relationships/changesInfo" Target="changesInfos/changesInfo1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ianne van Hofwegen" userId="e2730482-3bd0-44c7-8d5c-28715d46fa9a" providerId="ADAL" clId="{58AC4214-C86F-4D84-80CA-864F9B8CC01C}"/>
    <pc:docChg chg="addSld delSld modSld">
      <pc:chgData name="Elianne van Hofwegen" userId="e2730482-3bd0-44c7-8d5c-28715d46fa9a" providerId="ADAL" clId="{58AC4214-C86F-4D84-80CA-864F9B8CC01C}" dt="2022-11-30T08:06:27.379" v="16" actId="2696"/>
      <pc:docMkLst>
        <pc:docMk/>
      </pc:docMkLst>
      <pc:sldChg chg="modSp mod">
        <pc:chgData name="Elianne van Hofwegen" userId="e2730482-3bd0-44c7-8d5c-28715d46fa9a" providerId="ADAL" clId="{58AC4214-C86F-4D84-80CA-864F9B8CC01C}" dt="2022-11-25T12:04:28.182" v="0" actId="114"/>
        <pc:sldMkLst>
          <pc:docMk/>
          <pc:sldMk cId="456126796" sldId="259"/>
        </pc:sldMkLst>
        <pc:spChg chg="mod">
          <ac:chgData name="Elianne van Hofwegen" userId="e2730482-3bd0-44c7-8d5c-28715d46fa9a" providerId="ADAL" clId="{58AC4214-C86F-4D84-80CA-864F9B8CC01C}" dt="2022-11-25T12:04:28.182" v="0" actId="114"/>
          <ac:spMkLst>
            <pc:docMk/>
            <pc:sldMk cId="456126796" sldId="259"/>
            <ac:spMk id="3" creationId="{BA504E21-BBB3-4BE1-A7FC-468988E76E7E}"/>
          </ac:spMkLst>
        </pc:spChg>
      </pc:sldChg>
      <pc:sldChg chg="modSp mod">
        <pc:chgData name="Elianne van Hofwegen" userId="e2730482-3bd0-44c7-8d5c-28715d46fa9a" providerId="ADAL" clId="{58AC4214-C86F-4D84-80CA-864F9B8CC01C}" dt="2022-11-25T12:06:30.395" v="14" actId="114"/>
        <pc:sldMkLst>
          <pc:docMk/>
          <pc:sldMk cId="2537589423" sldId="265"/>
        </pc:sldMkLst>
        <pc:spChg chg="mod">
          <ac:chgData name="Elianne van Hofwegen" userId="e2730482-3bd0-44c7-8d5c-28715d46fa9a" providerId="ADAL" clId="{58AC4214-C86F-4D84-80CA-864F9B8CC01C}" dt="2022-11-25T12:06:30.395" v="14" actId="114"/>
          <ac:spMkLst>
            <pc:docMk/>
            <pc:sldMk cId="2537589423" sldId="265"/>
            <ac:spMk id="3" creationId="{3B023F6D-F202-4FDA-ACC2-AFBB18DD87FA}"/>
          </ac:spMkLst>
        </pc:spChg>
      </pc:sldChg>
      <pc:sldChg chg="new del">
        <pc:chgData name="Elianne van Hofwegen" userId="e2730482-3bd0-44c7-8d5c-28715d46fa9a" providerId="ADAL" clId="{58AC4214-C86F-4D84-80CA-864F9B8CC01C}" dt="2022-11-30T08:06:27.379" v="16" actId="2696"/>
        <pc:sldMkLst>
          <pc:docMk/>
          <pc:sldMk cId="373384091" sldId="272"/>
        </pc:sldMkLst>
      </pc:sldChg>
    </pc:docChg>
  </pc:docChgLst>
  <pc:docChgLst>
    <pc:chgData name="Elianne van Hofwegen" userId="e2730482-3bd0-44c7-8d5c-28715d46fa9a" providerId="ADAL" clId="{1A1D97AF-7FF0-4BD2-BCB2-2A52A526B3BE}"/>
    <pc:docChg chg="modSld">
      <pc:chgData name="Elianne van Hofwegen" userId="e2730482-3bd0-44c7-8d5c-28715d46fa9a" providerId="ADAL" clId="{1A1D97AF-7FF0-4BD2-BCB2-2A52A526B3BE}" dt="2023-04-18T13:16:45.032" v="0"/>
      <pc:docMkLst>
        <pc:docMk/>
      </pc:docMkLst>
      <pc:sldChg chg="addSp">
        <pc:chgData name="Elianne van Hofwegen" userId="e2730482-3bd0-44c7-8d5c-28715d46fa9a" providerId="ADAL" clId="{1A1D97AF-7FF0-4BD2-BCB2-2A52A526B3BE}" dt="2023-04-18T13:16:45.032" v="0"/>
        <pc:sldMkLst>
          <pc:docMk/>
          <pc:sldMk cId="456126796" sldId="259"/>
        </pc:sldMkLst>
        <pc:inkChg chg="add">
          <ac:chgData name="Elianne van Hofwegen" userId="e2730482-3bd0-44c7-8d5c-28715d46fa9a" providerId="ADAL" clId="{1A1D97AF-7FF0-4BD2-BCB2-2A52A526B3BE}" dt="2023-04-18T13:16:45.032" v="0"/>
          <ac:inkMkLst>
            <pc:docMk/>
            <pc:sldMk cId="456126796" sldId="259"/>
            <ac:inkMk id="4" creationId="{E1232231-CD8C-0994-3E6E-94AF67007FA8}"/>
          </ac:inkMkLst>
        </pc:inkChg>
      </pc:sldChg>
    </pc:docChg>
  </pc:docChgLst>
</pc:chgInfo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32767" units="cm"/>
          <inkml:channel name="Y" type="integer" max="32767" units="cm"/>
          <inkml:channel name="F" type="integer" max="1024" units="dev"/>
          <inkml:channel name="T" type="integer" max="2.14748E9" units="dev"/>
        </inkml:traceFormat>
        <inkml:channelProperties>
          <inkml:channelProperty channel="X" name="resolution" value="326.49463" units="1/cm"/>
          <inkml:channelProperty channel="Y" name="resolution" value="574.55725" units="1/cm"/>
          <inkml:channelProperty channel="F" name="resolution" value="4.0315E-5" units="1/dev"/>
          <inkml:channelProperty channel="T" name="resolution" value="1" units="1/dev"/>
        </inkml:channelProperties>
      </inkml:inkSource>
      <inkml:timestamp xml:id="ts0" timeString="2023-04-18T13:00:09.448"/>
    </inkml:context>
    <inkml:brush xml:id="br0">
      <inkml:brushProperty name="width" value="0.05292" units="cm"/>
      <inkml:brushProperty name="height" value="0.05292" units="cm"/>
      <inkml:brushProperty name="color" value="#FF0000"/>
    </inkml:brush>
    <inkml:context xml:id="ctx1">
      <inkml:inkSource xml:id="inkSrc1">
        <inkml:traceFormat>
          <inkml:channel name="X" type="integer" max="32767" units="cm"/>
          <inkml:channel name="Y" type="integer" max="32767" units="cm"/>
          <inkml:channel name="T" type="integer" max="2.14748E9" units="dev"/>
        </inkml:traceFormat>
        <inkml:channelProperties>
          <inkml:channelProperty channel="X" name="resolution" value="326.49463" units="1/cm"/>
          <inkml:channelProperty channel="Y" name="resolution" value="574.55725" units="1/cm"/>
          <inkml:channelProperty channel="T" name="resolution" value="1" units="1/dev"/>
        </inkml:channelProperties>
      </inkml:inkSource>
      <inkml:timestamp xml:id="ts1" timeString="2023-04-18T13:00:10.138"/>
    </inkml:context>
  </inkml:definitions>
  <inkml:trace contextRef="#ctx0" brushRef="#br0">1742 6814 200 0</inkml:trace>
  <inkml:trace contextRef="#ctx1" brushRef="#br0">2126 7018 0,'-3'-12'0,"-38"2"15,-7 2-15,49-15 0,22-3 16,-14 5 0,5 8-16,-11 4 0,-3 9 15,-7-7-15,7 7 16,0 0-16,0 0 0,0 0 16,4-1-16,-4 1 15,0 0-15,0 0 16,0 4-16,0-4 0,-4 5 15,8 1-15,-4-6 16,0 0-16,0 0 0,0 0 16,7 0-16,-7 0 15,0 0-15,0 0 16,0 0-16,0 0 16,3-3-16,9-8 0,-3 0 15,-1 1-15,-7 4 16,-1 6-16,0 0 0,0 0 15,0 0-15,0 0 16,0 0-16,0 0 16,0 0-16,0 0 0,0 0 15,0 0-15,0 0 16,0 0-16,-10 0 16,-6 5-16,16-5 0,0 7 15,0-7-15,0 0 16,0 0-16,-15 6 0,-1 3 15,14 2-15,5-4 16,-3-7-16,-5 6 16,5-6-16,7 5 0,1 1 15,-8-6-15,0 0 16,-1 5-16,0 1 16,-4 2-16,-4-2 15,9-6-15,0 0 0,0 0 16,0 0-16,0 0 15,0 0-15,0 0 16,0 0-16,4 1 0,3-2 16,-7 1-16,0 0 15,0 0-15,0 0 16,0 0-16,0 0 0,5-4 16,1-1-16,-6 5 15,0 0-15,0 0 0,0 0 16,-5-6-16,-1 1 15,6 5-15,0 0 16,0 0-16,-8-2 16,10-7-16,-9 0 0,9-4 15,4 2-15,-6 11 16,6-9-16</inkml:trace>
</inkml:ink>
</file>

<file path=ppt/media/image1.png>
</file>

<file path=ppt/media/image2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68F16D7-0D31-4338-9589-87D8321F3DF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4F2D62F-4DA0-4AF3-8B4F-EBDFFAE1F63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D423AB6-FF3B-453D-A859-C93EEEC3D4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F65125F-CFDB-4D6A-8B65-5E8969CD71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CD7BE1E-0083-4222-B0D4-57940F8492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755417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7F6A739-3AB2-4114-B7D0-29AC5F42F6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2A8E99D1-5384-42CD-8DB5-38576DD46E5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6FF6314-148B-4BC3-811B-293C718BD3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7F05234-8D30-4FB1-98CA-046B58A15D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854AF96-4182-4404-BC09-A62CDF74DD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968380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A69A2D82-0257-4711-B67B-00B93C8DA60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C197FA52-C28B-40F6-9A3B-037BCCFE715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95FC026-0EAF-44FA-A4B0-82D9A689F5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082C914-611B-42C0-BE51-36C5FCCD21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07743A2-97C9-4D8E-8253-CB11C1F444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618988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D8D4CE-CF52-4635-8FAF-13299E37C1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F0B9FD4-5508-4092-974E-DAABDD2F489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3824F3A-1929-4EF6-8EC4-70B5E59B7E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6EC1265-1A58-4065-8F51-06E92C395A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341E118-178D-4295-A908-A8CA158E21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864946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8389A8B-E9E6-4EB2-A3E6-80DBEEAB7D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61DAFBB-DE2F-40E0-9F94-B3EF4905340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B351EF7-1065-428F-B8D6-7FDF46B6C8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B8FAF6D-B71B-45EF-9A20-8581DF9E87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D0BB574-FBA5-428B-BCC9-F230F1D637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526204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07FD698-94AA-4E59-A3EC-33A4B44741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C1C410C-4CB3-422A-B16D-9C89826C5BE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1F74C2F-3DCF-4D1F-8B2C-1B815F7EA2A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D81D270-497A-40C0-BFDF-0CA8AA6DEC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17BFE6E2-A449-40AC-BF30-F483DA268B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0B28AF8-F10D-4ADD-9DB9-75A7EE7508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920163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C616081-BA71-49B3-9F4B-214DC5F106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3E67FB88-B5E4-427A-99E6-2A88AC8DBD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CD51DBE0-19C8-48AE-AE60-774F9A0B430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1DEAA679-E0E0-422A-B0C6-0FC0CE41E5B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81BB741F-3BC2-4C94-B0DE-322DC1DD745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926EA1C4-6828-4C32-BDFE-210A644B0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BE26D9DD-24DC-4BE2-9D7E-0F03D236A7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AA19C26F-D5DA-438C-8DA1-DEB9F88A52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960222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755CCB5-8996-4B17-B8D9-BE92E2B68C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CFF8BFCF-42B8-4B5F-BC2C-E17EB72A47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1DFE629F-596C-40D1-8E53-934D310F69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1F71F8CA-CD09-4E7D-8092-7F4784EC23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916788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D3E6DB01-8DBC-416D-885F-EEC7DDD2C2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9A15933D-451D-4C39-849D-D424F8A6F2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81CFAF19-F06D-41FE-8EC3-5552191C85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753637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7F2FE8C-FCC6-42A3-A6DD-E4F06B591B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4BF3FCB-FE18-4CA5-9FCB-99BF5C926A6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985A0180-F8C2-4EBC-800D-E4A5CB14131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7772EC65-7DE5-4817-8A3B-D50B7FB845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828102C7-81EA-4D67-A0C3-C7BC3EC087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71CF0B9-ED30-4A60-BBBD-EB6E9AC1EE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912564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4E112F8-1F15-42BB-BDB5-49DDFA88AA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76364257-28ED-4A5A-99BF-E0C9EE4EDE2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2A9D300A-211F-4B20-BE12-E0C701970F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D555846F-FA76-498D-A482-8DC2AB6EA3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1D10075-3296-40A7-9139-7601D4E3C4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98715154-3A9E-40AD-A49F-04329D2F79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585477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CCC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AEB988FB-BA7D-44DF-9234-B3180DACF2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90FB6499-DFE0-458E-8D39-AA05D1F0527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0D0DE9D-5CF4-4155-9753-B0120660EB0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9EDA24-B6E9-474A-A199-BAECF1523554}" type="datetimeFigureOut">
              <a:rPr lang="nl-NL" smtClean="0"/>
              <a:t>22-4-2024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3333485-09C4-46D9-8C24-1E5ECFA54A0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B799BC6-52F7-4291-9321-A2F013955DD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EE5972-FB28-4C63-9899-B12BDDFB994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28656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transplantatiestichting.nl/medisch-professionals/modelprotocol/deel-1-orgaandonatie/1-inleiding-het-orgaandonatieproces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nos.nl/nieuwsuur/video/2517676-mogelijk-tekort-aan-donororganen-voor-mensen-met-migratieachtergrond" TargetMode="Externa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ustomXml" Target="../ink/ink1.xml"/><Relationship Id="rId2" Type="http://schemas.openxmlformats.org/officeDocument/2006/relationships/hyperlink" Target="https://www.youtube.com/watch?v=rSsDI4QljzQ" TargetMode="Externa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9F3A7DC-84A1-4E44-AE14-512383B89DC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464614" y="1783959"/>
            <a:ext cx="4087306" cy="2889114"/>
          </a:xfrm>
        </p:spPr>
        <p:txBody>
          <a:bodyPr anchor="b">
            <a:normAutofit/>
          </a:bodyPr>
          <a:lstStyle/>
          <a:p>
            <a:pPr algn="l"/>
            <a:r>
              <a:rPr lang="nl-NL" sz="4200" b="1" dirty="0">
                <a:latin typeface="Arial" panose="020B0604020202020204" pitchFamily="34" charset="0"/>
                <a:cs typeface="Arial" panose="020B0604020202020204" pitchFamily="34" charset="0"/>
              </a:rPr>
              <a:t>Orgaandonatie</a:t>
            </a:r>
            <a:r>
              <a:rPr lang="nl-NL" sz="4200" dirty="0"/>
              <a:t>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FEB2664-763E-4331-A45A-3AF6FAC0ED9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464612" y="4750893"/>
            <a:ext cx="4087305" cy="1147863"/>
          </a:xfrm>
        </p:spPr>
        <p:txBody>
          <a:bodyPr anchor="t">
            <a:normAutofit/>
          </a:bodyPr>
          <a:lstStyle/>
          <a:p>
            <a:pPr algn="l"/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Deskundigheid en kwaliteit les 5 </a:t>
            </a:r>
          </a:p>
        </p:txBody>
      </p:sp>
      <p:sp>
        <p:nvSpPr>
          <p:cNvPr id="1028" name="Freeform: Shape 70">
            <a:extLst>
              <a:ext uri="{FF2B5EF4-FFF2-40B4-BE49-F238E27FC236}">
                <a16:creationId xmlns:a16="http://schemas.microsoft.com/office/drawing/2014/main" id="{E49CC64F-7275-4E33-961B-0C5CDC43987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 flipV="1">
            <a:off x="1" y="0"/>
            <a:ext cx="7188051" cy="6858000"/>
          </a:xfrm>
          <a:custGeom>
            <a:avLst/>
            <a:gdLst>
              <a:gd name="connsiteX0" fmla="*/ 7188051 w 7188051"/>
              <a:gd name="connsiteY0" fmla="*/ 6858000 h 6858000"/>
              <a:gd name="connsiteX1" fmla="*/ 108694 w 7188051"/>
              <a:gd name="connsiteY1" fmla="*/ 6858000 h 6858000"/>
              <a:gd name="connsiteX2" fmla="*/ 79127 w 7188051"/>
              <a:gd name="connsiteY2" fmla="*/ 6681235 h 6858000"/>
              <a:gd name="connsiteX3" fmla="*/ 0 w 7188051"/>
              <a:gd name="connsiteY3" fmla="*/ 5565888 h 6858000"/>
              <a:gd name="connsiteX4" fmla="*/ 2190696 w 7188051"/>
              <a:gd name="connsiteY4" fmla="*/ 145339 h 6858000"/>
              <a:gd name="connsiteX5" fmla="*/ 2339431 w 7188051"/>
              <a:gd name="connsiteY5" fmla="*/ 0 h 6858000"/>
              <a:gd name="connsiteX6" fmla="*/ 7188051 w 7188051"/>
              <a:gd name="connsiteY6" fmla="*/ 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7188051" h="6858000">
                <a:moveTo>
                  <a:pt x="7188051" y="6858000"/>
                </a:moveTo>
                <a:lnTo>
                  <a:pt x="108694" y="6858000"/>
                </a:lnTo>
                <a:lnTo>
                  <a:pt x="79127" y="6681235"/>
                </a:lnTo>
                <a:cubicBezTo>
                  <a:pt x="26981" y="6316967"/>
                  <a:pt x="0" y="5944579"/>
                  <a:pt x="0" y="5565888"/>
                </a:cubicBezTo>
                <a:cubicBezTo>
                  <a:pt x="0" y="3459953"/>
                  <a:pt x="834428" y="1548908"/>
                  <a:pt x="2190696" y="145339"/>
                </a:cubicBezTo>
                <a:lnTo>
                  <a:pt x="2339431" y="0"/>
                </a:lnTo>
                <a:lnTo>
                  <a:pt x="7188051" y="0"/>
                </a:lnTo>
                <a:close/>
              </a:path>
            </a:pathLst>
          </a:custGeom>
          <a:solidFill>
            <a:schemeClr val="tx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pic>
        <p:nvPicPr>
          <p:cNvPr id="1026" name="Picture 2" descr="Weinig kerkgangers orgaandonor - EO Visie">
            <a:extLst>
              <a:ext uri="{FF2B5EF4-FFF2-40B4-BE49-F238E27FC236}">
                <a16:creationId xmlns:a16="http://schemas.microsoft.com/office/drawing/2014/main" id="{E66620CC-611D-4677-BFAC-2F2DE7D1A07D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13" r="34477" b="1"/>
          <a:stretch/>
        </p:blipFill>
        <p:spPr bwMode="auto">
          <a:xfrm>
            <a:off x="1" y="10"/>
            <a:ext cx="7028495" cy="6857990"/>
          </a:xfrm>
          <a:custGeom>
            <a:avLst/>
            <a:gdLst/>
            <a:ahLst/>
            <a:cxnLst/>
            <a:rect l="l" t="t" r="r" b="b"/>
            <a:pathLst>
              <a:path w="7028495" h="6858000">
                <a:moveTo>
                  <a:pt x="0" y="0"/>
                </a:moveTo>
                <a:lnTo>
                  <a:pt x="6915668" y="0"/>
                </a:lnTo>
                <a:lnTo>
                  <a:pt x="6952411" y="219663"/>
                </a:lnTo>
                <a:cubicBezTo>
                  <a:pt x="7002551" y="569921"/>
                  <a:pt x="7028495" y="927986"/>
                  <a:pt x="7028495" y="1292112"/>
                </a:cubicBezTo>
                <a:cubicBezTo>
                  <a:pt x="7028495" y="3343346"/>
                  <a:pt x="6205186" y="5202289"/>
                  <a:pt x="4870994" y="6556512"/>
                </a:cubicBezTo>
                <a:lnTo>
                  <a:pt x="4556185" y="6858000"/>
                </a:lnTo>
                <a:lnTo>
                  <a:pt x="0" y="6858000"/>
                </a:lnTo>
                <a:close/>
              </a:path>
            </a:pathLst>
          </a:cu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83732695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4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9152A25-9D31-448C-A015-D252DE704D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Hersendood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58412D8-F104-4D57-8B72-A00FECD462C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Wet staat beschreven welke stappen de artsen moeten uitvoeren om te bepalen of iemand hersendood is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 </a:t>
            </a:r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hersendoodprotocol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Bij hersendood is er geen elektrische activiteit meer in de hersenen; hersenen doen niks meer en kunnen ook niet meer herstellen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Dit is iets anders dan een coma</a:t>
            </a:r>
          </a:p>
          <a:p>
            <a:endParaRPr lang="nl-NL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nl-NL" dirty="0">
              <a:sym typeface="Wingdings" panose="05000000000000000000" pitchFamily="2" charset="2"/>
            </a:endParaRP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955924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BA46463-DCB0-4DE3-8D28-A6D8FCF0E1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PET-scan hersenen </a:t>
            </a:r>
          </a:p>
        </p:txBody>
      </p:sp>
      <p:pic>
        <p:nvPicPr>
          <p:cNvPr id="1036" name="Picture 12" descr="Voor of tegen de donorwet: de dood is en blijft een relatief begrip">
            <a:extLst>
              <a:ext uri="{FF2B5EF4-FFF2-40B4-BE49-F238E27FC236}">
                <a16:creationId xmlns:a16="http://schemas.microsoft.com/office/drawing/2014/main" id="{7555CF06-E5F2-474F-BC52-5CDF50B84998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8200" y="1926324"/>
            <a:ext cx="9690100" cy="38481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16162150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5F521B4-E0F3-4402-B833-A5152BABBC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Contra-indicaties orgaandonatie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B023F6D-F202-4FDA-ACC2-AFBB18DD87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De identiteit van de patiënt is onbekend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Onbehandelde sepsis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Actieve tuberculose</a:t>
            </a:r>
          </a:p>
          <a:p>
            <a:r>
              <a:rPr lang="nl-NL" sz="2000" dirty="0">
                <a:solidFill>
                  <a:srgbClr val="170F3D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2000" b="0" i="0" dirty="0">
                <a:solidFill>
                  <a:srgbClr val="170F3D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en actieve virale infectie met rabiës (hondsdolheid), herpes zoster (gordelroos) of rubella (rode hond);</a:t>
            </a:r>
          </a:p>
          <a:p>
            <a:r>
              <a:rPr lang="nl-NL" sz="2000" b="0" i="1" dirty="0">
                <a:solidFill>
                  <a:srgbClr val="170F3D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Anencefalie</a:t>
            </a:r>
            <a:r>
              <a:rPr lang="nl-NL" sz="2000" b="0" i="0" dirty="0">
                <a:solidFill>
                  <a:srgbClr val="170F3D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; grote en kleine hersenen z</a:t>
            </a:r>
            <a:r>
              <a:rPr lang="nl-NL" sz="2000" dirty="0">
                <a:solidFill>
                  <a:srgbClr val="170F3D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ijn nauwelijks aangelegd</a:t>
            </a:r>
          </a:p>
          <a:p>
            <a:pPr marL="0" indent="0">
              <a:buNone/>
            </a:pPr>
            <a:endParaRPr lang="nl-NL" sz="2000" b="0" i="0" dirty="0">
              <a:solidFill>
                <a:srgbClr val="170F3D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nl-NL" sz="2000" b="0" i="0" dirty="0">
              <a:solidFill>
                <a:srgbClr val="170F3D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nl-NL" sz="2000" b="0" i="0" dirty="0">
                <a:solidFill>
                  <a:srgbClr val="170F3D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</a:t>
            </a:r>
            <a:r>
              <a:rPr lang="nl-NL" sz="2000" b="0" i="0" dirty="0">
                <a:solidFill>
                  <a:srgbClr val="170F3D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Per leeftijd en aandoening wordt beschreven of orgaandonatie wel of niet mogelijk is </a:t>
            </a:r>
          </a:p>
        </p:txBody>
      </p:sp>
    </p:spTree>
    <p:extLst>
      <p:ext uri="{BB962C8B-B14F-4D97-AF65-F5344CB8AC3E}">
        <p14:creationId xmlns:p14="http://schemas.microsoft.com/office/powerpoint/2010/main" val="253758942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63204F1-F625-44AF-B280-A566CC0945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Begeleiding rondom donatie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8119C2F-A15C-467A-AAB5-2CC4FFFDB1B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Orgaandonatie komt altijd onverwacht én op een moeilijk moment</a:t>
            </a:r>
          </a:p>
          <a:p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</a:rPr>
              <a:t>ODC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= orgaandonatiecoördinator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Kan op wens van familie het proces vertellen</a:t>
            </a:r>
          </a:p>
          <a:p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Bij weefseldonatie kan de familie geïnformeerd worden welke weefsels getransplanteerd zijn </a:t>
            </a: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marL="0" indent="0">
              <a:buNone/>
            </a:pP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9149464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34D0C4D-E61C-465A-96D1-58DF029380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Documentaire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621A563-51BF-47C9-BB17-C9220110D94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https://www.youtube.com/watch?v=rSsDI4QljzQ</a:t>
            </a:r>
          </a:p>
        </p:txBody>
      </p:sp>
    </p:spTree>
    <p:extLst>
      <p:ext uri="{BB962C8B-B14F-4D97-AF65-F5344CB8AC3E}">
        <p14:creationId xmlns:p14="http://schemas.microsoft.com/office/powerpoint/2010/main" val="7654434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B38598E-82E1-42AB-8304-356D996CD2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Ervaringsverhalen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40F5689-F141-4693-940A-7DA46988D1A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‘’Acuut leverfalen kan iedereen overkomen’’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‘’Ik zie nu meer waarde in het leven’’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‘’Ik kreeg drie keer een donornier’’</a:t>
            </a:r>
          </a:p>
          <a:p>
            <a:pPr marL="0" indent="0">
              <a:buNone/>
            </a:pP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https://www.transplantatiestichting.nl/publicaties-en-naslag/verhalen</a:t>
            </a:r>
          </a:p>
        </p:txBody>
      </p:sp>
    </p:spTree>
    <p:extLst>
      <p:ext uri="{BB962C8B-B14F-4D97-AF65-F5344CB8AC3E}">
        <p14:creationId xmlns:p14="http://schemas.microsoft.com/office/powerpoint/2010/main" val="48986048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D21F1B2-35D2-4007-ACB5-E63E9B54A8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Evalueren les</a:t>
            </a:r>
            <a:r>
              <a:rPr lang="nl-NL" dirty="0"/>
              <a:t>	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FEC786-64B4-40C5-8CEE-10D5CAC0CA5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Wat vonden jullie van de les?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Zijn de leerdoelen behaald? </a:t>
            </a:r>
          </a:p>
          <a:p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2759195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54B9BDE-60F5-460B-BEC0-C784FDCAEA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Bronnen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A9CD486-1164-42DA-BE30-16BDCCAB16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https://www.transplantatiestichting.nl/medisch-professionals/modelprotocol/deel-1-orgaandonatie/1-inleiding-het-orgaandonatieproces</a:t>
            </a: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https://venticare.nl/nieuws/donorcare-is-intensive-care.html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93969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3B21A8-BEAA-4CA1-B959-49013DABF6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Lesdoelen	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E9CEB77-B306-4323-B1BA-B6EE2B5701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Kennismaken met het begrip orgaandonatie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Kennismaken met het begrip ‘donordilemma’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Orgaandonatie documentaire bekijken en deze bespreken </a:t>
            </a:r>
          </a:p>
          <a:p>
            <a:pPr marL="0" indent="0">
              <a:buNone/>
            </a:pP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159356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>
            <a:extLst>
              <a:ext uri="{FF2B5EF4-FFF2-40B4-BE49-F238E27FC236}">
                <a16:creationId xmlns:a16="http://schemas.microsoft.com/office/drawing/2014/main" id="{7C0973B9-0B82-3871-543E-E10EFC8E08B9}"/>
              </a:ext>
            </a:extLst>
          </p:cNvPr>
          <p:cNvSpPr txBox="1"/>
          <p:nvPr/>
        </p:nvSpPr>
        <p:spPr>
          <a:xfrm>
            <a:off x="2851951" y="5780233"/>
            <a:ext cx="6094520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nl-NL" dirty="0">
                <a:hlinkClick r:id="rId2"/>
              </a:rPr>
              <a:t>https://nos.nl/nieuwsuur/video/2517676-mogelijk-tekort-aan-donororganen-voor-mensen-met-migratieachtergrond</a:t>
            </a:r>
            <a:r>
              <a:rPr lang="nl-NL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8485346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64C3E89-BF79-4D54-986C-69767A3037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Introductie</a:t>
            </a:r>
            <a:r>
              <a:rPr lang="nl-NL" dirty="0"/>
              <a:t>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476A112-D2C3-4D00-8071-4F1CDAB808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https://www.youtube.com/watch?v=-Vm3BlwzREU</a:t>
            </a:r>
          </a:p>
        </p:txBody>
      </p:sp>
    </p:spTree>
    <p:extLst>
      <p:ext uri="{BB962C8B-B14F-4D97-AF65-F5344CB8AC3E}">
        <p14:creationId xmlns:p14="http://schemas.microsoft.com/office/powerpoint/2010/main" val="40555663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B56403E-9F87-4C35-8596-6045679670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Wie is er </a:t>
            </a:r>
            <a:r>
              <a:rPr lang="nl-NL" sz="4000" b="1" u="sng" dirty="0">
                <a:latin typeface="Arial" panose="020B0604020202020204" pitchFamily="34" charset="0"/>
                <a:cs typeface="Arial" panose="020B0604020202020204" pitchFamily="34" charset="0"/>
              </a:rPr>
              <a:t>bewust</a:t>
            </a:r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 orgaandonor?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C1BCAD9-F737-4782-B8C3-BEC0E00BA0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Klassikaal bespreken OLG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Geen goed of fout &amp; respecteer elkaars mening </a:t>
            </a:r>
          </a:p>
        </p:txBody>
      </p:sp>
    </p:spTree>
    <p:extLst>
      <p:ext uri="{BB962C8B-B14F-4D97-AF65-F5344CB8AC3E}">
        <p14:creationId xmlns:p14="http://schemas.microsoft.com/office/powerpoint/2010/main" val="14412107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2E107B4-12BE-4E58-A9E0-623BCD84FD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Verschillende meningen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EC3B370-3062-486D-81CA-6E560E3D85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</a:rPr>
              <a:t>‘’Ik weet het gewoon niet’’</a:t>
            </a:r>
          </a:p>
          <a:p>
            <a:pPr marL="0" indent="0">
              <a:buNone/>
            </a:pPr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</a:rPr>
              <a:t>				</a:t>
            </a:r>
          </a:p>
          <a:p>
            <a:pPr marL="0" indent="0">
              <a:buNone/>
            </a:pPr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</a:rPr>
              <a:t>							‘’Ik vind het lastig’’</a:t>
            </a:r>
          </a:p>
          <a:p>
            <a:pPr marL="0" indent="0">
              <a:buNone/>
            </a:pPr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</a:rPr>
              <a:t>‘’Ze mogen alles van me hebben’’</a:t>
            </a:r>
          </a:p>
          <a:p>
            <a:pPr marL="0" indent="0">
              <a:buNone/>
            </a:pPr>
            <a:endParaRPr lang="nl-NL" sz="2000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</a:rPr>
              <a:t>					‘’Moet ik daar nú over nadenken?’’</a:t>
            </a:r>
            <a:b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nl-NL" sz="2000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</a:rPr>
              <a:t>‘’Ik wil geen donororgaan ontvangen’’</a:t>
            </a:r>
          </a:p>
          <a:p>
            <a:pPr marL="0" indent="0">
              <a:buNone/>
            </a:pPr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</a:rPr>
              <a:t>						‘’Er zit van alles tussen ja en nee’’</a:t>
            </a:r>
          </a:p>
        </p:txBody>
      </p:sp>
    </p:spTree>
    <p:extLst>
      <p:ext uri="{BB962C8B-B14F-4D97-AF65-F5344CB8AC3E}">
        <p14:creationId xmlns:p14="http://schemas.microsoft.com/office/powerpoint/2010/main" val="4475251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D68B473-2323-4692-AB27-CC09E0A9CA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Hoe zit het nu eigenlijk?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A504E21-BBB3-4BE1-A7FC-468988E76E7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https://www.youtube.com/watch?v=rSsDI4QljzQ</a:t>
            </a: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Sinds </a:t>
            </a:r>
            <a:r>
              <a:rPr lang="nl-NL" sz="2000" u="sng" dirty="0">
                <a:latin typeface="Arial" panose="020B0604020202020204" pitchFamily="34" charset="0"/>
                <a:cs typeface="Arial" panose="020B0604020202020204" pitchFamily="34" charset="0"/>
              </a:rPr>
              <a:t>1 juli 2020 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nieuwe donorwet in Nederland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Iedereen vanaf 18 jaar die ingeschreven is in een Nederlandse gemeente staat in het Donorregister</a:t>
            </a:r>
          </a:p>
          <a:p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</a:rPr>
              <a:t>Keuze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: wel of niet doneren van weefsels na overlijden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Wet Actieve Donor registratie (ADR)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Orgaandonatie kan alleen indien iemand op de IC overlijdt </a:t>
            </a:r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  <a:p>
            <a:endParaRPr lang="nl-NL" dirty="0"/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3">
            <p14:nvContentPartPr>
              <p14:cNvPr id="4" name="Inkt 3">
                <a:extLst>
                  <a:ext uri="{FF2B5EF4-FFF2-40B4-BE49-F238E27FC236}">
                    <a16:creationId xmlns:a16="http://schemas.microsoft.com/office/drawing/2014/main" id="{E1232231-CD8C-0994-3E6E-94AF67007FA8}"/>
                  </a:ext>
                </a:extLst>
              </p14:cNvPr>
              <p14:cNvContentPartPr/>
              <p14:nvPr/>
            </p14:nvContentPartPr>
            <p14:xfrm>
              <a:off x="627120" y="2453040"/>
              <a:ext cx="138600" cy="73800"/>
            </p14:xfrm>
          </p:contentPart>
        </mc:Choice>
        <mc:Fallback xmlns="">
          <p:pic>
            <p:nvPicPr>
              <p:cNvPr id="4" name="Inkt 3">
                <a:extLst>
                  <a:ext uri="{FF2B5EF4-FFF2-40B4-BE49-F238E27FC236}">
                    <a16:creationId xmlns:a16="http://schemas.microsoft.com/office/drawing/2014/main" id="{E1232231-CD8C-0994-3E6E-94AF67007FA8}"/>
                  </a:ext>
                </a:extLst>
              </p:cNvPr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617760" y="2443680"/>
                <a:ext cx="157320" cy="9252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45612679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DAF6F7B-8D6B-4C82-A446-90CEE4131A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4 keuzes donorregister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C4F1D55-EEB1-4305-8CD9-2001D5BCA7E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Geen keuze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 geen bezwaar tegen donatie</a:t>
            </a: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Keuze 1: 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ja, ik wil donor worden (organen: alvleesklier, darmen, hart, lever, longen en nieren)/ (weefsels: bloedvaten, botweefsel, hartkleppen, kraakbeen, pezen, huid, oogweefsel en zenuwweefsel)/voor ‘’transplantatieonderzoek’’</a:t>
            </a: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Keuze 2: 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nee, ik wil geen donor worden</a:t>
            </a: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Keuze 3: 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mijn partner of familie beslist na mijn overlijden </a:t>
            </a: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Keuze 4: 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ik wijs één persoon aan die beslist na mijn overlijden </a:t>
            </a: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632110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ADD02DF-A05C-4E80-8611-983F47D202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Wanneer is orgaandonatie mogelijk?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A42BE54-EBB1-421E-B806-B3DE276F42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u="sng" dirty="0">
                <a:latin typeface="Arial" panose="020B0604020202020204" pitchFamily="34" charset="0"/>
                <a:cs typeface="Arial" panose="020B0604020202020204" pitchFamily="34" charset="0"/>
              </a:rPr>
              <a:t>LET OP: 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dit is iets anders dan weefseldonatie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Als een arts besluit om de levensverlengende behandeling van een patiënt te stoppen en de verwachting is dat de patiënt overlijdt, moet aan de mogelijkheid van orgaandonatie gedacht worden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Arts stelt de dood vast door vastgelegde regels en afspraken te volgen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De oorzaak van het overlijden bepaalt hoe de orgaandonatieprocedure verder verloopt en welke organen geschikt zijn voor donatie 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5862434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191</TotalTime>
  <Words>606</Words>
  <Application>Microsoft Office PowerPoint</Application>
  <PresentationFormat>Breedbeeld</PresentationFormat>
  <Paragraphs>77</Paragraphs>
  <Slides>17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17</vt:i4>
      </vt:variant>
    </vt:vector>
  </HeadingPairs>
  <TitlesOfParts>
    <vt:vector size="22" baseType="lpstr">
      <vt:lpstr>Arial</vt:lpstr>
      <vt:lpstr>Calibri</vt:lpstr>
      <vt:lpstr>Calibri Light</vt:lpstr>
      <vt:lpstr>Wingdings</vt:lpstr>
      <vt:lpstr>Kantoorthema</vt:lpstr>
      <vt:lpstr>Orgaandonatie </vt:lpstr>
      <vt:lpstr>Lesdoelen </vt:lpstr>
      <vt:lpstr>PowerPoint-presentatie</vt:lpstr>
      <vt:lpstr>Introductie </vt:lpstr>
      <vt:lpstr>Wie is er bewust orgaandonor?</vt:lpstr>
      <vt:lpstr>Verschillende meningen </vt:lpstr>
      <vt:lpstr>Hoe zit het nu eigenlijk? </vt:lpstr>
      <vt:lpstr>4 keuzes donorregister </vt:lpstr>
      <vt:lpstr>Wanneer is orgaandonatie mogelijk? </vt:lpstr>
      <vt:lpstr>Hersendood</vt:lpstr>
      <vt:lpstr>PET-scan hersenen </vt:lpstr>
      <vt:lpstr>Contra-indicaties orgaandonatie </vt:lpstr>
      <vt:lpstr>Begeleiding rondom donatie </vt:lpstr>
      <vt:lpstr>Documentaire </vt:lpstr>
      <vt:lpstr>Ervaringsverhalen </vt:lpstr>
      <vt:lpstr>Evalueren les </vt:lpstr>
      <vt:lpstr>Bronnen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Orgaandonatie</dc:title>
  <dc:creator>Elianne van Hofwegen</dc:creator>
  <cp:lastModifiedBy>Iwan van der Werf</cp:lastModifiedBy>
  <cp:revision>3</cp:revision>
  <dcterms:created xsi:type="dcterms:W3CDTF">2022-03-29T06:28:43Z</dcterms:created>
  <dcterms:modified xsi:type="dcterms:W3CDTF">2024-04-22T09:52:44Z</dcterms:modified>
</cp:coreProperties>
</file>

<file path=docProps/thumbnail.jpeg>
</file>