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8"/>
  </p:notesMasterIdLst>
  <p:sldIdLst>
    <p:sldId id="256" r:id="rId2"/>
    <p:sldId id="257" r:id="rId3"/>
    <p:sldId id="320" r:id="rId4"/>
    <p:sldId id="304" r:id="rId5"/>
    <p:sldId id="258" r:id="rId6"/>
    <p:sldId id="317" r:id="rId7"/>
    <p:sldId id="309" r:id="rId8"/>
    <p:sldId id="310" r:id="rId9"/>
    <p:sldId id="323" r:id="rId10"/>
    <p:sldId id="305" r:id="rId11"/>
    <p:sldId id="289" r:id="rId12"/>
    <p:sldId id="311" r:id="rId13"/>
    <p:sldId id="318" r:id="rId14"/>
    <p:sldId id="312" r:id="rId15"/>
    <p:sldId id="313" r:id="rId16"/>
    <p:sldId id="314" r:id="rId17"/>
    <p:sldId id="315" r:id="rId18"/>
    <p:sldId id="316" r:id="rId19"/>
    <p:sldId id="321" r:id="rId20"/>
    <p:sldId id="324" r:id="rId21"/>
    <p:sldId id="322" r:id="rId22"/>
    <p:sldId id="325" r:id="rId23"/>
    <p:sldId id="261" r:id="rId24"/>
    <p:sldId id="262" r:id="rId25"/>
    <p:sldId id="267" r:id="rId26"/>
    <p:sldId id="268" r:id="rId27"/>
    <p:sldId id="269" r:id="rId28"/>
    <p:sldId id="295" r:id="rId29"/>
    <p:sldId id="301" r:id="rId30"/>
    <p:sldId id="302" r:id="rId31"/>
    <p:sldId id="303" r:id="rId32"/>
    <p:sldId id="296" r:id="rId33"/>
    <p:sldId id="297" r:id="rId34"/>
    <p:sldId id="298" r:id="rId35"/>
    <p:sldId id="299" r:id="rId36"/>
    <p:sldId id="300" r:id="rId3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547E5E-0D1A-47AD-BE9C-8E7665525E26}" v="2" dt="2024-10-11T09:37:29.5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8943" autoAdjust="0"/>
  </p:normalViewPr>
  <p:slideViewPr>
    <p:cSldViewPr snapToGrid="0">
      <p:cViewPr varScale="1">
        <p:scale>
          <a:sx n="76" d="100"/>
          <a:sy n="76" d="100"/>
        </p:scale>
        <p:origin x="221"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wan van der Werf" userId="b1e4871e-4d28-4956-a9cb-e177b69d8260" providerId="ADAL" clId="{84547E5E-0D1A-47AD-BE9C-8E7665525E26}"/>
    <pc:docChg chg="modSld">
      <pc:chgData name="Iwan van der Werf" userId="b1e4871e-4d28-4956-a9cb-e177b69d8260" providerId="ADAL" clId="{84547E5E-0D1A-47AD-BE9C-8E7665525E26}" dt="2024-10-11T09:37:56.628" v="31" actId="14100"/>
      <pc:docMkLst>
        <pc:docMk/>
      </pc:docMkLst>
      <pc:sldChg chg="addSp modSp mod modAnim">
        <pc:chgData name="Iwan van der Werf" userId="b1e4871e-4d28-4956-a9cb-e177b69d8260" providerId="ADAL" clId="{84547E5E-0D1A-47AD-BE9C-8E7665525E26}" dt="2024-10-11T09:35:32.463" v="22" actId="14100"/>
        <pc:sldMkLst>
          <pc:docMk/>
          <pc:sldMk cId="1320300556" sldId="312"/>
        </pc:sldMkLst>
        <pc:picChg chg="add mod">
          <ac:chgData name="Iwan van der Werf" userId="b1e4871e-4d28-4956-a9cb-e177b69d8260" providerId="ADAL" clId="{84547E5E-0D1A-47AD-BE9C-8E7665525E26}" dt="2024-10-11T09:35:32.463" v="22" actId="14100"/>
          <ac:picMkLst>
            <pc:docMk/>
            <pc:sldMk cId="1320300556" sldId="312"/>
            <ac:picMk id="3" creationId="{31A423EC-2BD7-43ED-7BB3-C75DED8D7408}"/>
          </ac:picMkLst>
        </pc:picChg>
        <pc:picChg chg="mod">
          <ac:chgData name="Iwan van der Werf" userId="b1e4871e-4d28-4956-a9cb-e177b69d8260" providerId="ADAL" clId="{84547E5E-0D1A-47AD-BE9C-8E7665525E26}" dt="2024-10-11T09:35:10.023" v="21" actId="1076"/>
          <ac:picMkLst>
            <pc:docMk/>
            <pc:sldMk cId="1320300556" sldId="312"/>
            <ac:picMk id="4" creationId="{E222D446-DA99-0CD0-80F6-9738161B92A3}"/>
          </ac:picMkLst>
        </pc:picChg>
        <pc:picChg chg="mod">
          <ac:chgData name="Iwan van der Werf" userId="b1e4871e-4d28-4956-a9cb-e177b69d8260" providerId="ADAL" clId="{84547E5E-0D1A-47AD-BE9C-8E7665525E26}" dt="2024-10-11T09:35:05.419" v="20" actId="1076"/>
          <ac:picMkLst>
            <pc:docMk/>
            <pc:sldMk cId="1320300556" sldId="312"/>
            <ac:picMk id="5" creationId="{E3BC56B5-4577-F4D6-CE60-33F0CF4ABA57}"/>
          </ac:picMkLst>
        </pc:picChg>
      </pc:sldChg>
      <pc:sldChg chg="addSp modSp mod modAnim">
        <pc:chgData name="Iwan van der Werf" userId="b1e4871e-4d28-4956-a9cb-e177b69d8260" providerId="ADAL" clId="{84547E5E-0D1A-47AD-BE9C-8E7665525E26}" dt="2024-10-11T09:37:56.628" v="31" actId="14100"/>
        <pc:sldMkLst>
          <pc:docMk/>
          <pc:sldMk cId="3147764809" sldId="315"/>
        </pc:sldMkLst>
        <pc:spChg chg="mod">
          <ac:chgData name="Iwan van der Werf" userId="b1e4871e-4d28-4956-a9cb-e177b69d8260" providerId="ADAL" clId="{84547E5E-0D1A-47AD-BE9C-8E7665525E26}" dt="2024-10-11T09:37:50.305" v="30" actId="20577"/>
          <ac:spMkLst>
            <pc:docMk/>
            <pc:sldMk cId="3147764809" sldId="315"/>
            <ac:spMk id="2" creationId="{6052E240-F538-C725-B14D-45B80F44075F}"/>
          </ac:spMkLst>
        </pc:spChg>
        <pc:picChg chg="add mod">
          <ac:chgData name="Iwan van der Werf" userId="b1e4871e-4d28-4956-a9cb-e177b69d8260" providerId="ADAL" clId="{84547E5E-0D1A-47AD-BE9C-8E7665525E26}" dt="2024-10-11T09:37:56.628" v="31" actId="14100"/>
          <ac:picMkLst>
            <pc:docMk/>
            <pc:sldMk cId="3147764809" sldId="315"/>
            <ac:picMk id="3" creationId="{AFCC9AA7-61CD-18B0-718F-E8960F6ED63E}"/>
          </ac:picMkLst>
        </pc:picChg>
        <pc:picChg chg="mod">
          <ac:chgData name="Iwan van der Werf" userId="b1e4871e-4d28-4956-a9cb-e177b69d8260" providerId="ADAL" clId="{84547E5E-0D1A-47AD-BE9C-8E7665525E26}" dt="2024-10-11T09:37:39.807" v="27" actId="1076"/>
          <ac:picMkLst>
            <pc:docMk/>
            <pc:sldMk cId="3147764809" sldId="315"/>
            <ac:picMk id="4" creationId="{93A34B28-ACAC-309E-EE58-A4C2961569C2}"/>
          </ac:picMkLst>
        </pc:picChg>
      </pc:sldChg>
    </pc:docChg>
  </pc:docChgLst>
  <pc:docChgLst>
    <pc:chgData name="Iwan van der Werf" userId="b1e4871e-4d28-4956-a9cb-e177b69d8260" providerId="ADAL" clId="{F2AE446F-5FF8-4986-908D-AEBEC219B77E}"/>
    <pc:docChg chg="undo custSel addSld delSld modSld sldOrd">
      <pc:chgData name="Iwan van der Werf" userId="b1e4871e-4d28-4956-a9cb-e177b69d8260" providerId="ADAL" clId="{F2AE446F-5FF8-4986-908D-AEBEC219B77E}" dt="2024-06-18T09:49:23.807" v="693" actId="26606"/>
      <pc:docMkLst>
        <pc:docMk/>
      </pc:docMkLst>
      <pc:sldChg chg="addSp delSp modSp mod setBg">
        <pc:chgData name="Iwan van der Werf" userId="b1e4871e-4d28-4956-a9cb-e177b69d8260" providerId="ADAL" clId="{F2AE446F-5FF8-4986-908D-AEBEC219B77E}" dt="2024-06-18T08:02:34.193" v="468" actId="26606"/>
        <pc:sldMkLst>
          <pc:docMk/>
          <pc:sldMk cId="541380432" sldId="257"/>
        </pc:sldMkLst>
        <pc:spChg chg="mod">
          <ac:chgData name="Iwan van der Werf" userId="b1e4871e-4d28-4956-a9cb-e177b69d8260" providerId="ADAL" clId="{F2AE446F-5FF8-4986-908D-AEBEC219B77E}" dt="2024-06-18T08:02:34.193" v="468" actId="26606"/>
          <ac:spMkLst>
            <pc:docMk/>
            <pc:sldMk cId="541380432" sldId="257"/>
            <ac:spMk id="2" creationId="{00000000-0000-0000-0000-000000000000}"/>
          </ac:spMkLst>
        </pc:spChg>
        <pc:spChg chg="mod">
          <ac:chgData name="Iwan van der Werf" userId="b1e4871e-4d28-4956-a9cb-e177b69d8260" providerId="ADAL" clId="{F2AE446F-5FF8-4986-908D-AEBEC219B77E}" dt="2024-06-18T08:02:34.193" v="468" actId="26606"/>
          <ac:spMkLst>
            <pc:docMk/>
            <pc:sldMk cId="541380432" sldId="257"/>
            <ac:spMk id="3" creationId="{00000000-0000-0000-0000-000000000000}"/>
          </ac:spMkLst>
        </pc:spChg>
        <pc:spChg chg="add del">
          <ac:chgData name="Iwan van der Werf" userId="b1e4871e-4d28-4956-a9cb-e177b69d8260" providerId="ADAL" clId="{F2AE446F-5FF8-4986-908D-AEBEC219B77E}" dt="2024-06-18T08:02:34.173" v="467" actId="26606"/>
          <ac:spMkLst>
            <pc:docMk/>
            <pc:sldMk cId="541380432" sldId="257"/>
            <ac:spMk id="10" creationId="{4FAE1107-CEC3-4041-8BAA-CDB6F6759B35}"/>
          </ac:spMkLst>
        </pc:spChg>
        <pc:spChg chg="add">
          <ac:chgData name="Iwan van der Werf" userId="b1e4871e-4d28-4956-a9cb-e177b69d8260" providerId="ADAL" clId="{F2AE446F-5FF8-4986-908D-AEBEC219B77E}" dt="2024-06-18T08:02:34.193" v="468" actId="26606"/>
          <ac:spMkLst>
            <pc:docMk/>
            <pc:sldMk cId="541380432" sldId="257"/>
            <ac:spMk id="14" creationId="{4FAE1107-CEC3-4041-8BAA-CDB6F6759B35}"/>
          </ac:spMkLst>
        </pc:spChg>
        <pc:picChg chg="add del">
          <ac:chgData name="Iwan van der Werf" userId="b1e4871e-4d28-4956-a9cb-e177b69d8260" providerId="ADAL" clId="{F2AE446F-5FF8-4986-908D-AEBEC219B77E}" dt="2024-06-18T08:02:34.173" v="467" actId="26606"/>
          <ac:picMkLst>
            <pc:docMk/>
            <pc:sldMk cId="541380432" sldId="257"/>
            <ac:picMk id="7" creationId="{EAFA057C-F7AC-967E-A9FA-683A11B8B081}"/>
          </ac:picMkLst>
        </pc:picChg>
        <pc:picChg chg="add">
          <ac:chgData name="Iwan van der Werf" userId="b1e4871e-4d28-4956-a9cb-e177b69d8260" providerId="ADAL" clId="{F2AE446F-5FF8-4986-908D-AEBEC219B77E}" dt="2024-06-18T08:02:34.193" v="468" actId="26606"/>
          <ac:picMkLst>
            <pc:docMk/>
            <pc:sldMk cId="541380432" sldId="257"/>
            <ac:picMk id="16" creationId="{AE9C7726-E8B1-03ED-3BD9-36F2DB7BF51C}"/>
          </ac:picMkLst>
        </pc:picChg>
        <pc:cxnChg chg="add del">
          <ac:chgData name="Iwan van der Werf" userId="b1e4871e-4d28-4956-a9cb-e177b69d8260" providerId="ADAL" clId="{F2AE446F-5FF8-4986-908D-AEBEC219B77E}" dt="2024-06-18T08:02:34.173" v="467" actId="26606"/>
          <ac:cxnSpMkLst>
            <pc:docMk/>
            <pc:sldMk cId="541380432" sldId="257"/>
            <ac:cxnSpMk id="12" creationId="{1AEA88FB-F5DD-45CE-AAE1-7B33D0ABDD25}"/>
          </ac:cxnSpMkLst>
        </pc:cxnChg>
        <pc:cxnChg chg="add">
          <ac:chgData name="Iwan van der Werf" userId="b1e4871e-4d28-4956-a9cb-e177b69d8260" providerId="ADAL" clId="{F2AE446F-5FF8-4986-908D-AEBEC219B77E}" dt="2024-06-18T08:02:34.193" v="468" actId="26606"/>
          <ac:cxnSpMkLst>
            <pc:docMk/>
            <pc:sldMk cId="541380432" sldId="257"/>
            <ac:cxnSpMk id="15" creationId="{1AEA88FB-F5DD-45CE-AAE1-7B33D0ABDD25}"/>
          </ac:cxnSpMkLst>
        </pc:cxnChg>
      </pc:sldChg>
      <pc:sldChg chg="addSp modSp mod setBg">
        <pc:chgData name="Iwan van der Werf" userId="b1e4871e-4d28-4956-a9cb-e177b69d8260" providerId="ADAL" clId="{F2AE446F-5FF8-4986-908D-AEBEC219B77E}" dt="2024-06-18T09:47:08.441" v="667" actId="26606"/>
        <pc:sldMkLst>
          <pc:docMk/>
          <pc:sldMk cId="2026703095" sldId="258"/>
        </pc:sldMkLst>
        <pc:spChg chg="mod">
          <ac:chgData name="Iwan van der Werf" userId="b1e4871e-4d28-4956-a9cb-e177b69d8260" providerId="ADAL" clId="{F2AE446F-5FF8-4986-908D-AEBEC219B77E}" dt="2024-06-18T09:47:08.441" v="667" actId="26606"/>
          <ac:spMkLst>
            <pc:docMk/>
            <pc:sldMk cId="2026703095" sldId="258"/>
            <ac:spMk id="2" creationId="{00000000-0000-0000-0000-000000000000}"/>
          </ac:spMkLst>
        </pc:spChg>
        <pc:spChg chg="mod">
          <ac:chgData name="Iwan van der Werf" userId="b1e4871e-4d28-4956-a9cb-e177b69d8260" providerId="ADAL" clId="{F2AE446F-5FF8-4986-908D-AEBEC219B77E}" dt="2024-06-18T09:47:08.441" v="667" actId="26606"/>
          <ac:spMkLst>
            <pc:docMk/>
            <pc:sldMk cId="2026703095" sldId="258"/>
            <ac:spMk id="3" creationId="{00000000-0000-0000-0000-000000000000}"/>
          </ac:spMkLst>
        </pc:spChg>
        <pc:spChg chg="add">
          <ac:chgData name="Iwan van der Werf" userId="b1e4871e-4d28-4956-a9cb-e177b69d8260" providerId="ADAL" clId="{F2AE446F-5FF8-4986-908D-AEBEC219B77E}" dt="2024-06-18T09:47:08.441" v="667" actId="26606"/>
          <ac:spMkLst>
            <pc:docMk/>
            <pc:sldMk cId="2026703095" sldId="258"/>
            <ac:spMk id="8" creationId="{39E4C68A-A4A9-48A4-9FF2-D2896B1EA01F}"/>
          </ac:spMkLst>
        </pc:spChg>
        <pc:spChg chg="add">
          <ac:chgData name="Iwan van der Werf" userId="b1e4871e-4d28-4956-a9cb-e177b69d8260" providerId="ADAL" clId="{F2AE446F-5FF8-4986-908D-AEBEC219B77E}" dt="2024-06-18T09:47:08.441" v="667" actId="26606"/>
          <ac:spMkLst>
            <pc:docMk/>
            <pc:sldMk cId="2026703095" sldId="258"/>
            <ac:spMk id="10" creationId="{E2B9AEA5-52CB-49A6-AF8A-33502F291B91}"/>
          </ac:spMkLst>
        </pc:spChg>
      </pc:sldChg>
      <pc:sldChg chg="modSp">
        <pc:chgData name="Iwan van der Werf" userId="b1e4871e-4d28-4956-a9cb-e177b69d8260" providerId="ADAL" clId="{F2AE446F-5FF8-4986-908D-AEBEC219B77E}" dt="2024-06-18T07:48:47.531" v="459" actId="20577"/>
        <pc:sldMkLst>
          <pc:docMk/>
          <pc:sldMk cId="1375674753" sldId="268"/>
        </pc:sldMkLst>
        <pc:spChg chg="mod">
          <ac:chgData name="Iwan van der Werf" userId="b1e4871e-4d28-4956-a9cb-e177b69d8260" providerId="ADAL" clId="{F2AE446F-5FF8-4986-908D-AEBEC219B77E}" dt="2024-06-18T07:48:47.531" v="459" actId="20577"/>
          <ac:spMkLst>
            <pc:docMk/>
            <pc:sldMk cId="1375674753" sldId="268"/>
            <ac:spMk id="3" creationId="{00000000-0000-0000-0000-000000000000}"/>
          </ac:spMkLst>
        </pc:spChg>
      </pc:sldChg>
      <pc:sldChg chg="addSp modSp mod setBg">
        <pc:chgData name="Iwan van der Werf" userId="b1e4871e-4d28-4956-a9cb-e177b69d8260" providerId="ADAL" clId="{F2AE446F-5FF8-4986-908D-AEBEC219B77E}" dt="2024-06-18T09:49:23.807" v="693" actId="26606"/>
        <pc:sldMkLst>
          <pc:docMk/>
          <pc:sldMk cId="2129781352" sldId="289"/>
        </pc:sldMkLst>
        <pc:spChg chg="mod">
          <ac:chgData name="Iwan van der Werf" userId="b1e4871e-4d28-4956-a9cb-e177b69d8260" providerId="ADAL" clId="{F2AE446F-5FF8-4986-908D-AEBEC219B77E}" dt="2024-06-18T09:49:23.807" v="693" actId="26606"/>
          <ac:spMkLst>
            <pc:docMk/>
            <pc:sldMk cId="2129781352" sldId="289"/>
            <ac:spMk id="2" creationId="{00000000-0000-0000-0000-000000000000}"/>
          </ac:spMkLst>
        </pc:spChg>
        <pc:spChg chg="mod">
          <ac:chgData name="Iwan van der Werf" userId="b1e4871e-4d28-4956-a9cb-e177b69d8260" providerId="ADAL" clId="{F2AE446F-5FF8-4986-908D-AEBEC219B77E}" dt="2024-06-18T09:49:23.807" v="693" actId="26606"/>
          <ac:spMkLst>
            <pc:docMk/>
            <pc:sldMk cId="2129781352" sldId="289"/>
            <ac:spMk id="3" creationId="{00000000-0000-0000-0000-000000000000}"/>
          </ac:spMkLst>
        </pc:spChg>
        <pc:spChg chg="add">
          <ac:chgData name="Iwan van der Werf" userId="b1e4871e-4d28-4956-a9cb-e177b69d8260" providerId="ADAL" clId="{F2AE446F-5FF8-4986-908D-AEBEC219B77E}" dt="2024-06-18T09:49:23.807" v="693" actId="26606"/>
          <ac:spMkLst>
            <pc:docMk/>
            <pc:sldMk cId="2129781352" sldId="289"/>
            <ac:spMk id="8" creationId="{39E4C68A-A4A9-48A4-9FF2-D2896B1EA01F}"/>
          </ac:spMkLst>
        </pc:spChg>
        <pc:spChg chg="add">
          <ac:chgData name="Iwan van der Werf" userId="b1e4871e-4d28-4956-a9cb-e177b69d8260" providerId="ADAL" clId="{F2AE446F-5FF8-4986-908D-AEBEC219B77E}" dt="2024-06-18T09:49:23.807" v="693" actId="26606"/>
          <ac:spMkLst>
            <pc:docMk/>
            <pc:sldMk cId="2129781352" sldId="289"/>
            <ac:spMk id="10" creationId="{E2B9AEA5-52CB-49A6-AF8A-33502F291B91}"/>
          </ac:spMkLst>
        </pc:spChg>
      </pc:sldChg>
      <pc:sldChg chg="addSp modSp mod setBg">
        <pc:chgData name="Iwan van der Werf" userId="b1e4871e-4d28-4956-a9cb-e177b69d8260" providerId="ADAL" clId="{F2AE446F-5FF8-4986-908D-AEBEC219B77E}" dt="2024-06-18T09:47:27.401" v="669" actId="26606"/>
        <pc:sldMkLst>
          <pc:docMk/>
          <pc:sldMk cId="1016837993" sldId="305"/>
        </pc:sldMkLst>
        <pc:spChg chg="mod">
          <ac:chgData name="Iwan van der Werf" userId="b1e4871e-4d28-4956-a9cb-e177b69d8260" providerId="ADAL" clId="{F2AE446F-5FF8-4986-908D-AEBEC219B77E}" dt="2024-06-18T09:47:27.401" v="669" actId="26606"/>
          <ac:spMkLst>
            <pc:docMk/>
            <pc:sldMk cId="1016837993" sldId="305"/>
            <ac:spMk id="2" creationId="{00000000-0000-0000-0000-000000000000}"/>
          </ac:spMkLst>
        </pc:spChg>
        <pc:spChg chg="mod">
          <ac:chgData name="Iwan van der Werf" userId="b1e4871e-4d28-4956-a9cb-e177b69d8260" providerId="ADAL" clId="{F2AE446F-5FF8-4986-908D-AEBEC219B77E}" dt="2024-06-18T09:47:27.401" v="669" actId="26606"/>
          <ac:spMkLst>
            <pc:docMk/>
            <pc:sldMk cId="1016837993" sldId="305"/>
            <ac:spMk id="3" creationId="{00000000-0000-0000-0000-000000000000}"/>
          </ac:spMkLst>
        </pc:spChg>
        <pc:spChg chg="add">
          <ac:chgData name="Iwan van der Werf" userId="b1e4871e-4d28-4956-a9cb-e177b69d8260" providerId="ADAL" clId="{F2AE446F-5FF8-4986-908D-AEBEC219B77E}" dt="2024-06-18T09:47:27.401" v="669" actId="26606"/>
          <ac:spMkLst>
            <pc:docMk/>
            <pc:sldMk cId="1016837993" sldId="305"/>
            <ac:spMk id="8" creationId="{39E4C68A-A4A9-48A4-9FF2-D2896B1EA01F}"/>
          </ac:spMkLst>
        </pc:spChg>
        <pc:spChg chg="add">
          <ac:chgData name="Iwan van der Werf" userId="b1e4871e-4d28-4956-a9cb-e177b69d8260" providerId="ADAL" clId="{F2AE446F-5FF8-4986-908D-AEBEC219B77E}" dt="2024-06-18T09:47:27.401" v="669" actId="26606"/>
          <ac:spMkLst>
            <pc:docMk/>
            <pc:sldMk cId="1016837993" sldId="305"/>
            <ac:spMk id="10" creationId="{E2B9AEA5-52CB-49A6-AF8A-33502F291B91}"/>
          </ac:spMkLst>
        </pc:spChg>
      </pc:sldChg>
      <pc:sldChg chg="addSp modSp mod setBg">
        <pc:chgData name="Iwan van der Werf" userId="b1e4871e-4d28-4956-a9cb-e177b69d8260" providerId="ADAL" clId="{F2AE446F-5FF8-4986-908D-AEBEC219B77E}" dt="2024-06-18T09:47:17.821" v="668" actId="26606"/>
        <pc:sldMkLst>
          <pc:docMk/>
          <pc:sldMk cId="4062700349" sldId="309"/>
        </pc:sldMkLst>
        <pc:spChg chg="mod">
          <ac:chgData name="Iwan van der Werf" userId="b1e4871e-4d28-4956-a9cb-e177b69d8260" providerId="ADAL" clId="{F2AE446F-5FF8-4986-908D-AEBEC219B77E}" dt="2024-06-18T09:47:17.821" v="668" actId="26606"/>
          <ac:spMkLst>
            <pc:docMk/>
            <pc:sldMk cId="4062700349" sldId="309"/>
            <ac:spMk id="2" creationId="{2086854F-146F-5880-C6DD-2661C0201D48}"/>
          </ac:spMkLst>
        </pc:spChg>
        <pc:spChg chg="mod">
          <ac:chgData name="Iwan van der Werf" userId="b1e4871e-4d28-4956-a9cb-e177b69d8260" providerId="ADAL" clId="{F2AE446F-5FF8-4986-908D-AEBEC219B77E}" dt="2024-06-18T09:47:17.821" v="668" actId="26606"/>
          <ac:spMkLst>
            <pc:docMk/>
            <pc:sldMk cId="4062700349" sldId="309"/>
            <ac:spMk id="3" creationId="{D4FFE999-0DE2-BE0C-E717-0B79F303A873}"/>
          </ac:spMkLst>
        </pc:spChg>
        <pc:spChg chg="add">
          <ac:chgData name="Iwan van der Werf" userId="b1e4871e-4d28-4956-a9cb-e177b69d8260" providerId="ADAL" clId="{F2AE446F-5FF8-4986-908D-AEBEC219B77E}" dt="2024-06-18T09:47:17.821" v="668" actId="26606"/>
          <ac:spMkLst>
            <pc:docMk/>
            <pc:sldMk cId="4062700349" sldId="309"/>
            <ac:spMk id="8" creationId="{77D7B666-D5E6-48CE-B26A-FB5E5C34AF90}"/>
          </ac:spMkLst>
        </pc:spChg>
        <pc:spChg chg="add">
          <ac:chgData name="Iwan van der Werf" userId="b1e4871e-4d28-4956-a9cb-e177b69d8260" providerId="ADAL" clId="{F2AE446F-5FF8-4986-908D-AEBEC219B77E}" dt="2024-06-18T09:47:17.821" v="668" actId="26606"/>
          <ac:spMkLst>
            <pc:docMk/>
            <pc:sldMk cId="4062700349" sldId="309"/>
            <ac:spMk id="10" creationId="{F6EE670A-A41A-44AD-BC1C-2090365EB5B3}"/>
          </ac:spMkLst>
        </pc:spChg>
      </pc:sldChg>
      <pc:sldChg chg="modSp mod">
        <pc:chgData name="Iwan van der Werf" userId="b1e4871e-4d28-4956-a9cb-e177b69d8260" providerId="ADAL" clId="{F2AE446F-5FF8-4986-908D-AEBEC219B77E}" dt="2024-06-18T08:03:26.385" v="486" actId="20577"/>
        <pc:sldMkLst>
          <pc:docMk/>
          <pc:sldMk cId="1286955185" sldId="310"/>
        </pc:sldMkLst>
        <pc:spChg chg="mod">
          <ac:chgData name="Iwan van der Werf" userId="b1e4871e-4d28-4956-a9cb-e177b69d8260" providerId="ADAL" clId="{F2AE446F-5FF8-4986-908D-AEBEC219B77E}" dt="2024-06-18T08:03:26.385" v="486" actId="20577"/>
          <ac:spMkLst>
            <pc:docMk/>
            <pc:sldMk cId="1286955185" sldId="310"/>
            <ac:spMk id="2" creationId="{7E77170A-5C41-561F-20B4-338111AC7F73}"/>
          </ac:spMkLst>
        </pc:spChg>
        <pc:picChg chg="mod">
          <ac:chgData name="Iwan van der Werf" userId="b1e4871e-4d28-4956-a9cb-e177b69d8260" providerId="ADAL" clId="{F2AE446F-5FF8-4986-908D-AEBEC219B77E}" dt="2024-06-18T08:03:18.798" v="470" actId="1076"/>
          <ac:picMkLst>
            <pc:docMk/>
            <pc:sldMk cId="1286955185" sldId="310"/>
            <ac:picMk id="4" creationId="{60D18C3C-E0F8-A855-AA72-81865C6F04B9}"/>
          </ac:picMkLst>
        </pc:picChg>
      </pc:sldChg>
      <pc:sldChg chg="modSp mod">
        <pc:chgData name="Iwan van der Werf" userId="b1e4871e-4d28-4956-a9cb-e177b69d8260" providerId="ADAL" clId="{F2AE446F-5FF8-4986-908D-AEBEC219B77E}" dt="2024-06-17T13:54:08.487" v="4" actId="1076"/>
        <pc:sldMkLst>
          <pc:docMk/>
          <pc:sldMk cId="1320300556" sldId="312"/>
        </pc:sldMkLst>
        <pc:picChg chg="mod">
          <ac:chgData name="Iwan van der Werf" userId="b1e4871e-4d28-4956-a9cb-e177b69d8260" providerId="ADAL" clId="{F2AE446F-5FF8-4986-908D-AEBEC219B77E}" dt="2024-06-17T13:54:04.819" v="3" actId="14100"/>
          <ac:picMkLst>
            <pc:docMk/>
            <pc:sldMk cId="1320300556" sldId="312"/>
            <ac:picMk id="4" creationId="{E222D446-DA99-0CD0-80F6-9738161B92A3}"/>
          </ac:picMkLst>
        </pc:picChg>
        <pc:picChg chg="mod">
          <ac:chgData name="Iwan van der Werf" userId="b1e4871e-4d28-4956-a9cb-e177b69d8260" providerId="ADAL" clId="{F2AE446F-5FF8-4986-908D-AEBEC219B77E}" dt="2024-06-17T13:54:08.487" v="4" actId="1076"/>
          <ac:picMkLst>
            <pc:docMk/>
            <pc:sldMk cId="1320300556" sldId="312"/>
            <ac:picMk id="5" creationId="{E3BC56B5-4577-F4D6-CE60-33F0CF4ABA57}"/>
          </ac:picMkLst>
        </pc:picChg>
      </pc:sldChg>
      <pc:sldChg chg="modSp mod ord">
        <pc:chgData name="Iwan van der Werf" userId="b1e4871e-4d28-4956-a9cb-e177b69d8260" providerId="ADAL" clId="{F2AE446F-5FF8-4986-908D-AEBEC219B77E}" dt="2024-06-18T07:27:23.151" v="7"/>
        <pc:sldMkLst>
          <pc:docMk/>
          <pc:sldMk cId="725834264" sldId="317"/>
        </pc:sldMkLst>
        <pc:picChg chg="mod">
          <ac:chgData name="Iwan van der Werf" userId="b1e4871e-4d28-4956-a9cb-e177b69d8260" providerId="ADAL" clId="{F2AE446F-5FF8-4986-908D-AEBEC219B77E}" dt="2024-06-17T13:58:19.373" v="5" actId="14100"/>
          <ac:picMkLst>
            <pc:docMk/>
            <pc:sldMk cId="725834264" sldId="317"/>
            <ac:picMk id="3" creationId="{31667752-887A-091E-9B48-1795FF7D8971}"/>
          </ac:picMkLst>
        </pc:picChg>
      </pc:sldChg>
      <pc:sldChg chg="del">
        <pc:chgData name="Iwan van der Werf" userId="b1e4871e-4d28-4956-a9cb-e177b69d8260" providerId="ADAL" clId="{F2AE446F-5FF8-4986-908D-AEBEC219B77E}" dt="2024-06-17T13:42:27.039" v="0" actId="2696"/>
        <pc:sldMkLst>
          <pc:docMk/>
          <pc:sldMk cId="3653475517" sldId="319"/>
        </pc:sldMkLst>
      </pc:sldChg>
      <pc:sldChg chg="modSp new mod">
        <pc:chgData name="Iwan van der Werf" userId="b1e4871e-4d28-4956-a9cb-e177b69d8260" providerId="ADAL" clId="{F2AE446F-5FF8-4986-908D-AEBEC219B77E}" dt="2024-06-18T09:45:06.079" v="666" actId="20577"/>
        <pc:sldMkLst>
          <pc:docMk/>
          <pc:sldMk cId="2775105863" sldId="321"/>
        </pc:sldMkLst>
        <pc:spChg chg="mod">
          <ac:chgData name="Iwan van der Werf" userId="b1e4871e-4d28-4956-a9cb-e177b69d8260" providerId="ADAL" clId="{F2AE446F-5FF8-4986-908D-AEBEC219B77E}" dt="2024-06-18T07:32:22.826" v="36" actId="20577"/>
          <ac:spMkLst>
            <pc:docMk/>
            <pc:sldMk cId="2775105863" sldId="321"/>
            <ac:spMk id="2" creationId="{B16E49D4-D466-377F-6268-6B36D206E972}"/>
          </ac:spMkLst>
        </pc:spChg>
        <pc:spChg chg="mod">
          <ac:chgData name="Iwan van der Werf" userId="b1e4871e-4d28-4956-a9cb-e177b69d8260" providerId="ADAL" clId="{F2AE446F-5FF8-4986-908D-AEBEC219B77E}" dt="2024-06-18T09:45:06.079" v="666" actId="20577"/>
          <ac:spMkLst>
            <pc:docMk/>
            <pc:sldMk cId="2775105863" sldId="321"/>
            <ac:spMk id="3" creationId="{7FAA0BD3-667C-F2BD-7A09-4EA19F8F1623}"/>
          </ac:spMkLst>
        </pc:spChg>
      </pc:sldChg>
      <pc:sldChg chg="addSp delSp modSp new mod setBg modAnim">
        <pc:chgData name="Iwan van der Werf" userId="b1e4871e-4d28-4956-a9cb-e177b69d8260" providerId="ADAL" clId="{F2AE446F-5FF8-4986-908D-AEBEC219B77E}" dt="2024-06-18T07:48:03.702" v="454" actId="1076"/>
        <pc:sldMkLst>
          <pc:docMk/>
          <pc:sldMk cId="2422700936" sldId="322"/>
        </pc:sldMkLst>
        <pc:spChg chg="add del">
          <ac:chgData name="Iwan van der Werf" userId="b1e4871e-4d28-4956-a9cb-e177b69d8260" providerId="ADAL" clId="{F2AE446F-5FF8-4986-908D-AEBEC219B77E}" dt="2024-06-18T07:47:37.560" v="448" actId="26606"/>
          <ac:spMkLst>
            <pc:docMk/>
            <pc:sldMk cId="2422700936" sldId="322"/>
            <ac:spMk id="7" creationId="{28BA90A1-6BEC-48B7-BBE0-88632622544A}"/>
          </ac:spMkLst>
        </pc:spChg>
        <pc:spChg chg="add del">
          <ac:chgData name="Iwan van der Werf" userId="b1e4871e-4d28-4956-a9cb-e177b69d8260" providerId="ADAL" clId="{F2AE446F-5FF8-4986-908D-AEBEC219B77E}" dt="2024-06-18T07:47:37.560" v="448" actId="26606"/>
          <ac:spMkLst>
            <pc:docMk/>
            <pc:sldMk cId="2422700936" sldId="322"/>
            <ac:spMk id="9" creationId="{D7950F2D-29CC-4F1C-8AFA-D6AE15BFA243}"/>
          </ac:spMkLst>
        </pc:spChg>
        <pc:picChg chg="add mod">
          <ac:chgData name="Iwan van der Werf" userId="b1e4871e-4d28-4956-a9cb-e177b69d8260" providerId="ADAL" clId="{F2AE446F-5FF8-4986-908D-AEBEC219B77E}" dt="2024-06-18T07:48:03.702" v="454" actId="1076"/>
          <ac:picMkLst>
            <pc:docMk/>
            <pc:sldMk cId="2422700936" sldId="322"/>
            <ac:picMk id="2" creationId="{9788C93B-238E-9044-FD47-58702D779B09}"/>
          </ac:picMkLst>
        </pc:picChg>
      </pc:sldChg>
      <pc:sldChg chg="addSp delSp modSp new mod ord setBg">
        <pc:chgData name="Iwan van der Werf" userId="b1e4871e-4d28-4956-a9cb-e177b69d8260" providerId="ADAL" clId="{F2AE446F-5FF8-4986-908D-AEBEC219B77E}" dt="2024-06-18T09:49:00.817" v="692" actId="1076"/>
        <pc:sldMkLst>
          <pc:docMk/>
          <pc:sldMk cId="1108165508" sldId="323"/>
        </pc:sldMkLst>
        <pc:spChg chg="mod">
          <ac:chgData name="Iwan van der Werf" userId="b1e4871e-4d28-4956-a9cb-e177b69d8260" providerId="ADAL" clId="{F2AE446F-5FF8-4986-908D-AEBEC219B77E}" dt="2024-06-18T09:47:54.576" v="670" actId="26606"/>
          <ac:spMkLst>
            <pc:docMk/>
            <pc:sldMk cId="1108165508" sldId="323"/>
            <ac:spMk id="2" creationId="{17340E9A-C4D1-9628-8327-3BAF2EFDEEFA}"/>
          </ac:spMkLst>
        </pc:spChg>
        <pc:spChg chg="mod">
          <ac:chgData name="Iwan van der Werf" userId="b1e4871e-4d28-4956-a9cb-e177b69d8260" providerId="ADAL" clId="{F2AE446F-5FF8-4986-908D-AEBEC219B77E}" dt="2024-06-18T09:49:00.817" v="692" actId="1076"/>
          <ac:spMkLst>
            <pc:docMk/>
            <pc:sldMk cId="1108165508" sldId="323"/>
            <ac:spMk id="3" creationId="{B56F22FC-183D-398A-B5E4-58BCF0EA580B}"/>
          </ac:spMkLst>
        </pc:spChg>
        <pc:spChg chg="add del">
          <ac:chgData name="Iwan van der Werf" userId="b1e4871e-4d28-4956-a9cb-e177b69d8260" providerId="ADAL" clId="{F2AE446F-5FF8-4986-908D-AEBEC219B77E}" dt="2024-06-18T09:47:54.576" v="670" actId="26606"/>
          <ac:spMkLst>
            <pc:docMk/>
            <pc:sldMk cId="1108165508" sldId="323"/>
            <ac:spMk id="8" creationId="{39E4C68A-A4A9-48A4-9FF2-D2896B1EA01F}"/>
          </ac:spMkLst>
        </pc:spChg>
        <pc:spChg chg="add del">
          <ac:chgData name="Iwan van der Werf" userId="b1e4871e-4d28-4956-a9cb-e177b69d8260" providerId="ADAL" clId="{F2AE446F-5FF8-4986-908D-AEBEC219B77E}" dt="2024-06-18T09:47:54.576" v="670" actId="26606"/>
          <ac:spMkLst>
            <pc:docMk/>
            <pc:sldMk cId="1108165508" sldId="323"/>
            <ac:spMk id="10" creationId="{E2B9AEA5-52CB-49A6-AF8A-33502F291B91}"/>
          </ac:spMkLst>
        </pc:spChg>
        <pc:spChg chg="add">
          <ac:chgData name="Iwan van der Werf" userId="b1e4871e-4d28-4956-a9cb-e177b69d8260" providerId="ADAL" clId="{F2AE446F-5FF8-4986-908D-AEBEC219B77E}" dt="2024-06-18T09:47:54.576" v="670" actId="26606"/>
          <ac:spMkLst>
            <pc:docMk/>
            <pc:sldMk cId="1108165508" sldId="323"/>
            <ac:spMk id="15" creationId="{E08749FB-5801-45C8-BF7B-840E23F8A255}"/>
          </ac:spMkLst>
        </pc:spChg>
        <pc:spChg chg="add">
          <ac:chgData name="Iwan van der Werf" userId="b1e4871e-4d28-4956-a9cb-e177b69d8260" providerId="ADAL" clId="{F2AE446F-5FF8-4986-908D-AEBEC219B77E}" dt="2024-06-18T09:47:54.576" v="670" actId="26606"/>
          <ac:spMkLst>
            <pc:docMk/>
            <pc:sldMk cId="1108165508" sldId="323"/>
            <ac:spMk id="17" creationId="{DAA7C513-277B-4325-9779-116946C0D319}"/>
          </ac:spMkLst>
        </pc:spChg>
        <pc:spChg chg="add">
          <ac:chgData name="Iwan van der Werf" userId="b1e4871e-4d28-4956-a9cb-e177b69d8260" providerId="ADAL" clId="{F2AE446F-5FF8-4986-908D-AEBEC219B77E}" dt="2024-06-18T09:47:54.576" v="670" actId="26606"/>
          <ac:spMkLst>
            <pc:docMk/>
            <pc:sldMk cId="1108165508" sldId="323"/>
            <ac:spMk id="19" creationId="{A20F6923-DC2F-4143-ACA0-519D0FE6C7E7}"/>
          </ac:spMkLst>
        </pc:spChg>
        <pc:spChg chg="add">
          <ac:chgData name="Iwan van der Werf" userId="b1e4871e-4d28-4956-a9cb-e177b69d8260" providerId="ADAL" clId="{F2AE446F-5FF8-4986-908D-AEBEC219B77E}" dt="2024-06-18T09:47:54.576" v="670" actId="26606"/>
          <ac:spMkLst>
            <pc:docMk/>
            <pc:sldMk cId="1108165508" sldId="323"/>
            <ac:spMk id="21" creationId="{8319B32C-704E-4A0B-BD7B-186B70511A5B}"/>
          </ac:spMkLst>
        </pc:spChg>
      </pc:sldChg>
      <pc:sldChg chg="addSp modSp new ord modAnim">
        <pc:chgData name="Iwan van der Werf" userId="b1e4871e-4d28-4956-a9cb-e177b69d8260" providerId="ADAL" clId="{F2AE446F-5FF8-4986-908D-AEBEC219B77E}" dt="2024-06-18T08:08:59.714" v="490"/>
        <pc:sldMkLst>
          <pc:docMk/>
          <pc:sldMk cId="3243666838" sldId="324"/>
        </pc:sldMkLst>
        <pc:picChg chg="add mod">
          <ac:chgData name="Iwan van der Werf" userId="b1e4871e-4d28-4956-a9cb-e177b69d8260" providerId="ADAL" clId="{F2AE446F-5FF8-4986-908D-AEBEC219B77E}" dt="2024-06-18T08:08:55.836" v="488"/>
          <ac:picMkLst>
            <pc:docMk/>
            <pc:sldMk cId="3243666838" sldId="324"/>
            <ac:picMk id="2" creationId="{B6017E26-06A7-1107-B274-64840C2D6DAB}"/>
          </ac:picMkLst>
        </pc:picChg>
      </pc:sldChg>
      <pc:sldChg chg="addSp modSp new modAnim">
        <pc:chgData name="Iwan van der Werf" userId="b1e4871e-4d28-4956-a9cb-e177b69d8260" providerId="ADAL" clId="{F2AE446F-5FF8-4986-908D-AEBEC219B77E}" dt="2024-06-18T09:38:51.063" v="492"/>
        <pc:sldMkLst>
          <pc:docMk/>
          <pc:sldMk cId="2036614182" sldId="325"/>
        </pc:sldMkLst>
        <pc:picChg chg="add mod">
          <ac:chgData name="Iwan van der Werf" userId="b1e4871e-4d28-4956-a9cb-e177b69d8260" providerId="ADAL" clId="{F2AE446F-5FF8-4986-908D-AEBEC219B77E}" dt="2024-06-18T09:38:51.063" v="492"/>
          <ac:picMkLst>
            <pc:docMk/>
            <pc:sldMk cId="2036614182" sldId="325"/>
            <ac:picMk id="2" creationId="{A7971AE8-5252-8F35-939F-EB40FECF590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B73954-4A5C-4BB0-9396-BF5F03FD3B8A}" type="datetimeFigureOut">
              <a:rPr lang="nl-NL" smtClean="0"/>
              <a:t>11-10-2024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CCB74B-B94C-4839-932A-716A705DDF40}" type="slidenum">
              <a:rPr lang="nl-NL" smtClean="0"/>
              <a:t>‹nr.›</a:t>
            </a:fld>
            <a:endParaRPr lang="nl-NL"/>
          </a:p>
        </p:txBody>
      </p:sp>
    </p:spTree>
    <p:extLst>
      <p:ext uri="{BB962C8B-B14F-4D97-AF65-F5344CB8AC3E}">
        <p14:creationId xmlns:p14="http://schemas.microsoft.com/office/powerpoint/2010/main" val="18890446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5CCB74B-B94C-4839-932A-716A705DDF40}" type="slidenum">
              <a:rPr lang="nl-NL" smtClean="0"/>
              <a:t>19</a:t>
            </a:fld>
            <a:endParaRPr lang="nl-NL"/>
          </a:p>
        </p:txBody>
      </p:sp>
    </p:spTree>
    <p:extLst>
      <p:ext uri="{BB962C8B-B14F-4D97-AF65-F5344CB8AC3E}">
        <p14:creationId xmlns:p14="http://schemas.microsoft.com/office/powerpoint/2010/main" val="3275385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Niersteenkoliek</a:t>
            </a:r>
          </a:p>
        </p:txBody>
      </p:sp>
      <p:sp>
        <p:nvSpPr>
          <p:cNvPr id="4" name="Tijdelijke aanduiding voor dianummer 3"/>
          <p:cNvSpPr>
            <a:spLocks noGrp="1"/>
          </p:cNvSpPr>
          <p:nvPr>
            <p:ph type="sldNum" sz="quarter" idx="10"/>
          </p:nvPr>
        </p:nvSpPr>
        <p:spPr/>
        <p:txBody>
          <a:bodyPr/>
          <a:lstStyle/>
          <a:p>
            <a:fld id="{E5CCB74B-B94C-4839-932A-716A705DDF40}" type="slidenum">
              <a:rPr lang="nl-NL" smtClean="0"/>
              <a:t>33</a:t>
            </a:fld>
            <a:endParaRPr lang="nl-NL"/>
          </a:p>
        </p:txBody>
      </p:sp>
    </p:spTree>
    <p:extLst>
      <p:ext uri="{BB962C8B-B14F-4D97-AF65-F5344CB8AC3E}">
        <p14:creationId xmlns:p14="http://schemas.microsoft.com/office/powerpoint/2010/main" val="1450028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nl-NL"/>
              <a:t>Klik om de stijl te bewerken</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nl-NL"/>
              <a:t>Klik om de ondertitelstijl van het model te bewerken</a:t>
            </a:r>
            <a:endParaRPr lang="en-US" dirty="0"/>
          </a:p>
        </p:txBody>
      </p:sp>
      <p:sp>
        <p:nvSpPr>
          <p:cNvPr id="4" name="Date Placeholder 3"/>
          <p:cNvSpPr>
            <a:spLocks noGrp="1"/>
          </p:cNvSpPr>
          <p:nvPr>
            <p:ph type="dt" sz="half" idx="10"/>
          </p:nvPr>
        </p:nvSpPr>
        <p:spPr/>
        <p:txBody>
          <a:bodyPr/>
          <a:lstStyle>
            <a:lvl1pPr algn="l">
              <a:defRPr/>
            </a:lvl1pPr>
          </a:lstStyle>
          <a:p>
            <a:fld id="{6AD6EE87-EBD5-4F12-A48A-63ACA297AC8F}" type="datetimeFigureOut">
              <a:rPr lang="en-US" dirty="0"/>
              <a:t>10/11/2024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‹nr.›</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CD73815-2707-4475-8F1A-B873CB631BB4}" type="datetimeFigureOut">
              <a:rPr lang="en-US" dirty="0"/>
              <a:t>10/11/2024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nl-NL"/>
              <a:t>Klik om de stijl te bewerken</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2A4AFB99-0EAB-4182-AFF8-E214C82A68F6}" type="datetimeFigureOut">
              <a:rPr lang="en-US" dirty="0"/>
              <a:t>10/11/2024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‹nr.›</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Content Placeholder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A5D3794B-289A-4A80-97D7-111025398D45}" type="datetimeFigureOut">
              <a:rPr lang="en-US" dirty="0"/>
              <a:t>10/11/2024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nl-NL"/>
              <a:t>Klik om de stijl te bewerken</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5A61015F-7CC6-4D0A-9D87-873EA4C304CC}" type="datetimeFigureOut">
              <a:rPr lang="en-US" dirty="0"/>
              <a:t>10/11/2024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‹nr.›</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nl-NL"/>
              <a:t>Klik om de stijl te bewerken</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93C6A301-0538-44EC-B09D-202E1042A48B}" type="datetimeFigureOut">
              <a:rPr lang="en-US" dirty="0"/>
              <a:t>10/11/2024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nl-NL"/>
              <a:t>Klik om de stijl te bewerken</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Content Placeholder 3"/>
          <p:cNvSpPr>
            <a:spLocks noGrp="1"/>
          </p:cNvSpPr>
          <p:nvPr>
            <p:ph sz="half" idx="2"/>
          </p:nvPr>
        </p:nvSpPr>
        <p:spPr>
          <a:xfrm>
            <a:off x="1024128" y="2967788"/>
            <a:ext cx="4754880" cy="3341572"/>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nl-NL"/>
              <a:t>Tekststijl van het model bewerken</a:t>
            </a:r>
          </a:p>
        </p:txBody>
      </p:sp>
      <p:sp>
        <p:nvSpPr>
          <p:cNvPr id="6" name="Content Placeholder 5"/>
          <p:cNvSpPr>
            <a:spLocks noGrp="1"/>
          </p:cNvSpPr>
          <p:nvPr>
            <p:ph sz="quarter" idx="4"/>
          </p:nvPr>
        </p:nvSpPr>
        <p:spPr>
          <a:xfrm>
            <a:off x="5990888" y="2967788"/>
            <a:ext cx="4754880" cy="3341572"/>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D789574A-8875-45EF-8EA2-3CAA0F7ABC4C}" type="datetimeFigureOut">
              <a:rPr lang="en-US" dirty="0"/>
              <a:t>10/11/2024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Date Placeholder 2"/>
          <p:cNvSpPr>
            <a:spLocks noGrp="1"/>
          </p:cNvSpPr>
          <p:nvPr>
            <p:ph type="dt" sz="half" idx="10"/>
          </p:nvPr>
        </p:nvSpPr>
        <p:spPr/>
        <p:txBody>
          <a:bodyPr/>
          <a:lstStyle/>
          <a:p>
            <a:fld id="{67EF4D4C-5367-4C26-9E2B-D8088D7FCA81}" type="datetimeFigureOut">
              <a:rPr lang="en-US" dirty="0"/>
              <a:t>10/11/2024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E91E96-98B0-4413-9547-46F3504108EF}" type="datetimeFigureOut">
              <a:rPr lang="en-US" dirty="0"/>
              <a:t>10/11/2024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nl-NL"/>
              <a:t>Klik om de stijl te bewerken</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5" name="Date Placeholder 4"/>
          <p:cNvSpPr>
            <a:spLocks noGrp="1"/>
          </p:cNvSpPr>
          <p:nvPr>
            <p:ph type="dt" sz="half" idx="10"/>
          </p:nvPr>
        </p:nvSpPr>
        <p:spPr/>
        <p:txBody>
          <a:bodyPr/>
          <a:lstStyle/>
          <a:p>
            <a:fld id="{05C68B11-C5A8-448C-8CE9-B1A273C79CFC}" type="datetimeFigureOut">
              <a:rPr lang="en-US" dirty="0"/>
              <a:t>10/11/2024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nl-NL"/>
              <a:t>Klik om de stijl te bewerken</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Date Placeholder 4"/>
          <p:cNvSpPr>
            <a:spLocks noGrp="1"/>
          </p:cNvSpPr>
          <p:nvPr>
            <p:ph type="dt" sz="half" idx="10"/>
          </p:nvPr>
        </p:nvSpPr>
        <p:spPr/>
        <p:txBody>
          <a:bodyPr/>
          <a:lstStyle/>
          <a:p>
            <a:fld id="{C7616CA0-919D-4A49-9C8A-62FDFB3A5183}" type="datetimeFigureOut">
              <a:rPr lang="en-US" dirty="0"/>
              <a:t>10/11/2024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dirty="0"/>
              <a:t>‹nr.›</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nl-NL"/>
              <a:t>Klik om de stijl te bewerken</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0298CD5-6C1E-4009-B41F-6DF62E31D3BE}" type="datetimeFigureOut">
              <a:rPr lang="en-US" dirty="0"/>
              <a:pPr/>
              <a:t>10/11/2024</a:t>
            </a:fld>
            <a:endParaRPr lang="en-US" dirty="0"/>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dirty="0"/>
              <a:pPr/>
              <a:t>‹nr.›</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8" r:id="rId10"/>
    <p:sldLayoutId id="2147483659"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video" Target="https://www.youtube.com/embed/AvMp3DNqe3Q?feature=oembed"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video" Target="https://www.youtube.com/embed/uK9D1Tsu4X4?feature=oembed" TargetMode="External"/><Relationship Id="rId5" Type="http://schemas.openxmlformats.org/officeDocument/2006/relationships/image" Target="../media/image15.jpe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video" Target="https://www.youtube.com/embed/GcoAHYcngEw?feature=oembed" TargetMode="Externa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7.xml"/><Relationship Id="rId1" Type="http://schemas.openxmlformats.org/officeDocument/2006/relationships/video" Target="https://www.youtube.com/embed/4FHIiA_doWU?feature=oembed"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7.xml"/><Relationship Id="rId1" Type="http://schemas.openxmlformats.org/officeDocument/2006/relationships/video" Target="https://www.youtube.com/embed/SVbn6Ozpvms?feature=oembed"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7.xml"/><Relationship Id="rId1" Type="http://schemas.openxmlformats.org/officeDocument/2006/relationships/video" Target="https://www.youtube.com/embed/47b7KfPmGPw?feature=oembed"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slide" Target="slide35.xml"/></Relationships>
</file>

<file path=ppt/slides/_rels/slide34.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6.xml"/><Relationship Id="rId1" Type="http://schemas.openxmlformats.org/officeDocument/2006/relationships/video" Target="https://www.youtube.com/embed/6_WYHAR2MKw?feature=oembed"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a:t>Thorax/longen</a:t>
            </a:r>
          </a:p>
        </p:txBody>
      </p:sp>
      <p:sp>
        <p:nvSpPr>
          <p:cNvPr id="3" name="Ondertitel 2"/>
          <p:cNvSpPr>
            <a:spLocks noGrp="1"/>
          </p:cNvSpPr>
          <p:nvPr>
            <p:ph type="subTitle" idx="1"/>
          </p:nvPr>
        </p:nvSpPr>
        <p:spPr/>
        <p:txBody>
          <a:bodyPr/>
          <a:lstStyle/>
          <a:p>
            <a:r>
              <a:rPr lang="nl-NL" dirty="0"/>
              <a:t>60-75 min</a:t>
            </a:r>
          </a:p>
          <a:p>
            <a:r>
              <a:rPr lang="nl-NL" dirty="0"/>
              <a:t>Acute zorg 2023-2024</a:t>
            </a:r>
          </a:p>
        </p:txBody>
      </p:sp>
    </p:spTree>
    <p:extLst>
      <p:ext uri="{BB962C8B-B14F-4D97-AF65-F5344CB8AC3E}">
        <p14:creationId xmlns:p14="http://schemas.microsoft.com/office/powerpoint/2010/main" val="24101089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title"/>
          </p:nvPr>
        </p:nvSpPr>
        <p:spPr>
          <a:xfrm>
            <a:off x="964788" y="804333"/>
            <a:ext cx="3391900" cy="5249334"/>
          </a:xfrm>
        </p:spPr>
        <p:txBody>
          <a:bodyPr>
            <a:normAutofit/>
          </a:bodyPr>
          <a:lstStyle/>
          <a:p>
            <a:pPr algn="r"/>
            <a:r>
              <a:rPr lang="nl-NL">
                <a:solidFill>
                  <a:srgbClr val="FFFFFF"/>
                </a:solidFill>
              </a:rPr>
              <a:t>Vraag? Lees onderstaande en vertel me wat heb ik?</a:t>
            </a:r>
          </a:p>
        </p:txBody>
      </p:sp>
      <p:sp>
        <p:nvSpPr>
          <p:cNvPr id="3" name="Tijdelijke aanduiding voor inhoud 2"/>
          <p:cNvSpPr>
            <a:spLocks noGrp="1"/>
          </p:cNvSpPr>
          <p:nvPr>
            <p:ph idx="1"/>
          </p:nvPr>
        </p:nvSpPr>
        <p:spPr>
          <a:xfrm>
            <a:off x="4951048" y="804333"/>
            <a:ext cx="6306003" cy="5249334"/>
          </a:xfrm>
        </p:spPr>
        <p:txBody>
          <a:bodyPr anchor="ctr">
            <a:normAutofit/>
          </a:bodyPr>
          <a:lstStyle/>
          <a:p>
            <a:r>
              <a:rPr lang="nl-NL"/>
              <a:t>Als lucht of bloed zich in de thoraxholte ophopen, dan zal de </a:t>
            </a:r>
            <a:r>
              <a:rPr lang="nl-NL" err="1"/>
              <a:t>intrapleurale</a:t>
            </a:r>
            <a:r>
              <a:rPr lang="nl-NL"/>
              <a:t> druk toenemen. Als dit abnormaal hoog wordt, dan kan dit een verschuiving veroorzaken van het hart en de grote vaten.</a:t>
            </a:r>
            <a:br>
              <a:rPr lang="nl-NL"/>
            </a:br>
            <a:br>
              <a:rPr lang="nl-NL"/>
            </a:br>
            <a:r>
              <a:rPr lang="nl-NL"/>
              <a:t>Welke klachten heeft deze patiënt?</a:t>
            </a:r>
          </a:p>
          <a:p>
            <a:br>
              <a:rPr lang="nl-NL"/>
            </a:br>
            <a:r>
              <a:rPr lang="nl-NL"/>
              <a:t>Respiratoire nood, tachycardie, hypotensie, en eenzijdig afwezigheid van ademgeruis.</a:t>
            </a:r>
            <a:br>
              <a:rPr lang="nl-NL"/>
            </a:br>
            <a:r>
              <a:rPr lang="nl-NL"/>
              <a:t>Uitgezette </a:t>
            </a:r>
            <a:r>
              <a:rPr lang="nl-NL" err="1"/>
              <a:t>halsvenen</a:t>
            </a:r>
            <a:r>
              <a:rPr lang="nl-NL"/>
              <a:t>, cyanose en een verschuiving van de trachea naar de niet aangedane zijde, zijn verlate tekenen en niet altijd zichtbaar. </a:t>
            </a:r>
            <a:br>
              <a:rPr lang="nl-NL"/>
            </a:br>
            <a:endParaRPr lang="nl-NL"/>
          </a:p>
          <a:p>
            <a:r>
              <a:rPr lang="nl-NL"/>
              <a:t>Welk ziektebeeld kun je dit bij zien?</a:t>
            </a:r>
          </a:p>
          <a:p>
            <a:r>
              <a:rPr lang="nl-NL"/>
              <a:t>Spanningspneumothorax</a:t>
            </a:r>
          </a:p>
        </p:txBody>
      </p:sp>
    </p:spTree>
    <p:extLst>
      <p:ext uri="{BB962C8B-B14F-4D97-AF65-F5344CB8AC3E}">
        <p14:creationId xmlns:p14="http://schemas.microsoft.com/office/powerpoint/2010/main" val="1016837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title"/>
          </p:nvPr>
        </p:nvSpPr>
        <p:spPr>
          <a:xfrm>
            <a:off x="964788" y="804333"/>
            <a:ext cx="3391900" cy="5249334"/>
          </a:xfrm>
        </p:spPr>
        <p:txBody>
          <a:bodyPr>
            <a:normAutofit/>
          </a:bodyPr>
          <a:lstStyle/>
          <a:p>
            <a:pPr algn="r"/>
            <a:r>
              <a:rPr lang="nl-NL">
                <a:solidFill>
                  <a:srgbClr val="FFFFFF"/>
                </a:solidFill>
              </a:rPr>
              <a:t>Vraag? Lees onderstaande en vertel me</a:t>
            </a:r>
          </a:p>
        </p:txBody>
      </p:sp>
      <p:sp>
        <p:nvSpPr>
          <p:cNvPr id="3" name="Tijdelijke aanduiding voor inhoud 2"/>
          <p:cNvSpPr>
            <a:spLocks noGrp="1"/>
          </p:cNvSpPr>
          <p:nvPr>
            <p:ph idx="1"/>
          </p:nvPr>
        </p:nvSpPr>
        <p:spPr>
          <a:xfrm>
            <a:off x="4951048" y="804333"/>
            <a:ext cx="6306003" cy="5249334"/>
          </a:xfrm>
        </p:spPr>
        <p:txBody>
          <a:bodyPr anchor="ctr">
            <a:normAutofit/>
          </a:bodyPr>
          <a:lstStyle/>
          <a:p>
            <a:r>
              <a:rPr lang="nl-NL" sz="2000"/>
              <a:t>Als er lucht (pneumothorax) of bloed (</a:t>
            </a:r>
            <a:r>
              <a:rPr lang="nl-NL" sz="2000" err="1"/>
              <a:t>hematothorax</a:t>
            </a:r>
            <a:r>
              <a:rPr lang="nl-NL" sz="2000"/>
              <a:t>) in de thoraxholte ophopen, dan zal de intra pleurale druk toenemen. Als dit abnormaal hoog wordt, dan kan dit een verschuiving veroorzaken van het hart en de grote vaten.</a:t>
            </a:r>
            <a:br>
              <a:rPr lang="nl-NL" sz="2000"/>
            </a:br>
            <a:br>
              <a:rPr lang="nl-NL" sz="2000"/>
            </a:br>
            <a:r>
              <a:rPr lang="nl-NL" sz="2000"/>
              <a:t>Welke klachten heeft deze patiënt?</a:t>
            </a:r>
            <a:br>
              <a:rPr lang="nl-NL" sz="2000"/>
            </a:br>
            <a:endParaRPr lang="nl-NL" sz="2000"/>
          </a:p>
          <a:p>
            <a:r>
              <a:rPr lang="nl-NL" sz="2000"/>
              <a:t>Dyspnoe, </a:t>
            </a:r>
            <a:r>
              <a:rPr lang="nl-NL" sz="2000" err="1"/>
              <a:t>tachypnoe</a:t>
            </a:r>
            <a:r>
              <a:rPr lang="nl-NL" sz="2000"/>
              <a:t>, thoracale pijn, shock verschijnselen, hypotensie, en eenzijdig verminderd ademgeruis. Patiënt heeft een doorgeschoten INR</a:t>
            </a:r>
            <a:br>
              <a:rPr lang="nl-NL" sz="2000"/>
            </a:br>
            <a:br>
              <a:rPr lang="nl-NL" sz="2000"/>
            </a:br>
            <a:endParaRPr lang="nl-NL" sz="2000"/>
          </a:p>
          <a:p>
            <a:r>
              <a:rPr lang="nl-NL" sz="2000"/>
              <a:t>Welk ziektebeeld kun je dit bij zien?</a:t>
            </a:r>
          </a:p>
          <a:p>
            <a:br>
              <a:rPr lang="nl-NL" sz="2000"/>
            </a:br>
            <a:r>
              <a:rPr lang="nl-NL" sz="2000" err="1"/>
              <a:t>Hematothorax</a:t>
            </a:r>
            <a:r>
              <a:rPr lang="nl-NL" sz="2000"/>
              <a:t> (bloed) (shock beeld bij hoge </a:t>
            </a:r>
            <a:r>
              <a:rPr lang="nl-NL" sz="2000" err="1"/>
              <a:t>inr</a:t>
            </a:r>
            <a:r>
              <a:rPr lang="nl-NL" sz="2000"/>
              <a:t>.)</a:t>
            </a:r>
          </a:p>
        </p:txBody>
      </p:sp>
    </p:spTree>
    <p:extLst>
      <p:ext uri="{BB962C8B-B14F-4D97-AF65-F5344CB8AC3E}">
        <p14:creationId xmlns:p14="http://schemas.microsoft.com/office/powerpoint/2010/main" val="2129781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7B1DA9-B729-DAB3-67FC-B61371BBC774}"/>
              </a:ext>
            </a:extLst>
          </p:cNvPr>
          <p:cNvSpPr>
            <a:spLocks noGrp="1"/>
          </p:cNvSpPr>
          <p:nvPr>
            <p:ph type="title"/>
          </p:nvPr>
        </p:nvSpPr>
        <p:spPr/>
        <p:txBody>
          <a:bodyPr/>
          <a:lstStyle/>
          <a:p>
            <a:r>
              <a:rPr lang="nl-NL" dirty="0"/>
              <a:t>Wat gaan ze er aan doen?</a:t>
            </a:r>
          </a:p>
        </p:txBody>
      </p:sp>
      <p:sp>
        <p:nvSpPr>
          <p:cNvPr id="3" name="Tijdelijke aanduiding voor inhoud 2">
            <a:extLst>
              <a:ext uri="{FF2B5EF4-FFF2-40B4-BE49-F238E27FC236}">
                <a16:creationId xmlns:a16="http://schemas.microsoft.com/office/drawing/2014/main" id="{6B6F5E44-61D7-72A4-C2DC-AD665725B47D}"/>
              </a:ext>
            </a:extLst>
          </p:cNvPr>
          <p:cNvSpPr>
            <a:spLocks noGrp="1"/>
          </p:cNvSpPr>
          <p:nvPr>
            <p:ph idx="1"/>
          </p:nvPr>
        </p:nvSpPr>
        <p:spPr/>
        <p:txBody>
          <a:bodyPr/>
          <a:lstStyle/>
          <a:p>
            <a:r>
              <a:rPr lang="nl-NL" dirty="0"/>
              <a:t>Om de overdruk te laten verdwijnen moet er met spoed een manier geboden worden om het bloed of lucht te laten ontsnappen uit de borstkast. </a:t>
            </a:r>
          </a:p>
          <a:p>
            <a:r>
              <a:rPr lang="nl-NL" dirty="0"/>
              <a:t>In een acute situatie kan dit door een zo'n groot mogelijke naald in de borstholte te steken waardoor de lucht kan ontsnappen en de druk in de borstholte zich hersteld. Deze methode werkt vooral op korte termijn maar is nooit definitief.</a:t>
            </a:r>
          </a:p>
          <a:p>
            <a:r>
              <a:rPr lang="nl-NL" dirty="0"/>
              <a:t>De definitieve oplossing is het inbrengen van een thoraxdrain. Voor lucht komt deze hoog in de thorax, voor bloed komt deze laag in de thorax. </a:t>
            </a:r>
          </a:p>
          <a:p>
            <a:r>
              <a:rPr lang="nl-NL" dirty="0"/>
              <a:t>Patiënt is tijdens het inbrengen van de drain </a:t>
            </a:r>
            <a:r>
              <a:rPr lang="nl-NL" dirty="0" err="1"/>
              <a:t>ip</a:t>
            </a:r>
            <a:r>
              <a:rPr lang="nl-NL" dirty="0"/>
              <a:t> bij en hoeft geen narcose te krijgen.</a:t>
            </a:r>
          </a:p>
          <a:p>
            <a:r>
              <a:rPr lang="nl-NL" dirty="0"/>
              <a:t>Een thoraxdrain kan zowel actief (via </a:t>
            </a:r>
            <a:r>
              <a:rPr lang="nl-NL" dirty="0" err="1"/>
              <a:t>Vacium</a:t>
            </a:r>
            <a:r>
              <a:rPr lang="nl-NL" dirty="0"/>
              <a:t> uit de muur) als passief (opvangbak op waterslot) aflopen.</a:t>
            </a:r>
          </a:p>
        </p:txBody>
      </p:sp>
    </p:spTree>
    <p:extLst>
      <p:ext uri="{BB962C8B-B14F-4D97-AF65-F5344CB8AC3E}">
        <p14:creationId xmlns:p14="http://schemas.microsoft.com/office/powerpoint/2010/main" val="3369487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C73567-CDE4-8319-3365-3EC39D97BC28}"/>
              </a:ext>
            </a:extLst>
          </p:cNvPr>
          <p:cNvSpPr>
            <a:spLocks noGrp="1"/>
          </p:cNvSpPr>
          <p:nvPr>
            <p:ph type="title"/>
          </p:nvPr>
        </p:nvSpPr>
        <p:spPr/>
        <p:txBody>
          <a:bodyPr/>
          <a:lstStyle/>
          <a:p>
            <a:r>
              <a:rPr lang="nl-NL" dirty="0" err="1"/>
              <a:t>Spannings</a:t>
            </a:r>
            <a:r>
              <a:rPr lang="nl-NL" dirty="0"/>
              <a:t> pneumathorax</a:t>
            </a:r>
          </a:p>
        </p:txBody>
      </p:sp>
      <p:pic>
        <p:nvPicPr>
          <p:cNvPr id="4" name="Onlinemedia 3" title="DMTR 20   Tension pneumothorax">
            <a:hlinkClick r:id="" action="ppaction://media"/>
            <a:extLst>
              <a:ext uri="{FF2B5EF4-FFF2-40B4-BE49-F238E27FC236}">
                <a16:creationId xmlns:a16="http://schemas.microsoft.com/office/drawing/2014/main" id="{10F6B213-D860-77D9-432D-700704752C61}"/>
              </a:ext>
            </a:extLst>
          </p:cNvPr>
          <p:cNvPicPr>
            <a:picLocks noGrp="1" noRot="1" noChangeAspect="1"/>
          </p:cNvPicPr>
          <p:nvPr>
            <p:ph idx="1"/>
            <a:videoFile r:link="rId1"/>
          </p:nvPr>
        </p:nvPicPr>
        <p:blipFill>
          <a:blip r:embed="rId3"/>
          <a:stretch>
            <a:fillRect/>
          </a:stretch>
        </p:blipFill>
        <p:spPr>
          <a:xfrm>
            <a:off x="1889090" y="2040222"/>
            <a:ext cx="7554948" cy="4268503"/>
          </a:xfrm>
          <a:prstGeom prst="rect">
            <a:avLst/>
          </a:prstGeom>
        </p:spPr>
      </p:pic>
    </p:spTree>
    <p:extLst>
      <p:ext uri="{BB962C8B-B14F-4D97-AF65-F5344CB8AC3E}">
        <p14:creationId xmlns:p14="http://schemas.microsoft.com/office/powerpoint/2010/main" val="1934013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1E204B-47E8-EE46-5B1A-73A5852C3222}"/>
              </a:ext>
            </a:extLst>
          </p:cNvPr>
          <p:cNvSpPr>
            <a:spLocks noGrp="1"/>
          </p:cNvSpPr>
          <p:nvPr>
            <p:ph type="title"/>
          </p:nvPr>
        </p:nvSpPr>
        <p:spPr>
          <a:xfrm>
            <a:off x="1024128" y="585215"/>
            <a:ext cx="9720072" cy="731118"/>
          </a:xfrm>
        </p:spPr>
        <p:txBody>
          <a:bodyPr>
            <a:normAutofit/>
          </a:bodyPr>
          <a:lstStyle/>
          <a:p>
            <a:r>
              <a:rPr lang="nl-NL" dirty="0"/>
              <a:t> </a:t>
            </a:r>
          </a:p>
        </p:txBody>
      </p:sp>
      <p:pic>
        <p:nvPicPr>
          <p:cNvPr id="4" name="Tijdelijke aanduiding voor inhoud 3">
            <a:extLst>
              <a:ext uri="{FF2B5EF4-FFF2-40B4-BE49-F238E27FC236}">
                <a16:creationId xmlns:a16="http://schemas.microsoft.com/office/drawing/2014/main" id="{E222D446-DA99-0CD0-80F6-9738161B92A3}"/>
              </a:ext>
            </a:extLst>
          </p:cNvPr>
          <p:cNvPicPr>
            <a:picLocks noGrp="1" noChangeAspect="1"/>
          </p:cNvPicPr>
          <p:nvPr>
            <p:ph idx="1"/>
          </p:nvPr>
        </p:nvPicPr>
        <p:blipFill>
          <a:blip r:embed="rId3"/>
          <a:stretch>
            <a:fillRect/>
          </a:stretch>
        </p:blipFill>
        <p:spPr>
          <a:xfrm>
            <a:off x="109729" y="2166236"/>
            <a:ext cx="2247255" cy="2525528"/>
          </a:xfrm>
          <a:prstGeom prst="rect">
            <a:avLst/>
          </a:prstGeom>
        </p:spPr>
      </p:pic>
      <p:pic>
        <p:nvPicPr>
          <p:cNvPr id="5" name="Afbeelding 4">
            <a:extLst>
              <a:ext uri="{FF2B5EF4-FFF2-40B4-BE49-F238E27FC236}">
                <a16:creationId xmlns:a16="http://schemas.microsoft.com/office/drawing/2014/main" id="{E3BC56B5-4577-F4D6-CE60-33F0CF4ABA57}"/>
              </a:ext>
            </a:extLst>
          </p:cNvPr>
          <p:cNvPicPr>
            <a:picLocks noChangeAspect="1"/>
          </p:cNvPicPr>
          <p:nvPr/>
        </p:nvPicPr>
        <p:blipFill>
          <a:blip r:embed="rId4"/>
          <a:stretch>
            <a:fillRect/>
          </a:stretch>
        </p:blipFill>
        <p:spPr>
          <a:xfrm>
            <a:off x="109729" y="4875028"/>
            <a:ext cx="3484076" cy="1872444"/>
          </a:xfrm>
          <a:prstGeom prst="rect">
            <a:avLst/>
          </a:prstGeom>
        </p:spPr>
      </p:pic>
      <p:pic>
        <p:nvPicPr>
          <p:cNvPr id="3" name="Onlinemedia 2" title="Pneumothorax vs Lung Collapse">
            <a:hlinkClick r:id="" action="ppaction://media"/>
            <a:extLst>
              <a:ext uri="{FF2B5EF4-FFF2-40B4-BE49-F238E27FC236}">
                <a16:creationId xmlns:a16="http://schemas.microsoft.com/office/drawing/2014/main" id="{31A423EC-2BD7-43ED-7BB3-C75DED8D7408}"/>
              </a:ext>
            </a:extLst>
          </p:cNvPr>
          <p:cNvPicPr>
            <a:picLocks noRot="1" noChangeAspect="1"/>
          </p:cNvPicPr>
          <p:nvPr>
            <a:videoFile r:link="rId1"/>
          </p:nvPr>
        </p:nvPicPr>
        <p:blipFill>
          <a:blip r:embed="rId5"/>
          <a:stretch>
            <a:fillRect/>
          </a:stretch>
        </p:blipFill>
        <p:spPr>
          <a:xfrm>
            <a:off x="3714308" y="0"/>
            <a:ext cx="8477692" cy="6358270"/>
          </a:xfrm>
          <a:prstGeom prst="rect">
            <a:avLst/>
          </a:prstGeom>
        </p:spPr>
      </p:pic>
    </p:spTree>
    <p:extLst>
      <p:ext uri="{BB962C8B-B14F-4D97-AF65-F5344CB8AC3E}">
        <p14:creationId xmlns:p14="http://schemas.microsoft.com/office/powerpoint/2010/main" val="1320300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E7788A-6B76-3442-A4A8-7D7985577979}"/>
              </a:ext>
            </a:extLst>
          </p:cNvPr>
          <p:cNvSpPr>
            <a:spLocks noGrp="1"/>
          </p:cNvSpPr>
          <p:nvPr>
            <p:ph type="title"/>
          </p:nvPr>
        </p:nvSpPr>
        <p:spPr/>
        <p:txBody>
          <a:bodyPr/>
          <a:lstStyle/>
          <a:p>
            <a:r>
              <a:rPr lang="nl-NL" dirty="0"/>
              <a:t>Pericarditis</a:t>
            </a:r>
          </a:p>
        </p:txBody>
      </p:sp>
      <p:sp>
        <p:nvSpPr>
          <p:cNvPr id="3" name="Tijdelijke aanduiding voor inhoud 2">
            <a:extLst>
              <a:ext uri="{FF2B5EF4-FFF2-40B4-BE49-F238E27FC236}">
                <a16:creationId xmlns:a16="http://schemas.microsoft.com/office/drawing/2014/main" id="{51035F29-959A-E271-0829-2696900BFBD5}"/>
              </a:ext>
            </a:extLst>
          </p:cNvPr>
          <p:cNvSpPr>
            <a:spLocks noGrp="1"/>
          </p:cNvSpPr>
          <p:nvPr>
            <p:ph idx="1"/>
          </p:nvPr>
        </p:nvSpPr>
        <p:spPr/>
        <p:txBody>
          <a:bodyPr/>
          <a:lstStyle/>
          <a:p>
            <a:r>
              <a:rPr lang="nl-NL" dirty="0"/>
              <a:t>Pericarditis is een ontsteking van het hartzakje (pericard). Deze ontsteking kan plotseling of langzaam ontstaan. De behandeling van pericarditis hangt af van de oorzaak van de aandoening. Het hartzakje is een stevig dubbel vlies rondom het hart. De binnenste laag is vergroeid met de hartspier. Tussen de 2 lagen zit een kleine hoeveelheid vocht. Hierdoor glijden de lagen gemakkelijk langs elkaar. Het hartzakje beschermt het hart tegen infecties en overbelasting.(Bron: Hartsstichting.)</a:t>
            </a:r>
          </a:p>
          <a:p>
            <a:r>
              <a:rPr lang="nl-NL" dirty="0"/>
              <a:t>Symptomen:</a:t>
            </a:r>
          </a:p>
          <a:p>
            <a:r>
              <a:rPr lang="nl-NL" dirty="0"/>
              <a:t>felle pijn in de borststreek</a:t>
            </a:r>
          </a:p>
          <a:p>
            <a:r>
              <a:rPr lang="nl-NL" dirty="0"/>
              <a:t>in het begin koorts of een gevoel van griep </a:t>
            </a:r>
          </a:p>
          <a:p>
            <a:r>
              <a:rPr lang="nl-NL" dirty="0"/>
              <a:t>kortademig of benauwd zijn, dit neemt toe bij plat liggen.</a:t>
            </a:r>
          </a:p>
        </p:txBody>
      </p:sp>
    </p:spTree>
    <p:extLst>
      <p:ext uri="{BB962C8B-B14F-4D97-AF65-F5344CB8AC3E}">
        <p14:creationId xmlns:p14="http://schemas.microsoft.com/office/powerpoint/2010/main" val="1264756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F76D84-3B23-146E-7E17-6B640BD7D1B0}"/>
              </a:ext>
            </a:extLst>
          </p:cNvPr>
          <p:cNvSpPr>
            <a:spLocks noGrp="1"/>
          </p:cNvSpPr>
          <p:nvPr>
            <p:ph type="title"/>
          </p:nvPr>
        </p:nvSpPr>
        <p:spPr/>
        <p:txBody>
          <a:bodyPr/>
          <a:lstStyle/>
          <a:p>
            <a:r>
              <a:rPr lang="nl-NL" dirty="0"/>
              <a:t>Wat gaan ze er aan doen?</a:t>
            </a:r>
          </a:p>
        </p:txBody>
      </p:sp>
      <p:sp>
        <p:nvSpPr>
          <p:cNvPr id="3" name="Tijdelijke aanduiding voor inhoud 2">
            <a:extLst>
              <a:ext uri="{FF2B5EF4-FFF2-40B4-BE49-F238E27FC236}">
                <a16:creationId xmlns:a16="http://schemas.microsoft.com/office/drawing/2014/main" id="{73DE51E6-69AD-E729-1423-0F21A14D8A71}"/>
              </a:ext>
            </a:extLst>
          </p:cNvPr>
          <p:cNvSpPr>
            <a:spLocks noGrp="1"/>
          </p:cNvSpPr>
          <p:nvPr>
            <p:ph idx="1"/>
          </p:nvPr>
        </p:nvSpPr>
        <p:spPr/>
        <p:txBody>
          <a:bodyPr/>
          <a:lstStyle/>
          <a:p>
            <a:r>
              <a:rPr lang="nl-NL" dirty="0"/>
              <a:t>- pijnstillers. (</a:t>
            </a:r>
            <a:r>
              <a:rPr lang="nl-NL" dirty="0" err="1"/>
              <a:t>oa</a:t>
            </a:r>
            <a:r>
              <a:rPr lang="nl-NL" dirty="0"/>
              <a:t>. NSAID’S)</a:t>
            </a:r>
          </a:p>
          <a:p>
            <a:r>
              <a:rPr lang="nl-NL" dirty="0"/>
              <a:t>- ontstekingsremmende medicijnen.</a:t>
            </a:r>
          </a:p>
          <a:p>
            <a:r>
              <a:rPr lang="nl-NL" dirty="0"/>
              <a:t>- antibiotica bij een bacteriële infectie, bij viraal is dit niet zinvol.</a:t>
            </a:r>
          </a:p>
          <a:p>
            <a:r>
              <a:rPr lang="nl-NL" dirty="0"/>
              <a:t>- punctie om het teveel aan vocht weg te zuigen, of inbrengen drain.</a:t>
            </a:r>
          </a:p>
          <a:p>
            <a:r>
              <a:rPr lang="nl-NL" dirty="0"/>
              <a:t>- operatie om een deel van het pericard te verwijderen.</a:t>
            </a:r>
          </a:p>
          <a:p>
            <a:r>
              <a:rPr lang="nl-NL" dirty="0"/>
              <a:t>- voldoende rust nemen en inspanning vermijden.</a:t>
            </a:r>
          </a:p>
        </p:txBody>
      </p:sp>
    </p:spTree>
    <p:extLst>
      <p:ext uri="{BB962C8B-B14F-4D97-AF65-F5344CB8AC3E}">
        <p14:creationId xmlns:p14="http://schemas.microsoft.com/office/powerpoint/2010/main" val="2671783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052E240-F538-C725-B14D-45B80F44075F}"/>
              </a:ext>
            </a:extLst>
          </p:cNvPr>
          <p:cNvSpPr>
            <a:spLocks noGrp="1"/>
          </p:cNvSpPr>
          <p:nvPr>
            <p:ph type="title"/>
          </p:nvPr>
        </p:nvSpPr>
        <p:spPr>
          <a:xfrm>
            <a:off x="1024128" y="585216"/>
            <a:ext cx="3158566" cy="1499616"/>
          </a:xfrm>
        </p:spPr>
        <p:txBody>
          <a:bodyPr/>
          <a:lstStyle/>
          <a:p>
            <a:r>
              <a:rPr lang="nl-NL" dirty="0"/>
              <a:t>Pericard punctie</a:t>
            </a:r>
          </a:p>
        </p:txBody>
      </p:sp>
      <p:pic>
        <p:nvPicPr>
          <p:cNvPr id="4" name="Tijdelijke aanduiding voor inhoud 3">
            <a:extLst>
              <a:ext uri="{FF2B5EF4-FFF2-40B4-BE49-F238E27FC236}">
                <a16:creationId xmlns:a16="http://schemas.microsoft.com/office/drawing/2014/main" id="{93A34B28-ACAC-309E-EE58-A4C2961569C2}"/>
              </a:ext>
            </a:extLst>
          </p:cNvPr>
          <p:cNvPicPr>
            <a:picLocks noGrp="1" noChangeAspect="1"/>
          </p:cNvPicPr>
          <p:nvPr>
            <p:ph idx="1"/>
          </p:nvPr>
        </p:nvPicPr>
        <p:blipFill>
          <a:blip r:embed="rId3"/>
          <a:stretch>
            <a:fillRect/>
          </a:stretch>
        </p:blipFill>
        <p:spPr>
          <a:xfrm>
            <a:off x="159969" y="2761806"/>
            <a:ext cx="4022725" cy="4022725"/>
          </a:xfrm>
          <a:prstGeom prst="rect">
            <a:avLst/>
          </a:prstGeom>
        </p:spPr>
      </p:pic>
      <p:pic>
        <p:nvPicPr>
          <p:cNvPr id="3" name="Onlinemedia 2" title="Emergency Pericardiocentesis NEJM">
            <a:hlinkClick r:id="" action="ppaction://media"/>
            <a:extLst>
              <a:ext uri="{FF2B5EF4-FFF2-40B4-BE49-F238E27FC236}">
                <a16:creationId xmlns:a16="http://schemas.microsoft.com/office/drawing/2014/main" id="{AFCC9AA7-61CD-18B0-718F-E8960F6ED63E}"/>
              </a:ext>
            </a:extLst>
          </p:cNvPr>
          <p:cNvPicPr>
            <a:picLocks noRot="1" noChangeAspect="1"/>
          </p:cNvPicPr>
          <p:nvPr>
            <a:videoFile r:link="rId1"/>
          </p:nvPr>
        </p:nvPicPr>
        <p:blipFill>
          <a:blip r:embed="rId4"/>
          <a:stretch>
            <a:fillRect/>
          </a:stretch>
        </p:blipFill>
        <p:spPr>
          <a:xfrm>
            <a:off x="4201014" y="813916"/>
            <a:ext cx="7831017" cy="5873263"/>
          </a:xfrm>
          <a:prstGeom prst="rect">
            <a:avLst/>
          </a:prstGeom>
        </p:spPr>
      </p:pic>
    </p:spTree>
    <p:extLst>
      <p:ext uri="{BB962C8B-B14F-4D97-AF65-F5344CB8AC3E}">
        <p14:creationId xmlns:p14="http://schemas.microsoft.com/office/powerpoint/2010/main" val="3147764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938E5B-4723-65EB-173B-57C4B7D3F30F}"/>
              </a:ext>
            </a:extLst>
          </p:cNvPr>
          <p:cNvSpPr>
            <a:spLocks noGrp="1"/>
          </p:cNvSpPr>
          <p:nvPr>
            <p:ph type="title"/>
          </p:nvPr>
        </p:nvSpPr>
        <p:spPr/>
        <p:txBody>
          <a:bodyPr/>
          <a:lstStyle/>
          <a:p>
            <a:r>
              <a:rPr lang="nl-NL" dirty="0"/>
              <a:t>En voor de liefhebbers….</a:t>
            </a:r>
          </a:p>
        </p:txBody>
      </p:sp>
      <p:sp>
        <p:nvSpPr>
          <p:cNvPr id="3" name="Tijdelijke aanduiding voor inhoud 2">
            <a:extLst>
              <a:ext uri="{FF2B5EF4-FFF2-40B4-BE49-F238E27FC236}">
                <a16:creationId xmlns:a16="http://schemas.microsoft.com/office/drawing/2014/main" id="{5919370D-36A3-3F41-536E-00FD3E46FFA6}"/>
              </a:ext>
            </a:extLst>
          </p:cNvPr>
          <p:cNvSpPr>
            <a:spLocks noGrp="1"/>
          </p:cNvSpPr>
          <p:nvPr>
            <p:ph idx="1"/>
          </p:nvPr>
        </p:nvSpPr>
        <p:spPr/>
        <p:txBody>
          <a:bodyPr/>
          <a:lstStyle/>
          <a:p>
            <a:r>
              <a:rPr lang="nl-NL" dirty="0"/>
              <a:t>Dit zie je op het ecg:</a:t>
            </a:r>
          </a:p>
          <a:p>
            <a:endParaRPr lang="nl-NL" dirty="0"/>
          </a:p>
        </p:txBody>
      </p:sp>
      <p:pic>
        <p:nvPicPr>
          <p:cNvPr id="4" name="Afbeelding 3">
            <a:extLst>
              <a:ext uri="{FF2B5EF4-FFF2-40B4-BE49-F238E27FC236}">
                <a16:creationId xmlns:a16="http://schemas.microsoft.com/office/drawing/2014/main" id="{DF9DF230-BD50-8205-C4CC-97A65B69F8B5}"/>
              </a:ext>
            </a:extLst>
          </p:cNvPr>
          <p:cNvPicPr>
            <a:picLocks noChangeAspect="1"/>
          </p:cNvPicPr>
          <p:nvPr/>
        </p:nvPicPr>
        <p:blipFill>
          <a:blip r:embed="rId2"/>
          <a:stretch>
            <a:fillRect/>
          </a:stretch>
        </p:blipFill>
        <p:spPr>
          <a:xfrm>
            <a:off x="5024437" y="1939332"/>
            <a:ext cx="6143435" cy="4803112"/>
          </a:xfrm>
          <a:prstGeom prst="rect">
            <a:avLst/>
          </a:prstGeom>
        </p:spPr>
      </p:pic>
    </p:spTree>
    <p:extLst>
      <p:ext uri="{BB962C8B-B14F-4D97-AF65-F5344CB8AC3E}">
        <p14:creationId xmlns:p14="http://schemas.microsoft.com/office/powerpoint/2010/main" val="14522197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16E49D4-D466-377F-6268-6B36D206E972}"/>
              </a:ext>
            </a:extLst>
          </p:cNvPr>
          <p:cNvSpPr>
            <a:spLocks noGrp="1"/>
          </p:cNvSpPr>
          <p:nvPr>
            <p:ph type="title"/>
          </p:nvPr>
        </p:nvSpPr>
        <p:spPr/>
        <p:txBody>
          <a:bodyPr/>
          <a:lstStyle/>
          <a:p>
            <a:r>
              <a:rPr lang="nl-NL" dirty="0"/>
              <a:t>Bloedingen van de tractus </a:t>
            </a:r>
            <a:r>
              <a:rPr lang="nl-NL" dirty="0" err="1"/>
              <a:t>digestivus</a:t>
            </a:r>
            <a:endParaRPr lang="nl-NL" dirty="0"/>
          </a:p>
        </p:txBody>
      </p:sp>
      <p:sp>
        <p:nvSpPr>
          <p:cNvPr id="3" name="Tijdelijke aanduiding voor inhoud 2">
            <a:extLst>
              <a:ext uri="{FF2B5EF4-FFF2-40B4-BE49-F238E27FC236}">
                <a16:creationId xmlns:a16="http://schemas.microsoft.com/office/drawing/2014/main" id="{7FAA0BD3-667C-F2BD-7A09-4EA19F8F1623}"/>
              </a:ext>
            </a:extLst>
          </p:cNvPr>
          <p:cNvSpPr>
            <a:spLocks noGrp="1"/>
          </p:cNvSpPr>
          <p:nvPr>
            <p:ph idx="1"/>
          </p:nvPr>
        </p:nvSpPr>
        <p:spPr>
          <a:xfrm>
            <a:off x="1024128" y="2286000"/>
            <a:ext cx="10692250" cy="4396154"/>
          </a:xfrm>
        </p:spPr>
        <p:txBody>
          <a:bodyPr>
            <a:normAutofit/>
          </a:bodyPr>
          <a:lstStyle/>
          <a:p>
            <a:pPr marL="0" indent="0">
              <a:buNone/>
            </a:pPr>
            <a:endParaRPr lang="nl-NL" dirty="0"/>
          </a:p>
          <a:p>
            <a:pPr>
              <a:buFont typeface="Wingdings" panose="05000000000000000000" pitchFamily="2" charset="2"/>
              <a:buChar char="§"/>
            </a:pPr>
            <a:r>
              <a:rPr lang="nl-NL" dirty="0"/>
              <a:t> Spataderen in de slokdarm (vaak door </a:t>
            </a:r>
            <a:r>
              <a:rPr lang="nl-NL" dirty="0" err="1"/>
              <a:t>levercirosse</a:t>
            </a:r>
            <a:r>
              <a:rPr lang="nl-NL" dirty="0"/>
              <a:t>)</a:t>
            </a:r>
          </a:p>
          <a:p>
            <a:pPr>
              <a:buFont typeface="Wingdings" panose="05000000000000000000" pitchFamily="2" charset="2"/>
              <a:buChar char="§"/>
            </a:pPr>
            <a:r>
              <a:rPr lang="nl-NL" dirty="0"/>
              <a:t> Bloeding uit de scheurtjes in het slijmvlies van de slokdarm (Mallory- </a:t>
            </a:r>
            <a:r>
              <a:rPr lang="nl-NL" dirty="0" err="1"/>
              <a:t>Weissscheurtjes</a:t>
            </a:r>
            <a:r>
              <a:rPr lang="nl-NL" dirty="0"/>
              <a:t>). </a:t>
            </a:r>
          </a:p>
          <a:p>
            <a:pPr>
              <a:buFont typeface="Wingdings" panose="05000000000000000000" pitchFamily="2" charset="2"/>
              <a:buChar char="§"/>
            </a:pPr>
            <a:r>
              <a:rPr lang="nl-NL" dirty="0"/>
              <a:t> Ontsteking van de slokdarm. </a:t>
            </a:r>
          </a:p>
          <a:p>
            <a:pPr>
              <a:buFont typeface="Wingdings" panose="05000000000000000000" pitchFamily="2" charset="2"/>
              <a:buChar char="§"/>
            </a:pPr>
            <a:r>
              <a:rPr lang="nl-NL" dirty="0"/>
              <a:t> Bepaalde medicijnen zoals </a:t>
            </a:r>
            <a:r>
              <a:rPr lang="nl-NL" dirty="0" err="1"/>
              <a:t>NSAID's</a:t>
            </a:r>
            <a:r>
              <a:rPr lang="nl-NL" dirty="0"/>
              <a:t> (bijvoorbeeld Diclofenac, Ibuprofen, Aspirine)</a:t>
            </a:r>
          </a:p>
          <a:p>
            <a:pPr marL="0" indent="0">
              <a:buNone/>
            </a:pPr>
            <a:r>
              <a:rPr lang="nl-NL" dirty="0"/>
              <a:t> </a:t>
            </a:r>
          </a:p>
          <a:p>
            <a:pPr>
              <a:buFont typeface="Wingdings" panose="05000000000000000000" pitchFamily="2" charset="2"/>
              <a:buChar char="§"/>
            </a:pPr>
            <a:r>
              <a:rPr lang="nl-NL" dirty="0"/>
              <a:t> </a:t>
            </a:r>
            <a:r>
              <a:rPr lang="nl-NL" dirty="0" err="1"/>
              <a:t>Sengstaken</a:t>
            </a:r>
            <a:r>
              <a:rPr lang="nl-NL" dirty="0"/>
              <a:t>-Blakemore sonde</a:t>
            </a:r>
          </a:p>
          <a:p>
            <a:pPr marL="0" indent="0">
              <a:buNone/>
            </a:pPr>
            <a:endParaRPr lang="nl-NL" dirty="0"/>
          </a:p>
          <a:p>
            <a:endParaRPr lang="nl-NL" dirty="0"/>
          </a:p>
          <a:p>
            <a:endParaRPr lang="nl-NL" dirty="0"/>
          </a:p>
          <a:p>
            <a:pPr marL="0" indent="0">
              <a:buNone/>
            </a:pPr>
            <a:endParaRPr lang="nl-NL" dirty="0"/>
          </a:p>
          <a:p>
            <a:endParaRPr lang="nl-NL" dirty="0"/>
          </a:p>
        </p:txBody>
      </p:sp>
    </p:spTree>
    <p:extLst>
      <p:ext uri="{BB962C8B-B14F-4D97-AF65-F5344CB8AC3E}">
        <p14:creationId xmlns:p14="http://schemas.microsoft.com/office/powerpoint/2010/main" val="27751058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9">
            <a:extLst>
              <a:ext uri="{FF2B5EF4-FFF2-40B4-BE49-F238E27FC236}">
                <a16:creationId xmlns:a16="http://schemas.microsoft.com/office/drawing/2014/main" id="{4FAE1107-CEC3-4041-8BAA-CDB6F6759B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6854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title"/>
          </p:nvPr>
        </p:nvSpPr>
        <p:spPr>
          <a:xfrm>
            <a:off x="1024129" y="585216"/>
            <a:ext cx="3779085" cy="1499616"/>
          </a:xfrm>
        </p:spPr>
        <p:txBody>
          <a:bodyPr>
            <a:normAutofit/>
          </a:bodyPr>
          <a:lstStyle/>
          <a:p>
            <a:r>
              <a:rPr lang="nl-NL">
                <a:solidFill>
                  <a:srgbClr val="FFFFFF"/>
                </a:solidFill>
              </a:rPr>
              <a:t>Inhoud van deze les</a:t>
            </a:r>
          </a:p>
        </p:txBody>
      </p:sp>
      <p:cxnSp>
        <p:nvCxnSpPr>
          <p:cNvPr id="15" name="Straight Connector 11">
            <a:extLst>
              <a:ext uri="{FF2B5EF4-FFF2-40B4-BE49-F238E27FC236}">
                <a16:creationId xmlns:a16="http://schemas.microsoft.com/office/drawing/2014/main" id="{1AEA88FB-F5DD-45CE-AAE1-7B33D0ABDD2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 name="Tijdelijke aanduiding voor inhoud 2"/>
          <p:cNvSpPr>
            <a:spLocks noGrp="1"/>
          </p:cNvSpPr>
          <p:nvPr>
            <p:ph idx="1"/>
          </p:nvPr>
        </p:nvSpPr>
        <p:spPr>
          <a:xfrm>
            <a:off x="1024129" y="2286000"/>
            <a:ext cx="3791711" cy="3931920"/>
          </a:xfrm>
        </p:spPr>
        <p:txBody>
          <a:bodyPr>
            <a:normAutofit/>
          </a:bodyPr>
          <a:lstStyle/>
          <a:p>
            <a:r>
              <a:rPr lang="nl-NL" sz="1700">
                <a:solidFill>
                  <a:srgbClr val="FFFFFF"/>
                </a:solidFill>
              </a:rPr>
              <a:t>De student kan aan het einde van deze les:</a:t>
            </a:r>
          </a:p>
          <a:p>
            <a:r>
              <a:rPr lang="nl-NL" sz="1700">
                <a:solidFill>
                  <a:srgbClr val="FFFFFF"/>
                </a:solidFill>
              </a:rPr>
              <a:t>- de student heeft op basis van korte casus beschrijving geoefend met longaandoening</a:t>
            </a:r>
          </a:p>
          <a:p>
            <a:r>
              <a:rPr lang="nl-NL" sz="1700">
                <a:solidFill>
                  <a:srgbClr val="FFFFFF"/>
                </a:solidFill>
              </a:rPr>
              <a:t>- Student weet de verschillende vormen van pneumoniae.</a:t>
            </a:r>
          </a:p>
          <a:p>
            <a:r>
              <a:rPr lang="nl-NL" sz="1700">
                <a:solidFill>
                  <a:srgbClr val="FFFFFF"/>
                </a:solidFill>
              </a:rPr>
              <a:t>- Andere mogelijke aandoeningen in de thorax zijn besproken.</a:t>
            </a:r>
          </a:p>
          <a:p>
            <a:br>
              <a:rPr lang="nl-NL" sz="1700">
                <a:solidFill>
                  <a:srgbClr val="FFFFFF"/>
                </a:solidFill>
              </a:rPr>
            </a:br>
            <a:r>
              <a:rPr lang="nl-NL" sz="1700">
                <a:solidFill>
                  <a:srgbClr val="FFFFFF"/>
                </a:solidFill>
              </a:rPr>
              <a:t>- de student heeft kennis genomen van vaak voorkomende problemen in de buik.</a:t>
            </a:r>
            <a:br>
              <a:rPr lang="nl-NL" sz="1700">
                <a:solidFill>
                  <a:srgbClr val="FFFFFF"/>
                </a:solidFill>
              </a:rPr>
            </a:br>
            <a:endParaRPr lang="nl-NL" sz="1700">
              <a:solidFill>
                <a:srgbClr val="FFFFFF"/>
              </a:solidFill>
            </a:endParaRPr>
          </a:p>
        </p:txBody>
      </p:sp>
      <p:pic>
        <p:nvPicPr>
          <p:cNvPr id="16" name="Graphic 15" descr="Klaslokaal">
            <a:extLst>
              <a:ext uri="{FF2B5EF4-FFF2-40B4-BE49-F238E27FC236}">
                <a16:creationId xmlns:a16="http://schemas.microsoft.com/office/drawing/2014/main" id="{AE9C7726-E8B1-03ED-3BD9-36F2DB7BF51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96000" y="701039"/>
            <a:ext cx="5455921" cy="5455921"/>
          </a:xfrm>
          <a:prstGeom prst="rect">
            <a:avLst/>
          </a:prstGeom>
        </p:spPr>
      </p:pic>
    </p:spTree>
    <p:extLst>
      <p:ext uri="{BB962C8B-B14F-4D97-AF65-F5344CB8AC3E}">
        <p14:creationId xmlns:p14="http://schemas.microsoft.com/office/powerpoint/2010/main" val="5413804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media 1" title="Placement of a Minnesota Tube for Bleeding Varices">
            <a:hlinkClick r:id="" action="ppaction://media"/>
            <a:extLst>
              <a:ext uri="{FF2B5EF4-FFF2-40B4-BE49-F238E27FC236}">
                <a16:creationId xmlns:a16="http://schemas.microsoft.com/office/drawing/2014/main" id="{B6017E26-06A7-1107-B274-64840C2D6DAB}"/>
              </a:ext>
            </a:extLst>
          </p:cNvPr>
          <p:cNvPicPr>
            <a:picLocks noRot="1" noChangeAspect="1"/>
          </p:cNvPicPr>
          <p:nvPr>
            <a:videoFile r:link="rId1"/>
          </p:nvPr>
        </p:nvPicPr>
        <p:blipFill>
          <a:blip r:embed="rId3"/>
          <a:stretch>
            <a:fillRect/>
          </a:stretch>
        </p:blipFill>
        <p:spPr>
          <a:xfrm>
            <a:off x="22225" y="0"/>
            <a:ext cx="12147550" cy="6858000"/>
          </a:xfrm>
          <a:prstGeom prst="rect">
            <a:avLst/>
          </a:prstGeom>
        </p:spPr>
      </p:pic>
    </p:spTree>
    <p:extLst>
      <p:ext uri="{BB962C8B-B14F-4D97-AF65-F5344CB8AC3E}">
        <p14:creationId xmlns:p14="http://schemas.microsoft.com/office/powerpoint/2010/main" val="3243666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Onlinemedia 1" title="Real Footage of Minnesota Tube Placement">
            <a:hlinkClick r:id="" action="ppaction://media"/>
            <a:extLst>
              <a:ext uri="{FF2B5EF4-FFF2-40B4-BE49-F238E27FC236}">
                <a16:creationId xmlns:a16="http://schemas.microsoft.com/office/drawing/2014/main" id="{9788C93B-238E-9044-FD47-58702D779B09}"/>
              </a:ext>
            </a:extLst>
          </p:cNvPr>
          <p:cNvPicPr>
            <a:picLocks noRot="1" noChangeAspect="1"/>
          </p:cNvPicPr>
          <p:nvPr>
            <a:videoFile r:link="rId1"/>
          </p:nvPr>
        </p:nvPicPr>
        <p:blipFill>
          <a:blip r:embed="rId3"/>
          <a:stretch>
            <a:fillRect/>
          </a:stretch>
        </p:blipFill>
        <p:spPr>
          <a:xfrm>
            <a:off x="247981" y="124869"/>
            <a:ext cx="11696037" cy="6608261"/>
          </a:xfrm>
          <a:prstGeom prst="rect">
            <a:avLst/>
          </a:prstGeom>
        </p:spPr>
      </p:pic>
    </p:spTree>
    <p:extLst>
      <p:ext uri="{BB962C8B-B14F-4D97-AF65-F5344CB8AC3E}">
        <p14:creationId xmlns:p14="http://schemas.microsoft.com/office/powerpoint/2010/main" val="2422700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media 1" title="Endoscopic confirmation of Blakemore tube position">
            <a:hlinkClick r:id="" action="ppaction://media"/>
            <a:extLst>
              <a:ext uri="{FF2B5EF4-FFF2-40B4-BE49-F238E27FC236}">
                <a16:creationId xmlns:a16="http://schemas.microsoft.com/office/drawing/2014/main" id="{A7971AE8-5252-8F35-939F-EB40FECF590D}"/>
              </a:ext>
            </a:extLst>
          </p:cNvPr>
          <p:cNvPicPr>
            <a:picLocks noRot="1" noChangeAspect="1"/>
          </p:cNvPicPr>
          <p:nvPr>
            <a:videoFile r:link="rId1"/>
          </p:nvPr>
        </p:nvPicPr>
        <p:blipFill>
          <a:blip r:embed="rId3"/>
          <a:stretch>
            <a:fillRect/>
          </a:stretch>
        </p:blipFill>
        <p:spPr>
          <a:xfrm>
            <a:off x="1524000" y="0"/>
            <a:ext cx="9144000" cy="6858000"/>
          </a:xfrm>
          <a:prstGeom prst="rect">
            <a:avLst/>
          </a:prstGeom>
        </p:spPr>
      </p:pic>
    </p:spTree>
    <p:extLst>
      <p:ext uri="{BB962C8B-B14F-4D97-AF65-F5344CB8AC3E}">
        <p14:creationId xmlns:p14="http://schemas.microsoft.com/office/powerpoint/2010/main" val="2036614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a:t>buikproblemen</a:t>
            </a:r>
          </a:p>
        </p:txBody>
      </p:sp>
      <p:sp>
        <p:nvSpPr>
          <p:cNvPr id="3" name="Ondertitel 2"/>
          <p:cNvSpPr>
            <a:spLocks noGrp="1"/>
          </p:cNvSpPr>
          <p:nvPr>
            <p:ph type="subTitle" idx="1"/>
          </p:nvPr>
        </p:nvSpPr>
        <p:spPr/>
        <p:txBody>
          <a:bodyPr/>
          <a:lstStyle/>
          <a:p>
            <a:r>
              <a:rPr lang="nl-NL" dirty="0"/>
              <a:t>75 min</a:t>
            </a:r>
          </a:p>
          <a:p>
            <a:r>
              <a:rPr lang="nl-NL" dirty="0"/>
              <a:t>Acute zorg 2023-2024</a:t>
            </a:r>
          </a:p>
        </p:txBody>
      </p:sp>
    </p:spTree>
    <p:extLst>
      <p:ext uri="{BB962C8B-B14F-4D97-AF65-F5344CB8AC3E}">
        <p14:creationId xmlns:p14="http://schemas.microsoft.com/office/powerpoint/2010/main" val="4897419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inhoud</a:t>
            </a:r>
          </a:p>
        </p:txBody>
      </p:sp>
      <p:sp>
        <p:nvSpPr>
          <p:cNvPr id="3" name="Tijdelijke aanduiding voor inhoud 2"/>
          <p:cNvSpPr>
            <a:spLocks noGrp="1"/>
          </p:cNvSpPr>
          <p:nvPr>
            <p:ph idx="1"/>
          </p:nvPr>
        </p:nvSpPr>
        <p:spPr/>
        <p:txBody>
          <a:bodyPr/>
          <a:lstStyle/>
          <a:p>
            <a:r>
              <a:rPr lang="nl-NL" dirty="0"/>
              <a:t>De student kan aan het einde van de les:</a:t>
            </a:r>
          </a:p>
          <a:p>
            <a:br>
              <a:rPr lang="nl-NL" dirty="0"/>
            </a:br>
            <a:r>
              <a:rPr lang="nl-NL" dirty="0"/>
              <a:t>- de opgefriste basis kennis van buik vertellen</a:t>
            </a:r>
            <a:br>
              <a:rPr lang="nl-NL" dirty="0"/>
            </a:br>
            <a:r>
              <a:rPr lang="nl-NL" dirty="0"/>
              <a:t>- bijzonderheden van enkele organen benoemen</a:t>
            </a:r>
            <a:br>
              <a:rPr lang="nl-NL" dirty="0"/>
            </a:br>
            <a:r>
              <a:rPr lang="nl-NL" dirty="0"/>
              <a:t>- aangeven wat een acute buik is</a:t>
            </a:r>
            <a:br>
              <a:rPr lang="nl-NL" dirty="0"/>
            </a:br>
            <a:r>
              <a:rPr lang="nl-NL" dirty="0"/>
              <a:t>- vertellen waar buikpijnklachten waargenomen kunnen worden door patiënten</a:t>
            </a:r>
            <a:br>
              <a:rPr lang="nl-NL" dirty="0"/>
            </a:br>
            <a:r>
              <a:rPr lang="nl-NL" dirty="0"/>
              <a:t>- bijzonderheden over ontstekingen in de urinewegen/stenen benoemen.</a:t>
            </a:r>
            <a:br>
              <a:rPr lang="nl-NL" dirty="0"/>
            </a:br>
            <a:endParaRPr lang="nl-NL" dirty="0"/>
          </a:p>
        </p:txBody>
      </p:sp>
    </p:spTree>
    <p:extLst>
      <p:ext uri="{BB962C8B-B14F-4D97-AF65-F5344CB8AC3E}">
        <p14:creationId xmlns:p14="http://schemas.microsoft.com/office/powerpoint/2010/main" val="21289146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1024129" y="585216"/>
            <a:ext cx="4431792" cy="1499616"/>
          </a:xfrm>
        </p:spPr>
        <p:txBody>
          <a:bodyPr>
            <a:normAutofit/>
          </a:bodyPr>
          <a:lstStyle/>
          <a:p>
            <a:r>
              <a:rPr lang="nl-NL" dirty="0"/>
              <a:t>Kleine opfrissing</a:t>
            </a:r>
          </a:p>
        </p:txBody>
      </p:sp>
      <p:sp>
        <p:nvSpPr>
          <p:cNvPr id="3" name="Tijdelijke aanduiding voor inhoud 2"/>
          <p:cNvSpPr>
            <a:spLocks noGrp="1"/>
          </p:cNvSpPr>
          <p:nvPr>
            <p:ph idx="1"/>
          </p:nvPr>
        </p:nvSpPr>
        <p:spPr>
          <a:xfrm>
            <a:off x="1024128" y="1949380"/>
            <a:ext cx="5356575" cy="4682532"/>
          </a:xfrm>
        </p:spPr>
        <p:txBody>
          <a:bodyPr>
            <a:normAutofit/>
          </a:bodyPr>
          <a:lstStyle/>
          <a:p>
            <a:r>
              <a:rPr lang="nl-NL" sz="1800" dirty="0"/>
              <a:t>De buikholte kun je grofweg verdelen:</a:t>
            </a:r>
            <a:br>
              <a:rPr lang="nl-NL" sz="1800" dirty="0"/>
            </a:br>
            <a:r>
              <a:rPr lang="nl-NL" sz="1800" dirty="0"/>
              <a:t>- </a:t>
            </a:r>
            <a:r>
              <a:rPr lang="nl-NL" sz="1800" dirty="0" err="1"/>
              <a:t>peritoniale</a:t>
            </a:r>
            <a:r>
              <a:rPr lang="nl-NL" sz="1800" dirty="0"/>
              <a:t> ruimte</a:t>
            </a:r>
            <a:br>
              <a:rPr lang="nl-NL" sz="1800" dirty="0"/>
            </a:br>
            <a:r>
              <a:rPr lang="nl-NL" sz="1800" dirty="0"/>
              <a:t>- retroperitoneale ruimte</a:t>
            </a:r>
            <a:br>
              <a:rPr lang="nl-NL" sz="1800" dirty="0"/>
            </a:br>
            <a:r>
              <a:rPr lang="nl-NL" sz="1800" dirty="0"/>
              <a:t>- bekken </a:t>
            </a:r>
            <a:br>
              <a:rPr lang="nl-NL" sz="1800" dirty="0"/>
            </a:br>
            <a:br>
              <a:rPr lang="nl-NL" sz="1800" dirty="0"/>
            </a:br>
            <a:r>
              <a:rPr lang="nl-NL" sz="1800" dirty="0" err="1"/>
              <a:t>Peritoniale</a:t>
            </a:r>
            <a:r>
              <a:rPr lang="nl-NL" sz="1800" dirty="0"/>
              <a:t> ruimte: </a:t>
            </a:r>
            <a:br>
              <a:rPr lang="nl-NL" sz="1800" dirty="0"/>
            </a:br>
            <a:r>
              <a:rPr lang="nl-NL" sz="1800" dirty="0"/>
              <a:t>Peritoneum is zachte vlies dat over alle buikorganen ligt en mee kan bewegen op de peristaltiek van de darmen.</a:t>
            </a:r>
            <a:br>
              <a:rPr lang="nl-NL" sz="1800" dirty="0"/>
            </a:br>
            <a:r>
              <a:rPr lang="nl-NL" sz="1800" dirty="0"/>
              <a:t>Buitenste blad van buikvlies heet peritoneum </a:t>
            </a:r>
            <a:r>
              <a:rPr lang="nl-NL" sz="1800" dirty="0" err="1"/>
              <a:t>parietale</a:t>
            </a:r>
            <a:br>
              <a:rPr lang="nl-NL" sz="1800" dirty="0"/>
            </a:br>
            <a:r>
              <a:rPr lang="nl-NL" sz="1800" dirty="0"/>
              <a:t>Peritoneum viscerale bekleedt veel van de buikorganen, deze organen noemen we intra peritoneale organen</a:t>
            </a:r>
          </a:p>
          <a:p>
            <a:r>
              <a:rPr lang="nl-NL" sz="1800" dirty="0"/>
              <a:t>Het </a:t>
            </a:r>
            <a:r>
              <a:rPr lang="nl-NL" sz="1800" dirty="0" err="1"/>
              <a:t>mesenterium</a:t>
            </a:r>
            <a:r>
              <a:rPr lang="nl-NL" sz="1800" dirty="0"/>
              <a:t> is de ophangplooi van de darmen</a:t>
            </a:r>
          </a:p>
          <a:p>
            <a:r>
              <a:rPr lang="nl-NL" sz="1800" dirty="0" err="1"/>
              <a:t>Retro-peritoneale</a:t>
            </a:r>
            <a:r>
              <a:rPr lang="nl-NL" sz="1800" dirty="0"/>
              <a:t> ruimte: de organen en ruimte achter de </a:t>
            </a:r>
            <a:r>
              <a:rPr lang="nl-NL" sz="1800" dirty="0" err="1"/>
              <a:t>peritoniale</a:t>
            </a:r>
            <a:r>
              <a:rPr lang="nl-NL" sz="1800" dirty="0"/>
              <a:t> ruimte.</a:t>
            </a:r>
            <a:br>
              <a:rPr lang="nl-NL" sz="1800" dirty="0"/>
            </a:br>
            <a:br>
              <a:rPr lang="nl-NL" sz="1400" dirty="0"/>
            </a:br>
            <a:br>
              <a:rPr lang="nl-NL" sz="1400" dirty="0"/>
            </a:br>
            <a:r>
              <a:rPr lang="nl-NL" sz="1400" dirty="0"/>
              <a:t> </a:t>
            </a:r>
          </a:p>
        </p:txBody>
      </p:sp>
      <p:pic>
        <p:nvPicPr>
          <p:cNvPr id="5" name="Afbeelding 4">
            <a:extLst>
              <a:ext uri="{FF2B5EF4-FFF2-40B4-BE49-F238E27FC236}">
                <a16:creationId xmlns:a16="http://schemas.microsoft.com/office/drawing/2014/main" id="{FD9C5C5A-3705-294D-6649-45B608468129}"/>
              </a:ext>
            </a:extLst>
          </p:cNvPr>
          <p:cNvPicPr>
            <a:picLocks noChangeAspect="1"/>
          </p:cNvPicPr>
          <p:nvPr/>
        </p:nvPicPr>
        <p:blipFill>
          <a:blip r:embed="rId2"/>
          <a:stretch>
            <a:fillRect/>
          </a:stretch>
        </p:blipFill>
        <p:spPr>
          <a:xfrm>
            <a:off x="6588369" y="1705704"/>
            <a:ext cx="5455921" cy="3587268"/>
          </a:xfrm>
          <a:prstGeom prst="rect">
            <a:avLst/>
          </a:prstGeom>
        </p:spPr>
      </p:pic>
    </p:spTree>
    <p:extLst>
      <p:ext uri="{BB962C8B-B14F-4D97-AF65-F5344CB8AC3E}">
        <p14:creationId xmlns:p14="http://schemas.microsoft.com/office/powerpoint/2010/main" val="3441490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1024128" y="585216"/>
            <a:ext cx="5027048" cy="1499616"/>
          </a:xfrm>
        </p:spPr>
        <p:txBody>
          <a:bodyPr>
            <a:normAutofit/>
          </a:bodyPr>
          <a:lstStyle/>
          <a:p>
            <a:r>
              <a:rPr lang="nl-NL" dirty="0"/>
              <a:t>organen</a:t>
            </a:r>
          </a:p>
        </p:txBody>
      </p:sp>
      <p:sp>
        <p:nvSpPr>
          <p:cNvPr id="3" name="Tijdelijke aanduiding voor inhoud 2"/>
          <p:cNvSpPr>
            <a:spLocks noGrp="1"/>
          </p:cNvSpPr>
          <p:nvPr>
            <p:ph idx="1"/>
          </p:nvPr>
        </p:nvSpPr>
        <p:spPr>
          <a:xfrm>
            <a:off x="1024129" y="2286000"/>
            <a:ext cx="5027048" cy="4023360"/>
          </a:xfrm>
        </p:spPr>
        <p:txBody>
          <a:bodyPr>
            <a:normAutofit/>
          </a:bodyPr>
          <a:lstStyle/>
          <a:p>
            <a:r>
              <a:rPr lang="nl-NL" sz="1900" b="1" dirty="0"/>
              <a:t>lever: </a:t>
            </a:r>
            <a:r>
              <a:rPr lang="nl-NL" sz="1900" dirty="0"/>
              <a:t>zeer bloedrijk 30% van de </a:t>
            </a:r>
            <a:r>
              <a:rPr lang="nl-NL" sz="1900" dirty="0" err="1"/>
              <a:t>cardic</a:t>
            </a:r>
            <a:r>
              <a:rPr lang="nl-NL" sz="1900" dirty="0"/>
              <a:t> output, ongeveer 500 ml bloed opslagcapaciteit. Ondanks dat het een solide structuur heeft, is het wel gevoelig voor scheurtjes/bloedingen.</a:t>
            </a:r>
          </a:p>
          <a:p>
            <a:r>
              <a:rPr lang="nl-NL" sz="1900" b="1" dirty="0"/>
              <a:t>Milt</a:t>
            </a:r>
            <a:r>
              <a:rPr lang="nl-NL" sz="1900" dirty="0"/>
              <a:t>: ook erg bloedrijk en bros, wordt wel bedekt door peritoneum. Belangrijke rol in de afweer, vormen antilichamen, heeft ook een filter functie en opslagcapaciteit van 200 ml bloed.</a:t>
            </a:r>
            <a:br>
              <a:rPr lang="nl-NL" sz="1900" dirty="0"/>
            </a:br>
            <a:br>
              <a:rPr lang="nl-NL" sz="1900" dirty="0"/>
            </a:br>
            <a:r>
              <a:rPr lang="nl-NL" sz="1900" dirty="0"/>
              <a:t>Beide liggen ze ingekapseld, als in de buikholte snel de druk toeneemt kunnen deze organen gaan bloeden. </a:t>
            </a:r>
            <a:br>
              <a:rPr lang="nl-NL" sz="1900" dirty="0"/>
            </a:br>
            <a:r>
              <a:rPr lang="nl-NL" sz="1900" dirty="0"/>
              <a:t>Nadeel van de structuur van deze organen is dat hemostase niet tot slecht kan plaatsvinden. </a:t>
            </a:r>
          </a:p>
        </p:txBody>
      </p:sp>
      <p:pic>
        <p:nvPicPr>
          <p:cNvPr id="7" name="Afbeelding 6">
            <a:extLst>
              <a:ext uri="{FF2B5EF4-FFF2-40B4-BE49-F238E27FC236}">
                <a16:creationId xmlns:a16="http://schemas.microsoft.com/office/drawing/2014/main" id="{6C5118F8-7E2E-2356-2441-39DBB0F7664F}"/>
              </a:ext>
            </a:extLst>
          </p:cNvPr>
          <p:cNvPicPr>
            <a:picLocks noChangeAspect="1"/>
          </p:cNvPicPr>
          <p:nvPr/>
        </p:nvPicPr>
        <p:blipFill rotWithShape="1">
          <a:blip r:embed="rId2"/>
          <a:srcRect t="1089" r="5" b="5"/>
          <a:stretch/>
        </p:blipFill>
        <p:spPr>
          <a:xfrm>
            <a:off x="6408277" y="481264"/>
            <a:ext cx="2213811" cy="2855799"/>
          </a:xfrm>
          <a:prstGeom prst="rect">
            <a:avLst/>
          </a:prstGeom>
        </p:spPr>
      </p:pic>
      <p:sp>
        <p:nvSpPr>
          <p:cNvPr id="12" name="Rectangle 11">
            <a:extLst>
              <a:ext uri="{FF2B5EF4-FFF2-40B4-BE49-F238E27FC236}">
                <a16:creationId xmlns:a16="http://schemas.microsoft.com/office/drawing/2014/main" id="{F2F5D6BE-C38C-4A7F-9D39-638E45C822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776091" y="481264"/>
            <a:ext cx="2212848" cy="18578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53BCA64-8A4A-4B39-A64D-DBA0F97E48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398651" y="3497931"/>
            <a:ext cx="2212848" cy="288915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a:extLst>
              <a:ext uri="{FF2B5EF4-FFF2-40B4-BE49-F238E27FC236}">
                <a16:creationId xmlns:a16="http://schemas.microsoft.com/office/drawing/2014/main" id="{C5C3788F-7961-CD44-732C-5CF51D4AE199}"/>
              </a:ext>
            </a:extLst>
          </p:cNvPr>
          <p:cNvPicPr>
            <a:picLocks noChangeAspect="1"/>
          </p:cNvPicPr>
          <p:nvPr/>
        </p:nvPicPr>
        <p:blipFill rotWithShape="1">
          <a:blip r:embed="rId3"/>
          <a:srcRect l="23460" r="15426"/>
          <a:stretch/>
        </p:blipFill>
        <p:spPr>
          <a:xfrm>
            <a:off x="8776091" y="2503727"/>
            <a:ext cx="2931277" cy="3897073"/>
          </a:xfrm>
          <a:prstGeom prst="rect">
            <a:avLst/>
          </a:prstGeom>
        </p:spPr>
      </p:pic>
    </p:spTree>
    <p:extLst>
      <p:ext uri="{BB962C8B-B14F-4D97-AF65-F5344CB8AC3E}">
        <p14:creationId xmlns:p14="http://schemas.microsoft.com/office/powerpoint/2010/main" val="1375674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5951728" y="585216"/>
            <a:ext cx="5740739" cy="1499616"/>
          </a:xfrm>
        </p:spPr>
        <p:txBody>
          <a:bodyPr>
            <a:normAutofit/>
          </a:bodyPr>
          <a:lstStyle/>
          <a:p>
            <a:r>
              <a:rPr lang="nl-NL" dirty="0"/>
              <a:t>Acute buik =</a:t>
            </a:r>
          </a:p>
        </p:txBody>
      </p:sp>
      <p:pic>
        <p:nvPicPr>
          <p:cNvPr id="7" name="Afbeelding 6">
            <a:extLst>
              <a:ext uri="{FF2B5EF4-FFF2-40B4-BE49-F238E27FC236}">
                <a16:creationId xmlns:a16="http://schemas.microsoft.com/office/drawing/2014/main" id="{3DD392F6-91F4-5A85-6250-D84ED3715D2C}"/>
              </a:ext>
            </a:extLst>
          </p:cNvPr>
          <p:cNvPicPr>
            <a:picLocks noChangeAspect="1"/>
          </p:cNvPicPr>
          <p:nvPr/>
        </p:nvPicPr>
        <p:blipFill rotWithShape="1">
          <a:blip r:embed="rId2"/>
          <a:srcRect t="14114" r="-3" b="29446"/>
          <a:stretch/>
        </p:blipFill>
        <p:spPr>
          <a:xfrm>
            <a:off x="484632" y="484632"/>
            <a:ext cx="4495806" cy="3511948"/>
          </a:xfrm>
          <a:prstGeom prst="rect">
            <a:avLst/>
          </a:prstGeom>
        </p:spPr>
      </p:pic>
      <p:cxnSp>
        <p:nvCxnSpPr>
          <p:cNvPr id="19" name="Straight Connector 18">
            <a:extLst>
              <a:ext uri="{FF2B5EF4-FFF2-40B4-BE49-F238E27FC236}">
                <a16:creationId xmlns:a16="http://schemas.microsoft.com/office/drawing/2014/main" id="{9F37CA5D-275A-4B8C-8438-F1773C736E5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6896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FBAAC1D1-BFDB-4AEB-9243-D64133AE07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5775" y="4150596"/>
            <a:ext cx="1038557" cy="2231807"/>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a:extLst>
              <a:ext uri="{FF2B5EF4-FFF2-40B4-BE49-F238E27FC236}">
                <a16:creationId xmlns:a16="http://schemas.microsoft.com/office/drawing/2014/main" id="{2283EBBA-4C96-18CE-2A99-BF0739E853B1}"/>
              </a:ext>
            </a:extLst>
          </p:cNvPr>
          <p:cNvPicPr>
            <a:picLocks noChangeAspect="1"/>
          </p:cNvPicPr>
          <p:nvPr/>
        </p:nvPicPr>
        <p:blipFill rotWithShape="1">
          <a:blip r:embed="rId3"/>
          <a:srcRect l="7047" r="11099" b="-2"/>
          <a:stretch/>
        </p:blipFill>
        <p:spPr>
          <a:xfrm>
            <a:off x="1688924" y="4150596"/>
            <a:ext cx="3291514" cy="2231808"/>
          </a:xfrm>
          <a:prstGeom prst="rect">
            <a:avLst/>
          </a:prstGeom>
        </p:spPr>
      </p:pic>
      <p:sp>
        <p:nvSpPr>
          <p:cNvPr id="3" name="Tijdelijke aanduiding voor inhoud 2"/>
          <p:cNvSpPr>
            <a:spLocks noGrp="1"/>
          </p:cNvSpPr>
          <p:nvPr>
            <p:ph idx="1"/>
          </p:nvPr>
        </p:nvSpPr>
        <p:spPr>
          <a:xfrm>
            <a:off x="5689600" y="1949380"/>
            <a:ext cx="6237792" cy="4732774"/>
          </a:xfrm>
        </p:spPr>
        <p:txBody>
          <a:bodyPr>
            <a:normAutofit lnSpcReduction="10000"/>
          </a:bodyPr>
          <a:lstStyle/>
          <a:p>
            <a:r>
              <a:rPr lang="nl-NL" sz="1500" dirty="0"/>
              <a:t>Dit kunnen verschillende </a:t>
            </a:r>
            <a:r>
              <a:rPr lang="nl-NL" sz="1500" dirty="0" err="1"/>
              <a:t>dd’s</a:t>
            </a:r>
            <a:r>
              <a:rPr lang="nl-NL" sz="1500" dirty="0"/>
              <a:t> hebben:</a:t>
            </a:r>
          </a:p>
          <a:p>
            <a:br>
              <a:rPr lang="nl-NL" sz="1500" dirty="0"/>
            </a:br>
            <a:r>
              <a:rPr lang="nl-NL" sz="1500" b="1" dirty="0"/>
              <a:t>Peritonitis</a:t>
            </a:r>
            <a:r>
              <a:rPr lang="nl-NL" sz="1500" dirty="0"/>
              <a:t> </a:t>
            </a:r>
          </a:p>
          <a:p>
            <a:r>
              <a:rPr lang="nl-NL" sz="1500" dirty="0" err="1"/>
              <a:t>obv</a:t>
            </a:r>
            <a:r>
              <a:rPr lang="nl-NL" sz="1500" dirty="0"/>
              <a:t> ontsteking(appendicitis, diverticulitis, cholecystitis, pancreatitis, diverticulitis, en nog veel meer), perforatie, ischemie (beklemmende breuk, invaginatie, darminfarct en nog veel meer)</a:t>
            </a:r>
          </a:p>
          <a:p>
            <a:br>
              <a:rPr lang="nl-NL" sz="1500" dirty="0"/>
            </a:br>
            <a:r>
              <a:rPr lang="nl-NL" sz="1500" b="1" dirty="0"/>
              <a:t>Ileus</a:t>
            </a:r>
            <a:r>
              <a:rPr lang="nl-NL" sz="1500" dirty="0"/>
              <a:t>; </a:t>
            </a:r>
          </a:p>
          <a:p>
            <a:r>
              <a:rPr lang="nl-NL" sz="1500" dirty="0"/>
              <a:t>toestand van passagebelemmering. Vaak gepaard met buikkrampen, koliekpijn, braken. Mechanische ileus; directe obstructie waarbij darmlumen is vernauwd of afgesloten. (galstenen, darmtumor, diverticulitis) </a:t>
            </a:r>
            <a:br>
              <a:rPr lang="nl-NL" sz="1500" dirty="0"/>
            </a:br>
            <a:r>
              <a:rPr lang="nl-NL" sz="1500" dirty="0"/>
              <a:t>Strangulatie ileus; de darm kan door een afwijkende positie/draai </a:t>
            </a:r>
            <a:r>
              <a:rPr lang="nl-NL" sz="1500" dirty="0" err="1"/>
              <a:t>ondoorgankelijk</a:t>
            </a:r>
            <a:r>
              <a:rPr lang="nl-NL" sz="1500" dirty="0"/>
              <a:t> worden en ischemie geven. (beklemmende liesbreuk, invaginatie, of strangulatie door bindweefselstrengen)</a:t>
            </a:r>
            <a:br>
              <a:rPr lang="nl-NL" sz="1500" dirty="0"/>
            </a:br>
            <a:endParaRPr lang="nl-NL" sz="1500" dirty="0"/>
          </a:p>
          <a:p>
            <a:r>
              <a:rPr lang="nl-NL" sz="1500" b="1" dirty="0"/>
              <a:t>Bloeding;</a:t>
            </a:r>
            <a:r>
              <a:rPr lang="nl-NL" sz="1500" dirty="0"/>
              <a:t> </a:t>
            </a:r>
          </a:p>
          <a:p>
            <a:r>
              <a:rPr lang="nl-NL" sz="1500" dirty="0"/>
              <a:t>denk hierbij aan aneurysma, waarbij rug en buikpijn, defecatie drang en een pulserende massa in het buik is te zien</a:t>
            </a:r>
          </a:p>
          <a:p>
            <a:endParaRPr lang="nl-NL" sz="1500" dirty="0"/>
          </a:p>
          <a:p>
            <a:endParaRPr lang="nl-NL" sz="1500" dirty="0"/>
          </a:p>
        </p:txBody>
      </p:sp>
    </p:spTree>
    <p:extLst>
      <p:ext uri="{BB962C8B-B14F-4D97-AF65-F5344CB8AC3E}">
        <p14:creationId xmlns:p14="http://schemas.microsoft.com/office/powerpoint/2010/main" val="4105109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Waar wordt welke pijn gevoeld</a:t>
            </a:r>
          </a:p>
        </p:txBody>
      </p:sp>
      <p:pic>
        <p:nvPicPr>
          <p:cNvPr id="4" name="Tijdelijke aanduiding voor inhoud 3"/>
          <p:cNvPicPr>
            <a:picLocks noGrp="1" noChangeAspect="1"/>
          </p:cNvPicPr>
          <p:nvPr>
            <p:ph idx="1"/>
          </p:nvPr>
        </p:nvPicPr>
        <p:blipFill rotWithShape="1">
          <a:blip r:embed="rId2"/>
          <a:srcRect l="1063" t="19221" b="25328"/>
          <a:stretch/>
        </p:blipFill>
        <p:spPr>
          <a:xfrm>
            <a:off x="2246811" y="2194561"/>
            <a:ext cx="6596592" cy="3021874"/>
          </a:xfrm>
          <a:prstGeom prst="rect">
            <a:avLst/>
          </a:prstGeom>
        </p:spPr>
      </p:pic>
      <p:sp>
        <p:nvSpPr>
          <p:cNvPr id="5" name="Tekstvak 4"/>
          <p:cNvSpPr txBox="1"/>
          <p:nvPr/>
        </p:nvSpPr>
        <p:spPr>
          <a:xfrm>
            <a:off x="6879772" y="5326164"/>
            <a:ext cx="2656114" cy="646331"/>
          </a:xfrm>
          <a:prstGeom prst="rect">
            <a:avLst/>
          </a:prstGeom>
          <a:noFill/>
        </p:spPr>
        <p:txBody>
          <a:bodyPr wrap="square" rtlCol="0">
            <a:spAutoFit/>
          </a:bodyPr>
          <a:lstStyle/>
          <a:p>
            <a:r>
              <a:rPr lang="nl-NL" dirty="0"/>
              <a:t>Bron; leerboek spoedeisende hulp</a:t>
            </a:r>
          </a:p>
        </p:txBody>
      </p:sp>
      <p:sp>
        <p:nvSpPr>
          <p:cNvPr id="3" name="Rechthoek 2">
            <a:extLst>
              <a:ext uri="{FF2B5EF4-FFF2-40B4-BE49-F238E27FC236}">
                <a16:creationId xmlns:a16="http://schemas.microsoft.com/office/drawing/2014/main" id="{21514474-5857-0B9A-13E4-97A82D46DAAF}"/>
              </a:ext>
            </a:extLst>
          </p:cNvPr>
          <p:cNvSpPr/>
          <p:nvPr/>
        </p:nvSpPr>
        <p:spPr>
          <a:xfrm>
            <a:off x="9070311" y="773723"/>
            <a:ext cx="2907323" cy="257237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t>Opdracht:</a:t>
            </a:r>
          </a:p>
          <a:p>
            <a:pPr algn="ctr"/>
            <a:r>
              <a:rPr lang="nl-NL" dirty="0"/>
              <a:t>Welke 2 buikvliezen zijn er en wat is het verschil qua pijnervaring?</a:t>
            </a:r>
          </a:p>
          <a:p>
            <a:pPr algn="ctr"/>
            <a:endParaRPr lang="nl-NL" dirty="0"/>
          </a:p>
          <a:p>
            <a:pPr algn="ctr"/>
            <a:r>
              <a:rPr lang="nl-NL" dirty="0"/>
              <a:t>5 min</a:t>
            </a:r>
          </a:p>
          <a:p>
            <a:pPr algn="ctr"/>
            <a:r>
              <a:rPr lang="nl-NL" dirty="0"/>
              <a:t>individueel</a:t>
            </a:r>
          </a:p>
        </p:txBody>
      </p:sp>
    </p:spTree>
    <p:extLst>
      <p:ext uri="{BB962C8B-B14F-4D97-AF65-F5344CB8AC3E}">
        <p14:creationId xmlns:p14="http://schemas.microsoft.com/office/powerpoint/2010/main" val="32687973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445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title"/>
          </p:nvPr>
        </p:nvSpPr>
        <p:spPr>
          <a:xfrm>
            <a:off x="524256" y="4767072"/>
            <a:ext cx="6594189" cy="1625210"/>
          </a:xfrm>
        </p:spPr>
        <p:txBody>
          <a:bodyPr>
            <a:normAutofit/>
          </a:bodyPr>
          <a:lstStyle/>
          <a:p>
            <a:pPr algn="r"/>
            <a:r>
              <a:rPr lang="nl-NL">
                <a:solidFill>
                  <a:srgbClr val="FFFFFF"/>
                </a:solidFill>
              </a:rPr>
              <a:t>Acute pyelonefritis</a:t>
            </a:r>
          </a:p>
        </p:txBody>
      </p:sp>
      <p:pic>
        <p:nvPicPr>
          <p:cNvPr id="5" name="Afbeelding 4">
            <a:extLst>
              <a:ext uri="{FF2B5EF4-FFF2-40B4-BE49-F238E27FC236}">
                <a16:creationId xmlns:a16="http://schemas.microsoft.com/office/drawing/2014/main" id="{C9D346BB-129F-6D48-039E-571D644C6022}"/>
              </a:ext>
            </a:extLst>
          </p:cNvPr>
          <p:cNvPicPr>
            <a:picLocks noChangeAspect="1"/>
          </p:cNvPicPr>
          <p:nvPr/>
        </p:nvPicPr>
        <p:blipFill rotWithShape="1">
          <a:blip r:embed="rId2"/>
          <a:srcRect l="5486"/>
          <a:stretch/>
        </p:blipFill>
        <p:spPr>
          <a:xfrm>
            <a:off x="327547" y="321733"/>
            <a:ext cx="7058306" cy="4107392"/>
          </a:xfrm>
          <a:prstGeom prst="rect">
            <a:avLst/>
          </a:prstGeom>
        </p:spPr>
      </p:pic>
      <p:sp>
        <p:nvSpPr>
          <p:cNvPr id="12" name="Rectangle 11">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jdelijke aanduiding voor inhoud 2"/>
          <p:cNvSpPr>
            <a:spLocks noGrp="1"/>
          </p:cNvSpPr>
          <p:nvPr>
            <p:ph idx="1"/>
          </p:nvPr>
        </p:nvSpPr>
        <p:spPr>
          <a:xfrm>
            <a:off x="7582563" y="432078"/>
            <a:ext cx="4085181" cy="5960203"/>
          </a:xfrm>
        </p:spPr>
        <p:txBody>
          <a:bodyPr anchor="ctr">
            <a:normAutofit/>
          </a:bodyPr>
          <a:lstStyle/>
          <a:p>
            <a:r>
              <a:rPr lang="nl-NL" sz="1500" dirty="0">
                <a:solidFill>
                  <a:srgbClr val="FFFFFF"/>
                </a:solidFill>
              </a:rPr>
              <a:t>De patiënten zijn vaak ernstig ziek.</a:t>
            </a:r>
            <a:br>
              <a:rPr lang="nl-NL" sz="1500" dirty="0">
                <a:solidFill>
                  <a:srgbClr val="FFFFFF"/>
                </a:solidFill>
              </a:rPr>
            </a:br>
            <a:r>
              <a:rPr lang="nl-NL" sz="1500" dirty="0">
                <a:solidFill>
                  <a:srgbClr val="FFFFFF"/>
                </a:solidFill>
              </a:rPr>
              <a:t>Als er daarbij ook een obstructie is in de ureter, dan kan een </a:t>
            </a:r>
            <a:r>
              <a:rPr lang="nl-NL" sz="1500" dirty="0" err="1">
                <a:solidFill>
                  <a:srgbClr val="FFFFFF"/>
                </a:solidFill>
              </a:rPr>
              <a:t>urosepsis</a:t>
            </a:r>
            <a:r>
              <a:rPr lang="nl-NL" sz="1500" dirty="0">
                <a:solidFill>
                  <a:srgbClr val="FFFFFF"/>
                </a:solidFill>
              </a:rPr>
              <a:t> ontstaan.</a:t>
            </a:r>
            <a:br>
              <a:rPr lang="nl-NL" sz="1500" dirty="0">
                <a:solidFill>
                  <a:srgbClr val="FFFFFF"/>
                </a:solidFill>
              </a:rPr>
            </a:br>
            <a:r>
              <a:rPr lang="nl-NL" sz="1500" dirty="0">
                <a:solidFill>
                  <a:srgbClr val="FFFFFF"/>
                </a:solidFill>
              </a:rPr>
              <a:t>Bijna altijd zal er ook een cystitis zijn.</a:t>
            </a:r>
            <a:br>
              <a:rPr lang="nl-NL" sz="1500" dirty="0">
                <a:solidFill>
                  <a:srgbClr val="FFFFFF"/>
                </a:solidFill>
              </a:rPr>
            </a:br>
            <a:br>
              <a:rPr lang="nl-NL" sz="1500" dirty="0">
                <a:solidFill>
                  <a:srgbClr val="FFFFFF"/>
                </a:solidFill>
              </a:rPr>
            </a:br>
            <a:r>
              <a:rPr lang="nl-NL" sz="1500" dirty="0">
                <a:solidFill>
                  <a:srgbClr val="FFFFFF"/>
                </a:solidFill>
              </a:rPr>
              <a:t>Welke typische klachten heeft een patiënt?</a:t>
            </a:r>
          </a:p>
          <a:p>
            <a:br>
              <a:rPr lang="nl-NL" sz="1500" dirty="0">
                <a:solidFill>
                  <a:srgbClr val="FFFFFF"/>
                </a:solidFill>
              </a:rPr>
            </a:br>
            <a:r>
              <a:rPr lang="nl-NL" sz="1500" dirty="0">
                <a:solidFill>
                  <a:srgbClr val="FFFFFF"/>
                </a:solidFill>
              </a:rPr>
              <a:t>Aanhoudende pijn in de nier regio</a:t>
            </a:r>
            <a:br>
              <a:rPr lang="nl-NL" sz="1500" dirty="0">
                <a:solidFill>
                  <a:srgbClr val="FFFFFF"/>
                </a:solidFill>
              </a:rPr>
            </a:br>
            <a:r>
              <a:rPr lang="nl-NL" sz="1500" dirty="0">
                <a:solidFill>
                  <a:srgbClr val="FFFFFF"/>
                </a:solidFill>
              </a:rPr>
              <a:t>koude rillingen en koortspieken</a:t>
            </a:r>
            <a:br>
              <a:rPr lang="nl-NL" sz="1500" dirty="0">
                <a:solidFill>
                  <a:srgbClr val="FFFFFF"/>
                </a:solidFill>
              </a:rPr>
            </a:br>
            <a:r>
              <a:rPr lang="nl-NL" sz="1500" dirty="0">
                <a:solidFill>
                  <a:srgbClr val="FFFFFF"/>
                </a:solidFill>
              </a:rPr>
              <a:t>lage RR en P</a:t>
            </a:r>
            <a:br>
              <a:rPr lang="nl-NL" sz="1500" dirty="0">
                <a:solidFill>
                  <a:srgbClr val="FFFFFF"/>
                </a:solidFill>
              </a:rPr>
            </a:br>
            <a:r>
              <a:rPr lang="nl-NL" sz="1500" dirty="0">
                <a:solidFill>
                  <a:srgbClr val="FFFFFF"/>
                </a:solidFill>
              </a:rPr>
              <a:t>misselijkheid en braken</a:t>
            </a:r>
          </a:p>
          <a:p>
            <a:r>
              <a:rPr lang="nl-NL" sz="1500" dirty="0">
                <a:solidFill>
                  <a:srgbClr val="FFFFFF"/>
                </a:solidFill>
              </a:rPr>
              <a:t>Wat is er bijzonder aan de presentatie van ouderen?</a:t>
            </a:r>
          </a:p>
          <a:p>
            <a:br>
              <a:rPr lang="nl-NL" sz="1500" dirty="0">
                <a:solidFill>
                  <a:srgbClr val="FFFFFF"/>
                </a:solidFill>
              </a:rPr>
            </a:br>
            <a:r>
              <a:rPr lang="nl-NL" sz="1500" dirty="0">
                <a:solidFill>
                  <a:srgbClr val="FFFFFF"/>
                </a:solidFill>
              </a:rPr>
              <a:t>De lokalisatie van de pijn is afwezig, dan wel hoge koorts of algehele malaise klachten zonder koorts</a:t>
            </a:r>
          </a:p>
          <a:p>
            <a:r>
              <a:rPr lang="nl-NL" sz="1500" dirty="0">
                <a:solidFill>
                  <a:srgbClr val="FFFFFF"/>
                </a:solidFill>
              </a:rPr>
              <a:t>Dit maakt het stellen van een diagnose niet makkelijker! </a:t>
            </a:r>
          </a:p>
        </p:txBody>
      </p:sp>
    </p:spTree>
    <p:extLst>
      <p:ext uri="{BB962C8B-B14F-4D97-AF65-F5344CB8AC3E}">
        <p14:creationId xmlns:p14="http://schemas.microsoft.com/office/powerpoint/2010/main" val="3407757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6825673" y="585216"/>
            <a:ext cx="4866794" cy="1499616"/>
          </a:xfrm>
        </p:spPr>
        <p:txBody>
          <a:bodyPr>
            <a:normAutofit/>
          </a:bodyPr>
          <a:lstStyle/>
          <a:p>
            <a:r>
              <a:rPr lang="nl-NL" dirty="0"/>
              <a:t>Een paar weetjes rondom </a:t>
            </a:r>
            <a:r>
              <a:rPr lang="nl-NL" dirty="0" err="1"/>
              <a:t>pneumonieËn</a:t>
            </a:r>
            <a:r>
              <a:rPr lang="nl-NL" dirty="0"/>
              <a:t> </a:t>
            </a:r>
          </a:p>
        </p:txBody>
      </p:sp>
      <p:pic>
        <p:nvPicPr>
          <p:cNvPr id="5" name="Afbeelding 4">
            <a:extLst>
              <a:ext uri="{FF2B5EF4-FFF2-40B4-BE49-F238E27FC236}">
                <a16:creationId xmlns:a16="http://schemas.microsoft.com/office/drawing/2014/main" id="{A3AB7C49-9811-4836-4166-256DF4D9FFC3}"/>
              </a:ext>
            </a:extLst>
          </p:cNvPr>
          <p:cNvPicPr>
            <a:picLocks noChangeAspect="1"/>
          </p:cNvPicPr>
          <p:nvPr/>
        </p:nvPicPr>
        <p:blipFill rotWithShape="1">
          <a:blip r:embed="rId2"/>
          <a:srcRect l="14375" r="2" b="2"/>
          <a:stretch/>
        </p:blipFill>
        <p:spPr>
          <a:xfrm>
            <a:off x="1" y="10"/>
            <a:ext cx="2934472" cy="3315748"/>
          </a:xfrm>
          <a:prstGeom prst="rect">
            <a:avLst/>
          </a:prstGeom>
        </p:spPr>
      </p:pic>
      <p:pic>
        <p:nvPicPr>
          <p:cNvPr id="7" name="Afbeelding 6">
            <a:extLst>
              <a:ext uri="{FF2B5EF4-FFF2-40B4-BE49-F238E27FC236}">
                <a16:creationId xmlns:a16="http://schemas.microsoft.com/office/drawing/2014/main" id="{21FE970A-FE49-9ABF-6E14-F075BE1C07FD}"/>
              </a:ext>
            </a:extLst>
          </p:cNvPr>
          <p:cNvPicPr>
            <a:picLocks noChangeAspect="1"/>
          </p:cNvPicPr>
          <p:nvPr/>
        </p:nvPicPr>
        <p:blipFill rotWithShape="1">
          <a:blip r:embed="rId3"/>
          <a:srcRect l="31254" r="15658" b="2"/>
          <a:stretch/>
        </p:blipFill>
        <p:spPr>
          <a:xfrm>
            <a:off x="3095339" y="10"/>
            <a:ext cx="2999073" cy="3315748"/>
          </a:xfrm>
          <a:prstGeom prst="rect">
            <a:avLst/>
          </a:prstGeom>
        </p:spPr>
      </p:pic>
      <p:cxnSp>
        <p:nvCxnSpPr>
          <p:cNvPr id="14" name="Straight Connector 13">
            <a:extLst>
              <a:ext uri="{FF2B5EF4-FFF2-40B4-BE49-F238E27FC236}">
                <a16:creationId xmlns:a16="http://schemas.microsoft.com/office/drawing/2014/main" id="{920FB216-68C6-4BA4-BE3A-D150792A21A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6631711"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Tijdelijke aanduiding voor inhoud 2"/>
          <p:cNvSpPr>
            <a:spLocks noGrp="1"/>
          </p:cNvSpPr>
          <p:nvPr>
            <p:ph idx="1"/>
          </p:nvPr>
        </p:nvSpPr>
        <p:spPr>
          <a:xfrm>
            <a:off x="6825673" y="2286000"/>
            <a:ext cx="5192156" cy="4023360"/>
          </a:xfrm>
        </p:spPr>
        <p:txBody>
          <a:bodyPr>
            <a:normAutofit/>
          </a:bodyPr>
          <a:lstStyle/>
          <a:p>
            <a:pPr marL="0" indent="0">
              <a:buNone/>
            </a:pPr>
            <a:r>
              <a:rPr lang="nl-NL" sz="1800" dirty="0"/>
              <a:t>Pneumokokkenpneumonie (bacterie) wordt vooral gezien bij de geriatrische patiënten, alcohol gebruikers, </a:t>
            </a:r>
            <a:r>
              <a:rPr lang="nl-NL" sz="1800" dirty="0" err="1"/>
              <a:t>immunogecompromitteerde</a:t>
            </a:r>
            <a:r>
              <a:rPr lang="nl-NL" sz="1800" dirty="0"/>
              <a:t>, of patiënten met chronisch longlijden. De ontsteking bevindt zich in de kleinste luchtwegtakjes en de alveoli</a:t>
            </a:r>
          </a:p>
          <a:p>
            <a:pPr marL="0" indent="0">
              <a:buNone/>
            </a:pPr>
            <a:endParaRPr lang="nl-NL" sz="1600" dirty="0"/>
          </a:p>
          <a:p>
            <a:pPr marL="0" indent="0">
              <a:buNone/>
            </a:pPr>
            <a:r>
              <a:rPr lang="nl-NL" sz="1800" dirty="0"/>
              <a:t>Bij de Haemophilus-influenzapneumonie (virus), zit de ontsteking ook in de bronchus en worden er grote hoeveelheden sputum geproduceerd. </a:t>
            </a:r>
            <a:br>
              <a:rPr lang="nl-NL" sz="1600" dirty="0"/>
            </a:br>
            <a:br>
              <a:rPr lang="nl-NL" sz="1600" dirty="0"/>
            </a:br>
            <a:endParaRPr lang="nl-NL" sz="1600" dirty="0"/>
          </a:p>
        </p:txBody>
      </p:sp>
      <p:pic>
        <p:nvPicPr>
          <p:cNvPr id="9" name="Afbeelding 8">
            <a:extLst>
              <a:ext uri="{FF2B5EF4-FFF2-40B4-BE49-F238E27FC236}">
                <a16:creationId xmlns:a16="http://schemas.microsoft.com/office/drawing/2014/main" id="{143041EB-D871-0D80-3682-55CBE84C2446}"/>
              </a:ext>
            </a:extLst>
          </p:cNvPr>
          <p:cNvPicPr>
            <a:picLocks noChangeAspect="1"/>
          </p:cNvPicPr>
          <p:nvPr/>
        </p:nvPicPr>
        <p:blipFill rotWithShape="1">
          <a:blip r:embed="rId4"/>
          <a:srcRect r="10334" b="1"/>
          <a:stretch/>
        </p:blipFill>
        <p:spPr>
          <a:xfrm>
            <a:off x="20" y="3476625"/>
            <a:ext cx="6094392" cy="3381375"/>
          </a:xfrm>
          <a:prstGeom prst="rect">
            <a:avLst/>
          </a:prstGeom>
        </p:spPr>
      </p:pic>
    </p:spTree>
    <p:extLst>
      <p:ext uri="{BB962C8B-B14F-4D97-AF65-F5344CB8AC3E}">
        <p14:creationId xmlns:p14="http://schemas.microsoft.com/office/powerpoint/2010/main" val="2108847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7B7C6F6-4579-4D42-9857-ED1B2EE07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7" y="4382347"/>
            <a:ext cx="5688020" cy="2153919"/>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title"/>
          </p:nvPr>
        </p:nvSpPr>
        <p:spPr>
          <a:xfrm>
            <a:off x="573024" y="4608575"/>
            <a:ext cx="5242560" cy="1765715"/>
          </a:xfrm>
        </p:spPr>
        <p:txBody>
          <a:bodyPr>
            <a:normAutofit/>
          </a:bodyPr>
          <a:lstStyle/>
          <a:p>
            <a:pPr algn="r"/>
            <a:r>
              <a:rPr lang="nl-NL" sz="4400">
                <a:solidFill>
                  <a:srgbClr val="FFFFFF"/>
                </a:solidFill>
              </a:rPr>
              <a:t>Wist je dit al?</a:t>
            </a:r>
          </a:p>
        </p:txBody>
      </p:sp>
      <p:pic>
        <p:nvPicPr>
          <p:cNvPr id="5" name="Afbeelding 4">
            <a:extLst>
              <a:ext uri="{FF2B5EF4-FFF2-40B4-BE49-F238E27FC236}">
                <a16:creationId xmlns:a16="http://schemas.microsoft.com/office/drawing/2014/main" id="{E48309AC-EDBC-6271-DD07-B439B2F88C56}"/>
              </a:ext>
            </a:extLst>
          </p:cNvPr>
          <p:cNvPicPr>
            <a:picLocks noChangeAspect="1"/>
          </p:cNvPicPr>
          <p:nvPr/>
        </p:nvPicPr>
        <p:blipFill rotWithShape="1">
          <a:blip r:embed="rId2"/>
          <a:srcRect l="788" r="1487" b="-2"/>
          <a:stretch/>
        </p:blipFill>
        <p:spPr>
          <a:xfrm>
            <a:off x="327547" y="321733"/>
            <a:ext cx="5688020" cy="3899748"/>
          </a:xfrm>
          <a:prstGeom prst="rect">
            <a:avLst/>
          </a:prstGeom>
        </p:spPr>
      </p:pic>
      <p:sp>
        <p:nvSpPr>
          <p:cNvPr id="12" name="Rectangle 11">
            <a:extLst>
              <a:ext uri="{FF2B5EF4-FFF2-40B4-BE49-F238E27FC236}">
                <a16:creationId xmlns:a16="http://schemas.microsoft.com/office/drawing/2014/main" id="{7E6D8249-E901-4E71-B15A-A7F5D7F7B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76434" y="321732"/>
            <a:ext cx="5693835" cy="6214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jdelijke aanduiding voor inhoud 2"/>
          <p:cNvSpPr>
            <a:spLocks noGrp="1"/>
          </p:cNvSpPr>
          <p:nvPr>
            <p:ph idx="1"/>
          </p:nvPr>
        </p:nvSpPr>
        <p:spPr>
          <a:xfrm>
            <a:off x="6261045" y="974874"/>
            <a:ext cx="5465382" cy="5399415"/>
          </a:xfrm>
        </p:spPr>
        <p:txBody>
          <a:bodyPr anchor="ctr">
            <a:normAutofit/>
          </a:bodyPr>
          <a:lstStyle/>
          <a:p>
            <a:r>
              <a:rPr lang="nl-NL" sz="1700" dirty="0">
                <a:solidFill>
                  <a:srgbClr val="FFFFFF"/>
                </a:solidFill>
              </a:rPr>
              <a:t>Nierstenen ook wel </a:t>
            </a:r>
            <a:r>
              <a:rPr lang="nl-NL" sz="1700" dirty="0" err="1">
                <a:solidFill>
                  <a:srgbClr val="FFFFFF"/>
                </a:solidFill>
              </a:rPr>
              <a:t>urolithiasis</a:t>
            </a:r>
            <a:r>
              <a:rPr lang="nl-NL" sz="1700" dirty="0">
                <a:solidFill>
                  <a:srgbClr val="FFFFFF"/>
                </a:solidFill>
              </a:rPr>
              <a:t> (urinewegstenen).</a:t>
            </a:r>
            <a:br>
              <a:rPr lang="nl-NL" sz="1700" dirty="0">
                <a:solidFill>
                  <a:srgbClr val="FFFFFF"/>
                </a:solidFill>
              </a:rPr>
            </a:br>
            <a:r>
              <a:rPr lang="nl-NL" sz="1700" dirty="0">
                <a:solidFill>
                  <a:srgbClr val="FFFFFF"/>
                </a:solidFill>
              </a:rPr>
              <a:t>Is een veel voorkomend probleem, 80% ontstaat tgv overmatige consumptie van eiwitten en zouten. Is een welvaartziekte.</a:t>
            </a:r>
            <a:br>
              <a:rPr lang="nl-NL" sz="1700" dirty="0">
                <a:solidFill>
                  <a:srgbClr val="FFFFFF"/>
                </a:solidFill>
              </a:rPr>
            </a:br>
            <a:endParaRPr lang="nl-NL" sz="1700" dirty="0">
              <a:solidFill>
                <a:srgbClr val="FFFFFF"/>
              </a:solidFill>
            </a:endParaRPr>
          </a:p>
          <a:p>
            <a:r>
              <a:rPr lang="nl-NL" sz="1700" dirty="0">
                <a:solidFill>
                  <a:srgbClr val="FFFFFF"/>
                </a:solidFill>
              </a:rPr>
              <a:t>Mannen hebben meer kans op nierstenen dan vrouwen</a:t>
            </a:r>
            <a:br>
              <a:rPr lang="nl-NL" sz="1700" dirty="0">
                <a:solidFill>
                  <a:srgbClr val="FFFFFF"/>
                </a:solidFill>
              </a:rPr>
            </a:br>
            <a:endParaRPr lang="nl-NL" sz="1700" dirty="0">
              <a:solidFill>
                <a:srgbClr val="FFFFFF"/>
              </a:solidFill>
            </a:endParaRPr>
          </a:p>
          <a:p>
            <a:r>
              <a:rPr lang="nl-NL" sz="1700" dirty="0">
                <a:solidFill>
                  <a:srgbClr val="FFFFFF"/>
                </a:solidFill>
              </a:rPr>
              <a:t>De eerste steen wordt vaak gevormd tussen het 20-40 levensjaar</a:t>
            </a:r>
            <a:br>
              <a:rPr lang="nl-NL" sz="1700" dirty="0">
                <a:solidFill>
                  <a:srgbClr val="FFFFFF"/>
                </a:solidFill>
              </a:rPr>
            </a:br>
            <a:r>
              <a:rPr lang="nl-NL" sz="1700" dirty="0">
                <a:solidFill>
                  <a:srgbClr val="FFFFFF"/>
                </a:solidFill>
              </a:rPr>
              <a:t>Een niersteen uit geplast, dan kans van 40%, dat je dit binnen 10 jaar nog een steen produceert.</a:t>
            </a:r>
          </a:p>
          <a:p>
            <a:r>
              <a:rPr lang="nl-NL" sz="1700" dirty="0">
                <a:solidFill>
                  <a:srgbClr val="FFFFFF"/>
                </a:solidFill>
              </a:rPr>
              <a:t>Welke klachten heb ik?</a:t>
            </a:r>
          </a:p>
          <a:p>
            <a:br>
              <a:rPr lang="nl-NL" sz="1700" dirty="0">
                <a:solidFill>
                  <a:srgbClr val="FFFFFF"/>
                </a:solidFill>
              </a:rPr>
            </a:br>
            <a:r>
              <a:rPr lang="nl-NL" sz="1700" dirty="0">
                <a:solidFill>
                  <a:srgbClr val="FFFFFF"/>
                </a:solidFill>
              </a:rPr>
              <a:t>Koliekpijn, krampende pijn van wisselende intensiteit, bewegingsdrang, misselijkheid en braken, hematurie. pijn kan in de flank gelokaliseerd worden, maar ook aan de zijkant van de buik of in de onderbuik. </a:t>
            </a:r>
          </a:p>
        </p:txBody>
      </p:sp>
    </p:spTree>
    <p:extLst>
      <p:ext uri="{BB962C8B-B14F-4D97-AF65-F5344CB8AC3E}">
        <p14:creationId xmlns:p14="http://schemas.microsoft.com/office/powerpoint/2010/main" val="3511654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Maar dan zijn we er nog niet…..</a:t>
            </a:r>
          </a:p>
        </p:txBody>
      </p:sp>
      <p:sp>
        <p:nvSpPr>
          <p:cNvPr id="3" name="Tijdelijke aanduiding voor inhoud 2"/>
          <p:cNvSpPr>
            <a:spLocks noGrp="1"/>
          </p:cNvSpPr>
          <p:nvPr>
            <p:ph idx="1"/>
          </p:nvPr>
        </p:nvSpPr>
        <p:spPr>
          <a:xfrm>
            <a:off x="1024128" y="2286000"/>
            <a:ext cx="10008962" cy="4023360"/>
          </a:xfrm>
        </p:spPr>
        <p:txBody>
          <a:bodyPr/>
          <a:lstStyle/>
          <a:p>
            <a:r>
              <a:rPr lang="nl-NL" dirty="0"/>
              <a:t>Het komt regelmatig voor dat er bij een patiënt met buikpijn geen oorzaak gevonden word. Dit betekent </a:t>
            </a:r>
            <a:r>
              <a:rPr lang="nl-NL" b="1" dirty="0"/>
              <a:t>niet</a:t>
            </a:r>
            <a:r>
              <a:rPr lang="nl-NL" dirty="0"/>
              <a:t> dat er niks aan de hand is!! Denk aan de diagnose </a:t>
            </a:r>
            <a:r>
              <a:rPr lang="nl-NL" dirty="0" err="1"/>
              <a:t>solk</a:t>
            </a:r>
            <a:r>
              <a:rPr lang="nl-NL" dirty="0"/>
              <a:t> (Somatisch Onvoldoende verklaarde Lichamelijke Klachten) of prikkelbare darm syndroom.</a:t>
            </a:r>
          </a:p>
          <a:p>
            <a:r>
              <a:rPr lang="nl-NL" dirty="0"/>
              <a:t>Dit komt omdat artsen ( en verpleegkundige) zich vooral richten op de organen. Uit onderzoek blijkt dat de pijn ook kan komen door de vliezen en spieren. Dit heeft nog onvoldoende aandacht.</a:t>
            </a:r>
          </a:p>
          <a:p>
            <a:r>
              <a:rPr lang="nl-NL" dirty="0"/>
              <a:t>Het feit dat er niks gevonden is zegt dus zeker niet dat er ook niks is!!!!</a:t>
            </a:r>
          </a:p>
        </p:txBody>
      </p:sp>
    </p:spTree>
    <p:extLst>
      <p:ext uri="{BB962C8B-B14F-4D97-AF65-F5344CB8AC3E}">
        <p14:creationId xmlns:p14="http://schemas.microsoft.com/office/powerpoint/2010/main" val="25402812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Help me, wat heb ik</a:t>
            </a:r>
          </a:p>
        </p:txBody>
      </p:sp>
      <p:sp>
        <p:nvSpPr>
          <p:cNvPr id="3" name="Tijdelijke aanduiding voor inhoud 2"/>
          <p:cNvSpPr>
            <a:spLocks noGrp="1"/>
          </p:cNvSpPr>
          <p:nvPr>
            <p:ph idx="1"/>
          </p:nvPr>
        </p:nvSpPr>
        <p:spPr/>
        <p:txBody>
          <a:bodyPr>
            <a:normAutofit/>
          </a:bodyPr>
          <a:lstStyle/>
          <a:p>
            <a:r>
              <a:rPr lang="nl-NL" dirty="0"/>
              <a:t>Als mijn klachten zijn:</a:t>
            </a:r>
            <a:br>
              <a:rPr lang="nl-NL" dirty="0"/>
            </a:br>
            <a:r>
              <a:rPr lang="nl-NL" dirty="0"/>
              <a:t>ik weet me geen raad met mijn pijn, ik kan niet stilzitten/liggen, niets lijkt de pijn te laten afnemen, het is acuut ontstaan, komt en gaat, trekt ook naar mijn flank</a:t>
            </a:r>
            <a:br>
              <a:rPr lang="nl-NL" dirty="0"/>
            </a:br>
            <a:endParaRPr lang="nl-NL" dirty="0"/>
          </a:p>
          <a:p>
            <a:r>
              <a:rPr lang="nl-NL" dirty="0"/>
              <a:t>Bij welke aandoening hoort dit?</a:t>
            </a:r>
            <a:br>
              <a:rPr lang="nl-NL" dirty="0"/>
            </a:br>
            <a:endParaRPr lang="nl-NL" dirty="0"/>
          </a:p>
          <a:p>
            <a:endParaRPr lang="nl-NL" dirty="0"/>
          </a:p>
          <a:p>
            <a:r>
              <a:rPr lang="nl-NL" dirty="0">
                <a:hlinkClick r:id="rId2" action="ppaction://hlinksldjump"/>
              </a:rPr>
              <a:t>Niersteenkoliek</a:t>
            </a:r>
            <a:r>
              <a:rPr lang="nl-NL" dirty="0"/>
              <a:t> of </a:t>
            </a:r>
            <a:r>
              <a:rPr lang="nl-NL" dirty="0">
                <a:hlinkClick r:id="rId3" action="ppaction://hlinksldjump"/>
              </a:rPr>
              <a:t>acute </a:t>
            </a:r>
            <a:r>
              <a:rPr lang="nl-NL" dirty="0" err="1">
                <a:hlinkClick r:id="rId3" action="ppaction://hlinksldjump"/>
              </a:rPr>
              <a:t>nierpijn</a:t>
            </a:r>
            <a:r>
              <a:rPr lang="nl-NL" dirty="0"/>
              <a:t>? </a:t>
            </a:r>
            <a:br>
              <a:rPr lang="nl-NL" dirty="0"/>
            </a:br>
            <a:br>
              <a:rPr lang="nl-NL" dirty="0"/>
            </a:br>
            <a:endParaRPr lang="nl-NL" dirty="0"/>
          </a:p>
        </p:txBody>
      </p:sp>
    </p:spTree>
    <p:extLst>
      <p:ext uri="{BB962C8B-B14F-4D97-AF65-F5344CB8AC3E}">
        <p14:creationId xmlns:p14="http://schemas.microsoft.com/office/powerpoint/2010/main" val="2016166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We gaan verder</a:t>
            </a:r>
          </a:p>
        </p:txBody>
      </p:sp>
      <p:sp>
        <p:nvSpPr>
          <p:cNvPr id="3" name="Tijdelijke aanduiding voor inhoud 2"/>
          <p:cNvSpPr>
            <a:spLocks noGrp="1"/>
          </p:cNvSpPr>
          <p:nvPr>
            <p:ph idx="1"/>
          </p:nvPr>
        </p:nvSpPr>
        <p:spPr/>
        <p:txBody>
          <a:bodyPr/>
          <a:lstStyle/>
          <a:p>
            <a:r>
              <a:rPr lang="nl-NL" dirty="0"/>
              <a:t>Ik heb last van misselijkheid en moet braken, de pijn lijkt naar de voorkant van de bovenbuik te komen en gaat naar de lies.</a:t>
            </a:r>
            <a:br>
              <a:rPr lang="nl-NL" dirty="0"/>
            </a:br>
            <a:r>
              <a:rPr lang="nl-NL" dirty="0"/>
              <a:t>Ik heb aandrang om te plassen, maar er komt niet veel, heb het gevoel niet uit te kunnen plassen.</a:t>
            </a:r>
          </a:p>
          <a:p>
            <a:pPr marL="0" indent="0">
              <a:buNone/>
            </a:pPr>
            <a:endParaRPr lang="nl-NL" dirty="0"/>
          </a:p>
          <a:p>
            <a:r>
              <a:rPr lang="nl-NL" dirty="0"/>
              <a:t>Bij welke aandoening hoort dit?</a:t>
            </a:r>
            <a:br>
              <a:rPr lang="nl-NL" dirty="0"/>
            </a:br>
            <a:endParaRPr lang="nl-NL" dirty="0"/>
          </a:p>
          <a:p>
            <a:endParaRPr lang="nl-NL" dirty="0"/>
          </a:p>
          <a:p>
            <a:r>
              <a:rPr lang="nl-NL" dirty="0">
                <a:hlinkClick r:id="rId3" action="ppaction://hlinksldjump"/>
              </a:rPr>
              <a:t>Niersteenkoliek</a:t>
            </a:r>
            <a:r>
              <a:rPr lang="nl-NL" dirty="0"/>
              <a:t> of een </a:t>
            </a:r>
            <a:r>
              <a:rPr lang="nl-NL" dirty="0">
                <a:hlinkClick r:id="rId4" action="ppaction://hlinksldjump"/>
              </a:rPr>
              <a:t>UWI</a:t>
            </a:r>
            <a:r>
              <a:rPr lang="nl-NL" dirty="0"/>
              <a:t>?</a:t>
            </a:r>
          </a:p>
        </p:txBody>
      </p:sp>
    </p:spTree>
    <p:extLst>
      <p:ext uri="{BB962C8B-B14F-4D97-AF65-F5344CB8AC3E}">
        <p14:creationId xmlns:p14="http://schemas.microsoft.com/office/powerpoint/2010/main" val="1539041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3">
                                            <p:txEl>
                                              <p:pRg st="4" end="4"/>
                                            </p:txEl>
                                          </p:spTgt>
                                        </p:tgtEl>
                                        <p:attrNameLst>
                                          <p:attrName>style.color</p:attrName>
                                        </p:attrNameLst>
                                      </p:cBhvr>
                                      <p:to>
                                        <a:schemeClr val="accent2"/>
                                      </p:to>
                                    </p:animClr>
                                    <p:animClr clrSpc="rgb" dir="cw">
                                      <p:cBhvr>
                                        <p:cTn id="7" dur="500" fill="hold"/>
                                        <p:tgtEl>
                                          <p:spTgt spid="3">
                                            <p:txEl>
                                              <p:pRg st="4" end="4"/>
                                            </p:txEl>
                                          </p:spTgt>
                                        </p:tgtEl>
                                        <p:attrNameLst>
                                          <p:attrName>fillcolor</p:attrName>
                                        </p:attrNameLst>
                                      </p:cBhvr>
                                      <p:to>
                                        <a:schemeClr val="accent2"/>
                                      </p:to>
                                    </p:animClr>
                                    <p:set>
                                      <p:cBhvr>
                                        <p:cTn id="8" dur="500" fill="hold"/>
                                        <p:tgtEl>
                                          <p:spTgt spid="3">
                                            <p:txEl>
                                              <p:pRg st="4" end="4"/>
                                            </p:txEl>
                                          </p:spTgt>
                                        </p:tgtEl>
                                        <p:attrNameLst>
                                          <p:attrName>fill.type</p:attrName>
                                        </p:attrNameLst>
                                      </p:cBhvr>
                                      <p:to>
                                        <p:strVal val="solid"/>
                                      </p:to>
                                    </p:set>
                                    <p:set>
                                      <p:cBhvr>
                                        <p:cTn id="9" dur="500" fill="hold"/>
                                        <p:tgtEl>
                                          <p:spTgt spid="3">
                                            <p:txEl>
                                              <p:pRg st="4" end="4"/>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24128" y="585216"/>
            <a:ext cx="10105988" cy="1499616"/>
          </a:xfrm>
        </p:spPr>
        <p:txBody>
          <a:bodyPr>
            <a:normAutofit/>
          </a:bodyPr>
          <a:lstStyle/>
          <a:p>
            <a:r>
              <a:rPr lang="nl-NL" dirty="0"/>
              <a:t>Helaas niet het correct</a:t>
            </a:r>
            <a:br>
              <a:rPr lang="nl-NL" dirty="0"/>
            </a:br>
            <a:r>
              <a:rPr lang="nl-NL" dirty="0"/>
              <a:t>Acute nier pijn</a:t>
            </a:r>
          </a:p>
        </p:txBody>
      </p:sp>
      <p:sp>
        <p:nvSpPr>
          <p:cNvPr id="3" name="Tijdelijke aanduiding voor inhoud 2"/>
          <p:cNvSpPr>
            <a:spLocks noGrp="1"/>
          </p:cNvSpPr>
          <p:nvPr>
            <p:ph idx="1"/>
          </p:nvPr>
        </p:nvSpPr>
        <p:spPr/>
        <p:txBody>
          <a:bodyPr/>
          <a:lstStyle/>
          <a:p>
            <a:r>
              <a:rPr lang="nl-NL" dirty="0"/>
              <a:t>Dit wordt alleen gezien bij pyelonefritis, pijn ter hoogte van 1 rib in de flank.</a:t>
            </a:r>
            <a:br>
              <a:rPr lang="nl-NL" dirty="0"/>
            </a:br>
            <a:r>
              <a:rPr lang="nl-NL" dirty="0"/>
              <a:t>Het is aanhoudend en zeurend. Het ontstaat ook acuut, net als niersteenkoliekpijn</a:t>
            </a:r>
          </a:p>
          <a:p>
            <a:endParaRPr lang="nl-NL" dirty="0"/>
          </a:p>
        </p:txBody>
      </p:sp>
      <p:sp>
        <p:nvSpPr>
          <p:cNvPr id="4" name="Actieknop: Terug of Vorige 3">
            <a:hlinkClick r:id="rId2" action="ppaction://hlinksldjump" highlightClick="1"/>
          </p:cNvPr>
          <p:cNvSpPr/>
          <p:nvPr/>
        </p:nvSpPr>
        <p:spPr>
          <a:xfrm>
            <a:off x="4375355" y="4296697"/>
            <a:ext cx="934064" cy="73741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25557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24128" y="644209"/>
            <a:ext cx="9720072" cy="1499616"/>
          </a:xfrm>
        </p:spPr>
        <p:txBody>
          <a:bodyPr/>
          <a:lstStyle/>
          <a:p>
            <a:r>
              <a:rPr lang="nl-NL" dirty="0"/>
              <a:t>Helaas niet correct</a:t>
            </a:r>
            <a:br>
              <a:rPr lang="nl-NL" dirty="0"/>
            </a:br>
            <a:r>
              <a:rPr lang="nl-NL" dirty="0"/>
              <a:t>UWI</a:t>
            </a:r>
          </a:p>
        </p:txBody>
      </p:sp>
      <p:sp>
        <p:nvSpPr>
          <p:cNvPr id="3" name="Tijdelijke aanduiding voor inhoud 2"/>
          <p:cNvSpPr>
            <a:spLocks noGrp="1"/>
          </p:cNvSpPr>
          <p:nvPr>
            <p:ph idx="1"/>
          </p:nvPr>
        </p:nvSpPr>
        <p:spPr/>
        <p:txBody>
          <a:bodyPr/>
          <a:lstStyle/>
          <a:p>
            <a:r>
              <a:rPr lang="nl-NL" dirty="0"/>
              <a:t>Bij een acute cystitis heb je meestal</a:t>
            </a:r>
          </a:p>
          <a:p>
            <a:r>
              <a:rPr lang="nl-NL" dirty="0"/>
              <a:t>Lichte pijn in de onderbuik, pijnlijke aandrang, stinkende urine</a:t>
            </a:r>
          </a:p>
          <a:p>
            <a:r>
              <a:rPr lang="nl-NL" dirty="0"/>
              <a:t>En komt vaak voor bij jonge seksueel actieve vrouwen</a:t>
            </a:r>
          </a:p>
        </p:txBody>
      </p:sp>
      <p:sp>
        <p:nvSpPr>
          <p:cNvPr id="4" name="Actieknop: Terug of Vorige 3">
            <a:hlinkClick r:id="rId2" action="ppaction://hlinksldjump" highlightClick="1"/>
          </p:cNvPr>
          <p:cNvSpPr/>
          <p:nvPr/>
        </p:nvSpPr>
        <p:spPr>
          <a:xfrm>
            <a:off x="3785419" y="4473677"/>
            <a:ext cx="1396181" cy="953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1740117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correct</a:t>
            </a:r>
          </a:p>
        </p:txBody>
      </p:sp>
      <p:sp>
        <p:nvSpPr>
          <p:cNvPr id="3" name="Tijdelijke aanduiding voor inhoud 2"/>
          <p:cNvSpPr>
            <a:spLocks noGrp="1"/>
          </p:cNvSpPr>
          <p:nvPr>
            <p:ph idx="1"/>
          </p:nvPr>
        </p:nvSpPr>
        <p:spPr/>
        <p:txBody>
          <a:bodyPr/>
          <a:lstStyle/>
          <a:p>
            <a:r>
              <a:rPr lang="nl-NL" dirty="0"/>
              <a:t>Deze klachten passen bij een niersteenkoliek aanval.</a:t>
            </a:r>
          </a:p>
          <a:p>
            <a:endParaRPr lang="nl-NL" dirty="0"/>
          </a:p>
          <a:p>
            <a:r>
              <a:rPr lang="nl-NL" dirty="0"/>
              <a:t>Geef deze mensen </a:t>
            </a:r>
            <a:r>
              <a:rPr lang="nl-NL" dirty="0" err="1"/>
              <a:t>zsm</a:t>
            </a:r>
            <a:r>
              <a:rPr lang="nl-NL" dirty="0"/>
              <a:t> </a:t>
            </a:r>
            <a:r>
              <a:rPr lang="nl-NL" dirty="0" err="1"/>
              <a:t>pcm</a:t>
            </a:r>
            <a:r>
              <a:rPr lang="nl-NL" dirty="0"/>
              <a:t> en </a:t>
            </a:r>
            <a:r>
              <a:rPr lang="nl-NL" dirty="0" err="1"/>
              <a:t>diclo</a:t>
            </a:r>
            <a:r>
              <a:rPr lang="nl-NL" dirty="0"/>
              <a:t> tegen de pijn. Advies is om niet te veel te drinken omdat een koliek een teken is van stuwing in de nieren. Bij extra drinken neemt de stuwing toe en dit werkt averechts voor passage van de steen</a:t>
            </a:r>
          </a:p>
        </p:txBody>
      </p:sp>
    </p:spTree>
    <p:extLst>
      <p:ext uri="{BB962C8B-B14F-4D97-AF65-F5344CB8AC3E}">
        <p14:creationId xmlns:p14="http://schemas.microsoft.com/office/powerpoint/2010/main" val="14242980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1024129" y="585216"/>
            <a:ext cx="4431792" cy="1499616"/>
          </a:xfrm>
        </p:spPr>
        <p:txBody>
          <a:bodyPr>
            <a:normAutofit/>
          </a:bodyPr>
          <a:lstStyle/>
          <a:p>
            <a:r>
              <a:rPr lang="nl-NL" sz="4300"/>
              <a:t>Een paar weetjes rondom pneumonieËn </a:t>
            </a:r>
          </a:p>
        </p:txBody>
      </p:sp>
      <p:sp>
        <p:nvSpPr>
          <p:cNvPr id="3" name="Tijdelijke aanduiding voor inhoud 2"/>
          <p:cNvSpPr>
            <a:spLocks noGrp="1"/>
          </p:cNvSpPr>
          <p:nvPr>
            <p:ph idx="1"/>
          </p:nvPr>
        </p:nvSpPr>
        <p:spPr>
          <a:xfrm>
            <a:off x="1024128" y="2285999"/>
            <a:ext cx="6823635" cy="4416251"/>
          </a:xfrm>
        </p:spPr>
        <p:txBody>
          <a:bodyPr>
            <a:normAutofit/>
          </a:bodyPr>
          <a:lstStyle/>
          <a:p>
            <a:pPr marL="0" indent="0">
              <a:buNone/>
            </a:pPr>
            <a:br>
              <a:rPr lang="nl-NL" sz="1400"/>
            </a:br>
            <a:br>
              <a:rPr lang="nl-NL" sz="1400"/>
            </a:br>
            <a:r>
              <a:rPr lang="nl-NL" sz="1800"/>
              <a:t>Een Staphylococcus-aureuspneumonie (bacterie) kan worden veroorzaakt door een septische embolie, bij intraveneuze lijnen, bij endocarditis of bij kleplijden.</a:t>
            </a:r>
          </a:p>
          <a:p>
            <a:pPr marL="0" indent="0">
              <a:buNone/>
            </a:pPr>
            <a:r>
              <a:rPr lang="nl-NL" sz="1800"/>
              <a:t>Legionella-pneumonie, kan in verontreinigde luchtfiltersystemen zitten en in waterleidingen (de doucheslang na de vakantie), deze vorm kan in principe iedereen treffen.</a:t>
            </a:r>
          </a:p>
          <a:p>
            <a:pPr marL="0" indent="0">
              <a:buNone/>
            </a:pPr>
            <a:r>
              <a:rPr lang="nl-NL" sz="1800"/>
              <a:t>Virale pneumonieën waren zeldzaam (Corona); influenza is berucht en wordt gevolgd door een bacteriële pneumonie (superinfectie). Verder: mazelen en andere kinderziekten</a:t>
            </a:r>
          </a:p>
          <a:p>
            <a:pPr marL="0" indent="0">
              <a:buNone/>
            </a:pPr>
            <a:r>
              <a:rPr lang="nl-NL" sz="1800"/>
              <a:t>Schimmels vinden we bij immuungecomprommitteerde patiënten (Pneumocystis jeroveci) en beademingspatiënten</a:t>
            </a:r>
          </a:p>
          <a:p>
            <a:pPr marL="0" indent="0">
              <a:buNone/>
            </a:pPr>
            <a:endParaRPr lang="nl-NL" sz="1400" dirty="0"/>
          </a:p>
        </p:txBody>
      </p:sp>
      <p:pic>
        <p:nvPicPr>
          <p:cNvPr id="5" name="Afbeelding 4">
            <a:extLst>
              <a:ext uri="{FF2B5EF4-FFF2-40B4-BE49-F238E27FC236}">
                <a16:creationId xmlns:a16="http://schemas.microsoft.com/office/drawing/2014/main" id="{E2F68827-6169-9ABF-38FA-BC06DFB504F5}"/>
              </a:ext>
            </a:extLst>
          </p:cNvPr>
          <p:cNvPicPr>
            <a:picLocks noChangeAspect="1"/>
          </p:cNvPicPr>
          <p:nvPr/>
        </p:nvPicPr>
        <p:blipFill>
          <a:blip r:embed="rId2"/>
          <a:stretch>
            <a:fillRect/>
          </a:stretch>
        </p:blipFill>
        <p:spPr>
          <a:xfrm>
            <a:off x="9285788" y="93873"/>
            <a:ext cx="2518940" cy="1933286"/>
          </a:xfrm>
          <a:prstGeom prst="rect">
            <a:avLst/>
          </a:prstGeom>
        </p:spPr>
      </p:pic>
      <p:pic>
        <p:nvPicPr>
          <p:cNvPr id="7" name="Afbeelding 6">
            <a:extLst>
              <a:ext uri="{FF2B5EF4-FFF2-40B4-BE49-F238E27FC236}">
                <a16:creationId xmlns:a16="http://schemas.microsoft.com/office/drawing/2014/main" id="{0C65824A-94D6-7523-B685-A769FBB07472}"/>
              </a:ext>
            </a:extLst>
          </p:cNvPr>
          <p:cNvPicPr>
            <a:picLocks noChangeAspect="1"/>
          </p:cNvPicPr>
          <p:nvPr/>
        </p:nvPicPr>
        <p:blipFill>
          <a:blip r:embed="rId3"/>
          <a:stretch>
            <a:fillRect/>
          </a:stretch>
        </p:blipFill>
        <p:spPr>
          <a:xfrm>
            <a:off x="9124459" y="2175401"/>
            <a:ext cx="2680269" cy="2507197"/>
          </a:xfrm>
          <a:prstGeom prst="rect">
            <a:avLst/>
          </a:prstGeom>
        </p:spPr>
      </p:pic>
      <p:pic>
        <p:nvPicPr>
          <p:cNvPr id="9" name="Afbeelding 8">
            <a:extLst>
              <a:ext uri="{FF2B5EF4-FFF2-40B4-BE49-F238E27FC236}">
                <a16:creationId xmlns:a16="http://schemas.microsoft.com/office/drawing/2014/main" id="{AF7AD41A-FB08-67E7-D7B6-CF1B4DD6351B}"/>
              </a:ext>
            </a:extLst>
          </p:cNvPr>
          <p:cNvPicPr>
            <a:picLocks noChangeAspect="1"/>
          </p:cNvPicPr>
          <p:nvPr/>
        </p:nvPicPr>
        <p:blipFill>
          <a:blip r:embed="rId4"/>
          <a:stretch>
            <a:fillRect/>
          </a:stretch>
        </p:blipFill>
        <p:spPr>
          <a:xfrm>
            <a:off x="7690548" y="4830840"/>
            <a:ext cx="4254063" cy="1801270"/>
          </a:xfrm>
          <a:prstGeom prst="rect">
            <a:avLst/>
          </a:prstGeom>
        </p:spPr>
      </p:pic>
    </p:spTree>
    <p:extLst>
      <p:ext uri="{BB962C8B-B14F-4D97-AF65-F5344CB8AC3E}">
        <p14:creationId xmlns:p14="http://schemas.microsoft.com/office/powerpoint/2010/main" val="4118507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title"/>
          </p:nvPr>
        </p:nvSpPr>
        <p:spPr>
          <a:xfrm>
            <a:off x="964788" y="804333"/>
            <a:ext cx="3391900" cy="5249334"/>
          </a:xfrm>
        </p:spPr>
        <p:txBody>
          <a:bodyPr>
            <a:normAutofit/>
          </a:bodyPr>
          <a:lstStyle/>
          <a:p>
            <a:pPr algn="r"/>
            <a:r>
              <a:rPr lang="nl-NL">
                <a:solidFill>
                  <a:srgbClr val="FFFFFF"/>
                </a:solidFill>
              </a:rPr>
              <a:t>Help me, wat heb ik</a:t>
            </a:r>
          </a:p>
        </p:txBody>
      </p:sp>
      <p:sp>
        <p:nvSpPr>
          <p:cNvPr id="3" name="Tijdelijke aanduiding voor inhoud 2"/>
          <p:cNvSpPr>
            <a:spLocks noGrp="1"/>
          </p:cNvSpPr>
          <p:nvPr>
            <p:ph idx="1"/>
          </p:nvPr>
        </p:nvSpPr>
        <p:spPr>
          <a:xfrm>
            <a:off x="4951048" y="804333"/>
            <a:ext cx="6306003" cy="5249334"/>
          </a:xfrm>
        </p:spPr>
        <p:txBody>
          <a:bodyPr anchor="ctr">
            <a:normAutofit/>
          </a:bodyPr>
          <a:lstStyle/>
          <a:p>
            <a:r>
              <a:rPr lang="nl-NL" dirty="0"/>
              <a:t>Als mijn klachten zijn:</a:t>
            </a:r>
            <a:br>
              <a:rPr lang="nl-NL" dirty="0"/>
            </a:br>
            <a:r>
              <a:rPr lang="nl-NL" dirty="0"/>
              <a:t>benauwdheidsklachten, pijn aan de thoraxwand, paradoxale bewegingen van de ribben. Als een deel tijdens de inspiratie naar binnen beweegt en bij uitademing naar buiten. Ik ben tijdens het wielrennen over de kop gegaan en hem stuur in mijn ribben gekregen.</a:t>
            </a:r>
            <a:br>
              <a:rPr lang="nl-NL" dirty="0"/>
            </a:br>
            <a:br>
              <a:rPr lang="nl-NL" dirty="0"/>
            </a:br>
            <a:r>
              <a:rPr lang="nl-NL" dirty="0"/>
              <a:t>Bij welke aandoening hoort dit?</a:t>
            </a:r>
            <a:br>
              <a:rPr lang="nl-NL" dirty="0"/>
            </a:br>
            <a:endParaRPr lang="nl-NL" dirty="0"/>
          </a:p>
          <a:p>
            <a:endParaRPr lang="nl-NL" dirty="0"/>
          </a:p>
          <a:p>
            <a:r>
              <a:rPr lang="nl-NL" dirty="0"/>
              <a:t>Fladderthorax </a:t>
            </a:r>
          </a:p>
          <a:p>
            <a:r>
              <a:rPr lang="nl-NL" dirty="0"/>
              <a:t>T.g.v. meerdere ribfracturen (#)</a:t>
            </a:r>
            <a:br>
              <a:rPr lang="nl-NL" dirty="0"/>
            </a:br>
            <a:br>
              <a:rPr lang="nl-NL" dirty="0"/>
            </a:br>
            <a:endParaRPr lang="nl-NL" dirty="0"/>
          </a:p>
        </p:txBody>
      </p:sp>
    </p:spTree>
    <p:extLst>
      <p:ext uri="{BB962C8B-B14F-4D97-AF65-F5344CB8AC3E}">
        <p14:creationId xmlns:p14="http://schemas.microsoft.com/office/powerpoint/2010/main" val="2026703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8A7F02-29A2-0383-149E-EB1A6C668307}"/>
              </a:ext>
            </a:extLst>
          </p:cNvPr>
          <p:cNvSpPr>
            <a:spLocks noGrp="1"/>
          </p:cNvSpPr>
          <p:nvPr>
            <p:ph type="title"/>
          </p:nvPr>
        </p:nvSpPr>
        <p:spPr/>
        <p:txBody>
          <a:bodyPr/>
          <a:lstStyle/>
          <a:p>
            <a:r>
              <a:rPr lang="nl-NL" dirty="0"/>
              <a:t>Fladderthorax</a:t>
            </a:r>
          </a:p>
        </p:txBody>
      </p:sp>
      <p:pic>
        <p:nvPicPr>
          <p:cNvPr id="3" name="Onlinemedia 2" title="fladderthorax">
            <a:hlinkClick r:id="" action="ppaction://media"/>
            <a:extLst>
              <a:ext uri="{FF2B5EF4-FFF2-40B4-BE49-F238E27FC236}">
                <a16:creationId xmlns:a16="http://schemas.microsoft.com/office/drawing/2014/main" id="{31667752-887A-091E-9B48-1795FF7D8971}"/>
              </a:ext>
            </a:extLst>
          </p:cNvPr>
          <p:cNvPicPr>
            <a:picLocks noRot="1" noChangeAspect="1"/>
          </p:cNvPicPr>
          <p:nvPr>
            <a:videoFile r:link="rId1"/>
          </p:nvPr>
        </p:nvPicPr>
        <p:blipFill>
          <a:blip r:embed="rId3"/>
          <a:stretch>
            <a:fillRect/>
          </a:stretch>
        </p:blipFill>
        <p:spPr>
          <a:xfrm>
            <a:off x="1942084" y="2084832"/>
            <a:ext cx="8186654" cy="4625459"/>
          </a:xfrm>
          <a:prstGeom prst="rect">
            <a:avLst/>
          </a:prstGeom>
        </p:spPr>
      </p:pic>
    </p:spTree>
    <p:extLst>
      <p:ext uri="{BB962C8B-B14F-4D97-AF65-F5344CB8AC3E}">
        <p14:creationId xmlns:p14="http://schemas.microsoft.com/office/powerpoint/2010/main" val="725834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86854F-146F-5880-C6DD-2661C0201D48}"/>
              </a:ext>
            </a:extLst>
          </p:cNvPr>
          <p:cNvSpPr>
            <a:spLocks noGrp="1"/>
          </p:cNvSpPr>
          <p:nvPr>
            <p:ph type="title"/>
          </p:nvPr>
        </p:nvSpPr>
        <p:spPr>
          <a:xfrm>
            <a:off x="1024128" y="585216"/>
            <a:ext cx="8018272" cy="1499616"/>
          </a:xfrm>
        </p:spPr>
        <p:txBody>
          <a:bodyPr>
            <a:normAutofit/>
          </a:bodyPr>
          <a:lstStyle/>
          <a:p>
            <a:r>
              <a:rPr lang="nl-NL" dirty="0"/>
              <a:t>Wat gaan ze er aan doen??</a:t>
            </a:r>
          </a:p>
        </p:txBody>
      </p:sp>
      <p:sp>
        <p:nvSpPr>
          <p:cNvPr id="3" name="Tijdelijke aanduiding voor inhoud 2">
            <a:extLst>
              <a:ext uri="{FF2B5EF4-FFF2-40B4-BE49-F238E27FC236}">
                <a16:creationId xmlns:a16="http://schemas.microsoft.com/office/drawing/2014/main" id="{D4FFE999-0DE2-BE0C-E717-0B79F303A873}"/>
              </a:ext>
            </a:extLst>
          </p:cNvPr>
          <p:cNvSpPr>
            <a:spLocks noGrp="1"/>
          </p:cNvSpPr>
          <p:nvPr>
            <p:ph idx="1"/>
          </p:nvPr>
        </p:nvSpPr>
        <p:spPr>
          <a:xfrm>
            <a:off x="1024128" y="2286000"/>
            <a:ext cx="8018271" cy="4023360"/>
          </a:xfrm>
        </p:spPr>
        <p:txBody>
          <a:bodyPr>
            <a:normAutofit/>
          </a:bodyPr>
          <a:lstStyle/>
          <a:p>
            <a:r>
              <a:rPr lang="nl-NL" b="0" i="0">
                <a:effectLst/>
                <a:latin typeface="Google Sans"/>
              </a:rPr>
              <a:t>Bij een ernstige fladderthorax moet de patiënt worden beademd. Als een fladderthorax niet ernstig is (het aangedane gebied is klein) en er is geen ander letsel of ademhalingsmoeilijkheden, dan zijn alleen pijnstillers nodig.</a:t>
            </a:r>
          </a:p>
          <a:p>
            <a:r>
              <a:rPr lang="nl-NL">
                <a:latin typeface="Google Sans"/>
              </a:rPr>
              <a:t>Pijnstilling kan ook doormiddel van een epiduraal katheter.</a:t>
            </a:r>
          </a:p>
          <a:p>
            <a:r>
              <a:rPr lang="nl-NL">
                <a:latin typeface="Google Sans"/>
              </a:rPr>
              <a:t>Belangrijk is dat er voldoende ventilatie is in de longen, zodat de kans op een pneumonie kleiner is.</a:t>
            </a:r>
          </a:p>
          <a:p>
            <a:endParaRPr lang="nl-NL" dirty="0"/>
          </a:p>
        </p:txBody>
      </p:sp>
      <p:sp>
        <p:nvSpPr>
          <p:cNvPr id="8" name="Rectangle 7">
            <a:extLst>
              <a:ext uri="{FF2B5EF4-FFF2-40B4-BE49-F238E27FC236}">
                <a16:creationId xmlns:a16="http://schemas.microsoft.com/office/drawing/2014/main" id="{77D7B666-D5E6-48CE-B26A-FB5E5C34AF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83348" y="325601"/>
            <a:ext cx="2286920" cy="3908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F6EE670A-A41A-44AD-BC1C-2090365EB5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83348" y="4394539"/>
            <a:ext cx="2286920" cy="2029724"/>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2700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77170A-5C41-561F-20B4-338111AC7F73}"/>
              </a:ext>
            </a:extLst>
          </p:cNvPr>
          <p:cNvSpPr>
            <a:spLocks noGrp="1"/>
          </p:cNvSpPr>
          <p:nvPr>
            <p:ph type="title"/>
          </p:nvPr>
        </p:nvSpPr>
        <p:spPr/>
        <p:txBody>
          <a:bodyPr/>
          <a:lstStyle/>
          <a:p>
            <a:r>
              <a:rPr lang="en-US" dirty="0" err="1"/>
              <a:t>Pijn</a:t>
            </a:r>
            <a:r>
              <a:rPr lang="en-US" dirty="0"/>
              <a:t> </a:t>
            </a:r>
            <a:r>
              <a:rPr lang="en-US" dirty="0" err="1"/>
              <a:t>bestrijding</a:t>
            </a:r>
            <a:endParaRPr lang="nl-NL" dirty="0"/>
          </a:p>
        </p:txBody>
      </p:sp>
      <p:pic>
        <p:nvPicPr>
          <p:cNvPr id="4" name="Tijdelijke aanduiding voor inhoud 3">
            <a:extLst>
              <a:ext uri="{FF2B5EF4-FFF2-40B4-BE49-F238E27FC236}">
                <a16:creationId xmlns:a16="http://schemas.microsoft.com/office/drawing/2014/main" id="{60D18C3C-E0F8-A855-AA72-81865C6F04B9}"/>
              </a:ext>
            </a:extLst>
          </p:cNvPr>
          <p:cNvPicPr>
            <a:picLocks noGrp="1" noChangeAspect="1"/>
          </p:cNvPicPr>
          <p:nvPr>
            <p:ph idx="1"/>
          </p:nvPr>
        </p:nvPicPr>
        <p:blipFill>
          <a:blip r:embed="rId2"/>
          <a:stretch>
            <a:fillRect/>
          </a:stretch>
        </p:blipFill>
        <p:spPr>
          <a:xfrm>
            <a:off x="1989574" y="2242559"/>
            <a:ext cx="8551147" cy="4387713"/>
          </a:xfrm>
          <a:prstGeom prst="rect">
            <a:avLst/>
          </a:prstGeom>
        </p:spPr>
      </p:pic>
    </p:spTree>
    <p:extLst>
      <p:ext uri="{BB962C8B-B14F-4D97-AF65-F5344CB8AC3E}">
        <p14:creationId xmlns:p14="http://schemas.microsoft.com/office/powerpoint/2010/main" val="12869551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08749FB-5801-45C8-BF7B-840E23F8A2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DAA7C513-277B-4325-9779-116946C0D3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4632" y="484632"/>
            <a:ext cx="11207835" cy="35119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20F6923-DC2F-4143-ACA0-519D0FE6C7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4632" y="4150596"/>
            <a:ext cx="3248522" cy="2219668"/>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319B32C-704E-4A0B-BD7B-186B70511A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97745" y="4150596"/>
            <a:ext cx="7794722" cy="22196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17340E9A-C4D1-9628-8327-3BAF2EFDEEFA}"/>
              </a:ext>
            </a:extLst>
          </p:cNvPr>
          <p:cNvSpPr>
            <a:spLocks noGrp="1"/>
          </p:cNvSpPr>
          <p:nvPr>
            <p:ph type="title"/>
          </p:nvPr>
        </p:nvSpPr>
        <p:spPr>
          <a:xfrm>
            <a:off x="4178301" y="4391025"/>
            <a:ext cx="7192110" cy="1738808"/>
          </a:xfrm>
        </p:spPr>
        <p:txBody>
          <a:bodyPr>
            <a:normAutofit/>
          </a:bodyPr>
          <a:lstStyle/>
          <a:p>
            <a:r>
              <a:rPr lang="en-US" sz="4300">
                <a:solidFill>
                  <a:srgbClr val="FFFFFF"/>
                </a:solidFill>
              </a:rPr>
              <a:t>Opdracht</a:t>
            </a:r>
            <a:br>
              <a:rPr lang="en-US" sz="4300">
                <a:solidFill>
                  <a:srgbClr val="FFFFFF"/>
                </a:solidFill>
              </a:rPr>
            </a:br>
            <a:r>
              <a:rPr lang="en-US" sz="4300">
                <a:solidFill>
                  <a:srgbClr val="FFFFFF"/>
                </a:solidFill>
              </a:rPr>
              <a:t>subgroep max 5 studenten</a:t>
            </a:r>
            <a:br>
              <a:rPr lang="en-US" sz="4300">
                <a:solidFill>
                  <a:srgbClr val="FFFFFF"/>
                </a:solidFill>
              </a:rPr>
            </a:br>
            <a:r>
              <a:rPr lang="en-US" sz="4300">
                <a:solidFill>
                  <a:srgbClr val="FFFFFF"/>
                </a:solidFill>
              </a:rPr>
              <a:t>tijd 30 min</a:t>
            </a:r>
            <a:endParaRPr lang="nl-NL" sz="4300">
              <a:solidFill>
                <a:srgbClr val="FFFFFF"/>
              </a:solidFill>
            </a:endParaRPr>
          </a:p>
        </p:txBody>
      </p:sp>
      <p:sp>
        <p:nvSpPr>
          <p:cNvPr id="3" name="Tijdelijke aanduiding voor inhoud 2">
            <a:extLst>
              <a:ext uri="{FF2B5EF4-FFF2-40B4-BE49-F238E27FC236}">
                <a16:creationId xmlns:a16="http://schemas.microsoft.com/office/drawing/2014/main" id="{B56F22FC-183D-398A-B5E4-58BCF0EA580B}"/>
              </a:ext>
            </a:extLst>
          </p:cNvPr>
          <p:cNvSpPr>
            <a:spLocks noGrp="1"/>
          </p:cNvSpPr>
          <p:nvPr>
            <p:ph idx="1"/>
          </p:nvPr>
        </p:nvSpPr>
        <p:spPr>
          <a:xfrm>
            <a:off x="783772" y="613211"/>
            <a:ext cx="9984944" cy="3657600"/>
          </a:xfrm>
        </p:spPr>
        <p:txBody>
          <a:bodyPr anchor="ctr">
            <a:normAutofit fontScale="92500" lnSpcReduction="20000"/>
          </a:bodyPr>
          <a:lstStyle/>
          <a:p>
            <a:endParaRPr lang="en-US" sz="600" dirty="0"/>
          </a:p>
          <a:p>
            <a:endParaRPr lang="en-US" sz="600" dirty="0"/>
          </a:p>
          <a:p>
            <a:pPr marL="0" indent="0">
              <a:buNone/>
            </a:pPr>
            <a:r>
              <a:rPr lang="en-US" sz="1800" dirty="0" err="1"/>
              <a:t>Zoek</a:t>
            </a:r>
            <a:r>
              <a:rPr lang="en-US" sz="1800" dirty="0"/>
              <a:t> in </a:t>
            </a:r>
            <a:r>
              <a:rPr lang="en-US" sz="1800" dirty="0" err="1"/>
              <a:t>een</a:t>
            </a:r>
            <a:r>
              <a:rPr lang="en-US" sz="1800" dirty="0"/>
              <a:t> </a:t>
            </a:r>
            <a:r>
              <a:rPr lang="en-US" sz="1800" dirty="0" err="1"/>
              <a:t>subgroep</a:t>
            </a:r>
            <a:r>
              <a:rPr lang="en-US" sz="1800" dirty="0"/>
              <a:t> 1 van de </a:t>
            </a:r>
            <a:r>
              <a:rPr lang="en-US" sz="1800" dirty="0" err="1"/>
              <a:t>onderstaande</a:t>
            </a:r>
            <a:r>
              <a:rPr lang="en-US" sz="1800" dirty="0"/>
              <a:t> </a:t>
            </a:r>
            <a:r>
              <a:rPr lang="en-US" sz="1800" dirty="0" err="1"/>
              <a:t>onderwerpen</a:t>
            </a:r>
            <a:r>
              <a:rPr lang="en-US" sz="1800" dirty="0"/>
              <a:t> op:</a:t>
            </a:r>
          </a:p>
          <a:p>
            <a:pPr>
              <a:buFont typeface="Wingdings" panose="05000000000000000000" pitchFamily="2" charset="2"/>
              <a:buChar char="§"/>
            </a:pPr>
            <a:r>
              <a:rPr lang="en-US" sz="1800" dirty="0"/>
              <a:t> </a:t>
            </a:r>
            <a:r>
              <a:rPr lang="en-US" sz="1800" dirty="0" err="1"/>
              <a:t>Behandeling</a:t>
            </a:r>
            <a:r>
              <a:rPr lang="en-US" sz="1800" dirty="0"/>
              <a:t> </a:t>
            </a:r>
            <a:r>
              <a:rPr lang="en-US" sz="1800" dirty="0" err="1"/>
              <a:t>spanningsthorax</a:t>
            </a:r>
            <a:endParaRPr lang="en-US" sz="1800" dirty="0"/>
          </a:p>
          <a:p>
            <a:pPr>
              <a:buFont typeface="Wingdings" panose="05000000000000000000" pitchFamily="2" charset="2"/>
              <a:buChar char="§"/>
            </a:pPr>
            <a:r>
              <a:rPr lang="en-US" sz="1800" dirty="0"/>
              <a:t> </a:t>
            </a:r>
            <a:r>
              <a:rPr lang="en-US" sz="1800" dirty="0" err="1"/>
              <a:t>Behandeling</a:t>
            </a:r>
            <a:r>
              <a:rPr lang="en-US" sz="1800" dirty="0"/>
              <a:t> </a:t>
            </a:r>
            <a:r>
              <a:rPr lang="en-US" sz="1800" dirty="0" err="1"/>
              <a:t>oesofagus</a:t>
            </a:r>
            <a:r>
              <a:rPr lang="en-US" sz="1800" dirty="0"/>
              <a:t>/varices </a:t>
            </a:r>
            <a:r>
              <a:rPr lang="en-US" sz="1800" dirty="0" err="1"/>
              <a:t>bloeding</a:t>
            </a:r>
            <a:endParaRPr lang="en-US" sz="1800" dirty="0"/>
          </a:p>
          <a:p>
            <a:pPr>
              <a:buFont typeface="Wingdings" panose="05000000000000000000" pitchFamily="2" charset="2"/>
              <a:buChar char="§"/>
            </a:pPr>
            <a:r>
              <a:rPr lang="en-US" sz="1800" dirty="0"/>
              <a:t> </a:t>
            </a:r>
            <a:r>
              <a:rPr lang="en-US" sz="1800" dirty="0" err="1"/>
              <a:t>Behandeling</a:t>
            </a:r>
            <a:r>
              <a:rPr lang="en-US" sz="1800" dirty="0"/>
              <a:t> acute pericarditis</a:t>
            </a:r>
          </a:p>
          <a:p>
            <a:pPr marL="0" indent="0">
              <a:buNone/>
            </a:pPr>
            <a:endParaRPr lang="nl-NL" sz="1800" dirty="0"/>
          </a:p>
          <a:p>
            <a:pPr marL="0" indent="0">
              <a:buNone/>
            </a:pPr>
            <a:r>
              <a:rPr lang="nl-NL" sz="1800" dirty="0"/>
              <a:t>Presenteer de volgende onderdelen:</a:t>
            </a:r>
          </a:p>
          <a:p>
            <a:pPr>
              <a:buFont typeface="Wingdings" panose="05000000000000000000" pitchFamily="2" charset="2"/>
              <a:buChar char="§"/>
            </a:pPr>
            <a:r>
              <a:rPr lang="nl-NL" sz="1800" dirty="0"/>
              <a:t> Wat maakt het acuut en levensbedreigend</a:t>
            </a:r>
          </a:p>
          <a:p>
            <a:pPr>
              <a:buFont typeface="Wingdings" panose="05000000000000000000" pitchFamily="2" charset="2"/>
              <a:buChar char="§"/>
            </a:pPr>
            <a:r>
              <a:rPr lang="nl-NL" sz="1800" dirty="0"/>
              <a:t> Hoe ontstaat de aandoening</a:t>
            </a:r>
          </a:p>
          <a:p>
            <a:pPr>
              <a:buFont typeface="Wingdings" panose="05000000000000000000" pitchFamily="2" charset="2"/>
              <a:buChar char="§"/>
            </a:pPr>
            <a:r>
              <a:rPr lang="nl-NL" sz="1800" dirty="0"/>
              <a:t> Wat is de behandeling</a:t>
            </a:r>
          </a:p>
          <a:p>
            <a:pPr marL="0" indent="0">
              <a:buNone/>
            </a:pPr>
            <a:endParaRPr lang="nl-NL" sz="600" dirty="0"/>
          </a:p>
          <a:p>
            <a:pPr>
              <a:buFont typeface="Wingdings" panose="05000000000000000000" pitchFamily="2" charset="2"/>
              <a:buChar char="§"/>
            </a:pPr>
            <a:endParaRPr lang="nl-NL" sz="600" dirty="0"/>
          </a:p>
          <a:p>
            <a:pPr>
              <a:buFont typeface="Wingdings" panose="05000000000000000000" pitchFamily="2" charset="2"/>
              <a:buChar char="§"/>
            </a:pPr>
            <a:endParaRPr lang="nl-NL" sz="600" dirty="0"/>
          </a:p>
          <a:p>
            <a:pPr>
              <a:buFont typeface="Wingdings" panose="05000000000000000000" pitchFamily="2" charset="2"/>
              <a:buChar char="§"/>
            </a:pPr>
            <a:endParaRPr lang="nl-NL" sz="600" dirty="0"/>
          </a:p>
        </p:txBody>
      </p:sp>
    </p:spTree>
    <p:extLst>
      <p:ext uri="{BB962C8B-B14F-4D97-AF65-F5344CB8AC3E}">
        <p14:creationId xmlns:p14="http://schemas.microsoft.com/office/powerpoint/2010/main" val="110816550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3053</TotalTime>
  <Words>2054</Words>
  <Application>Microsoft Office PowerPoint</Application>
  <PresentationFormat>Breedbeeld</PresentationFormat>
  <Paragraphs>156</Paragraphs>
  <Slides>36</Slides>
  <Notes>2</Notes>
  <HiddenSlides>0</HiddenSlides>
  <MMClips>7</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36</vt:i4>
      </vt:variant>
    </vt:vector>
  </HeadingPairs>
  <TitlesOfParts>
    <vt:vector size="43" baseType="lpstr">
      <vt:lpstr>Calibri</vt:lpstr>
      <vt:lpstr>Google Sans</vt:lpstr>
      <vt:lpstr>Tw Cen MT</vt:lpstr>
      <vt:lpstr>Tw Cen MT Condensed</vt:lpstr>
      <vt:lpstr>Wingdings</vt:lpstr>
      <vt:lpstr>Wingdings 3</vt:lpstr>
      <vt:lpstr>Integraal</vt:lpstr>
      <vt:lpstr>Thorax/longen</vt:lpstr>
      <vt:lpstr>Inhoud van deze les</vt:lpstr>
      <vt:lpstr>Een paar weetjes rondom pneumonieËn </vt:lpstr>
      <vt:lpstr>Een paar weetjes rondom pneumonieËn </vt:lpstr>
      <vt:lpstr>Help me, wat heb ik</vt:lpstr>
      <vt:lpstr>Fladderthorax</vt:lpstr>
      <vt:lpstr>Wat gaan ze er aan doen??</vt:lpstr>
      <vt:lpstr>Pijn bestrijding</vt:lpstr>
      <vt:lpstr>Opdracht subgroep max 5 studenten tijd 30 min</vt:lpstr>
      <vt:lpstr>Vraag? Lees onderstaande en vertel me wat heb ik?</vt:lpstr>
      <vt:lpstr>Vraag? Lees onderstaande en vertel me</vt:lpstr>
      <vt:lpstr>Wat gaan ze er aan doen?</vt:lpstr>
      <vt:lpstr>Spannings pneumathorax</vt:lpstr>
      <vt:lpstr> </vt:lpstr>
      <vt:lpstr>Pericarditis</vt:lpstr>
      <vt:lpstr>Wat gaan ze er aan doen?</vt:lpstr>
      <vt:lpstr>Pericard punctie</vt:lpstr>
      <vt:lpstr>En voor de liefhebbers….</vt:lpstr>
      <vt:lpstr>Bloedingen van de tractus digestivus</vt:lpstr>
      <vt:lpstr>PowerPoint-presentatie</vt:lpstr>
      <vt:lpstr>PowerPoint-presentatie</vt:lpstr>
      <vt:lpstr>PowerPoint-presentatie</vt:lpstr>
      <vt:lpstr>buikproblemen</vt:lpstr>
      <vt:lpstr>inhoud</vt:lpstr>
      <vt:lpstr>Kleine opfrissing</vt:lpstr>
      <vt:lpstr>organen</vt:lpstr>
      <vt:lpstr>Acute buik =</vt:lpstr>
      <vt:lpstr>Waar wordt welke pijn gevoeld</vt:lpstr>
      <vt:lpstr>Acute pyelonefritis</vt:lpstr>
      <vt:lpstr>Wist je dit al?</vt:lpstr>
      <vt:lpstr>Maar dan zijn we er nog niet…..</vt:lpstr>
      <vt:lpstr>Help me, wat heb ik</vt:lpstr>
      <vt:lpstr>We gaan verder</vt:lpstr>
      <vt:lpstr>Helaas niet het correct Acute nier pijn</vt:lpstr>
      <vt:lpstr>Helaas niet correct UWI</vt:lpstr>
      <vt:lpstr>correct</vt:lpstr>
    </vt:vector>
  </TitlesOfParts>
  <Company>MBO Utrecht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Thorax/longen</dc:title>
  <dc:creator>Lizette Bazen</dc:creator>
  <cp:lastModifiedBy>Iwan van der Werf</cp:lastModifiedBy>
  <cp:revision>65</cp:revision>
  <dcterms:created xsi:type="dcterms:W3CDTF">2019-04-21T12:41:19Z</dcterms:created>
  <dcterms:modified xsi:type="dcterms:W3CDTF">2024-10-11T09:37:58Z</dcterms:modified>
</cp:coreProperties>
</file>