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72" r:id="rId4"/>
    <p:sldId id="258" r:id="rId5"/>
    <p:sldId id="259" r:id="rId6"/>
    <p:sldId id="289" r:id="rId7"/>
    <p:sldId id="281" r:id="rId8"/>
    <p:sldId id="260" r:id="rId9"/>
    <p:sldId id="261" r:id="rId10"/>
    <p:sldId id="262" r:id="rId11"/>
    <p:sldId id="263" r:id="rId12"/>
    <p:sldId id="264" r:id="rId13"/>
    <p:sldId id="285" r:id="rId14"/>
    <p:sldId id="274" r:id="rId15"/>
    <p:sldId id="280" r:id="rId16"/>
    <p:sldId id="265" r:id="rId17"/>
    <p:sldId id="266" r:id="rId18"/>
    <p:sldId id="279" r:id="rId19"/>
    <p:sldId id="267" r:id="rId20"/>
    <p:sldId id="286" r:id="rId21"/>
    <p:sldId id="273" r:id="rId22"/>
    <p:sldId id="268" r:id="rId23"/>
    <p:sldId id="269" r:id="rId24"/>
    <p:sldId id="288" r:id="rId25"/>
    <p:sldId id="270" r:id="rId26"/>
    <p:sldId id="284" r:id="rId27"/>
    <p:sldId id="271" r:id="rId28"/>
    <p:sldId id="282" r:id="rId29"/>
    <p:sldId id="283" r:id="rId30"/>
    <p:sldId id="287" r:id="rId31"/>
  </p:sldIdLst>
  <p:sldSz cx="12192000" cy="6858000"/>
  <p:notesSz cx="6858000" cy="9144000"/>
  <p:defaultTextStyle>
    <a:defPPr rtl="0"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23E119-9192-49AE-A473-F9D2333DC2A4}" v="5" dt="2024-06-18T11:54:18.9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1" autoAdjust="0"/>
    <p:restoredTop sz="94660"/>
  </p:normalViewPr>
  <p:slideViewPr>
    <p:cSldViewPr snapToGrid="0">
      <p:cViewPr varScale="1">
        <p:scale>
          <a:sx n="86" d="100"/>
          <a:sy n="86" d="100"/>
        </p:scale>
        <p:origin x="42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wan van der Werf" userId="b1e4871e-4d28-4956-a9cb-e177b69d8260" providerId="ADAL" clId="{1223E119-9192-49AE-A473-F9D2333DC2A4}"/>
    <pc:docChg chg="custSel modSld">
      <pc:chgData name="Iwan van der Werf" userId="b1e4871e-4d28-4956-a9cb-e177b69d8260" providerId="ADAL" clId="{1223E119-9192-49AE-A473-F9D2333DC2A4}" dt="2024-06-18T11:56:03.691" v="20" actId="14100"/>
      <pc:docMkLst>
        <pc:docMk/>
      </pc:docMkLst>
      <pc:sldChg chg="modSp mod">
        <pc:chgData name="Iwan van der Werf" userId="b1e4871e-4d28-4956-a9cb-e177b69d8260" providerId="ADAL" clId="{1223E119-9192-49AE-A473-F9D2333DC2A4}" dt="2024-06-18T11:56:03.691" v="20" actId="14100"/>
        <pc:sldMkLst>
          <pc:docMk/>
          <pc:sldMk cId="558065238" sldId="270"/>
        </pc:sldMkLst>
        <pc:spChg chg="mod">
          <ac:chgData name="Iwan van der Werf" userId="b1e4871e-4d28-4956-a9cb-e177b69d8260" providerId="ADAL" clId="{1223E119-9192-49AE-A473-F9D2333DC2A4}" dt="2024-06-18T11:56:03.691" v="20" actId="14100"/>
          <ac:spMkLst>
            <pc:docMk/>
            <pc:sldMk cId="558065238" sldId="270"/>
            <ac:spMk id="4" creationId="{A40F02D4-AD0C-D31D-2CD3-0F19F72F1D10}"/>
          </ac:spMkLst>
        </pc:spChg>
      </pc:sldChg>
      <pc:sldChg chg="modSp">
        <pc:chgData name="Iwan van der Werf" userId="b1e4871e-4d28-4956-a9cb-e177b69d8260" providerId="ADAL" clId="{1223E119-9192-49AE-A473-F9D2333DC2A4}" dt="2024-06-18T11:54:18.943" v="7" actId="14100"/>
        <pc:sldMkLst>
          <pc:docMk/>
          <pc:sldMk cId="1422150576" sldId="273"/>
        </pc:sldMkLst>
        <pc:picChg chg="mod">
          <ac:chgData name="Iwan van der Werf" userId="b1e4871e-4d28-4956-a9cb-e177b69d8260" providerId="ADAL" clId="{1223E119-9192-49AE-A473-F9D2333DC2A4}" dt="2024-06-18T11:54:18.943" v="7" actId="14100"/>
          <ac:picMkLst>
            <pc:docMk/>
            <pc:sldMk cId="1422150576" sldId="273"/>
            <ac:picMk id="2050" creationId="{1AC27197-9FEF-E5BF-1AFF-1F760ED0F6A9}"/>
          </ac:picMkLst>
        </pc:picChg>
        <pc:picChg chg="mod">
          <ac:chgData name="Iwan van der Werf" userId="b1e4871e-4d28-4956-a9cb-e177b69d8260" providerId="ADAL" clId="{1223E119-9192-49AE-A473-F9D2333DC2A4}" dt="2024-06-18T11:53:54.859" v="4" actId="14100"/>
          <ac:picMkLst>
            <pc:docMk/>
            <pc:sldMk cId="1422150576" sldId="273"/>
            <ac:picMk id="2052" creationId="{C9CC9A4F-8C9C-E355-23B0-A74AC8F9F386}"/>
          </ac:picMkLst>
        </pc:picChg>
        <pc:picChg chg="mod">
          <ac:chgData name="Iwan van der Werf" userId="b1e4871e-4d28-4956-a9cb-e177b69d8260" providerId="ADAL" clId="{1223E119-9192-49AE-A473-F9D2333DC2A4}" dt="2024-06-18T11:54:03.309" v="6" actId="14100"/>
          <ac:picMkLst>
            <pc:docMk/>
            <pc:sldMk cId="1422150576" sldId="273"/>
            <ac:picMk id="2058" creationId="{4E13DA98-3E3A-DB37-AC81-E6648C7D79E9}"/>
          </ac:picMkLst>
        </pc:picChg>
      </pc:sldChg>
      <pc:sldChg chg="modSp mod">
        <pc:chgData name="Iwan van der Werf" userId="b1e4871e-4d28-4956-a9cb-e177b69d8260" providerId="ADAL" clId="{1223E119-9192-49AE-A473-F9D2333DC2A4}" dt="2024-06-18T11:52:18.403" v="2" actId="14100"/>
        <pc:sldMkLst>
          <pc:docMk/>
          <pc:sldMk cId="3924367303" sldId="281"/>
        </pc:sldMkLst>
        <pc:picChg chg="mod">
          <ac:chgData name="Iwan van der Werf" userId="b1e4871e-4d28-4956-a9cb-e177b69d8260" providerId="ADAL" clId="{1223E119-9192-49AE-A473-F9D2333DC2A4}" dt="2024-06-18T11:52:18.403" v="2" actId="14100"/>
          <ac:picMkLst>
            <pc:docMk/>
            <pc:sldMk cId="3924367303" sldId="281"/>
            <ac:picMk id="2" creationId="{D5A3DD1A-48AC-3A21-954C-C5482DD1B1DC}"/>
          </ac:picMkLst>
        </pc:picChg>
      </pc:sldChg>
      <pc:sldChg chg="modSp mod">
        <pc:chgData name="Iwan van der Werf" userId="b1e4871e-4d28-4956-a9cb-e177b69d8260" providerId="ADAL" clId="{1223E119-9192-49AE-A473-F9D2333DC2A4}" dt="2024-06-18T11:55:50.077" v="18" actId="207"/>
        <pc:sldMkLst>
          <pc:docMk/>
          <pc:sldMk cId="3979279991" sldId="288"/>
        </pc:sldMkLst>
        <pc:spChg chg="mod">
          <ac:chgData name="Iwan van der Werf" userId="b1e4871e-4d28-4956-a9cb-e177b69d8260" providerId="ADAL" clId="{1223E119-9192-49AE-A473-F9D2333DC2A4}" dt="2024-06-18T11:55:34.551" v="16" actId="14100"/>
          <ac:spMkLst>
            <pc:docMk/>
            <pc:sldMk cId="3979279991" sldId="288"/>
            <ac:spMk id="2" creationId="{4F5A68B6-B17C-B067-BB00-943B022916AD}"/>
          </ac:spMkLst>
        </pc:spChg>
        <pc:spChg chg="mod">
          <ac:chgData name="Iwan van der Werf" userId="b1e4871e-4d28-4956-a9cb-e177b69d8260" providerId="ADAL" clId="{1223E119-9192-49AE-A473-F9D2333DC2A4}" dt="2024-06-18T11:55:50.077" v="18" actId="207"/>
          <ac:spMkLst>
            <pc:docMk/>
            <pc:sldMk cId="3979279991" sldId="288"/>
            <ac:spMk id="3" creationId="{7A44DB5F-F875-B9DB-2DCF-0B2952C2C2A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B6D3B801-831E-4FEE-9718-39CF1C41DE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C83D7641-96D1-4CEB-896B-CE7163D7DA7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13ADFF-9623-4FCE-BC20-6B0DFE2892F2}" type="datetime1">
              <a:rPr lang="nl-NL" smtClean="0"/>
              <a:t>18-6-2024</a:t>
            </a:fld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53018D6-3E4E-4A98-A536-CC0FE47DA54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D46B820-AA42-4002-A578-6931B2CD378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CF427-4F1B-4E25-A189-1845BC67AFD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65222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noProof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815585-1046-4C22-8A84-4E038A01272A}" type="datetime1">
              <a:rPr lang="nl-NL" smtClean="0"/>
              <a:pPr/>
              <a:t>18-6-2024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noProof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nl-NL" noProof="0"/>
              <a:t>Klikken om de tekststijl van het model te bewerken</a:t>
            </a:r>
          </a:p>
          <a:p>
            <a:pPr lvl="1" rtl="0"/>
            <a:r>
              <a:rPr lang="nl-NL" noProof="0"/>
              <a:t>Tweede niveau</a:t>
            </a:r>
          </a:p>
          <a:p>
            <a:pPr lvl="2" rtl="0"/>
            <a:r>
              <a:rPr lang="nl-NL" noProof="0"/>
              <a:t>Derde niveau</a:t>
            </a:r>
          </a:p>
          <a:p>
            <a:pPr lvl="3" rtl="0"/>
            <a:r>
              <a:rPr lang="nl-NL" noProof="0"/>
              <a:t>Vierde niveau</a:t>
            </a:r>
          </a:p>
          <a:p>
            <a:pPr lvl="4" rtl="0"/>
            <a:r>
              <a:rPr lang="nl-NL" noProof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noProof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305A40-74B4-4CB3-A494-305CF277DF81}" type="slidenum">
              <a:rPr lang="nl-NL" noProof="0" smtClean="0"/>
              <a:t>‹nr.›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3746325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305A40-74B4-4CB3-A494-305CF277DF81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4532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Afbeelding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e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hthoek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Vrije v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Vrije v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hthoek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Vrije v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Vrije v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Vrije v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Vrije v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Vrije v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Vrije v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Vrije v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Vrije v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Vrije v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Vrije v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Vrije v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Vrije v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Vrije v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Vrije v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Vrije v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Vrije v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Vrije v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Vrije v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Vrije v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Vrije v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Vrije v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Vrije v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Vrije v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Vrije v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hthoek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Vrije v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Vrije v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Vrije v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Vrije v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Vrije v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Vrije v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Vrije v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Vrije v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Vrije v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Vrije v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Vrije v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hthoek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Vrije v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Vrije v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Vrije v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Vrije v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Vrije v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Vrije v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Vrije v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Vrije v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Vrije v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Vrije v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Vrije v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Vrije v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Vrije v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rtlCol="0" anchor="b">
            <a:normAutofit/>
          </a:bodyPr>
          <a:lstStyle>
            <a:lvl1pPr algn="l">
              <a:defRPr sz="4800"/>
            </a:lvl1pPr>
          </a:lstStyle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3" name="Subtitel 2"/>
          <p:cNvSpPr>
            <a:spLocks noGrp="1"/>
          </p:cNvSpPr>
          <p:nvPr>
            <p:ph type="subTitle" idx="1" hasCustomPrompt="1"/>
          </p:nvPr>
        </p:nvSpPr>
        <p:spPr>
          <a:xfrm>
            <a:off x="1876424" y="3602038"/>
            <a:ext cx="8791575" cy="1655762"/>
          </a:xfrm>
        </p:spPr>
        <p:txBody>
          <a:bodyPr rtlCol="0"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nl-NL" noProof="0"/>
              <a:t>Klik om de subtitelstijl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 rtlCol="0"/>
          <a:lstStyle/>
          <a:p>
            <a:pPr rtl="0"/>
            <a:fld id="{A508DBC3-2C6A-4EC3-96C3-16A8AB284174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rtlCol="0" anchor="b">
            <a:normAutofit/>
          </a:bodyPr>
          <a:lstStyle>
            <a:lvl1pPr>
              <a:defRPr sz="3200"/>
            </a:lvl1pPr>
          </a:lstStyle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afbeelding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 rtl="0">
              <a:buNone/>
            </a:pPr>
            <a:r>
              <a:rPr lang="nl-NL" noProof="0"/>
              <a:t>Klik op pictogram om afbeelding toe te 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C260C0B-BE07-4B41-93B5-A960884B665C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rtlCol="0"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2A6D3B0-0D03-4493-B6DC-150A9065A7AC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12" name="Tijdelijke aanduiding voor tekst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rtlCol="0"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5DB19BD-BA06-47F6-9720-864AB598CAE9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60" name="Tekstvak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nl-NL" sz="8000" noProof="0">
                <a:solidFill>
                  <a:schemeClr val="tx1"/>
                </a:solidFill>
                <a:effectLst/>
              </a:rPr>
              <a:t>‘</a:t>
            </a:r>
          </a:p>
        </p:txBody>
      </p:sp>
      <p:sp>
        <p:nvSpPr>
          <p:cNvPr id="61" name="Tekstvak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nl-NL" sz="8000" noProof="0">
                <a:solidFill>
                  <a:schemeClr val="tx1"/>
                </a:solidFill>
                <a:effectLst/>
              </a:rPr>
              <a:t>’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rtlCol="0"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CE5A3C9-6FFE-41F5-BC1F-E4EA64EA749F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 rtlCol="0"/>
          <a:lstStyle/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7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8" name="Tijdelijke aanduiding voor tekst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9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10" name="Tijdelijke aanduiding voor tekst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11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12" name="Tijdelijke aanduiding voor tekst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CC0C6DC-D36E-4EB4-8976-ECCCEFCF7C35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lom met drie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 rtlCol="0"/>
          <a:lstStyle/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19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20" name="Tijdelijke aanduiding voor afbeelding 2"/>
          <p:cNvSpPr>
            <a:spLocks noGrp="1" noChangeAspect="1"/>
          </p:cNvSpPr>
          <p:nvPr>
            <p:ph type="pic" idx="15" hasCustomPrompt="1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nl-NL" noProof="0"/>
              <a:t>Klik op pictogram om afbeelding toe te voegen</a:t>
            </a:r>
          </a:p>
        </p:txBody>
      </p:sp>
      <p:sp>
        <p:nvSpPr>
          <p:cNvPr id="21" name="Tijdelijke aanduiding voor tekst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22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23" name="Tijdelijke aanduiding voor afbeelding 2"/>
          <p:cNvSpPr>
            <a:spLocks noGrp="1" noChangeAspect="1"/>
          </p:cNvSpPr>
          <p:nvPr>
            <p:ph type="pic" idx="21" hasCustomPrompt="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nl-NL" noProof="0"/>
              <a:t>Klik op pictogram om afbeelding toe te voegen</a:t>
            </a:r>
          </a:p>
        </p:txBody>
      </p:sp>
      <p:sp>
        <p:nvSpPr>
          <p:cNvPr id="24" name="Tijdelijke aanduiding voor tekst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25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26" name="Tijdelijke aanduiding voor afbeelding 2"/>
          <p:cNvSpPr>
            <a:spLocks noGrp="1" noChangeAspect="1"/>
          </p:cNvSpPr>
          <p:nvPr>
            <p:ph type="pic" idx="22" hasCustomPrompt="1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nl-NL" noProof="0"/>
              <a:t>Klik op pictogram om afbeelding toe te voegen</a:t>
            </a:r>
          </a:p>
        </p:txBody>
      </p:sp>
      <p:sp>
        <p:nvSpPr>
          <p:cNvPr id="27" name="Tijdelijke aanduiding voor tekst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D47D1C9-8D3B-49BF-B2CB-189E70CEC9C6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/>
          <a:p>
            <a:pPr lvl="0" rtl="0"/>
            <a:r>
              <a:rPr lang="nl-NL" noProof="0" dirty="0"/>
              <a:t>Klikken om de tekststijl van het model te bewerken</a:t>
            </a:r>
          </a:p>
          <a:p>
            <a:pPr lvl="1" rtl="0"/>
            <a:r>
              <a:rPr lang="nl-NL" noProof="0" dirty="0"/>
              <a:t>Tweede niveau</a:t>
            </a:r>
          </a:p>
          <a:p>
            <a:pPr lvl="2" rtl="0"/>
            <a:r>
              <a:rPr lang="nl-NL" noProof="0" dirty="0"/>
              <a:t>Derde niveau</a:t>
            </a:r>
          </a:p>
          <a:p>
            <a:pPr lvl="3" rtl="0"/>
            <a:r>
              <a:rPr lang="nl-NL" noProof="0" dirty="0"/>
              <a:t>Vierde niveau</a:t>
            </a:r>
          </a:p>
          <a:p>
            <a:pPr lvl="4" rtl="0"/>
            <a:r>
              <a:rPr lang="nl-NL" noProof="0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68C5F3F-8229-4553-AB3B-917708EF409F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 rtlCol="0"/>
          <a:lstStyle/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 rtlCol="0"/>
          <a:lstStyle/>
          <a:p>
            <a:pPr lvl="0" rtl="0"/>
            <a:r>
              <a:rPr lang="nl-NL" noProof="0" dirty="0"/>
              <a:t>Klikken om de tekststijl van het model te bewerken</a:t>
            </a:r>
          </a:p>
          <a:p>
            <a:pPr lvl="1" rtl="0"/>
            <a:r>
              <a:rPr lang="nl-NL" noProof="0" dirty="0"/>
              <a:t>Tweede niveau</a:t>
            </a:r>
          </a:p>
          <a:p>
            <a:pPr lvl="2" rtl="0"/>
            <a:r>
              <a:rPr lang="nl-NL" noProof="0" dirty="0"/>
              <a:t>Derde niveau</a:t>
            </a:r>
          </a:p>
          <a:p>
            <a:pPr lvl="3" rtl="0"/>
            <a:r>
              <a:rPr lang="nl-NL" noProof="0" dirty="0"/>
              <a:t>Vierde niveau</a:t>
            </a:r>
          </a:p>
          <a:p>
            <a:pPr lvl="4" rtl="0"/>
            <a:r>
              <a:rPr lang="nl-NL" noProof="0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17EA495-2919-4FB8-B590-B9E4F60CCCB9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nl-NL" noProof="0" dirty="0"/>
              <a:t>Klikken om de tekststijl van het model te bewerken</a:t>
            </a:r>
          </a:p>
          <a:p>
            <a:pPr lvl="1" rtl="0"/>
            <a:r>
              <a:rPr lang="nl-NL" noProof="0" dirty="0"/>
              <a:t>Tweede niveau</a:t>
            </a:r>
          </a:p>
          <a:p>
            <a:pPr lvl="2" rtl="0"/>
            <a:r>
              <a:rPr lang="nl-NL" noProof="0" dirty="0"/>
              <a:t>Derde niveau</a:t>
            </a:r>
          </a:p>
          <a:p>
            <a:pPr lvl="3" rtl="0"/>
            <a:r>
              <a:rPr lang="nl-NL" noProof="0" dirty="0"/>
              <a:t>Vierde niveau</a:t>
            </a:r>
          </a:p>
          <a:p>
            <a:pPr lvl="4" rtl="0"/>
            <a:r>
              <a:rPr lang="nl-NL" noProof="0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271C181-73F0-4209-B224-050D3744D18E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 rtlCol="0"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9E009BE-6555-4ED0-A712-7C2F165833B8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,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 rtlCol="0"/>
          <a:lstStyle/>
          <a:p>
            <a:pPr lvl="0" rtl="0"/>
            <a:r>
              <a:rPr lang="nl-NL" noProof="0" dirty="0"/>
              <a:t>Klikken om de tekststijl van het model te bewerken</a:t>
            </a:r>
          </a:p>
          <a:p>
            <a:pPr lvl="1" rtl="0"/>
            <a:r>
              <a:rPr lang="nl-NL" noProof="0" dirty="0"/>
              <a:t>Tweede niveau</a:t>
            </a:r>
          </a:p>
          <a:p>
            <a:pPr lvl="2" rtl="0"/>
            <a:r>
              <a:rPr lang="nl-NL" noProof="0" dirty="0"/>
              <a:t>Derde niveau</a:t>
            </a:r>
          </a:p>
          <a:p>
            <a:pPr lvl="3" rtl="0"/>
            <a:r>
              <a:rPr lang="nl-NL" noProof="0" dirty="0"/>
              <a:t>Vierde niveau</a:t>
            </a:r>
          </a:p>
          <a:p>
            <a:pPr lvl="4" rtl="0"/>
            <a:r>
              <a:rPr lang="nl-NL" noProof="0" dirty="0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 rtlCol="0"/>
          <a:lstStyle/>
          <a:p>
            <a:pPr lvl="0" rtl="0"/>
            <a:r>
              <a:rPr lang="nl-NL" noProof="0" dirty="0"/>
              <a:t>Klikken om de tekststijl van het model te bewerken</a:t>
            </a:r>
          </a:p>
          <a:p>
            <a:pPr lvl="1" rtl="0"/>
            <a:r>
              <a:rPr lang="nl-NL" noProof="0" dirty="0"/>
              <a:t>Tweede niveau</a:t>
            </a:r>
          </a:p>
          <a:p>
            <a:pPr lvl="2" rtl="0"/>
            <a:r>
              <a:rPr lang="nl-NL" noProof="0" dirty="0"/>
              <a:t>Derde niveau</a:t>
            </a:r>
          </a:p>
          <a:p>
            <a:pPr lvl="3" rtl="0"/>
            <a:r>
              <a:rPr lang="nl-NL" noProof="0" dirty="0"/>
              <a:t>Vierde niveau</a:t>
            </a:r>
          </a:p>
          <a:p>
            <a:pPr lvl="4" rtl="0"/>
            <a:r>
              <a:rPr lang="nl-NL" noProof="0" dirty="0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866659-D647-49EA-BFB2-887D031782BB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 rtlCol="0"/>
          <a:lstStyle/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rtlCol="0"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 rtlCol="0"/>
          <a:lstStyle/>
          <a:p>
            <a:pPr lvl="0" rtl="0"/>
            <a:r>
              <a:rPr lang="nl-NL" noProof="0" dirty="0"/>
              <a:t>Klikken om de tekststijl van het model te bewerken</a:t>
            </a:r>
          </a:p>
          <a:p>
            <a:pPr lvl="1" rtl="0"/>
            <a:r>
              <a:rPr lang="nl-NL" noProof="0" dirty="0"/>
              <a:t>Tweede niveau</a:t>
            </a:r>
          </a:p>
          <a:p>
            <a:pPr lvl="2" rtl="0"/>
            <a:r>
              <a:rPr lang="nl-NL" noProof="0" dirty="0"/>
              <a:t>Derde niveau</a:t>
            </a:r>
          </a:p>
          <a:p>
            <a:pPr lvl="3" rtl="0"/>
            <a:r>
              <a:rPr lang="nl-NL" noProof="0" dirty="0"/>
              <a:t>Vierde niveau</a:t>
            </a:r>
          </a:p>
          <a:p>
            <a:pPr lvl="4" rtl="0"/>
            <a:r>
              <a:rPr lang="nl-NL" noProof="0" dirty="0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rtlCol="0"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 rtlCol="0"/>
          <a:lstStyle/>
          <a:p>
            <a:pPr lvl="0" rtl="0"/>
            <a:r>
              <a:rPr lang="nl-NL" noProof="0" dirty="0"/>
              <a:t>Klikken om de tekststijl van het model te bewerken</a:t>
            </a:r>
          </a:p>
          <a:p>
            <a:pPr lvl="1" rtl="0"/>
            <a:r>
              <a:rPr lang="nl-NL" noProof="0" dirty="0"/>
              <a:t>Tweede niveau</a:t>
            </a:r>
          </a:p>
          <a:p>
            <a:pPr lvl="2" rtl="0"/>
            <a:r>
              <a:rPr lang="nl-NL" noProof="0" dirty="0"/>
              <a:t>Derde niveau</a:t>
            </a:r>
          </a:p>
          <a:p>
            <a:pPr lvl="3" rtl="0"/>
            <a:r>
              <a:rPr lang="nl-NL" noProof="0" dirty="0"/>
              <a:t>Vierde niveau</a:t>
            </a:r>
          </a:p>
          <a:p>
            <a:pPr lvl="4" rtl="0"/>
            <a:r>
              <a:rPr lang="nl-NL" noProof="0" dirty="0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A9359A5-9960-4649-900B-C9A07C5E31F9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BA6DE89-8E6F-487A-9379-0B61B0A8E24A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93FDB86-C644-4EA0-9D7B-EADA6DDA44B9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rtlCol="0" anchor="ctr"/>
          <a:lstStyle/>
          <a:p>
            <a:pPr lvl="0" rtl="0"/>
            <a:r>
              <a:rPr lang="nl-NL" noProof="0" dirty="0"/>
              <a:t>Klikken om de tekststijl van het model te bewerken</a:t>
            </a:r>
          </a:p>
          <a:p>
            <a:pPr lvl="1" rtl="0"/>
            <a:r>
              <a:rPr lang="nl-NL" noProof="0" dirty="0"/>
              <a:t>Tweede niveau</a:t>
            </a:r>
          </a:p>
          <a:p>
            <a:pPr lvl="2" rtl="0"/>
            <a:r>
              <a:rPr lang="nl-NL" noProof="0" dirty="0"/>
              <a:t>Derde niveau</a:t>
            </a:r>
          </a:p>
          <a:p>
            <a:pPr lvl="3" rtl="0"/>
            <a:r>
              <a:rPr lang="nl-NL" noProof="0" dirty="0"/>
              <a:t>Vierde niveau</a:t>
            </a:r>
          </a:p>
          <a:p>
            <a:pPr lvl="4" rtl="0"/>
            <a:r>
              <a:rPr lang="nl-NL" noProof="0" dirty="0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1D7617A-9457-4ED5-8F8E-B45A1D285691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afbeelding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nl-NL" noProof="0"/>
              <a:t>Klik op pictogram om afbeelding toe te 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nl-NL" noProof="0" dirty="0"/>
              <a:t>Klikken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3200663-86E5-433E-B2CD-A771E60C5CDA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nl-NL" noProof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nl-NL" noProof="0" smtClean="0"/>
              <a:t>‹nr.›</a:t>
            </a:fld>
            <a:endParaRPr lang="nl-NL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e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e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hthoek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Vrije v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Vrije v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Vrije v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Vrije v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Vrije v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Vrije v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Vrije v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Vrije v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Vrije v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Vrije v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jn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Vrije v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Vrije v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Vrije v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Vrije v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hthoek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Vrije v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Vrije v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Vrije v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Vrije v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Vrije v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Vrije v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Vrije v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Vrije v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Vrije v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Vrije v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e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Vrije v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Vrije v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Vrije v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Vrije v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Vrije v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Vrije v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Vrije v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Vrije v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Vrije v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hthoek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nl-NL" noProof="0"/>
              <a:t>Klikken om de tekststijl van het model te bewerken</a:t>
            </a:r>
          </a:p>
          <a:p>
            <a:pPr lvl="1" rtl="0"/>
            <a:r>
              <a:rPr lang="nl-NL" noProof="0"/>
              <a:t>Tweede niveau</a:t>
            </a:r>
          </a:p>
          <a:p>
            <a:pPr lvl="2" rtl="0"/>
            <a:r>
              <a:rPr lang="nl-NL" noProof="0"/>
              <a:t>Derde niveau</a:t>
            </a:r>
          </a:p>
          <a:p>
            <a:pPr lvl="3" rtl="0"/>
            <a:r>
              <a:rPr lang="nl-NL" noProof="0"/>
              <a:t>Vierde niveau</a:t>
            </a:r>
          </a:p>
          <a:p>
            <a:pPr lvl="4" rtl="0"/>
            <a:r>
              <a:rPr lang="nl-NL" noProof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D5B77247-DEC5-4658-B323-A728BF2E4564}" type="datetime1">
              <a:rPr lang="nl-NL" noProof="0" smtClean="0"/>
              <a:t>18-6-2024</a:t>
            </a:fld>
            <a:endParaRPr lang="nl-NL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nl-NL" noProof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D22F896-40B5-4ADD-8801-0D06FADFA095}" type="slidenum">
              <a:rPr lang="nl-NL" noProof="0" smtClean="0"/>
              <a:pPr rtl="0"/>
              <a:t>‹nr.›</a:t>
            </a:fld>
            <a:endParaRPr lang="nl-NL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eVBax_l0kvA?feature=oembed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MtoLXt12LJI?feature=oembed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1h9jTrZmGw&amp;t=12s" TargetMode="Externa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Z1h9jTrZmGw?feature=oembed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eBZuXvLPd8" TargetMode="External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XeBZuXvLPd8?feature=oembed" TargetMode="Externa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l-YMWbWQ48&amp;t=2s" TargetMode="External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-l-YMWbWQ48?start=2&amp;feature=oembed" TargetMode="Externa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naU475i10c" TargetMode="External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dnaU475i10c?feature=oembed" TargetMode="External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MFAnrOFXbg" TargetMode="External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9MFAnrOFXbg?feature=oembed" TargetMode="External"/><Relationship Id="rId4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Q_Qa2KXlDo&amp;t=7s" TargetMode="External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pQ_Qa2KXlDo?feature=oembed" TargetMode="External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oXonRCHM1w" TargetMode="External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YoXonRCHM1w?feature=oembed" TargetMode="External"/><Relationship Id="rId4" Type="http://schemas.openxmlformats.org/officeDocument/2006/relationships/image" Target="../media/image4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gtif4NA-Q6Q?feature=oembe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291667" y="1215496"/>
            <a:ext cx="6192307" cy="2387600"/>
          </a:xfrm>
        </p:spPr>
        <p:txBody>
          <a:bodyPr rtlCol="0">
            <a:normAutofit/>
          </a:bodyPr>
          <a:lstStyle/>
          <a:p>
            <a:r>
              <a:rPr lang="nl-NL" sz="4400" dirty="0"/>
              <a:t>Hersenaandoeningen</a:t>
            </a:r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5291667" y="3602038"/>
            <a:ext cx="5376333" cy="1655762"/>
          </a:xfrm>
        </p:spPr>
        <p:txBody>
          <a:bodyPr rtlCol="0">
            <a:normAutofit/>
          </a:bodyPr>
          <a:lstStyle/>
          <a:p>
            <a:pPr rtl="0"/>
            <a:r>
              <a:rPr lang="nl-NL" sz="1800" dirty="0"/>
              <a:t>K0618 </a:t>
            </a:r>
            <a:r>
              <a:rPr lang="nl-NL" sz="1800"/>
              <a:t>Acute zorg 23-24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9B89C83-30D8-BBE6-BC41-1444720625A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791" r="6282" b="1"/>
          <a:stretch/>
        </p:blipFill>
        <p:spPr>
          <a:xfrm>
            <a:off x="1225311" y="812800"/>
            <a:ext cx="3531365" cy="4978400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91FDBCC-CEF4-4B54-8508-90670DA1E1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364912" y="0"/>
            <a:ext cx="674688" cy="6848476"/>
            <a:chOff x="11364912" y="0"/>
            <a:chExt cx="674688" cy="6848476"/>
          </a:xfrm>
          <a:gradFill flip="none" rotWithShape="1">
            <a:gsLst>
              <a:gs pos="0">
                <a:schemeClr val="tx2">
                  <a:alpha val="80000"/>
                </a:schemeClr>
              </a:gs>
              <a:gs pos="100000">
                <a:schemeClr val="bg2">
                  <a:lumMod val="60000"/>
                  <a:lumOff val="40000"/>
                  <a:alpha val="60000"/>
                </a:schemeClr>
              </a:gs>
            </a:gsLst>
            <a:lin ang="5400000" scaled="0"/>
            <a:tileRect/>
          </a:gradFill>
        </p:grpSpPr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BAE5C55D-F634-4A90-83A9-1C3A8784F0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83975" y="0"/>
              <a:ext cx="417513" cy="512763"/>
            </a:xfrm>
            <a:custGeom>
              <a:avLst/>
              <a:gdLst/>
              <a:ahLst/>
              <a:cxnLst/>
              <a:rect l="0" t="0" r="r" b="b"/>
              <a:pathLst>
                <a:path w="263" h="323">
                  <a:moveTo>
                    <a:pt x="12" y="323"/>
                  </a:moveTo>
                  <a:lnTo>
                    <a:pt x="0" y="314"/>
                  </a:lnTo>
                  <a:lnTo>
                    <a:pt x="203" y="108"/>
                  </a:lnTo>
                  <a:lnTo>
                    <a:pt x="248" y="0"/>
                  </a:lnTo>
                  <a:lnTo>
                    <a:pt x="263" y="6"/>
                  </a:lnTo>
                  <a:lnTo>
                    <a:pt x="218" y="117"/>
                  </a:lnTo>
                  <a:lnTo>
                    <a:pt x="218" y="117"/>
                  </a:lnTo>
                  <a:lnTo>
                    <a:pt x="12" y="3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9699A54-FFCB-4BBF-B2AF-029E127615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364912" y="474663"/>
              <a:ext cx="157163" cy="152400"/>
            </a:xfrm>
            <a:custGeom>
              <a:avLst/>
              <a:gdLst/>
              <a:ahLst/>
              <a:cxnLst/>
              <a:rect l="0" t="0" r="r" b="b"/>
              <a:pathLst>
                <a:path w="33" h="32">
                  <a:moveTo>
                    <a:pt x="17" y="32"/>
                  </a:moveTo>
                  <a:cubicBezTo>
                    <a:pt x="13" y="32"/>
                    <a:pt x="9" y="30"/>
                    <a:pt x="6" y="27"/>
                  </a:cubicBezTo>
                  <a:cubicBezTo>
                    <a:pt x="0" y="21"/>
                    <a:pt x="0" y="11"/>
                    <a:pt x="6" y="5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1" y="0"/>
                    <a:pt x="25" y="2"/>
                    <a:pt x="28" y="5"/>
                  </a:cubicBezTo>
                  <a:cubicBezTo>
                    <a:pt x="31" y="8"/>
                    <a:pt x="33" y="12"/>
                    <a:pt x="33" y="16"/>
                  </a:cubicBezTo>
                  <a:cubicBezTo>
                    <a:pt x="33" y="20"/>
                    <a:pt x="31" y="24"/>
                    <a:pt x="28" y="27"/>
                  </a:cubicBezTo>
                  <a:cubicBezTo>
                    <a:pt x="25" y="30"/>
                    <a:pt x="21" y="32"/>
                    <a:pt x="17" y="32"/>
                  </a:cubicBezTo>
                  <a:close/>
                  <a:moveTo>
                    <a:pt x="17" y="4"/>
                  </a:moveTo>
                  <a:cubicBezTo>
                    <a:pt x="14" y="4"/>
                    <a:pt x="11" y="6"/>
                    <a:pt x="9" y="8"/>
                  </a:cubicBezTo>
                  <a:cubicBezTo>
                    <a:pt x="4" y="12"/>
                    <a:pt x="4" y="20"/>
                    <a:pt x="9" y="24"/>
                  </a:cubicBezTo>
                  <a:cubicBezTo>
                    <a:pt x="11" y="27"/>
                    <a:pt x="14" y="28"/>
                    <a:pt x="17" y="28"/>
                  </a:cubicBezTo>
                  <a:cubicBezTo>
                    <a:pt x="20" y="28"/>
                    <a:pt x="23" y="27"/>
                    <a:pt x="26" y="24"/>
                  </a:cubicBezTo>
                  <a:cubicBezTo>
                    <a:pt x="30" y="20"/>
                    <a:pt x="30" y="12"/>
                    <a:pt x="26" y="8"/>
                  </a:cubicBezTo>
                  <a:cubicBezTo>
                    <a:pt x="23" y="6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D02B4EE5-0E95-4638-8264-80307580C9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631612" y="1539875"/>
              <a:ext cx="188913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E23494F-0D2C-473D-AFB3-3D2E3DC760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31600" y="5694363"/>
              <a:ext cx="298450" cy="1154113"/>
            </a:xfrm>
            <a:custGeom>
              <a:avLst/>
              <a:gdLst/>
              <a:ahLst/>
              <a:cxnLst/>
              <a:rect l="0" t="0" r="r" b="b"/>
              <a:pathLst>
                <a:path w="188" h="727">
                  <a:moveTo>
                    <a:pt x="15" y="727"/>
                  </a:moveTo>
                  <a:lnTo>
                    <a:pt x="0" y="727"/>
                  </a:lnTo>
                  <a:lnTo>
                    <a:pt x="0" y="407"/>
                  </a:lnTo>
                  <a:lnTo>
                    <a:pt x="0" y="407"/>
                  </a:lnTo>
                  <a:lnTo>
                    <a:pt x="176" y="0"/>
                  </a:lnTo>
                  <a:lnTo>
                    <a:pt x="188" y="6"/>
                  </a:lnTo>
                  <a:lnTo>
                    <a:pt x="15" y="410"/>
                  </a:lnTo>
                  <a:lnTo>
                    <a:pt x="15" y="7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CD8EC9AE-E0F2-495F-8247-B7B32845C3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772900" y="5551488"/>
              <a:ext cx="157163" cy="155575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3" y="7"/>
                    <a:pt x="33" y="16"/>
                  </a:cubicBezTo>
                  <a:cubicBezTo>
                    <a:pt x="33" y="25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9"/>
                    <a:pt x="4" y="16"/>
                  </a:cubicBezTo>
                  <a:cubicBezTo>
                    <a:pt x="4" y="23"/>
                    <a:pt x="10" y="29"/>
                    <a:pt x="17" y="29"/>
                  </a:cubicBezTo>
                  <a:cubicBezTo>
                    <a:pt x="23" y="29"/>
                    <a:pt x="29" y="23"/>
                    <a:pt x="29" y="16"/>
                  </a:cubicBezTo>
                  <a:cubicBezTo>
                    <a:pt x="29" y="9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0BDF6D09-B12A-4B3A-81EB-44E7C6C5BC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710987" y="4763"/>
              <a:ext cx="304800" cy="1544638"/>
            </a:xfrm>
            <a:custGeom>
              <a:avLst/>
              <a:gdLst/>
              <a:ahLst/>
              <a:cxnLst/>
              <a:rect l="0" t="0" r="r" b="b"/>
              <a:pathLst>
                <a:path w="192" h="973">
                  <a:moveTo>
                    <a:pt x="15" y="973"/>
                  </a:moveTo>
                  <a:lnTo>
                    <a:pt x="0" y="973"/>
                  </a:lnTo>
                  <a:lnTo>
                    <a:pt x="0" y="790"/>
                  </a:lnTo>
                  <a:lnTo>
                    <a:pt x="174" y="614"/>
                  </a:lnTo>
                  <a:lnTo>
                    <a:pt x="174" y="0"/>
                  </a:lnTo>
                  <a:lnTo>
                    <a:pt x="192" y="0"/>
                  </a:lnTo>
                  <a:lnTo>
                    <a:pt x="192" y="620"/>
                  </a:lnTo>
                  <a:lnTo>
                    <a:pt x="15" y="796"/>
                  </a:lnTo>
                  <a:lnTo>
                    <a:pt x="15" y="9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6" name="Freeform 38">
              <a:extLst>
                <a:ext uri="{FF2B5EF4-FFF2-40B4-BE49-F238E27FC236}">
                  <a16:creationId xmlns:a16="http://schemas.microsoft.com/office/drawing/2014/main" id="{EFB300B0-64FE-4891-9F79-B2E60E2EC2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636375" y="4867275"/>
              <a:ext cx="188913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7" name="Freeform 39">
              <a:extLst>
                <a:ext uri="{FF2B5EF4-FFF2-40B4-BE49-F238E27FC236}">
                  <a16:creationId xmlns:a16="http://schemas.microsoft.com/office/drawing/2014/main" id="{AE781A32-2965-4A89-9EDA-9E65AF2A7F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41112" y="5046663"/>
              <a:ext cx="307975" cy="1801813"/>
            </a:xfrm>
            <a:custGeom>
              <a:avLst/>
              <a:gdLst/>
              <a:ahLst/>
              <a:cxnLst/>
              <a:rect l="0" t="0" r="r" b="b"/>
              <a:pathLst>
                <a:path w="194" h="1135">
                  <a:moveTo>
                    <a:pt x="18" y="1135"/>
                  </a:moveTo>
                  <a:lnTo>
                    <a:pt x="0" y="1135"/>
                  </a:lnTo>
                  <a:lnTo>
                    <a:pt x="0" y="354"/>
                  </a:lnTo>
                  <a:lnTo>
                    <a:pt x="176" y="177"/>
                  </a:lnTo>
                  <a:lnTo>
                    <a:pt x="176" y="0"/>
                  </a:lnTo>
                  <a:lnTo>
                    <a:pt x="194" y="0"/>
                  </a:lnTo>
                  <a:lnTo>
                    <a:pt x="194" y="183"/>
                  </a:lnTo>
                  <a:lnTo>
                    <a:pt x="18" y="360"/>
                  </a:lnTo>
                  <a:lnTo>
                    <a:pt x="18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8" name="Freeform 40">
              <a:extLst>
                <a:ext uri="{FF2B5EF4-FFF2-40B4-BE49-F238E27FC236}">
                  <a16:creationId xmlns:a16="http://schemas.microsoft.com/office/drawing/2014/main" id="{D040EF2E-3B91-4C46-8347-1E2495C2E0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849100" y="64166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Rectangle 41">
              <a:extLst>
                <a:ext uri="{FF2B5EF4-FFF2-40B4-BE49-F238E27FC236}">
                  <a16:creationId xmlns:a16="http://schemas.microsoft.com/office/drawing/2014/main" id="{D677C0FC-FCC5-4EDE-A134-5035DC7F3F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939587" y="6596063"/>
              <a:ext cx="23813" cy="252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38561443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54115A-4881-6298-C4D6-07A9E7933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Behandeling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A9AF22F-4A4D-F5DC-2F95-67704A7F56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nl-NL" dirty="0"/>
          </a:p>
          <a:p>
            <a:r>
              <a:rPr lang="nl-NL" dirty="0"/>
              <a:t>bloeddruk verlagen tot 150 mmHg systolisch</a:t>
            </a:r>
          </a:p>
          <a:p>
            <a:r>
              <a:rPr lang="nl-NL" dirty="0"/>
              <a:t>couperen anticoagulantia ( </a:t>
            </a:r>
            <a:r>
              <a:rPr lang="nl-NL" dirty="0" err="1"/>
              <a:t>Cofact</a:t>
            </a:r>
            <a:r>
              <a:rPr lang="nl-NL" dirty="0"/>
              <a:t>, </a:t>
            </a:r>
            <a:r>
              <a:rPr lang="nl-NL" dirty="0" err="1"/>
              <a:t>vit.K</a:t>
            </a:r>
            <a:r>
              <a:rPr lang="nl-NL" dirty="0"/>
              <a:t>)</a:t>
            </a:r>
          </a:p>
          <a:p>
            <a:r>
              <a:rPr lang="nl-NL" dirty="0"/>
              <a:t>neurochirurgisch ingrijpen (decompressie, </a:t>
            </a:r>
            <a:r>
              <a:rPr lang="nl-NL" dirty="0" err="1"/>
              <a:t>coilen</a:t>
            </a:r>
            <a:r>
              <a:rPr lang="nl-NL" dirty="0"/>
              <a:t> bloedvat, </a:t>
            </a:r>
            <a:r>
              <a:rPr lang="nl-NL" dirty="0" err="1"/>
              <a:t>clippen</a:t>
            </a:r>
            <a:r>
              <a:rPr lang="nl-NL" dirty="0"/>
              <a:t> aneurysma)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B09180B-EAAE-1D8A-386D-6426017DD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2397" y="168595"/>
            <a:ext cx="1980516" cy="2080892"/>
          </a:xfrm>
          <a:prstGeom prst="rect">
            <a:avLst/>
          </a:prstGeom>
        </p:spPr>
      </p:pic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056246AD-8675-1AFB-78B7-982D9A874E31}"/>
              </a:ext>
            </a:extLst>
          </p:cNvPr>
          <p:cNvCxnSpPr>
            <a:cxnSpLocks/>
          </p:cNvCxnSpPr>
          <p:nvPr/>
        </p:nvCxnSpPr>
        <p:spPr>
          <a:xfrm flipV="1">
            <a:off x="8957569" y="1882066"/>
            <a:ext cx="1726653" cy="213827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" name="Afbeelding 6">
            <a:extLst>
              <a:ext uri="{FF2B5EF4-FFF2-40B4-BE49-F238E27FC236}">
                <a16:creationId xmlns:a16="http://schemas.microsoft.com/office/drawing/2014/main" id="{B4154E47-FA86-355F-A3B2-E10F496E13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274" y="158369"/>
            <a:ext cx="2552969" cy="2102055"/>
          </a:xfrm>
          <a:prstGeom prst="rect">
            <a:avLst/>
          </a:prstGeom>
        </p:spPr>
      </p:pic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30073D44-9200-9E9B-3065-17F31A1A7A24}"/>
              </a:ext>
            </a:extLst>
          </p:cNvPr>
          <p:cNvCxnSpPr>
            <a:cxnSpLocks/>
          </p:cNvCxnSpPr>
          <p:nvPr/>
        </p:nvCxnSpPr>
        <p:spPr>
          <a:xfrm flipV="1">
            <a:off x="6729274" y="1882066"/>
            <a:ext cx="1409649" cy="213827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7" name="Afbeelding 16">
            <a:extLst>
              <a:ext uri="{FF2B5EF4-FFF2-40B4-BE49-F238E27FC236}">
                <a16:creationId xmlns:a16="http://schemas.microsoft.com/office/drawing/2014/main" id="{F4DC9246-5048-B720-A4B4-361E6936B9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94" b="-1"/>
          <a:stretch/>
        </p:blipFill>
        <p:spPr>
          <a:xfrm>
            <a:off x="6711519" y="4633799"/>
            <a:ext cx="2762861" cy="2102055"/>
          </a:xfrm>
          <a:prstGeom prst="rect">
            <a:avLst/>
          </a:prstGeom>
        </p:spPr>
      </p:pic>
      <p:cxnSp>
        <p:nvCxnSpPr>
          <p:cNvPr id="19" name="Rechte verbindingslijn met pijl 18">
            <a:extLst>
              <a:ext uri="{FF2B5EF4-FFF2-40B4-BE49-F238E27FC236}">
                <a16:creationId xmlns:a16="http://schemas.microsoft.com/office/drawing/2014/main" id="{A6AAB011-D172-7A7D-5037-68E3E1C0BE68}"/>
              </a:ext>
            </a:extLst>
          </p:cNvPr>
          <p:cNvCxnSpPr>
            <a:cxnSpLocks/>
          </p:cNvCxnSpPr>
          <p:nvPr/>
        </p:nvCxnSpPr>
        <p:spPr>
          <a:xfrm>
            <a:off x="5480482" y="4481400"/>
            <a:ext cx="1355324" cy="6055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369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69071F-95BF-609A-6061-873B97374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herseninfarct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018589D-18D5-F7E3-ED3C-AF9ABCDFE5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>
              <a:buNone/>
            </a:pPr>
            <a:r>
              <a:rPr lang="nl-NL" dirty="0"/>
              <a:t>Een herseninfarct ontstaat door een tijdelijke of permanente afsluiting van een arterie in de hersenen waardoor het achterliggende hersenweefsel geen bloed en dus geen zuurstof krijgt</a:t>
            </a:r>
          </a:p>
          <a:p>
            <a:pPr marL="0" indent="0">
              <a:buNone/>
            </a:pPr>
            <a:r>
              <a:rPr lang="nl-NL" dirty="0"/>
              <a:t>Oorzaken:</a:t>
            </a:r>
          </a:p>
          <a:p>
            <a:r>
              <a:rPr lang="nl-NL" dirty="0"/>
              <a:t> atherosclerose</a:t>
            </a:r>
          </a:p>
          <a:p>
            <a:r>
              <a:rPr lang="nl-NL" dirty="0"/>
              <a:t> trombo-embolie (AF, hartinfarct, ritmestoornissen, mechanische hartklep)</a:t>
            </a:r>
          </a:p>
          <a:p>
            <a:r>
              <a:rPr lang="nl-NL" dirty="0"/>
              <a:t> bloedziekten (stollingsstoornissen)</a:t>
            </a:r>
          </a:p>
          <a:p>
            <a:r>
              <a:rPr lang="nl-NL" dirty="0"/>
              <a:t> lucht- vetembolie</a:t>
            </a:r>
          </a:p>
        </p:txBody>
      </p:sp>
    </p:spTree>
    <p:extLst>
      <p:ext uri="{BB962C8B-B14F-4D97-AF65-F5344CB8AC3E}">
        <p14:creationId xmlns:p14="http://schemas.microsoft.com/office/powerpoint/2010/main" val="14985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87DD39-D4BB-4DB4-E722-AEF99916D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301841"/>
            <a:ext cx="3838960" cy="1100831"/>
          </a:xfrm>
        </p:spPr>
        <p:txBody>
          <a:bodyPr>
            <a:normAutofit/>
          </a:bodyPr>
          <a:lstStyle/>
          <a:p>
            <a:r>
              <a:rPr lang="nl-NL" sz="4800" dirty="0"/>
              <a:t>behandeling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AD347CC-1232-DEE7-8A02-4217DE73E3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3801" y="1636927"/>
            <a:ext cx="5170611" cy="43792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/>
              <a:t> trombolyse (Alteplase)</a:t>
            </a:r>
          </a:p>
          <a:p>
            <a:r>
              <a:rPr lang="nl-NL" dirty="0"/>
              <a:t> endovasculaire </a:t>
            </a:r>
            <a:r>
              <a:rPr lang="nl-NL" dirty="0" err="1"/>
              <a:t>trombectomie</a:t>
            </a:r>
            <a:endParaRPr lang="nl-NL" dirty="0"/>
          </a:p>
          <a:p>
            <a:r>
              <a:rPr lang="nl-NL" dirty="0"/>
              <a:t> secundaire preventie: </a:t>
            </a:r>
            <a:r>
              <a:rPr lang="nl-NL" dirty="0" err="1"/>
              <a:t>Plavix</a:t>
            </a:r>
            <a:r>
              <a:rPr lang="nl-NL" dirty="0"/>
              <a:t>/aspirine,   statines (cholesterol), behandeling hoge bloeddruk, stoppen met roken</a:t>
            </a:r>
          </a:p>
        </p:txBody>
      </p:sp>
      <p:pic>
        <p:nvPicPr>
          <p:cNvPr id="5" name="Onlinemedia 4" title="What is a thrombectomy?">
            <a:hlinkClick r:id="" action="ppaction://media"/>
            <a:extLst>
              <a:ext uri="{FF2B5EF4-FFF2-40B4-BE49-F238E27FC236}">
                <a16:creationId xmlns:a16="http://schemas.microsoft.com/office/drawing/2014/main" id="{9F019198-7DFF-7A86-910A-A8704CDCE72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415103" y="301841"/>
            <a:ext cx="5534795" cy="312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36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0F42AA-7A7B-5EAF-1457-CFD2705C3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nl-NL" sz="4400" dirty="0"/>
            </a:br>
            <a:r>
              <a:rPr lang="nl-NL" sz="4400" dirty="0"/>
              <a:t>endovasculaire </a:t>
            </a:r>
            <a:r>
              <a:rPr lang="nl-NL" sz="4400" dirty="0" err="1"/>
              <a:t>trombectomie</a:t>
            </a:r>
            <a:br>
              <a:rPr lang="nl-NL" sz="1800" dirty="0"/>
            </a:br>
            <a:br>
              <a:rPr lang="nl-NL" sz="1800" dirty="0"/>
            </a:br>
            <a:r>
              <a:rPr lang="nl-NL" sz="1800" dirty="0"/>
              <a:t>https://www.youtube.com/watch?v=MtoLXt12LJI</a:t>
            </a:r>
          </a:p>
        </p:txBody>
      </p:sp>
      <p:pic>
        <p:nvPicPr>
          <p:cNvPr id="5" name="Onlinemedia 4" title="Dr. Robert Fahed demonstrates a thrombectomy">
            <a:hlinkClick r:id="" action="ppaction://media"/>
            <a:extLst>
              <a:ext uri="{FF2B5EF4-FFF2-40B4-BE49-F238E27FC236}">
                <a16:creationId xmlns:a16="http://schemas.microsoft.com/office/drawing/2014/main" id="{6E84573E-25B3-6E58-C348-B35262971AE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33595" y="2223516"/>
            <a:ext cx="7927655" cy="447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02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B942CC-B322-4164-A0CA-9CBB3A09F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5023370-CB05-B84E-BBEE-6896B0AFAE4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958" y="740783"/>
            <a:ext cx="7394712" cy="5371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7709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72E287-120D-5AB6-EAFA-5E437C040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409" y="79899"/>
            <a:ext cx="7594552" cy="1509204"/>
          </a:xfrm>
        </p:spPr>
        <p:txBody>
          <a:bodyPr>
            <a:normAutofit fontScale="90000"/>
          </a:bodyPr>
          <a:lstStyle/>
          <a:p>
            <a:r>
              <a:rPr lang="nl-NL" sz="4000" dirty="0"/>
              <a:t>Epidurale/subdurale bloeding</a:t>
            </a:r>
            <a:br>
              <a:rPr lang="nl-NL" dirty="0"/>
            </a:br>
            <a:br>
              <a:rPr lang="nl-NL" dirty="0"/>
            </a:br>
            <a:r>
              <a:rPr lang="nl-NL" sz="2000" dirty="0">
                <a:hlinkClick r:id="rId3"/>
              </a:rPr>
              <a:t>https://www.youtube.com/watch?v=Z1h9jTrZmGw&amp;t=12s</a:t>
            </a:r>
            <a:r>
              <a:rPr lang="nl-NL" sz="2000" dirty="0"/>
              <a:t> 1.19min</a:t>
            </a:r>
          </a:p>
        </p:txBody>
      </p:sp>
      <p:pic>
        <p:nvPicPr>
          <p:cNvPr id="3" name="Onlinemedia 2" title="Vier soorten hersenbloeding">
            <a:hlinkClick r:id="" action="ppaction://media"/>
            <a:extLst>
              <a:ext uri="{FF2B5EF4-FFF2-40B4-BE49-F238E27FC236}">
                <a16:creationId xmlns:a16="http://schemas.microsoft.com/office/drawing/2014/main" id="{ED6B2725-5B5E-E339-FCEC-443F0BE70F5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3409" y="1899822"/>
            <a:ext cx="6377961" cy="4783471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E06EBA6F-3799-226D-AEA7-289C1957EDD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69" b="13537"/>
          <a:stretch/>
        </p:blipFill>
        <p:spPr>
          <a:xfrm>
            <a:off x="6748670" y="1607689"/>
            <a:ext cx="2639918" cy="189233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841C30EF-5DF3-C158-BE6F-A6D658E2F4A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469" r="6509" b="15024"/>
          <a:stretch/>
        </p:blipFill>
        <p:spPr>
          <a:xfrm>
            <a:off x="9523084" y="1293534"/>
            <a:ext cx="2554358" cy="220648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CE1C0110-2432-3CC3-5D9A-B600C84174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48670" y="3625016"/>
            <a:ext cx="5260006" cy="305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37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071B2A-C1F9-C0A6-58A7-3BFD96B18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793032"/>
          </a:xfrm>
        </p:spPr>
        <p:txBody>
          <a:bodyPr>
            <a:normAutofit/>
          </a:bodyPr>
          <a:lstStyle/>
          <a:p>
            <a:r>
              <a:rPr lang="nl-NL" sz="4400" dirty="0" err="1"/>
              <a:t>Sab</a:t>
            </a:r>
            <a:r>
              <a:rPr lang="nl-NL" sz="4400" dirty="0"/>
              <a:t> (</a:t>
            </a:r>
            <a:r>
              <a:rPr lang="nl-NL" sz="4400" dirty="0" err="1"/>
              <a:t>subarachnoidale</a:t>
            </a:r>
            <a:r>
              <a:rPr lang="nl-NL" sz="4400" dirty="0"/>
              <a:t> bloeding)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3E6503E-5405-06C5-4BEF-4EEE30DA5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488" y="1411550"/>
            <a:ext cx="4282676" cy="2735786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C359E2A-0D9B-1362-1E71-6C36AD02DE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6727" y="2249486"/>
            <a:ext cx="4937914" cy="4399889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nl-NL" sz="1800" dirty="0"/>
              <a:t>een SAB is een slagaderlijke bloeding in het hoofd, tussen de hersenvliezen. Deze bloeding ontstaat door :</a:t>
            </a:r>
          </a:p>
          <a:p>
            <a:pPr>
              <a:lnSpc>
                <a:spcPct val="110000"/>
              </a:lnSpc>
            </a:pPr>
            <a:r>
              <a:rPr lang="nl-NL" sz="1800" dirty="0"/>
              <a:t>het barsten van een aneurysma (voelen </a:t>
            </a:r>
            <a:r>
              <a:rPr lang="nl-NL" sz="1800" dirty="0" err="1"/>
              <a:t>knapje</a:t>
            </a:r>
            <a:r>
              <a:rPr lang="nl-NL" sz="1800" dirty="0"/>
              <a:t> in hoofd)</a:t>
            </a:r>
          </a:p>
          <a:p>
            <a:pPr>
              <a:lnSpc>
                <a:spcPct val="110000"/>
              </a:lnSpc>
            </a:pPr>
            <a:r>
              <a:rPr lang="nl-NL" sz="1800" dirty="0"/>
              <a:t>Verscheuren van bloedvat bij trauma</a:t>
            </a:r>
          </a:p>
          <a:p>
            <a:pPr marL="0" indent="0">
              <a:lnSpc>
                <a:spcPct val="110000"/>
              </a:lnSpc>
              <a:buNone/>
            </a:pPr>
            <a:endParaRPr lang="nl-NL" sz="1800" dirty="0"/>
          </a:p>
          <a:p>
            <a:pPr marL="0" indent="0">
              <a:lnSpc>
                <a:spcPct val="110000"/>
              </a:lnSpc>
              <a:buNone/>
            </a:pPr>
            <a:r>
              <a:rPr lang="nl-NL" sz="1800" dirty="0"/>
              <a:t>Symptomen:</a:t>
            </a:r>
          </a:p>
          <a:p>
            <a:pPr>
              <a:lnSpc>
                <a:spcPct val="110000"/>
              </a:lnSpc>
            </a:pPr>
            <a:r>
              <a:rPr lang="nl-NL" sz="1800" dirty="0"/>
              <a:t>acute hoofdpijn</a:t>
            </a:r>
          </a:p>
          <a:p>
            <a:pPr>
              <a:lnSpc>
                <a:spcPct val="110000"/>
              </a:lnSpc>
            </a:pPr>
            <a:r>
              <a:rPr lang="nl-NL" sz="1800" dirty="0"/>
              <a:t>misselijkheid/braken</a:t>
            </a:r>
          </a:p>
          <a:p>
            <a:pPr>
              <a:lnSpc>
                <a:spcPct val="110000"/>
              </a:lnSpc>
            </a:pPr>
            <a:r>
              <a:rPr lang="nl-NL" sz="1800" dirty="0"/>
              <a:t>bewustzijnsdaling/bewusteloosheid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08C8E15-4731-9211-F00A-9CC2DD454D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2489" y="4288540"/>
            <a:ext cx="4282676" cy="23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603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9AE4726C-1831-4FE3-9A11-227F0DC2F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0" name="Rectangle 9">
              <a:extLst>
                <a:ext uri="{FF2B5EF4-FFF2-40B4-BE49-F238E27FC236}">
                  <a16:creationId xmlns:a16="http://schemas.microsoft.com/office/drawing/2014/main" id="{B651D7F7-8C54-448E-A268-1CBFAD87D4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E3B56E94-40E1-489A-98B2-A3238D66A0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C2CCB71C-D150-E712-D99B-414D88FB3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6697" y="618518"/>
            <a:ext cx="6050713" cy="1478570"/>
          </a:xfrm>
        </p:spPr>
        <p:txBody>
          <a:bodyPr>
            <a:normAutofit/>
          </a:bodyPr>
          <a:lstStyle/>
          <a:p>
            <a:r>
              <a:rPr lang="nl-NL" dirty="0"/>
              <a:t>diagnostiek/behandeling</a:t>
            </a:r>
          </a:p>
        </p:txBody>
      </p:sp>
      <p:pic>
        <p:nvPicPr>
          <p:cNvPr id="5" name="Picture 4" descr="Scan van de menselijke hersenen in een neurologische kliniek">
            <a:extLst>
              <a:ext uri="{FF2B5EF4-FFF2-40B4-BE49-F238E27FC236}">
                <a16:creationId xmlns:a16="http://schemas.microsoft.com/office/drawing/2014/main" id="{6236E086-99B1-B9FC-F2F8-2C7FF00BBE6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968" r="338" b="4"/>
          <a:stretch/>
        </p:blipFill>
        <p:spPr>
          <a:xfrm>
            <a:off x="-5597" y="10"/>
            <a:ext cx="4635583" cy="68579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916825F-759B-4F1A-BA80-AF7137691E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F64541-DE3B-4DBB-84E1-907956469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9175DCC0-514A-4CA1-AD9A-1BB0FFF1B4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10371924-94D9-48AF-9D5B-6471775BE8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C964FF9-A41A-438C-A22B-62690C98F1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61716CD6-1875-4567-B3E2-364CD0960D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31A293D3-7189-453D-AB91-1291AAFF3D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87CB4EFE-58B3-4326-9CFB-A2AFADDFA5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249CF4D3-B5A3-4287-BC9D-E9BB8FA6EB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4D2515F2-4D11-41AF-A6B1-7D084BEA9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331BCBF4-0DC2-426E-84B3-AE38E403C9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EC8AF156-0BE9-437D-A83B-87364146D0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AC8CB256-3F62-4406-88F5-CE2421FF25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F3E812EB-415E-4B60-B0FB-65386882CE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EB4C95D7-8E6D-45EC-8CA1-9123D718E3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83F62FD2-2F62-4495-997C-8BD7F95AB8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B7DFE0F9-22A3-4846-8D4E-0D193BD328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244DAF25-7415-491A-9FF6-E04BC2DC2E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7ACA3646-863C-4D00-A58A-62C7FE71CE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0EA18B38-BD42-45ED-8458-FB205DBC76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45302917-5DBE-4CF2-B52F-478F93FDDE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id="{8E61E6FD-D40E-479C-ABE9-2B69AE20D8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id="{2F4DEB4F-F824-48D7-AF9B-B5D905DCD1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id="{F76CFA02-6090-4464-B573-BCA350C901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id="{51BE8BEC-76C7-41FE-AB76-35194C2442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710F61D4-3B34-45A9-B9B7-CE0373AB49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451F080F-4CFB-4626-87CA-BB4CACA1C6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id="{667BBD71-2295-4A66-B76C-F82175C2B0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id="{B6644DE8-5BD1-4D5F-B245-0D3A21BCE1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4DE8FD0-E681-4D9C-85C2-BEA4C2B3A0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id="{D46033BD-1026-4388-B926-9D11E1D7C4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4" name="Freeform 35">
              <a:extLst>
                <a:ext uri="{FF2B5EF4-FFF2-40B4-BE49-F238E27FC236}">
                  <a16:creationId xmlns:a16="http://schemas.microsoft.com/office/drawing/2014/main" id="{1FA74D4C-2E28-42C5-A7FA-3C7D6BD8B7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5" name="Freeform 36">
              <a:extLst>
                <a:ext uri="{FF2B5EF4-FFF2-40B4-BE49-F238E27FC236}">
                  <a16:creationId xmlns:a16="http://schemas.microsoft.com/office/drawing/2014/main" id="{FADF7B3F-903C-456C-983E-C9868DDAB9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id="{033F8698-1549-44AD-8DAD-0055D7B807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7" name="Freeform 38">
              <a:extLst>
                <a:ext uri="{FF2B5EF4-FFF2-40B4-BE49-F238E27FC236}">
                  <a16:creationId xmlns:a16="http://schemas.microsoft.com/office/drawing/2014/main" id="{F1BDD4B6-46FD-4048-ADF1-32EADD9E5A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id="{E7F387A7-B3BF-4B1A-BFCA-2D21AD3DFE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9" name="Freeform 40">
              <a:extLst>
                <a:ext uri="{FF2B5EF4-FFF2-40B4-BE49-F238E27FC236}">
                  <a16:creationId xmlns:a16="http://schemas.microsoft.com/office/drawing/2014/main" id="{7A1B6BC8-EA82-459D-A0E0-4EBE394E71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id="{8B94E190-DDC2-4545-906F-A1699BD73D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id="{D9807239-A5BA-4BB3-9194-BCE3B2F21C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2" name="Freeform 43">
              <a:extLst>
                <a:ext uri="{FF2B5EF4-FFF2-40B4-BE49-F238E27FC236}">
                  <a16:creationId xmlns:a16="http://schemas.microsoft.com/office/drawing/2014/main" id="{04D300FD-DC53-4375-8981-09EA63BCF1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id="{1DF83FFD-4C16-41FD-928F-6E88AFC451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A5B4BC2F-B667-462B-99D8-0C433124AB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5" name="Freeform 46">
              <a:extLst>
                <a:ext uri="{FF2B5EF4-FFF2-40B4-BE49-F238E27FC236}">
                  <a16:creationId xmlns:a16="http://schemas.microsoft.com/office/drawing/2014/main" id="{0CBD9EFB-AC61-4674-B75A-56449003CC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6" name="Freeform 47">
              <a:extLst>
                <a:ext uri="{FF2B5EF4-FFF2-40B4-BE49-F238E27FC236}">
                  <a16:creationId xmlns:a16="http://schemas.microsoft.com/office/drawing/2014/main" id="{1AD4BBB0-F6A7-451F-BE09-DF619F38EB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7" name="Freeform 48">
              <a:extLst>
                <a:ext uri="{FF2B5EF4-FFF2-40B4-BE49-F238E27FC236}">
                  <a16:creationId xmlns:a16="http://schemas.microsoft.com/office/drawing/2014/main" id="{A258B285-AE5E-473A-AA72-3C95E1D83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id="{7BEEDDE5-CB8A-4DF9-858F-4D9462D955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9" name="Freeform 50">
              <a:extLst>
                <a:ext uri="{FF2B5EF4-FFF2-40B4-BE49-F238E27FC236}">
                  <a16:creationId xmlns:a16="http://schemas.microsoft.com/office/drawing/2014/main" id="{DA1C731B-9B66-4D65-BF47-04B118107B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id="{58DBFEC6-C6DC-4B7A-934F-5A79EC3280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id="{9948D8CB-2DBE-4E48-98EA-DF9E2666A2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id="{56AB69F6-9F0B-4AB6-BCA8-AA2FD69E99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id="{0E7FB426-288D-4B0B-B73B-10CCC0EF41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4" name="Freeform 55">
              <a:extLst>
                <a:ext uri="{FF2B5EF4-FFF2-40B4-BE49-F238E27FC236}">
                  <a16:creationId xmlns:a16="http://schemas.microsoft.com/office/drawing/2014/main" id="{A5C59C6B-46C9-48C9-9F57-2EE738B531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id="{7CE85F33-17DC-4273-B06F-D171094449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id="{5CD001CF-F2C4-4810-A8D9-679F9F89E5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id="{69F4BCDD-D153-40D2-8DD1-2509EE0CE4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AF8F716-9AC0-92A6-B1EF-EBE555ECF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8958" y="2249486"/>
            <a:ext cx="6078453" cy="40814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endParaRPr lang="nl-NL" sz="2800" dirty="0"/>
          </a:p>
          <a:p>
            <a:pPr>
              <a:lnSpc>
                <a:spcPct val="110000"/>
              </a:lnSpc>
            </a:pPr>
            <a:r>
              <a:rPr lang="nl-NL" sz="2000" dirty="0"/>
              <a:t>CT scan</a:t>
            </a:r>
          </a:p>
          <a:p>
            <a:pPr>
              <a:lnSpc>
                <a:spcPct val="110000"/>
              </a:lnSpc>
            </a:pPr>
            <a:r>
              <a:rPr lang="nl-NL" sz="2000" dirty="0"/>
              <a:t>lumbaalpunctie</a:t>
            </a:r>
          </a:p>
          <a:p>
            <a:pPr>
              <a:lnSpc>
                <a:spcPct val="110000"/>
              </a:lnSpc>
            </a:pPr>
            <a:r>
              <a:rPr lang="nl-NL" sz="2000" dirty="0" err="1"/>
              <a:t>Coilen</a:t>
            </a:r>
            <a:r>
              <a:rPr lang="nl-NL" sz="2000" dirty="0"/>
              <a:t> bloedvat</a:t>
            </a:r>
          </a:p>
          <a:p>
            <a:pPr>
              <a:lnSpc>
                <a:spcPct val="110000"/>
              </a:lnSpc>
            </a:pPr>
            <a:r>
              <a:rPr lang="nl-NL" sz="2000" dirty="0"/>
              <a:t>Trepanatie</a:t>
            </a:r>
          </a:p>
          <a:p>
            <a:pPr>
              <a:lnSpc>
                <a:spcPct val="110000"/>
              </a:lnSpc>
            </a:pPr>
            <a:r>
              <a:rPr lang="nl-NL" sz="2000" dirty="0"/>
              <a:t>Slecht verloop ( blijvende neurologische schade)door schade aan hersenweefsel door bloeding en complicaties zoals recidiefbloedingen en cerebrale ischemie</a:t>
            </a:r>
          </a:p>
        </p:txBody>
      </p:sp>
    </p:spTree>
    <p:extLst>
      <p:ext uri="{BB962C8B-B14F-4D97-AF65-F5344CB8AC3E}">
        <p14:creationId xmlns:p14="http://schemas.microsoft.com/office/powerpoint/2010/main" val="17929789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00C378-8185-BB8F-1A01-E44324A77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99391"/>
            <a:ext cx="9905998" cy="1463079"/>
          </a:xfrm>
        </p:spPr>
        <p:txBody>
          <a:bodyPr>
            <a:normAutofit fontScale="90000"/>
          </a:bodyPr>
          <a:lstStyle/>
          <a:p>
            <a:r>
              <a:rPr lang="nl-NL" sz="4400" dirty="0" err="1"/>
              <a:t>Sab</a:t>
            </a:r>
            <a:r>
              <a:rPr lang="nl-NL" sz="4400" dirty="0"/>
              <a:t> (subarachnoïdale bloeding)</a:t>
            </a:r>
            <a:br>
              <a:rPr lang="nl-NL" sz="4400" dirty="0"/>
            </a:br>
            <a:br>
              <a:rPr lang="nl-NL" sz="4400" dirty="0"/>
            </a:br>
            <a:r>
              <a:rPr lang="nl-NL" sz="2000" dirty="0">
                <a:hlinkClick r:id="rId3"/>
              </a:rPr>
              <a:t>https://www.youtube.com/watch?v=XeBZuXvLPd8</a:t>
            </a:r>
            <a:r>
              <a:rPr lang="nl-NL" sz="2000" dirty="0"/>
              <a:t> 3.13min</a:t>
            </a:r>
          </a:p>
        </p:txBody>
      </p:sp>
      <p:pic>
        <p:nvPicPr>
          <p:cNvPr id="3" name="Onlinemedia 2" title="Medische animatie over een subarachnoïdale bloeding (SAB) in de hersenen">
            <a:hlinkClick r:id="" action="ppaction://media"/>
            <a:extLst>
              <a:ext uri="{FF2B5EF4-FFF2-40B4-BE49-F238E27FC236}">
                <a16:creationId xmlns:a16="http://schemas.microsoft.com/office/drawing/2014/main" id="{150470F4-DEBB-80E3-2864-DB68514CB9C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93290" y="1719501"/>
            <a:ext cx="8593584" cy="485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25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>
            <a:extLst>
              <a:ext uri="{FF2B5EF4-FFF2-40B4-BE49-F238E27FC236}">
                <a16:creationId xmlns:a16="http://schemas.microsoft.com/office/drawing/2014/main" id="{59FACE42-44B0-4185-8ED4-9043A78C86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A838DBA2-246D-4087-AE0A-6EA2B4B65A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4406F95-9579-494D-BE1E-A012A7F4CB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6" name="Rectangle 5">
                <a:extLst>
                  <a:ext uri="{FF2B5EF4-FFF2-40B4-BE49-F238E27FC236}">
                    <a16:creationId xmlns:a16="http://schemas.microsoft.com/office/drawing/2014/main" id="{4C8D671A-5C73-44CA-B6D0-7F3BC195BA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7" name="Freeform 6">
                <a:extLst>
                  <a:ext uri="{FF2B5EF4-FFF2-40B4-BE49-F238E27FC236}">
                    <a16:creationId xmlns:a16="http://schemas.microsoft.com/office/drawing/2014/main" id="{F0DB3AC8-B5AD-4004-B0B9-74B58BECA0C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8" name="Freeform 7">
                <a:extLst>
                  <a:ext uri="{FF2B5EF4-FFF2-40B4-BE49-F238E27FC236}">
                    <a16:creationId xmlns:a16="http://schemas.microsoft.com/office/drawing/2014/main" id="{F3B2C8F3-E236-45B2-B2E1-8460F8FD6D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id="{761EE3AC-0BC2-4A29-AD58-5CB0EEFF96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0" name="Freeform 9">
                <a:extLst>
                  <a:ext uri="{FF2B5EF4-FFF2-40B4-BE49-F238E27FC236}">
                    <a16:creationId xmlns:a16="http://schemas.microsoft.com/office/drawing/2014/main" id="{38DC43BE-83DD-43F3-A21F-9B58B1074F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1" name="Freeform 10">
                <a:extLst>
                  <a:ext uri="{FF2B5EF4-FFF2-40B4-BE49-F238E27FC236}">
                    <a16:creationId xmlns:a16="http://schemas.microsoft.com/office/drawing/2014/main" id="{112583CE-53E8-48F6-9F71-25A32BFD61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2" name="Freeform 11">
                <a:extLst>
                  <a:ext uri="{FF2B5EF4-FFF2-40B4-BE49-F238E27FC236}">
                    <a16:creationId xmlns:a16="http://schemas.microsoft.com/office/drawing/2014/main" id="{229A7966-2C4F-4334-8FB7-08521F984D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3" name="Freeform 12">
                <a:extLst>
                  <a:ext uri="{FF2B5EF4-FFF2-40B4-BE49-F238E27FC236}">
                    <a16:creationId xmlns:a16="http://schemas.microsoft.com/office/drawing/2014/main" id="{656FCF6A-DF5B-42AA-83C4-22CD7B9947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4" name="Freeform 13">
                <a:extLst>
                  <a:ext uri="{FF2B5EF4-FFF2-40B4-BE49-F238E27FC236}">
                    <a16:creationId xmlns:a16="http://schemas.microsoft.com/office/drawing/2014/main" id="{E908B3EE-F31D-4E8D-BF3C-71F5B35F02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5" name="Freeform 14">
                <a:extLst>
                  <a:ext uri="{FF2B5EF4-FFF2-40B4-BE49-F238E27FC236}">
                    <a16:creationId xmlns:a16="http://schemas.microsoft.com/office/drawing/2014/main" id="{DA9F96D7-B42C-4F80-8F26-72388FE0C2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6" name="Freeform 15">
                <a:extLst>
                  <a:ext uri="{FF2B5EF4-FFF2-40B4-BE49-F238E27FC236}">
                    <a16:creationId xmlns:a16="http://schemas.microsoft.com/office/drawing/2014/main" id="{5C9D5861-5A45-408A-A25E-61ED661AD7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7" name="Line 16">
                <a:extLst>
                  <a:ext uri="{FF2B5EF4-FFF2-40B4-BE49-F238E27FC236}">
                    <a16:creationId xmlns:a16="http://schemas.microsoft.com/office/drawing/2014/main" id="{DEEF5DD7-13B2-4CBB-A1AE-193A618B0F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8" name="Freeform 17">
                <a:extLst>
                  <a:ext uri="{FF2B5EF4-FFF2-40B4-BE49-F238E27FC236}">
                    <a16:creationId xmlns:a16="http://schemas.microsoft.com/office/drawing/2014/main" id="{3D896DDA-5AD2-4360-9E65-A792131051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9" name="Freeform 18">
                <a:extLst>
                  <a:ext uri="{FF2B5EF4-FFF2-40B4-BE49-F238E27FC236}">
                    <a16:creationId xmlns:a16="http://schemas.microsoft.com/office/drawing/2014/main" id="{C088F3B1-D893-4078-8EAE-6A3776F6754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0" name="Freeform 19">
                <a:extLst>
                  <a:ext uri="{FF2B5EF4-FFF2-40B4-BE49-F238E27FC236}">
                    <a16:creationId xmlns:a16="http://schemas.microsoft.com/office/drawing/2014/main" id="{23CCB367-42E1-4DEF-BABD-7457EB9F28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" name="Freeform 20">
                <a:extLst>
                  <a:ext uri="{FF2B5EF4-FFF2-40B4-BE49-F238E27FC236}">
                    <a16:creationId xmlns:a16="http://schemas.microsoft.com/office/drawing/2014/main" id="{BAFD46CE-CD21-4C8E-8ACE-B1A0B74A90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2" name="Rectangle 21">
                <a:extLst>
                  <a:ext uri="{FF2B5EF4-FFF2-40B4-BE49-F238E27FC236}">
                    <a16:creationId xmlns:a16="http://schemas.microsoft.com/office/drawing/2014/main" id="{23980A26-1FFF-4434-A77C-C5A1C96A54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3" name="Freeform 22">
                <a:extLst>
                  <a:ext uri="{FF2B5EF4-FFF2-40B4-BE49-F238E27FC236}">
                    <a16:creationId xmlns:a16="http://schemas.microsoft.com/office/drawing/2014/main" id="{AE64C1E5-E917-4222-8080-3EF831FB464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" name="Freeform 23">
                <a:extLst>
                  <a:ext uri="{FF2B5EF4-FFF2-40B4-BE49-F238E27FC236}">
                    <a16:creationId xmlns:a16="http://schemas.microsoft.com/office/drawing/2014/main" id="{D4D42DE6-99E5-4D28-834E-6601A7DD93A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5" name="Freeform 24">
                <a:extLst>
                  <a:ext uri="{FF2B5EF4-FFF2-40B4-BE49-F238E27FC236}">
                    <a16:creationId xmlns:a16="http://schemas.microsoft.com/office/drawing/2014/main" id="{194304B3-4C44-49E0-A677-19E2DA8CC9E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6" name="Freeform 25">
                <a:extLst>
                  <a:ext uri="{FF2B5EF4-FFF2-40B4-BE49-F238E27FC236}">
                    <a16:creationId xmlns:a16="http://schemas.microsoft.com/office/drawing/2014/main" id="{C726387F-F77D-4FB6-A177-1DC6115E84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7" name="Freeform 26">
                <a:extLst>
                  <a:ext uri="{FF2B5EF4-FFF2-40B4-BE49-F238E27FC236}">
                    <a16:creationId xmlns:a16="http://schemas.microsoft.com/office/drawing/2014/main" id="{2F09766D-0653-4646-BA37-8FC23294BA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8" name="Freeform 27">
                <a:extLst>
                  <a:ext uri="{FF2B5EF4-FFF2-40B4-BE49-F238E27FC236}">
                    <a16:creationId xmlns:a16="http://schemas.microsoft.com/office/drawing/2014/main" id="{F50D9867-C9E0-462B-894F-B2F97E26AC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" name="Freeform 28">
                <a:extLst>
                  <a:ext uri="{FF2B5EF4-FFF2-40B4-BE49-F238E27FC236}">
                    <a16:creationId xmlns:a16="http://schemas.microsoft.com/office/drawing/2014/main" id="{44179987-9B3B-4BC1-9BDA-EC9F30A379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" name="Freeform 29">
                <a:extLst>
                  <a:ext uri="{FF2B5EF4-FFF2-40B4-BE49-F238E27FC236}">
                    <a16:creationId xmlns:a16="http://schemas.microsoft.com/office/drawing/2014/main" id="{EF0E5480-8C2D-4FFE-9357-938DF0642BB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1" name="Freeform 30">
                <a:extLst>
                  <a:ext uri="{FF2B5EF4-FFF2-40B4-BE49-F238E27FC236}">
                    <a16:creationId xmlns:a16="http://schemas.microsoft.com/office/drawing/2014/main" id="{FDAC2F76-95E6-4EE4-8A26-47CDAE5C62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2" name="Freeform 31">
                <a:extLst>
                  <a:ext uri="{FF2B5EF4-FFF2-40B4-BE49-F238E27FC236}">
                    <a16:creationId xmlns:a16="http://schemas.microsoft.com/office/drawing/2014/main" id="{249EB4AA-5D5B-4A3A-9F2D-6E4EDF2046C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75D3DC5-0B19-4EA9-A350-6218AC28CD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6" name="Freeform 32">
                <a:extLst>
                  <a:ext uri="{FF2B5EF4-FFF2-40B4-BE49-F238E27FC236}">
                    <a16:creationId xmlns:a16="http://schemas.microsoft.com/office/drawing/2014/main" id="{86B5A458-9418-4EDA-9B6F-E4754ABADFA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" name="Freeform 33">
                <a:extLst>
                  <a:ext uri="{FF2B5EF4-FFF2-40B4-BE49-F238E27FC236}">
                    <a16:creationId xmlns:a16="http://schemas.microsoft.com/office/drawing/2014/main" id="{6307D20D-BE6F-4BFD-8A35-230A01AD72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" name="Freeform 34">
                <a:extLst>
                  <a:ext uri="{FF2B5EF4-FFF2-40B4-BE49-F238E27FC236}">
                    <a16:creationId xmlns:a16="http://schemas.microsoft.com/office/drawing/2014/main" id="{37A04039-8217-4B7F-8F43-4039DF087D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" name="Freeform 35">
                <a:extLst>
                  <a:ext uri="{FF2B5EF4-FFF2-40B4-BE49-F238E27FC236}">
                    <a16:creationId xmlns:a16="http://schemas.microsoft.com/office/drawing/2014/main" id="{CA6CE641-5DEB-4A06-B9C3-B726A334C2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0" name="Freeform 36">
                <a:extLst>
                  <a:ext uri="{FF2B5EF4-FFF2-40B4-BE49-F238E27FC236}">
                    <a16:creationId xmlns:a16="http://schemas.microsoft.com/office/drawing/2014/main" id="{D08C7C1C-DF39-4479-94BD-47E71DE422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1" name="Freeform 37">
                <a:extLst>
                  <a:ext uri="{FF2B5EF4-FFF2-40B4-BE49-F238E27FC236}">
                    <a16:creationId xmlns:a16="http://schemas.microsoft.com/office/drawing/2014/main" id="{27C5EAA7-E449-48C0-9B14-E677E6ECF8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2" name="Freeform 38">
                <a:extLst>
                  <a:ext uri="{FF2B5EF4-FFF2-40B4-BE49-F238E27FC236}">
                    <a16:creationId xmlns:a16="http://schemas.microsoft.com/office/drawing/2014/main" id="{AA6A8A39-39D4-41FE-9974-CB46106A73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3" name="Freeform 39">
                <a:extLst>
                  <a:ext uri="{FF2B5EF4-FFF2-40B4-BE49-F238E27FC236}">
                    <a16:creationId xmlns:a16="http://schemas.microsoft.com/office/drawing/2014/main" id="{433C6D82-AE91-4A0C-97C6-34399C9084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4" name="Freeform 40">
                <a:extLst>
                  <a:ext uri="{FF2B5EF4-FFF2-40B4-BE49-F238E27FC236}">
                    <a16:creationId xmlns:a16="http://schemas.microsoft.com/office/drawing/2014/main" id="{D4C06E36-D233-423A-BC95-5B4D5BE35C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5" name="Rectangle 41">
                <a:extLst>
                  <a:ext uri="{FF2B5EF4-FFF2-40B4-BE49-F238E27FC236}">
                    <a16:creationId xmlns:a16="http://schemas.microsoft.com/office/drawing/2014/main" id="{E1B0EEC1-CF7A-4761-B477-941DB41A83D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46A74CA2-1F28-B614-D503-A39C09BAC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6918" y="84221"/>
            <a:ext cx="5894387" cy="147857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dirty="0"/>
              <a:t>FAST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9D151C8-54E5-F6CE-B7F9-481AEA39F3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1412" y="2249487"/>
            <a:ext cx="5894388" cy="3541714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/>
              <a:t>De FAST test </a:t>
            </a:r>
            <a:r>
              <a:rPr lang="en-US" dirty="0" err="1"/>
              <a:t>bestaat</a:t>
            </a:r>
            <a:r>
              <a:rPr lang="en-US" dirty="0"/>
              <a:t> </a:t>
            </a:r>
            <a:r>
              <a:rPr lang="en-US" dirty="0" err="1"/>
              <a:t>uit</a:t>
            </a:r>
            <a:r>
              <a:rPr lang="en-US" dirty="0"/>
              <a:t>:</a:t>
            </a:r>
          </a:p>
          <a:p>
            <a:pPr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F</a:t>
            </a:r>
            <a:r>
              <a:rPr lang="en-US" dirty="0"/>
              <a:t>  face</a:t>
            </a:r>
          </a:p>
          <a:p>
            <a:pPr marL="285750"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/>
              <a:t> hangende </a:t>
            </a:r>
            <a:r>
              <a:rPr lang="en-US" dirty="0" err="1"/>
              <a:t>mondhoek</a:t>
            </a:r>
            <a:r>
              <a:rPr lang="en-US" dirty="0"/>
              <a:t>, a-</a:t>
            </a:r>
            <a:r>
              <a:rPr lang="en-US" dirty="0" err="1"/>
              <a:t>symetrisch</a:t>
            </a:r>
            <a:r>
              <a:rPr lang="en-US" dirty="0"/>
              <a:t> </a:t>
            </a:r>
            <a:r>
              <a:rPr lang="en-US" dirty="0" err="1"/>
              <a:t>gezicht</a:t>
            </a:r>
            <a:r>
              <a:rPr lang="en-US" dirty="0"/>
              <a:t>, </a:t>
            </a:r>
            <a:r>
              <a:rPr lang="en-US" dirty="0" err="1"/>
              <a:t>tanden</a:t>
            </a:r>
            <a:r>
              <a:rPr lang="en-US" dirty="0"/>
              <a:t> laten </a:t>
            </a:r>
            <a:r>
              <a:rPr lang="en-US" dirty="0" err="1"/>
              <a:t>zien</a:t>
            </a:r>
            <a:r>
              <a:rPr lang="en-US" dirty="0"/>
              <a:t>/</a:t>
            </a:r>
            <a:r>
              <a:rPr lang="en-US" dirty="0" err="1"/>
              <a:t>blazen</a:t>
            </a:r>
            <a:endParaRPr lang="en-US" dirty="0"/>
          </a:p>
          <a:p>
            <a:pPr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A</a:t>
            </a:r>
            <a:r>
              <a:rPr lang="en-US" dirty="0"/>
              <a:t>  arm</a:t>
            </a:r>
          </a:p>
          <a:p>
            <a:pPr marL="285750"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 err="1"/>
              <a:t>gestrekte</a:t>
            </a:r>
            <a:r>
              <a:rPr lang="en-US" dirty="0"/>
              <a:t> arm/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kunnen</a:t>
            </a:r>
            <a:r>
              <a:rPr lang="en-US" dirty="0"/>
              <a:t> </a:t>
            </a:r>
            <a:r>
              <a:rPr lang="en-US" dirty="0" err="1"/>
              <a:t>heffen</a:t>
            </a:r>
            <a:r>
              <a:rPr lang="en-US" dirty="0"/>
              <a:t> arm</a:t>
            </a:r>
          </a:p>
          <a:p>
            <a:pPr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3500" dirty="0"/>
              <a:t>S</a:t>
            </a:r>
            <a:r>
              <a:rPr lang="en-US" dirty="0"/>
              <a:t>  </a:t>
            </a:r>
            <a:r>
              <a:rPr lang="en-US" dirty="0" err="1"/>
              <a:t>spraak</a:t>
            </a:r>
            <a:endParaRPr lang="en-US" dirty="0"/>
          </a:p>
          <a:p>
            <a:pPr marL="285750"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 err="1"/>
              <a:t>Onverstaanbaar</a:t>
            </a:r>
            <a:r>
              <a:rPr lang="en-US" dirty="0"/>
              <a:t>, </a:t>
            </a:r>
            <a:r>
              <a:rPr lang="en-US" dirty="0" err="1"/>
              <a:t>afasie</a:t>
            </a:r>
            <a:r>
              <a:rPr lang="en-US" dirty="0"/>
              <a:t>, </a:t>
            </a:r>
            <a:r>
              <a:rPr lang="en-US" dirty="0" err="1"/>
              <a:t>woordvindstoornis</a:t>
            </a:r>
            <a:r>
              <a:rPr lang="en-US" dirty="0"/>
              <a:t> ,</a:t>
            </a:r>
            <a:r>
              <a:rPr lang="en-US" dirty="0" err="1"/>
              <a:t>spraakapraxie</a:t>
            </a:r>
            <a:endParaRPr lang="en-US" dirty="0"/>
          </a:p>
          <a:p>
            <a:pPr indent="-2286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3500" dirty="0"/>
              <a:t>T</a:t>
            </a:r>
            <a:r>
              <a:rPr lang="en-US" dirty="0"/>
              <a:t>  </a:t>
            </a:r>
            <a:r>
              <a:rPr lang="en-US" dirty="0" err="1"/>
              <a:t>tijd</a:t>
            </a:r>
            <a:endParaRPr lang="en-US" dirty="0"/>
          </a:p>
        </p:txBody>
      </p:sp>
      <p:pic>
        <p:nvPicPr>
          <p:cNvPr id="6" name="Tijdelijke aanduiding voor afbeelding 5">
            <a:extLst>
              <a:ext uri="{FF2B5EF4-FFF2-40B4-BE49-F238E27FC236}">
                <a16:creationId xmlns:a16="http://schemas.microsoft.com/office/drawing/2014/main" id="{7023F2D2-0BB4-418B-CA63-B05CE9B943B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4"/>
          <a:srcRect r="34" b="2"/>
          <a:stretch/>
        </p:blipFill>
        <p:spPr>
          <a:xfrm>
            <a:off x="8089552" y="2288227"/>
            <a:ext cx="3104101" cy="4386571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C955E37E-547A-4E77-97EC-820197A26D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1377" y="269875"/>
            <a:ext cx="3600450" cy="126682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DD387335-4D2E-7B63-C8E1-2EAC9B9368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887" y="705095"/>
            <a:ext cx="4333875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23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74872A0B-8668-4500-9509-EAA581B26C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0" name="Rectangle 9">
              <a:extLst>
                <a:ext uri="{FF2B5EF4-FFF2-40B4-BE49-F238E27FC236}">
                  <a16:creationId xmlns:a16="http://schemas.microsoft.com/office/drawing/2014/main" id="{8B504305-5526-408E-85F7-F0BA7E527C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5827CE64-2533-45A6-9A39-7D5052E5CE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p14="http://schemas.microsoft.com/office/powerpoint/2010/main" xmlns:a14="http://schemas.microsoft.com/office/drawing/2010/main" xmlns:a16="http://schemas.microsoft.com/office/drawing/2014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909703E7-B933-9FB8-50FE-5DA4BDE4E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425" y="618518"/>
            <a:ext cx="4598985" cy="764195"/>
          </a:xfrm>
        </p:spPr>
        <p:txBody>
          <a:bodyPr>
            <a:normAutofit/>
          </a:bodyPr>
          <a:lstStyle/>
          <a:p>
            <a:r>
              <a:rPr lang="nl-NL" sz="3300" dirty="0"/>
              <a:t>Fysiologie/anatomie</a:t>
            </a:r>
          </a:p>
        </p:txBody>
      </p:sp>
      <p:pic>
        <p:nvPicPr>
          <p:cNvPr id="5" name="Picture 4" descr="Door computer gegenereerd licht">
            <a:extLst>
              <a:ext uri="{FF2B5EF4-FFF2-40B4-BE49-F238E27FC236}">
                <a16:creationId xmlns:a16="http://schemas.microsoft.com/office/drawing/2014/main" id="{565DAA35-A6A8-C93F-F7CE-67300DBC0B0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639" r="21506" b="-60"/>
          <a:stretch/>
        </p:blipFill>
        <p:spPr>
          <a:xfrm>
            <a:off x="-5597" y="10"/>
            <a:ext cx="6101597" cy="68579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240590EE-5428-41AA-95B2-96FCC1CE67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94DCC55-99C6-45CF-B357-E3848C8093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63D64E32-FF0C-4665-B9D8-D1ECAAE5BA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3675001D-3840-4589-8190-505A7F52F0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9E34E87-395F-4023-A80E-D1CBAAEBD9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6FB1B38F-1B92-41C3-AA1D-6D6440FB0D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02FBE453-FBD2-4348-8DDA-4A023444EC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60D719E8-BF78-4F42-B9D1-7F5E02A369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5EC70737-9C19-4CF5-84DA-B22A960D53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88FD042E-E56E-4360-9620-F811AB9A33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18F15D2B-0812-46F6-B0F4-6A6714B543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0C2F2A50-98DD-4F92-BDFE-B72E235766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473541D9-6DAE-4718-97D4-8952F4E7CC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3A56C5E9-011C-44D2-AF94-3BF5420433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CD279E0E-1CD5-4F41-96A5-3A09707E81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F5A6F094-9E54-4985-8738-D2067A4F07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9" name="Freeform 20">
              <a:extLst>
                <a:ext uri="{FF2B5EF4-FFF2-40B4-BE49-F238E27FC236}">
                  <a16:creationId xmlns:a16="http://schemas.microsoft.com/office/drawing/2014/main" id="{99D51F59-FA93-490E-B9CF-97BB63747C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0" name="Freeform 21">
              <a:extLst>
                <a:ext uri="{FF2B5EF4-FFF2-40B4-BE49-F238E27FC236}">
                  <a16:creationId xmlns:a16="http://schemas.microsoft.com/office/drawing/2014/main" id="{3CD83DC6-F4A0-4A4D-AAC3-83983F960D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1" name="Freeform 22">
              <a:extLst>
                <a:ext uri="{FF2B5EF4-FFF2-40B4-BE49-F238E27FC236}">
                  <a16:creationId xmlns:a16="http://schemas.microsoft.com/office/drawing/2014/main" id="{6E9B4028-C74F-4631-8312-68B30E6E62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2" name="Freeform 23">
              <a:extLst>
                <a:ext uri="{FF2B5EF4-FFF2-40B4-BE49-F238E27FC236}">
                  <a16:creationId xmlns:a16="http://schemas.microsoft.com/office/drawing/2014/main" id="{1E3337C9-1DDE-4E2E-8519-7D2C23C95F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3" name="Freeform 24">
              <a:extLst>
                <a:ext uri="{FF2B5EF4-FFF2-40B4-BE49-F238E27FC236}">
                  <a16:creationId xmlns:a16="http://schemas.microsoft.com/office/drawing/2014/main" id="{754A526E-6EC0-458A-9C4C-008F6749CD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4" name="Freeform 25">
              <a:extLst>
                <a:ext uri="{FF2B5EF4-FFF2-40B4-BE49-F238E27FC236}">
                  <a16:creationId xmlns:a16="http://schemas.microsoft.com/office/drawing/2014/main" id="{6A3DA723-7448-48CF-8BD2-FED2D4FED5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id="{9B506EC1-D8A8-4532-B78B-A236567EE0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id="{AA9DFB36-74F4-4977-ABC5-3257EDA331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id="{966A7FBA-BB79-4AF0-90C2-5F2BC9F2D1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23BB8A47-FF1B-44E5-8D93-7ADF37F1D7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E463E1B7-7BED-4425-95B7-F6F75F8733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id="{749D0675-4397-4610-9807-2F7C1CC942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id="{DE7617CF-8919-43C3-9557-08D67C7DAF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3DB68720-7E37-4930-9900-8632140D62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id="{202F13DF-5B76-468E-A95E-80780788BD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4" name="Freeform 35">
              <a:extLst>
                <a:ext uri="{FF2B5EF4-FFF2-40B4-BE49-F238E27FC236}">
                  <a16:creationId xmlns:a16="http://schemas.microsoft.com/office/drawing/2014/main" id="{219143C2-6062-4C2C-9563-6534108E35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5" name="Freeform 36">
              <a:extLst>
                <a:ext uri="{FF2B5EF4-FFF2-40B4-BE49-F238E27FC236}">
                  <a16:creationId xmlns:a16="http://schemas.microsoft.com/office/drawing/2014/main" id="{38413A0C-26DB-479B-B747-1D81361007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6" name="Freeform 37">
              <a:extLst>
                <a:ext uri="{FF2B5EF4-FFF2-40B4-BE49-F238E27FC236}">
                  <a16:creationId xmlns:a16="http://schemas.microsoft.com/office/drawing/2014/main" id="{CB526B5F-4FAA-4B4C-8AF8-B98EC74A3D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7" name="Freeform 38">
              <a:extLst>
                <a:ext uri="{FF2B5EF4-FFF2-40B4-BE49-F238E27FC236}">
                  <a16:creationId xmlns:a16="http://schemas.microsoft.com/office/drawing/2014/main" id="{54FFF88E-6D69-4AE9-8378-D164191557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id="{8008115A-CE00-4E36-BAF1-B511F21E83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9" name="Freeform 40">
              <a:extLst>
                <a:ext uri="{FF2B5EF4-FFF2-40B4-BE49-F238E27FC236}">
                  <a16:creationId xmlns:a16="http://schemas.microsoft.com/office/drawing/2014/main" id="{2935DB29-6F85-47D8-863C-11386389DB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id="{4FB8E51B-1AC1-4671-B181-473C29BECD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id="{91E6AE4F-959F-4ED7-A199-8C0307E40E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2" name="Freeform 43">
              <a:extLst>
                <a:ext uri="{FF2B5EF4-FFF2-40B4-BE49-F238E27FC236}">
                  <a16:creationId xmlns:a16="http://schemas.microsoft.com/office/drawing/2014/main" id="{A0445E55-0009-44A5-AA6A-350D9D48A2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id="{B5291C75-4ECA-4829-B824-5725C32905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793376D-3E7C-4F04-8BC8-EC4820622B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5" name="Freeform 46">
              <a:extLst>
                <a:ext uri="{FF2B5EF4-FFF2-40B4-BE49-F238E27FC236}">
                  <a16:creationId xmlns:a16="http://schemas.microsoft.com/office/drawing/2014/main" id="{3596510A-5528-445D-AFEA-6E3F89BA84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6" name="Freeform 47">
              <a:extLst>
                <a:ext uri="{FF2B5EF4-FFF2-40B4-BE49-F238E27FC236}">
                  <a16:creationId xmlns:a16="http://schemas.microsoft.com/office/drawing/2014/main" id="{E1B69479-D8C9-4E2E-A931-4D49C4FD76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7" name="Freeform 48">
              <a:extLst>
                <a:ext uri="{FF2B5EF4-FFF2-40B4-BE49-F238E27FC236}">
                  <a16:creationId xmlns:a16="http://schemas.microsoft.com/office/drawing/2014/main" id="{0A759A2E-A8B1-44C8-B3F9-A16714C895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8" name="Freeform 49">
              <a:extLst>
                <a:ext uri="{FF2B5EF4-FFF2-40B4-BE49-F238E27FC236}">
                  <a16:creationId xmlns:a16="http://schemas.microsoft.com/office/drawing/2014/main" id="{6C2B3B3C-1DC9-4352-BB73-801976C8F5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9" name="Freeform 50">
              <a:extLst>
                <a:ext uri="{FF2B5EF4-FFF2-40B4-BE49-F238E27FC236}">
                  <a16:creationId xmlns:a16="http://schemas.microsoft.com/office/drawing/2014/main" id="{EE22E3A8-5789-4189-9AC7-98D6826B03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0" name="Freeform 51">
              <a:extLst>
                <a:ext uri="{FF2B5EF4-FFF2-40B4-BE49-F238E27FC236}">
                  <a16:creationId xmlns:a16="http://schemas.microsoft.com/office/drawing/2014/main" id="{9AC0FC74-D003-4D0D-9CAF-F6A03739E2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1" name="Freeform 52">
              <a:extLst>
                <a:ext uri="{FF2B5EF4-FFF2-40B4-BE49-F238E27FC236}">
                  <a16:creationId xmlns:a16="http://schemas.microsoft.com/office/drawing/2014/main" id="{126C2057-02E1-4348-ABEB-EAC063A17E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2" name="Freeform 53">
              <a:extLst>
                <a:ext uri="{FF2B5EF4-FFF2-40B4-BE49-F238E27FC236}">
                  <a16:creationId xmlns:a16="http://schemas.microsoft.com/office/drawing/2014/main" id="{5150586D-D743-4392-844F-F2AFCCE649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3" name="Freeform 54">
              <a:extLst>
                <a:ext uri="{FF2B5EF4-FFF2-40B4-BE49-F238E27FC236}">
                  <a16:creationId xmlns:a16="http://schemas.microsoft.com/office/drawing/2014/main" id="{9E5B157A-534E-4879-8013-D02864E76F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4" name="Freeform 55">
              <a:extLst>
                <a:ext uri="{FF2B5EF4-FFF2-40B4-BE49-F238E27FC236}">
                  <a16:creationId xmlns:a16="http://schemas.microsoft.com/office/drawing/2014/main" id="{CEE2DD73-7E8C-4F26-8E93-8C32D11B26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5" name="Freeform 56">
              <a:extLst>
                <a:ext uri="{FF2B5EF4-FFF2-40B4-BE49-F238E27FC236}">
                  <a16:creationId xmlns:a16="http://schemas.microsoft.com/office/drawing/2014/main" id="{908CAC5F-DD8E-4A58-BD4C-6D8D29FA49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id="{20F130CF-281E-408C-9884-5F8B22CA1D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id="{3BC78068-9115-4D5D-9B2B-6F9BD9C296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4="http://schemas.microsoft.com/office/drawing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D90A07D-8AC5-F6CB-7725-05D4775CD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8425" y="1658938"/>
            <a:ext cx="5148262" cy="5099671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nl-NL" sz="2000" dirty="0"/>
              <a:t>hersenen vormen slechts 2% van lichaamsgewicht</a:t>
            </a:r>
          </a:p>
          <a:p>
            <a:pPr>
              <a:lnSpc>
                <a:spcPct val="110000"/>
              </a:lnSpc>
            </a:pPr>
            <a:r>
              <a:rPr lang="nl-NL" sz="2000" dirty="0"/>
              <a:t>15-20% van de </a:t>
            </a:r>
            <a:r>
              <a:rPr lang="nl-NL" sz="2000" dirty="0" err="1"/>
              <a:t>cardiac</a:t>
            </a:r>
            <a:r>
              <a:rPr lang="nl-NL" sz="2000" dirty="0"/>
              <a:t> output gaat naar de hersenen</a:t>
            </a:r>
          </a:p>
          <a:p>
            <a:pPr>
              <a:lnSpc>
                <a:spcPct val="110000"/>
              </a:lnSpc>
            </a:pPr>
            <a:r>
              <a:rPr lang="nl-NL" sz="2000" dirty="0"/>
              <a:t>glucose wordt gebruikt voor energievoorziening(120gram)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nl-NL" sz="2000" dirty="0"/>
              <a:t> (geen insuline nodig, wel zuurstof)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nl-NL" sz="2000" dirty="0"/>
              <a:t>*  het centrale zenuwstelsel wordt aan de buitenkant door 3 vliezen bekleed: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nl-NL" sz="2000" dirty="0"/>
              <a:t>- dura mater ( harde hersenvlies)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nl-NL" sz="2000" dirty="0"/>
              <a:t>- </a:t>
            </a:r>
            <a:r>
              <a:rPr lang="nl-NL" sz="2000" dirty="0" err="1"/>
              <a:t>arachnoidea</a:t>
            </a:r>
            <a:r>
              <a:rPr lang="nl-NL" sz="2000" dirty="0"/>
              <a:t> (spinnenwebvlies)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nl-NL" sz="2000" dirty="0"/>
              <a:t>- </a:t>
            </a:r>
            <a:r>
              <a:rPr lang="nl-NL" sz="2000" dirty="0" err="1"/>
              <a:t>pia</a:t>
            </a:r>
            <a:r>
              <a:rPr lang="nl-NL" sz="2000" dirty="0"/>
              <a:t> mater (zachte hersenvlies met oppervlakkige hersenbloedvaten)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nl-NL" sz="2000" dirty="0"/>
              <a:t>* diep in de hersenen liggen holtes gevuld met hersenvocht(ventrikels)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nl-NL" sz="2000" dirty="0"/>
              <a:t>* liquor (hersenvocht) vult de ventrikels en omgeeft de hersenen en het </a:t>
            </a:r>
            <a:r>
              <a:rPr lang="nl-NL" sz="2000" dirty="0" err="1"/>
              <a:t>ruggemerg</a:t>
            </a:r>
            <a:r>
              <a:rPr lang="nl-NL" sz="2000" dirty="0"/>
              <a:t>, en beschermt tegen schokken</a:t>
            </a:r>
          </a:p>
          <a:p>
            <a:pPr>
              <a:lnSpc>
                <a:spcPct val="110000"/>
              </a:lnSpc>
            </a:pPr>
            <a:endParaRPr lang="nl-NL" sz="2000" dirty="0"/>
          </a:p>
          <a:p>
            <a:pPr>
              <a:lnSpc>
                <a:spcPct val="110000"/>
              </a:lnSpc>
            </a:pP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416131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5D2A77-BC3A-B563-6CB0-845D0084C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144118"/>
            <a:ext cx="9905998" cy="1267239"/>
          </a:xfrm>
        </p:spPr>
        <p:txBody>
          <a:bodyPr>
            <a:normAutofit/>
          </a:bodyPr>
          <a:lstStyle/>
          <a:p>
            <a:r>
              <a:rPr lang="nl-NL" sz="4800" dirty="0"/>
              <a:t>Hersenbloedingen</a:t>
            </a:r>
            <a:br>
              <a:rPr lang="nl-NL" dirty="0"/>
            </a:br>
            <a:r>
              <a:rPr kumimoji="0" lang="nl-NL" sz="1800" b="0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/>
                <a:ea typeface="+mj-ea"/>
                <a:cs typeface="+mj-cs"/>
                <a:hlinkClick r:id="rId3"/>
              </a:rPr>
              <a:t>https://www.youtube.com/watch?v=-l-YMWbWQ48&amp;t=2s</a:t>
            </a:r>
            <a:r>
              <a:rPr kumimoji="0" lang="nl-NL" sz="1800" b="0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/>
                <a:ea typeface="+mj-ea"/>
                <a:cs typeface="+mj-cs"/>
              </a:rPr>
              <a:t> 10.03min</a:t>
            </a:r>
            <a:endParaRPr lang="nl-NL" dirty="0"/>
          </a:p>
        </p:txBody>
      </p:sp>
      <p:pic>
        <p:nvPicPr>
          <p:cNvPr id="3" name="Onlinemedia 2" title="Hersenbloedingen">
            <a:hlinkClick r:id="" action="ppaction://media"/>
            <a:extLst>
              <a:ext uri="{FF2B5EF4-FFF2-40B4-BE49-F238E27FC236}">
                <a16:creationId xmlns:a16="http://schemas.microsoft.com/office/drawing/2014/main" id="{C71D3356-B162-A0F9-E357-D68CE27BED3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75083" y="1686695"/>
            <a:ext cx="7336665" cy="50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2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fbeeldingsresultaat voor afbeelding hersenvliezen">
            <a:extLst>
              <a:ext uri="{FF2B5EF4-FFF2-40B4-BE49-F238E27FC236}">
                <a16:creationId xmlns:a16="http://schemas.microsoft.com/office/drawing/2014/main" id="{1AC27197-9FEF-E5BF-1AFF-1F760ED0F6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02" y="308112"/>
            <a:ext cx="3793766" cy="3289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ubduraal hematoom">
            <a:extLst>
              <a:ext uri="{FF2B5EF4-FFF2-40B4-BE49-F238E27FC236}">
                <a16:creationId xmlns:a16="http://schemas.microsoft.com/office/drawing/2014/main" id="{C9CC9A4F-8C9C-E355-23B0-A74AC8F9F3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430" y="308112"/>
            <a:ext cx="3713921" cy="3289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pidurale bloeding">
            <a:extLst>
              <a:ext uri="{FF2B5EF4-FFF2-40B4-BE49-F238E27FC236}">
                <a16:creationId xmlns:a16="http://schemas.microsoft.com/office/drawing/2014/main" id="{A0EEB369-6AD8-2781-B4DE-F3144940A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431" y="3877998"/>
            <a:ext cx="3713922" cy="2882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piduraal hematoom - Radiology.expert">
            <a:extLst>
              <a:ext uri="{FF2B5EF4-FFF2-40B4-BE49-F238E27FC236}">
                <a16:creationId xmlns:a16="http://schemas.microsoft.com/office/drawing/2014/main" id="{06F80B47-9C0B-DCDF-43BD-A4BA92FA2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51" y="3877998"/>
            <a:ext cx="2956477" cy="288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Subduraal hematoom - Radiology.expert">
            <a:extLst>
              <a:ext uri="{FF2B5EF4-FFF2-40B4-BE49-F238E27FC236}">
                <a16:creationId xmlns:a16="http://schemas.microsoft.com/office/drawing/2014/main" id="{4E13DA98-3E3A-DB37-AC81-E6648C7D7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51" y="308111"/>
            <a:ext cx="3274624" cy="3289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1505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50C065C3-0FE3-4452-B765-CB05BBB2A9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795E515-5F57-431F-9A0D-3A0419DF75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3" name="Rectangle 5">
              <a:extLst>
                <a:ext uri="{FF2B5EF4-FFF2-40B4-BE49-F238E27FC236}">
                  <a16:creationId xmlns:a16="http://schemas.microsoft.com/office/drawing/2014/main" id="{D45BCBFE-0478-4767-BF2E-FC2C548BA6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E903928F-F6DA-470C-81A0-CF7D9DE034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ADA095F6-E326-4450-A2D6-DB2BF989B8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6" name="Rectangle 8">
              <a:extLst>
                <a:ext uri="{FF2B5EF4-FFF2-40B4-BE49-F238E27FC236}">
                  <a16:creationId xmlns:a16="http://schemas.microsoft.com/office/drawing/2014/main" id="{6B067F9A-FDF2-49EC-B4FF-CD4B90F789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F1331213-D19D-49FC-8616-168A14565A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2ADFE242-96FC-4A14-8C59-90CD6DE1D9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6A97B7BC-40BD-494B-9C6B-AF3045559A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3D7F35CF-F44C-491F-904D-A31ED8321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84D9BF7E-18C2-452C-B139-4ED58D7A03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700A6223-AD38-426F-A6FE-7926CAEF31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D172AA94-449F-45EB-94E6-67C186C32D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A7D4F697-8937-4F4C-83C5-770B3FCB82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10AF1D59-5117-4D47-8414-4BB61F944B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2387DC33-88B3-4718-8C94-41659EA33A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D4E7EC64-4763-4F04-B2E4-E400364D72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id="{581717DF-9FD4-47CB-9579-E34DF7E875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BCD8EF50-6E58-4B2D-90B6-AFF236A73B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6524A268-142A-4CBF-BB8B-DC1FCBC8F7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56A0E6F3-B76B-4813-B44B-56CE11A8A0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2" name="Freeform 24">
              <a:extLst>
                <a:ext uri="{FF2B5EF4-FFF2-40B4-BE49-F238E27FC236}">
                  <a16:creationId xmlns:a16="http://schemas.microsoft.com/office/drawing/2014/main" id="{A74CED8D-B902-4B76-9CC8-30A09B2FA1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3" name="Freeform 25">
              <a:extLst>
                <a:ext uri="{FF2B5EF4-FFF2-40B4-BE49-F238E27FC236}">
                  <a16:creationId xmlns:a16="http://schemas.microsoft.com/office/drawing/2014/main" id="{ED007BD7-ED56-4566-B1FF-707160024A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id="{90AD48D2-5BC8-4C80-B126-B1A201242B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5" name="Freeform 27">
              <a:extLst>
                <a:ext uri="{FF2B5EF4-FFF2-40B4-BE49-F238E27FC236}">
                  <a16:creationId xmlns:a16="http://schemas.microsoft.com/office/drawing/2014/main" id="{BE14C82F-9F35-4D61-B758-7BCE32DECB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id="{6540CE06-9028-497A-AC64-CF0ED60A74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id="{A4825B3B-52CD-4F08-BA02-6C2B0EFEDE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8" name="Freeform 30">
              <a:extLst>
                <a:ext uri="{FF2B5EF4-FFF2-40B4-BE49-F238E27FC236}">
                  <a16:creationId xmlns:a16="http://schemas.microsoft.com/office/drawing/2014/main" id="{6877A5EF-B8B8-44D3-AA57-4BBF89206D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9" name="Freeform 31">
              <a:extLst>
                <a:ext uri="{FF2B5EF4-FFF2-40B4-BE49-F238E27FC236}">
                  <a16:creationId xmlns:a16="http://schemas.microsoft.com/office/drawing/2014/main" id="{00BB365C-9180-4208-92CF-AB6A88848C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0" name="Freeform 32">
              <a:extLst>
                <a:ext uri="{FF2B5EF4-FFF2-40B4-BE49-F238E27FC236}">
                  <a16:creationId xmlns:a16="http://schemas.microsoft.com/office/drawing/2014/main" id="{8D1134D2-53A6-41D5-AC1A-5254A2FBD0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" name="Rectangle 33">
              <a:extLst>
                <a:ext uri="{FF2B5EF4-FFF2-40B4-BE49-F238E27FC236}">
                  <a16:creationId xmlns:a16="http://schemas.microsoft.com/office/drawing/2014/main" id="{24C7FA73-07CD-479A-9B9E-DAD4D3B2BF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AB24DF92-B081-4701-B58D-913261A00D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AB4DF275-6B82-4AA9-A7A9-138E631E30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972A3812-16AD-453E-B1E6-9F39894F79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id="{8FB6759A-BAD8-4073-86A2-6DDD73DE2A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id="{9FCCB0F4-1178-47C1-9EE2-234EA715C1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id="{CB01BF0B-7EB0-4C18-80BE-20D2EAC048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8" name="Freeform 40">
              <a:extLst>
                <a:ext uri="{FF2B5EF4-FFF2-40B4-BE49-F238E27FC236}">
                  <a16:creationId xmlns:a16="http://schemas.microsoft.com/office/drawing/2014/main" id="{3266E9DA-C937-48E0-8F98-90A467760F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9" name="Freeform 41">
              <a:extLst>
                <a:ext uri="{FF2B5EF4-FFF2-40B4-BE49-F238E27FC236}">
                  <a16:creationId xmlns:a16="http://schemas.microsoft.com/office/drawing/2014/main" id="{A8A9C00D-0425-4E68-A1DE-BCE5BD6BBD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0" name="Freeform 42">
              <a:extLst>
                <a:ext uri="{FF2B5EF4-FFF2-40B4-BE49-F238E27FC236}">
                  <a16:creationId xmlns:a16="http://schemas.microsoft.com/office/drawing/2014/main" id="{46230904-E744-4B55-84FF-826A6B737B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1" name="Freeform 43">
              <a:extLst>
                <a:ext uri="{FF2B5EF4-FFF2-40B4-BE49-F238E27FC236}">
                  <a16:creationId xmlns:a16="http://schemas.microsoft.com/office/drawing/2014/main" id="{D4291668-8AF0-4784-BC06-870768F53F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2" name="Freeform 44">
              <a:extLst>
                <a:ext uri="{FF2B5EF4-FFF2-40B4-BE49-F238E27FC236}">
                  <a16:creationId xmlns:a16="http://schemas.microsoft.com/office/drawing/2014/main" id="{D917DCBD-774B-4AAF-92AE-D18289FFC4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3" name="Rectangle 45">
              <a:extLst>
                <a:ext uri="{FF2B5EF4-FFF2-40B4-BE49-F238E27FC236}">
                  <a16:creationId xmlns:a16="http://schemas.microsoft.com/office/drawing/2014/main" id="{9E50122E-0F19-4D65-9CB2-E22C3EA84A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4" name="Freeform 46">
              <a:extLst>
                <a:ext uri="{FF2B5EF4-FFF2-40B4-BE49-F238E27FC236}">
                  <a16:creationId xmlns:a16="http://schemas.microsoft.com/office/drawing/2014/main" id="{BC28A765-6E8B-4352-BD0C-35474F70AC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5" name="Freeform 47">
              <a:extLst>
                <a:ext uri="{FF2B5EF4-FFF2-40B4-BE49-F238E27FC236}">
                  <a16:creationId xmlns:a16="http://schemas.microsoft.com/office/drawing/2014/main" id="{0AC30A17-F494-44EB-9817-1B8B255CE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6" name="Freeform 48">
              <a:extLst>
                <a:ext uri="{FF2B5EF4-FFF2-40B4-BE49-F238E27FC236}">
                  <a16:creationId xmlns:a16="http://schemas.microsoft.com/office/drawing/2014/main" id="{6088D59F-32BD-4932-9C22-9AA0FCDA74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7" name="Freeform 49">
              <a:extLst>
                <a:ext uri="{FF2B5EF4-FFF2-40B4-BE49-F238E27FC236}">
                  <a16:creationId xmlns:a16="http://schemas.microsoft.com/office/drawing/2014/main" id="{B18BBE45-5F21-47FA-B291-AC802D715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8" name="Freeform 50">
              <a:extLst>
                <a:ext uri="{FF2B5EF4-FFF2-40B4-BE49-F238E27FC236}">
                  <a16:creationId xmlns:a16="http://schemas.microsoft.com/office/drawing/2014/main" id="{A1BD992D-1C4B-4E69-A627-A45D8958E0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59" name="Freeform 51">
              <a:extLst>
                <a:ext uri="{FF2B5EF4-FFF2-40B4-BE49-F238E27FC236}">
                  <a16:creationId xmlns:a16="http://schemas.microsoft.com/office/drawing/2014/main" id="{571C0498-7105-455E-8B0A-233F850F18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0" name="Freeform 52">
              <a:extLst>
                <a:ext uri="{FF2B5EF4-FFF2-40B4-BE49-F238E27FC236}">
                  <a16:creationId xmlns:a16="http://schemas.microsoft.com/office/drawing/2014/main" id="{F6FA78CC-C0B1-422F-B535-05580A971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1" name="Freeform 53">
              <a:extLst>
                <a:ext uri="{FF2B5EF4-FFF2-40B4-BE49-F238E27FC236}">
                  <a16:creationId xmlns:a16="http://schemas.microsoft.com/office/drawing/2014/main" id="{49A1BACF-EE5E-46F8-8968-D4CF18BC01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2" name="Freeform 54">
              <a:extLst>
                <a:ext uri="{FF2B5EF4-FFF2-40B4-BE49-F238E27FC236}">
                  <a16:creationId xmlns:a16="http://schemas.microsoft.com/office/drawing/2014/main" id="{0AF8DFAF-8AF7-453E-AED7-89E59FBD7D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3" name="Freeform 55">
              <a:extLst>
                <a:ext uri="{FF2B5EF4-FFF2-40B4-BE49-F238E27FC236}">
                  <a16:creationId xmlns:a16="http://schemas.microsoft.com/office/drawing/2014/main" id="{F8C26D97-8DA4-4556-92E4-2AE66B365B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4" name="Freeform 56">
              <a:extLst>
                <a:ext uri="{FF2B5EF4-FFF2-40B4-BE49-F238E27FC236}">
                  <a16:creationId xmlns:a16="http://schemas.microsoft.com/office/drawing/2014/main" id="{EEF9D855-A8A7-44CC-919C-BEA327F254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5" name="Freeform 57">
              <a:extLst>
                <a:ext uri="{FF2B5EF4-FFF2-40B4-BE49-F238E27FC236}">
                  <a16:creationId xmlns:a16="http://schemas.microsoft.com/office/drawing/2014/main" id="{11F0B045-803C-4067-A182-066EEB2C4F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6" name="Freeform 58">
              <a:extLst>
                <a:ext uri="{FF2B5EF4-FFF2-40B4-BE49-F238E27FC236}">
                  <a16:creationId xmlns:a16="http://schemas.microsoft.com/office/drawing/2014/main" id="{3C1FCACB-EFEF-4B54-99A6-E327A637C2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1351B104-9B78-4A2B-B970-FA8ABE1CE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69" name="Rectangle 68">
              <a:extLst>
                <a:ext uri="{FF2B5EF4-FFF2-40B4-BE49-F238E27FC236}">
                  <a16:creationId xmlns:a16="http://schemas.microsoft.com/office/drawing/2014/main" id="{3A130E84-D02F-40FB-9BEB-5202392713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0" name="Picture 2">
              <a:extLst>
                <a:ext uri="{FF2B5EF4-FFF2-40B4-BE49-F238E27FC236}">
                  <a16:creationId xmlns:a16="http://schemas.microsoft.com/office/drawing/2014/main" id="{5E142BFD-7D75-4518-BBDF-27C00AB4BC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6="http://schemas.microsoft.com/office/drawing/2014/main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A8CA85FF-86A9-314C-D9D1-66F49D3D9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5250" y="266330"/>
            <a:ext cx="5556250" cy="210063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/>
              <a:t>Trauma capitis</a:t>
            </a:r>
            <a:br>
              <a:rPr lang="en-US" sz="4800" dirty="0"/>
            </a:br>
            <a:r>
              <a:rPr lang="en-US" sz="2400" dirty="0"/>
              <a:t>Commotio cerebri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2D890BB-EEDE-EF8C-7027-08F2732E86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85702" y="2557463"/>
            <a:ext cx="4082297" cy="3873499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sz="3200" cap="all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cap="all" dirty="0" err="1">
                <a:solidFill>
                  <a:schemeClr val="tx2"/>
                </a:solidFill>
              </a:rPr>
              <a:t>Lichtste</a:t>
            </a:r>
            <a:r>
              <a:rPr lang="en-US" sz="2000" cap="all" dirty="0">
                <a:solidFill>
                  <a:schemeClr val="tx2"/>
                </a:solidFill>
              </a:rPr>
              <a:t> </a:t>
            </a:r>
            <a:r>
              <a:rPr lang="en-US" sz="2000" cap="all" dirty="0" err="1">
                <a:solidFill>
                  <a:schemeClr val="tx2"/>
                </a:solidFill>
              </a:rPr>
              <a:t>vorm</a:t>
            </a:r>
            <a:r>
              <a:rPr lang="en-US" sz="2000" cap="all" dirty="0">
                <a:solidFill>
                  <a:schemeClr val="tx2"/>
                </a:solidFill>
              </a:rPr>
              <a:t> </a:t>
            </a:r>
            <a:r>
              <a:rPr lang="en-US" sz="2000" cap="all" dirty="0" err="1">
                <a:solidFill>
                  <a:schemeClr val="tx2"/>
                </a:solidFill>
              </a:rPr>
              <a:t>hersenletsel</a:t>
            </a:r>
            <a:endParaRPr lang="en-US" sz="2000" cap="all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cap="all" dirty="0" err="1">
                <a:solidFill>
                  <a:schemeClr val="tx2"/>
                </a:solidFill>
              </a:rPr>
              <a:t>Kort</a:t>
            </a:r>
            <a:r>
              <a:rPr lang="en-US" sz="2000" cap="all" dirty="0">
                <a:solidFill>
                  <a:schemeClr val="tx2"/>
                </a:solidFill>
              </a:rPr>
              <a:t> </a:t>
            </a:r>
            <a:r>
              <a:rPr lang="en-US" sz="2000" cap="all" dirty="0" err="1">
                <a:solidFill>
                  <a:schemeClr val="tx2"/>
                </a:solidFill>
              </a:rPr>
              <a:t>bewustzijnsverlies</a:t>
            </a:r>
            <a:endParaRPr lang="en-US" sz="2000" cap="all" dirty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cap="all" dirty="0">
                <a:solidFill>
                  <a:schemeClr val="tx2"/>
                </a:solidFill>
              </a:rPr>
              <a:t>Retrograde </a:t>
            </a:r>
            <a:r>
              <a:rPr lang="en-US" sz="2000" cap="all" dirty="0" err="1">
                <a:solidFill>
                  <a:schemeClr val="tx2"/>
                </a:solidFill>
              </a:rPr>
              <a:t>amnesie</a:t>
            </a:r>
            <a:endParaRPr lang="en-US" sz="2000" cap="all" dirty="0">
              <a:solidFill>
                <a:schemeClr val="tx2"/>
              </a:solidFill>
            </a:endParaRPr>
          </a:p>
          <a:p>
            <a:endParaRPr lang="en-US" cap="all" dirty="0">
              <a:solidFill>
                <a:schemeClr val="tx2"/>
              </a:solidFill>
            </a:endParaRPr>
          </a:p>
        </p:txBody>
      </p:sp>
      <p:pic>
        <p:nvPicPr>
          <p:cNvPr id="6" name="Picture 5" descr="Vista microscopica di cellule">
            <a:extLst>
              <a:ext uri="{FF2B5EF4-FFF2-40B4-BE49-F238E27FC236}">
                <a16:creationId xmlns:a16="http://schemas.microsoft.com/office/drawing/2014/main" id="{E28AC77B-3435-27DE-70FA-5C6912459B5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161" r="14451" b="-1"/>
          <a:stretch/>
        </p:blipFill>
        <p:spPr>
          <a:xfrm>
            <a:off x="-5597" y="10"/>
            <a:ext cx="6101597" cy="6857990"/>
          </a:xfrm>
          <a:prstGeom prst="rect">
            <a:avLst/>
          </a:prstGeom>
        </p:spPr>
      </p:pic>
      <p:grpSp>
        <p:nvGrpSpPr>
          <p:cNvPr id="72" name="Group 71">
            <a:extLst>
              <a:ext uri="{FF2B5EF4-FFF2-40B4-BE49-F238E27FC236}">
                <a16:creationId xmlns:a16="http://schemas.microsoft.com/office/drawing/2014/main" id="{D4116A08-770E-4DC3-AAB6-E3E8E6CEC8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73" name="Rectangle 5">
              <a:extLst>
                <a:ext uri="{FF2B5EF4-FFF2-40B4-BE49-F238E27FC236}">
                  <a16:creationId xmlns:a16="http://schemas.microsoft.com/office/drawing/2014/main" id="{6ADECFB2-F615-49A9-A242-A3D04CADB0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4" name="Freeform 6">
              <a:extLst>
                <a:ext uri="{FF2B5EF4-FFF2-40B4-BE49-F238E27FC236}">
                  <a16:creationId xmlns:a16="http://schemas.microsoft.com/office/drawing/2014/main" id="{8E1F3AC6-5FF1-401B-91E4-180D1D3560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72BC7A9D-387B-4877-B8E6-E8ABA6B265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6" name="Rectangle 8">
              <a:extLst>
                <a:ext uri="{FF2B5EF4-FFF2-40B4-BE49-F238E27FC236}">
                  <a16:creationId xmlns:a16="http://schemas.microsoft.com/office/drawing/2014/main" id="{9114560A-27D6-469D-992E-33A55B40BA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CBF136EF-7DC2-47D2-974C-70044B5E90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6B03084D-F566-41C4-BE37-870FB5A0D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79" name="Freeform 11">
              <a:extLst>
                <a:ext uri="{FF2B5EF4-FFF2-40B4-BE49-F238E27FC236}">
                  <a16:creationId xmlns:a16="http://schemas.microsoft.com/office/drawing/2014/main" id="{049DC21B-8236-4901-9ADD-E3167ABDE9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0" name="Freeform 12">
              <a:extLst>
                <a:ext uri="{FF2B5EF4-FFF2-40B4-BE49-F238E27FC236}">
                  <a16:creationId xmlns:a16="http://schemas.microsoft.com/office/drawing/2014/main" id="{304F4FEB-8B5B-45BA-988C-5FBF41059E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1" name="Freeform 13">
              <a:extLst>
                <a:ext uri="{FF2B5EF4-FFF2-40B4-BE49-F238E27FC236}">
                  <a16:creationId xmlns:a16="http://schemas.microsoft.com/office/drawing/2014/main" id="{E88E24C8-3D76-4C2F-84D1-BC3C2AACA4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2" name="Freeform 14">
              <a:extLst>
                <a:ext uri="{FF2B5EF4-FFF2-40B4-BE49-F238E27FC236}">
                  <a16:creationId xmlns:a16="http://schemas.microsoft.com/office/drawing/2014/main" id="{91C91468-4F8A-42F1-9505-02D9241787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3" name="Freeform 15">
              <a:extLst>
                <a:ext uri="{FF2B5EF4-FFF2-40B4-BE49-F238E27FC236}">
                  <a16:creationId xmlns:a16="http://schemas.microsoft.com/office/drawing/2014/main" id="{C22581B1-C426-4189-85D6-C499D6982F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4" name="Freeform 16">
              <a:extLst>
                <a:ext uri="{FF2B5EF4-FFF2-40B4-BE49-F238E27FC236}">
                  <a16:creationId xmlns:a16="http://schemas.microsoft.com/office/drawing/2014/main" id="{29DFD4C4-0517-4A6B-B423-E55582618D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5" name="Freeform 17">
              <a:extLst>
                <a:ext uri="{FF2B5EF4-FFF2-40B4-BE49-F238E27FC236}">
                  <a16:creationId xmlns:a16="http://schemas.microsoft.com/office/drawing/2014/main" id="{7ACD84D3-D09D-4C94-99D5-51713A1D6B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6" name="Freeform 18">
              <a:extLst>
                <a:ext uri="{FF2B5EF4-FFF2-40B4-BE49-F238E27FC236}">
                  <a16:creationId xmlns:a16="http://schemas.microsoft.com/office/drawing/2014/main" id="{37C2AEAB-1CC9-4A9A-8303-E1E0C12168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7" name="Freeform 19">
              <a:extLst>
                <a:ext uri="{FF2B5EF4-FFF2-40B4-BE49-F238E27FC236}">
                  <a16:creationId xmlns:a16="http://schemas.microsoft.com/office/drawing/2014/main" id="{20ABD348-58FE-4371-AE12-C66FF8CAC3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8" name="Freeform 20">
              <a:extLst>
                <a:ext uri="{FF2B5EF4-FFF2-40B4-BE49-F238E27FC236}">
                  <a16:creationId xmlns:a16="http://schemas.microsoft.com/office/drawing/2014/main" id="{408E0FAA-F0C5-4CB1-95FE-D3D96830FC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9" name="Freeform 21">
              <a:extLst>
                <a:ext uri="{FF2B5EF4-FFF2-40B4-BE49-F238E27FC236}">
                  <a16:creationId xmlns:a16="http://schemas.microsoft.com/office/drawing/2014/main" id="{F83C789F-2881-4822-A724-567720953F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90" name="Freeform 22">
              <a:extLst>
                <a:ext uri="{FF2B5EF4-FFF2-40B4-BE49-F238E27FC236}">
                  <a16:creationId xmlns:a16="http://schemas.microsoft.com/office/drawing/2014/main" id="{6B039120-5C84-4A03-9ADD-32EA6E5D44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91" name="Freeform 23">
              <a:extLst>
                <a:ext uri="{FF2B5EF4-FFF2-40B4-BE49-F238E27FC236}">
                  <a16:creationId xmlns:a16="http://schemas.microsoft.com/office/drawing/2014/main" id="{440E956F-26EB-40C6-B500-1A4BB4ABF7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92" name="Freeform 24">
              <a:extLst>
                <a:ext uri="{FF2B5EF4-FFF2-40B4-BE49-F238E27FC236}">
                  <a16:creationId xmlns:a16="http://schemas.microsoft.com/office/drawing/2014/main" id="{D2449A75-05DC-4791-90F1-335CC6732C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93" name="Freeform 25">
              <a:extLst>
                <a:ext uri="{FF2B5EF4-FFF2-40B4-BE49-F238E27FC236}">
                  <a16:creationId xmlns:a16="http://schemas.microsoft.com/office/drawing/2014/main" id="{2A0F57CD-8F34-4F1D-BFF3-1293522501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94" name="Freeform 26">
              <a:extLst>
                <a:ext uri="{FF2B5EF4-FFF2-40B4-BE49-F238E27FC236}">
                  <a16:creationId xmlns:a16="http://schemas.microsoft.com/office/drawing/2014/main" id="{DB0DDCCE-FA18-4790-8F10-67FC661721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95" name="Freeform 27">
              <a:extLst>
                <a:ext uri="{FF2B5EF4-FFF2-40B4-BE49-F238E27FC236}">
                  <a16:creationId xmlns:a16="http://schemas.microsoft.com/office/drawing/2014/main" id="{750A8178-D049-42D4-BA77-A262FE55F9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96" name="Freeform 28">
              <a:extLst>
                <a:ext uri="{FF2B5EF4-FFF2-40B4-BE49-F238E27FC236}">
                  <a16:creationId xmlns:a16="http://schemas.microsoft.com/office/drawing/2014/main" id="{B33B9383-8846-404B-85BE-E43F077379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97" name="Freeform 29">
              <a:extLst>
                <a:ext uri="{FF2B5EF4-FFF2-40B4-BE49-F238E27FC236}">
                  <a16:creationId xmlns:a16="http://schemas.microsoft.com/office/drawing/2014/main" id="{79468103-A660-495B-BFDF-8E7D98A09A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98" name="Freeform 30">
              <a:extLst>
                <a:ext uri="{FF2B5EF4-FFF2-40B4-BE49-F238E27FC236}">
                  <a16:creationId xmlns:a16="http://schemas.microsoft.com/office/drawing/2014/main" id="{06F4CC44-94E1-47AF-893C-19C4A4AB40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99" name="Freeform 31">
              <a:extLst>
                <a:ext uri="{FF2B5EF4-FFF2-40B4-BE49-F238E27FC236}">
                  <a16:creationId xmlns:a16="http://schemas.microsoft.com/office/drawing/2014/main" id="{E87F601E-2166-4FAE-AF96-2A1B17E46E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0" name="Freeform 32">
              <a:extLst>
                <a:ext uri="{FF2B5EF4-FFF2-40B4-BE49-F238E27FC236}">
                  <a16:creationId xmlns:a16="http://schemas.microsoft.com/office/drawing/2014/main" id="{DCDE2745-7AA5-416B-AC78-93C6EAE5D4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1" name="Rectangle 33">
              <a:extLst>
                <a:ext uri="{FF2B5EF4-FFF2-40B4-BE49-F238E27FC236}">
                  <a16:creationId xmlns:a16="http://schemas.microsoft.com/office/drawing/2014/main" id="{7D5F7E44-496F-4025-AFD8-7EEC67AC18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2" name="Freeform 34">
              <a:extLst>
                <a:ext uri="{FF2B5EF4-FFF2-40B4-BE49-F238E27FC236}">
                  <a16:creationId xmlns:a16="http://schemas.microsoft.com/office/drawing/2014/main" id="{FA8ED221-FD77-4CD0-A9B9-3F97E40DCD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3" name="Freeform 35">
              <a:extLst>
                <a:ext uri="{FF2B5EF4-FFF2-40B4-BE49-F238E27FC236}">
                  <a16:creationId xmlns:a16="http://schemas.microsoft.com/office/drawing/2014/main" id="{94922F75-95BC-435D-B4BB-BCE65BACCE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4" name="Freeform 36">
              <a:extLst>
                <a:ext uri="{FF2B5EF4-FFF2-40B4-BE49-F238E27FC236}">
                  <a16:creationId xmlns:a16="http://schemas.microsoft.com/office/drawing/2014/main" id="{CFB94884-EF28-419D-9147-20B2C9B1AB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5" name="Freeform 37">
              <a:extLst>
                <a:ext uri="{FF2B5EF4-FFF2-40B4-BE49-F238E27FC236}">
                  <a16:creationId xmlns:a16="http://schemas.microsoft.com/office/drawing/2014/main" id="{94C72871-F5AC-46D1-97EF-94E4070A70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6" name="Freeform 38">
              <a:extLst>
                <a:ext uri="{FF2B5EF4-FFF2-40B4-BE49-F238E27FC236}">
                  <a16:creationId xmlns:a16="http://schemas.microsoft.com/office/drawing/2014/main" id="{03ED1B15-6247-43B3-BEAE-DB699DE297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7" name="Freeform 39">
              <a:extLst>
                <a:ext uri="{FF2B5EF4-FFF2-40B4-BE49-F238E27FC236}">
                  <a16:creationId xmlns:a16="http://schemas.microsoft.com/office/drawing/2014/main" id="{FA3EA466-B483-4B4A-9FCB-9FFA8E538F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8" name="Freeform 40">
              <a:extLst>
                <a:ext uri="{FF2B5EF4-FFF2-40B4-BE49-F238E27FC236}">
                  <a16:creationId xmlns:a16="http://schemas.microsoft.com/office/drawing/2014/main" id="{CCE5E17C-696E-46EB-B70D-5862742169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09" name="Freeform 41">
              <a:extLst>
                <a:ext uri="{FF2B5EF4-FFF2-40B4-BE49-F238E27FC236}">
                  <a16:creationId xmlns:a16="http://schemas.microsoft.com/office/drawing/2014/main" id="{AB6022EC-6D09-4098-9A97-5A911C08CA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0" name="Freeform 42">
              <a:extLst>
                <a:ext uri="{FF2B5EF4-FFF2-40B4-BE49-F238E27FC236}">
                  <a16:creationId xmlns:a16="http://schemas.microsoft.com/office/drawing/2014/main" id="{7E18073E-1315-4400-ABD9-C34AEAFBF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1" name="Freeform 43">
              <a:extLst>
                <a:ext uri="{FF2B5EF4-FFF2-40B4-BE49-F238E27FC236}">
                  <a16:creationId xmlns:a16="http://schemas.microsoft.com/office/drawing/2014/main" id="{5510509E-411D-4F1B-BDC6-3E56668963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2" name="Freeform 44">
              <a:extLst>
                <a:ext uri="{FF2B5EF4-FFF2-40B4-BE49-F238E27FC236}">
                  <a16:creationId xmlns:a16="http://schemas.microsoft.com/office/drawing/2014/main" id="{46F1A7E1-EC01-4288-87AE-C3B6434BD0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3" name="Rectangle 45">
              <a:extLst>
                <a:ext uri="{FF2B5EF4-FFF2-40B4-BE49-F238E27FC236}">
                  <a16:creationId xmlns:a16="http://schemas.microsoft.com/office/drawing/2014/main" id="{F7BBA432-5463-415B-BA54-3AA2B92D28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4" name="Freeform 46">
              <a:extLst>
                <a:ext uri="{FF2B5EF4-FFF2-40B4-BE49-F238E27FC236}">
                  <a16:creationId xmlns:a16="http://schemas.microsoft.com/office/drawing/2014/main" id="{66E19F01-137B-4A95-9313-CE6F778066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5" name="Freeform 47">
              <a:extLst>
                <a:ext uri="{FF2B5EF4-FFF2-40B4-BE49-F238E27FC236}">
                  <a16:creationId xmlns:a16="http://schemas.microsoft.com/office/drawing/2014/main" id="{38C0AACC-51F2-424F-9988-F3B621941C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6" name="Freeform 48">
              <a:extLst>
                <a:ext uri="{FF2B5EF4-FFF2-40B4-BE49-F238E27FC236}">
                  <a16:creationId xmlns:a16="http://schemas.microsoft.com/office/drawing/2014/main" id="{7364A775-01A6-4012-88CF-58FDDBE4CB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7" name="Freeform 49">
              <a:extLst>
                <a:ext uri="{FF2B5EF4-FFF2-40B4-BE49-F238E27FC236}">
                  <a16:creationId xmlns:a16="http://schemas.microsoft.com/office/drawing/2014/main" id="{C8C770C5-535A-4F1B-81CA-FD6F32C09A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8" name="Freeform 50">
              <a:extLst>
                <a:ext uri="{FF2B5EF4-FFF2-40B4-BE49-F238E27FC236}">
                  <a16:creationId xmlns:a16="http://schemas.microsoft.com/office/drawing/2014/main" id="{55F9C3EF-BEB8-4836-8DE0-319E54496E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19" name="Freeform 51">
              <a:extLst>
                <a:ext uri="{FF2B5EF4-FFF2-40B4-BE49-F238E27FC236}">
                  <a16:creationId xmlns:a16="http://schemas.microsoft.com/office/drawing/2014/main" id="{0976D9A1-85FC-406B-8AEA-AE3C056A40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0" name="Freeform 52">
              <a:extLst>
                <a:ext uri="{FF2B5EF4-FFF2-40B4-BE49-F238E27FC236}">
                  <a16:creationId xmlns:a16="http://schemas.microsoft.com/office/drawing/2014/main" id="{68BC6126-2A3A-4F1D-A565-BEF620660A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1" name="Freeform 53">
              <a:extLst>
                <a:ext uri="{FF2B5EF4-FFF2-40B4-BE49-F238E27FC236}">
                  <a16:creationId xmlns:a16="http://schemas.microsoft.com/office/drawing/2014/main" id="{D8C7B98D-F83E-485D-B01D-270242E8FD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2" name="Freeform 54">
              <a:extLst>
                <a:ext uri="{FF2B5EF4-FFF2-40B4-BE49-F238E27FC236}">
                  <a16:creationId xmlns:a16="http://schemas.microsoft.com/office/drawing/2014/main" id="{93D5E722-D236-478A-A13F-8FA4141D94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3" name="Freeform 55">
              <a:extLst>
                <a:ext uri="{FF2B5EF4-FFF2-40B4-BE49-F238E27FC236}">
                  <a16:creationId xmlns:a16="http://schemas.microsoft.com/office/drawing/2014/main" id="{ABE1456F-F283-4BD5-A1B9-EF2423B682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4" name="Freeform 56">
              <a:extLst>
                <a:ext uri="{FF2B5EF4-FFF2-40B4-BE49-F238E27FC236}">
                  <a16:creationId xmlns:a16="http://schemas.microsoft.com/office/drawing/2014/main" id="{E4D1AC66-8164-4BBC-89D5-69FE7A4FC2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5" name="Freeform 57">
              <a:extLst>
                <a:ext uri="{FF2B5EF4-FFF2-40B4-BE49-F238E27FC236}">
                  <a16:creationId xmlns:a16="http://schemas.microsoft.com/office/drawing/2014/main" id="{845A8868-488C-447D-979F-7E01B82ACB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6" name="Freeform 58">
              <a:extLst>
                <a:ext uri="{FF2B5EF4-FFF2-40B4-BE49-F238E27FC236}">
                  <a16:creationId xmlns:a16="http://schemas.microsoft.com/office/drawing/2014/main" id="{948639B9-9B88-432B-914E-6B70BAEB1D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77EB1C59-16D1-4C5E-9775-50CB40E022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364912" y="0"/>
            <a:ext cx="674688" cy="6848476"/>
            <a:chOff x="11364912" y="0"/>
            <a:chExt cx="674688" cy="6848476"/>
          </a:xfrm>
          <a:gradFill flip="none" rotWithShape="1">
            <a:gsLst>
              <a:gs pos="0">
                <a:schemeClr val="tx2">
                  <a:alpha val="80000"/>
                </a:schemeClr>
              </a:gs>
              <a:gs pos="100000">
                <a:schemeClr val="bg2">
                  <a:lumMod val="60000"/>
                  <a:lumOff val="40000"/>
                  <a:alpha val="60000"/>
                </a:schemeClr>
              </a:gs>
            </a:gsLst>
            <a:lin ang="5400000" scaled="0"/>
            <a:tileRect/>
          </a:gradFill>
        </p:grpSpPr>
        <p:sp>
          <p:nvSpPr>
            <p:cNvPr id="129" name="Freeform 32">
              <a:extLst>
                <a:ext uri="{FF2B5EF4-FFF2-40B4-BE49-F238E27FC236}">
                  <a16:creationId xmlns:a16="http://schemas.microsoft.com/office/drawing/2014/main" id="{08680D14-7FE7-4522-B5EE-76447F8339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83975" y="0"/>
              <a:ext cx="417513" cy="512763"/>
            </a:xfrm>
            <a:custGeom>
              <a:avLst/>
              <a:gdLst/>
              <a:ahLst/>
              <a:cxnLst/>
              <a:rect l="0" t="0" r="r" b="b"/>
              <a:pathLst>
                <a:path w="263" h="323">
                  <a:moveTo>
                    <a:pt x="12" y="323"/>
                  </a:moveTo>
                  <a:lnTo>
                    <a:pt x="0" y="314"/>
                  </a:lnTo>
                  <a:lnTo>
                    <a:pt x="203" y="108"/>
                  </a:lnTo>
                  <a:lnTo>
                    <a:pt x="248" y="0"/>
                  </a:lnTo>
                  <a:lnTo>
                    <a:pt x="263" y="6"/>
                  </a:lnTo>
                  <a:lnTo>
                    <a:pt x="218" y="117"/>
                  </a:lnTo>
                  <a:lnTo>
                    <a:pt x="218" y="117"/>
                  </a:lnTo>
                  <a:lnTo>
                    <a:pt x="12" y="3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30" name="Freeform 33">
              <a:extLst>
                <a:ext uri="{FF2B5EF4-FFF2-40B4-BE49-F238E27FC236}">
                  <a16:creationId xmlns:a16="http://schemas.microsoft.com/office/drawing/2014/main" id="{D82C01B5-EC9C-4883-B130-115321E8B3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364912" y="474663"/>
              <a:ext cx="157163" cy="152400"/>
            </a:xfrm>
            <a:custGeom>
              <a:avLst/>
              <a:gdLst/>
              <a:ahLst/>
              <a:cxnLst/>
              <a:rect l="0" t="0" r="r" b="b"/>
              <a:pathLst>
                <a:path w="33" h="32">
                  <a:moveTo>
                    <a:pt x="17" y="32"/>
                  </a:moveTo>
                  <a:cubicBezTo>
                    <a:pt x="13" y="32"/>
                    <a:pt x="9" y="30"/>
                    <a:pt x="6" y="27"/>
                  </a:cubicBezTo>
                  <a:cubicBezTo>
                    <a:pt x="0" y="21"/>
                    <a:pt x="0" y="11"/>
                    <a:pt x="6" y="5"/>
                  </a:cubicBezTo>
                  <a:cubicBezTo>
                    <a:pt x="9" y="2"/>
                    <a:pt x="13" y="0"/>
                    <a:pt x="17" y="0"/>
                  </a:cubicBezTo>
                  <a:cubicBezTo>
                    <a:pt x="21" y="0"/>
                    <a:pt x="25" y="2"/>
                    <a:pt x="28" y="5"/>
                  </a:cubicBezTo>
                  <a:cubicBezTo>
                    <a:pt x="31" y="8"/>
                    <a:pt x="33" y="12"/>
                    <a:pt x="33" y="16"/>
                  </a:cubicBezTo>
                  <a:cubicBezTo>
                    <a:pt x="33" y="20"/>
                    <a:pt x="31" y="24"/>
                    <a:pt x="28" y="27"/>
                  </a:cubicBezTo>
                  <a:cubicBezTo>
                    <a:pt x="25" y="30"/>
                    <a:pt x="21" y="32"/>
                    <a:pt x="17" y="32"/>
                  </a:cubicBezTo>
                  <a:close/>
                  <a:moveTo>
                    <a:pt x="17" y="4"/>
                  </a:moveTo>
                  <a:cubicBezTo>
                    <a:pt x="14" y="4"/>
                    <a:pt x="11" y="6"/>
                    <a:pt x="9" y="8"/>
                  </a:cubicBezTo>
                  <a:cubicBezTo>
                    <a:pt x="4" y="12"/>
                    <a:pt x="4" y="20"/>
                    <a:pt x="9" y="24"/>
                  </a:cubicBezTo>
                  <a:cubicBezTo>
                    <a:pt x="11" y="27"/>
                    <a:pt x="14" y="28"/>
                    <a:pt x="17" y="28"/>
                  </a:cubicBezTo>
                  <a:cubicBezTo>
                    <a:pt x="20" y="28"/>
                    <a:pt x="23" y="27"/>
                    <a:pt x="26" y="24"/>
                  </a:cubicBezTo>
                  <a:cubicBezTo>
                    <a:pt x="30" y="20"/>
                    <a:pt x="30" y="12"/>
                    <a:pt x="26" y="8"/>
                  </a:cubicBezTo>
                  <a:cubicBezTo>
                    <a:pt x="23" y="6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31" name="Freeform 34">
              <a:extLst>
                <a:ext uri="{FF2B5EF4-FFF2-40B4-BE49-F238E27FC236}">
                  <a16:creationId xmlns:a16="http://schemas.microsoft.com/office/drawing/2014/main" id="{DBBE5E83-362F-4EA7-A96D-0BC830A217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631612" y="1539875"/>
              <a:ext cx="188913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32" name="Freeform 35">
              <a:extLst>
                <a:ext uri="{FF2B5EF4-FFF2-40B4-BE49-F238E27FC236}">
                  <a16:creationId xmlns:a16="http://schemas.microsoft.com/office/drawing/2014/main" id="{3971FE03-8B37-43AF-8842-8D4411C3C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31600" y="5694363"/>
              <a:ext cx="298450" cy="1154113"/>
            </a:xfrm>
            <a:custGeom>
              <a:avLst/>
              <a:gdLst/>
              <a:ahLst/>
              <a:cxnLst/>
              <a:rect l="0" t="0" r="r" b="b"/>
              <a:pathLst>
                <a:path w="188" h="727">
                  <a:moveTo>
                    <a:pt x="15" y="727"/>
                  </a:moveTo>
                  <a:lnTo>
                    <a:pt x="0" y="727"/>
                  </a:lnTo>
                  <a:lnTo>
                    <a:pt x="0" y="407"/>
                  </a:lnTo>
                  <a:lnTo>
                    <a:pt x="0" y="407"/>
                  </a:lnTo>
                  <a:lnTo>
                    <a:pt x="176" y="0"/>
                  </a:lnTo>
                  <a:lnTo>
                    <a:pt x="188" y="6"/>
                  </a:lnTo>
                  <a:lnTo>
                    <a:pt x="15" y="410"/>
                  </a:lnTo>
                  <a:lnTo>
                    <a:pt x="15" y="7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33" name="Freeform 36">
              <a:extLst>
                <a:ext uri="{FF2B5EF4-FFF2-40B4-BE49-F238E27FC236}">
                  <a16:creationId xmlns:a16="http://schemas.microsoft.com/office/drawing/2014/main" id="{8E4E3D41-4CF7-4D15-854A-C4330D3900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772900" y="5551488"/>
              <a:ext cx="157163" cy="155575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3" y="7"/>
                    <a:pt x="33" y="16"/>
                  </a:cubicBezTo>
                  <a:cubicBezTo>
                    <a:pt x="33" y="25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9"/>
                    <a:pt x="4" y="16"/>
                  </a:cubicBezTo>
                  <a:cubicBezTo>
                    <a:pt x="4" y="23"/>
                    <a:pt x="10" y="29"/>
                    <a:pt x="17" y="29"/>
                  </a:cubicBezTo>
                  <a:cubicBezTo>
                    <a:pt x="23" y="29"/>
                    <a:pt x="29" y="23"/>
                    <a:pt x="29" y="16"/>
                  </a:cubicBezTo>
                  <a:cubicBezTo>
                    <a:pt x="29" y="9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34" name="Freeform 37">
              <a:extLst>
                <a:ext uri="{FF2B5EF4-FFF2-40B4-BE49-F238E27FC236}">
                  <a16:creationId xmlns:a16="http://schemas.microsoft.com/office/drawing/2014/main" id="{78B649D7-3C5D-462D-B06A-D065135FE8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710987" y="4763"/>
              <a:ext cx="304800" cy="1544638"/>
            </a:xfrm>
            <a:custGeom>
              <a:avLst/>
              <a:gdLst/>
              <a:ahLst/>
              <a:cxnLst/>
              <a:rect l="0" t="0" r="r" b="b"/>
              <a:pathLst>
                <a:path w="192" h="973">
                  <a:moveTo>
                    <a:pt x="15" y="973"/>
                  </a:moveTo>
                  <a:lnTo>
                    <a:pt x="0" y="973"/>
                  </a:lnTo>
                  <a:lnTo>
                    <a:pt x="0" y="790"/>
                  </a:lnTo>
                  <a:lnTo>
                    <a:pt x="174" y="614"/>
                  </a:lnTo>
                  <a:lnTo>
                    <a:pt x="174" y="0"/>
                  </a:lnTo>
                  <a:lnTo>
                    <a:pt x="192" y="0"/>
                  </a:lnTo>
                  <a:lnTo>
                    <a:pt x="192" y="620"/>
                  </a:lnTo>
                  <a:lnTo>
                    <a:pt x="15" y="796"/>
                  </a:lnTo>
                  <a:lnTo>
                    <a:pt x="15" y="9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35" name="Freeform 38">
              <a:extLst>
                <a:ext uri="{FF2B5EF4-FFF2-40B4-BE49-F238E27FC236}">
                  <a16:creationId xmlns:a16="http://schemas.microsoft.com/office/drawing/2014/main" id="{7A3DDEF1-D28A-48D9-8E48-B2003DF2EE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636375" y="4867275"/>
              <a:ext cx="188913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36" name="Freeform 39">
              <a:extLst>
                <a:ext uri="{FF2B5EF4-FFF2-40B4-BE49-F238E27FC236}">
                  <a16:creationId xmlns:a16="http://schemas.microsoft.com/office/drawing/2014/main" id="{4A56A02B-D000-45AB-B7DB-E47CA8E777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41112" y="5046663"/>
              <a:ext cx="307975" cy="1801813"/>
            </a:xfrm>
            <a:custGeom>
              <a:avLst/>
              <a:gdLst/>
              <a:ahLst/>
              <a:cxnLst/>
              <a:rect l="0" t="0" r="r" b="b"/>
              <a:pathLst>
                <a:path w="194" h="1135">
                  <a:moveTo>
                    <a:pt x="18" y="1135"/>
                  </a:moveTo>
                  <a:lnTo>
                    <a:pt x="0" y="1135"/>
                  </a:lnTo>
                  <a:lnTo>
                    <a:pt x="0" y="354"/>
                  </a:lnTo>
                  <a:lnTo>
                    <a:pt x="176" y="177"/>
                  </a:lnTo>
                  <a:lnTo>
                    <a:pt x="176" y="0"/>
                  </a:lnTo>
                  <a:lnTo>
                    <a:pt x="194" y="0"/>
                  </a:lnTo>
                  <a:lnTo>
                    <a:pt x="194" y="183"/>
                  </a:lnTo>
                  <a:lnTo>
                    <a:pt x="18" y="360"/>
                  </a:lnTo>
                  <a:lnTo>
                    <a:pt x="18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37" name="Freeform 40">
              <a:extLst>
                <a:ext uri="{FF2B5EF4-FFF2-40B4-BE49-F238E27FC236}">
                  <a16:creationId xmlns:a16="http://schemas.microsoft.com/office/drawing/2014/main" id="{343CE08B-7325-4244-99EA-5E58C982DB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849100" y="64166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38" name="Rectangle 41">
              <a:extLst>
                <a:ext uri="{FF2B5EF4-FFF2-40B4-BE49-F238E27FC236}">
                  <a16:creationId xmlns:a16="http://schemas.microsoft.com/office/drawing/2014/main" id="{7F08E29E-A67F-410A-A810-7000201BFA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939587" y="6596063"/>
              <a:ext cx="23813" cy="252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a14="http://schemas.microsoft.com/office/drawing/2010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158360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>
            <a:extLst>
              <a:ext uri="{FF2B5EF4-FFF2-40B4-BE49-F238E27FC236}">
                <a16:creationId xmlns:a16="http://schemas.microsoft.com/office/drawing/2014/main" id="{59FACE42-44B0-4185-8ED4-9043A78C86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a14="http://schemas.microsoft.com/office/drawing/2010/main" xmlns:p14="http://schemas.microsoft.com/office/powerpoint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A838DBA2-246D-4087-AE0A-6EA2B4B65A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4406F95-9579-494D-BE1E-A012A7F4CB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6" name="Rectangle 5">
                <a:extLst>
                  <a:ext uri="{FF2B5EF4-FFF2-40B4-BE49-F238E27FC236}">
                    <a16:creationId xmlns:a16="http://schemas.microsoft.com/office/drawing/2014/main" id="{4C8D671A-5C73-44CA-B6D0-7F3BC195BA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7" name="Freeform 6">
                <a:extLst>
                  <a:ext uri="{FF2B5EF4-FFF2-40B4-BE49-F238E27FC236}">
                    <a16:creationId xmlns:a16="http://schemas.microsoft.com/office/drawing/2014/main" id="{F0DB3AC8-B5AD-4004-B0B9-74B58BECA0C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8" name="Freeform 7">
                <a:extLst>
                  <a:ext uri="{FF2B5EF4-FFF2-40B4-BE49-F238E27FC236}">
                    <a16:creationId xmlns:a16="http://schemas.microsoft.com/office/drawing/2014/main" id="{F3B2C8F3-E236-45B2-B2E1-8460F8FD6D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id="{761EE3AC-0BC2-4A29-AD58-5CB0EEFF96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0" name="Freeform 9">
                <a:extLst>
                  <a:ext uri="{FF2B5EF4-FFF2-40B4-BE49-F238E27FC236}">
                    <a16:creationId xmlns:a16="http://schemas.microsoft.com/office/drawing/2014/main" id="{38DC43BE-83DD-43F3-A21F-9B58B1074F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1" name="Freeform 10">
                <a:extLst>
                  <a:ext uri="{FF2B5EF4-FFF2-40B4-BE49-F238E27FC236}">
                    <a16:creationId xmlns:a16="http://schemas.microsoft.com/office/drawing/2014/main" id="{112583CE-53E8-48F6-9F71-25A32BFD61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2" name="Freeform 11">
                <a:extLst>
                  <a:ext uri="{FF2B5EF4-FFF2-40B4-BE49-F238E27FC236}">
                    <a16:creationId xmlns:a16="http://schemas.microsoft.com/office/drawing/2014/main" id="{229A7966-2C4F-4334-8FB7-08521F984D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3" name="Freeform 12">
                <a:extLst>
                  <a:ext uri="{FF2B5EF4-FFF2-40B4-BE49-F238E27FC236}">
                    <a16:creationId xmlns:a16="http://schemas.microsoft.com/office/drawing/2014/main" id="{656FCF6A-DF5B-42AA-83C4-22CD7B9947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4" name="Freeform 13">
                <a:extLst>
                  <a:ext uri="{FF2B5EF4-FFF2-40B4-BE49-F238E27FC236}">
                    <a16:creationId xmlns:a16="http://schemas.microsoft.com/office/drawing/2014/main" id="{E908B3EE-F31D-4E8D-BF3C-71F5B35F02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5" name="Freeform 14">
                <a:extLst>
                  <a:ext uri="{FF2B5EF4-FFF2-40B4-BE49-F238E27FC236}">
                    <a16:creationId xmlns:a16="http://schemas.microsoft.com/office/drawing/2014/main" id="{DA9F96D7-B42C-4F80-8F26-72388FE0C2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6" name="Freeform 15">
                <a:extLst>
                  <a:ext uri="{FF2B5EF4-FFF2-40B4-BE49-F238E27FC236}">
                    <a16:creationId xmlns:a16="http://schemas.microsoft.com/office/drawing/2014/main" id="{5C9D5861-5A45-408A-A25E-61ED661AD7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7" name="Line 16">
                <a:extLst>
                  <a:ext uri="{FF2B5EF4-FFF2-40B4-BE49-F238E27FC236}">
                    <a16:creationId xmlns:a16="http://schemas.microsoft.com/office/drawing/2014/main" id="{DEEF5DD7-13B2-4CBB-A1AE-193A618B0F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8" name="Freeform 17">
                <a:extLst>
                  <a:ext uri="{FF2B5EF4-FFF2-40B4-BE49-F238E27FC236}">
                    <a16:creationId xmlns:a16="http://schemas.microsoft.com/office/drawing/2014/main" id="{3D896DDA-5AD2-4360-9E65-A792131051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39" name="Freeform 18">
                <a:extLst>
                  <a:ext uri="{FF2B5EF4-FFF2-40B4-BE49-F238E27FC236}">
                    <a16:creationId xmlns:a16="http://schemas.microsoft.com/office/drawing/2014/main" id="{C088F3B1-D893-4078-8EAE-6A3776F6754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0" name="Freeform 19">
                <a:extLst>
                  <a:ext uri="{FF2B5EF4-FFF2-40B4-BE49-F238E27FC236}">
                    <a16:creationId xmlns:a16="http://schemas.microsoft.com/office/drawing/2014/main" id="{23CCB367-42E1-4DEF-BABD-7457EB9F28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1" name="Freeform 20">
                <a:extLst>
                  <a:ext uri="{FF2B5EF4-FFF2-40B4-BE49-F238E27FC236}">
                    <a16:creationId xmlns:a16="http://schemas.microsoft.com/office/drawing/2014/main" id="{BAFD46CE-CD21-4C8E-8ACE-B1A0B74A90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2" name="Rectangle 21">
                <a:extLst>
                  <a:ext uri="{FF2B5EF4-FFF2-40B4-BE49-F238E27FC236}">
                    <a16:creationId xmlns:a16="http://schemas.microsoft.com/office/drawing/2014/main" id="{23980A26-1FFF-4434-A77C-C5A1C96A54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3" name="Freeform 22">
                <a:extLst>
                  <a:ext uri="{FF2B5EF4-FFF2-40B4-BE49-F238E27FC236}">
                    <a16:creationId xmlns:a16="http://schemas.microsoft.com/office/drawing/2014/main" id="{AE64C1E5-E917-4222-8080-3EF831FB464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4" name="Freeform 23">
                <a:extLst>
                  <a:ext uri="{FF2B5EF4-FFF2-40B4-BE49-F238E27FC236}">
                    <a16:creationId xmlns:a16="http://schemas.microsoft.com/office/drawing/2014/main" id="{D4D42DE6-99E5-4D28-834E-6601A7DD93A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5" name="Freeform 24">
                <a:extLst>
                  <a:ext uri="{FF2B5EF4-FFF2-40B4-BE49-F238E27FC236}">
                    <a16:creationId xmlns:a16="http://schemas.microsoft.com/office/drawing/2014/main" id="{194304B3-4C44-49E0-A677-19E2DA8CC9E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6" name="Freeform 25">
                <a:extLst>
                  <a:ext uri="{FF2B5EF4-FFF2-40B4-BE49-F238E27FC236}">
                    <a16:creationId xmlns:a16="http://schemas.microsoft.com/office/drawing/2014/main" id="{C726387F-F77D-4FB6-A177-1DC6115E84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7" name="Freeform 26">
                <a:extLst>
                  <a:ext uri="{FF2B5EF4-FFF2-40B4-BE49-F238E27FC236}">
                    <a16:creationId xmlns:a16="http://schemas.microsoft.com/office/drawing/2014/main" id="{2F09766D-0653-4646-BA37-8FC23294BA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8" name="Freeform 27">
                <a:extLst>
                  <a:ext uri="{FF2B5EF4-FFF2-40B4-BE49-F238E27FC236}">
                    <a16:creationId xmlns:a16="http://schemas.microsoft.com/office/drawing/2014/main" id="{F50D9867-C9E0-462B-894F-B2F97E26AC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" name="Freeform 28">
                <a:extLst>
                  <a:ext uri="{FF2B5EF4-FFF2-40B4-BE49-F238E27FC236}">
                    <a16:creationId xmlns:a16="http://schemas.microsoft.com/office/drawing/2014/main" id="{44179987-9B3B-4BC1-9BDA-EC9F30A379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" name="Freeform 29">
                <a:extLst>
                  <a:ext uri="{FF2B5EF4-FFF2-40B4-BE49-F238E27FC236}">
                    <a16:creationId xmlns:a16="http://schemas.microsoft.com/office/drawing/2014/main" id="{EF0E5480-8C2D-4FFE-9357-938DF0642BB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1" name="Freeform 30">
                <a:extLst>
                  <a:ext uri="{FF2B5EF4-FFF2-40B4-BE49-F238E27FC236}">
                    <a16:creationId xmlns:a16="http://schemas.microsoft.com/office/drawing/2014/main" id="{FDAC2F76-95E6-4EE4-8A26-47CDAE5C62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2" name="Freeform 31">
                <a:extLst>
                  <a:ext uri="{FF2B5EF4-FFF2-40B4-BE49-F238E27FC236}">
                    <a16:creationId xmlns:a16="http://schemas.microsoft.com/office/drawing/2014/main" id="{249EB4AA-5D5B-4A3A-9F2D-6E4EDF2046C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75D3DC5-0B19-4EA9-A350-6218AC28CD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6" name="Freeform 32">
                <a:extLst>
                  <a:ext uri="{FF2B5EF4-FFF2-40B4-BE49-F238E27FC236}">
                    <a16:creationId xmlns:a16="http://schemas.microsoft.com/office/drawing/2014/main" id="{86B5A458-9418-4EDA-9B6F-E4754ABADFA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7" name="Freeform 33">
                <a:extLst>
                  <a:ext uri="{FF2B5EF4-FFF2-40B4-BE49-F238E27FC236}">
                    <a16:creationId xmlns:a16="http://schemas.microsoft.com/office/drawing/2014/main" id="{6307D20D-BE6F-4BFD-8A35-230A01AD72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8" name="Freeform 34">
                <a:extLst>
                  <a:ext uri="{FF2B5EF4-FFF2-40B4-BE49-F238E27FC236}">
                    <a16:creationId xmlns:a16="http://schemas.microsoft.com/office/drawing/2014/main" id="{37A04039-8217-4B7F-8F43-4039DF087D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9" name="Freeform 35">
                <a:extLst>
                  <a:ext uri="{FF2B5EF4-FFF2-40B4-BE49-F238E27FC236}">
                    <a16:creationId xmlns:a16="http://schemas.microsoft.com/office/drawing/2014/main" id="{CA6CE641-5DEB-4A06-B9C3-B726A334C2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0" name="Freeform 36">
                <a:extLst>
                  <a:ext uri="{FF2B5EF4-FFF2-40B4-BE49-F238E27FC236}">
                    <a16:creationId xmlns:a16="http://schemas.microsoft.com/office/drawing/2014/main" id="{D08C7C1C-DF39-4479-94BD-47E71DE422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1" name="Freeform 37">
                <a:extLst>
                  <a:ext uri="{FF2B5EF4-FFF2-40B4-BE49-F238E27FC236}">
                    <a16:creationId xmlns:a16="http://schemas.microsoft.com/office/drawing/2014/main" id="{27C5EAA7-E449-48C0-9B14-E677E6ECF8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2" name="Freeform 38">
                <a:extLst>
                  <a:ext uri="{FF2B5EF4-FFF2-40B4-BE49-F238E27FC236}">
                    <a16:creationId xmlns:a16="http://schemas.microsoft.com/office/drawing/2014/main" id="{AA6A8A39-39D4-41FE-9974-CB46106A73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3" name="Freeform 39">
                <a:extLst>
                  <a:ext uri="{FF2B5EF4-FFF2-40B4-BE49-F238E27FC236}">
                    <a16:creationId xmlns:a16="http://schemas.microsoft.com/office/drawing/2014/main" id="{433C6D82-AE91-4A0C-97C6-34399C9084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4" name="Freeform 40">
                <a:extLst>
                  <a:ext uri="{FF2B5EF4-FFF2-40B4-BE49-F238E27FC236}">
                    <a16:creationId xmlns:a16="http://schemas.microsoft.com/office/drawing/2014/main" id="{D4C06E36-D233-423A-BC95-5B4D5BE35C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25" name="Rectangle 41">
                <a:extLst>
                  <a:ext uri="{FF2B5EF4-FFF2-40B4-BE49-F238E27FC236}">
                    <a16:creationId xmlns:a16="http://schemas.microsoft.com/office/drawing/2014/main" id="{E1B0EEC1-CF7A-4761-B477-941DB41A83D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4A8D3848-8672-B8DA-3181-AE35E0FFF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5868569" cy="137855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800" dirty="0" err="1"/>
              <a:t>Hersenkneuzing</a:t>
            </a:r>
            <a:br>
              <a:rPr lang="en-US" sz="4800" dirty="0"/>
            </a:br>
            <a:r>
              <a:rPr lang="en-US" sz="2200" dirty="0" err="1"/>
              <a:t>Contusio</a:t>
            </a:r>
            <a:r>
              <a:rPr lang="en-US" sz="2200" dirty="0"/>
              <a:t> cerebri</a:t>
            </a:r>
          </a:p>
        </p:txBody>
      </p:sp>
      <p:pic>
        <p:nvPicPr>
          <p:cNvPr id="6" name="Tijdelijke aanduiding voor afbeelding 5">
            <a:extLst>
              <a:ext uri="{FF2B5EF4-FFF2-40B4-BE49-F238E27FC236}">
                <a16:creationId xmlns:a16="http://schemas.microsoft.com/office/drawing/2014/main" id="{65088D79-1F0B-C229-1E58-2615B419D91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4"/>
          <a:srcRect r="1550" b="-1"/>
          <a:stretch/>
        </p:blipFill>
        <p:spPr>
          <a:xfrm>
            <a:off x="257174" y="2255838"/>
            <a:ext cx="3494597" cy="3549650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CCD3C22-8226-E629-F6A5-4903D0EF4C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061333" y="2249487"/>
            <a:ext cx="7954454" cy="4346576"/>
          </a:xfrm>
        </p:spPr>
        <p:txBody>
          <a:bodyPr vert="horz" lIns="91440" tIns="45720" rIns="91440" bIns="45720" rtlCol="0">
            <a:no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/>
              <a:t>Langer </a:t>
            </a:r>
            <a:r>
              <a:rPr lang="en-US" sz="2800" dirty="0" err="1"/>
              <a:t>en</a:t>
            </a:r>
            <a:r>
              <a:rPr lang="en-US" sz="2800" dirty="0"/>
              <a:t> </a:t>
            </a:r>
            <a:r>
              <a:rPr lang="en-US" sz="2800" dirty="0" err="1"/>
              <a:t>dieper</a:t>
            </a:r>
            <a:r>
              <a:rPr lang="en-US" sz="2800" dirty="0"/>
              <a:t> </a:t>
            </a:r>
            <a:r>
              <a:rPr lang="en-US" sz="2800" dirty="0" err="1"/>
              <a:t>bewustzijnsverlies</a:t>
            </a:r>
            <a:endParaRPr lang="en-US" sz="2800" dirty="0"/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/>
              <a:t>Neurologische</a:t>
            </a:r>
            <a:r>
              <a:rPr lang="en-US" sz="2800" dirty="0"/>
              <a:t> </a:t>
            </a:r>
            <a:r>
              <a:rPr lang="en-US" sz="2800" dirty="0" err="1"/>
              <a:t>stoornissen</a:t>
            </a:r>
            <a:endParaRPr lang="en-US" sz="2800" dirty="0"/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/>
              <a:t>Kans</a:t>
            </a:r>
            <a:r>
              <a:rPr lang="en-US" sz="2800" dirty="0"/>
              <a:t> </a:t>
            </a:r>
            <a:r>
              <a:rPr lang="en-US" sz="2800" dirty="0" err="1"/>
              <a:t>neurologische</a:t>
            </a:r>
            <a:r>
              <a:rPr lang="en-US" sz="2800" dirty="0"/>
              <a:t>  </a:t>
            </a:r>
            <a:r>
              <a:rPr lang="en-US" sz="2800" dirty="0" err="1"/>
              <a:t>restverschijnselen</a:t>
            </a:r>
            <a:r>
              <a:rPr lang="en-US" sz="2800" dirty="0"/>
              <a:t>/</a:t>
            </a:r>
            <a:r>
              <a:rPr lang="en-US" sz="2800" dirty="0" err="1"/>
              <a:t>invaliditeit</a:t>
            </a:r>
            <a:endParaRPr lang="en-US" sz="2800" dirty="0"/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/>
              <a:t>Coup </a:t>
            </a:r>
            <a:r>
              <a:rPr lang="en-US" sz="2800" dirty="0" err="1"/>
              <a:t>contre</a:t>
            </a:r>
            <a:r>
              <a:rPr lang="en-US" sz="2800" dirty="0"/>
              <a:t> coup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800" dirty="0" err="1"/>
              <a:t>Letsel</a:t>
            </a:r>
            <a:r>
              <a:rPr lang="en-US" sz="2800" dirty="0"/>
              <a:t> </a:t>
            </a:r>
            <a:r>
              <a:rPr lang="en-US" sz="2800" dirty="0" err="1"/>
              <a:t>aan</a:t>
            </a:r>
            <a:r>
              <a:rPr lang="en-US" sz="2800" dirty="0"/>
              <a:t> </a:t>
            </a:r>
            <a:r>
              <a:rPr lang="en-US" sz="2800" dirty="0" err="1"/>
              <a:t>andere</a:t>
            </a:r>
            <a:r>
              <a:rPr lang="en-US" sz="2800" dirty="0"/>
              <a:t> </a:t>
            </a:r>
            <a:r>
              <a:rPr lang="en-US" sz="2800" dirty="0" err="1"/>
              <a:t>kant</a:t>
            </a:r>
            <a:r>
              <a:rPr lang="en-US" sz="2800" dirty="0"/>
              <a:t> </a:t>
            </a:r>
            <a:r>
              <a:rPr lang="en-US" sz="2800" dirty="0" err="1"/>
              <a:t>hersenen</a:t>
            </a:r>
            <a:r>
              <a:rPr lang="en-US" sz="2800" dirty="0"/>
              <a:t> dan de </a:t>
            </a:r>
            <a:r>
              <a:rPr lang="en-US" sz="2800" dirty="0" err="1"/>
              <a:t>inpact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98432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2E4E997-8672-4FFD-B8EC-9932A8E471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FE6BA9E6-1D9E-4D30-B528-D49FA1342E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F5A68B6-B17C-B067-BB00-943B02291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129210"/>
            <a:ext cx="4851014" cy="660903"/>
          </a:xfrm>
        </p:spPr>
        <p:txBody>
          <a:bodyPr>
            <a:normAutofit fontScale="90000"/>
          </a:bodyPr>
          <a:lstStyle/>
          <a:p>
            <a:br>
              <a:rPr lang="nl-NL" sz="3200" dirty="0"/>
            </a:br>
            <a:r>
              <a:rPr lang="nl-NL" sz="3200" dirty="0"/>
              <a:t>Coup </a:t>
            </a:r>
            <a:r>
              <a:rPr lang="nl-NL" sz="3200" dirty="0" err="1"/>
              <a:t>contrecoup</a:t>
            </a:r>
            <a:br>
              <a:rPr lang="nl-NL" sz="3200" dirty="0"/>
            </a:br>
            <a:endParaRPr lang="nl-NL" sz="3200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A44DB5F-F875-B9DB-2DCF-0B2952C2C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738" y="903287"/>
            <a:ext cx="5464173" cy="582550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nl-NL" sz="1600" dirty="0">
                <a:solidFill>
                  <a:schemeClr val="bg1"/>
                </a:solidFill>
              </a:rPr>
              <a:t>Letsel aan andere kant hersenen dan het impact trauma</a:t>
            </a:r>
          </a:p>
          <a:p>
            <a:pPr>
              <a:lnSpc>
                <a:spcPct val="110000"/>
              </a:lnSpc>
            </a:pPr>
            <a:r>
              <a:rPr lang="nl-NL" sz="1600" dirty="0">
                <a:solidFill>
                  <a:schemeClr val="bg1"/>
                </a:solidFill>
              </a:rPr>
              <a:t>Valpartijen en voertuigongevallen zijn de meest voorkomende oorzaken</a:t>
            </a:r>
          </a:p>
          <a:p>
            <a:pPr>
              <a:lnSpc>
                <a:spcPct val="110000"/>
              </a:lnSpc>
            </a:pPr>
            <a:r>
              <a:rPr lang="nl-NL" sz="1600" dirty="0">
                <a:solidFill>
                  <a:schemeClr val="bg1"/>
                </a:solidFill>
              </a:rPr>
              <a:t>Deze verwondingen overheersen bij mannen op jongere leeftijd, met een gelijkmatigere verdeling tussen mannen en vrouwen bij oudere volwassenen </a:t>
            </a:r>
          </a:p>
          <a:p>
            <a:pPr>
              <a:lnSpc>
                <a:spcPct val="110000"/>
              </a:lnSpc>
            </a:pPr>
            <a:r>
              <a:rPr lang="nl-NL" sz="1600" dirty="0">
                <a:solidFill>
                  <a:schemeClr val="bg1"/>
                </a:solidFill>
              </a:rPr>
              <a:t>Intracerebrale bloedingen komen voor bij 13 tot 48% van de volwassenen met traumatisch hersenletsel </a:t>
            </a:r>
          </a:p>
          <a:p>
            <a:pPr>
              <a:lnSpc>
                <a:spcPct val="110000"/>
              </a:lnSpc>
            </a:pPr>
            <a:r>
              <a:rPr lang="nl-NL" sz="1600" dirty="0">
                <a:solidFill>
                  <a:schemeClr val="bg1"/>
                </a:solidFill>
              </a:rPr>
              <a:t>Van deze patiënten heeft 13 tot 77% </a:t>
            </a:r>
            <a:r>
              <a:rPr lang="nl-NL" sz="1600" dirty="0" err="1">
                <a:solidFill>
                  <a:schemeClr val="bg1"/>
                </a:solidFill>
              </a:rPr>
              <a:t>contrecoupbloedingen</a:t>
            </a:r>
            <a:r>
              <a:rPr lang="nl-NL" sz="1600" dirty="0">
                <a:solidFill>
                  <a:schemeClr val="bg1"/>
                </a:solidFill>
              </a:rPr>
              <a:t> die meestal optreden met een </a:t>
            </a:r>
            <a:r>
              <a:rPr lang="nl-NL" sz="1600" dirty="0" err="1">
                <a:solidFill>
                  <a:schemeClr val="bg1"/>
                </a:solidFill>
              </a:rPr>
              <a:t>occipitale</a:t>
            </a:r>
            <a:r>
              <a:rPr lang="nl-NL" sz="1600" dirty="0">
                <a:solidFill>
                  <a:schemeClr val="bg1"/>
                </a:solidFill>
              </a:rPr>
              <a:t> en temporale impact</a:t>
            </a:r>
          </a:p>
          <a:p>
            <a:pPr>
              <a:lnSpc>
                <a:spcPct val="110000"/>
              </a:lnSpc>
            </a:pPr>
            <a:r>
              <a:rPr lang="nl-NL" sz="1600" dirty="0" err="1">
                <a:solidFill>
                  <a:schemeClr val="bg1"/>
                </a:solidFill>
              </a:rPr>
              <a:t>Contrecoup</a:t>
            </a:r>
            <a:r>
              <a:rPr lang="nl-NL" sz="1600" dirty="0">
                <a:solidFill>
                  <a:schemeClr val="bg1"/>
                </a:solidFill>
              </a:rPr>
              <a:t>-verwondingen bij kinderen vóór de leeftijd van vier jaar zijn zeldzaam</a:t>
            </a:r>
          </a:p>
          <a:p>
            <a:pPr marL="0" indent="0">
              <a:lnSpc>
                <a:spcPct val="110000"/>
              </a:lnSpc>
              <a:buNone/>
            </a:pPr>
            <a:br>
              <a:rPr lang="nl-NL" sz="1600" dirty="0"/>
            </a:br>
            <a:endParaRPr lang="nl-NL" sz="160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514D8A7-63DA-738E-FCC6-9C12EB28C0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6536" y="1218151"/>
            <a:ext cx="5456279" cy="2687217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453E4DEE-E996-40F8-8635-0FF43D7348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20788" cy="6858001"/>
            <a:chOff x="-14288" y="0"/>
            <a:chExt cx="1220788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5" name="Rectangle 5">
              <a:extLst>
                <a:ext uri="{FF2B5EF4-FFF2-40B4-BE49-F238E27FC236}">
                  <a16:creationId xmlns:a16="http://schemas.microsoft.com/office/drawing/2014/main" id="{08BD1D3E-43CE-49EB-A424-0738950C64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300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E9182037-E3FA-489A-95D5-29E4248420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E8864E76-AD7F-4BEE-B3F6-A78FA42AEF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8AD071B3-046D-4479-91FE-01E9AD7C8A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0025" y="4763"/>
              <a:ext cx="369888" cy="1811338"/>
            </a:xfrm>
            <a:custGeom>
              <a:avLst/>
              <a:gdLst/>
              <a:ahLst/>
              <a:cxnLst/>
              <a:rect l="0" t="0" r="r" b="b"/>
              <a:pathLst>
                <a:path w="233" h="1141">
                  <a:moveTo>
                    <a:pt x="218" y="1141"/>
                  </a:moveTo>
                  <a:lnTo>
                    <a:pt x="0" y="626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623"/>
                  </a:lnTo>
                  <a:lnTo>
                    <a:pt x="233" y="1135"/>
                  </a:lnTo>
                  <a:lnTo>
                    <a:pt x="218" y="1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91D776F5-E902-4A4D-A75D-A46E063C9F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3237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6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EBED8F24-A998-4952-AB68-E2074F0746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0" y="4763"/>
              <a:ext cx="369888" cy="1430338"/>
            </a:xfrm>
            <a:custGeom>
              <a:avLst/>
              <a:gdLst/>
              <a:ahLst/>
              <a:cxnLst/>
              <a:rect l="0" t="0" r="r" b="b"/>
              <a:pathLst>
                <a:path w="233" h="901">
                  <a:moveTo>
                    <a:pt x="221" y="901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380"/>
                  </a:lnTo>
                  <a:lnTo>
                    <a:pt x="233" y="895"/>
                  </a:lnTo>
                  <a:lnTo>
                    <a:pt x="221" y="9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74D7A646-8CDC-49B3-9C44-3EF38DB426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6100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D4E99D14-E4F4-419B-9AAF-8D1CEAB28A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7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377E106C-5445-4A52-9F7E-DA17387442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752BFE96-D378-4BAE-A64B-F851A34C4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1350" y="0"/>
              <a:ext cx="422275" cy="527050"/>
            </a:xfrm>
            <a:custGeom>
              <a:avLst/>
              <a:gdLst/>
              <a:ahLst/>
              <a:cxnLst/>
              <a:rect l="0" t="0" r="r" b="b"/>
              <a:pathLst>
                <a:path w="266" h="332">
                  <a:moveTo>
                    <a:pt x="257" y="332"/>
                  </a:moveTo>
                  <a:lnTo>
                    <a:pt x="48" y="123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3" y="114"/>
                  </a:lnTo>
                  <a:lnTo>
                    <a:pt x="266" y="320"/>
                  </a:lnTo>
                  <a:lnTo>
                    <a:pt x="257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B88FFB19-5A5E-4078-B467-9D4ABD21BD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0762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6" name="Line 16">
              <a:extLst>
                <a:ext uri="{FF2B5EF4-FFF2-40B4-BE49-F238E27FC236}">
                  <a16:creationId xmlns:a16="http://schemas.microsoft.com/office/drawing/2014/main" id="{11042975-3D19-4728-BCDA-D3F5CD633E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763" y="9525"/>
              <a:ext cx="0" cy="0"/>
            </a:xfrm>
            <a:prstGeom prst="line">
              <a:avLst/>
            </a:prstGeom>
            <a:grpFill/>
            <a:ln w="1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A28972BD-D2E1-4DCA-A907-2E3B6F6066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" y="1801813"/>
              <a:ext cx="123825" cy="127000"/>
            </a:xfrm>
            <a:custGeom>
              <a:avLst/>
              <a:gdLst/>
              <a:ahLst/>
              <a:cxnLst/>
              <a:rect l="0" t="0" r="r" b="b"/>
              <a:pathLst>
                <a:path w="78" h="80">
                  <a:moveTo>
                    <a:pt x="6" y="80"/>
                  </a:moveTo>
                  <a:lnTo>
                    <a:pt x="0" y="71"/>
                  </a:lnTo>
                  <a:lnTo>
                    <a:pt x="69" y="0"/>
                  </a:lnTo>
                  <a:lnTo>
                    <a:pt x="78" y="9"/>
                  </a:lnTo>
                  <a:lnTo>
                    <a:pt x="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id="{1C806824-5C2D-4747-B038-69EE4074B3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9525" y="3549650"/>
              <a:ext cx="147638" cy="481013"/>
            </a:xfrm>
            <a:custGeom>
              <a:avLst/>
              <a:gdLst/>
              <a:ahLst/>
              <a:cxnLst/>
              <a:rect l="0" t="0" r="r" b="b"/>
              <a:pathLst>
                <a:path w="93" h="303">
                  <a:moveTo>
                    <a:pt x="93" y="303"/>
                  </a:moveTo>
                  <a:lnTo>
                    <a:pt x="78" y="303"/>
                  </a:lnTo>
                  <a:lnTo>
                    <a:pt x="78" y="78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93" y="69"/>
                  </a:lnTo>
                  <a:lnTo>
                    <a:pt x="93" y="3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3B33F710-16D7-4F48-BFCA-66C9CA2352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8587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6C8C8ED4-90FA-4E97-AAF0-D5D51E6A93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4787" y="1849438"/>
              <a:ext cx="114300" cy="107950"/>
            </a:xfrm>
            <a:custGeom>
              <a:avLst/>
              <a:gdLst/>
              <a:ahLst/>
              <a:cxnLst/>
              <a:rect l="0" t="0" r="r" b="b"/>
              <a:pathLst>
                <a:path w="24" h="23">
                  <a:moveTo>
                    <a:pt x="12" y="23"/>
                  </a:move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20" y="16"/>
                    <a:pt x="20" y="12"/>
                  </a:cubicBezTo>
                  <a:cubicBezTo>
                    <a:pt x="20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1" name="Rectangle 21">
              <a:extLst>
                <a:ext uri="{FF2B5EF4-FFF2-40B4-BE49-F238E27FC236}">
                  <a16:creationId xmlns:a16="http://schemas.microsoft.com/office/drawing/2014/main" id="{6C5EB9C1-B25F-4172-8A96-5950ECC828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3350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2" name="Freeform 22">
              <a:extLst>
                <a:ext uri="{FF2B5EF4-FFF2-40B4-BE49-F238E27FC236}">
                  <a16:creationId xmlns:a16="http://schemas.microsoft.com/office/drawing/2014/main" id="{097E6E8A-9373-4655-882B-21715CCE97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23837" y="5041900"/>
              <a:ext cx="369888" cy="1801813"/>
            </a:xfrm>
            <a:custGeom>
              <a:avLst/>
              <a:gdLst/>
              <a:ahLst/>
              <a:cxnLst/>
              <a:rect l="0" t="0" r="r" b="b"/>
              <a:pathLst>
                <a:path w="233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8" y="0"/>
                  </a:lnTo>
                  <a:lnTo>
                    <a:pt x="233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3" name="Freeform 23">
              <a:extLst>
                <a:ext uri="{FF2B5EF4-FFF2-40B4-BE49-F238E27FC236}">
                  <a16:creationId xmlns:a16="http://schemas.microsoft.com/office/drawing/2014/main" id="{EB8CC766-1206-4372-ACAF-8230AF4D54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7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4" name="Freeform 24">
              <a:extLst>
                <a:ext uri="{FF2B5EF4-FFF2-40B4-BE49-F238E27FC236}">
                  <a16:creationId xmlns:a16="http://schemas.microsoft.com/office/drawing/2014/main" id="{1C8E2511-2489-47B2-9C19-C410910DD9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4288" y="5627688"/>
              <a:ext cx="85725" cy="1216025"/>
            </a:xfrm>
            <a:custGeom>
              <a:avLst/>
              <a:gdLst/>
              <a:ahLst/>
              <a:cxnLst/>
              <a:rect l="0" t="0" r="r" b="b"/>
              <a:pathLst>
                <a:path w="54" h="766">
                  <a:moveTo>
                    <a:pt x="54" y="766"/>
                  </a:moveTo>
                  <a:lnTo>
                    <a:pt x="36" y="766"/>
                  </a:lnTo>
                  <a:lnTo>
                    <a:pt x="36" y="149"/>
                  </a:lnTo>
                  <a:lnTo>
                    <a:pt x="0" y="3"/>
                  </a:lnTo>
                  <a:lnTo>
                    <a:pt x="18" y="0"/>
                  </a:lnTo>
                  <a:lnTo>
                    <a:pt x="54" y="146"/>
                  </a:lnTo>
                  <a:lnTo>
                    <a:pt x="54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5" name="Freeform 25">
              <a:extLst>
                <a:ext uri="{FF2B5EF4-FFF2-40B4-BE49-F238E27FC236}">
                  <a16:creationId xmlns:a16="http://schemas.microsoft.com/office/drawing/2014/main" id="{D7820196-0A47-47EF-832C-A688E8977D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7050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6" name="Freeform 26">
              <a:extLst>
                <a:ext uri="{FF2B5EF4-FFF2-40B4-BE49-F238E27FC236}">
                  <a16:creationId xmlns:a16="http://schemas.microsoft.com/office/drawing/2014/main" id="{4982E0BF-34AE-48A3-AD6B-E0F3CD05DB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09562" y="5422900"/>
              <a:ext cx="374650" cy="1425575"/>
            </a:xfrm>
            <a:custGeom>
              <a:avLst/>
              <a:gdLst/>
              <a:ahLst/>
              <a:cxnLst/>
              <a:rect l="0" t="0" r="r" b="b"/>
              <a:pathLst>
                <a:path w="236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3" y="512"/>
                  </a:lnTo>
                  <a:lnTo>
                    <a:pt x="221" y="0"/>
                  </a:lnTo>
                  <a:lnTo>
                    <a:pt x="236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7" name="Freeform 27">
              <a:extLst>
                <a:ext uri="{FF2B5EF4-FFF2-40B4-BE49-F238E27FC236}">
                  <a16:creationId xmlns:a16="http://schemas.microsoft.com/office/drawing/2014/main" id="{CD34643B-9DF2-4310-8868-48252C3393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9912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8" name="Freeform 28">
              <a:extLst>
                <a:ext uri="{FF2B5EF4-FFF2-40B4-BE49-F238E27FC236}">
                  <a16:creationId xmlns:a16="http://schemas.microsoft.com/office/drawing/2014/main" id="{4E020C4E-AF64-44A8-B830-779541D8D5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9" name="Freeform 29">
              <a:extLst>
                <a:ext uri="{FF2B5EF4-FFF2-40B4-BE49-F238E27FC236}">
                  <a16:creationId xmlns:a16="http://schemas.microsoft.com/office/drawing/2014/main" id="{D97BC3D3-B1B3-4825-9169-BBEF1DBCF0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0" name="Freeform 30">
              <a:extLst>
                <a:ext uri="{FF2B5EF4-FFF2-40B4-BE49-F238E27FC236}">
                  <a16:creationId xmlns:a16="http://schemas.microsoft.com/office/drawing/2014/main" id="{A750DC4F-1DAF-470E-98C6-6C68DEB933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9925" y="6330950"/>
              <a:ext cx="417513" cy="517525"/>
            </a:xfrm>
            <a:custGeom>
              <a:avLst/>
              <a:gdLst/>
              <a:ahLst/>
              <a:cxnLst/>
              <a:rect l="0" t="0" r="r" b="b"/>
              <a:pathLst>
                <a:path w="263" h="326">
                  <a:moveTo>
                    <a:pt x="15" y="326"/>
                  </a:moveTo>
                  <a:lnTo>
                    <a:pt x="0" y="320"/>
                  </a:lnTo>
                  <a:lnTo>
                    <a:pt x="45" y="206"/>
                  </a:lnTo>
                  <a:lnTo>
                    <a:pt x="48" y="206"/>
                  </a:lnTo>
                  <a:lnTo>
                    <a:pt x="254" y="0"/>
                  </a:lnTo>
                  <a:lnTo>
                    <a:pt x="263" y="12"/>
                  </a:lnTo>
                  <a:lnTo>
                    <a:pt x="60" y="215"/>
                  </a:lnTo>
                  <a:lnTo>
                    <a:pt x="15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1" name="Freeform 31">
              <a:extLst>
                <a:ext uri="{FF2B5EF4-FFF2-40B4-BE49-F238E27FC236}">
                  <a16:creationId xmlns:a16="http://schemas.microsoft.com/office/drawing/2014/main" id="{2F99594A-5BBD-4E10-A818-8BE52B7D95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337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6="http://schemas.microsoft.com/office/drawing/2014/main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39792799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F2709B-7ADE-4654-9D02-CF31C5A6C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139" y="188844"/>
            <a:ext cx="6992813" cy="586408"/>
          </a:xfrm>
        </p:spPr>
        <p:txBody>
          <a:bodyPr>
            <a:noAutofit/>
          </a:bodyPr>
          <a:lstStyle/>
          <a:p>
            <a:r>
              <a:rPr lang="nl-NL" sz="4400" dirty="0"/>
              <a:t>schedelbasisfractuur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BDD5081-25ED-75A1-39EE-93A513AF1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69" y="4369949"/>
            <a:ext cx="5297735" cy="2299207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40F02D4-AD0C-D31D-2CD3-0F19F72F1D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9558" y="775252"/>
            <a:ext cx="5934511" cy="4569105"/>
          </a:xfrm>
        </p:spPr>
        <p:txBody>
          <a:bodyPr/>
          <a:lstStyle/>
          <a:p>
            <a:r>
              <a:rPr lang="nl-NL" sz="2000" dirty="0">
                <a:solidFill>
                  <a:schemeClr val="bg1"/>
                </a:solidFill>
              </a:rPr>
              <a:t>Fractuur van de schedelbasis, dit is de bodem van de schedelholte die de hersenen scheidt van de aangezichts- en nekstructuren. </a:t>
            </a:r>
          </a:p>
          <a:p>
            <a:r>
              <a:rPr lang="nl-NL" sz="2000" dirty="0">
                <a:solidFill>
                  <a:schemeClr val="bg1"/>
                </a:solidFill>
              </a:rPr>
              <a:t>Wordt gevorm door 5 beenderen: </a:t>
            </a:r>
            <a:r>
              <a:rPr lang="nl-NL" sz="2000" dirty="0" err="1">
                <a:solidFill>
                  <a:schemeClr val="bg1"/>
                </a:solidFill>
              </a:rPr>
              <a:t>ethmoidaal</a:t>
            </a:r>
            <a:r>
              <a:rPr lang="nl-NL" sz="2000" dirty="0">
                <a:solidFill>
                  <a:schemeClr val="bg1"/>
                </a:solidFill>
              </a:rPr>
              <a:t>-, frontaal-,</a:t>
            </a:r>
            <a:r>
              <a:rPr lang="nl-NL" sz="2000" dirty="0" err="1">
                <a:solidFill>
                  <a:schemeClr val="bg1"/>
                </a:solidFill>
              </a:rPr>
              <a:t>sfenoidaal</a:t>
            </a:r>
            <a:r>
              <a:rPr lang="nl-NL" sz="2000" dirty="0">
                <a:solidFill>
                  <a:schemeClr val="bg1"/>
                </a:solidFill>
              </a:rPr>
              <a:t>-temporaal-, en </a:t>
            </a:r>
            <a:r>
              <a:rPr lang="nl-NL" sz="2000" dirty="0" err="1">
                <a:solidFill>
                  <a:schemeClr val="bg1"/>
                </a:solidFill>
              </a:rPr>
              <a:t>occipitaal</a:t>
            </a:r>
            <a:r>
              <a:rPr lang="nl-NL" sz="2000" dirty="0">
                <a:solidFill>
                  <a:schemeClr val="bg1"/>
                </a:solidFill>
              </a:rPr>
              <a:t> bot.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 err="1">
                <a:solidFill>
                  <a:schemeClr val="bg1"/>
                </a:solidFill>
              </a:rPr>
              <a:t>Raccoon</a:t>
            </a:r>
            <a:r>
              <a:rPr lang="nl-NL" sz="2000" dirty="0">
                <a:solidFill>
                  <a:schemeClr val="bg1"/>
                </a:solidFill>
              </a:rPr>
              <a:t> </a:t>
            </a:r>
            <a:r>
              <a:rPr lang="nl-NL" sz="2000" dirty="0" err="1">
                <a:solidFill>
                  <a:schemeClr val="bg1"/>
                </a:solidFill>
              </a:rPr>
              <a:t>eyes</a:t>
            </a:r>
            <a:endParaRPr lang="nl-NL" sz="20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bg1"/>
                </a:solidFill>
              </a:rPr>
              <a:t>Liquorlekkage neus (halo, </a:t>
            </a:r>
            <a:r>
              <a:rPr lang="nl-NL" sz="2000" dirty="0" err="1">
                <a:solidFill>
                  <a:schemeClr val="bg1"/>
                </a:solidFill>
              </a:rPr>
              <a:t>cave</a:t>
            </a:r>
            <a:r>
              <a:rPr lang="nl-NL" sz="2000" dirty="0">
                <a:solidFill>
                  <a:schemeClr val="bg1"/>
                </a:solidFill>
              </a:rPr>
              <a:t> meningitis, geen neussonde)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>
                <a:solidFill>
                  <a:schemeClr val="bg1"/>
                </a:solidFill>
              </a:rPr>
              <a:t>Liquorlekkage oor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err="1">
                <a:solidFill>
                  <a:schemeClr val="bg1"/>
                </a:solidFill>
              </a:rPr>
              <a:t>Battlesign</a:t>
            </a:r>
            <a:endParaRPr lang="nl-NL" sz="2000" dirty="0">
              <a:solidFill>
                <a:schemeClr val="bg1"/>
              </a:solidFill>
            </a:endParaRPr>
          </a:p>
          <a:p>
            <a:endParaRPr lang="nl-NL" dirty="0"/>
          </a:p>
          <a:p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C521CDA2-1E1A-E903-D1A4-02CF751C8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8443" y="77879"/>
            <a:ext cx="3593347" cy="363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0652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78BDD4-CC66-CF41-5279-0F07205B1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882291"/>
          </a:xfrm>
        </p:spPr>
        <p:txBody>
          <a:bodyPr>
            <a:normAutofit fontScale="90000"/>
          </a:bodyPr>
          <a:lstStyle/>
          <a:p>
            <a:r>
              <a:rPr lang="nl-NL" dirty="0"/>
              <a:t>Battle </a:t>
            </a:r>
            <a:r>
              <a:rPr lang="nl-NL" dirty="0" err="1"/>
              <a:t>signs</a:t>
            </a:r>
            <a:r>
              <a:rPr lang="nl-NL" dirty="0"/>
              <a:t> </a:t>
            </a:r>
            <a:br>
              <a:rPr lang="nl-NL" dirty="0"/>
            </a:br>
            <a:r>
              <a:rPr lang="nl-NL" sz="1800" dirty="0">
                <a:hlinkClick r:id="rId3"/>
              </a:rPr>
              <a:t>https://www.youtube.com/watch?v=dnaU475i10c</a:t>
            </a:r>
            <a:r>
              <a:rPr lang="nl-NL" sz="1800" dirty="0"/>
              <a:t> </a:t>
            </a:r>
            <a:r>
              <a:rPr lang="nl-NL" dirty="0"/>
              <a:t> </a:t>
            </a:r>
            <a:r>
              <a:rPr lang="nl-NL" sz="1600" dirty="0"/>
              <a:t>3.50min</a:t>
            </a:r>
          </a:p>
        </p:txBody>
      </p:sp>
      <p:pic>
        <p:nvPicPr>
          <p:cNvPr id="3" name="Onlinemedia 2" title="Clinical Signs of Base of Skull Fracture - including Racoon eyes, Battle's Sign &amp; more!">
            <a:hlinkClick r:id="" action="ppaction://media"/>
            <a:extLst>
              <a:ext uri="{FF2B5EF4-FFF2-40B4-BE49-F238E27FC236}">
                <a16:creationId xmlns:a16="http://schemas.microsoft.com/office/drawing/2014/main" id="{9358206E-23E2-334B-C6FC-F75F134CCCC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911098" y="1926258"/>
            <a:ext cx="7989909" cy="4514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21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43BCD4D4-0FCB-418E-9D58-033B2DB415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C3E363D-4793-4E9B-88F5-58007346CF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AA3F2319-3466-4D84-ABE4-77BC773F35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6="http://schemas.microsoft.com/office/drawing/2014/main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 descr="Afbeelding met tekst&#10;&#10;Automatisch gegenereerde beschrijving">
            <a:extLst>
              <a:ext uri="{FF2B5EF4-FFF2-40B4-BE49-F238E27FC236}">
                <a16:creationId xmlns:a16="http://schemas.microsoft.com/office/drawing/2014/main" id="{3DEBF1CA-9B6C-3A2B-CA86-A8AEB6C227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483" y="272080"/>
            <a:ext cx="5309753" cy="5487555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F161B749-FF82-2048-DC55-D0C481B97A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0717" y="272080"/>
            <a:ext cx="4820021" cy="555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9524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68E6CF-8BC6-2545-38C2-259F31187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839" y="258418"/>
            <a:ext cx="9905998" cy="1197519"/>
          </a:xfrm>
        </p:spPr>
        <p:txBody>
          <a:bodyPr>
            <a:normAutofit/>
          </a:bodyPr>
          <a:lstStyle/>
          <a:p>
            <a:r>
              <a:rPr lang="nl-NL" sz="4400" dirty="0"/>
              <a:t>Trauma Hersenchirurgie</a:t>
            </a:r>
            <a:br>
              <a:rPr lang="nl-NL" sz="4400" dirty="0"/>
            </a:br>
            <a:r>
              <a:rPr lang="nl-NL" sz="2000" dirty="0">
                <a:hlinkClick r:id="rId3"/>
              </a:rPr>
              <a:t>https://www.youtube.com/watch?v=9MFAnrOFXbg</a:t>
            </a:r>
            <a:r>
              <a:rPr lang="nl-NL" sz="2000" dirty="0"/>
              <a:t> 1.45min</a:t>
            </a:r>
          </a:p>
        </p:txBody>
      </p:sp>
      <p:pic>
        <p:nvPicPr>
          <p:cNvPr id="3" name="Onlinemedia 2" title="Traumatic Brain Injury - Brain Surgery Animation">
            <a:hlinkClick r:id="" action="ppaction://media"/>
            <a:extLst>
              <a:ext uri="{FF2B5EF4-FFF2-40B4-BE49-F238E27FC236}">
                <a16:creationId xmlns:a16="http://schemas.microsoft.com/office/drawing/2014/main" id="{58CEFC9F-290B-44D1-C2D2-14E8A3568AA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20833" y="1789043"/>
            <a:ext cx="8514228" cy="481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87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68E6CF-8BC6-2545-38C2-259F31187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839" y="258419"/>
            <a:ext cx="9905998" cy="1381538"/>
          </a:xfrm>
        </p:spPr>
        <p:txBody>
          <a:bodyPr>
            <a:normAutofit/>
          </a:bodyPr>
          <a:lstStyle/>
          <a:p>
            <a:r>
              <a:rPr lang="nl-NL" dirty="0"/>
              <a:t>Hersenchirurgie aneurysma</a:t>
            </a:r>
            <a:br>
              <a:rPr lang="nl-NL" dirty="0"/>
            </a:br>
            <a:r>
              <a:rPr lang="nl-NL" sz="2000" dirty="0">
                <a:hlinkClick r:id="rId3"/>
              </a:rPr>
              <a:t>https://www.youtube.com/watch?v=pQ_Qa2KXlDo&amp;t=7s</a:t>
            </a:r>
            <a:r>
              <a:rPr lang="nl-NL" sz="2000" dirty="0"/>
              <a:t> 4.21min</a:t>
            </a:r>
          </a:p>
        </p:txBody>
      </p:sp>
      <p:pic>
        <p:nvPicPr>
          <p:cNvPr id="4" name="Onlinemedia 3" title="Brain Surgery (Craniotomy) | Inside the OR">
            <a:hlinkClick r:id="" action="ppaction://media"/>
            <a:extLst>
              <a:ext uri="{FF2B5EF4-FFF2-40B4-BE49-F238E27FC236}">
                <a16:creationId xmlns:a16="http://schemas.microsoft.com/office/drawing/2014/main" id="{79F3059D-C7B3-3E55-24A3-114C840F2AA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431235" y="1921151"/>
            <a:ext cx="8478078" cy="479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39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14FD71-C565-93F5-2052-76275988D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Bloedvoorziening hersenen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AEF0FA1-0328-B5F5-5BD1-AA6ED8F14DF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58" y="2258365"/>
            <a:ext cx="6017518" cy="354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278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85254E-66F6-1109-3E29-F7B0A9EFD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4679" y="142043"/>
            <a:ext cx="7967076" cy="1358283"/>
          </a:xfrm>
        </p:spPr>
        <p:txBody>
          <a:bodyPr>
            <a:normAutofit fontScale="90000"/>
          </a:bodyPr>
          <a:lstStyle/>
          <a:p>
            <a:br>
              <a:rPr lang="nl-NL" sz="1800" dirty="0"/>
            </a:br>
            <a:r>
              <a:rPr lang="nl-NL" sz="4400" dirty="0"/>
              <a:t>shaken baby </a:t>
            </a:r>
            <a:r>
              <a:rPr lang="nl-NL" sz="4400" dirty="0" err="1"/>
              <a:t>syndrome</a:t>
            </a:r>
            <a:br>
              <a:rPr lang="nl-NL" sz="1800" dirty="0"/>
            </a:br>
            <a:br>
              <a:rPr lang="nl-NL" sz="1800" dirty="0"/>
            </a:br>
            <a:br>
              <a:rPr lang="nl-NL" sz="1800" dirty="0"/>
            </a:br>
            <a:r>
              <a:rPr lang="nl-NL" sz="1800" dirty="0">
                <a:hlinkClick r:id="rId3"/>
              </a:rPr>
              <a:t>https://www.youtube.com/watch?v=YoXonRCHM1w</a:t>
            </a:r>
            <a:r>
              <a:rPr lang="nl-NL" sz="1800" dirty="0"/>
              <a:t>  1.57min</a:t>
            </a:r>
          </a:p>
        </p:txBody>
      </p:sp>
      <p:pic>
        <p:nvPicPr>
          <p:cNvPr id="3" name="Onlinemedia 2" title="Shaken Baby Syndrome Brain Injury">
            <a:hlinkClick r:id="" action="ppaction://media"/>
            <a:extLst>
              <a:ext uri="{FF2B5EF4-FFF2-40B4-BE49-F238E27FC236}">
                <a16:creationId xmlns:a16="http://schemas.microsoft.com/office/drawing/2014/main" id="{EA2F9F55-FC85-6C88-DAE4-23D40632D11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968904" y="1846555"/>
            <a:ext cx="8469142" cy="478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96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A3804BD8-0440-691A-E835-EA8068CB8C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24" t="10483" r="880" b="8977"/>
          <a:stretch/>
        </p:blipFill>
        <p:spPr>
          <a:xfrm>
            <a:off x="8540319" y="1179728"/>
            <a:ext cx="3471169" cy="213951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1CFC93F3-BFFC-1C65-4FD8-C6D58F282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199750"/>
            <a:ext cx="9905998" cy="847816"/>
          </a:xfrm>
        </p:spPr>
        <p:txBody>
          <a:bodyPr/>
          <a:lstStyle/>
          <a:p>
            <a:r>
              <a:rPr lang="nl-NL" dirty="0"/>
              <a:t>Classificatie schedel-hersenletsel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95D4B48-AB37-6FE0-38AB-7DAB67D0EA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2249486"/>
            <a:ext cx="9905999" cy="440876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/>
              <a:t>ernstig schedel-hersenletsel  EMV 3-8</a:t>
            </a:r>
          </a:p>
          <a:p>
            <a:r>
              <a:rPr lang="nl-NL" dirty="0"/>
              <a:t>middelzwaar schedel-hersenletsel  EMV 9-12</a:t>
            </a:r>
          </a:p>
          <a:p>
            <a:r>
              <a:rPr lang="nl-NL" dirty="0"/>
              <a:t>licht schedel-hersenletsel   EMV 13-15</a:t>
            </a:r>
          </a:p>
          <a:p>
            <a:r>
              <a:rPr lang="nl-NL" dirty="0"/>
              <a:t>Primaire hersenschade : de mechanische schade aan het hersenenweefsel op het moment van het trauma</a:t>
            </a:r>
          </a:p>
          <a:p>
            <a:r>
              <a:rPr lang="nl-NL" dirty="0"/>
              <a:t>Secundaire hersenschade : schade aan het hersenweefsel dat na het trauma kan optreden door bloedingen, zwelling en ischemische schade</a:t>
            </a:r>
          </a:p>
        </p:txBody>
      </p:sp>
    </p:spTree>
    <p:extLst>
      <p:ext uri="{BB962C8B-B14F-4D97-AF65-F5344CB8AC3E}">
        <p14:creationId xmlns:p14="http://schemas.microsoft.com/office/powerpoint/2010/main" val="370104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D535A4-C790-9FAE-900A-3635C86D5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232095"/>
            <a:ext cx="9905998" cy="1864993"/>
          </a:xfrm>
        </p:spPr>
        <p:txBody>
          <a:bodyPr/>
          <a:lstStyle/>
          <a:p>
            <a:r>
              <a:rPr lang="nl-NL" sz="5400" dirty="0"/>
              <a:t>CVA </a:t>
            </a:r>
            <a:br>
              <a:rPr lang="nl-NL" dirty="0"/>
            </a:br>
            <a:r>
              <a:rPr lang="nl-NL" sz="1600" dirty="0"/>
              <a:t>(cerebro vasculair accident)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75E5ABC-7A24-45CC-A53A-023EB0053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nl-NL" dirty="0"/>
              <a:t> een CVA kan het gevolg zijn van</a:t>
            </a:r>
          </a:p>
          <a:p>
            <a:r>
              <a:rPr lang="nl-NL" dirty="0"/>
              <a:t>1 een hersenbloeding (15%)</a:t>
            </a:r>
          </a:p>
          <a:p>
            <a:r>
              <a:rPr lang="nl-NL" dirty="0"/>
              <a:t>2 een herseninfarct (85%)</a:t>
            </a:r>
          </a:p>
          <a:p>
            <a:pPr marL="0" indent="0">
              <a:buNone/>
            </a:pPr>
            <a:r>
              <a:rPr lang="nl-NL" dirty="0"/>
              <a:t>Alleen CT scan kan onderscheid vaststellen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EC52BE9F-067B-E224-7549-31B6602699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1109" y="232095"/>
            <a:ext cx="3860785" cy="3401593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B54D0A0E-F75F-60CB-1AA9-7A4908F0D0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412" y="4683382"/>
            <a:ext cx="6604826" cy="205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25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AB84F6-72D1-C119-64CC-AF2A2799A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618518"/>
            <a:ext cx="5894387" cy="1478570"/>
          </a:xfrm>
        </p:spPr>
        <p:txBody>
          <a:bodyPr anchor="b">
            <a:normAutofit/>
          </a:bodyPr>
          <a:lstStyle/>
          <a:p>
            <a:r>
              <a:rPr lang="nl-NL" sz="3300"/>
              <a:t>CVA </a:t>
            </a:r>
            <a:br>
              <a:rPr lang="nl-NL" sz="3300"/>
            </a:br>
            <a:r>
              <a:rPr lang="nl-NL" sz="3300"/>
              <a:t>(cerebro vasculair accident)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D5F32B3-36E1-2BE4-9AF6-ECD4663114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2249487"/>
            <a:ext cx="5894388" cy="3541714"/>
          </a:xfrm>
        </p:spPr>
        <p:txBody>
          <a:bodyPr>
            <a:normAutofit/>
          </a:bodyPr>
          <a:lstStyle/>
          <a:p>
            <a:r>
              <a:rPr lang="nl-NL" dirty="0"/>
              <a:t>Aan de hand van waar het infarct zit zullen de klachten verschillen 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A45EC5E1-DD89-87DB-219A-5895E1F6BB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994" y="3429000"/>
            <a:ext cx="4764409" cy="3150658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C4586F72-22F1-6FD7-7E58-FFCF1C9BD1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5049" y="109330"/>
            <a:ext cx="4764354" cy="283265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2261F0C-639A-216B-B605-1F7C191A81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0141" y="3429000"/>
            <a:ext cx="2829679" cy="315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635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media 1" title="Herseninfarct">
            <a:hlinkClick r:id="" action="ppaction://media"/>
            <a:extLst>
              <a:ext uri="{FF2B5EF4-FFF2-40B4-BE49-F238E27FC236}">
                <a16:creationId xmlns:a16="http://schemas.microsoft.com/office/drawing/2014/main" id="{D5A3DD1A-48AC-3A21-954C-C5482DD1B1D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72391" y="172803"/>
            <a:ext cx="11337256" cy="640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36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52D9A9-3681-55E8-4859-AA456578B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114972"/>
            <a:ext cx="4806626" cy="1216678"/>
          </a:xfrm>
        </p:spPr>
        <p:txBody>
          <a:bodyPr>
            <a:normAutofit/>
          </a:bodyPr>
          <a:lstStyle/>
          <a:p>
            <a:r>
              <a:rPr lang="nl-NL" sz="4800" dirty="0"/>
              <a:t>hersenbloeding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E8B2B09-A0ED-2583-ECE0-7D5F5FC134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nl-NL" dirty="0"/>
              <a:t>Oorzaken:</a:t>
            </a:r>
          </a:p>
          <a:p>
            <a:r>
              <a:rPr lang="nl-NL" dirty="0"/>
              <a:t> hypertensie</a:t>
            </a:r>
          </a:p>
          <a:p>
            <a:r>
              <a:rPr lang="nl-NL" dirty="0"/>
              <a:t> gebruik anticoagulantia</a:t>
            </a:r>
          </a:p>
          <a:p>
            <a:r>
              <a:rPr lang="nl-NL" dirty="0"/>
              <a:t> Stoornissen in de bloedstolling</a:t>
            </a:r>
          </a:p>
          <a:p>
            <a:r>
              <a:rPr lang="nl-NL" dirty="0"/>
              <a:t> hersentumoren</a:t>
            </a:r>
          </a:p>
          <a:p>
            <a:r>
              <a:rPr lang="nl-NL" dirty="0"/>
              <a:t> aneurysma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7C05CB1-F6CE-310C-37A7-81B0052AB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964" y="114971"/>
            <a:ext cx="5586842" cy="3314029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7BBFE1F-82F6-03B9-993E-8F3D7F8802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6289" y="3506679"/>
            <a:ext cx="5574516" cy="324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28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C1B9C9-3FFE-E7B0-AA26-47DD2ADB2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Symptomen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B161330-312F-5120-9A3E-8327D99BC9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/>
              <a:t> hoofdpijn</a:t>
            </a:r>
          </a:p>
          <a:p>
            <a:r>
              <a:rPr lang="nl-NL" dirty="0"/>
              <a:t> misselijkheid en braken</a:t>
            </a:r>
          </a:p>
          <a:p>
            <a:r>
              <a:rPr lang="nl-NL" dirty="0"/>
              <a:t> gedaald bewustzijn</a:t>
            </a:r>
          </a:p>
          <a:p>
            <a:r>
              <a:rPr lang="nl-NL" dirty="0"/>
              <a:t> uitval</a:t>
            </a:r>
          </a:p>
          <a:p>
            <a:r>
              <a:rPr lang="nl-NL" dirty="0"/>
              <a:t> inklemming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8C76079-E8E5-51EC-E5C4-3829D1C80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5870" y="1066799"/>
            <a:ext cx="3841541" cy="403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7908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335</TotalTime>
  <Words>811</Words>
  <Application>Microsoft Office PowerPoint</Application>
  <PresentationFormat>Breedbeeld</PresentationFormat>
  <Paragraphs>116</Paragraphs>
  <Slides>30</Slides>
  <Notes>1</Notes>
  <HiddenSlides>0</HiddenSlides>
  <MMClips>10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30</vt:i4>
      </vt:variant>
    </vt:vector>
  </HeadingPairs>
  <TitlesOfParts>
    <vt:vector size="34" baseType="lpstr">
      <vt:lpstr>Arial</vt:lpstr>
      <vt:lpstr>Calibri</vt:lpstr>
      <vt:lpstr>Tw Cen MT</vt:lpstr>
      <vt:lpstr>Circuit</vt:lpstr>
      <vt:lpstr>Hersenaandoeningen</vt:lpstr>
      <vt:lpstr>Fysiologie/anatomie</vt:lpstr>
      <vt:lpstr>Bloedvoorziening hersenen</vt:lpstr>
      <vt:lpstr>Classificatie schedel-hersenletsel</vt:lpstr>
      <vt:lpstr>CVA  (cerebro vasculair accident)</vt:lpstr>
      <vt:lpstr>CVA  (cerebro vasculair accident)</vt:lpstr>
      <vt:lpstr>PowerPoint-presentatie</vt:lpstr>
      <vt:lpstr>hersenbloeding</vt:lpstr>
      <vt:lpstr>Symptomen</vt:lpstr>
      <vt:lpstr>Behandeling</vt:lpstr>
      <vt:lpstr>herseninfarct</vt:lpstr>
      <vt:lpstr>behandeling</vt:lpstr>
      <vt:lpstr> endovasculaire trombectomie  https://www.youtube.com/watch?v=MtoLXt12LJI</vt:lpstr>
      <vt:lpstr>PowerPoint-presentatie</vt:lpstr>
      <vt:lpstr>Epidurale/subdurale bloeding  https://www.youtube.com/watch?v=Z1h9jTrZmGw&amp;t=12s 1.19min</vt:lpstr>
      <vt:lpstr>Sab (subarachnoidale bloeding)</vt:lpstr>
      <vt:lpstr>diagnostiek/behandeling</vt:lpstr>
      <vt:lpstr>Sab (subarachnoïdale bloeding)  https://www.youtube.com/watch?v=XeBZuXvLPd8 3.13min</vt:lpstr>
      <vt:lpstr>FAST</vt:lpstr>
      <vt:lpstr>Hersenbloedingen https://www.youtube.com/watch?v=-l-YMWbWQ48&amp;t=2s 10.03min</vt:lpstr>
      <vt:lpstr>PowerPoint-presentatie</vt:lpstr>
      <vt:lpstr>Trauma capitis Commotio cerebri</vt:lpstr>
      <vt:lpstr>Hersenkneuzing Contusio cerebri</vt:lpstr>
      <vt:lpstr> Coup contrecoup </vt:lpstr>
      <vt:lpstr>schedelbasisfractuur</vt:lpstr>
      <vt:lpstr>Battle signs  https://www.youtube.com/watch?v=dnaU475i10c  3.50min</vt:lpstr>
      <vt:lpstr>PowerPoint-presentatie</vt:lpstr>
      <vt:lpstr>Trauma Hersenchirurgie https://www.youtube.com/watch?v=9MFAnrOFXbg 1.45min</vt:lpstr>
      <vt:lpstr>Hersenchirurgie aneurysma https://www.youtube.com/watch?v=pQ_Qa2KXlDo&amp;t=7s 4.21min</vt:lpstr>
      <vt:lpstr> shaken baby syndrome   https://www.youtube.com/watch?v=YoXonRCHM1w  1.57min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Corrie Bruintjes</dc:creator>
  <cp:lastModifiedBy>Iwan van der Werf</cp:lastModifiedBy>
  <cp:revision>343</cp:revision>
  <dcterms:created xsi:type="dcterms:W3CDTF">2022-08-20T12:57:34Z</dcterms:created>
  <dcterms:modified xsi:type="dcterms:W3CDTF">2024-06-18T11:56:10Z</dcterms:modified>
</cp:coreProperties>
</file>