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4"/>
    <p:sldMasterId id="2147483663" r:id="rId5"/>
  </p:sldMasterIdLst>
  <p:notesMasterIdLst>
    <p:notesMasterId r:id="rId24"/>
  </p:notesMasterIdLst>
  <p:handoutMasterIdLst>
    <p:handoutMasterId r:id="rId25"/>
  </p:handoutMasterIdLst>
  <p:sldIdLst>
    <p:sldId id="258" r:id="rId6"/>
    <p:sldId id="290" r:id="rId7"/>
    <p:sldId id="292" r:id="rId8"/>
    <p:sldId id="293" r:id="rId9"/>
    <p:sldId id="285" r:id="rId10"/>
    <p:sldId id="283" r:id="rId11"/>
    <p:sldId id="284" r:id="rId12"/>
    <p:sldId id="286" r:id="rId13"/>
    <p:sldId id="287" r:id="rId14"/>
    <p:sldId id="288" r:id="rId15"/>
    <p:sldId id="265" r:id="rId16"/>
    <p:sldId id="267" r:id="rId17"/>
    <p:sldId id="282" r:id="rId18"/>
    <p:sldId id="280" r:id="rId19"/>
    <p:sldId id="294" r:id="rId20"/>
    <p:sldId id="295" r:id="rId21"/>
    <p:sldId id="291" r:id="rId22"/>
    <p:sldId id="297" r:id="rId23"/>
  </p:sldIdLst>
  <p:sldSz cx="12192000" cy="6858000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26F540D-1D81-4F19-B575-9E16CF757C8D}" v="9" dt="2022-02-09T08:23:09.39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F1AB2-1976-4502-BF36-3FF5EA218861}" styleName="Stijl, gemiddeld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6357" autoAdjust="0"/>
  </p:normalViewPr>
  <p:slideViewPr>
    <p:cSldViewPr snapToGrid="0">
      <p:cViewPr varScale="1">
        <p:scale>
          <a:sx n="83" d="100"/>
          <a:sy n="83" d="100"/>
        </p:scale>
        <p:origin x="68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6" d="100"/>
          <a:sy n="56" d="100"/>
        </p:scale>
        <p:origin x="2856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viewProps" Target="viewProps.xml"/><Relationship Id="rId30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FD2973-7A98-44E4-8488-CC6CDEAC8F84}" type="datetimeFigureOut">
              <a:rPr lang="nl-NL" smtClean="0"/>
              <a:t>26-9-2022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65A8D6-0C98-46F5-B9EC-E9C08C6C45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52846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AB15BD-C251-4361-9924-1908F6DB658F}" type="datetimeFigureOut">
              <a:rPr lang="nl-NL" smtClean="0"/>
              <a:t>26-9-2022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BD9CD5-9F55-41D3-AAEF-D83B1014679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626410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69160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7952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31317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Vormentaal">
            <a:extLst>
              <a:ext uri="{FF2B5EF4-FFF2-40B4-BE49-F238E27FC236}">
                <a16:creationId xmlns:a16="http://schemas.microsoft.com/office/drawing/2014/main" id="{B1A8BD68-CFB7-4CE8-927C-EC6ABA75118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56C8E20B-A0BF-4CD6-AEE6-FAEAB7BE14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7894417-9658-4824-AB01-4E994083AE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C824CAF-DF54-4A8A-A4C4-E08E0DB6F5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8D4D1-00C4-4E8E-99A5-8D1DF5379DBE}" type="datetimeFigureOut">
              <a:rPr lang="nl-NL" smtClean="0"/>
              <a:t>26-9-2022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A008C39-37FF-4EBA-8913-006DB03BCA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F78F163C-C938-43FA-A41C-FC704C35311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5565" y="6077948"/>
            <a:ext cx="2151868" cy="643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37707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Vormentaal">
            <a:extLst>
              <a:ext uri="{FF2B5EF4-FFF2-40B4-BE49-F238E27FC236}">
                <a16:creationId xmlns:a16="http://schemas.microsoft.com/office/drawing/2014/main" id="{9F6768AA-6EFF-47EC-90A7-8C4D4510EF5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2C041AC9-116B-4F01-8FC8-907E718B21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BDFFB96-23F6-436F-B999-260145B38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8D4D1-00C4-4E8E-99A5-8D1DF5379DBE}" type="datetimeFigureOut">
              <a:rPr lang="nl-NL" smtClean="0"/>
              <a:t>26-9-2022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ACEA7AC-038A-4FE9-8417-7A5B7BC14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2" name="Afbeelding 11">
            <a:extLst>
              <a:ext uri="{FF2B5EF4-FFF2-40B4-BE49-F238E27FC236}">
                <a16:creationId xmlns:a16="http://schemas.microsoft.com/office/drawing/2014/main" id="{2CD80BFB-C780-410E-B4A6-97DA0C40417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5565" y="6077948"/>
            <a:ext cx="2151868" cy="643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77476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angepaste inde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FF87D9-0B69-41E6-BCC7-2A763CFB96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D5094E34-B709-4148-AAD2-3E31B39B38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8D4D1-00C4-4E8E-99A5-8D1DF5379DBE}" type="datetimeFigureOut">
              <a:rPr lang="nl-NL" smtClean="0"/>
              <a:t>26-9-2022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DAB07FF9-DFE7-4583-9ED1-72016D530B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6A20854E-98DB-41E1-A8DE-A42436926A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FBB-A067-4825-A8EB-574C9C74C9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137425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14779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46250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8682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36426750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3743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0447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25895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2284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90929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0503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microsoft.com/office/2007/relationships/hdphoto" Target="../media/hdphoto1.wdp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g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Layout" Target="../slideLayouts/slideLayout14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Afbeelding 11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-14288" y="6211888"/>
            <a:ext cx="12087226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hthoek 12"/>
          <p:cNvSpPr/>
          <p:nvPr/>
        </p:nvSpPr>
        <p:spPr>
          <a:xfrm>
            <a:off x="2586038" y="6211888"/>
            <a:ext cx="9605962" cy="646112"/>
          </a:xfrm>
          <a:prstGeom prst="rect">
            <a:avLst/>
          </a:prstGeom>
          <a:solidFill>
            <a:srgbClr val="C8D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1028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stijl te bewerken</a:t>
            </a:r>
          </a:p>
        </p:txBody>
      </p:sp>
      <p:sp>
        <p:nvSpPr>
          <p:cNvPr id="1029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  <p:pic>
        <p:nvPicPr>
          <p:cNvPr id="1031" name="Afbeelding 6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138238" y="6211888"/>
            <a:ext cx="482600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Afbeelding 10"/>
          <p:cNvPicPr>
            <a:picLocks noChangeAspect="1"/>
          </p:cNvPicPr>
          <p:nvPr/>
        </p:nvPicPr>
        <p:blipFill>
          <a:blip r:embed="rId13"/>
          <a:srcRect l="15472" t="-378519" r="-15472" b="378519"/>
          <a:stretch>
            <a:fillRect/>
          </a:stretch>
        </p:blipFill>
        <p:spPr bwMode="auto">
          <a:xfrm>
            <a:off x="1433513" y="3028950"/>
            <a:ext cx="932497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Afbeelding 17"/>
          <p:cNvPicPr>
            <a:picLocks noChangeAspect="1"/>
          </p:cNvPicPr>
          <p:nvPr/>
        </p:nvPicPr>
        <p:blipFill>
          <a:blip r:embed="rId15"/>
          <a:srcRect t="27655" r="23270" b="25470"/>
          <a:stretch>
            <a:fillRect/>
          </a:stretch>
        </p:blipFill>
        <p:spPr bwMode="auto">
          <a:xfrm>
            <a:off x="28575" y="6205538"/>
            <a:ext cx="108585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Afbeeldingsresultaat voor pebble stad en mens">
            <a:extLst>
              <a:ext uri="{FF2B5EF4-FFF2-40B4-BE49-F238E27FC236}">
                <a16:creationId xmlns:a16="http://schemas.microsoft.com/office/drawing/2014/main" id="{2777A2BD-7E54-4C3E-A067-36AEA2C6148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0" b="100000" l="0" r="100000">
                        <a14:foregroundMark x1="24402" y1="24651" x2="12919" y2="60930"/>
                        <a14:foregroundMark x1="17225" y1="63721" x2="17225" y2="63721"/>
                        <a14:foregroundMark x1="17225" y1="70698" x2="81818" y2="59070"/>
                        <a14:foregroundMark x1="81340" y1="56279" x2="87081" y2="23721"/>
                        <a14:foregroundMark x1="86124" y1="22326" x2="24402" y2="25116"/>
                        <a14:foregroundMark x1="30144" y1="34419" x2="72727" y2="40000"/>
                        <a14:foregroundMark x1="85646" y1="24651" x2="34450" y2="56279"/>
                        <a14:foregroundMark x1="60287" y1="38605" x2="60287" y2="38605"/>
                        <a14:foregroundMark x1="60287" y1="38605" x2="51675" y2="60930"/>
                        <a14:foregroundMark x1="51196" y1="55349" x2="70335" y2="53488"/>
                        <a14:foregroundMark x1="61244" y1="53953" x2="45455" y2="55349"/>
                        <a14:foregroundMark x1="51196" y1="56279" x2="60287" y2="52558"/>
                        <a14:foregroundMark x1="60287" y1="52558" x2="63158" y2="52558"/>
                        <a14:foregroundMark x1="63158" y1="52558" x2="68900" y2="56279"/>
                        <a14:foregroundMark x1="71770" y1="56279" x2="71770" y2="56279"/>
                        <a14:foregroundMark x1="68900" y1="58140" x2="68900" y2="58140"/>
                        <a14:foregroundMark x1="67464" y1="59070" x2="67464" y2="59070"/>
                        <a14:foregroundMark x1="80383" y1="40000" x2="80383" y2="40000"/>
                        <a14:foregroundMark x1="75598" y1="37674" x2="75598" y2="37674"/>
                        <a14:foregroundMark x1="75598" y1="34884" x2="75598" y2="34884"/>
                        <a14:foregroundMark x1="77033" y1="34884" x2="77033" y2="34884"/>
                        <a14:foregroundMark x1="58852" y1="40000" x2="58852" y2="40000"/>
                        <a14:foregroundMark x1="54067" y1="40000" x2="21531" y2="37674"/>
                        <a14:foregroundMark x1="27273" y1="31628" x2="25837" y2="44651"/>
                        <a14:foregroundMark x1="25837" y1="33023" x2="38756" y2="46977"/>
                        <a14:foregroundMark x1="39713" y1="41860" x2="39713" y2="41860"/>
                        <a14:foregroundMark x1="39713" y1="41395" x2="37321" y2="44186"/>
                        <a14:foregroundMark x1="36842" y1="50698" x2="36842" y2="50698"/>
                        <a14:foregroundMark x1="36842" y1="53953" x2="36842" y2="53953"/>
                        <a14:foregroundMark x1="31579" y1="60465" x2="31579" y2="60465"/>
                        <a14:foregroundMark x1="33971" y1="60465" x2="35407" y2="56744"/>
                        <a14:foregroundMark x1="39713" y1="55349" x2="42584" y2="54884"/>
                        <a14:foregroundMark x1="44498" y1="54884" x2="44498" y2="54884"/>
                        <a14:foregroundMark x1="44498" y1="54884" x2="44498" y2="54884"/>
                        <a14:foregroundMark x1="44498" y1="56279" x2="46890" y2="56279"/>
                        <a14:foregroundMark x1="52632" y1="55349" x2="55981" y2="53953"/>
                        <a14:foregroundMark x1="55981" y1="53953" x2="55981" y2="53953"/>
                        <a14:foregroundMark x1="59809" y1="52558" x2="60287" y2="49767"/>
                        <a14:foregroundMark x1="61244" y1="48372" x2="61244" y2="48372"/>
                        <a14:foregroundMark x1="51196" y1="40000" x2="51196" y2="40000"/>
                        <a14:foregroundMark x1="47368" y1="40465" x2="47368" y2="40465"/>
                        <a14:foregroundMark x1="44498" y1="40465" x2="44498" y2="40465"/>
                        <a14:foregroundMark x1="40191" y1="37674" x2="38278" y2="34884"/>
                        <a14:foregroundMark x1="35885" y1="34884" x2="35885" y2="34884"/>
                        <a14:foregroundMark x1="35885" y1="34884" x2="35885" y2="34884"/>
                        <a14:foregroundMark x1="35885" y1="35814" x2="35885" y2="35814"/>
                        <a14:foregroundMark x1="35407" y1="34419" x2="35407" y2="34419"/>
                        <a14:foregroundMark x1="35407" y1="33488" x2="35407" y2="33488"/>
                        <a14:foregroundMark x1="34450" y1="57674" x2="34450" y2="57674"/>
                        <a14:foregroundMark x1="33971" y1="57674" x2="48325" y2="52093"/>
                        <a14:foregroundMark x1="54545" y1="48372" x2="54545" y2="48372"/>
                        <a14:foregroundMark x1="57416" y1="45581" x2="59809" y2="41395"/>
                        <a14:foregroundMark x1="64115" y1="38605" x2="64115" y2="38605"/>
                        <a14:foregroundMark x1="67464" y1="37674" x2="67464" y2="37674"/>
                        <a14:foregroundMark x1="68900" y1="35814" x2="71770" y2="34419"/>
                        <a14:foregroundMark x1="75598" y1="34419" x2="75598" y2="34419"/>
                        <a14:foregroundMark x1="77033" y1="33488" x2="77033" y2="33488"/>
                        <a14:foregroundMark x1="75598" y1="38605" x2="75598" y2="38605"/>
                        <a14:foregroundMark x1="74641" y1="41860" x2="74641" y2="44186"/>
                        <a14:foregroundMark x1="71770" y1="45581" x2="71292" y2="47442"/>
                        <a14:foregroundMark x1="70335" y1="47442" x2="70335" y2="47442"/>
                        <a14:foregroundMark x1="64115" y1="52093" x2="61722" y2="52093"/>
                        <a14:foregroundMark x1="58852" y1="53953" x2="58373" y2="59070"/>
                        <a14:foregroundMark x1="57416" y1="60465" x2="57416" y2="60465"/>
                        <a14:foregroundMark x1="56938" y1="60465" x2="52632" y2="60930"/>
                        <a14:foregroundMark x1="52632" y1="60930" x2="52632" y2="60930"/>
                        <a14:foregroundMark x1="51196" y1="59535" x2="46890" y2="61860"/>
                        <a14:foregroundMark x1="45455" y1="61860" x2="45455" y2="61860"/>
                        <a14:foregroundMark x1="40191" y1="57674" x2="40191" y2="57674"/>
                        <a14:foregroundMark x1="30144" y1="45581" x2="28230" y2="44651"/>
                        <a14:foregroundMark x1="25837" y1="42791" x2="25837" y2="42791"/>
                        <a14:foregroundMark x1="25837" y1="40465" x2="25837" y2="4046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818" y="6176963"/>
            <a:ext cx="569439" cy="585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867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hf hdr="0" ft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00B5335E-426E-4FF0-8BD0-AFA8ACBBC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B11905F-E1EF-40AB-9922-3DF6880C6E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E34E063-366F-47A5-A903-1168B0A1F44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E8D4D1-00C4-4E8E-99A5-8D1DF5379DBE}" type="datetimeFigureOut">
              <a:rPr lang="nl-NL" smtClean="0"/>
              <a:t>26-9-2022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08F1765-D70C-4E4A-B52C-213A0677F4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2C37449-F706-428B-B279-352BF37C0A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849FBB-A067-4825-A8EB-574C9C74C9D7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Vormentaal">
            <a:extLst>
              <a:ext uri="{FF2B5EF4-FFF2-40B4-BE49-F238E27FC236}">
                <a16:creationId xmlns:a16="http://schemas.microsoft.com/office/drawing/2014/main" id="{2074DCA5-5660-40C3-B12B-972CD979B84F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7BC48F74-8E96-4434-A02B-EA3EE1F88D74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5565" y="6077948"/>
            <a:ext cx="2151868" cy="643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0163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Afbeelding 8">
            <a:extLst>
              <a:ext uri="{FF2B5EF4-FFF2-40B4-BE49-F238E27FC236}">
                <a16:creationId xmlns:a16="http://schemas.microsoft.com/office/drawing/2014/main" id="{58BC24F1-CFC0-472C-A4B6-19FB6E7ECD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6213" y="1604366"/>
            <a:ext cx="5579574" cy="4563858"/>
          </a:xfrm>
          <a:prstGeom prst="rect">
            <a:avLst/>
          </a:prstGeom>
        </p:spPr>
      </p:pic>
      <p:sp>
        <p:nvSpPr>
          <p:cNvPr id="19" name="Titel 1">
            <a:extLst>
              <a:ext uri="{FF2B5EF4-FFF2-40B4-BE49-F238E27FC236}">
                <a16:creationId xmlns:a16="http://schemas.microsoft.com/office/drawing/2014/main" id="{7330E3BA-FFBD-4194-89FE-606EB0900B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nl-NL" b="1" dirty="0"/>
              <a:t>Voorbereiding Proeve van bekwaamheid</a:t>
            </a:r>
          </a:p>
        </p:txBody>
      </p:sp>
    </p:spTree>
    <p:extLst>
      <p:ext uri="{BB962C8B-B14F-4D97-AF65-F5344CB8AC3E}">
        <p14:creationId xmlns:p14="http://schemas.microsoft.com/office/powerpoint/2010/main" val="37887155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Kosten indelen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5E0158F9-32B0-4D53-9584-DB3FC6A2E338}"/>
              </a:ext>
            </a:extLst>
          </p:cNvPr>
          <p:cNvSpPr txBox="1"/>
          <p:nvPr/>
        </p:nvSpPr>
        <p:spPr>
          <a:xfrm>
            <a:off x="838200" y="1597831"/>
            <a:ext cx="610299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 startAt="3"/>
              <a:tabLst/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 directe &amp; indirecte kosten 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09B800D0-ED3A-4682-9E31-997AD0F7AC08}"/>
              </a:ext>
            </a:extLst>
          </p:cNvPr>
          <p:cNvSpPr txBox="1"/>
          <p:nvPr/>
        </p:nvSpPr>
        <p:spPr>
          <a:xfrm>
            <a:off x="2641605" y="2427446"/>
            <a:ext cx="859917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Directe kosten</a:t>
            </a: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kosten die toe te wijzen zijn aan één product of dienst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Indirecte kosten</a:t>
            </a: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kosten die niet voor één product of één dienst worden gemaakt, maar voor alle producten en/of diensten van een onderneming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8FC3D62C-CB4C-4A5B-842F-F6E61FB4E957}"/>
              </a:ext>
            </a:extLst>
          </p:cNvPr>
          <p:cNvSpPr txBox="1"/>
          <p:nvPr/>
        </p:nvSpPr>
        <p:spPr>
          <a:xfrm>
            <a:off x="1469077" y="4675394"/>
            <a:ext cx="988472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Dienst Verhalencafé?</a:t>
            </a:r>
            <a:endParaRPr kumimoji="0" lang="nl-NL" sz="1800" b="1" i="1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31808CC8-64D7-4778-8365-2A36E926CA72}"/>
              </a:ext>
            </a:extLst>
          </p:cNvPr>
          <p:cNvSpPr txBox="1"/>
          <p:nvPr/>
        </p:nvSpPr>
        <p:spPr>
          <a:xfrm>
            <a:off x="2060934" y="5170561"/>
            <a:ext cx="870100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Het organiseren van een bijeenkomsten en het overdragen van informatie</a:t>
            </a:r>
            <a:endParaRPr kumimoji="0" lang="nl-NL" sz="1800" b="0" i="1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52094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Indeling kostenoverzicht (herhaling)</a:t>
            </a:r>
          </a:p>
        </p:txBody>
      </p:sp>
      <p:sp>
        <p:nvSpPr>
          <p:cNvPr id="4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1" indent="0" eaLnBrk="1" hangingPunct="1">
              <a:spcBef>
                <a:spcPts val="1000"/>
              </a:spcBef>
              <a:buNone/>
            </a:pPr>
            <a:endParaRPr lang="nl-NL" sz="3200" dirty="0">
              <a:solidFill>
                <a:srgbClr val="20382B"/>
              </a:solidFill>
              <a:latin typeface="+mj-lt"/>
            </a:endParaRPr>
          </a:p>
          <a:p>
            <a:pPr marL="228600" lvl="1" eaLnBrk="1" hangingPunct="1">
              <a:spcBef>
                <a:spcPts val="1000"/>
              </a:spcBef>
            </a:pPr>
            <a:endParaRPr lang="nl-NL" sz="2800" dirty="0">
              <a:solidFill>
                <a:srgbClr val="20382B"/>
              </a:solidFill>
              <a:latin typeface="+mj-lt"/>
            </a:endParaRPr>
          </a:p>
          <a:p>
            <a:pPr eaLnBrk="1" hangingPunct="1"/>
            <a:endParaRPr lang="nl-NL" dirty="0">
              <a:latin typeface="+mj-lt"/>
            </a:endParaRPr>
          </a:p>
        </p:txBody>
      </p:sp>
      <p:graphicFrame>
        <p:nvGraphicFramePr>
          <p:cNvPr id="7" name="Tabel 6"/>
          <p:cNvGraphicFramePr>
            <a:graphicFrameLocks noGrp="1"/>
          </p:cNvGraphicFramePr>
          <p:nvPr/>
        </p:nvGraphicFramePr>
        <p:xfrm>
          <a:off x="964837" y="1436914"/>
          <a:ext cx="7380288" cy="495428"/>
        </p:xfrm>
        <a:graphic>
          <a:graphicData uri="http://schemas.openxmlformats.org/drawingml/2006/table">
            <a:tbl>
              <a:tblPr firstRow="1" firstCol="1" bandRow="1"/>
              <a:tblGrid>
                <a:gridCol w="16333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976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965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2784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2179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982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600" b="1" dirty="0"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Artikel </a:t>
                      </a:r>
                      <a:endParaRPr lang="nl-NL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b="1" dirty="0"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Inkoopprijs incl. btw</a:t>
                      </a:r>
                      <a:endParaRPr lang="nl-NL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b="1"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Btw-tarief</a:t>
                      </a:r>
                      <a:endParaRPr lang="nl-NL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b="1" dirty="0"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Inkoopprijs excl. btw</a:t>
                      </a:r>
                      <a:endParaRPr lang="nl-NL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b="1" dirty="0"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Btw-bedrag</a:t>
                      </a:r>
                      <a:endParaRPr lang="nl-NL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Houten paard </a:t>
                      </a:r>
                      <a:endParaRPr lang="nl-NL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€ 114,95 </a:t>
                      </a:r>
                      <a:endParaRPr lang="nl-NL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21% </a:t>
                      </a:r>
                      <a:endParaRPr lang="nl-NL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nl-NL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nl-NL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8" name="Tabel 7"/>
          <p:cNvGraphicFramePr>
            <a:graphicFrameLocks noGrp="1"/>
          </p:cNvGraphicFramePr>
          <p:nvPr/>
        </p:nvGraphicFramePr>
        <p:xfrm>
          <a:off x="964837" y="4232142"/>
          <a:ext cx="5839097" cy="1408680"/>
        </p:xfrm>
        <a:graphic>
          <a:graphicData uri="http://schemas.openxmlformats.org/drawingml/2006/table">
            <a:tbl>
              <a:tblPr/>
              <a:tblGrid>
                <a:gridCol w="2538330">
                  <a:extLst>
                    <a:ext uri="{9D8B030D-6E8A-4147-A177-3AD203B41FA5}">
                      <a16:colId xmlns:a16="http://schemas.microsoft.com/office/drawing/2014/main" val="3467487491"/>
                    </a:ext>
                  </a:extLst>
                </a:gridCol>
                <a:gridCol w="1996413">
                  <a:extLst>
                    <a:ext uri="{9D8B030D-6E8A-4147-A177-3AD203B41FA5}">
                      <a16:colId xmlns:a16="http://schemas.microsoft.com/office/drawing/2014/main" val="2373237904"/>
                    </a:ext>
                  </a:extLst>
                </a:gridCol>
                <a:gridCol w="1304354">
                  <a:extLst>
                    <a:ext uri="{9D8B030D-6E8A-4147-A177-3AD203B41FA5}">
                      <a16:colId xmlns:a16="http://schemas.microsoft.com/office/drawing/2014/main" val="238692370"/>
                    </a:ext>
                  </a:extLst>
                </a:gridCol>
              </a:tblGrid>
              <a:tr h="474411">
                <a:tc>
                  <a:txBody>
                    <a:bodyPr/>
                    <a:lstStyle/>
                    <a:p>
                      <a:pPr marL="25400">
                        <a:lnSpc>
                          <a:spcPct val="107000"/>
                        </a:lnSpc>
                        <a:spcBef>
                          <a:spcPts val="230"/>
                        </a:spcBef>
                        <a:spcAft>
                          <a:spcPts val="0"/>
                        </a:spcAft>
                      </a:pPr>
                      <a:r>
                        <a:rPr lang="nl-NL" sz="1600" spc="-10" dirty="0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I</a:t>
                      </a:r>
                      <a:r>
                        <a:rPr lang="nl-NL" sz="1600" spc="5" dirty="0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n</a:t>
                      </a:r>
                      <a:r>
                        <a:rPr lang="nl-NL" sz="1600" spc="10" dirty="0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k</a:t>
                      </a:r>
                      <a:r>
                        <a:rPr lang="nl-NL" sz="1600" spc="-5" dirty="0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oo</a:t>
                      </a:r>
                      <a:r>
                        <a:rPr lang="nl-NL" sz="1600" spc="15" dirty="0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p</a:t>
                      </a:r>
                      <a:r>
                        <a:rPr lang="nl-NL" sz="1600" dirty="0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fa</a:t>
                      </a:r>
                      <a:r>
                        <a:rPr lang="nl-NL" sz="1600" spc="-5" dirty="0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c</a:t>
                      </a:r>
                      <a:r>
                        <a:rPr lang="nl-NL" sz="1600" spc="5" dirty="0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tuu</a:t>
                      </a:r>
                      <a:r>
                        <a:rPr lang="nl-NL" sz="1600" spc="-5" dirty="0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r</a:t>
                      </a:r>
                      <a:r>
                        <a:rPr lang="nl-NL" sz="1600" spc="5" dirty="0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p</a:t>
                      </a:r>
                      <a:r>
                        <a:rPr lang="nl-NL" sz="1600" spc="-5" dirty="0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r</a:t>
                      </a:r>
                      <a:r>
                        <a:rPr lang="nl-NL" sz="1600" spc="15" dirty="0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i</a:t>
                      </a:r>
                      <a:r>
                        <a:rPr lang="nl-NL" sz="1600" spc="5" dirty="0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j</a:t>
                      </a:r>
                      <a:r>
                        <a:rPr lang="nl-NL" sz="1600" dirty="0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s</a:t>
                      </a:r>
                      <a:endParaRPr lang="nl-NL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7000"/>
                        </a:lnSpc>
                        <a:spcBef>
                          <a:spcPts val="230"/>
                        </a:spcBef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€ 114,95</a:t>
                      </a:r>
                      <a:endParaRPr lang="nl-NL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94335" algn="r">
                        <a:lnSpc>
                          <a:spcPct val="107000"/>
                        </a:lnSpc>
                        <a:spcBef>
                          <a:spcPts val="230"/>
                        </a:spcBef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%  </a:t>
                      </a:r>
                      <a:endParaRPr lang="nl-NL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16419837"/>
                  </a:ext>
                </a:extLst>
              </a:tr>
              <a:tr h="379820">
                <a:tc>
                  <a:txBody>
                    <a:bodyPr/>
                    <a:lstStyle/>
                    <a:p>
                      <a:pPr marL="25400">
                        <a:lnSpc>
                          <a:spcPct val="107000"/>
                        </a:lnSpc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B</a:t>
                      </a:r>
                      <a:r>
                        <a:rPr lang="nl-NL" sz="1600" spc="5" dirty="0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t</a:t>
                      </a:r>
                      <a:r>
                        <a:rPr lang="nl-NL" sz="1600" dirty="0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w</a:t>
                      </a:r>
                      <a:endParaRPr lang="nl-NL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ts val="1205"/>
                        </a:lnSpc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-</a:t>
                      </a:r>
                      <a:endParaRPr lang="nl-NL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94335" algn="r">
                        <a:lnSpc>
                          <a:spcPts val="1205"/>
                        </a:lnSpc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21 %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56625659"/>
                  </a:ext>
                </a:extLst>
              </a:tr>
              <a:tr h="554449">
                <a:tc>
                  <a:txBody>
                    <a:bodyPr/>
                    <a:lstStyle/>
                    <a:p>
                      <a:pPr marL="25400">
                        <a:lnSpc>
                          <a:spcPct val="107000"/>
                        </a:lnSpc>
                        <a:spcBef>
                          <a:spcPts val="225"/>
                        </a:spcBef>
                        <a:spcAft>
                          <a:spcPts val="0"/>
                        </a:spcAft>
                      </a:pPr>
                      <a:r>
                        <a:rPr lang="nl-NL" sz="1600" spc="-10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I</a:t>
                      </a:r>
                      <a:r>
                        <a:rPr lang="nl-NL" sz="1600" spc="5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n</a:t>
                      </a:r>
                      <a:r>
                        <a:rPr lang="nl-NL" sz="1600" spc="10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k</a:t>
                      </a:r>
                      <a:r>
                        <a:rPr lang="nl-NL" sz="1600" spc="-5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oo</a:t>
                      </a:r>
                      <a:r>
                        <a:rPr lang="nl-NL" sz="1600" spc="5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p</a:t>
                      </a:r>
                      <a:r>
                        <a:rPr lang="nl-NL" sz="1600" spc="15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p</a:t>
                      </a:r>
                      <a:r>
                        <a:rPr lang="nl-NL" sz="1600" spc="-5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r</a:t>
                      </a:r>
                      <a:r>
                        <a:rPr lang="nl-NL" sz="1600" spc="15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i</a:t>
                      </a:r>
                      <a:r>
                        <a:rPr lang="nl-NL" sz="1600" spc="5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j</a:t>
                      </a:r>
                      <a:r>
                        <a:rPr lang="nl-NL" sz="1600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s</a:t>
                      </a:r>
                      <a:endParaRPr lang="nl-NL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7000"/>
                        </a:lnSpc>
                        <a:spcBef>
                          <a:spcPts val="225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€</a:t>
                      </a:r>
                      <a:endParaRPr lang="nl-NL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94335" algn="r">
                        <a:lnSpc>
                          <a:spcPct val="107000"/>
                        </a:lnSpc>
                        <a:spcBef>
                          <a:spcPts val="225"/>
                        </a:spcBef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%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0272549"/>
                  </a:ext>
                </a:extLst>
              </a:tr>
            </a:tbl>
          </a:graphicData>
        </a:graphic>
      </p:graphicFrame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693D8D8B-13B1-47E6-8BCB-22AF4567F50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8C51CD5-7E81-42D6-B847-227155BE7844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3003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Indeling kostenoverzicht (herhaling)</a:t>
            </a:r>
          </a:p>
        </p:txBody>
      </p:sp>
      <p:sp>
        <p:nvSpPr>
          <p:cNvPr id="4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1" indent="0" eaLnBrk="1" hangingPunct="1">
              <a:spcBef>
                <a:spcPts val="1000"/>
              </a:spcBef>
              <a:buNone/>
            </a:pPr>
            <a:endParaRPr lang="nl-NL" sz="3200" dirty="0">
              <a:solidFill>
                <a:srgbClr val="20382B"/>
              </a:solidFill>
              <a:latin typeface="+mj-lt"/>
            </a:endParaRPr>
          </a:p>
          <a:p>
            <a:pPr marL="228600" lvl="1" eaLnBrk="1" hangingPunct="1">
              <a:spcBef>
                <a:spcPts val="1000"/>
              </a:spcBef>
            </a:pPr>
            <a:endParaRPr lang="nl-NL" sz="2800" dirty="0">
              <a:solidFill>
                <a:srgbClr val="20382B"/>
              </a:solidFill>
              <a:latin typeface="+mj-lt"/>
            </a:endParaRPr>
          </a:p>
          <a:p>
            <a:pPr eaLnBrk="1" hangingPunct="1"/>
            <a:endParaRPr lang="nl-NL" dirty="0">
              <a:latin typeface="+mj-lt"/>
            </a:endParaRPr>
          </a:p>
        </p:txBody>
      </p:sp>
      <p:graphicFrame>
        <p:nvGraphicFramePr>
          <p:cNvPr id="10" name="Tabel 9"/>
          <p:cNvGraphicFramePr>
            <a:graphicFrameLocks noGrp="1"/>
          </p:cNvGraphicFramePr>
          <p:nvPr/>
        </p:nvGraphicFramePr>
        <p:xfrm>
          <a:off x="964837" y="4234949"/>
          <a:ext cx="5839097" cy="1408680"/>
        </p:xfrm>
        <a:graphic>
          <a:graphicData uri="http://schemas.openxmlformats.org/drawingml/2006/table">
            <a:tbl>
              <a:tblPr/>
              <a:tblGrid>
                <a:gridCol w="2538330">
                  <a:extLst>
                    <a:ext uri="{9D8B030D-6E8A-4147-A177-3AD203B41FA5}">
                      <a16:colId xmlns:a16="http://schemas.microsoft.com/office/drawing/2014/main" val="3467487491"/>
                    </a:ext>
                  </a:extLst>
                </a:gridCol>
                <a:gridCol w="1996413">
                  <a:extLst>
                    <a:ext uri="{9D8B030D-6E8A-4147-A177-3AD203B41FA5}">
                      <a16:colId xmlns:a16="http://schemas.microsoft.com/office/drawing/2014/main" val="2373237904"/>
                    </a:ext>
                  </a:extLst>
                </a:gridCol>
                <a:gridCol w="1304354">
                  <a:extLst>
                    <a:ext uri="{9D8B030D-6E8A-4147-A177-3AD203B41FA5}">
                      <a16:colId xmlns:a16="http://schemas.microsoft.com/office/drawing/2014/main" val="238692370"/>
                    </a:ext>
                  </a:extLst>
                </a:gridCol>
              </a:tblGrid>
              <a:tr h="474411">
                <a:tc>
                  <a:txBody>
                    <a:bodyPr/>
                    <a:lstStyle/>
                    <a:p>
                      <a:pPr marL="25400">
                        <a:lnSpc>
                          <a:spcPct val="107000"/>
                        </a:lnSpc>
                        <a:spcBef>
                          <a:spcPts val="230"/>
                        </a:spcBef>
                        <a:spcAft>
                          <a:spcPts val="0"/>
                        </a:spcAft>
                      </a:pPr>
                      <a:r>
                        <a:rPr lang="nl-NL" sz="1600" spc="-10" dirty="0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I</a:t>
                      </a:r>
                      <a:r>
                        <a:rPr lang="nl-NL" sz="1600" spc="5" dirty="0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n</a:t>
                      </a:r>
                      <a:r>
                        <a:rPr lang="nl-NL" sz="1600" spc="10" dirty="0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k</a:t>
                      </a:r>
                      <a:r>
                        <a:rPr lang="nl-NL" sz="1600" spc="-5" dirty="0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oo</a:t>
                      </a:r>
                      <a:r>
                        <a:rPr lang="nl-NL" sz="1600" spc="15" dirty="0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p</a:t>
                      </a:r>
                      <a:r>
                        <a:rPr lang="nl-NL" sz="1600" dirty="0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fa</a:t>
                      </a:r>
                      <a:r>
                        <a:rPr lang="nl-NL" sz="1600" spc="-5" dirty="0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c</a:t>
                      </a:r>
                      <a:r>
                        <a:rPr lang="nl-NL" sz="1600" spc="5" dirty="0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tuu</a:t>
                      </a:r>
                      <a:r>
                        <a:rPr lang="nl-NL" sz="1600" spc="-5" dirty="0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r</a:t>
                      </a:r>
                      <a:r>
                        <a:rPr lang="nl-NL" sz="1600" spc="5" dirty="0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p</a:t>
                      </a:r>
                      <a:r>
                        <a:rPr lang="nl-NL" sz="1600" spc="-5" dirty="0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r</a:t>
                      </a:r>
                      <a:r>
                        <a:rPr lang="nl-NL" sz="1600" spc="15" dirty="0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i</a:t>
                      </a:r>
                      <a:r>
                        <a:rPr lang="nl-NL" sz="1600" spc="5" dirty="0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j</a:t>
                      </a:r>
                      <a:r>
                        <a:rPr lang="nl-NL" sz="1600" dirty="0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s</a:t>
                      </a:r>
                      <a:endParaRPr lang="nl-NL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7000"/>
                        </a:lnSpc>
                        <a:spcBef>
                          <a:spcPts val="230"/>
                        </a:spcBef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€ 114,95</a:t>
                      </a:r>
                      <a:endParaRPr lang="nl-NL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94335" algn="r">
                        <a:lnSpc>
                          <a:spcPct val="107000"/>
                        </a:lnSpc>
                        <a:spcBef>
                          <a:spcPts val="230"/>
                        </a:spcBef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121%  </a:t>
                      </a:r>
                      <a:endParaRPr lang="nl-NL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16419837"/>
                  </a:ext>
                </a:extLst>
              </a:tr>
              <a:tr h="379820">
                <a:tc>
                  <a:txBody>
                    <a:bodyPr/>
                    <a:lstStyle/>
                    <a:p>
                      <a:pPr marL="25400">
                        <a:lnSpc>
                          <a:spcPct val="107000"/>
                        </a:lnSpc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B</a:t>
                      </a:r>
                      <a:r>
                        <a:rPr lang="nl-NL" sz="1600" spc="5" dirty="0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t</a:t>
                      </a:r>
                      <a:r>
                        <a:rPr lang="nl-NL" sz="1600" dirty="0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w</a:t>
                      </a:r>
                      <a:endParaRPr lang="nl-NL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ts val="1205"/>
                        </a:lnSpc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€  19,95</a:t>
                      </a:r>
                      <a:endParaRPr lang="nl-NL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94335" algn="r">
                        <a:lnSpc>
                          <a:spcPts val="1205"/>
                        </a:lnSpc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21 %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56625659"/>
                  </a:ext>
                </a:extLst>
              </a:tr>
              <a:tr h="554449">
                <a:tc>
                  <a:txBody>
                    <a:bodyPr/>
                    <a:lstStyle/>
                    <a:p>
                      <a:pPr marL="25400">
                        <a:lnSpc>
                          <a:spcPct val="107000"/>
                        </a:lnSpc>
                        <a:spcBef>
                          <a:spcPts val="225"/>
                        </a:spcBef>
                        <a:spcAft>
                          <a:spcPts val="0"/>
                        </a:spcAft>
                      </a:pPr>
                      <a:r>
                        <a:rPr lang="nl-NL" sz="1600" spc="-10" dirty="0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I</a:t>
                      </a:r>
                      <a:r>
                        <a:rPr lang="nl-NL" sz="1600" spc="5" dirty="0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n</a:t>
                      </a:r>
                      <a:r>
                        <a:rPr lang="nl-NL" sz="1600" spc="10" dirty="0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k</a:t>
                      </a:r>
                      <a:r>
                        <a:rPr lang="nl-NL" sz="1600" spc="-5" dirty="0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oo</a:t>
                      </a:r>
                      <a:r>
                        <a:rPr lang="nl-NL" sz="1600" spc="5" dirty="0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p</a:t>
                      </a:r>
                      <a:r>
                        <a:rPr lang="nl-NL" sz="1600" spc="15" dirty="0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p</a:t>
                      </a:r>
                      <a:r>
                        <a:rPr lang="nl-NL" sz="1600" spc="-5" dirty="0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r</a:t>
                      </a:r>
                      <a:r>
                        <a:rPr lang="nl-NL" sz="1600" spc="15" dirty="0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i</a:t>
                      </a:r>
                      <a:r>
                        <a:rPr lang="nl-NL" sz="1600" spc="5" dirty="0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j</a:t>
                      </a:r>
                      <a:r>
                        <a:rPr lang="nl-NL" sz="1600" dirty="0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s</a:t>
                      </a:r>
                      <a:endParaRPr lang="nl-NL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7000"/>
                        </a:lnSpc>
                        <a:spcBef>
                          <a:spcPts val="225"/>
                        </a:spcBef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€  95,00</a:t>
                      </a:r>
                      <a:endParaRPr lang="nl-NL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94335" algn="r">
                        <a:lnSpc>
                          <a:spcPct val="107000"/>
                        </a:lnSpc>
                        <a:spcBef>
                          <a:spcPts val="225"/>
                        </a:spcBef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100 %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0272549"/>
                  </a:ext>
                </a:extLst>
              </a:tr>
            </a:tbl>
          </a:graphicData>
        </a:graphic>
      </p:graphicFrame>
      <p:graphicFrame>
        <p:nvGraphicFramePr>
          <p:cNvPr id="3" name="Tabel 2">
            <a:extLst>
              <a:ext uri="{FF2B5EF4-FFF2-40B4-BE49-F238E27FC236}">
                <a16:creationId xmlns:a16="http://schemas.microsoft.com/office/drawing/2014/main" id="{01BD3367-1206-41FF-B855-2A8599361826}"/>
              </a:ext>
            </a:extLst>
          </p:cNvPr>
          <p:cNvGraphicFramePr>
            <a:graphicFrameLocks noGrp="1"/>
          </p:cNvGraphicFramePr>
          <p:nvPr/>
        </p:nvGraphicFramePr>
        <p:xfrm>
          <a:off x="964837" y="1436914"/>
          <a:ext cx="7380288" cy="495428"/>
        </p:xfrm>
        <a:graphic>
          <a:graphicData uri="http://schemas.openxmlformats.org/drawingml/2006/table">
            <a:tbl>
              <a:tblPr firstRow="1" firstCol="1" bandRow="1"/>
              <a:tblGrid>
                <a:gridCol w="16333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976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965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2784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2179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982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600" b="1" dirty="0"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Artikel </a:t>
                      </a:r>
                      <a:endParaRPr lang="nl-NL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b="1" dirty="0"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Inkoopprijs incl. btw</a:t>
                      </a:r>
                      <a:endParaRPr lang="nl-NL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b="1"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Btw-tarief</a:t>
                      </a:r>
                      <a:endParaRPr lang="nl-NL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b="1" dirty="0"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Inkoopprijs excl. btw</a:t>
                      </a:r>
                      <a:endParaRPr lang="nl-NL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b="1" dirty="0"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Btw-bedrag</a:t>
                      </a:r>
                      <a:endParaRPr lang="nl-NL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Houten paard </a:t>
                      </a:r>
                      <a:endParaRPr lang="nl-NL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€ 114,95 </a:t>
                      </a:r>
                      <a:endParaRPr lang="nl-NL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21% </a:t>
                      </a:r>
                      <a:endParaRPr lang="nl-NL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nl-NL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nl-NL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CFAE1E66-5E38-43AC-A278-8620CD30278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8C51CD5-7E81-42D6-B847-227155BE7844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04598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Belasting Toegevoegde Waarde (btw)</a:t>
            </a:r>
          </a:p>
        </p:txBody>
      </p:sp>
      <p:pic>
        <p:nvPicPr>
          <p:cNvPr id="1030" name="Picture 6" descr="Afbeeldingsresultaat voor belastingdiens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5616" y="232658"/>
            <a:ext cx="1768665" cy="795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ep 2">
            <a:extLst>
              <a:ext uri="{FF2B5EF4-FFF2-40B4-BE49-F238E27FC236}">
                <a16:creationId xmlns:a16="http://schemas.microsoft.com/office/drawing/2014/main" id="{7C3C97D6-6B10-4471-A5EE-282204A2140A}"/>
              </a:ext>
            </a:extLst>
          </p:cNvPr>
          <p:cNvGrpSpPr/>
          <p:nvPr/>
        </p:nvGrpSpPr>
        <p:grpSpPr>
          <a:xfrm>
            <a:off x="1832996" y="2070220"/>
            <a:ext cx="8135922" cy="3424124"/>
            <a:chOff x="1832996" y="2070220"/>
            <a:chExt cx="8135922" cy="3424124"/>
          </a:xfrm>
        </p:grpSpPr>
        <p:pic>
          <p:nvPicPr>
            <p:cNvPr id="4" name="Picture 2" descr="Btw berekenen voor ondernemers | Ikgastarten">
              <a:extLst>
                <a:ext uri="{FF2B5EF4-FFF2-40B4-BE49-F238E27FC236}">
                  <a16:creationId xmlns:a16="http://schemas.microsoft.com/office/drawing/2014/main" id="{25B4A4D0-13C8-46F3-A1B8-C96069DDE90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597"/>
            <a:stretch/>
          </p:blipFill>
          <p:spPr bwMode="auto">
            <a:xfrm>
              <a:off x="1832996" y="2070220"/>
              <a:ext cx="2855752" cy="34241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Picture 2" descr="Btw berekenen voor ondernemers | Ikgastarten">
              <a:extLst>
                <a:ext uri="{FF2B5EF4-FFF2-40B4-BE49-F238E27FC236}">
                  <a16:creationId xmlns:a16="http://schemas.microsoft.com/office/drawing/2014/main" id="{D7DA3FF3-59C3-4C4A-A257-C7BC0A952ED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5597"/>
            <a:stretch/>
          </p:blipFill>
          <p:spPr bwMode="auto">
            <a:xfrm>
              <a:off x="7113166" y="2070220"/>
              <a:ext cx="2855752" cy="34241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2" descr="Btw berekenen voor ondernemers | Ikgastarten">
              <a:extLst>
                <a:ext uri="{FF2B5EF4-FFF2-40B4-BE49-F238E27FC236}">
                  <a16:creationId xmlns:a16="http://schemas.microsoft.com/office/drawing/2014/main" id="{DC763FF9-A35F-403E-BAA5-4BD876031353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066" r="36727"/>
            <a:stretch/>
          </p:blipFill>
          <p:spPr bwMode="auto">
            <a:xfrm>
              <a:off x="4688748" y="2070220"/>
              <a:ext cx="2424418" cy="34241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6" name="Tijdelijke aanduiding voor dianummer 15">
            <a:extLst>
              <a:ext uri="{FF2B5EF4-FFF2-40B4-BE49-F238E27FC236}">
                <a16:creationId xmlns:a16="http://schemas.microsoft.com/office/drawing/2014/main" id="{BA8B8439-F4AA-4514-98E9-22D07B14EE6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8C51CD5-7E81-42D6-B847-227155BE7844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209818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Belasting Toegevoegde Waarde (btw)</a:t>
            </a:r>
          </a:p>
        </p:txBody>
      </p:sp>
      <p:sp>
        <p:nvSpPr>
          <p:cNvPr id="5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534184"/>
            <a:ext cx="2897777" cy="577941"/>
          </a:xfrm>
        </p:spPr>
        <p:txBody>
          <a:bodyPr/>
          <a:lstStyle/>
          <a:p>
            <a:pPr marL="0" indent="0">
              <a:buNone/>
            </a:pPr>
            <a:r>
              <a:rPr lang="nl-NL" dirty="0"/>
              <a:t>Btw-tarieven: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7" name="Picture 6" descr="Afbeeldingsresultaat voor belastingdiens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5135" y="1293064"/>
            <a:ext cx="1768665" cy="795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Tabel 7"/>
          <p:cNvGraphicFramePr>
            <a:graphicFrameLocks noGrp="1"/>
          </p:cNvGraphicFramePr>
          <p:nvPr/>
        </p:nvGraphicFramePr>
        <p:xfrm>
          <a:off x="838200" y="2118067"/>
          <a:ext cx="10515600" cy="39909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5200">
                  <a:extLst>
                    <a:ext uri="{9D8B030D-6E8A-4147-A177-3AD203B41FA5}">
                      <a16:colId xmlns:a16="http://schemas.microsoft.com/office/drawing/2014/main" val="1993667111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645247346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230602877"/>
                    </a:ext>
                  </a:extLst>
                </a:gridCol>
              </a:tblGrid>
              <a:tr h="546756">
                <a:tc>
                  <a:txBody>
                    <a:bodyPr/>
                    <a:lstStyle/>
                    <a:p>
                      <a:pPr algn="ctr"/>
                      <a:r>
                        <a:rPr lang="nl-NL" sz="2800" dirty="0"/>
                        <a:t>21 %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/>
                        <a:t>9</a:t>
                      </a:r>
                      <a:r>
                        <a:rPr lang="nl-NL" sz="2800"/>
                        <a:t> </a:t>
                      </a:r>
                      <a:r>
                        <a:rPr lang="nl-NL" sz="2800" dirty="0"/>
                        <a:t>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/>
                        <a:t>0 %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7855427"/>
                  </a:ext>
                </a:extLst>
              </a:tr>
              <a:tr h="3373734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nl-NL" sz="2000" dirty="0"/>
                        <a:t>Alle goederen of diensten die niet vrijgesteld.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nl-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sz="2000" dirty="0"/>
                        <a:t>voedingsmiddelen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sz="2000" dirty="0"/>
                        <a:t>water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sz="2000" dirty="0"/>
                        <a:t>agrarische goederen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sz="2000" dirty="0"/>
                        <a:t>geneesmiddelen en hulpmiddelen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sz="2000" dirty="0"/>
                        <a:t>kunst, verzamelvoorwerpen en antiek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sz="2000" dirty="0"/>
                        <a:t>boeken en periodieken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sz="2000" dirty="0"/>
                        <a:t>gas en minerale olie voor de tuinbouw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sz="2000" dirty="0"/>
                        <a:t>goederen die u exporteert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sz="2000" dirty="0"/>
                        <a:t>goederen die nog niet zijn ingevoerd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sz="2000" dirty="0"/>
                        <a:t>goederen die u levert aan of in een btw-entrepot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sz="2000" dirty="0"/>
                        <a:t>de levering en de bevoorrading van schepen en vliegtuigen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sz="2000" dirty="0"/>
                        <a:t>visvangst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sz="2000" dirty="0"/>
                        <a:t>accijnsgoederen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nl-NL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4477292"/>
                  </a:ext>
                </a:extLst>
              </a:tr>
            </a:tbl>
          </a:graphicData>
        </a:graphic>
      </p:graphicFrame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D204EC53-E188-42EF-B782-DAE3961AD5C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8C51CD5-7E81-42D6-B847-227155BE7844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685409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Belasting Toegevoegde Waarde (btw)</a:t>
            </a:r>
          </a:p>
        </p:txBody>
      </p:sp>
      <p:sp>
        <p:nvSpPr>
          <p:cNvPr id="5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534184"/>
            <a:ext cx="2897777" cy="577941"/>
          </a:xfrm>
        </p:spPr>
        <p:txBody>
          <a:bodyPr/>
          <a:lstStyle/>
          <a:p>
            <a:pPr marL="0" indent="0">
              <a:buNone/>
            </a:pPr>
            <a:r>
              <a:rPr lang="nl-NL" dirty="0"/>
              <a:t>Btw-tarieven: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7" name="Picture 6" descr="Afbeeldingsresultaat voor belastingdiens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5135" y="1293064"/>
            <a:ext cx="1768665" cy="795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D204EC53-E188-42EF-B782-DAE3961AD5C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8C51CD5-7E81-42D6-B847-227155BE7844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5A95B2DE-F47C-4AF5-A90D-2EF84B819E6F}"/>
              </a:ext>
            </a:extLst>
          </p:cNvPr>
          <p:cNvSpPr txBox="1"/>
          <p:nvPr/>
        </p:nvSpPr>
        <p:spPr>
          <a:xfrm>
            <a:off x="838200" y="2916646"/>
            <a:ext cx="988472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Waarom is het belangrijk</a:t>
            </a:r>
            <a:r>
              <a:rPr kumimoji="0" lang="nl-NL" sz="1800" b="1" i="0" u="none" strike="noStrike" kern="1200" cap="none" spc="0" normalizeH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om in de kostenbegroting de inkopen zowel inclusief als exclusief btw te berekenen?</a:t>
            </a:r>
            <a:endParaRPr kumimoji="0" lang="nl-NL" sz="1800" b="1" i="1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F4DD1FF3-66C4-4D42-8A41-AC3036B50CC9}"/>
              </a:ext>
            </a:extLst>
          </p:cNvPr>
          <p:cNvSpPr txBox="1"/>
          <p:nvPr/>
        </p:nvSpPr>
        <p:spPr>
          <a:xfrm>
            <a:off x="838200" y="3852999"/>
            <a:ext cx="8701007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In sommige gevallen mag het organiserende bedrijf de betaalde</a:t>
            </a:r>
            <a:r>
              <a:rPr kumimoji="0" lang="nl-NL" sz="1800" b="0" i="1" u="none" strike="noStrike" kern="1200" cap="none" spc="0" normalizeH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btw terugvorderen van de belastingdienst. Aan de andere kant is, in sommige gevallen, het organiserende bedrijf verplicht ontvangen btw af te dragen aan de belastingdienst.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NL" i="1" dirty="0">
              <a:solidFill>
                <a:srgbClr val="0070C0"/>
              </a:solidFill>
              <a:latin typeface="Arial" panose="020B0604020202020204" pitchFamily="34" charset="0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1" u="none" strike="noStrike" kern="1200" cap="none" spc="0" normalizeH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Dit is afhankelijk van de rechtsvorm van het organiserende bedrijf (stichting, eenmanszaak, V.O.F, etc.). </a:t>
            </a:r>
            <a:endParaRPr kumimoji="0" lang="nl-NL" sz="1800" b="0" i="1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06222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Belasting Toegevoegde Waarde (btw)</a:t>
            </a:r>
          </a:p>
        </p:txBody>
      </p:sp>
      <p:sp>
        <p:nvSpPr>
          <p:cNvPr id="5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534184"/>
            <a:ext cx="2897777" cy="577941"/>
          </a:xfrm>
        </p:spPr>
        <p:txBody>
          <a:bodyPr/>
          <a:lstStyle/>
          <a:p>
            <a:pPr marL="0" indent="0">
              <a:buNone/>
            </a:pPr>
            <a:r>
              <a:rPr lang="nl-NL" dirty="0"/>
              <a:t>Btw-tarieven: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7" name="Picture 6" descr="Afbeeldingsresultaat voor belastingdiens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5135" y="1293064"/>
            <a:ext cx="1768665" cy="795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D204EC53-E188-42EF-B782-DAE3961AD5C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8C51CD5-7E81-42D6-B847-227155BE7844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5A95B2DE-F47C-4AF5-A90D-2EF84B819E6F}"/>
              </a:ext>
            </a:extLst>
          </p:cNvPr>
          <p:cNvSpPr txBox="1"/>
          <p:nvPr/>
        </p:nvSpPr>
        <p:spPr>
          <a:xfrm>
            <a:off x="838200" y="2916646"/>
            <a:ext cx="988472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Bereken</a:t>
            </a:r>
            <a:r>
              <a:rPr kumimoji="0" lang="nl-NL" sz="1800" b="1" i="0" u="none" strike="noStrike" kern="1200" cap="none" spc="0" normalizeH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je ook btw over personeelskosten?</a:t>
            </a:r>
            <a:endParaRPr kumimoji="0" lang="nl-NL" sz="1800" b="1" i="1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F4DD1FF3-66C4-4D42-8A41-AC3036B50CC9}"/>
              </a:ext>
            </a:extLst>
          </p:cNvPr>
          <p:cNvSpPr txBox="1"/>
          <p:nvPr/>
        </p:nvSpPr>
        <p:spPr>
          <a:xfrm>
            <a:off x="838200" y="3572023"/>
            <a:ext cx="870100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Nee, personeelskosten worden</a:t>
            </a:r>
            <a:r>
              <a:rPr kumimoji="0" lang="nl-NL" sz="1800" b="0" i="1" u="none" strike="noStrike" kern="1200" cap="none" spc="0" normalizeH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niet ingekocht. Bij personeelskosten werk je met bruto uurloon.</a:t>
            </a:r>
            <a:endParaRPr kumimoji="0" lang="nl-NL" sz="1800" b="0" i="1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5503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8C7A3183-67DD-4849-81DE-6050856D169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8C51CD5-7E81-42D6-B847-227155BE7844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9F2D7ECB-8DFF-4BC8-89FB-1EC672CB2F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nl-NL" b="1" dirty="0"/>
              <a:t>Kostenbegroting</a:t>
            </a: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926E512A-492F-4995-95D2-4266EA1FB9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983" y="1515081"/>
            <a:ext cx="10753817" cy="43163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8151726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8C7A3183-67DD-4849-81DE-6050856D169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8C51CD5-7E81-42D6-B847-227155BE7844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9F2D7ECB-8DFF-4BC8-89FB-1EC672CB2F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nl-NL" b="1" dirty="0"/>
              <a:t>Opdracht</a:t>
            </a:r>
          </a:p>
        </p:txBody>
      </p:sp>
      <p:sp>
        <p:nvSpPr>
          <p:cNvPr id="9" name="Rectangle 5">
            <a:extLst>
              <a:ext uri="{FF2B5EF4-FFF2-40B4-BE49-F238E27FC236}">
                <a16:creationId xmlns:a16="http://schemas.microsoft.com/office/drawing/2014/main" id="{D461F777-3982-4F97-8989-C2F5AD0476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40425" y="3879185"/>
            <a:ext cx="7721422" cy="10156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>
            <a:spAutoFit/>
          </a:bodyPr>
          <a:lstStyle/>
          <a:p>
            <a:pPr>
              <a:defRPr/>
            </a:pPr>
            <a:r>
              <a:rPr lang="nl-NL" sz="1200" b="1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Leerpad      </a:t>
            </a:r>
            <a:r>
              <a:rPr lang="nl-NL" sz="1100" b="1" dirty="0">
                <a:solidFill>
                  <a:srgbClr val="0070C0"/>
                </a:solidFill>
                <a:ea typeface="Calibri" pitchFamily="34" charset="0"/>
                <a:cs typeface="Arial" charset="0"/>
              </a:rPr>
              <a:t>                                                                                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Bekijk Kerntaak 4 van het dossier Adviseur duurzame leefomgeving. 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Verzamel informatie over de kosten en opbrengsten van jouw stageopdracht / project.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Onderzoek wat de kritische factoren zijn in je financiële overzicht (mogelijke overschrijdingen budget </a:t>
            </a:r>
            <a:r>
              <a:rPr lang="nl-NL" sz="1200" dirty="0" err="1">
                <a:ea typeface="Calibri" pitchFamily="34" charset="0"/>
                <a:cs typeface="Arial" charset="0"/>
              </a:rPr>
              <a:t>etc</a:t>
            </a:r>
            <a:r>
              <a:rPr lang="nl-NL" sz="1200" dirty="0">
                <a:ea typeface="Calibri" pitchFamily="34" charset="0"/>
                <a:cs typeface="Arial" charset="0"/>
              </a:rPr>
              <a:t>).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Maak je financiële begroting en overzicht met daarin de begrote en werkelijke opbrengsten en kosten </a:t>
            </a:r>
          </a:p>
        </p:txBody>
      </p:sp>
      <p:sp>
        <p:nvSpPr>
          <p:cNvPr id="10" name="Rectangle 4">
            <a:extLst>
              <a:ext uri="{FF2B5EF4-FFF2-40B4-BE49-F238E27FC236}">
                <a16:creationId xmlns:a16="http://schemas.microsoft.com/office/drawing/2014/main" id="{186337AD-D420-4542-B230-5687B0AAA0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40425" y="1813362"/>
            <a:ext cx="7721422" cy="193899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r>
              <a:rPr lang="nl-NL" sz="1200" b="1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Leerproduct</a:t>
            </a:r>
          </a:p>
          <a:p>
            <a:pPr>
              <a:spcBef>
                <a:spcPct val="50000"/>
              </a:spcBef>
              <a:defRPr/>
            </a:pPr>
            <a:r>
              <a:rPr lang="nl-NL" sz="1200" dirty="0"/>
              <a:t>Een financieel begroting en overzicht met daarin de begrote en werkelijke opbrengsten en kosten van je stageopdracht of een project binnen je stagebedrijf. Hierin verwerk je minimaal: </a:t>
            </a:r>
          </a:p>
          <a:p>
            <a:pPr lvl="1">
              <a:spcBef>
                <a:spcPct val="50000"/>
              </a:spcBef>
              <a:defRPr/>
            </a:pPr>
            <a:r>
              <a:rPr lang="nl-NL" sz="1200" dirty="0"/>
              <a:t>Kosten-begroting</a:t>
            </a:r>
            <a:br>
              <a:rPr lang="nl-NL" sz="1200" dirty="0"/>
            </a:br>
            <a:r>
              <a:rPr lang="nl-NL" sz="1200" dirty="0"/>
              <a:t>Kosten- overzicht/realisatie</a:t>
            </a:r>
            <a:br>
              <a:rPr lang="nl-NL" sz="1200" dirty="0"/>
            </a:br>
            <a:r>
              <a:rPr lang="nl-NL" sz="1200" dirty="0"/>
              <a:t>Kostenindeling		</a:t>
            </a:r>
            <a:br>
              <a:rPr lang="nl-NL" sz="1200" dirty="0"/>
            </a:br>
            <a:r>
              <a:rPr lang="nl-NL" sz="1200" dirty="0"/>
              <a:t>Kostensoorten		</a:t>
            </a:r>
            <a:br>
              <a:rPr lang="nl-NL" sz="1200" dirty="0"/>
            </a:br>
            <a:r>
              <a:rPr lang="nl-NL" sz="1200" dirty="0"/>
              <a:t>Vaste- en variabele kosten	</a:t>
            </a:r>
            <a:br>
              <a:rPr lang="nl-NL" sz="1200" dirty="0"/>
            </a:br>
            <a:r>
              <a:rPr lang="nl-NL" sz="1200" dirty="0"/>
              <a:t>Incl. en excl. btw berekenen</a:t>
            </a:r>
          </a:p>
        </p:txBody>
      </p:sp>
    </p:spTree>
    <p:extLst>
      <p:ext uri="{BB962C8B-B14F-4D97-AF65-F5344CB8AC3E}">
        <p14:creationId xmlns:p14="http://schemas.microsoft.com/office/powerpoint/2010/main" val="40427933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el 1">
            <a:extLst>
              <a:ext uri="{FF2B5EF4-FFF2-40B4-BE49-F238E27FC236}">
                <a16:creationId xmlns:a16="http://schemas.microsoft.com/office/drawing/2014/main" id="{7330E3BA-FFBD-4194-89FE-606EB0900B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nl-NL" b="1" dirty="0"/>
              <a:t>Voorbereiding Proeve van bekwaamheid</a:t>
            </a:r>
          </a:p>
        </p:txBody>
      </p:sp>
      <p:grpSp>
        <p:nvGrpSpPr>
          <p:cNvPr id="6" name="Groep 5">
            <a:extLst>
              <a:ext uri="{FF2B5EF4-FFF2-40B4-BE49-F238E27FC236}">
                <a16:creationId xmlns:a16="http://schemas.microsoft.com/office/drawing/2014/main" id="{9D9C1585-5E6A-4CF9-981B-4E69BB147261}"/>
              </a:ext>
            </a:extLst>
          </p:cNvPr>
          <p:cNvGrpSpPr/>
          <p:nvPr/>
        </p:nvGrpSpPr>
        <p:grpSpPr>
          <a:xfrm>
            <a:off x="2570789" y="1627892"/>
            <a:ext cx="7050422" cy="4547567"/>
            <a:chOff x="2570789" y="1627892"/>
            <a:chExt cx="7050422" cy="4547567"/>
          </a:xfrm>
        </p:grpSpPr>
        <p:pic>
          <p:nvPicPr>
            <p:cNvPr id="3" name="Afbeelding 2">
              <a:extLst>
                <a:ext uri="{FF2B5EF4-FFF2-40B4-BE49-F238E27FC236}">
                  <a16:creationId xmlns:a16="http://schemas.microsoft.com/office/drawing/2014/main" id="{A0B48757-1C39-4627-8B24-672C5FE7ED1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2570789" y="1627892"/>
              <a:ext cx="7050422" cy="4516169"/>
            </a:xfrm>
            <a:prstGeom prst="rect">
              <a:avLst/>
            </a:prstGeom>
          </p:spPr>
        </p:pic>
        <p:pic>
          <p:nvPicPr>
            <p:cNvPr id="4" name="Afbeelding 3">
              <a:extLst>
                <a:ext uri="{FF2B5EF4-FFF2-40B4-BE49-F238E27FC236}">
                  <a16:creationId xmlns:a16="http://schemas.microsoft.com/office/drawing/2014/main" id="{4DC78623-23E7-489F-A214-93D68659A62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70650" b="-1"/>
            <a:stretch/>
          </p:blipFill>
          <p:spPr>
            <a:xfrm>
              <a:off x="2570789" y="4849896"/>
              <a:ext cx="7050422" cy="1325563"/>
            </a:xfrm>
            <a:prstGeom prst="rect">
              <a:avLst/>
            </a:prstGeom>
          </p:spPr>
        </p:pic>
        <p:pic>
          <p:nvPicPr>
            <p:cNvPr id="5" name="Afbeelding 4">
              <a:extLst>
                <a:ext uri="{FF2B5EF4-FFF2-40B4-BE49-F238E27FC236}">
                  <a16:creationId xmlns:a16="http://schemas.microsoft.com/office/drawing/2014/main" id="{788A56D9-BC76-49AB-A04A-0EF9D0ECB2C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 t="79368" b="15988"/>
            <a:stretch/>
          </p:blipFill>
          <p:spPr>
            <a:xfrm>
              <a:off x="2570789" y="5230108"/>
              <a:ext cx="7050422" cy="2097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932833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el 1">
            <a:extLst>
              <a:ext uri="{FF2B5EF4-FFF2-40B4-BE49-F238E27FC236}">
                <a16:creationId xmlns:a16="http://schemas.microsoft.com/office/drawing/2014/main" id="{7330E3BA-FFBD-4194-89FE-606EB0900B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nl-NL" b="1" dirty="0"/>
              <a:t>Voorbereiding Proeve van bekwaamheid</a:t>
            </a:r>
          </a:p>
        </p:txBody>
      </p:sp>
      <p:pic>
        <p:nvPicPr>
          <p:cNvPr id="11" name="Afbeelding 10">
            <a:extLst>
              <a:ext uri="{FF2B5EF4-FFF2-40B4-BE49-F238E27FC236}">
                <a16:creationId xmlns:a16="http://schemas.microsoft.com/office/drawing/2014/main" id="{C4BCB57D-BDC4-4830-B5E7-F7F0CF7457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6887" y="1690688"/>
            <a:ext cx="8658225" cy="4545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70792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el 1">
            <a:extLst>
              <a:ext uri="{FF2B5EF4-FFF2-40B4-BE49-F238E27FC236}">
                <a16:creationId xmlns:a16="http://schemas.microsoft.com/office/drawing/2014/main" id="{7330E3BA-FFBD-4194-89FE-606EB0900B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nl-NL" b="1" dirty="0"/>
              <a:t>Voorbereiding Proeve van bekwaamheid</a:t>
            </a:r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DA66E852-AD51-4688-AF4E-5232E1FF15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4025" y="1690688"/>
            <a:ext cx="8743950" cy="4094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7699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D204EC53-E188-42EF-B782-DAE3961AD5C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8C51CD5-7E81-42D6-B847-227155BE7844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2B80021F-E75B-4785-811F-CDC5518544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Kosten Verhalencafé?</a:t>
            </a:r>
          </a:p>
        </p:txBody>
      </p:sp>
      <p:pic>
        <p:nvPicPr>
          <p:cNvPr id="3074" name="Picture 2" descr="Kosten | Slappendel Familierecht">
            <a:extLst>
              <a:ext uri="{FF2B5EF4-FFF2-40B4-BE49-F238E27FC236}">
                <a16:creationId xmlns:a16="http://schemas.microsoft.com/office/drawing/2014/main" id="{6067D82F-E076-4885-AC5F-EE2DE255D8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6240" y="1494061"/>
            <a:ext cx="3067312" cy="16624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Afbeelding 11">
            <a:extLst>
              <a:ext uri="{FF2B5EF4-FFF2-40B4-BE49-F238E27FC236}">
                <a16:creationId xmlns:a16="http://schemas.microsoft.com/office/drawing/2014/main" id="{40AF1510-302C-49BD-ADCA-E311827B4F2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59912">
            <a:off x="2706689" y="1566565"/>
            <a:ext cx="1911578" cy="1082003"/>
          </a:xfrm>
          <a:prstGeom prst="rect">
            <a:avLst/>
          </a:prstGeom>
        </p:spPr>
      </p:pic>
      <p:pic>
        <p:nvPicPr>
          <p:cNvPr id="14" name="Afbeelding 13">
            <a:extLst>
              <a:ext uri="{FF2B5EF4-FFF2-40B4-BE49-F238E27FC236}">
                <a16:creationId xmlns:a16="http://schemas.microsoft.com/office/drawing/2014/main" id="{96B3854A-3617-4722-AC34-D12D8A37753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031154" y="3462440"/>
            <a:ext cx="1911578" cy="1082003"/>
          </a:xfrm>
          <a:prstGeom prst="rect">
            <a:avLst/>
          </a:prstGeom>
        </p:spPr>
      </p:pic>
      <p:pic>
        <p:nvPicPr>
          <p:cNvPr id="16" name="Afbeelding 15">
            <a:extLst>
              <a:ext uri="{FF2B5EF4-FFF2-40B4-BE49-F238E27FC236}">
                <a16:creationId xmlns:a16="http://schemas.microsoft.com/office/drawing/2014/main" id="{E6295FE2-4266-4361-BC2C-3F54673D7C0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88" flipH="1">
            <a:off x="7378572" y="1613335"/>
            <a:ext cx="1911578" cy="1082003"/>
          </a:xfrm>
          <a:prstGeom prst="rect">
            <a:avLst/>
          </a:prstGeom>
        </p:spPr>
      </p:pic>
      <p:pic>
        <p:nvPicPr>
          <p:cNvPr id="18" name="Afbeelding 17">
            <a:extLst>
              <a:ext uri="{FF2B5EF4-FFF2-40B4-BE49-F238E27FC236}">
                <a16:creationId xmlns:a16="http://schemas.microsoft.com/office/drawing/2014/main" id="{A392D11A-1346-48C2-BE3E-43AAD8723D4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363185" flipH="1">
            <a:off x="7110328" y="2963984"/>
            <a:ext cx="1911578" cy="1082003"/>
          </a:xfrm>
          <a:prstGeom prst="rect">
            <a:avLst/>
          </a:prstGeom>
        </p:spPr>
      </p:pic>
      <p:pic>
        <p:nvPicPr>
          <p:cNvPr id="22" name="Afbeelding 21" descr="Afbeelding met tafel, binnen, voedsel, bord&#10;&#10;Automatisch gegenereerde beschrijving">
            <a:extLst>
              <a:ext uri="{FF2B5EF4-FFF2-40B4-BE49-F238E27FC236}">
                <a16:creationId xmlns:a16="http://schemas.microsoft.com/office/drawing/2014/main" id="{E0FDB145-B69C-457F-B581-66AC66F9148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4861" y="1766500"/>
            <a:ext cx="2518939" cy="1662500"/>
          </a:xfrm>
          <a:prstGeom prst="rect">
            <a:avLst/>
          </a:prstGeom>
        </p:spPr>
      </p:pic>
      <p:pic>
        <p:nvPicPr>
          <p:cNvPr id="24" name="Afbeelding 23" descr="Afbeelding met tafel, zitten, klok&#10;&#10;Automatisch gegenereerde beschrijving">
            <a:extLst>
              <a:ext uri="{FF2B5EF4-FFF2-40B4-BE49-F238E27FC236}">
                <a16:creationId xmlns:a16="http://schemas.microsoft.com/office/drawing/2014/main" id="{4F98104E-AA22-4614-8276-737364E8D10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6124" y="4003441"/>
            <a:ext cx="1874837" cy="1874837"/>
          </a:xfrm>
          <a:prstGeom prst="rect">
            <a:avLst/>
          </a:prstGeom>
        </p:spPr>
      </p:pic>
      <p:grpSp>
        <p:nvGrpSpPr>
          <p:cNvPr id="34" name="Groep 33">
            <a:extLst>
              <a:ext uri="{FF2B5EF4-FFF2-40B4-BE49-F238E27FC236}">
                <a16:creationId xmlns:a16="http://schemas.microsoft.com/office/drawing/2014/main" id="{07E11793-C374-4632-893F-123351D173AB}"/>
              </a:ext>
            </a:extLst>
          </p:cNvPr>
          <p:cNvGrpSpPr/>
          <p:nvPr/>
        </p:nvGrpSpPr>
        <p:grpSpPr>
          <a:xfrm>
            <a:off x="927974" y="1425523"/>
            <a:ext cx="2312290" cy="1799574"/>
            <a:chOff x="927974" y="1425523"/>
            <a:chExt cx="2312290" cy="1799574"/>
          </a:xfrm>
        </p:grpSpPr>
        <p:pic>
          <p:nvPicPr>
            <p:cNvPr id="26" name="Afbeelding 25" descr="Afbeelding met kop, tafel, koffie, voedsel&#10;&#10;Automatisch gegenereerde beschrijving">
              <a:extLst>
                <a:ext uri="{FF2B5EF4-FFF2-40B4-BE49-F238E27FC236}">
                  <a16:creationId xmlns:a16="http://schemas.microsoft.com/office/drawing/2014/main" id="{35293588-C385-4EFA-9E97-819C4570064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86531" y="1425523"/>
              <a:ext cx="1353733" cy="1799574"/>
            </a:xfrm>
            <a:prstGeom prst="rect">
              <a:avLst/>
            </a:prstGeom>
          </p:spPr>
        </p:pic>
        <p:pic>
          <p:nvPicPr>
            <p:cNvPr id="28" name="Afbeelding 27" descr="Afbeelding met kop, tafel, bord, oranje&#10;&#10;Automatisch gegenereerde beschrijving">
              <a:extLst>
                <a:ext uri="{FF2B5EF4-FFF2-40B4-BE49-F238E27FC236}">
                  <a16:creationId xmlns:a16="http://schemas.microsoft.com/office/drawing/2014/main" id="{A23C0FD0-F258-4D97-873E-05B8E797126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7974" y="1908758"/>
              <a:ext cx="1277126" cy="1143202"/>
            </a:xfrm>
            <a:prstGeom prst="rect">
              <a:avLst/>
            </a:prstGeom>
          </p:spPr>
        </p:pic>
      </p:grpSp>
      <p:pic>
        <p:nvPicPr>
          <p:cNvPr id="32" name="Afbeelding 31" descr="Afbeelding met speelgoed, pop&#10;&#10;Automatisch gegenereerde beschrijving">
            <a:extLst>
              <a:ext uri="{FF2B5EF4-FFF2-40B4-BE49-F238E27FC236}">
                <a16:creationId xmlns:a16="http://schemas.microsoft.com/office/drawing/2014/main" id="{F2BB9A34-8B62-4977-B7E0-6BE506110935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8157" y="4776763"/>
            <a:ext cx="2322581" cy="1844044"/>
          </a:xfrm>
          <a:prstGeom prst="rect">
            <a:avLst/>
          </a:prstGeom>
        </p:spPr>
      </p:pic>
      <p:pic>
        <p:nvPicPr>
          <p:cNvPr id="3078" name="Picture 6" descr="Helicon MBO Tilburg - House of Leisure">
            <a:extLst>
              <a:ext uri="{FF2B5EF4-FFF2-40B4-BE49-F238E27FC236}">
                <a16:creationId xmlns:a16="http://schemas.microsoft.com/office/drawing/2014/main" id="{34B239A9-31F7-4D1D-ABF0-D579D211D1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4530" y="4235872"/>
            <a:ext cx="2699363" cy="17995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Afbeelding 12">
            <a:extLst>
              <a:ext uri="{FF2B5EF4-FFF2-40B4-BE49-F238E27FC236}">
                <a16:creationId xmlns:a16="http://schemas.microsoft.com/office/drawing/2014/main" id="{6EE2BE32-727F-458A-97C1-3710177CC72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236815">
            <a:off x="2974932" y="2963983"/>
            <a:ext cx="1911578" cy="1082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2638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Kosten indelen</a:t>
            </a:r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D204EC53-E188-42EF-B782-DAE3961AD5C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8C51CD5-7E81-42D6-B847-227155BE7844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5E0158F9-32B0-4D53-9584-DB3FC6A2E338}"/>
              </a:ext>
            </a:extLst>
          </p:cNvPr>
          <p:cNvSpPr txBox="1"/>
          <p:nvPr/>
        </p:nvSpPr>
        <p:spPr>
          <a:xfrm>
            <a:off x="1851870" y="2025670"/>
            <a:ext cx="6102990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Naar kostensoort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nl-NL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 vaste &amp; variabele kosten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nl-NL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 directe &amp; indirecte kosten </a:t>
            </a:r>
          </a:p>
        </p:txBody>
      </p:sp>
    </p:spTree>
    <p:extLst>
      <p:ext uri="{BB962C8B-B14F-4D97-AF65-F5344CB8AC3E}">
        <p14:creationId xmlns:p14="http://schemas.microsoft.com/office/powerpoint/2010/main" val="33550853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Kosten indelen</a:t>
            </a:r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D204EC53-E188-42EF-B782-DAE3961AD5C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8C51CD5-7E81-42D6-B847-227155BE7844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5E0158F9-32B0-4D53-9584-DB3FC6A2E338}"/>
              </a:ext>
            </a:extLst>
          </p:cNvPr>
          <p:cNvSpPr txBox="1"/>
          <p:nvPr/>
        </p:nvSpPr>
        <p:spPr>
          <a:xfrm>
            <a:off x="838200" y="1597831"/>
            <a:ext cx="610299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Naar kostensoort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1B9D98C9-3F41-4541-8D18-3A33787BC7A0}"/>
              </a:ext>
            </a:extLst>
          </p:cNvPr>
          <p:cNvSpPr txBox="1"/>
          <p:nvPr/>
        </p:nvSpPr>
        <p:spPr>
          <a:xfrm>
            <a:off x="4162251" y="1899860"/>
            <a:ext cx="6102990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Personeelskosten</a:t>
            </a: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Promotiekosten</a:t>
            </a: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Huisvestingskosten</a:t>
            </a: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Algemene kosten</a:t>
            </a: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Diensten van derden</a:t>
            </a: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Transportkosten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Rentekosten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Voorraadkosten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Kosten van duurzame bedrijfsmiddelen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Afschrijvingskosten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Complementaire kosten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Rentekosten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673671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Kosten indelen</a:t>
            </a:r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D204EC53-E188-42EF-B782-DAE3961AD5C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8C51CD5-7E81-42D6-B847-227155BE7844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5E0158F9-32B0-4D53-9584-DB3FC6A2E338}"/>
              </a:ext>
            </a:extLst>
          </p:cNvPr>
          <p:cNvSpPr txBox="1"/>
          <p:nvPr/>
        </p:nvSpPr>
        <p:spPr>
          <a:xfrm>
            <a:off x="838200" y="1597831"/>
            <a:ext cx="610299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 startAt="2"/>
              <a:tabLst/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 </a:t>
            </a:r>
            <a:r>
              <a:rPr kumimoji="0" lang="nl-NL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vaste-</a:t>
            </a: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en </a:t>
            </a:r>
            <a:r>
              <a:rPr kumimoji="0" lang="nl-NL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variabele</a:t>
            </a: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kosten</a:t>
            </a:r>
            <a:endParaRPr kumimoji="0" lang="nl-NL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02275DCD-82F1-4596-8DA8-983A4AE5E998}"/>
              </a:ext>
            </a:extLst>
          </p:cNvPr>
          <p:cNvSpPr txBox="1"/>
          <p:nvPr/>
        </p:nvSpPr>
        <p:spPr>
          <a:xfrm>
            <a:off x="2573323" y="2338094"/>
            <a:ext cx="774513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Vaste kosten</a:t>
            </a: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veranderen NIET als de omzet veranderd.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Variabele kosten</a:t>
            </a: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veranderen WEL als de omzet veranderd.</a:t>
            </a:r>
          </a:p>
        </p:txBody>
      </p:sp>
    </p:spTree>
    <p:extLst>
      <p:ext uri="{BB962C8B-B14F-4D97-AF65-F5344CB8AC3E}">
        <p14:creationId xmlns:p14="http://schemas.microsoft.com/office/powerpoint/2010/main" val="2462581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elicon MBO Tilburg على تويتر: &quot;Jij ook bedankt voor je komst en tot eind  november!… &quot;">
            <a:extLst>
              <a:ext uri="{FF2B5EF4-FFF2-40B4-BE49-F238E27FC236}">
                <a16:creationId xmlns:a16="http://schemas.microsoft.com/office/drawing/2014/main" id="{8CD7FB2D-B8BC-4BE9-A7DA-9196AFEE41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0401" y="565459"/>
            <a:ext cx="3821598" cy="50954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Kosten indelen</a:t>
            </a:r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D204EC53-E188-42EF-B782-DAE3961AD5C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8C51CD5-7E81-42D6-B847-227155BE7844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5E0158F9-32B0-4D53-9584-DB3FC6A2E338}"/>
              </a:ext>
            </a:extLst>
          </p:cNvPr>
          <p:cNvSpPr txBox="1"/>
          <p:nvPr/>
        </p:nvSpPr>
        <p:spPr>
          <a:xfrm>
            <a:off x="838200" y="1597831"/>
            <a:ext cx="610299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 startAt="2"/>
              <a:tabLst/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 </a:t>
            </a:r>
            <a:r>
              <a:rPr kumimoji="0" lang="nl-NL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vaste-</a:t>
            </a: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en </a:t>
            </a:r>
            <a:r>
              <a:rPr kumimoji="0" lang="nl-NL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variabele</a:t>
            </a: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kosten</a:t>
            </a:r>
          </a:p>
        </p:txBody>
      </p:sp>
      <p:pic>
        <p:nvPicPr>
          <p:cNvPr id="8" name="Afbeelding 7" descr="Afbeelding met transport, foto, zitten, tafel&#10;&#10;Automatisch gegenereerde beschrijving">
            <a:extLst>
              <a:ext uri="{FF2B5EF4-FFF2-40B4-BE49-F238E27FC236}">
                <a16:creationId xmlns:a16="http://schemas.microsoft.com/office/drawing/2014/main" id="{E36325CD-A724-4A98-A5AC-FC0815EBEC9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907" b="55771"/>
          <a:stretch/>
        </p:blipFill>
        <p:spPr>
          <a:xfrm>
            <a:off x="7931790" y="2236230"/>
            <a:ext cx="4185149" cy="1863875"/>
          </a:xfrm>
          <a:prstGeom prst="rect">
            <a:avLst/>
          </a:prstGeom>
        </p:spPr>
      </p:pic>
      <p:pic>
        <p:nvPicPr>
          <p:cNvPr id="15" name="Afbeelding 14">
            <a:extLst>
              <a:ext uri="{FF2B5EF4-FFF2-40B4-BE49-F238E27FC236}">
                <a16:creationId xmlns:a16="http://schemas.microsoft.com/office/drawing/2014/main" id="{CC1288BC-7218-4D46-9B8E-14623B8CE81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1" t="30278" r="86171" b="48519"/>
          <a:stretch/>
        </p:blipFill>
        <p:spPr>
          <a:xfrm>
            <a:off x="9533665" y="2559777"/>
            <a:ext cx="430745" cy="653324"/>
          </a:xfrm>
          <a:prstGeom prst="rect">
            <a:avLst/>
          </a:prstGeom>
        </p:spPr>
      </p:pic>
      <p:pic>
        <p:nvPicPr>
          <p:cNvPr id="12" name="Afbeelding 11" descr="Afbeelding met transport, foto, zitten, tafel&#10;&#10;Automatisch gegenereerde beschrijving">
            <a:extLst>
              <a:ext uri="{FF2B5EF4-FFF2-40B4-BE49-F238E27FC236}">
                <a16:creationId xmlns:a16="http://schemas.microsoft.com/office/drawing/2014/main" id="{1768EF6F-63BF-4937-95DD-01603693620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222" b="88051"/>
          <a:stretch/>
        </p:blipFill>
        <p:spPr>
          <a:xfrm>
            <a:off x="9462122" y="2519336"/>
            <a:ext cx="1166926" cy="1440055"/>
          </a:xfrm>
          <a:prstGeom prst="rect">
            <a:avLst/>
          </a:prstGeom>
        </p:spPr>
      </p:pic>
      <p:pic>
        <p:nvPicPr>
          <p:cNvPr id="5" name="Afbeelding 4" descr="Afbeelding met transport, foto, zitten, tafel&#10;&#10;Automatisch gegenereerde beschrijving">
            <a:extLst>
              <a:ext uri="{FF2B5EF4-FFF2-40B4-BE49-F238E27FC236}">
                <a16:creationId xmlns:a16="http://schemas.microsoft.com/office/drawing/2014/main" id="{F53CD751-F0DC-464E-9374-6C0C020FBC2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095" b="87709"/>
          <a:stretch/>
        </p:blipFill>
        <p:spPr>
          <a:xfrm>
            <a:off x="7460017" y="2830234"/>
            <a:ext cx="3022343" cy="3345621"/>
          </a:xfrm>
          <a:prstGeom prst="rect">
            <a:avLst/>
          </a:prstGeom>
        </p:spPr>
      </p:pic>
      <p:sp>
        <p:nvSpPr>
          <p:cNvPr id="18" name="Tekstvak 17">
            <a:extLst>
              <a:ext uri="{FF2B5EF4-FFF2-40B4-BE49-F238E27FC236}">
                <a16:creationId xmlns:a16="http://schemas.microsoft.com/office/drawing/2014/main" id="{6F196FB2-906C-4421-84D9-B38EDA6045BC}"/>
              </a:ext>
            </a:extLst>
          </p:cNvPr>
          <p:cNvSpPr txBox="1"/>
          <p:nvPr/>
        </p:nvSpPr>
        <p:spPr>
          <a:xfrm>
            <a:off x="864193" y="2474437"/>
            <a:ext cx="6475129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Vaste kosten </a:t>
            </a:r>
            <a:r>
              <a:rPr kumimoji="0" lang="nl-NL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blijven gelijk bij meer of minder bezoekers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Variabele kosten </a:t>
            </a:r>
            <a:r>
              <a:rPr kumimoji="0" lang="nl-NL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gaan omhoog of omlaag bij meer of minder bezoekers </a:t>
            </a: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DDED698F-F9CF-46A2-902D-85251255DC39}"/>
              </a:ext>
            </a:extLst>
          </p:cNvPr>
          <p:cNvSpPr txBox="1"/>
          <p:nvPr/>
        </p:nvSpPr>
        <p:spPr>
          <a:xfrm>
            <a:off x="864194" y="3856335"/>
            <a:ext cx="622126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Waarom is het belangrijk</a:t>
            </a:r>
            <a:r>
              <a:rPr kumimoji="0" lang="nl-NL" sz="1800" b="1" i="0" u="none" strike="noStrike" kern="1200" cap="none" spc="0" normalizeH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om onderscheid te maken tussen vaste en variabele kosten?</a:t>
            </a:r>
            <a:endParaRPr kumimoji="0" lang="nl-NL" sz="1800" b="1" i="1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F35C297B-0191-4646-80DA-F5D076CA71C9}"/>
              </a:ext>
            </a:extLst>
          </p:cNvPr>
          <p:cNvSpPr txBox="1"/>
          <p:nvPr/>
        </p:nvSpPr>
        <p:spPr>
          <a:xfrm>
            <a:off x="864193" y="4693654"/>
            <a:ext cx="647512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Door onderscheid te maken tussen vaste en variabele kosten</a:t>
            </a:r>
            <a:r>
              <a:rPr kumimoji="0" lang="nl-NL" sz="1800" b="0" i="1" u="none" strike="noStrike" kern="1200" cap="none" spc="0" normalizeH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ben je in staat om te verklaren wat het effect is van meer of minder deelnemers</a:t>
            </a:r>
            <a:r>
              <a:rPr lang="nl-NL" i="1" dirty="0">
                <a:solidFill>
                  <a:srgbClr val="0070C0"/>
                </a:solidFill>
                <a:latin typeface="Arial" panose="020B0604020202020204" pitchFamily="34" charset="0"/>
                <a:cs typeface="+mn-cs"/>
              </a:rPr>
              <a:t> aan de activiteit. Voor nu maar ook voor eventuele toekomstige uitvoeringen van de activiteit.</a:t>
            </a:r>
            <a:endParaRPr kumimoji="0" lang="nl-NL" sz="1800" b="0" i="1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78955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</p:bldLst>
  </p:timing>
</p:sld>
</file>

<file path=ppt/theme/theme1.xml><?xml version="1.0" encoding="utf-8"?>
<a:theme xmlns:a="http://schemas.openxmlformats.org/drawingml/2006/main" name="Thema1">
  <a:themeElements>
    <a:clrScheme name="Aangepast 1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BDEA1A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Kantoor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a1" id="{848D2DA3-4BAC-4590-9F3A-C04EAD61AF1C}" vid="{84936BD3-994A-46F0-BAD8-245BDD45B96D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58E09137C68A74EA55321485504F917" ma:contentTypeVersion="13" ma:contentTypeDescription="Een nieuw document maken." ma:contentTypeScope="" ma:versionID="bd0271150be9f8e9bec974e355b2f8a7">
  <xsd:schema xmlns:xsd="http://www.w3.org/2001/XMLSchema" xmlns:xs="http://www.w3.org/2001/XMLSchema" xmlns:p="http://schemas.microsoft.com/office/2006/metadata/properties" xmlns:ns2="2c4f0c93-2979-4f27-aab2-70de95932352" xmlns:ns3="c6f82ce1-f6df-49a5-8b49-cf8409a27aa4" targetNamespace="http://schemas.microsoft.com/office/2006/metadata/properties" ma:root="true" ma:fieldsID="59377b08247893b8b844217c25199b5d" ns2:_="" ns3:_="">
    <xsd:import namespace="2c4f0c93-2979-4f27-aab2-70de95932352"/>
    <xsd:import namespace="c6f82ce1-f6df-49a5-8b49-cf8409a27aa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4f0c93-2979-4f27-aab2-70de9593235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SearchPeopleOnly="false" ma:SharePointGroup="0" ma:internalName="SharedWithUsers" ma:readOnly="true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f82ce1-f6df-49a5-8b49-cf8409a27aa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5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FE33000-A343-4999-AED1-E8EB7EA3F8C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c4f0c93-2979-4f27-aab2-70de95932352"/>
    <ds:schemaRef ds:uri="c6f82ce1-f6df-49a5-8b49-cf8409a27a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E0517EB-918A-4F91-B474-4547F2D83E5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D7DE6F1-65E5-4742-993C-166C160C650C}">
  <ds:schemaRefs>
    <ds:schemaRef ds:uri="http://schemas.microsoft.com/office/2006/documentManagement/types"/>
    <ds:schemaRef ds:uri="http://www.w3.org/XML/1998/namespace"/>
    <ds:schemaRef ds:uri="http://purl.org/dc/elements/1.1/"/>
    <ds:schemaRef ds:uri="http://schemas.openxmlformats.org/package/2006/metadata/core-properties"/>
    <ds:schemaRef ds:uri="http://purl.org/dc/terms/"/>
    <ds:schemaRef ds:uri="http://schemas.microsoft.com/office/2006/metadata/properties"/>
    <ds:schemaRef ds:uri="http://schemas.microsoft.com/office/infopath/2007/PartnerControls"/>
    <ds:schemaRef ds:uri="47a28104-336f-447d-946e-e305ac2bcd47"/>
    <ds:schemaRef ds:uri="34354c1b-6b8c-435b-ad50-990538c19557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1816</TotalTime>
  <Words>625</Words>
  <Application>Microsoft Office PowerPoint</Application>
  <PresentationFormat>Breedbeeld</PresentationFormat>
  <Paragraphs>142</Paragraphs>
  <Slides>18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18</vt:i4>
      </vt:variant>
    </vt:vector>
  </HeadingPairs>
  <TitlesOfParts>
    <vt:vector size="24" baseType="lpstr">
      <vt:lpstr>Arial</vt:lpstr>
      <vt:lpstr>Calibri</vt:lpstr>
      <vt:lpstr>Calibri Light</vt:lpstr>
      <vt:lpstr>Verdana</vt:lpstr>
      <vt:lpstr>Thema1</vt:lpstr>
      <vt:lpstr>Kantoorthema</vt:lpstr>
      <vt:lpstr>Voorbereiding Proeve van bekwaamheid</vt:lpstr>
      <vt:lpstr>Voorbereiding Proeve van bekwaamheid</vt:lpstr>
      <vt:lpstr>Voorbereiding Proeve van bekwaamheid</vt:lpstr>
      <vt:lpstr>Voorbereiding Proeve van bekwaamheid</vt:lpstr>
      <vt:lpstr>Kosten Verhalencafé?</vt:lpstr>
      <vt:lpstr>Kosten indelen</vt:lpstr>
      <vt:lpstr>Kosten indelen</vt:lpstr>
      <vt:lpstr>Kosten indelen</vt:lpstr>
      <vt:lpstr>Kosten indelen</vt:lpstr>
      <vt:lpstr>Kosten indelen</vt:lpstr>
      <vt:lpstr>Indeling kostenoverzicht (herhaling)</vt:lpstr>
      <vt:lpstr>Indeling kostenoverzicht (herhaling)</vt:lpstr>
      <vt:lpstr>Belasting Toegevoegde Waarde (btw)</vt:lpstr>
      <vt:lpstr>Belasting Toegevoegde Waarde (btw)</vt:lpstr>
      <vt:lpstr>Belasting Toegevoegde Waarde (btw)</vt:lpstr>
      <vt:lpstr>Belasting Toegevoegde Waarde (btw)</vt:lpstr>
      <vt:lpstr>Kostenbegroting</vt:lpstr>
      <vt:lpstr>Opdracht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Thomas Noordeloos</dc:creator>
  <cp:lastModifiedBy>Thomas Noordeloos</cp:lastModifiedBy>
  <cp:revision>23</cp:revision>
  <dcterms:created xsi:type="dcterms:W3CDTF">2020-08-25T13:15:30Z</dcterms:created>
  <dcterms:modified xsi:type="dcterms:W3CDTF">2022-09-26T07:55:43Z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0x010100858E09137C68A74EA55321485504F917</vt:lpwstr>
  </property>
</Properties>
</file>