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6" r:id="rId2"/>
    <p:sldId id="259" r:id="rId3"/>
    <p:sldId id="257" r:id="rId4"/>
    <p:sldId id="258" r:id="rId5"/>
    <p:sldId id="268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5A334B6-57C6-4569-AA2C-AC90CF8C7DCF}" v="550" dt="2022-09-19T12:45:41.62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6327"/>
  </p:normalViewPr>
  <p:slideViewPr>
    <p:cSldViewPr snapToGrid="0" snapToObjects="1">
      <p:cViewPr>
        <p:scale>
          <a:sx n="63" d="100"/>
          <a:sy n="63" d="100"/>
        </p:scale>
        <p:origin x="780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20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rjolein Hoogendoorn" userId="49dccfdd-46be-4183-adec-4ec725023303" providerId="ADAL" clId="{F5A334B6-57C6-4569-AA2C-AC90CF8C7DCF}"/>
    <pc:docChg chg="custSel addSld modSld">
      <pc:chgData name="Marjolein Hoogendoorn" userId="49dccfdd-46be-4183-adec-4ec725023303" providerId="ADAL" clId="{F5A334B6-57C6-4569-AA2C-AC90CF8C7DCF}" dt="2022-09-19T12:45:41.627" v="583" actId="20577"/>
      <pc:docMkLst>
        <pc:docMk/>
      </pc:docMkLst>
      <pc:sldChg chg="modSp mod">
        <pc:chgData name="Marjolein Hoogendoorn" userId="49dccfdd-46be-4183-adec-4ec725023303" providerId="ADAL" clId="{F5A334B6-57C6-4569-AA2C-AC90CF8C7DCF}" dt="2022-09-17T18:18:49.588" v="5" actId="20577"/>
        <pc:sldMkLst>
          <pc:docMk/>
          <pc:sldMk cId="3051544784" sldId="256"/>
        </pc:sldMkLst>
        <pc:spChg chg="mod">
          <ac:chgData name="Marjolein Hoogendoorn" userId="49dccfdd-46be-4183-adec-4ec725023303" providerId="ADAL" clId="{F5A334B6-57C6-4569-AA2C-AC90CF8C7DCF}" dt="2022-09-17T18:18:49.588" v="5" actId="20577"/>
          <ac:spMkLst>
            <pc:docMk/>
            <pc:sldMk cId="3051544784" sldId="256"/>
            <ac:spMk id="2" creationId="{5F0D86CB-D2AE-EB4A-971D-53C020EBF374}"/>
          </ac:spMkLst>
        </pc:spChg>
        <pc:spChg chg="mod">
          <ac:chgData name="Marjolein Hoogendoorn" userId="49dccfdd-46be-4183-adec-4ec725023303" providerId="ADAL" clId="{F5A334B6-57C6-4569-AA2C-AC90CF8C7DCF}" dt="2022-09-17T18:18:43.119" v="2" actId="20577"/>
          <ac:spMkLst>
            <pc:docMk/>
            <pc:sldMk cId="3051544784" sldId="256"/>
            <ac:spMk id="3" creationId="{AA41A1BF-A034-C044-BCCD-17E284D7DEFA}"/>
          </ac:spMkLst>
        </pc:spChg>
      </pc:sldChg>
      <pc:sldChg chg="modSp">
        <pc:chgData name="Marjolein Hoogendoorn" userId="49dccfdd-46be-4183-adec-4ec725023303" providerId="ADAL" clId="{F5A334B6-57C6-4569-AA2C-AC90CF8C7DCF}" dt="2022-09-17T18:26:24.149" v="196" actId="20577"/>
        <pc:sldMkLst>
          <pc:docMk/>
          <pc:sldMk cId="2881085836" sldId="258"/>
        </pc:sldMkLst>
        <pc:spChg chg="mod">
          <ac:chgData name="Marjolein Hoogendoorn" userId="49dccfdd-46be-4183-adec-4ec725023303" providerId="ADAL" clId="{F5A334B6-57C6-4569-AA2C-AC90CF8C7DCF}" dt="2022-09-17T18:26:24.149" v="196" actId="20577"/>
          <ac:spMkLst>
            <pc:docMk/>
            <pc:sldMk cId="2881085836" sldId="258"/>
            <ac:spMk id="3" creationId="{43264578-FFE1-F24D-B718-455721C2ADBC}"/>
          </ac:spMkLst>
        </pc:spChg>
      </pc:sldChg>
      <pc:sldChg chg="modSp">
        <pc:chgData name="Marjolein Hoogendoorn" userId="49dccfdd-46be-4183-adec-4ec725023303" providerId="ADAL" clId="{F5A334B6-57C6-4569-AA2C-AC90CF8C7DCF}" dt="2022-09-17T18:19:02.852" v="7" actId="20577"/>
        <pc:sldMkLst>
          <pc:docMk/>
          <pc:sldMk cId="3501567197" sldId="259"/>
        </pc:sldMkLst>
        <pc:spChg chg="mod">
          <ac:chgData name="Marjolein Hoogendoorn" userId="49dccfdd-46be-4183-adec-4ec725023303" providerId="ADAL" clId="{F5A334B6-57C6-4569-AA2C-AC90CF8C7DCF}" dt="2022-09-17T18:19:02.852" v="7" actId="20577"/>
          <ac:spMkLst>
            <pc:docMk/>
            <pc:sldMk cId="3501567197" sldId="259"/>
            <ac:spMk id="3" creationId="{02410125-A933-114E-BA34-3332309522F8}"/>
          </ac:spMkLst>
        </pc:spChg>
      </pc:sldChg>
      <pc:sldChg chg="modSp mod modAnim">
        <pc:chgData name="Marjolein Hoogendoorn" userId="49dccfdd-46be-4183-adec-4ec725023303" providerId="ADAL" clId="{F5A334B6-57C6-4569-AA2C-AC90CF8C7DCF}" dt="2022-09-17T18:22:27.604" v="50" actId="20577"/>
        <pc:sldMkLst>
          <pc:docMk/>
          <pc:sldMk cId="1264676266" sldId="260"/>
        </pc:sldMkLst>
        <pc:spChg chg="mod">
          <ac:chgData name="Marjolein Hoogendoorn" userId="49dccfdd-46be-4183-adec-4ec725023303" providerId="ADAL" clId="{F5A334B6-57C6-4569-AA2C-AC90CF8C7DCF}" dt="2022-09-17T18:22:27.604" v="50" actId="20577"/>
          <ac:spMkLst>
            <pc:docMk/>
            <pc:sldMk cId="1264676266" sldId="260"/>
            <ac:spMk id="3" creationId="{9771CEB4-D0F7-D144-A89C-54914366333E}"/>
          </ac:spMkLst>
        </pc:spChg>
      </pc:sldChg>
      <pc:sldChg chg="modSp">
        <pc:chgData name="Marjolein Hoogendoorn" userId="49dccfdd-46be-4183-adec-4ec725023303" providerId="ADAL" clId="{F5A334B6-57C6-4569-AA2C-AC90CF8C7DCF}" dt="2022-09-17T18:23:07.541" v="60" actId="20577"/>
        <pc:sldMkLst>
          <pc:docMk/>
          <pc:sldMk cId="347060539" sldId="261"/>
        </pc:sldMkLst>
        <pc:spChg chg="mod">
          <ac:chgData name="Marjolein Hoogendoorn" userId="49dccfdd-46be-4183-adec-4ec725023303" providerId="ADAL" clId="{F5A334B6-57C6-4569-AA2C-AC90CF8C7DCF}" dt="2022-09-17T18:23:07.541" v="60" actId="20577"/>
          <ac:spMkLst>
            <pc:docMk/>
            <pc:sldMk cId="347060539" sldId="261"/>
            <ac:spMk id="3" creationId="{9771CEB4-D0F7-D144-A89C-54914366333E}"/>
          </ac:spMkLst>
        </pc:spChg>
      </pc:sldChg>
      <pc:sldChg chg="modSp">
        <pc:chgData name="Marjolein Hoogendoorn" userId="49dccfdd-46be-4183-adec-4ec725023303" providerId="ADAL" clId="{F5A334B6-57C6-4569-AA2C-AC90CF8C7DCF}" dt="2022-09-17T18:23:50.534" v="114" actId="20577"/>
        <pc:sldMkLst>
          <pc:docMk/>
          <pc:sldMk cId="2611360791" sldId="262"/>
        </pc:sldMkLst>
        <pc:spChg chg="mod">
          <ac:chgData name="Marjolein Hoogendoorn" userId="49dccfdd-46be-4183-adec-4ec725023303" providerId="ADAL" clId="{F5A334B6-57C6-4569-AA2C-AC90CF8C7DCF}" dt="2022-09-17T18:23:50.534" v="114" actId="20577"/>
          <ac:spMkLst>
            <pc:docMk/>
            <pc:sldMk cId="2611360791" sldId="262"/>
            <ac:spMk id="3" creationId="{9771CEB4-D0F7-D144-A89C-54914366333E}"/>
          </ac:spMkLst>
        </pc:spChg>
      </pc:sldChg>
      <pc:sldChg chg="modSp">
        <pc:chgData name="Marjolein Hoogendoorn" userId="49dccfdd-46be-4183-adec-4ec725023303" providerId="ADAL" clId="{F5A334B6-57C6-4569-AA2C-AC90CF8C7DCF}" dt="2022-09-17T18:24:14.010" v="149" actId="20577"/>
        <pc:sldMkLst>
          <pc:docMk/>
          <pc:sldMk cId="577953055" sldId="263"/>
        </pc:sldMkLst>
        <pc:spChg chg="mod">
          <ac:chgData name="Marjolein Hoogendoorn" userId="49dccfdd-46be-4183-adec-4ec725023303" providerId="ADAL" clId="{F5A334B6-57C6-4569-AA2C-AC90CF8C7DCF}" dt="2022-09-17T18:24:14.010" v="149" actId="20577"/>
          <ac:spMkLst>
            <pc:docMk/>
            <pc:sldMk cId="577953055" sldId="263"/>
            <ac:spMk id="3" creationId="{02410125-A933-114E-BA34-3332309522F8}"/>
          </ac:spMkLst>
        </pc:spChg>
      </pc:sldChg>
      <pc:sldChg chg="modSp mod modAnim">
        <pc:chgData name="Marjolein Hoogendoorn" userId="49dccfdd-46be-4183-adec-4ec725023303" providerId="ADAL" clId="{F5A334B6-57C6-4569-AA2C-AC90CF8C7DCF}" dt="2022-09-17T18:27:24.684" v="269" actId="20577"/>
        <pc:sldMkLst>
          <pc:docMk/>
          <pc:sldMk cId="3465762937" sldId="264"/>
        </pc:sldMkLst>
        <pc:spChg chg="mod">
          <ac:chgData name="Marjolein Hoogendoorn" userId="49dccfdd-46be-4183-adec-4ec725023303" providerId="ADAL" clId="{F5A334B6-57C6-4569-AA2C-AC90CF8C7DCF}" dt="2022-09-17T18:26:02.703" v="184" actId="20577"/>
          <ac:spMkLst>
            <pc:docMk/>
            <pc:sldMk cId="3465762937" sldId="264"/>
            <ac:spMk id="2" creationId="{59BE23B6-35DE-6045-8F00-E6902873BACF}"/>
          </ac:spMkLst>
        </pc:spChg>
        <pc:spChg chg="mod">
          <ac:chgData name="Marjolein Hoogendoorn" userId="49dccfdd-46be-4183-adec-4ec725023303" providerId="ADAL" clId="{F5A334B6-57C6-4569-AA2C-AC90CF8C7DCF}" dt="2022-09-17T18:27:24.684" v="269" actId="20577"/>
          <ac:spMkLst>
            <pc:docMk/>
            <pc:sldMk cId="3465762937" sldId="264"/>
            <ac:spMk id="3" creationId="{02410125-A933-114E-BA34-3332309522F8}"/>
          </ac:spMkLst>
        </pc:spChg>
      </pc:sldChg>
      <pc:sldChg chg="modSp modAnim">
        <pc:chgData name="Marjolein Hoogendoorn" userId="49dccfdd-46be-4183-adec-4ec725023303" providerId="ADAL" clId="{F5A334B6-57C6-4569-AA2C-AC90CF8C7DCF}" dt="2022-09-17T18:28:25.446" v="326" actId="20577"/>
        <pc:sldMkLst>
          <pc:docMk/>
          <pc:sldMk cId="1693213311" sldId="266"/>
        </pc:sldMkLst>
        <pc:spChg chg="mod">
          <ac:chgData name="Marjolein Hoogendoorn" userId="49dccfdd-46be-4183-adec-4ec725023303" providerId="ADAL" clId="{F5A334B6-57C6-4569-AA2C-AC90CF8C7DCF}" dt="2022-09-17T18:28:25.446" v="326" actId="20577"/>
          <ac:spMkLst>
            <pc:docMk/>
            <pc:sldMk cId="1693213311" sldId="266"/>
            <ac:spMk id="3" creationId="{02410125-A933-114E-BA34-3332309522F8}"/>
          </ac:spMkLst>
        </pc:spChg>
      </pc:sldChg>
      <pc:sldChg chg="modSp mod modAnim">
        <pc:chgData name="Marjolein Hoogendoorn" userId="49dccfdd-46be-4183-adec-4ec725023303" providerId="ADAL" clId="{F5A334B6-57C6-4569-AA2C-AC90CF8C7DCF}" dt="2022-09-17T18:29:38.286" v="526" actId="20577"/>
        <pc:sldMkLst>
          <pc:docMk/>
          <pc:sldMk cId="293162922" sldId="267"/>
        </pc:sldMkLst>
        <pc:spChg chg="mod">
          <ac:chgData name="Marjolein Hoogendoorn" userId="49dccfdd-46be-4183-adec-4ec725023303" providerId="ADAL" clId="{F5A334B6-57C6-4569-AA2C-AC90CF8C7DCF}" dt="2022-09-17T18:29:38.286" v="526" actId="20577"/>
          <ac:spMkLst>
            <pc:docMk/>
            <pc:sldMk cId="293162922" sldId="267"/>
            <ac:spMk id="2" creationId="{2B56F353-CEE7-A646-9FDD-FDC506216747}"/>
          </ac:spMkLst>
        </pc:spChg>
        <pc:spChg chg="mod">
          <ac:chgData name="Marjolein Hoogendoorn" userId="49dccfdd-46be-4183-adec-4ec725023303" providerId="ADAL" clId="{F5A334B6-57C6-4569-AA2C-AC90CF8C7DCF}" dt="2022-09-17T18:29:32.905" v="506" actId="20577"/>
          <ac:spMkLst>
            <pc:docMk/>
            <pc:sldMk cId="293162922" sldId="267"/>
            <ac:spMk id="3" creationId="{EFD3BA4D-CC73-1647-AF2B-334F4744F80A}"/>
          </ac:spMkLst>
        </pc:spChg>
      </pc:sldChg>
      <pc:sldChg chg="modSp add modAnim">
        <pc:chgData name="Marjolein Hoogendoorn" userId="49dccfdd-46be-4183-adec-4ec725023303" providerId="ADAL" clId="{F5A334B6-57C6-4569-AA2C-AC90CF8C7DCF}" dt="2022-09-19T12:45:41.627" v="583" actId="20577"/>
        <pc:sldMkLst>
          <pc:docMk/>
          <pc:sldMk cId="2807651571" sldId="268"/>
        </pc:sldMkLst>
        <pc:spChg chg="mod">
          <ac:chgData name="Marjolein Hoogendoorn" userId="49dccfdd-46be-4183-adec-4ec725023303" providerId="ADAL" clId="{F5A334B6-57C6-4569-AA2C-AC90CF8C7DCF}" dt="2022-09-19T12:45:41.627" v="583" actId="20577"/>
          <ac:spMkLst>
            <pc:docMk/>
            <pc:sldMk cId="2807651571" sldId="268"/>
            <ac:spMk id="3" creationId="{43264578-FFE1-F24D-B718-455721C2ADBC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34596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249962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337866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3762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1179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7637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01899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917810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6626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21203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577689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90FF0E-AEA2-1245-A05E-C87B349BAB01}" type="datetimeFigureOut">
              <a:rPr lang="nl-NL" smtClean="0"/>
              <a:t>19-9-2022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8C2743-2E59-CC47-8B72-2DBBC1A7B15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971181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video" Target="https://www.youtube.com/embed/iPWj5TDMorE?feature=oembed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0D86CB-D2AE-EB4A-971D-53C020EBF37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Hoe presenteer ik?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A41A1BF-A034-C044-BCCD-17E284D7DEF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Presentatie Nederlands SE1 (4M)</a:t>
            </a:r>
          </a:p>
        </p:txBody>
      </p:sp>
    </p:spTree>
    <p:extLst>
      <p:ext uri="{BB962C8B-B14F-4D97-AF65-F5344CB8AC3E}">
        <p14:creationId xmlns:p14="http://schemas.microsoft.com/office/powerpoint/2010/main" val="305154478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BE23B6-35DE-6045-8F00-E6902873BA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Mediadossier en PWS (1)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410125-A933-114E-BA34-3332309522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634684"/>
          </a:xfrm>
        </p:spPr>
        <p:txBody>
          <a:bodyPr>
            <a:normAutofit lnSpcReduction="10000"/>
          </a:bodyPr>
          <a:lstStyle/>
          <a:p>
            <a:endParaRPr lang="nl-NL" dirty="0"/>
          </a:p>
          <a:p>
            <a:r>
              <a:rPr lang="nl-NL" dirty="0"/>
              <a:t>Maak een tegel ‘Nederlands SE1 </a:t>
            </a:r>
            <a:r>
              <a:rPr lang="nl-NL" dirty="0" err="1"/>
              <a:t>pws</a:t>
            </a:r>
            <a:r>
              <a:rPr lang="nl-NL" dirty="0"/>
              <a:t>/mediadossier’ aan in </a:t>
            </a:r>
            <a:r>
              <a:rPr lang="nl-NL" dirty="0" err="1"/>
              <a:t>Egodact</a:t>
            </a:r>
            <a:r>
              <a:rPr lang="nl-NL" dirty="0"/>
              <a:t>. </a:t>
            </a:r>
          </a:p>
          <a:p>
            <a:r>
              <a:rPr lang="nl-NL" dirty="0"/>
              <a:t>Hier lever je je </a:t>
            </a:r>
            <a:r>
              <a:rPr lang="nl-NL" dirty="0" err="1"/>
              <a:t>pws</a:t>
            </a:r>
            <a:r>
              <a:rPr lang="nl-NL" dirty="0"/>
              <a:t> in, bij ‘Eindresultaat’</a:t>
            </a:r>
          </a:p>
          <a:p>
            <a:r>
              <a:rPr lang="nl-NL" dirty="0"/>
              <a:t>Je mag later nog puntjes op de i zetten i.v.m. je tweede presentatie op de </a:t>
            </a:r>
            <a:r>
              <a:rPr lang="nl-NL" dirty="0" err="1"/>
              <a:t>pws</a:t>
            </a:r>
            <a:r>
              <a:rPr lang="nl-NL" dirty="0"/>
              <a:t>-avond in periode 2. </a:t>
            </a:r>
          </a:p>
          <a:p>
            <a:endParaRPr lang="nl-NL" dirty="0"/>
          </a:p>
          <a:p>
            <a:r>
              <a:rPr lang="nl-NL" dirty="0"/>
              <a:t>Kies </a:t>
            </a:r>
            <a:r>
              <a:rPr lang="nl-NL" b="1" dirty="0"/>
              <a:t>3 artikelen </a:t>
            </a:r>
            <a:r>
              <a:rPr lang="nl-NL" dirty="0"/>
              <a:t>uit de krant, tijdschrift of een website </a:t>
            </a:r>
            <a:r>
              <a:rPr lang="nl-NL" i="1" dirty="0"/>
              <a:t>die te maken hebben met jouw gekozen branche of bedrijf.</a:t>
            </a:r>
          </a:p>
          <a:p>
            <a:r>
              <a:rPr lang="nl-NL" b="1" dirty="0"/>
              <a:t>Twee artikelen en een filmpje mag ook! </a:t>
            </a:r>
          </a:p>
          <a:p>
            <a:r>
              <a:rPr lang="nl-NL" dirty="0"/>
              <a:t>Zet deze artikelen bij de </a:t>
            </a:r>
            <a:r>
              <a:rPr lang="nl-NL" b="1" dirty="0"/>
              <a:t>BRONNEN </a:t>
            </a:r>
            <a:r>
              <a:rPr lang="nl-NL" dirty="0"/>
              <a:t>in je PWS-tegel in </a:t>
            </a:r>
            <a:r>
              <a:rPr lang="nl-NL" dirty="0" err="1"/>
              <a:t>Egodact</a:t>
            </a:r>
            <a:r>
              <a:rPr lang="nl-NL" dirty="0"/>
              <a:t>. </a:t>
            </a:r>
          </a:p>
          <a:p>
            <a:r>
              <a:rPr lang="nl-NL" dirty="0"/>
              <a:t>Stuur mij een bericht in Teams als ze er staan. Dan kan ik ze goedkeuren. Doe dit een week vóór je presentatie. </a:t>
            </a:r>
          </a:p>
        </p:txBody>
      </p:sp>
    </p:spTree>
    <p:extLst>
      <p:ext uri="{BB962C8B-B14F-4D97-AF65-F5344CB8AC3E}">
        <p14:creationId xmlns:p14="http://schemas.microsoft.com/office/powerpoint/2010/main" val="34657629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BE23B6-35DE-6045-8F00-E6902873BA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Mediadossier (2)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410125-A933-114E-BA34-3332309522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634684"/>
          </a:xfrm>
        </p:spPr>
        <p:txBody>
          <a:bodyPr/>
          <a:lstStyle/>
          <a:p>
            <a:endParaRPr lang="nl-NL" dirty="0"/>
          </a:p>
          <a:p>
            <a:r>
              <a:rPr lang="nl-NL" dirty="0"/>
              <a:t>Gebruik de informatie uit wat je gelezen of gezien hebt in je presentatie. Hoe? </a:t>
            </a:r>
          </a:p>
          <a:p>
            <a:r>
              <a:rPr lang="nl-NL" dirty="0"/>
              <a:t>Bijvoorbeeld: </a:t>
            </a:r>
          </a:p>
          <a:p>
            <a:r>
              <a:rPr lang="nl-NL" dirty="0">
                <a:solidFill>
                  <a:srgbClr val="0070C0"/>
                </a:solidFill>
              </a:rPr>
              <a:t>‘De horeca heeft het moeilijk gehad door de coronamaatregelen in het afgelopen jaar. Ik heb in </a:t>
            </a:r>
            <a:r>
              <a:rPr lang="nl-NL" i="1" dirty="0">
                <a:solidFill>
                  <a:srgbClr val="0070C0"/>
                </a:solidFill>
              </a:rPr>
              <a:t>De Telegraaf </a:t>
            </a:r>
            <a:r>
              <a:rPr lang="nl-NL" dirty="0">
                <a:solidFill>
                  <a:srgbClr val="0070C0"/>
                </a:solidFill>
              </a:rPr>
              <a:t>van 10 september gelezen dat …. . Dat zag ik </a:t>
            </a:r>
            <a:r>
              <a:rPr lang="nl-NL" i="1" dirty="0">
                <a:solidFill>
                  <a:srgbClr val="0070C0"/>
                </a:solidFill>
              </a:rPr>
              <a:t>ook/helemaal niet/een beetje terug </a:t>
            </a:r>
            <a:r>
              <a:rPr lang="nl-NL" dirty="0">
                <a:solidFill>
                  <a:srgbClr val="0070C0"/>
                </a:solidFill>
              </a:rPr>
              <a:t>tijdens mijn bezoek. Het restaurant waar ik een dag meewerkte, heeft weer personeel kunnen aannemen, omdat het weer drukker wordt. Dat is een goede ontwikkeling.’ </a:t>
            </a:r>
          </a:p>
        </p:txBody>
      </p:sp>
    </p:spTree>
    <p:extLst>
      <p:ext uri="{BB962C8B-B14F-4D97-AF65-F5344CB8AC3E}">
        <p14:creationId xmlns:p14="http://schemas.microsoft.com/office/powerpoint/2010/main" val="41704459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BE23B6-35DE-6045-8F00-E6902873BA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Vragen?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410125-A933-114E-BA34-3332309522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634684"/>
          </a:xfrm>
        </p:spPr>
        <p:txBody>
          <a:bodyPr/>
          <a:lstStyle/>
          <a:p>
            <a:endParaRPr lang="nl-NL" dirty="0"/>
          </a:p>
          <a:p>
            <a:r>
              <a:rPr lang="nl-NL" dirty="0"/>
              <a:t>Bekijk de </a:t>
            </a:r>
            <a:r>
              <a:rPr lang="nl-NL" b="1" dirty="0" err="1"/>
              <a:t>rubric</a:t>
            </a:r>
            <a:r>
              <a:rPr lang="nl-NL" b="1" dirty="0"/>
              <a:t> </a:t>
            </a:r>
            <a:r>
              <a:rPr lang="nl-NL" dirty="0"/>
              <a:t>(met beoordelingscriteria) en de tips die in de documenten in wikiwijs staan. Kijk daarvoor </a:t>
            </a:r>
            <a:r>
              <a:rPr lang="nl-NL" b="1" i="1" dirty="0"/>
              <a:t>onderaan de Routeplanner! </a:t>
            </a:r>
          </a:p>
          <a:p>
            <a:r>
              <a:rPr lang="nl-NL" dirty="0"/>
              <a:t>Kom je er niet helemaal uit? Zoek me op of stuur me een bericht in Teams!</a:t>
            </a:r>
          </a:p>
          <a:p>
            <a:r>
              <a:rPr lang="nl-NL" dirty="0"/>
              <a:t>De presentaties worden ingepland in het SE-rooster. </a:t>
            </a:r>
          </a:p>
        </p:txBody>
      </p:sp>
    </p:spTree>
    <p:extLst>
      <p:ext uri="{BB962C8B-B14F-4D97-AF65-F5344CB8AC3E}">
        <p14:creationId xmlns:p14="http://schemas.microsoft.com/office/powerpoint/2010/main" val="16932133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B56F353-CEE7-A646-9FDD-FDC5062167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Aan de slag!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FD3BA4D-CC73-1647-AF2B-334F4744F8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Zoek artikelen voor je mediadossier. </a:t>
            </a:r>
          </a:p>
          <a:p>
            <a:r>
              <a:rPr lang="nl-NL" dirty="0"/>
              <a:t>Maak een opzet voor je presentatie. </a:t>
            </a:r>
          </a:p>
          <a:p>
            <a:r>
              <a:rPr lang="nl-NL" dirty="0"/>
              <a:t>Oefen stukken van je presentatie met elkaar. Geef elkaar feedback!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31629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BE23B6-35DE-6045-8F00-E6902873BA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Waar gaan we het over hebben?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410125-A933-114E-BA34-3332309522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Algemene tips voor presenteren (video)</a:t>
            </a:r>
          </a:p>
          <a:p>
            <a:r>
              <a:rPr lang="nl-NL" dirty="0"/>
              <a:t>Waar gaat je presentatie over? </a:t>
            </a:r>
          </a:p>
          <a:p>
            <a:r>
              <a:rPr lang="nl-NL" dirty="0"/>
              <a:t>Opbouw van je presentatie (inleiding, middenstuk, slot)</a:t>
            </a:r>
          </a:p>
          <a:p>
            <a:r>
              <a:rPr lang="nl-NL" dirty="0"/>
              <a:t>Hulpmiddel: </a:t>
            </a:r>
            <a:r>
              <a:rPr lang="nl-NL" dirty="0" err="1"/>
              <a:t>Keynote</a:t>
            </a:r>
            <a:r>
              <a:rPr lang="nl-NL" dirty="0"/>
              <a:t> </a:t>
            </a:r>
          </a:p>
          <a:p>
            <a:r>
              <a:rPr lang="nl-NL" dirty="0"/>
              <a:t>Mediadossier (inhoud en hoe inleveren?) </a:t>
            </a:r>
          </a:p>
          <a:p>
            <a:r>
              <a:rPr lang="nl-NL" dirty="0"/>
              <a:t>Vragen? </a:t>
            </a:r>
          </a:p>
          <a:p>
            <a:r>
              <a:rPr lang="nl-NL" dirty="0"/>
              <a:t>Voorbereiden en oefenen!</a:t>
            </a:r>
          </a:p>
        </p:txBody>
      </p:sp>
    </p:spTree>
    <p:extLst>
      <p:ext uri="{BB962C8B-B14F-4D97-AF65-F5344CB8AC3E}">
        <p14:creationId xmlns:p14="http://schemas.microsoft.com/office/powerpoint/2010/main" val="35015671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A9636E1-B361-6C4B-95EF-C2547B8A42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Bekijk eerst even deze algemene tips voor elke presentatie: </a:t>
            </a:r>
          </a:p>
        </p:txBody>
      </p:sp>
      <p:pic>
        <p:nvPicPr>
          <p:cNvPr id="4" name="Onlinemedia 3" descr="Schoolhacks | Tips om beter te presenteren!">
            <a:hlinkClick r:id="" action="ppaction://media"/>
            <a:extLst>
              <a:ext uri="{FF2B5EF4-FFF2-40B4-BE49-F238E27FC236}">
                <a16:creationId xmlns:a16="http://schemas.microsoft.com/office/drawing/2014/main" id="{79537865-1C06-394A-B599-943DEF368294}"/>
              </a:ext>
            </a:extLst>
          </p:cNvPr>
          <p:cNvPicPr>
            <a:picLocks noGrp="1" noRot="1" noChangeAspect="1"/>
          </p:cNvPicPr>
          <p:nvPr>
            <p:ph idx="1"/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5118100" y="1652588"/>
            <a:ext cx="6281738" cy="35496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794216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4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E37D42B-0219-DB4E-85E5-8A5C571291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Waar gaat je presentatie over?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3264578-FFE1-F24D-B718-455721C2ADB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Je presentatie voor SE1 gaat over jouw profielwerkstuk (PWS). </a:t>
            </a:r>
          </a:p>
          <a:p>
            <a:r>
              <a:rPr lang="nl-NL" dirty="0"/>
              <a:t>Jouw bedrijfsonderzoek en evt. stagedag heb je beschreven in je PWS. Je presenteert het verslag hiervan mondeling op je SE.</a:t>
            </a:r>
          </a:p>
          <a:p>
            <a:r>
              <a:rPr lang="nl-NL" dirty="0"/>
              <a:t>Daarnaast gebruik je je drie bronnen uit je mediadossier om je presentatie aan te vullen (daar komen we later op!).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810858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E37D42B-0219-DB4E-85E5-8A5C571291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Waar gaat je presentatie over?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3264578-FFE1-F24D-B718-455721C2ADB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Je presentatie ongeveer </a:t>
            </a:r>
            <a:r>
              <a:rPr lang="nl-NL" b="1" dirty="0"/>
              <a:t>duurt 7 minuten. </a:t>
            </a:r>
          </a:p>
          <a:p>
            <a:r>
              <a:rPr lang="nl-NL" dirty="0"/>
              <a:t>De presentatie heeft een duidelijk te volgen opbouw, is afwisselend en boeiend. Er is dus een duidelijke </a:t>
            </a:r>
            <a:r>
              <a:rPr lang="nl-NL" b="1" dirty="0"/>
              <a:t>inleiding, middenstuk en slot. </a:t>
            </a:r>
            <a:endParaRPr lang="nl-NL" dirty="0"/>
          </a:p>
          <a:p>
            <a:r>
              <a:rPr lang="nl-NL" dirty="0"/>
              <a:t>Je presentatie is geen vraag-antwoord verhaal, maar een boeiend, vloeiend, opwekkend, enthousiasmerend, spetterend geheel.</a:t>
            </a:r>
          </a:p>
        </p:txBody>
      </p:sp>
    </p:spTree>
    <p:extLst>
      <p:ext uri="{BB962C8B-B14F-4D97-AF65-F5344CB8AC3E}">
        <p14:creationId xmlns:p14="http://schemas.microsoft.com/office/powerpoint/2010/main" val="28076515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Rectangle 39">
            <a:extLst>
              <a:ext uri="{FF2B5EF4-FFF2-40B4-BE49-F238E27FC236}">
                <a16:creationId xmlns:a16="http://schemas.microsoft.com/office/drawing/2014/main" id="{E2366EBA-92FD-44AE-87A9-25E5135EB2C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92000" cy="6869209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0" name="Group 41">
            <a:extLst>
              <a:ext uri="{FF2B5EF4-FFF2-40B4-BE49-F238E27FC236}">
                <a16:creationId xmlns:a16="http://schemas.microsoft.com/office/drawing/2014/main" id="{B437F5FC-01F7-4EB4-81E7-C27D917E95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1" name="Freeform 5">
              <a:extLst>
                <a:ext uri="{FF2B5EF4-FFF2-40B4-BE49-F238E27FC236}">
                  <a16:creationId xmlns:a16="http://schemas.microsoft.com/office/drawing/2014/main" id="{4B0CFF10-4805-4BFA-961B-1F60DAEB948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6">
              <a:extLst>
                <a:ext uri="{FF2B5EF4-FFF2-40B4-BE49-F238E27FC236}">
                  <a16:creationId xmlns:a16="http://schemas.microsoft.com/office/drawing/2014/main" id="{BE054536-C03E-4857-B4AE-D687A58F9A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7">
              <a:extLst>
                <a:ext uri="{FF2B5EF4-FFF2-40B4-BE49-F238E27FC236}">
                  <a16:creationId xmlns:a16="http://schemas.microsoft.com/office/drawing/2014/main" id="{FE33E51C-23D8-43F5-98C4-A2ED2C4C99C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8">
              <a:extLst>
                <a:ext uri="{FF2B5EF4-FFF2-40B4-BE49-F238E27FC236}">
                  <a16:creationId xmlns:a16="http://schemas.microsoft.com/office/drawing/2014/main" id="{89E18891-DEB2-4CFD-A907-2868B2A9105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9">
              <a:extLst>
                <a:ext uri="{FF2B5EF4-FFF2-40B4-BE49-F238E27FC236}">
                  <a16:creationId xmlns:a16="http://schemas.microsoft.com/office/drawing/2014/main" id="{0002C1BB-DB60-4314-A2FC-203E54D94C7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0">
              <a:extLst>
                <a:ext uri="{FF2B5EF4-FFF2-40B4-BE49-F238E27FC236}">
                  <a16:creationId xmlns:a16="http://schemas.microsoft.com/office/drawing/2014/main" id="{9B75BDFA-6D78-4FB1-9F21-5280855C49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1">
              <a:extLst>
                <a:ext uri="{FF2B5EF4-FFF2-40B4-BE49-F238E27FC236}">
                  <a16:creationId xmlns:a16="http://schemas.microsoft.com/office/drawing/2014/main" id="{0B632D6B-A327-41AB-BBCF-9A03AD2AB73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2">
              <a:extLst>
                <a:ext uri="{FF2B5EF4-FFF2-40B4-BE49-F238E27FC236}">
                  <a16:creationId xmlns:a16="http://schemas.microsoft.com/office/drawing/2014/main" id="{F514BBC5-1736-4813-BECB-5A6B6738E58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3">
              <a:extLst>
                <a:ext uri="{FF2B5EF4-FFF2-40B4-BE49-F238E27FC236}">
                  <a16:creationId xmlns:a16="http://schemas.microsoft.com/office/drawing/2014/main" id="{94A2C868-7AEC-4209-BFA3-7185B11D330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4">
              <a:extLst>
                <a:ext uri="{FF2B5EF4-FFF2-40B4-BE49-F238E27FC236}">
                  <a16:creationId xmlns:a16="http://schemas.microsoft.com/office/drawing/2014/main" id="{FF56CB70-2B25-4695-ADC8-6092D0D1129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5">
              <a:extLst>
                <a:ext uri="{FF2B5EF4-FFF2-40B4-BE49-F238E27FC236}">
                  <a16:creationId xmlns:a16="http://schemas.microsoft.com/office/drawing/2014/main" id="{BA411BEF-2182-4458-B9AF-1634B5C231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6">
              <a:extLst>
                <a:ext uri="{FF2B5EF4-FFF2-40B4-BE49-F238E27FC236}">
                  <a16:creationId xmlns:a16="http://schemas.microsoft.com/office/drawing/2014/main" id="{53F27E63-3F11-4C85-AC72-1EE8508C4C4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17">
              <a:extLst>
                <a:ext uri="{FF2B5EF4-FFF2-40B4-BE49-F238E27FC236}">
                  <a16:creationId xmlns:a16="http://schemas.microsoft.com/office/drawing/2014/main" id="{68B589BA-F70F-4E0B-94B9-EEB83EDF3F2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18">
              <a:extLst>
                <a:ext uri="{FF2B5EF4-FFF2-40B4-BE49-F238E27FC236}">
                  <a16:creationId xmlns:a16="http://schemas.microsoft.com/office/drawing/2014/main" id="{9D0B991D-CB0A-415F-8D77-A5565F66F0E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19">
              <a:extLst>
                <a:ext uri="{FF2B5EF4-FFF2-40B4-BE49-F238E27FC236}">
                  <a16:creationId xmlns:a16="http://schemas.microsoft.com/office/drawing/2014/main" id="{701E99DE-74F0-41D1-BBF4-5A57053BB6C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0">
              <a:extLst>
                <a:ext uri="{FF2B5EF4-FFF2-40B4-BE49-F238E27FC236}">
                  <a16:creationId xmlns:a16="http://schemas.microsoft.com/office/drawing/2014/main" id="{C02EE40A-8F17-4182-9495-9506463B794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1">
              <a:extLst>
                <a:ext uri="{FF2B5EF4-FFF2-40B4-BE49-F238E27FC236}">
                  <a16:creationId xmlns:a16="http://schemas.microsoft.com/office/drawing/2014/main" id="{924210CA-0A35-4127-925F-D4084B7DC39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2">
              <a:extLst>
                <a:ext uri="{FF2B5EF4-FFF2-40B4-BE49-F238E27FC236}">
                  <a16:creationId xmlns:a16="http://schemas.microsoft.com/office/drawing/2014/main" id="{DC13CEF1-DD2D-474C-B81C-820CEF3D9C3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1" name="Freeform 23">
              <a:extLst>
                <a:ext uri="{FF2B5EF4-FFF2-40B4-BE49-F238E27FC236}">
                  <a16:creationId xmlns:a16="http://schemas.microsoft.com/office/drawing/2014/main" id="{F889481A-8038-43E6-8EF1-A5F802CEDF1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2" name="Freeform 24">
              <a:extLst>
                <a:ext uri="{FF2B5EF4-FFF2-40B4-BE49-F238E27FC236}">
                  <a16:creationId xmlns:a16="http://schemas.microsoft.com/office/drawing/2014/main" id="{128BD14A-9093-4854-A73A-F666B2ED2D2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3" name="Freeform 25">
              <a:extLst>
                <a:ext uri="{FF2B5EF4-FFF2-40B4-BE49-F238E27FC236}">
                  <a16:creationId xmlns:a16="http://schemas.microsoft.com/office/drawing/2014/main" id="{22D884F4-76EC-4371-B903-E79CF191E30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 useBgFill="1">
        <p:nvSpPr>
          <p:cNvPr id="72" name="Rectangle 64">
            <a:extLst>
              <a:ext uri="{FF2B5EF4-FFF2-40B4-BE49-F238E27FC236}">
                <a16:creationId xmlns:a16="http://schemas.microsoft.com/office/drawing/2014/main" id="{7C462C46-EFB7-4580-9921-DFC346FCC3C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923665" y="0"/>
            <a:ext cx="10268336" cy="68692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0BF3624-5192-914D-A7B3-CBFCF782AD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80485" y="841375"/>
            <a:ext cx="6230857" cy="1230570"/>
          </a:xfrm>
        </p:spPr>
        <p:txBody>
          <a:bodyPr anchor="t">
            <a:normAutofit/>
          </a:bodyPr>
          <a:lstStyle/>
          <a:p>
            <a:pPr algn="l"/>
            <a:r>
              <a:rPr lang="nl-NL" sz="3300">
                <a:solidFill>
                  <a:schemeClr val="accent1"/>
                </a:solidFill>
              </a:rPr>
              <a:t>Hoe bouw ik mijn presentatie op? (1)</a:t>
            </a:r>
          </a:p>
        </p:txBody>
      </p:sp>
      <p:sp>
        <p:nvSpPr>
          <p:cNvPr id="73" name="Isosceles Triangle 66">
            <a:extLst>
              <a:ext uri="{FF2B5EF4-FFF2-40B4-BE49-F238E27FC236}">
                <a16:creationId xmlns:a16="http://schemas.microsoft.com/office/drawing/2014/main" id="{B8B918B4-AB10-4E3A-916E-A9625586EA4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1797903" y="954813"/>
            <a:ext cx="300774" cy="259288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771CEB4-D0F7-D144-A89C-54914366333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80487" y="2249046"/>
            <a:ext cx="7917688" cy="3802762"/>
          </a:xfrm>
        </p:spPr>
        <p:txBody>
          <a:bodyPr anchor="t">
            <a:normAutofit/>
          </a:bodyPr>
          <a:lstStyle/>
          <a:p>
            <a:pPr marL="0" indent="0">
              <a:buNone/>
            </a:pPr>
            <a:r>
              <a:rPr lang="nl-NL" sz="1600" dirty="0"/>
              <a:t>INLEIDING:</a:t>
            </a:r>
          </a:p>
          <a:p>
            <a:r>
              <a:rPr lang="nl-NL" sz="1600" dirty="0"/>
              <a:t>Begin met een </a:t>
            </a:r>
            <a:r>
              <a:rPr lang="nl-NL" sz="1600" b="1" dirty="0"/>
              <a:t>pakkende opening</a:t>
            </a:r>
            <a:r>
              <a:rPr lang="nl-NL" sz="1600" dirty="0"/>
              <a:t>! (neem je publiek mee in je verhaal). Dit kan met een anekdote (verhaaltje), een citaat, humor of een vraag aan je publiek. </a:t>
            </a:r>
            <a:endParaRPr lang="nl-NL" sz="1600" b="1" dirty="0"/>
          </a:p>
          <a:p>
            <a:r>
              <a:rPr lang="nl-NL" sz="1600" b="1" dirty="0"/>
              <a:t>Introduceer je onderwerp</a:t>
            </a:r>
            <a:r>
              <a:rPr lang="nl-NL" sz="1600" dirty="0"/>
              <a:t>: geef algemene informatie over jouw onderwerp </a:t>
            </a:r>
          </a:p>
          <a:p>
            <a:r>
              <a:rPr lang="nl-NL" sz="1600" dirty="0"/>
              <a:t>en vertel waarover jij het gaat hebben (jouw onderzoek en/of bezoek aan een bedrijf/instelling)</a:t>
            </a:r>
          </a:p>
          <a:p>
            <a:r>
              <a:rPr lang="nl-NL" sz="1600" b="1" dirty="0"/>
              <a:t>Vertel kort iets over jezelf</a:t>
            </a:r>
            <a:r>
              <a:rPr lang="nl-NL" sz="1600" dirty="0"/>
              <a:t>, laat de kijker/luisteraar aan je ‘wennen’</a:t>
            </a:r>
          </a:p>
          <a:p>
            <a:r>
              <a:rPr lang="nl-NL" sz="1600" dirty="0"/>
              <a:t>Noem het </a:t>
            </a:r>
            <a:r>
              <a:rPr lang="nl-NL" sz="1600" b="1" dirty="0"/>
              <a:t>doel van de presentatie</a:t>
            </a:r>
          </a:p>
          <a:p>
            <a:pPr marL="0" indent="0">
              <a:buNone/>
            </a:pPr>
            <a:endParaRPr lang="nl-NL" sz="1600" dirty="0"/>
          </a:p>
          <a:p>
            <a:pPr marL="0" indent="0">
              <a:buNone/>
            </a:pPr>
            <a:endParaRPr lang="nl-NL" sz="1600" dirty="0"/>
          </a:p>
          <a:p>
            <a:endParaRPr lang="nl-NL" sz="1600" dirty="0"/>
          </a:p>
          <a:p>
            <a:endParaRPr lang="nl-NL" sz="1600" dirty="0"/>
          </a:p>
          <a:p>
            <a:endParaRPr lang="nl-NL" sz="1600" dirty="0"/>
          </a:p>
          <a:p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12646762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E2366EBA-92FD-44AE-87A9-25E5135EB2C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92000" cy="6869209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437F5FC-01F7-4EB4-81E7-C27D917E95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4B0CFF10-4805-4BFA-961B-1F60DAEB948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BE054536-C03E-4857-B4AE-D687A58F9A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FE33E51C-23D8-43F5-98C4-A2ED2C4C99C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89E18891-DEB2-4CFD-A907-2868B2A9105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0002C1BB-DB60-4314-A2FC-203E54D94C7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9B75BDFA-6D78-4FB1-9F21-5280855C49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1">
              <a:extLst>
                <a:ext uri="{FF2B5EF4-FFF2-40B4-BE49-F238E27FC236}">
                  <a16:creationId xmlns:a16="http://schemas.microsoft.com/office/drawing/2014/main" id="{0B632D6B-A327-41AB-BBCF-9A03AD2AB73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2">
              <a:extLst>
                <a:ext uri="{FF2B5EF4-FFF2-40B4-BE49-F238E27FC236}">
                  <a16:creationId xmlns:a16="http://schemas.microsoft.com/office/drawing/2014/main" id="{F514BBC5-1736-4813-BECB-5A6B6738E58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3">
              <a:extLst>
                <a:ext uri="{FF2B5EF4-FFF2-40B4-BE49-F238E27FC236}">
                  <a16:creationId xmlns:a16="http://schemas.microsoft.com/office/drawing/2014/main" id="{94A2C868-7AEC-4209-BFA3-7185B11D330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4">
              <a:extLst>
                <a:ext uri="{FF2B5EF4-FFF2-40B4-BE49-F238E27FC236}">
                  <a16:creationId xmlns:a16="http://schemas.microsoft.com/office/drawing/2014/main" id="{FF56CB70-2B25-4695-ADC8-6092D0D1129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5">
              <a:extLst>
                <a:ext uri="{FF2B5EF4-FFF2-40B4-BE49-F238E27FC236}">
                  <a16:creationId xmlns:a16="http://schemas.microsoft.com/office/drawing/2014/main" id="{BA411BEF-2182-4458-B9AF-1634B5C231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6">
              <a:extLst>
                <a:ext uri="{FF2B5EF4-FFF2-40B4-BE49-F238E27FC236}">
                  <a16:creationId xmlns:a16="http://schemas.microsoft.com/office/drawing/2014/main" id="{53F27E63-3F11-4C85-AC72-1EE8508C4C4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7">
              <a:extLst>
                <a:ext uri="{FF2B5EF4-FFF2-40B4-BE49-F238E27FC236}">
                  <a16:creationId xmlns:a16="http://schemas.microsoft.com/office/drawing/2014/main" id="{68B589BA-F70F-4E0B-94B9-EEB83EDF3F2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8">
              <a:extLst>
                <a:ext uri="{FF2B5EF4-FFF2-40B4-BE49-F238E27FC236}">
                  <a16:creationId xmlns:a16="http://schemas.microsoft.com/office/drawing/2014/main" id="{9D0B991D-CB0A-415F-8D77-A5565F66F0E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9">
              <a:extLst>
                <a:ext uri="{FF2B5EF4-FFF2-40B4-BE49-F238E27FC236}">
                  <a16:creationId xmlns:a16="http://schemas.microsoft.com/office/drawing/2014/main" id="{701E99DE-74F0-41D1-BBF4-5A57053BB6C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0">
              <a:extLst>
                <a:ext uri="{FF2B5EF4-FFF2-40B4-BE49-F238E27FC236}">
                  <a16:creationId xmlns:a16="http://schemas.microsoft.com/office/drawing/2014/main" id="{C02EE40A-8F17-4182-9495-9506463B794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1">
              <a:extLst>
                <a:ext uri="{FF2B5EF4-FFF2-40B4-BE49-F238E27FC236}">
                  <a16:creationId xmlns:a16="http://schemas.microsoft.com/office/drawing/2014/main" id="{924210CA-0A35-4127-925F-D4084B7DC39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DC13CEF1-DD2D-474C-B81C-820CEF3D9C3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F889481A-8038-43E6-8EF1-A5F802CEDF1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0" name="Freeform 24">
              <a:extLst>
                <a:ext uri="{FF2B5EF4-FFF2-40B4-BE49-F238E27FC236}">
                  <a16:creationId xmlns:a16="http://schemas.microsoft.com/office/drawing/2014/main" id="{128BD14A-9093-4854-A73A-F666B2ED2D2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1" name="Freeform 25">
              <a:extLst>
                <a:ext uri="{FF2B5EF4-FFF2-40B4-BE49-F238E27FC236}">
                  <a16:creationId xmlns:a16="http://schemas.microsoft.com/office/drawing/2014/main" id="{22D884F4-76EC-4371-B903-E79CF191E30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 useBgFill="1">
        <p:nvSpPr>
          <p:cNvPr id="33" name="Rectangle 32">
            <a:extLst>
              <a:ext uri="{FF2B5EF4-FFF2-40B4-BE49-F238E27FC236}">
                <a16:creationId xmlns:a16="http://schemas.microsoft.com/office/drawing/2014/main" id="{7C462C46-EFB7-4580-9921-DFC346FCC3C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923665" y="0"/>
            <a:ext cx="10268336" cy="68692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0BF3624-5192-914D-A7B3-CBFCF782AD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80485" y="841375"/>
            <a:ext cx="6230857" cy="1230570"/>
          </a:xfrm>
        </p:spPr>
        <p:txBody>
          <a:bodyPr anchor="t">
            <a:normAutofit/>
          </a:bodyPr>
          <a:lstStyle/>
          <a:p>
            <a:pPr algn="l"/>
            <a:r>
              <a:rPr lang="nl-NL" sz="3300" dirty="0">
                <a:solidFill>
                  <a:schemeClr val="accent1"/>
                </a:solidFill>
              </a:rPr>
              <a:t>Hoe bouw ik mijn presentatie op? (2)</a:t>
            </a:r>
          </a:p>
        </p:txBody>
      </p:sp>
      <p:sp>
        <p:nvSpPr>
          <p:cNvPr id="35" name="Isosceles Triangle 34">
            <a:extLst>
              <a:ext uri="{FF2B5EF4-FFF2-40B4-BE49-F238E27FC236}">
                <a16:creationId xmlns:a16="http://schemas.microsoft.com/office/drawing/2014/main" id="{B8B918B4-AB10-4E3A-916E-A9625586EA4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1797903" y="954813"/>
            <a:ext cx="300774" cy="259288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771CEB4-D0F7-D144-A89C-54914366333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80487" y="2249046"/>
            <a:ext cx="8827325" cy="3802762"/>
          </a:xfrm>
        </p:spPr>
        <p:txBody>
          <a:bodyPr anchor="t">
            <a:normAutofit/>
          </a:bodyPr>
          <a:lstStyle/>
          <a:p>
            <a:pPr marL="0" indent="0">
              <a:buNone/>
            </a:pPr>
            <a:r>
              <a:rPr lang="nl-NL" sz="1600" dirty="0"/>
              <a:t>MIDDENSTUK:</a:t>
            </a:r>
          </a:p>
          <a:p>
            <a:r>
              <a:rPr lang="nl-NL" sz="1600" dirty="0"/>
              <a:t>Bespreek wat je hebt gedaan en onderzocht (op jouw stagedag). Vertel over het bedrijf en waarom je daar was. </a:t>
            </a:r>
          </a:p>
          <a:p>
            <a:r>
              <a:rPr lang="nl-NL" sz="1600" dirty="0"/>
              <a:t>Vertel over de werkzaamheden die je mocht doen/zien,</a:t>
            </a:r>
          </a:p>
          <a:p>
            <a:r>
              <a:rPr lang="nl-NL" sz="1600" dirty="0"/>
              <a:t>Vertel welke opleiding nodig is, welke vaardigheden je nodig hebt, </a:t>
            </a:r>
          </a:p>
          <a:p>
            <a:r>
              <a:rPr lang="nl-NL" sz="1600" dirty="0"/>
              <a:t>Vertel over jouw ervaring: wat sprak je aan? Wat lijkt je erg leuk of juist minder prettig of zwaar aan de baan? </a:t>
            </a:r>
          </a:p>
          <a:p>
            <a:r>
              <a:rPr lang="nl-NL" sz="1600" b="1" dirty="0"/>
              <a:t>Tip! Gebruik signaalwoorden: </a:t>
            </a:r>
            <a:r>
              <a:rPr lang="nl-NL" sz="1600" dirty="0"/>
              <a:t>ten eerste, daarna, vervolgens, omdat, daardoor, verder…</a:t>
            </a:r>
          </a:p>
          <a:p>
            <a:r>
              <a:rPr lang="nl-NL" sz="1600" b="1" dirty="0"/>
              <a:t>Tip! Geef concrete voorbeelden of uitleg </a:t>
            </a:r>
            <a:r>
              <a:rPr lang="nl-NL" sz="1600" dirty="0"/>
              <a:t>bij je verhaal</a:t>
            </a:r>
            <a:endParaRPr lang="nl-NL" sz="1600" b="1" dirty="0"/>
          </a:p>
          <a:p>
            <a:pPr marL="0" indent="0">
              <a:buNone/>
            </a:pPr>
            <a:endParaRPr lang="nl-NL" sz="1600" dirty="0"/>
          </a:p>
          <a:p>
            <a:pPr marL="0" indent="0">
              <a:buNone/>
            </a:pPr>
            <a:endParaRPr lang="nl-NL" sz="1600" dirty="0"/>
          </a:p>
          <a:p>
            <a:pPr marL="0" indent="0">
              <a:buNone/>
            </a:pPr>
            <a:endParaRPr lang="nl-NL" sz="1600" dirty="0"/>
          </a:p>
          <a:p>
            <a:endParaRPr lang="nl-NL" sz="1600" dirty="0"/>
          </a:p>
          <a:p>
            <a:endParaRPr lang="nl-NL" sz="1600" dirty="0"/>
          </a:p>
          <a:p>
            <a:endParaRPr lang="nl-NL" sz="1600" dirty="0"/>
          </a:p>
          <a:p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3470605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E2366EBA-92FD-44AE-87A9-25E5135EB2C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92000" cy="6869209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437F5FC-01F7-4EB4-81E7-C27D917E95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4B0CFF10-4805-4BFA-961B-1F60DAEB948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BE054536-C03E-4857-B4AE-D687A58F9A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FE33E51C-23D8-43F5-98C4-A2ED2C4C99C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89E18891-DEB2-4CFD-A907-2868B2A9105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0002C1BB-DB60-4314-A2FC-203E54D94C7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9B75BDFA-6D78-4FB1-9F21-5280855C49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1">
              <a:extLst>
                <a:ext uri="{FF2B5EF4-FFF2-40B4-BE49-F238E27FC236}">
                  <a16:creationId xmlns:a16="http://schemas.microsoft.com/office/drawing/2014/main" id="{0B632D6B-A327-41AB-BBCF-9A03AD2AB73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2">
              <a:extLst>
                <a:ext uri="{FF2B5EF4-FFF2-40B4-BE49-F238E27FC236}">
                  <a16:creationId xmlns:a16="http://schemas.microsoft.com/office/drawing/2014/main" id="{F514BBC5-1736-4813-BECB-5A6B6738E58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3">
              <a:extLst>
                <a:ext uri="{FF2B5EF4-FFF2-40B4-BE49-F238E27FC236}">
                  <a16:creationId xmlns:a16="http://schemas.microsoft.com/office/drawing/2014/main" id="{94A2C868-7AEC-4209-BFA3-7185B11D330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4">
              <a:extLst>
                <a:ext uri="{FF2B5EF4-FFF2-40B4-BE49-F238E27FC236}">
                  <a16:creationId xmlns:a16="http://schemas.microsoft.com/office/drawing/2014/main" id="{FF56CB70-2B25-4695-ADC8-6092D0D1129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5">
              <a:extLst>
                <a:ext uri="{FF2B5EF4-FFF2-40B4-BE49-F238E27FC236}">
                  <a16:creationId xmlns:a16="http://schemas.microsoft.com/office/drawing/2014/main" id="{BA411BEF-2182-4458-B9AF-1634B5C231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6">
              <a:extLst>
                <a:ext uri="{FF2B5EF4-FFF2-40B4-BE49-F238E27FC236}">
                  <a16:creationId xmlns:a16="http://schemas.microsoft.com/office/drawing/2014/main" id="{53F27E63-3F11-4C85-AC72-1EE8508C4C4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7">
              <a:extLst>
                <a:ext uri="{FF2B5EF4-FFF2-40B4-BE49-F238E27FC236}">
                  <a16:creationId xmlns:a16="http://schemas.microsoft.com/office/drawing/2014/main" id="{68B589BA-F70F-4E0B-94B9-EEB83EDF3F2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8">
              <a:extLst>
                <a:ext uri="{FF2B5EF4-FFF2-40B4-BE49-F238E27FC236}">
                  <a16:creationId xmlns:a16="http://schemas.microsoft.com/office/drawing/2014/main" id="{9D0B991D-CB0A-415F-8D77-A5565F66F0E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9">
              <a:extLst>
                <a:ext uri="{FF2B5EF4-FFF2-40B4-BE49-F238E27FC236}">
                  <a16:creationId xmlns:a16="http://schemas.microsoft.com/office/drawing/2014/main" id="{701E99DE-74F0-41D1-BBF4-5A57053BB6C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0">
              <a:extLst>
                <a:ext uri="{FF2B5EF4-FFF2-40B4-BE49-F238E27FC236}">
                  <a16:creationId xmlns:a16="http://schemas.microsoft.com/office/drawing/2014/main" id="{C02EE40A-8F17-4182-9495-9506463B794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1">
              <a:extLst>
                <a:ext uri="{FF2B5EF4-FFF2-40B4-BE49-F238E27FC236}">
                  <a16:creationId xmlns:a16="http://schemas.microsoft.com/office/drawing/2014/main" id="{924210CA-0A35-4127-925F-D4084B7DC39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DC13CEF1-DD2D-474C-B81C-820CEF3D9C3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F889481A-8038-43E6-8EF1-A5F802CEDF1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0" name="Freeform 24">
              <a:extLst>
                <a:ext uri="{FF2B5EF4-FFF2-40B4-BE49-F238E27FC236}">
                  <a16:creationId xmlns:a16="http://schemas.microsoft.com/office/drawing/2014/main" id="{128BD14A-9093-4854-A73A-F666B2ED2D2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1" name="Freeform 25">
              <a:extLst>
                <a:ext uri="{FF2B5EF4-FFF2-40B4-BE49-F238E27FC236}">
                  <a16:creationId xmlns:a16="http://schemas.microsoft.com/office/drawing/2014/main" id="{22D884F4-76EC-4371-B903-E79CF191E30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 useBgFill="1">
        <p:nvSpPr>
          <p:cNvPr id="33" name="Rectangle 32">
            <a:extLst>
              <a:ext uri="{FF2B5EF4-FFF2-40B4-BE49-F238E27FC236}">
                <a16:creationId xmlns:a16="http://schemas.microsoft.com/office/drawing/2014/main" id="{7C462C46-EFB7-4580-9921-DFC346FCC3C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923665" y="0"/>
            <a:ext cx="10268336" cy="68692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0BF3624-5192-914D-A7B3-CBFCF782AD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80485" y="841375"/>
            <a:ext cx="6230857" cy="1230570"/>
          </a:xfrm>
        </p:spPr>
        <p:txBody>
          <a:bodyPr anchor="t">
            <a:normAutofit/>
          </a:bodyPr>
          <a:lstStyle/>
          <a:p>
            <a:pPr algn="l"/>
            <a:r>
              <a:rPr lang="nl-NL" sz="3300" dirty="0">
                <a:solidFill>
                  <a:schemeClr val="accent1"/>
                </a:solidFill>
              </a:rPr>
              <a:t>Hoe bouw ik mijn presentatie op? (3)</a:t>
            </a:r>
          </a:p>
        </p:txBody>
      </p:sp>
      <p:sp>
        <p:nvSpPr>
          <p:cNvPr id="35" name="Isosceles Triangle 34">
            <a:extLst>
              <a:ext uri="{FF2B5EF4-FFF2-40B4-BE49-F238E27FC236}">
                <a16:creationId xmlns:a16="http://schemas.microsoft.com/office/drawing/2014/main" id="{B8B918B4-AB10-4E3A-916E-A9625586EA4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1797903" y="954813"/>
            <a:ext cx="300774" cy="259288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771CEB4-D0F7-D144-A89C-54914366333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80487" y="2249046"/>
            <a:ext cx="6123783" cy="3802762"/>
          </a:xfrm>
        </p:spPr>
        <p:txBody>
          <a:bodyPr anchor="t">
            <a:normAutofit/>
          </a:bodyPr>
          <a:lstStyle/>
          <a:p>
            <a:pPr marL="0" indent="0">
              <a:buNone/>
            </a:pPr>
            <a:r>
              <a:rPr lang="nl-NL" sz="1600" dirty="0"/>
              <a:t>SLOT:</a:t>
            </a:r>
          </a:p>
          <a:p>
            <a:r>
              <a:rPr lang="nl-NL" sz="1600" dirty="0"/>
              <a:t>Geef een </a:t>
            </a:r>
            <a:r>
              <a:rPr lang="nl-NL" sz="1600" b="1" dirty="0"/>
              <a:t>korte samenvatting</a:t>
            </a:r>
            <a:r>
              <a:rPr lang="nl-NL" sz="1600" dirty="0"/>
              <a:t> of een </a:t>
            </a:r>
            <a:r>
              <a:rPr lang="nl-NL" sz="1600" b="1" dirty="0"/>
              <a:t>conclusie</a:t>
            </a:r>
          </a:p>
          <a:p>
            <a:r>
              <a:rPr lang="nl-NL" sz="1600" dirty="0"/>
              <a:t>Herhaal wat jij ervan vond en wat jou het meest is bijgebleven. Voor wie is dit beroep een aanrader? Wat moet je ervoor kunnen of leuk vinden? </a:t>
            </a:r>
          </a:p>
          <a:p>
            <a:r>
              <a:rPr lang="nl-NL" sz="1600" b="1" dirty="0"/>
              <a:t>Gebruik een pakkende afsluiting met een mooie slotzin (‘uitsmijter’)</a:t>
            </a:r>
          </a:p>
          <a:p>
            <a:r>
              <a:rPr lang="nl-NL" sz="1600" b="1" dirty="0"/>
              <a:t>Zet je gebruikte bronnen op je laatste slide </a:t>
            </a:r>
            <a:r>
              <a:rPr lang="nl-NL" sz="1600" dirty="0"/>
              <a:t>(mensen die je hebt gesproken, bronnen die je hebt gebruikt voor de </a:t>
            </a:r>
            <a:r>
              <a:rPr lang="nl-NL" sz="1600" dirty="0" err="1"/>
              <a:t>pws</a:t>
            </a:r>
            <a:r>
              <a:rPr lang="nl-NL" sz="1600" dirty="0"/>
              <a:t> en artikelen die je hebt gelezen voor je mediadossier).</a:t>
            </a:r>
            <a:endParaRPr lang="nl-NL" sz="1600" b="1" dirty="0"/>
          </a:p>
          <a:p>
            <a:pPr marL="0" indent="0">
              <a:buNone/>
            </a:pPr>
            <a:endParaRPr lang="nl-NL" sz="1600" dirty="0"/>
          </a:p>
          <a:p>
            <a:pPr marL="0" indent="0">
              <a:buNone/>
            </a:pPr>
            <a:endParaRPr lang="nl-NL" sz="1600" dirty="0"/>
          </a:p>
          <a:p>
            <a:pPr marL="0" indent="0">
              <a:buNone/>
            </a:pPr>
            <a:endParaRPr lang="nl-NL" sz="1600" dirty="0"/>
          </a:p>
          <a:p>
            <a:endParaRPr lang="nl-NL" sz="1600" dirty="0"/>
          </a:p>
          <a:p>
            <a:endParaRPr lang="nl-NL" sz="1600" dirty="0"/>
          </a:p>
          <a:p>
            <a:endParaRPr lang="nl-NL" sz="1600" dirty="0"/>
          </a:p>
          <a:p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26113607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BE23B6-35DE-6045-8F00-E6902873BA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Hulpmiddel: hoe zet ik een </a:t>
            </a:r>
            <a:r>
              <a:rPr lang="nl-NL" dirty="0" err="1"/>
              <a:t>Keynote</a:t>
            </a:r>
            <a:r>
              <a:rPr lang="nl-NL" dirty="0"/>
              <a:t> in?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410125-A933-114E-BA34-3332309522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Zorg voor een mooie eerste slide </a:t>
            </a:r>
            <a:r>
              <a:rPr lang="nl-NL" b="1" dirty="0"/>
              <a:t>(titelpagina)</a:t>
            </a:r>
          </a:p>
          <a:p>
            <a:r>
              <a:rPr lang="nl-NL" dirty="0"/>
              <a:t>Laat een </a:t>
            </a:r>
            <a:r>
              <a:rPr lang="nl-NL" b="1" dirty="0"/>
              <a:t>inhoudsopgave</a:t>
            </a:r>
            <a:r>
              <a:rPr lang="nl-NL" dirty="0"/>
              <a:t> zien (wat vertel je wanneer?)</a:t>
            </a:r>
          </a:p>
          <a:p>
            <a:r>
              <a:rPr lang="nl-NL" dirty="0"/>
              <a:t>Gebruik </a:t>
            </a:r>
            <a:r>
              <a:rPr lang="nl-NL" b="1" dirty="0"/>
              <a:t>duidelijke foto’s</a:t>
            </a:r>
          </a:p>
          <a:p>
            <a:r>
              <a:rPr lang="nl-NL" dirty="0"/>
              <a:t>Gebruik vooral </a:t>
            </a:r>
            <a:r>
              <a:rPr lang="nl-NL" b="1" dirty="0"/>
              <a:t>steekwoorden, </a:t>
            </a:r>
            <a:r>
              <a:rPr lang="nl-NL" dirty="0"/>
              <a:t>geen lappen tekst. Je vertelt immers uit je hoofd. </a:t>
            </a:r>
          </a:p>
          <a:p>
            <a:r>
              <a:rPr lang="nl-NL" dirty="0"/>
              <a:t>Zie je </a:t>
            </a:r>
            <a:r>
              <a:rPr lang="nl-NL" dirty="0" err="1"/>
              <a:t>Keynote</a:t>
            </a:r>
            <a:r>
              <a:rPr lang="nl-NL" dirty="0"/>
              <a:t> als een soort spiekbriefje voor jou.</a:t>
            </a:r>
          </a:p>
          <a:p>
            <a:r>
              <a:rPr lang="nl-NL" dirty="0"/>
              <a:t>Het helpt je publiek om je verhaal te volgen. Dus geen afleidende toeters en bellen!</a:t>
            </a:r>
          </a:p>
          <a:p>
            <a:r>
              <a:rPr lang="nl-NL" dirty="0"/>
              <a:t>Check altijd je </a:t>
            </a:r>
            <a:r>
              <a:rPr lang="nl-NL" b="1" dirty="0"/>
              <a:t>spelling</a:t>
            </a:r>
            <a:r>
              <a:rPr lang="nl-NL" dirty="0"/>
              <a:t> en zorg voor een </a:t>
            </a:r>
            <a:r>
              <a:rPr lang="nl-NL" b="1" dirty="0"/>
              <a:t>nette lay-out </a:t>
            </a:r>
            <a:r>
              <a:rPr lang="nl-NL" dirty="0"/>
              <a:t>(geen vuurwerk en te veel speciale effecten!)</a:t>
            </a:r>
          </a:p>
        </p:txBody>
      </p:sp>
    </p:spTree>
    <p:extLst>
      <p:ext uri="{BB962C8B-B14F-4D97-AF65-F5344CB8AC3E}">
        <p14:creationId xmlns:p14="http://schemas.microsoft.com/office/powerpoint/2010/main" val="5779530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F81B02"/>
      </a:accent1>
      <a:accent2>
        <a:srgbClr val="FC7715"/>
      </a:accent2>
      <a:accent3>
        <a:srgbClr val="AFBF41"/>
      </a:accent3>
      <a:accent4>
        <a:srgbClr val="50C49F"/>
      </a:accent4>
      <a:accent5>
        <a:srgbClr val="3B95C4"/>
      </a:accent5>
      <a:accent6>
        <a:srgbClr val="B560D4"/>
      </a:accent6>
      <a:hlink>
        <a:srgbClr val="FC5A1A"/>
      </a:hlink>
      <a:folHlink>
        <a:srgbClr val="B49E74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508F7963-D0B5-43F7-BB2C-FCE3009C08E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{F12A7823-CAD1-0245-8A3C-7CCB8B47CCFC}tf16401369</Template>
  <TotalTime>204</TotalTime>
  <Words>874</Words>
  <Application>Microsoft Office PowerPoint</Application>
  <PresentationFormat>Breedbeeld</PresentationFormat>
  <Paragraphs>86</Paragraphs>
  <Slides>13</Slides>
  <Notes>0</Notes>
  <HiddenSlides>0</HiddenSlides>
  <MMClips>1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Calibri Light</vt:lpstr>
      <vt:lpstr>Rockwell</vt:lpstr>
      <vt:lpstr>Wingdings</vt:lpstr>
      <vt:lpstr>Atlas</vt:lpstr>
      <vt:lpstr>Hoe presenteer ik? </vt:lpstr>
      <vt:lpstr>Waar gaan we het over hebben? </vt:lpstr>
      <vt:lpstr>Bekijk eerst even deze algemene tips voor elke presentatie: </vt:lpstr>
      <vt:lpstr>Waar gaat je presentatie over?</vt:lpstr>
      <vt:lpstr>Waar gaat je presentatie over?</vt:lpstr>
      <vt:lpstr>Hoe bouw ik mijn presentatie op? (1)</vt:lpstr>
      <vt:lpstr>Hoe bouw ik mijn presentatie op? (2)</vt:lpstr>
      <vt:lpstr>Hoe bouw ik mijn presentatie op? (3)</vt:lpstr>
      <vt:lpstr>Hulpmiddel: hoe zet ik een Keynote in? </vt:lpstr>
      <vt:lpstr>Mediadossier en PWS (1)</vt:lpstr>
      <vt:lpstr>Mediadossier (2)</vt:lpstr>
      <vt:lpstr>Vragen?</vt:lpstr>
      <vt:lpstr>Aan de slag!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Hoe presenteer ik? SE1</dc:title>
  <dc:creator>Linda Sigmond</dc:creator>
  <cp:lastModifiedBy>Marjolein Hoogendoorn</cp:lastModifiedBy>
  <cp:revision>2</cp:revision>
  <dcterms:created xsi:type="dcterms:W3CDTF">2021-10-01T16:25:09Z</dcterms:created>
  <dcterms:modified xsi:type="dcterms:W3CDTF">2022-09-19T12:45:49Z</dcterms:modified>
</cp:coreProperties>
</file>

<file path=docProps/thumbnail.jpeg>
</file>