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3">
  <p:sldMasterIdLst>
    <p:sldMasterId id="2147483660" r:id="rId1"/>
  </p:sldMasterIdLst>
  <p:sldIdLst>
    <p:sldId id="299" r:id="rId2"/>
    <p:sldId id="256" r:id="rId3"/>
    <p:sldId id="295" r:id="rId4"/>
    <p:sldId id="296" r:id="rId5"/>
    <p:sldId id="258" r:id="rId6"/>
    <p:sldId id="300" r:id="rId7"/>
    <p:sldId id="259" r:id="rId8"/>
    <p:sldId id="260" r:id="rId9"/>
    <p:sldId id="261" r:id="rId10"/>
    <p:sldId id="262" r:id="rId11"/>
    <p:sldId id="264" r:id="rId12"/>
    <p:sldId id="265" r:id="rId13"/>
    <p:sldId id="269" r:id="rId14"/>
    <p:sldId id="268" r:id="rId15"/>
    <p:sldId id="270" r:id="rId16"/>
    <p:sldId id="272" r:id="rId17"/>
    <p:sldId id="271" r:id="rId18"/>
    <p:sldId id="297" r:id="rId19"/>
    <p:sldId id="263" r:id="rId20"/>
    <p:sldId id="275" r:id="rId21"/>
    <p:sldId id="276" r:id="rId22"/>
    <p:sldId id="279" r:id="rId23"/>
    <p:sldId id="278" r:id="rId24"/>
    <p:sldId id="277" r:id="rId25"/>
    <p:sldId id="274" r:id="rId26"/>
    <p:sldId id="280" r:id="rId27"/>
    <p:sldId id="281" r:id="rId28"/>
    <p:sldId id="298" r:id="rId29"/>
    <p:sldId id="282" r:id="rId30"/>
    <p:sldId id="283" r:id="rId31"/>
    <p:sldId id="285" r:id="rId32"/>
    <p:sldId id="301" r:id="rId33"/>
    <p:sldId id="286" r:id="rId34"/>
    <p:sldId id="287" r:id="rId35"/>
    <p:sldId id="289" r:id="rId36"/>
    <p:sldId id="292" r:id="rId37"/>
    <p:sldId id="293" r:id="rId38"/>
    <p:sldId id="290" r:id="rId39"/>
    <p:sldId id="291" r:id="rId40"/>
    <p:sldId id="294" r:id="rId4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57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5868136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5568225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140862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6540707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9277424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6961951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390538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4415679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4317142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134852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298518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442C40-B457-4786-A77E-E7262E93117E}" type="datetimeFigureOut">
              <a:rPr lang="nl-NL" smtClean="0"/>
              <a:t>1-5-2023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77C240-37AB-412B-B954-14EB4D14CD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170275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Afbeelding 2">
            <a:extLst>
              <a:ext uri="{FF2B5EF4-FFF2-40B4-BE49-F238E27FC236}">
                <a16:creationId xmlns:a16="http://schemas.microsoft.com/office/drawing/2014/main" id="{CBDA9B99-02F0-8915-770E-3B6A21B8F442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5556" t="4938" r="15000" b="6172"/>
          <a:stretch/>
        </p:blipFill>
        <p:spPr>
          <a:xfrm>
            <a:off x="165806" y="311150"/>
            <a:ext cx="8978194" cy="6464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3740538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73630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 waarneming in de eerste buis kun je verklaren met twee reacties. Eerst vindt een zuur-base-reactie plaats, daarna een neerslagreactie: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→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Geef de vergelijking van de eerste zuur-base reactie.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 OH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 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1400" dirty="0">
              <a:solidFill>
                <a:srgbClr val="FF0000"/>
              </a:solidFill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Leg uit of bij deze eerste reactie HCO</a:t>
            </a:r>
            <a:r>
              <a:rPr lang="nl-NL" baseline="-25000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het zuur of de base is.</a:t>
            </a:r>
          </a:p>
          <a:p>
            <a:pPr>
              <a:lnSpc>
                <a:spcPct val="115000"/>
              </a:lnSpc>
            </a:pPr>
            <a:endParaRPr lang="nl-NL" dirty="0"/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staat  H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af.  Het is dus een zuur in deze reactie.</a:t>
            </a:r>
            <a:endParaRPr lang="nl-NL" sz="2400" baseline="30000" dirty="0">
              <a:solidFill>
                <a:srgbClr val="FF0000"/>
              </a:solidFill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98482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49916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Geef de vergelijking van de zuur-basereactie die plaatsvindt in de tweede buis.</a:t>
            </a:r>
          </a:p>
          <a:p>
            <a:pPr>
              <a:lnSpc>
                <a:spcPct val="115000"/>
              </a:lnSpc>
            </a:pP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0492493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49916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Geef de vergelijking van de zuur-basereactie die plaatsvindt in de tweede buis.</a:t>
            </a:r>
          </a:p>
          <a:p>
            <a:pPr>
              <a:lnSpc>
                <a:spcPct val="115000"/>
              </a:lnSpc>
            </a:pP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72237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54827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Geef de vergelijking van de zuur-basereactie die plaatsvindt in de tweede buis.</a:t>
            </a:r>
          </a:p>
          <a:p>
            <a:pPr>
              <a:lnSpc>
                <a:spcPct val="115000"/>
              </a:lnSpc>
            </a:pPr>
            <a:endParaRPr lang="nl-NL" sz="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                      </a:t>
            </a:r>
            <a:r>
              <a:rPr lang="nl-NL" sz="32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nl-NL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886255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580126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Geef de vergelijking van de zuur-basereactie die plaatsvindt in de tweede buis.</a:t>
            </a:r>
          </a:p>
          <a:p>
            <a:pPr>
              <a:lnSpc>
                <a:spcPct val="115000"/>
              </a:lnSpc>
            </a:pPr>
            <a:endParaRPr lang="nl-NL" sz="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                      </a:t>
            </a:r>
            <a:r>
              <a:rPr lang="nl-NL" sz="32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 2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8946739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626139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Geef de vergelijking van de zuur-basereactie die plaatsvindt in de tweede buis.</a:t>
            </a:r>
          </a:p>
          <a:p>
            <a:pPr>
              <a:lnSpc>
                <a:spcPct val="115000"/>
              </a:lnSpc>
            </a:pPr>
            <a:endParaRPr lang="nl-NL" sz="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                      </a:t>
            </a:r>
            <a:r>
              <a:rPr lang="nl-NL" sz="32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 2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Leg uit of bij deze reactie HCO</a:t>
            </a:r>
            <a:r>
              <a:rPr lang="nl-NL" baseline="-25000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het zuur of de base is.</a:t>
            </a:r>
          </a:p>
          <a:p>
            <a:pPr>
              <a:lnSpc>
                <a:spcPct val="115000"/>
              </a:lnSpc>
            </a:pPr>
            <a:endParaRPr lang="nl-NL" sz="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427485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6933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Geef de vergelijking van de zuur-basereactie die plaatsvindt in de tweede buis.</a:t>
            </a:r>
          </a:p>
          <a:p>
            <a:pPr>
              <a:lnSpc>
                <a:spcPct val="115000"/>
              </a:lnSpc>
            </a:pPr>
            <a:endParaRPr lang="nl-NL" sz="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→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                      </a:t>
            </a:r>
            <a:r>
              <a:rPr lang="nl-NL" sz="32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CO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  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 2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Leg uit of bij deze reactie HCO</a:t>
            </a:r>
            <a:r>
              <a:rPr lang="nl-NL" baseline="-25000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het zuur of de base is.</a:t>
            </a:r>
          </a:p>
          <a:p>
            <a:pPr>
              <a:lnSpc>
                <a:spcPct val="115000"/>
              </a:lnSpc>
            </a:pPr>
            <a:endParaRPr lang="nl-NL" sz="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neemt H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op. In deze reactie is het een base.</a:t>
            </a: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6797257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753558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Geef de vergelijking van de zuur-basereactie die plaatsvindt in de tweede buis.</a:t>
            </a:r>
          </a:p>
          <a:p>
            <a:pPr>
              <a:lnSpc>
                <a:spcPct val="115000"/>
              </a:lnSpc>
            </a:pPr>
            <a:endParaRPr lang="nl-NL" sz="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→ 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                      </a:t>
            </a:r>
            <a:r>
              <a:rPr lang="nl-NL" sz="3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CO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  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 2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Leg uit of bij deze reactie HCO</a:t>
            </a:r>
            <a:r>
              <a:rPr lang="nl-NL" baseline="-25000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het zuur of de base is.</a:t>
            </a:r>
          </a:p>
          <a:p>
            <a:pPr>
              <a:lnSpc>
                <a:spcPct val="115000"/>
              </a:lnSpc>
            </a:pPr>
            <a:endParaRPr lang="nl-NL" sz="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neemt H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op. In deze reactie is het een base.</a:t>
            </a: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Wat is jullie antwoord op de onderzoeksvraag?    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Beide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8106666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753558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Geef de vergelijking van de zuur-basereactie die plaatsvindt in de tweede buis.</a:t>
            </a:r>
          </a:p>
          <a:p>
            <a:pPr>
              <a:lnSpc>
                <a:spcPct val="115000"/>
              </a:lnSpc>
            </a:pPr>
            <a:endParaRPr lang="nl-NL" sz="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→ 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                      </a:t>
            </a:r>
            <a:r>
              <a:rPr lang="nl-NL" sz="3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CO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  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 2 H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Leg uit of bij deze reactie HCO</a:t>
            </a:r>
            <a:r>
              <a:rPr lang="nl-NL" baseline="-25000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het zuur of de base is.</a:t>
            </a:r>
          </a:p>
          <a:p>
            <a:pPr>
              <a:lnSpc>
                <a:spcPct val="115000"/>
              </a:lnSpc>
            </a:pPr>
            <a:endParaRPr lang="nl-NL" sz="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neemt H</a:t>
            </a:r>
            <a:r>
              <a:rPr lang="nl-NL" sz="2400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op. In deze reactie is het een base.</a:t>
            </a: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Wat is jullie antwoord op de onderzoeksvraag?    </a:t>
            </a:r>
            <a:r>
              <a:rPr lang="nl-NL" sz="20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Beide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3007151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44853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HSO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8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84397429"/>
      </p:ext>
    </p:extLst>
  </p:cSld>
  <p:clrMapOvr>
    <a:masterClrMapping/>
  </p:clrMapOvr>
  <p:transition spd="slow">
    <p:fade thruBlk="1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10628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98199109"/>
      </p:ext>
    </p:extLst>
  </p:cSld>
  <p:clrMapOvr>
    <a:masterClrMapping/>
  </p:clrMapOvr>
  <p:transition spd="slow">
    <p:fade thruBlk="1"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44853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HSO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Blauw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   </a:t>
            </a:r>
            <a:r>
              <a:rPr lang="nl-NL" dirty="0" err="1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Roze-Rood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8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9294507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49766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Blauw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Leg aan de hand van de waarneming in buis 1 uit of het waterstofcarbonaation als een zuur of als een base reageert met water.</a:t>
            </a: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144900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54101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Blauw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Leg aan de hand van de waarneming in buis 1 uit of het waterstofcarbonaation als een zuur of als een base reageert met water.</a:t>
            </a: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Thymolblauw kleurt oplossing blauw</a:t>
            </a:r>
            <a:r>
              <a:rPr lang="nl-NL" sz="24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solidFill>
                <a:srgbClr val="FF000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327011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58349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Blauw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Leg aan de hand van de waarneming in buis 1 uit of het waterstofcarbonaation als een zuur of als een base reageert met water.</a:t>
            </a: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Thymolblauw kleurt oplossing blauw:    pH boven 9,6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solidFill>
                <a:srgbClr val="FF000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0308156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62596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Blauw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Leg aan de hand van de waarneming in buis 1 uit of het waterstofcarbonaation als een zuur of als een base reageert met water.</a:t>
            </a: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Thymolblauw kleurt oplossing blauw:    pH boven 9,6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Oplossing wordt basisch.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solidFill>
                <a:srgbClr val="FF000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076532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58349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Blauw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Leg aan de hand van de waarneming in buis 1 uit of het waterstofcarbonaation als een zuur of als een base reageert met water.</a:t>
            </a: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Thymolblauw kleurt oplossing blauw:    pH boven 9,6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Oplossing wordt basisch. HCO</a:t>
            </a:r>
            <a:r>
              <a:rPr lang="nl-NL" sz="2400" baseline="-250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reageert met water als base.</a:t>
            </a:r>
            <a:endParaRPr lang="nl-NL" sz="2400" dirty="0">
              <a:solidFill>
                <a:srgbClr val="FF000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8008133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54013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HSO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   </a:t>
            </a:r>
            <a:r>
              <a:rPr lang="nl-NL" dirty="0" err="1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Roze-rood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Leg aan de hand van de waarneming in buis 2 uit of het waterstofcarbonaation als een zuur of als een base reageert met water.</a:t>
            </a: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9759543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54101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HSO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   </a:t>
            </a:r>
            <a:r>
              <a:rPr lang="nl-NL" dirty="0" err="1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Roze-rood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Leg aan de hand van de waarneming in buis 2 uit of het waterstofcarbonaation als een zuur of als een base reageert met water.</a:t>
            </a: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Thymolblauw kleurt oplossing rood:    pH onder 1,2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338856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58349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HSO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   </a:t>
            </a:r>
            <a:r>
              <a:rPr lang="nl-NL" dirty="0" err="1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Roze-rood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Leg aan de hand van de waarneming in buis 2 uit of het waterstofcarbonaation als een zuur of als een base reageert met water.</a:t>
            </a: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sz="24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Thymolblauw kleurt oplossing rood:    pH onder 1,2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4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Oplossing wordt zuur. HSO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sz="2400" baseline="300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reageert met water als zuur.</a:t>
            </a:r>
            <a:endParaRPr lang="nl-NL" sz="2400" dirty="0">
              <a:solidFill>
                <a:srgbClr val="FF000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6748182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5176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HSO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</a:p>
          <a:p>
            <a:pPr lvl="0"/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Voeg de inhoud van buis 2 toe aan buis 1: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geel,  gasbelletjes</a:t>
            </a:r>
          </a:p>
          <a:p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9362968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42483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 waarneming in de eerste buis kun je verklaren met twee reacties. Eerst vindt een zuur-base-reactie plaats, daarna een neerslagreactie: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→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525479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5176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HSO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</a:p>
          <a:p>
            <a:pPr lvl="0"/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Voeg de inhoud van buis 2 toe aan buis 1: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geel,  gasbelletjes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Geef de vergelijking van de reactie die optreedt.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1934439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54282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HSO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</a:p>
          <a:p>
            <a:pPr lvl="0"/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Voeg de inhoud van buis 2 toe aan buis 1: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geel,  gasbelletjes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Geef de vergelijking van de reactie die optreedt.</a:t>
            </a:r>
          </a:p>
          <a:p>
            <a:pPr lvl="0"/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HSO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064241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57614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HSO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</a:p>
          <a:p>
            <a:pPr lvl="0"/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Voeg de inhoud van buis 2 toe aan buis 1: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geel,  gasbelletjes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Geef de vergelijking van de reactie die optreedt.</a:t>
            </a:r>
          </a:p>
          <a:p>
            <a:pPr lvl="0"/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HSO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519868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340179BC-F78C-4BA2-A46D-A7063FB69E3B}"/>
              </a:ext>
            </a:extLst>
          </p:cNvPr>
          <p:cNvSpPr/>
          <p:nvPr/>
        </p:nvSpPr>
        <p:spPr>
          <a:xfrm>
            <a:off x="284967" y="119268"/>
            <a:ext cx="8574066" cy="65555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2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450215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Reageren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en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HSO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met water als een zuur of als een base?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Benodigdheden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1 ongeveer 3 cm NaHCO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In reageerbuis 2 ongeveer 3 cm NaHSO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oplossing 0,1 M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Druppelflesje thymolblauw-oplossing.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1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buis 2 een aantal druppels thymolblauw-oplossing toe. 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Zoek in Binas op welke drie kleuren thymolblauw kan hebben.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80340">
              <a:lnSpc>
                <a:spcPct val="115000"/>
              </a:lnSpc>
              <a:spcAft>
                <a:spcPts val="0"/>
              </a:spcAft>
            </a:pPr>
            <a:r>
              <a:rPr lang="nl-NL" sz="8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</a:p>
          <a:p>
            <a:pPr lvl="0"/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Voeg de inhoud van buis 2 toe aan buis 1: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geel,  gasbelletjes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Geef de vergelijking van de reactie die optreedt.</a:t>
            </a:r>
          </a:p>
          <a:p>
            <a:pPr lvl="0"/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HSO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</a:p>
          <a:p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HSO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SO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929650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50E1B3DD-3694-418E-B32A-7FDADD0484E0}"/>
              </a:ext>
            </a:extLst>
          </p:cNvPr>
          <p:cNvSpPr/>
          <p:nvPr/>
        </p:nvSpPr>
        <p:spPr>
          <a:xfrm>
            <a:off x="331940" y="135873"/>
            <a:ext cx="8711852" cy="45512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Onderzoeksvraag 3</a:t>
            </a:r>
            <a:endParaRPr lang="nl-NL" sz="2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Zijn oplossingen van 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 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zuur of basisch?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66B9186D-8442-440B-85BC-00F42BAE5CA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87556868"/>
              </p:ext>
            </p:extLst>
          </p:nvPr>
        </p:nvGraphicFramePr>
        <p:xfrm>
          <a:off x="331940" y="1177447"/>
          <a:ext cx="8523962" cy="326364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71183">
                  <a:extLst>
                    <a:ext uri="{9D8B030D-6E8A-4147-A177-3AD203B41FA5}">
                      <a16:colId xmlns:a16="http://schemas.microsoft.com/office/drawing/2014/main" val="4110692100"/>
                    </a:ext>
                  </a:extLst>
                </a:gridCol>
                <a:gridCol w="1202499">
                  <a:extLst>
                    <a:ext uri="{9D8B030D-6E8A-4147-A177-3AD203B41FA5}">
                      <a16:colId xmlns:a16="http://schemas.microsoft.com/office/drawing/2014/main" val="682016687"/>
                    </a:ext>
                  </a:extLst>
                </a:gridCol>
                <a:gridCol w="1636985">
                  <a:extLst>
                    <a:ext uri="{9D8B030D-6E8A-4147-A177-3AD203B41FA5}">
                      <a16:colId xmlns:a16="http://schemas.microsoft.com/office/drawing/2014/main" val="4006361334"/>
                    </a:ext>
                  </a:extLst>
                </a:gridCol>
                <a:gridCol w="1695965">
                  <a:extLst>
                    <a:ext uri="{9D8B030D-6E8A-4147-A177-3AD203B41FA5}">
                      <a16:colId xmlns:a16="http://schemas.microsoft.com/office/drawing/2014/main" val="906381058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2896174154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1968792464"/>
                    </a:ext>
                  </a:extLst>
                </a:gridCol>
              </a:tblGrid>
              <a:tr h="77661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Oplossing van: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Gemeten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pH</a:t>
                      </a:r>
                      <a:endParaRPr lang="nl-NL" sz="16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z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zoutzuur?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natronloog?</a:t>
                      </a:r>
                      <a:endParaRPr lang="nl-NL" sz="14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66904725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12,3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14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00061292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9,6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45379729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5,5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59146698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3,3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4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84320283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55450350"/>
      </p:ext>
    </p:extLst>
  </p:cSld>
  <p:clrMapOvr>
    <a:masterClrMapping/>
  </p:clrMapOvr>
  <p:transition spd="slow">
    <p:fade thruBlk="1"/>
  </p:transition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50E1B3DD-3694-418E-B32A-7FDADD0484E0}"/>
              </a:ext>
            </a:extLst>
          </p:cNvPr>
          <p:cNvSpPr/>
          <p:nvPr/>
        </p:nvSpPr>
        <p:spPr>
          <a:xfrm>
            <a:off x="331940" y="135873"/>
            <a:ext cx="8711852" cy="65687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Onderzoeksvraag 3</a:t>
            </a:r>
            <a:endParaRPr lang="nl-NL" sz="2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Zijn oplossingen van 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 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zuur of basisch?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endParaRPr lang="nl-NL" sz="1000" dirty="0"/>
          </a:p>
          <a:p>
            <a:pPr>
              <a:lnSpc>
                <a:spcPct val="115000"/>
              </a:lnSpc>
            </a:pPr>
            <a:r>
              <a:rPr lang="nl-NL" sz="2000" dirty="0"/>
              <a:t>Welke deeltjes reageren met water als base?    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3-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en   HPO</a:t>
            </a:r>
            <a:r>
              <a:rPr lang="nl-NL" sz="2000" baseline="-25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2-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endParaRPr lang="nl-NL" sz="2000" dirty="0">
              <a:solidFill>
                <a:schemeClr val="bg1"/>
              </a:solidFill>
            </a:endParaRPr>
          </a:p>
          <a:p>
            <a:pPr>
              <a:lnSpc>
                <a:spcPct val="115000"/>
              </a:lnSpc>
            </a:pPr>
            <a:r>
              <a:rPr lang="nl-NL" sz="2000" dirty="0"/>
              <a:t>En welke deeltjes als zuur?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 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</a:t>
            </a:r>
            <a:r>
              <a:rPr lang="nl-NL" sz="2000" baseline="-25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 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en   H</a:t>
            </a:r>
            <a:r>
              <a:rPr lang="nl-NL" sz="2000" baseline="-25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 </a:t>
            </a:r>
            <a:endParaRPr lang="nl-NL" sz="2000" dirty="0">
              <a:solidFill>
                <a:schemeClr val="bg1"/>
              </a:solidFill>
            </a:endParaRPr>
          </a:p>
          <a:p>
            <a:pPr>
              <a:lnSpc>
                <a:spcPct val="115000"/>
              </a:lnSpc>
            </a:pPr>
            <a:r>
              <a:rPr lang="nl-NL" sz="2000" dirty="0"/>
              <a:t>Hoe kun je dat voorspellen?  </a:t>
            </a:r>
            <a:r>
              <a:rPr lang="nl-NL" sz="2400" dirty="0">
                <a:solidFill>
                  <a:schemeClr val="bg1"/>
                </a:solidFill>
              </a:rPr>
              <a:t>Vergelijk K</a:t>
            </a:r>
            <a:r>
              <a:rPr lang="nl-NL" sz="2400" baseline="-25000" dirty="0">
                <a:solidFill>
                  <a:schemeClr val="bg1"/>
                </a:solidFill>
              </a:rPr>
              <a:t>z</a:t>
            </a:r>
            <a:r>
              <a:rPr lang="nl-NL" sz="2400" dirty="0">
                <a:solidFill>
                  <a:schemeClr val="bg1"/>
                </a:solidFill>
              </a:rPr>
              <a:t> en K</a:t>
            </a:r>
            <a:r>
              <a:rPr lang="nl-NL" sz="2400" baseline="-25000" dirty="0">
                <a:solidFill>
                  <a:schemeClr val="bg1"/>
                </a:solidFill>
              </a:rPr>
              <a:t>b</a:t>
            </a:r>
          </a:p>
          <a:p>
            <a:pPr>
              <a:lnSpc>
                <a:spcPct val="115000"/>
              </a:lnSpc>
            </a:pPr>
            <a:endParaRPr lang="nl-NL" sz="2400" baseline="-25000" dirty="0">
              <a:solidFill>
                <a:srgbClr val="FF0000"/>
              </a:solidFill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9F9747E0-5C64-40AD-946E-3AEB698CBBA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6496582"/>
              </p:ext>
            </p:extLst>
          </p:nvPr>
        </p:nvGraphicFramePr>
        <p:xfrm>
          <a:off x="331940" y="1177447"/>
          <a:ext cx="8523962" cy="326364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71183">
                  <a:extLst>
                    <a:ext uri="{9D8B030D-6E8A-4147-A177-3AD203B41FA5}">
                      <a16:colId xmlns:a16="http://schemas.microsoft.com/office/drawing/2014/main" val="4110692100"/>
                    </a:ext>
                  </a:extLst>
                </a:gridCol>
                <a:gridCol w="1202499">
                  <a:extLst>
                    <a:ext uri="{9D8B030D-6E8A-4147-A177-3AD203B41FA5}">
                      <a16:colId xmlns:a16="http://schemas.microsoft.com/office/drawing/2014/main" val="682016687"/>
                    </a:ext>
                  </a:extLst>
                </a:gridCol>
                <a:gridCol w="1636985">
                  <a:extLst>
                    <a:ext uri="{9D8B030D-6E8A-4147-A177-3AD203B41FA5}">
                      <a16:colId xmlns:a16="http://schemas.microsoft.com/office/drawing/2014/main" val="4006361334"/>
                    </a:ext>
                  </a:extLst>
                </a:gridCol>
                <a:gridCol w="1695965">
                  <a:extLst>
                    <a:ext uri="{9D8B030D-6E8A-4147-A177-3AD203B41FA5}">
                      <a16:colId xmlns:a16="http://schemas.microsoft.com/office/drawing/2014/main" val="906381058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2896174154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1968792464"/>
                    </a:ext>
                  </a:extLst>
                </a:gridCol>
              </a:tblGrid>
              <a:tr h="77661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Oplossing van: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Gemeten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pH</a:t>
                      </a:r>
                      <a:endParaRPr lang="nl-NL" sz="16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z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zoutzuur?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natronloog?</a:t>
                      </a:r>
                      <a:endParaRPr lang="nl-NL" sz="14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66904725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12,3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2,1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-2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14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00061292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9,6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1,6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-7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4,8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-13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45379729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5,5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1,4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-12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6,2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-8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59146698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3,3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6,9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-3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4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84320283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2564418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50E1B3DD-3694-418E-B32A-7FDADD0484E0}"/>
              </a:ext>
            </a:extLst>
          </p:cNvPr>
          <p:cNvSpPr/>
          <p:nvPr/>
        </p:nvSpPr>
        <p:spPr>
          <a:xfrm>
            <a:off x="331940" y="135873"/>
            <a:ext cx="8711852" cy="65687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Onderzoeksvraag 3</a:t>
            </a:r>
            <a:endParaRPr lang="nl-NL" sz="2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Zijn oplossingen van 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 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zuur of basisch?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endParaRPr lang="nl-NL" sz="1000" dirty="0"/>
          </a:p>
          <a:p>
            <a:pPr>
              <a:lnSpc>
                <a:spcPct val="115000"/>
              </a:lnSpc>
            </a:pPr>
            <a:r>
              <a:rPr lang="nl-NL" sz="2000" dirty="0"/>
              <a:t>Welke deeltjes reageren met water als base?    </a:t>
            </a:r>
            <a:r>
              <a:rPr lang="nl-NL" sz="2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3-</a:t>
            </a:r>
            <a:r>
              <a:rPr lang="nl-NL" sz="2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en   HPO</a:t>
            </a:r>
            <a:r>
              <a:rPr lang="nl-NL" sz="20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2-</a:t>
            </a:r>
            <a:r>
              <a:rPr lang="nl-NL" sz="2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endParaRPr lang="nl-NL" sz="2000" dirty="0">
              <a:solidFill>
                <a:srgbClr val="FF0000"/>
              </a:solidFill>
            </a:endParaRPr>
          </a:p>
          <a:p>
            <a:pPr>
              <a:lnSpc>
                <a:spcPct val="115000"/>
              </a:lnSpc>
            </a:pPr>
            <a:r>
              <a:rPr lang="nl-NL" sz="2000" dirty="0"/>
              <a:t>En welke deeltjes als zuur?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 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</a:t>
            </a:r>
            <a:r>
              <a:rPr lang="nl-NL" sz="2000" baseline="-25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 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en   H</a:t>
            </a:r>
            <a:r>
              <a:rPr lang="nl-NL" sz="2000" baseline="-25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nl-NL" sz="2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solidFill>
                  <a:schemeClr val="bg1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 </a:t>
            </a:r>
            <a:endParaRPr lang="nl-NL" sz="2000" dirty="0">
              <a:solidFill>
                <a:schemeClr val="bg1"/>
              </a:solidFill>
            </a:endParaRPr>
          </a:p>
          <a:p>
            <a:pPr>
              <a:lnSpc>
                <a:spcPct val="115000"/>
              </a:lnSpc>
            </a:pPr>
            <a:r>
              <a:rPr lang="nl-NL" sz="2000" dirty="0"/>
              <a:t>Hoe kun je dat voorspellen?  </a:t>
            </a:r>
            <a:r>
              <a:rPr lang="nl-NL" sz="2400" dirty="0">
                <a:solidFill>
                  <a:schemeClr val="bg1"/>
                </a:solidFill>
              </a:rPr>
              <a:t>Vergelijk K</a:t>
            </a:r>
            <a:r>
              <a:rPr lang="nl-NL" sz="2400" baseline="-25000" dirty="0">
                <a:solidFill>
                  <a:schemeClr val="bg1"/>
                </a:solidFill>
              </a:rPr>
              <a:t>z</a:t>
            </a:r>
            <a:r>
              <a:rPr lang="nl-NL" sz="2400" dirty="0">
                <a:solidFill>
                  <a:schemeClr val="bg1"/>
                </a:solidFill>
              </a:rPr>
              <a:t> en K</a:t>
            </a:r>
            <a:r>
              <a:rPr lang="nl-NL" sz="2400" baseline="-25000" dirty="0">
                <a:solidFill>
                  <a:schemeClr val="bg1"/>
                </a:solidFill>
              </a:rPr>
              <a:t>b</a:t>
            </a:r>
          </a:p>
          <a:p>
            <a:pPr>
              <a:lnSpc>
                <a:spcPct val="115000"/>
              </a:lnSpc>
            </a:pPr>
            <a:endParaRPr lang="nl-NL" sz="2400" baseline="-25000" dirty="0">
              <a:solidFill>
                <a:srgbClr val="FF0000"/>
              </a:solidFill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C06B7B4D-F070-4C64-962B-341F83FD486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4877045"/>
              </p:ext>
            </p:extLst>
          </p:nvPr>
        </p:nvGraphicFramePr>
        <p:xfrm>
          <a:off x="331940" y="1177447"/>
          <a:ext cx="8523962" cy="326364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71183">
                  <a:extLst>
                    <a:ext uri="{9D8B030D-6E8A-4147-A177-3AD203B41FA5}">
                      <a16:colId xmlns:a16="http://schemas.microsoft.com/office/drawing/2014/main" val="4110692100"/>
                    </a:ext>
                  </a:extLst>
                </a:gridCol>
                <a:gridCol w="1202499">
                  <a:extLst>
                    <a:ext uri="{9D8B030D-6E8A-4147-A177-3AD203B41FA5}">
                      <a16:colId xmlns:a16="http://schemas.microsoft.com/office/drawing/2014/main" val="682016687"/>
                    </a:ext>
                  </a:extLst>
                </a:gridCol>
                <a:gridCol w="1636985">
                  <a:extLst>
                    <a:ext uri="{9D8B030D-6E8A-4147-A177-3AD203B41FA5}">
                      <a16:colId xmlns:a16="http://schemas.microsoft.com/office/drawing/2014/main" val="4006361334"/>
                    </a:ext>
                  </a:extLst>
                </a:gridCol>
                <a:gridCol w="1695965">
                  <a:extLst>
                    <a:ext uri="{9D8B030D-6E8A-4147-A177-3AD203B41FA5}">
                      <a16:colId xmlns:a16="http://schemas.microsoft.com/office/drawing/2014/main" val="906381058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2896174154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1968792464"/>
                    </a:ext>
                  </a:extLst>
                </a:gridCol>
              </a:tblGrid>
              <a:tr h="77661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Oplossing van: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Gemeten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pH</a:t>
                      </a:r>
                      <a:endParaRPr lang="nl-NL" sz="16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z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zoutzuur?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natronloog?</a:t>
                      </a:r>
                      <a:endParaRPr lang="nl-NL" sz="14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66904725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12,3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2,1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-2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14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00061292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9,6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1,6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-7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4,8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-13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45379729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5,5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1,4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-12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6,2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-8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59146698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3,3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6,9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-3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4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84320283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86433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50E1B3DD-3694-418E-B32A-7FDADD0484E0}"/>
              </a:ext>
            </a:extLst>
          </p:cNvPr>
          <p:cNvSpPr/>
          <p:nvPr/>
        </p:nvSpPr>
        <p:spPr>
          <a:xfrm>
            <a:off x="331940" y="135873"/>
            <a:ext cx="8711852" cy="65687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Onderzoeksvraag 3</a:t>
            </a:r>
            <a:endParaRPr lang="nl-NL" sz="2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Zijn oplossingen van 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 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zuur of basisch?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endParaRPr lang="nl-NL" sz="1000" dirty="0"/>
          </a:p>
          <a:p>
            <a:pPr>
              <a:lnSpc>
                <a:spcPct val="115000"/>
              </a:lnSpc>
            </a:pPr>
            <a:r>
              <a:rPr lang="nl-NL" sz="2000" dirty="0"/>
              <a:t>Welke deeltjes reageren met water als base?    </a:t>
            </a:r>
            <a:r>
              <a:rPr lang="nl-NL" sz="2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3-</a:t>
            </a:r>
            <a:r>
              <a:rPr lang="nl-NL" sz="2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en   HPO</a:t>
            </a:r>
            <a:r>
              <a:rPr lang="nl-NL" sz="20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2-</a:t>
            </a:r>
            <a:r>
              <a:rPr lang="nl-NL" sz="2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endParaRPr lang="nl-NL" sz="2000" dirty="0">
              <a:solidFill>
                <a:srgbClr val="FF0000"/>
              </a:solidFill>
            </a:endParaRPr>
          </a:p>
          <a:p>
            <a:pPr>
              <a:lnSpc>
                <a:spcPct val="115000"/>
              </a:lnSpc>
            </a:pPr>
            <a:r>
              <a:rPr lang="nl-NL" sz="2000" dirty="0"/>
              <a:t>En welke deeltjes als zuur?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 </a:t>
            </a:r>
            <a:r>
              <a:rPr lang="nl-NL" sz="2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</a:t>
            </a:r>
            <a:r>
              <a:rPr lang="nl-NL" sz="20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nl-NL" sz="2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 </a:t>
            </a:r>
            <a:r>
              <a:rPr lang="nl-NL" sz="2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en   H</a:t>
            </a:r>
            <a:r>
              <a:rPr lang="nl-NL" sz="20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nl-NL" sz="2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 </a:t>
            </a:r>
            <a:endParaRPr lang="nl-NL" sz="2000" dirty="0">
              <a:solidFill>
                <a:srgbClr val="FF0000"/>
              </a:solidFill>
            </a:endParaRPr>
          </a:p>
          <a:p>
            <a:pPr>
              <a:lnSpc>
                <a:spcPct val="115000"/>
              </a:lnSpc>
            </a:pPr>
            <a:r>
              <a:rPr lang="nl-NL" sz="2000" dirty="0"/>
              <a:t>Hoe kun je dat voorspellen?  </a:t>
            </a:r>
            <a:r>
              <a:rPr lang="nl-NL" sz="2400" dirty="0">
                <a:solidFill>
                  <a:schemeClr val="bg1"/>
                </a:solidFill>
              </a:rPr>
              <a:t>Vergelijk K</a:t>
            </a:r>
            <a:r>
              <a:rPr lang="nl-NL" sz="2400" baseline="-25000" dirty="0">
                <a:solidFill>
                  <a:schemeClr val="bg1"/>
                </a:solidFill>
              </a:rPr>
              <a:t>z</a:t>
            </a:r>
            <a:r>
              <a:rPr lang="nl-NL" sz="2400" dirty="0">
                <a:solidFill>
                  <a:schemeClr val="bg1"/>
                </a:solidFill>
              </a:rPr>
              <a:t> en K</a:t>
            </a:r>
            <a:r>
              <a:rPr lang="nl-NL" sz="2400" baseline="-25000" dirty="0">
                <a:solidFill>
                  <a:schemeClr val="bg1"/>
                </a:solidFill>
              </a:rPr>
              <a:t>b</a:t>
            </a:r>
          </a:p>
          <a:p>
            <a:pPr>
              <a:lnSpc>
                <a:spcPct val="115000"/>
              </a:lnSpc>
            </a:pPr>
            <a:endParaRPr lang="nl-NL" sz="2400" baseline="-25000" dirty="0">
              <a:solidFill>
                <a:srgbClr val="FF0000"/>
              </a:solidFill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D64DCA76-0FF5-4B29-A835-851BCBAB1CF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7184719"/>
              </p:ext>
            </p:extLst>
          </p:nvPr>
        </p:nvGraphicFramePr>
        <p:xfrm>
          <a:off x="331940" y="1177447"/>
          <a:ext cx="8523962" cy="326364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71183">
                  <a:extLst>
                    <a:ext uri="{9D8B030D-6E8A-4147-A177-3AD203B41FA5}">
                      <a16:colId xmlns:a16="http://schemas.microsoft.com/office/drawing/2014/main" val="4110692100"/>
                    </a:ext>
                  </a:extLst>
                </a:gridCol>
                <a:gridCol w="1202499">
                  <a:extLst>
                    <a:ext uri="{9D8B030D-6E8A-4147-A177-3AD203B41FA5}">
                      <a16:colId xmlns:a16="http://schemas.microsoft.com/office/drawing/2014/main" val="682016687"/>
                    </a:ext>
                  </a:extLst>
                </a:gridCol>
                <a:gridCol w="1636985">
                  <a:extLst>
                    <a:ext uri="{9D8B030D-6E8A-4147-A177-3AD203B41FA5}">
                      <a16:colId xmlns:a16="http://schemas.microsoft.com/office/drawing/2014/main" val="4006361334"/>
                    </a:ext>
                  </a:extLst>
                </a:gridCol>
                <a:gridCol w="1695965">
                  <a:extLst>
                    <a:ext uri="{9D8B030D-6E8A-4147-A177-3AD203B41FA5}">
                      <a16:colId xmlns:a16="http://schemas.microsoft.com/office/drawing/2014/main" val="906381058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2896174154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1968792464"/>
                    </a:ext>
                  </a:extLst>
                </a:gridCol>
              </a:tblGrid>
              <a:tr h="77661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Oplossing van: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Gemeten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pH</a:t>
                      </a:r>
                      <a:endParaRPr lang="nl-NL" sz="16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z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zoutzuur?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natronloog?</a:t>
                      </a:r>
                      <a:endParaRPr lang="nl-NL" sz="14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66904725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12,3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2,1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-2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14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00061292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9,6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1,6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-7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4,8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-13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45379729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5,5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1,4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-12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6,2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-8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59146698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3,3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6,9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-3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4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84320283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976291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50E1B3DD-3694-418E-B32A-7FDADD0484E0}"/>
              </a:ext>
            </a:extLst>
          </p:cNvPr>
          <p:cNvSpPr/>
          <p:nvPr/>
        </p:nvSpPr>
        <p:spPr>
          <a:xfrm>
            <a:off x="331940" y="135873"/>
            <a:ext cx="8711852" cy="65687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Onderzoeksvraag 3</a:t>
            </a:r>
            <a:endParaRPr lang="nl-NL" sz="2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Zijn oplossingen van 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 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zuur of basisch?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endParaRPr lang="nl-NL" sz="1000" dirty="0"/>
          </a:p>
          <a:p>
            <a:pPr>
              <a:lnSpc>
                <a:spcPct val="115000"/>
              </a:lnSpc>
            </a:pPr>
            <a:r>
              <a:rPr lang="nl-NL" sz="2000" dirty="0"/>
              <a:t>Welke deeltjes reageren met water als base?    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3-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en   HPO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2-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endParaRPr lang="nl-NL" sz="2000" dirty="0"/>
          </a:p>
          <a:p>
            <a:pPr>
              <a:lnSpc>
                <a:spcPct val="115000"/>
              </a:lnSpc>
            </a:pPr>
            <a:r>
              <a:rPr lang="nl-NL" sz="2000" dirty="0"/>
              <a:t>En welke deeltjes als zuur?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 H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 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en   H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 </a:t>
            </a:r>
            <a:endParaRPr lang="nl-NL" sz="2000" dirty="0"/>
          </a:p>
          <a:p>
            <a:pPr>
              <a:lnSpc>
                <a:spcPct val="115000"/>
              </a:lnSpc>
            </a:pPr>
            <a:r>
              <a:rPr lang="nl-NL" sz="2000" dirty="0"/>
              <a:t>Hoe kun je dat voorspellen?  </a:t>
            </a:r>
            <a:r>
              <a:rPr lang="nl-NL" sz="2400" dirty="0">
                <a:solidFill>
                  <a:srgbClr val="FF0000"/>
                </a:solidFill>
              </a:rPr>
              <a:t>Vergelijk K</a:t>
            </a:r>
            <a:r>
              <a:rPr lang="nl-NL" sz="2400" baseline="-25000" dirty="0">
                <a:solidFill>
                  <a:srgbClr val="FF0000"/>
                </a:solidFill>
              </a:rPr>
              <a:t>z</a:t>
            </a:r>
            <a:r>
              <a:rPr lang="nl-NL" sz="2400" dirty="0">
                <a:solidFill>
                  <a:srgbClr val="FF0000"/>
                </a:solidFill>
              </a:rPr>
              <a:t> en K</a:t>
            </a:r>
            <a:r>
              <a:rPr lang="nl-NL" sz="2400" baseline="-25000" dirty="0">
                <a:solidFill>
                  <a:srgbClr val="FF0000"/>
                </a:solidFill>
              </a:rPr>
              <a:t>b</a:t>
            </a:r>
          </a:p>
          <a:p>
            <a:pPr>
              <a:lnSpc>
                <a:spcPct val="115000"/>
              </a:lnSpc>
            </a:pPr>
            <a:endParaRPr lang="nl-NL" sz="2400" baseline="-25000" dirty="0">
              <a:solidFill>
                <a:srgbClr val="FF0000"/>
              </a:solidFill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DCAE95D7-34EB-4B1A-B6BF-00DDA9FE46F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9280164"/>
              </p:ext>
            </p:extLst>
          </p:nvPr>
        </p:nvGraphicFramePr>
        <p:xfrm>
          <a:off x="331940" y="1177447"/>
          <a:ext cx="8523962" cy="326364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71183">
                  <a:extLst>
                    <a:ext uri="{9D8B030D-6E8A-4147-A177-3AD203B41FA5}">
                      <a16:colId xmlns:a16="http://schemas.microsoft.com/office/drawing/2014/main" val="4110692100"/>
                    </a:ext>
                  </a:extLst>
                </a:gridCol>
                <a:gridCol w="1202499">
                  <a:extLst>
                    <a:ext uri="{9D8B030D-6E8A-4147-A177-3AD203B41FA5}">
                      <a16:colId xmlns:a16="http://schemas.microsoft.com/office/drawing/2014/main" val="682016687"/>
                    </a:ext>
                  </a:extLst>
                </a:gridCol>
                <a:gridCol w="1636985">
                  <a:extLst>
                    <a:ext uri="{9D8B030D-6E8A-4147-A177-3AD203B41FA5}">
                      <a16:colId xmlns:a16="http://schemas.microsoft.com/office/drawing/2014/main" val="4006361334"/>
                    </a:ext>
                  </a:extLst>
                </a:gridCol>
                <a:gridCol w="1695965">
                  <a:extLst>
                    <a:ext uri="{9D8B030D-6E8A-4147-A177-3AD203B41FA5}">
                      <a16:colId xmlns:a16="http://schemas.microsoft.com/office/drawing/2014/main" val="906381058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2896174154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1968792464"/>
                    </a:ext>
                  </a:extLst>
                </a:gridCol>
              </a:tblGrid>
              <a:tr h="77661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Oplossing van: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Gemeten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pH</a:t>
                      </a:r>
                      <a:endParaRPr lang="nl-NL" sz="16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z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zoutzuur?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natronloog?</a:t>
                      </a:r>
                      <a:endParaRPr lang="nl-NL" sz="14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66904725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12,3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2,1 ∙ 10</a:t>
                      </a:r>
                      <a:r>
                        <a:rPr lang="nl-NL" sz="1800" baseline="300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-2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--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14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00061292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9,6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1,6 ∙ 10</a:t>
                      </a:r>
                      <a:r>
                        <a:rPr lang="nl-NL" sz="1800" baseline="300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-7</a:t>
                      </a: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4,8 ∙ 10</a:t>
                      </a:r>
                      <a:r>
                        <a:rPr lang="nl-NL" sz="1800" baseline="300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-13</a:t>
                      </a: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45379729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5,5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1,4 ∙ 10</a:t>
                      </a:r>
                      <a:r>
                        <a:rPr lang="nl-NL" sz="1800" baseline="300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-12</a:t>
                      </a: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6,2 ∙ 10</a:t>
                      </a:r>
                      <a:r>
                        <a:rPr lang="nl-NL" sz="1800" baseline="300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-8</a:t>
                      </a: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59146698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3,3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--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6,9 ∙ 10</a:t>
                      </a:r>
                      <a:r>
                        <a:rPr lang="nl-NL" sz="1800" baseline="300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-3</a:t>
                      </a: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14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843202830"/>
                  </a:ext>
                </a:extLst>
              </a:tr>
            </a:tbl>
          </a:graphicData>
        </a:graphic>
      </p:graphicFrame>
      <p:sp>
        <p:nvSpPr>
          <p:cNvPr id="3" name="Ovaal 2">
            <a:extLst>
              <a:ext uri="{FF2B5EF4-FFF2-40B4-BE49-F238E27FC236}">
                <a16:creationId xmlns:a16="http://schemas.microsoft.com/office/drawing/2014/main" id="{E4A897FC-8BF9-491F-A7BA-A1BBDDD0BFBA}"/>
              </a:ext>
            </a:extLst>
          </p:cNvPr>
          <p:cNvSpPr/>
          <p:nvPr/>
        </p:nvSpPr>
        <p:spPr>
          <a:xfrm>
            <a:off x="2828657" y="2640651"/>
            <a:ext cx="1367328" cy="461473"/>
          </a:xfrm>
          <a:prstGeom prst="ellipse">
            <a:avLst/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Ovaal 4">
            <a:extLst>
              <a:ext uri="{FF2B5EF4-FFF2-40B4-BE49-F238E27FC236}">
                <a16:creationId xmlns:a16="http://schemas.microsoft.com/office/drawing/2014/main" id="{AD396C48-521B-4296-81D2-DFF7A98C11DC}"/>
              </a:ext>
            </a:extLst>
          </p:cNvPr>
          <p:cNvSpPr/>
          <p:nvPr/>
        </p:nvSpPr>
        <p:spPr>
          <a:xfrm>
            <a:off x="4485117" y="3245979"/>
            <a:ext cx="1367328" cy="479988"/>
          </a:xfrm>
          <a:prstGeom prst="ellipse">
            <a:avLst/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946736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50E1B3DD-3694-418E-B32A-7FDADD0484E0}"/>
              </a:ext>
            </a:extLst>
          </p:cNvPr>
          <p:cNvSpPr/>
          <p:nvPr/>
        </p:nvSpPr>
        <p:spPr>
          <a:xfrm>
            <a:off x="331940" y="135873"/>
            <a:ext cx="8711852" cy="709963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Onderzoeksvraag 3</a:t>
            </a:r>
            <a:endParaRPr lang="nl-NL" sz="2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Zijn oplossingen van 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of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 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zuur of basisch?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</a:pPr>
            <a:endParaRPr lang="nl-NL" sz="1000" dirty="0"/>
          </a:p>
          <a:p>
            <a:pPr>
              <a:lnSpc>
                <a:spcPct val="115000"/>
              </a:lnSpc>
            </a:pPr>
            <a:r>
              <a:rPr lang="nl-NL" sz="2000" dirty="0"/>
              <a:t>Welke deeltjes reageren met water als base?    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3-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en   HPO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2-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endParaRPr lang="nl-NL" sz="2000" dirty="0"/>
          </a:p>
          <a:p>
            <a:pPr>
              <a:lnSpc>
                <a:spcPct val="115000"/>
              </a:lnSpc>
            </a:pPr>
            <a:r>
              <a:rPr lang="nl-NL" sz="2000" dirty="0"/>
              <a:t>En welke deeltjes als zuur?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 H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</a:t>
            </a:r>
            <a:r>
              <a:rPr lang="nl-NL" sz="2000" baseline="30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 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 en   H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nl-NL" sz="2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</a:t>
            </a:r>
            <a:r>
              <a:rPr lang="nl-NL" sz="2000" baseline="-25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 </a:t>
            </a:r>
            <a:endParaRPr lang="nl-NL" sz="2000" dirty="0"/>
          </a:p>
          <a:p>
            <a:pPr>
              <a:lnSpc>
                <a:spcPct val="115000"/>
              </a:lnSpc>
            </a:pPr>
            <a:r>
              <a:rPr lang="nl-NL" sz="2000" dirty="0"/>
              <a:t>Hoe kun je dat voorspellen?  </a:t>
            </a:r>
            <a:r>
              <a:rPr lang="nl-NL" sz="2400" dirty="0"/>
              <a:t>Vergelijk K</a:t>
            </a:r>
            <a:r>
              <a:rPr lang="nl-NL" sz="2400" baseline="-25000" dirty="0"/>
              <a:t>z</a:t>
            </a:r>
            <a:r>
              <a:rPr lang="nl-NL" sz="2400" dirty="0"/>
              <a:t> en K</a:t>
            </a:r>
            <a:r>
              <a:rPr lang="nl-NL" sz="2400" baseline="-25000" dirty="0"/>
              <a:t>b</a:t>
            </a:r>
          </a:p>
          <a:p>
            <a:pPr>
              <a:lnSpc>
                <a:spcPct val="115000"/>
              </a:lnSpc>
            </a:pPr>
            <a:endParaRPr lang="nl-NL" sz="2400" baseline="-25000" dirty="0">
              <a:solidFill>
                <a:srgbClr val="FF0000"/>
              </a:solidFill>
            </a:endParaRPr>
          </a:p>
          <a:p>
            <a:pPr>
              <a:lnSpc>
                <a:spcPct val="115000"/>
              </a:lnSpc>
            </a:pPr>
            <a:r>
              <a:rPr lang="nl-NL" sz="2000" dirty="0">
                <a:solidFill>
                  <a:srgbClr val="FF0000"/>
                </a:solidFill>
              </a:rPr>
              <a:t>Vul in de laatste twee kolommen steeds  'ja' of 'nee' in</a:t>
            </a:r>
            <a:r>
              <a:rPr lang="nl-NL" dirty="0">
                <a:solidFill>
                  <a:srgbClr val="FF0000"/>
                </a:solidFill>
              </a:rPr>
              <a:t>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3" name="Tabel 2">
            <a:extLst>
              <a:ext uri="{FF2B5EF4-FFF2-40B4-BE49-F238E27FC236}">
                <a16:creationId xmlns:a16="http://schemas.microsoft.com/office/drawing/2014/main" id="{347F1023-F17B-49AA-B0B8-D74D116C116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5411208"/>
              </p:ext>
            </p:extLst>
          </p:nvPr>
        </p:nvGraphicFramePr>
        <p:xfrm>
          <a:off x="331940" y="1177447"/>
          <a:ext cx="8523962" cy="326364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71183">
                  <a:extLst>
                    <a:ext uri="{9D8B030D-6E8A-4147-A177-3AD203B41FA5}">
                      <a16:colId xmlns:a16="http://schemas.microsoft.com/office/drawing/2014/main" val="4110692100"/>
                    </a:ext>
                  </a:extLst>
                </a:gridCol>
                <a:gridCol w="1202499">
                  <a:extLst>
                    <a:ext uri="{9D8B030D-6E8A-4147-A177-3AD203B41FA5}">
                      <a16:colId xmlns:a16="http://schemas.microsoft.com/office/drawing/2014/main" val="682016687"/>
                    </a:ext>
                  </a:extLst>
                </a:gridCol>
                <a:gridCol w="1636985">
                  <a:extLst>
                    <a:ext uri="{9D8B030D-6E8A-4147-A177-3AD203B41FA5}">
                      <a16:colId xmlns:a16="http://schemas.microsoft.com/office/drawing/2014/main" val="4006361334"/>
                    </a:ext>
                  </a:extLst>
                </a:gridCol>
                <a:gridCol w="1695965">
                  <a:extLst>
                    <a:ext uri="{9D8B030D-6E8A-4147-A177-3AD203B41FA5}">
                      <a16:colId xmlns:a16="http://schemas.microsoft.com/office/drawing/2014/main" val="906381058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2896174154"/>
                    </a:ext>
                  </a:extLst>
                </a:gridCol>
                <a:gridCol w="1408665">
                  <a:extLst>
                    <a:ext uri="{9D8B030D-6E8A-4147-A177-3AD203B41FA5}">
                      <a16:colId xmlns:a16="http://schemas.microsoft.com/office/drawing/2014/main" val="1968792464"/>
                    </a:ext>
                  </a:extLst>
                </a:gridCol>
              </a:tblGrid>
              <a:tr h="77661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Oplossing van: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Gemeten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nl-NL" sz="16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pH</a:t>
                      </a:r>
                      <a:endParaRPr lang="nl-NL" sz="16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z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zoutzuur?</a:t>
                      </a:r>
                      <a:endParaRPr lang="nl-NL" sz="1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40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Reactie mogelijk met natronloog?</a:t>
                      </a:r>
                      <a:endParaRPr lang="nl-NL" sz="14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66904725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12,3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2,1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-2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ja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nee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500061292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9,6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1,6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-7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4,8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-13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ja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ja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45379729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5,5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1,4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-12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6,2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-8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ja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ja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59146698"/>
                  </a:ext>
                </a:extLst>
              </a:tr>
              <a:tr h="62175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nl-NL" sz="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</a:t>
                      </a:r>
                      <a:r>
                        <a:rPr lang="nl-NL" sz="2000" baseline="-25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nl-NL" sz="20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3,3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6,9 ∙ 10</a:t>
                      </a:r>
                      <a:r>
                        <a:rPr lang="nl-NL" sz="1800" baseline="30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-3</a:t>
                      </a:r>
                      <a:r>
                        <a:rPr lang="nl-NL" sz="18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nl-NL" sz="14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nee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ja </a:t>
                      </a:r>
                      <a:endParaRPr lang="nl-NL" sz="1800" dirty="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84320283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68005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48854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      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Wit neerslag  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  					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waarneming in de eerste buis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kun je verklaren met twee reacties. Eerst vindt een zuur-base-reactie plaats, daarna een neerslagreactie: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→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Geef de vergelijking van de eerste zuur-base reactie. 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38280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945337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42483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       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Wit neerslag.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 waarneming in de eerste buis kun je verklaren met twee reacties.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Eerst vindt een zuur-base-reactie plaats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daarna een neerslagreactie: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→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1596302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48854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 		       </a:t>
            </a: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 waarneming in de eerste buis kun je verklaren met twee reacties. Eerst vindt een zuur-base-reactie plaats, daarna een neerslagreactie: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→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Geef de vergelijking van de eerste zuur-base reactie.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587409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56287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</a:t>
            </a:r>
            <a:r>
              <a:rPr lang="nl-NL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OH</a:t>
            </a:r>
            <a:r>
              <a:rPr lang="nl-NL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 waarneming in de eerste buis kun je verklaren met twee reacties. Eerst vindt een zuur-base-reactie plaats, daarna een neerslagreactie: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→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Geef de vergelijking van de eerste zuur-base reactie.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 OH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  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3246359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69029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 waarneming in de eerste buis kun je verklaren met twee reacties. Eerst vindt een zuur-base-reactie plaats, daarna een neerslagreactie: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→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Geef de vergelijking van de eerste zuur-base reactie.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 OH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  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solidFill>
                <a:srgbClr val="FF0000"/>
              </a:solidFill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solidFill>
                <a:srgbClr val="FF0000"/>
              </a:solidFill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24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0877560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2D76FC77-B626-4DE6-8967-6E19FF150008}"/>
              </a:ext>
            </a:extLst>
          </p:cNvPr>
          <p:cNvSpPr/>
          <p:nvPr/>
        </p:nvSpPr>
        <p:spPr>
          <a:xfrm>
            <a:off x="231732" y="156569"/>
            <a:ext cx="8912268" cy="61968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sz="2000" b="1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Onderzoeksvraag 1</a:t>
            </a:r>
            <a:endParaRPr lang="nl-NL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Behoort het waterstofcarbonaation, 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tot de zuren of basen?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  <a:tabLst>
                <a:tab pos="1285240" algn="l"/>
              </a:tabLs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Uitvoering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Schenk in drie reageerbuizen enkele mL calciumwaterstofcarbonaatoplossing        (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+ 2HCO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eerste buis een beetje natronloog ( Na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OH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 toe.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aan de tweede buis een beetje zoutzuur ( H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+ Cl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) toe. Laat de buis enige tijd staan en let op </a:t>
            </a:r>
            <a:r>
              <a:rPr lang="nl-NL" u="sng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gasvorming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Vragen</a:t>
            </a:r>
            <a:endParaRPr lang="nl-NL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  <a:buSzPts val="1000"/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 waarneming in de eerste buis kun je verklaren met twee reacties. Eerst vindt een zuur-base-reactie plaats, daarna een neerslagreactie: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→  Ca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2+ </a:t>
            </a: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</a:t>
            </a:r>
            <a:r>
              <a:rPr lang="nl-NL" baseline="-25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</a:t>
            </a:r>
            <a:endParaRPr lang="nl-NL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Geef de vergelijking van de eerste zuur-base reactie.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nl-NL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+   OH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 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→    CO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  <a:r>
              <a:rPr lang="nl-NL" sz="2400" baseline="30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2-  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+  H</a:t>
            </a:r>
            <a:r>
              <a:rPr lang="nl-NL" sz="2400" baseline="-250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nl-NL" sz="240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nl-NL" sz="1400" dirty="0">
              <a:solidFill>
                <a:srgbClr val="FF0000"/>
              </a:solidFill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Leg uit of bij deze eerste reactie HCO</a:t>
            </a:r>
            <a:r>
              <a:rPr lang="nl-NL" baseline="-25000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  <a:r>
              <a:rPr lang="nl-NL" baseline="30000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het zuur of de base is.</a:t>
            </a:r>
          </a:p>
          <a:p>
            <a:pPr>
              <a:lnSpc>
                <a:spcPct val="115000"/>
              </a:lnSpc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0135287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Kantoorthema">
  <a:themeElements>
    <a:clrScheme name="Kantoorthem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thema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th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252</TotalTime>
  <Words>4035</Words>
  <Application>Microsoft Office PowerPoint</Application>
  <PresentationFormat>Diavoorstelling (4:3)</PresentationFormat>
  <Paragraphs>790</Paragraphs>
  <Slides>40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40</vt:i4>
      </vt:variant>
    </vt:vector>
  </HeadingPairs>
  <TitlesOfParts>
    <vt:vector size="45" baseType="lpstr">
      <vt:lpstr>Arial</vt:lpstr>
      <vt:lpstr>Calibri</vt:lpstr>
      <vt:lpstr>Calibri Light</vt:lpstr>
      <vt:lpstr>Symbol</vt:lpstr>
      <vt:lpstr>Kantoorthema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Paul</dc:creator>
  <cp:lastModifiedBy>Paul Boddeke</cp:lastModifiedBy>
  <cp:revision>23</cp:revision>
  <dcterms:created xsi:type="dcterms:W3CDTF">2018-11-22T21:06:53Z</dcterms:created>
  <dcterms:modified xsi:type="dcterms:W3CDTF">2023-05-01T04:20:30Z</dcterms:modified>
</cp:coreProperties>
</file>

<file path=docProps/thumbnail.jpeg>
</file>