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5" r:id="rId10"/>
    <p:sldId id="273" r:id="rId11"/>
    <p:sldId id="274" r:id="rId12"/>
  </p:sldIdLst>
  <p:sldSz cx="12192000" cy="6858000"/>
  <p:notesSz cx="6858000" cy="9144000"/>
  <p:defaultTextStyle>
    <a:defPPr rtl="0"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317CDC8-7E04-469E-89F9-5E3187B84C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164861A-E35E-47EF-A5ED-41FCE50675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1C690-A9DF-4A97-9A11-96DE9C2E4D6B}" type="datetime1">
              <a:rPr lang="nl-NL" smtClean="0"/>
              <a:t>23-3-2023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76FFFCA-04FF-46ED-8E74-62D6BF87CC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415E6B1-EE9C-4108-B8F6-43944F33A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06759-F8EF-415E-BAAD-3783F62105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767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DE23B03-4F94-4B4F-A863-26C8638A531F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051351B-2C5D-457B-ABE5-B64DBC7BD410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27000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/>
              <a:t>Deze kunnen worden gewijzigd zodat ze overeenkomen met bepaalde regels van uw school.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51351B-2C5D-457B-ABE5-B64DBC7BD41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045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5759" y="2166364"/>
            <a:ext cx="11471565" cy="1739347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996250"/>
            <a:ext cx="9144000" cy="1309255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589AA3-B57D-4B46-BCA4-4F71A7576258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12329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685678-B6F4-4F49-BA0B-E8A948A6C1AB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94542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160624" y="274638"/>
            <a:ext cx="2402380" cy="5897562"/>
          </a:xfrm>
        </p:spPr>
        <p:txBody>
          <a:bodyPr vert="eaVert"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274638"/>
            <a:ext cx="7973291" cy="5897562"/>
          </a:xfrm>
        </p:spPr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 rtlCol="0"/>
          <a:lstStyle/>
          <a:p>
            <a:pPr rtl="0"/>
            <a:fld id="{30DBCEB7-83DA-43C3-8CB7-472D25EA5419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10135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9FE3D0-5CCB-455D-89EA-D08B076C98D6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58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3191" y="2208879"/>
            <a:ext cx="10515600" cy="1676400"/>
          </a:xfrm>
        </p:spPr>
        <p:txBody>
          <a:bodyPr rtlCol="0"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3191" y="4010334"/>
            <a:ext cx="10515600" cy="117463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1ABC6B4-E8D9-4F94-B349-CEF6853C0D2D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997606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205344" y="2011680"/>
            <a:ext cx="4754880" cy="420624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230391" y="2011680"/>
            <a:ext cx="4754880" cy="420624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947FE3-16CA-4889-ADFC-2B9772865DCF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60164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207008" y="1913470"/>
            <a:ext cx="4754880" cy="743094"/>
          </a:xfrm>
        </p:spPr>
        <p:txBody>
          <a:bodyPr rtlCol="0"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207008" y="2656566"/>
            <a:ext cx="4754880" cy="356616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31230" y="1913470"/>
            <a:ext cx="4754880" cy="743094"/>
          </a:xfrm>
        </p:spPr>
        <p:txBody>
          <a:bodyPr rtlCol="0"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231230" y="2656564"/>
            <a:ext cx="4754880" cy="356616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C4E616-7AF5-4A9B-87BB-7080498E3228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40652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F77DEF-82F8-46B0-974D-A7C019A50E4B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5601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84CD9-EA98-46EC-B6F0-58606384D779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726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207008" y="2120054"/>
            <a:ext cx="6126480" cy="411480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789023" y="2147486"/>
            <a:ext cx="3200400" cy="3432319"/>
          </a:xfrm>
        </p:spPr>
        <p:txBody>
          <a:bodyPr rtlCol="0"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9C292D-ACE1-48AE-83D3-25EC8FEDEE82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23507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rtlCol="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790688" y="2150621"/>
            <a:ext cx="3200400" cy="3429000"/>
          </a:xfrm>
        </p:spPr>
        <p:txBody>
          <a:bodyPr rtlCol="0"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51D687-B841-43EF-87D9-8E3D11890F8E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7367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 rtl="0"/>
            <a:fld id="{4180203D-3612-48AE-8542-D0D57AE431DD}" type="datetime1">
              <a:rPr lang="nl-NL" noProof="0" smtClean="0"/>
              <a:t>23-3-2023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75944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2A2D7DD-5041-4C4D-A523-F870B27AD1D4}"/>
              </a:ext>
            </a:extLst>
          </p:cNvPr>
          <p:cNvSpPr/>
          <p:nvPr/>
        </p:nvSpPr>
        <p:spPr>
          <a:xfrm>
            <a:off x="718309" y="2413337"/>
            <a:ext cx="10755380" cy="1015663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 rtl="0"/>
            <a:r>
              <a:rPr lang="nl-NL" sz="6000" b="0" cap="none" spc="0" dirty="0">
                <a:ln w="0"/>
                <a:solidFill>
                  <a:schemeClr val="bg2"/>
                </a:solidFill>
                <a:latin typeface="Franklin Gothic Medium" panose="020B0603020102020204" pitchFamily="34" charset="0"/>
                <a:cs typeface="Segoe UI" panose="020B0502040204020203" pitchFamily="34" charset="0"/>
              </a:rPr>
              <a:t>Workshop algemene psychiatrie</a:t>
            </a:r>
          </a:p>
        </p:txBody>
      </p:sp>
    </p:spTree>
    <p:extLst>
      <p:ext uri="{BB962C8B-B14F-4D97-AF65-F5344CB8AC3E}">
        <p14:creationId xmlns:p14="http://schemas.microsoft.com/office/powerpoint/2010/main" val="2084892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DA8B10-D412-B9B3-3F7E-3F7564F80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week: eerste presentaties</a:t>
            </a:r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id="{31F16172-0168-87C8-950F-EB81015207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3767" y="1589611"/>
            <a:ext cx="6903406" cy="5268389"/>
          </a:xfrm>
        </p:spPr>
      </p:pic>
    </p:spTree>
    <p:extLst>
      <p:ext uri="{BB962C8B-B14F-4D97-AF65-F5344CB8AC3E}">
        <p14:creationId xmlns:p14="http://schemas.microsoft.com/office/powerpoint/2010/main" val="175739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60DDF8-9C1E-1043-C7E3-E5B42E2E9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Afronding vak:</a:t>
            </a:r>
          </a:p>
          <a:p>
            <a:pPr>
              <a:buFontTx/>
              <a:buChar char="-"/>
            </a:pPr>
            <a:r>
              <a:rPr lang="nl-NL" dirty="0"/>
              <a:t>Opdrachten werkboeken: </a:t>
            </a:r>
            <a:r>
              <a:rPr lang="nl-NL" dirty="0">
                <a:highlight>
                  <a:srgbClr val="00FF00"/>
                </a:highlight>
              </a:rPr>
              <a:t>deadline 13 april</a:t>
            </a:r>
          </a:p>
          <a:p>
            <a:pPr>
              <a:buFontTx/>
              <a:buChar char="-"/>
            </a:pPr>
            <a:r>
              <a:rPr lang="nl-NL" dirty="0"/>
              <a:t>Brochure/ collage/ film: </a:t>
            </a:r>
            <a:r>
              <a:rPr lang="nl-NL" dirty="0">
                <a:highlight>
                  <a:srgbClr val="00FF00"/>
                </a:highlight>
              </a:rPr>
              <a:t>deadline 13 april</a:t>
            </a:r>
          </a:p>
          <a:p>
            <a:pPr>
              <a:buFontTx/>
              <a:buChar char="-"/>
            </a:pPr>
            <a:r>
              <a:rPr lang="nl-NL" dirty="0"/>
              <a:t>Verzorgen van een les: </a:t>
            </a:r>
            <a:r>
              <a:rPr lang="nl-NL" dirty="0">
                <a:highlight>
                  <a:srgbClr val="00FF00"/>
                </a:highlight>
              </a:rPr>
              <a:t>week 6,7,8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969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2DA4A-C060-3910-37B9-8784F4C26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06F95C-2E0D-0C61-4483-E5E900960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psychiatrische zorg van nu</a:t>
            </a:r>
          </a:p>
          <a:p>
            <a:r>
              <a:rPr lang="nl-NL" dirty="0"/>
              <a:t>Maatschappelijk steunsysteem</a:t>
            </a:r>
          </a:p>
          <a:p>
            <a:r>
              <a:rPr lang="nl-NL" dirty="0"/>
              <a:t>Organisaties van de GGZ</a:t>
            </a:r>
          </a:p>
          <a:p>
            <a:r>
              <a:rPr lang="nl-NL" dirty="0"/>
              <a:t>Zorgvarianten</a:t>
            </a:r>
          </a:p>
          <a:p>
            <a:r>
              <a:rPr lang="nl-NL" dirty="0"/>
              <a:t>Rol van de begeleider</a:t>
            </a:r>
          </a:p>
          <a:p>
            <a:r>
              <a:rPr lang="nl-NL" dirty="0"/>
              <a:t>Opdracht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0438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A6717-D8A0-B5DC-DFB6-A659E9F42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 van nu: Vermaatschappelijking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CFAF4-A62A-FEB5-6E51-1B2B1E565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Vroeger: gesticht of instelling</a:t>
            </a:r>
          </a:p>
          <a:p>
            <a:r>
              <a:rPr lang="nl-NL" dirty="0"/>
              <a:t>Vermaatschappelijking: de maatschappij van nu draagt steeds met de verantwoordelijkheid voor de verzorging van mensen met een zorgbehoefte.</a:t>
            </a:r>
          </a:p>
          <a:p>
            <a:r>
              <a:rPr lang="nl-NL" dirty="0"/>
              <a:t>Wet Maatschappelijke Ondersteuning: de gemeentelijke overheid biedt voldoende hulp en begeleiding om te kunnen participeren in de samenleving. </a:t>
            </a:r>
          </a:p>
        </p:txBody>
      </p:sp>
      <p:pic>
        <p:nvPicPr>
          <p:cNvPr id="2050" name="Picture 2" descr="Wmo indicatie voor onbepaalde tijd in de nieuwe verordening - SOLGU">
            <a:extLst>
              <a:ext uri="{FF2B5EF4-FFF2-40B4-BE49-F238E27FC236}">
                <a16:creationId xmlns:a16="http://schemas.microsoft.com/office/drawing/2014/main" id="{D0B0EE8D-1B93-632D-4D09-4AC1F6C1E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273" y="4219246"/>
            <a:ext cx="53435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85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FF9B19-9147-12D7-7CFF-8D17DD6DF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 steunsysteem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054676-41F4-F9A0-0364-4BF439B6B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Ontstaat wanneer de formele zorg samen met de informele zorg inspanningen leveren om de participatie van mensen met een psychische kwetsbaarheid vergroten. </a:t>
            </a:r>
          </a:p>
          <a:p>
            <a:r>
              <a:rPr lang="nl-NL" dirty="0"/>
              <a:t>Maatschappelijk steunsysteem op 3 niveaus</a:t>
            </a:r>
          </a:p>
          <a:p>
            <a:pPr marL="457200" indent="-457200">
              <a:buAutoNum type="arabicPeriod"/>
            </a:pPr>
            <a:r>
              <a:rPr lang="nl-NL" dirty="0"/>
              <a:t>Persoonlijk netwerk</a:t>
            </a:r>
          </a:p>
          <a:p>
            <a:pPr marL="457200" indent="-457200">
              <a:buAutoNum type="arabicPeriod"/>
            </a:pPr>
            <a:r>
              <a:rPr lang="nl-NL" dirty="0"/>
              <a:t>Hulpverlenersnetwerk </a:t>
            </a:r>
          </a:p>
          <a:p>
            <a:pPr marL="457200" indent="-457200">
              <a:buAutoNum type="arabicPeriod"/>
            </a:pPr>
            <a:r>
              <a:rPr lang="nl-NL" dirty="0"/>
              <a:t>Bestuurlijk netwerk </a:t>
            </a:r>
            <a:r>
              <a:rPr lang="nl-NL" sz="1500" dirty="0"/>
              <a:t>(bestuurders van zorgaanbieders)</a:t>
            </a:r>
          </a:p>
        </p:txBody>
      </p:sp>
    </p:spTree>
    <p:extLst>
      <p:ext uri="{BB962C8B-B14F-4D97-AF65-F5344CB8AC3E}">
        <p14:creationId xmlns:p14="http://schemas.microsoft.com/office/powerpoint/2010/main" val="3910004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9D2791-AB45-EE42-F42C-B5408CC1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Organisatie van de GGZ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32E316-B8DF-047E-47FC-5C6C9C0F6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geestelijke gezondheidszorg richt zich op:</a:t>
            </a:r>
          </a:p>
          <a:p>
            <a:r>
              <a:rPr lang="nl-NL" dirty="0"/>
              <a:t>Het voorkomen </a:t>
            </a:r>
          </a:p>
          <a:p>
            <a:r>
              <a:rPr lang="nl-NL" dirty="0"/>
              <a:t>Het behandelen en genezen</a:t>
            </a:r>
          </a:p>
          <a:p>
            <a:r>
              <a:rPr lang="nl-NL" dirty="0"/>
              <a:t>Het laten deelnemen aan de samenleving</a:t>
            </a:r>
          </a:p>
          <a:p>
            <a:r>
              <a:rPr lang="nl-NL" dirty="0"/>
              <a:t>Het bieden van hulp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9009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1A005-CEDE-93C3-02D6-F4AAE66F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Organisatie van de ggz in 2 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71330-112D-454D-F8D8-37C43E2CD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De basis GGZ: eerste lijn</a:t>
            </a:r>
          </a:p>
          <a:p>
            <a:pPr marL="457200" indent="-457200">
              <a:buAutoNum type="arabicPeriod"/>
            </a:pPr>
            <a:r>
              <a:rPr lang="nl-NL" dirty="0"/>
              <a:t>De gespecialiseerde zorg: tweede lijn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</p:txBody>
      </p:sp>
      <p:pic>
        <p:nvPicPr>
          <p:cNvPr id="3074" name="Picture 2" descr="Psychiatrie - Cedrah">
            <a:extLst>
              <a:ext uri="{FF2B5EF4-FFF2-40B4-BE49-F238E27FC236}">
                <a16:creationId xmlns:a16="http://schemas.microsoft.com/office/drawing/2014/main" id="{8F74EDCD-D688-B2CB-8506-E6FE961EE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083" y="2011680"/>
            <a:ext cx="3999131" cy="295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72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07C46-BB25-B9A3-50B5-09230B58C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zorgvarianten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5EE28-8AF1-995F-88BA-85D79D444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Ambulante zorg</a:t>
            </a:r>
          </a:p>
          <a:p>
            <a:r>
              <a:rPr lang="nl-NL" dirty="0"/>
              <a:t>Beschermd wonen</a:t>
            </a:r>
          </a:p>
          <a:p>
            <a:r>
              <a:rPr lang="nl-NL" dirty="0"/>
              <a:t>Deeltijd- en dagbehandeling</a:t>
            </a:r>
          </a:p>
          <a:p>
            <a:r>
              <a:rPr lang="nl-NL" dirty="0"/>
              <a:t>Klinische opname</a:t>
            </a:r>
          </a:p>
          <a:p>
            <a:r>
              <a:rPr lang="nl-NL" dirty="0"/>
              <a:t>Bemoeizorg</a:t>
            </a:r>
          </a:p>
        </p:txBody>
      </p:sp>
      <p:pic>
        <p:nvPicPr>
          <p:cNvPr id="4098" name="Picture 2" descr="Opname afkickkliniek (uitleg &amp; snel aanmelden) - Changes GGZ">
            <a:extLst>
              <a:ext uri="{FF2B5EF4-FFF2-40B4-BE49-F238E27FC236}">
                <a16:creationId xmlns:a16="http://schemas.microsoft.com/office/drawing/2014/main" id="{E291F42A-5AC0-1714-1A22-4BA652F96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574" y="2011680"/>
            <a:ext cx="4905047" cy="303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501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97F99-E126-0FB8-9C8B-9FB262556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 van de begeleider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6B34FF-A6C7-47B5-2C41-481FBA805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Zoveel mogelijk ondersteunen.</a:t>
            </a:r>
          </a:p>
          <a:p>
            <a:r>
              <a:rPr lang="nl-NL" dirty="0"/>
              <a:t>De cliënt moet erkennen dat er een probleem is.</a:t>
            </a:r>
          </a:p>
          <a:p>
            <a:r>
              <a:rPr lang="nl-NL" dirty="0"/>
              <a:t>Inleven in de situatie. </a:t>
            </a:r>
          </a:p>
          <a:p>
            <a:r>
              <a:rPr lang="nl-NL" dirty="0"/>
              <a:t>Ken het ziektebeeld van de cliënt en begrijp waarom de cliënt op een bepaalde manier reageert.</a:t>
            </a:r>
          </a:p>
        </p:txBody>
      </p:sp>
    </p:spTree>
    <p:extLst>
      <p:ext uri="{BB962C8B-B14F-4D97-AF65-F5344CB8AC3E}">
        <p14:creationId xmlns:p14="http://schemas.microsoft.com/office/powerpoint/2010/main" val="280887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19258-7EA2-C2D6-5152-2E2EECC63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 wat is.../ wat weet je van…</a:t>
            </a:r>
          </a:p>
        </p:txBody>
      </p:sp>
      <p:pic>
        <p:nvPicPr>
          <p:cNvPr id="1026" name="Picture 2" descr="De opdracht van vandaag is">
            <a:extLst>
              <a:ext uri="{FF2B5EF4-FFF2-40B4-BE49-F238E27FC236}">
                <a16:creationId xmlns:a16="http://schemas.microsoft.com/office/drawing/2014/main" id="{F5A033EF-3D34-0CD5-2B7B-F60DFE465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440" y="2219960"/>
            <a:ext cx="4078923" cy="407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128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eengesloten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329_TF11977135" id="{07B52D5D-4085-4D90-B559-8C7FCF6B8329}" vid="{AEB42853-C93F-45B3-9714-A5C5F0F93687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speelplaatsregels</Template>
  <TotalTime>207</TotalTime>
  <Words>263</Words>
  <Application>Microsoft Office PowerPoint</Application>
  <PresentationFormat>Breedbeeld</PresentationFormat>
  <Paragraphs>47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Calibri</vt:lpstr>
      <vt:lpstr>Corbel</vt:lpstr>
      <vt:lpstr>Franklin Gothic Medium</vt:lpstr>
      <vt:lpstr>Wingdings</vt:lpstr>
      <vt:lpstr>Aaneengesloten</vt:lpstr>
      <vt:lpstr>PowerPoint-presentatie</vt:lpstr>
      <vt:lpstr>Vandaag</vt:lpstr>
      <vt:lpstr>Zorg van nu: Vermaatschappelijking</vt:lpstr>
      <vt:lpstr>Maatschappelijk steunsysteem</vt:lpstr>
      <vt:lpstr>Organisatie van de GGZ</vt:lpstr>
      <vt:lpstr>Organisatie van de ggz in 2 delen</vt:lpstr>
      <vt:lpstr>zorgvarianten</vt:lpstr>
      <vt:lpstr>Rol van de begeleider</vt:lpstr>
      <vt:lpstr>Opdracht: wat is.../ wat weet je van…</vt:lpstr>
      <vt:lpstr>Volgende week: eerste presentaties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Vroom, Romy</dc:creator>
  <cp:lastModifiedBy>Romy</cp:lastModifiedBy>
  <cp:revision>8</cp:revision>
  <dcterms:created xsi:type="dcterms:W3CDTF">2023-03-21T11:47:27Z</dcterms:created>
  <dcterms:modified xsi:type="dcterms:W3CDTF">2023-03-23T09:10:03Z</dcterms:modified>
</cp:coreProperties>
</file>