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3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Title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3962399" y="1964267"/>
            <a:ext cx="7197726" cy="2421464"/>
          </a:xfrm>
        </p:spPr>
        <p:txBody>
          <a:bodyPr anchor="b">
            <a:normAutofit/>
          </a:bodyPr>
          <a:lstStyle>
            <a:lvl1pPr algn="r">
              <a:defRPr sz="4800">
                <a:effectLst/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962399" y="4385732"/>
            <a:ext cx="7197726" cy="1405467"/>
          </a:xfrm>
        </p:spPr>
        <p:txBody>
          <a:bodyPr anchor="t">
            <a:normAutofit/>
          </a:bodyPr>
          <a:lstStyle>
            <a:lvl1pPr marL="0" indent="0" algn="r">
              <a:buNone/>
              <a:defRPr sz="1800" cap="all"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Klikken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8932558" y="5870575"/>
            <a:ext cx="1600200" cy="377825"/>
          </a:xfrm>
        </p:spPr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3962399" y="5870575"/>
            <a:ext cx="4893958" cy="3778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608958" y="5870575"/>
            <a:ext cx="551167" cy="3778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sche 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4732865"/>
            <a:ext cx="1013142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371600" y="932112"/>
            <a:ext cx="8759827" cy="3164976"/>
          </a:xfrm>
          <a:prstGeom prst="roundRect">
            <a:avLst>
              <a:gd name="adj" fmla="val 4380"/>
            </a:avLst>
          </a:prstGeom>
          <a:ln w="50800" cap="sq" cmpd="dbl">
            <a:gradFill flip="none" rotWithShape="1">
              <a:gsLst>
                <a:gs pos="0">
                  <a:srgbClr val="FFFFFF"/>
                </a:gs>
                <a:gs pos="100000">
                  <a:schemeClr val="tx1">
                    <a:alpha val="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miter lim="800000"/>
          </a:ln>
          <a:effectLst>
            <a:outerShdw blurRad="254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5299603"/>
            <a:ext cx="10131427" cy="49371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1" y="609601"/>
            <a:ext cx="10131427" cy="3124199"/>
          </a:xfrm>
        </p:spPr>
        <p:txBody>
          <a:bodyPr anchor="ctr">
            <a:normAutofit/>
          </a:bodyPr>
          <a:lstStyle>
            <a:lvl1pPr algn="l">
              <a:defRPr sz="32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343400"/>
            <a:ext cx="10131428" cy="1447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" name="Picture 15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15" name="TextBox 14"/>
          <p:cNvSpPr txBox="1"/>
          <p:nvPr/>
        </p:nvSpPr>
        <p:spPr>
          <a:xfrm>
            <a:off x="10237867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488275" y="823337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92267" y="609601"/>
            <a:ext cx="9550399" cy="2743199"/>
          </a:xfrm>
        </p:spPr>
        <p:txBody>
          <a:bodyPr anchor="ctr">
            <a:normAutofit/>
          </a:bodyPr>
          <a:lstStyle>
            <a:lvl1pPr algn="l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097875" y="3352800"/>
            <a:ext cx="9339184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7465" y="4343400"/>
            <a:ext cx="10152367" cy="1447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2" y="3308581"/>
            <a:ext cx="10131425" cy="1468800"/>
          </a:xfrm>
        </p:spPr>
        <p:txBody>
          <a:bodyPr anchor="b">
            <a:normAutofit/>
          </a:bodyPr>
          <a:lstStyle>
            <a:lvl1pPr algn="l">
              <a:defRPr sz="3200" b="0" cap="none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1" y="4777381"/>
            <a:ext cx="10131426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13" name="TextBox 12"/>
          <p:cNvSpPr txBox="1"/>
          <p:nvPr/>
        </p:nvSpPr>
        <p:spPr>
          <a:xfrm>
            <a:off x="10237867" y="2743200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488275" y="823337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6" name="Title 1"/>
          <p:cNvSpPr>
            <a:spLocks noGrp="1"/>
          </p:cNvSpPr>
          <p:nvPr>
            <p:ph type="title"/>
          </p:nvPr>
        </p:nvSpPr>
        <p:spPr>
          <a:xfrm>
            <a:off x="992267" y="609601"/>
            <a:ext cx="9550399" cy="2743199"/>
          </a:xfrm>
        </p:spPr>
        <p:txBody>
          <a:bodyPr anchor="ctr">
            <a:normAutofit/>
          </a:bodyPr>
          <a:lstStyle>
            <a:lvl1pPr algn="l">
              <a:defRPr sz="3200" b="0" cap="none">
                <a:solidFill>
                  <a:schemeClr val="tx1"/>
                </a:solidFill>
              </a:defRPr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5800" y="3886200"/>
            <a:ext cx="10135436" cy="8890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799" y="4775200"/>
            <a:ext cx="10135436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1" y="609601"/>
            <a:ext cx="10131427" cy="2743199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5801" y="3505200"/>
            <a:ext cx="10131428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800" b="0" cap="none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nl-NL"/>
              <a:t>Klikken om de tekststijl van het model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0" y="4343400"/>
            <a:ext cx="10131428" cy="14478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8" name="Title 1"/>
          <p:cNvSpPr>
            <a:spLocks noGrp="1"/>
          </p:cNvSpPr>
          <p:nvPr>
            <p:ph type="title"/>
          </p:nvPr>
        </p:nvSpPr>
        <p:spPr>
          <a:xfrm>
            <a:off x="685801" y="609600"/>
            <a:ext cx="10131425" cy="1456267"/>
          </a:xfrm>
        </p:spPr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58675" y="609599"/>
            <a:ext cx="2158552" cy="5181601"/>
          </a:xfrm>
        </p:spPr>
        <p:txBody>
          <a:bodyPr vert="eaVert"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7832116" cy="5181600"/>
          </a:xfrm>
        </p:spPr>
        <p:txBody>
          <a:bodyPr vert="eaVert" anchor="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3308581"/>
            <a:ext cx="10131427" cy="1468800"/>
          </a:xfrm>
        </p:spPr>
        <p:txBody>
          <a:bodyPr anchor="b"/>
          <a:lstStyle>
            <a:lvl1pPr algn="l">
              <a:defRPr sz="4000" b="0" cap="all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799" y="4777381"/>
            <a:ext cx="10131428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 cap="all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2" y="2142067"/>
            <a:ext cx="4995334" cy="3649134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21895" y="2142067"/>
            <a:ext cx="4995332" cy="3649133"/>
          </a:xfrm>
        </p:spPr>
        <p:txBody>
          <a:bodyPr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3670" y="2218267"/>
            <a:ext cx="470905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5801" y="2870201"/>
            <a:ext cx="4996923" cy="2920998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96003" y="2226734"/>
            <a:ext cx="4722813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23483" y="2870201"/>
            <a:ext cx="4995334" cy="2920998"/>
          </a:xfrm>
        </p:spPr>
        <p:txBody>
          <a:bodyPr anchor="t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Picture 5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2074333"/>
            <a:ext cx="3680885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648201" y="609601"/>
            <a:ext cx="6169026" cy="5181600"/>
          </a:xfrm>
        </p:spPr>
        <p:txBody>
          <a:bodyPr anchor="ctr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3445933"/>
            <a:ext cx="3680885" cy="1828800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Celestia-R1---OverlayContentHD.png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2188825" cy="6856214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600200"/>
            <a:ext cx="6164653" cy="13716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536253" y="914400"/>
            <a:ext cx="3280974" cy="4572000"/>
          </a:xfrm>
          <a:prstGeom prst="roundRect">
            <a:avLst>
              <a:gd name="adj" fmla="val 4280"/>
            </a:avLst>
          </a:prstGeom>
          <a:ln w="50800" cap="sq" cmpd="dbl">
            <a:gradFill flip="none" rotWithShape="1">
              <a:gsLst>
                <a:gs pos="0">
                  <a:srgbClr val="FFFFFF"/>
                </a:gs>
                <a:gs pos="100000">
                  <a:schemeClr val="tx1">
                    <a:alpha val="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miter lim="800000"/>
          </a:ln>
          <a:effectLst>
            <a:outerShdw blurRad="254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5800" y="2971800"/>
            <a:ext cx="6164653" cy="1828800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5801" y="609600"/>
            <a:ext cx="10131425" cy="14562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5801" y="2142067"/>
            <a:ext cx="10131425" cy="364913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589660" y="5870575"/>
            <a:ext cx="1600200" cy="3778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B61BEF0D-F0BB-DE4B-95CE-6DB70DBA9567}" type="datetimeFigureOut">
              <a:rPr lang="en-US" dirty="0"/>
              <a:pPr/>
              <a:t>9/4/2020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5800" y="5870575"/>
            <a:ext cx="7827659" cy="3778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266060" y="5870575"/>
            <a:ext cx="551167" cy="3778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0" i="0">
                <a:solidFill>
                  <a:schemeClr val="tx1"/>
                </a:solidFill>
                <a:effectLst/>
                <a:latin typeface="+mn-lt"/>
              </a:defRPr>
            </a:lvl1pPr>
          </a:lstStyle>
          <a:p>
            <a:fld id="{D57F1E4F-1CFF-5643-939E-217C01CDF565}" type="slidenum">
              <a:rPr lang="en-US" dirty="0"/>
              <a:pPr/>
              <a:t>‹nr.›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0" r:id="rId9"/>
    <p:sldLayoutId id="2147483657" r:id="rId10"/>
    <p:sldLayoutId id="2147483663" r:id="rId11"/>
    <p:sldLayoutId id="2147483664" r:id="rId12"/>
    <p:sldLayoutId id="2147483665" r:id="rId13"/>
    <p:sldLayoutId id="2147483668" r:id="rId14"/>
    <p:sldLayoutId id="2147483667" r:id="rId15"/>
    <p:sldLayoutId id="2147483658" r:id="rId16"/>
    <p:sldLayoutId id="214748365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8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6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4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0"/>
        </a:spcBef>
        <a:spcAft>
          <a:spcPts val="1000"/>
        </a:spcAft>
        <a:buClr>
          <a:schemeClr val="tx1"/>
        </a:buClr>
        <a:buSzPct val="100000"/>
        <a:buFont typeface="Arial"/>
        <a:buChar char="•"/>
        <a:defRPr sz="1200" kern="1200" cap="none">
          <a:solidFill>
            <a:schemeClr val="tx1"/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0E63652-F649-4DCE-8D9B-D0E9D5EB6E88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Les 1 samenwerken en coördineren </a:t>
            </a:r>
          </a:p>
        </p:txBody>
      </p:sp>
    </p:spTree>
    <p:extLst>
      <p:ext uri="{BB962C8B-B14F-4D97-AF65-F5344CB8AC3E}">
        <p14:creationId xmlns:p14="http://schemas.microsoft.com/office/powerpoint/2010/main" val="371008819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5AC4171-DC1A-4D8E-802B-BF55DBBF1CD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2120" y="0"/>
            <a:ext cx="10131425" cy="1456267"/>
          </a:xfrm>
        </p:spPr>
        <p:txBody>
          <a:bodyPr/>
          <a:lstStyle/>
          <a:p>
            <a:r>
              <a:rPr lang="nl-NL" dirty="0"/>
              <a:t>Waar is het </a:t>
            </a:r>
            <a:r>
              <a:rPr lang="nl-NL" dirty="0" err="1"/>
              <a:t>het</a:t>
            </a:r>
            <a:r>
              <a:rPr lang="nl-NL" dirty="0"/>
              <a:t> 1</a:t>
            </a:r>
            <a:r>
              <a:rPr lang="nl-NL" baseline="30000" dirty="0"/>
              <a:t>e</a:t>
            </a:r>
            <a:r>
              <a:rPr lang="nl-NL" dirty="0"/>
              <a:t> jaar ook alweer over gegaan?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D9C13EF-807D-486F-8C98-951ADC0D810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nl-NL" sz="2100" dirty="0"/>
              <a:t>Over de begrippen samenwerken en coördineren</a:t>
            </a:r>
          </a:p>
          <a:p>
            <a:r>
              <a:rPr lang="nl-NL" sz="2100" dirty="0"/>
              <a:t>Hoe ziet de Nederlandse Gezondheidszorg er uit?: 1. intra, extra, semi en transmuraal   2. Echelons</a:t>
            </a:r>
          </a:p>
          <a:p>
            <a:r>
              <a:rPr lang="nl-NL" sz="2100" dirty="0"/>
              <a:t>Verschillende organisatievormen in de zorg: Van taakgericht naar casemanagement</a:t>
            </a:r>
          </a:p>
          <a:p>
            <a:r>
              <a:rPr lang="nl-NL" sz="2100" dirty="0"/>
              <a:t>Overlegvormen in de zorg: van werkoverleg naar een MDO</a:t>
            </a:r>
          </a:p>
          <a:p>
            <a:r>
              <a:rPr lang="nl-NL" sz="2100" dirty="0"/>
              <a:t>Rollen in een team: de 9 rollen van Belbin, welke zijn het ook al weer?</a:t>
            </a:r>
          </a:p>
          <a:p>
            <a:r>
              <a:rPr lang="nl-NL" sz="2100" dirty="0"/>
              <a:t>Multidisciplinaire zorg: uit hoeveel disciplines  bestaat het team?</a:t>
            </a:r>
          </a:p>
          <a:p>
            <a:r>
              <a:rPr lang="nl-NL" sz="2100" dirty="0"/>
              <a:t>Overdragen van zorg: de taken die je hebt </a:t>
            </a:r>
            <a:r>
              <a:rPr lang="nl-NL" sz="2100" dirty="0" err="1"/>
              <a:t>mbt</a:t>
            </a:r>
            <a:r>
              <a:rPr lang="nl-NL" sz="2100" dirty="0"/>
              <a:t> het voorbereiden, begeleiden en rapporteren van een clientafspraak.</a:t>
            </a:r>
          </a:p>
          <a:p>
            <a:r>
              <a:rPr lang="nl-NL" sz="2100" dirty="0"/>
              <a:t>Formele en informele zorg</a:t>
            </a:r>
          </a:p>
          <a:p>
            <a:r>
              <a:rPr lang="nl-NL" sz="2100" i="0" dirty="0">
                <a:effectLst/>
              </a:rPr>
              <a:t>Participeren in 'mijn' zorginstelling, hoe krijgt dit vorm?</a:t>
            </a:r>
          </a:p>
          <a:p>
            <a:r>
              <a:rPr lang="nl-NL" sz="2100" i="0" dirty="0">
                <a:effectLst/>
              </a:rPr>
              <a:t>Een sociaal netwerk</a:t>
            </a:r>
          </a:p>
          <a:p>
            <a:r>
              <a:rPr lang="nl-NL" sz="2100" i="0" dirty="0">
                <a:effectLst/>
              </a:rPr>
              <a:t>Onderhouden van sociale contacten: het </a:t>
            </a:r>
            <a:r>
              <a:rPr lang="nl-NL" sz="2100" i="0" dirty="0" err="1">
                <a:effectLst/>
              </a:rPr>
              <a:t>zorgnetwerkpad</a:t>
            </a:r>
            <a:r>
              <a:rPr lang="nl-NL" sz="2100" i="0" dirty="0">
                <a:effectLst/>
              </a:rPr>
              <a:t> van een client</a:t>
            </a:r>
            <a:endParaRPr lang="nl-NL" sz="2100" dirty="0"/>
          </a:p>
          <a:p>
            <a:endParaRPr lang="nl-NL" dirty="0"/>
          </a:p>
          <a:p>
            <a:endParaRPr lang="nl-NL" dirty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21232666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A4E4C714-5D5A-4C30-BC72-8968F073DE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0" y="-82859"/>
            <a:ext cx="10131425" cy="1456267"/>
          </a:xfrm>
        </p:spPr>
        <p:txBody>
          <a:bodyPr/>
          <a:lstStyle/>
          <a:p>
            <a:r>
              <a:rPr lang="nl-NL" dirty="0"/>
              <a:t>Waar gaat het </a:t>
            </a:r>
            <a:r>
              <a:rPr lang="nl-NL" dirty="0" err="1"/>
              <a:t>het</a:t>
            </a:r>
            <a:r>
              <a:rPr lang="nl-NL" dirty="0"/>
              <a:t> 2</a:t>
            </a:r>
            <a:r>
              <a:rPr lang="nl-NL" baseline="30000" dirty="0"/>
              <a:t>e</a:t>
            </a:r>
            <a:r>
              <a:rPr lang="nl-NL" dirty="0"/>
              <a:t> jaar over?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B84B72B-97A5-44E2-9DE2-533DE66184E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5801" y="2142067"/>
            <a:ext cx="10411286" cy="4276488"/>
          </a:xfrm>
        </p:spPr>
        <p:txBody>
          <a:bodyPr>
            <a:noAutofit/>
          </a:bodyPr>
          <a:lstStyle/>
          <a:p>
            <a:pPr algn="l" rtl="0" fontAlgn="base"/>
            <a:r>
              <a:rPr lang="nl-NL" b="1" i="0" u="sng" dirty="0">
                <a:effectLst/>
                <a:latin typeface="Arial" panose="020B0604020202020204" pitchFamily="34" charset="0"/>
              </a:rPr>
              <a:t>Coördineren</a:t>
            </a:r>
            <a:r>
              <a:rPr lang="nl-NL" b="0" i="0" u="sng" dirty="0">
                <a:effectLst/>
                <a:latin typeface="Arial" panose="020B0604020202020204" pitchFamily="34" charset="0"/>
              </a:rPr>
              <a:t> </a:t>
            </a:r>
          </a:p>
          <a:p>
            <a:pPr algn="l" rtl="0" fontAlgn="base">
              <a:buFont typeface="Arial" panose="020B0604020202020204" pitchFamily="34" charset="0"/>
              <a:buChar char="•"/>
            </a:pPr>
            <a:r>
              <a:rPr lang="nl-NL" dirty="0">
                <a:latin typeface="Arial" panose="020B0604020202020204" pitchFamily="34" charset="0"/>
              </a:rPr>
              <a:t>H</a:t>
            </a:r>
            <a:r>
              <a:rPr lang="nl-NL" b="0" i="0" dirty="0">
                <a:effectLst/>
                <a:latin typeface="Arial" panose="020B0604020202020204" pitchFamily="34" charset="0"/>
              </a:rPr>
              <a:t>et SOFA-model  (les 2)</a:t>
            </a:r>
          </a:p>
          <a:p>
            <a:pPr algn="l" rtl="0" fontAlgn="base">
              <a:buFont typeface="Arial" panose="020B0604020202020204" pitchFamily="34" charset="0"/>
              <a:buChar char="•"/>
            </a:pPr>
            <a:r>
              <a:rPr lang="nl-NL" b="0" i="0" dirty="0">
                <a:effectLst/>
                <a:latin typeface="Arial" panose="020B0604020202020204" pitchFamily="34" charset="0"/>
              </a:rPr>
              <a:t>Je kan met de zorgvrager en naastbetrokkenen de coördinatie van zorg evalueren (les 4)</a:t>
            </a:r>
          </a:p>
          <a:p>
            <a:pPr marL="0" indent="0" algn="l" rtl="0" fontAlgn="base">
              <a:buNone/>
            </a:pPr>
            <a:endParaRPr lang="nl-NL" b="0" i="0" dirty="0">
              <a:effectLst/>
              <a:latin typeface="Arial" panose="020B0604020202020204" pitchFamily="34" charset="0"/>
            </a:endParaRPr>
          </a:p>
          <a:p>
            <a:pPr algn="l" rtl="0" fontAlgn="base"/>
            <a:r>
              <a:rPr lang="nl-NL" b="1" i="0" u="sng" dirty="0">
                <a:effectLst/>
                <a:latin typeface="Arial" panose="020B0604020202020204" pitchFamily="34" charset="0"/>
              </a:rPr>
              <a:t>Eigen werkhouding</a:t>
            </a:r>
            <a:r>
              <a:rPr lang="nl-NL" b="0" i="0" u="sng" dirty="0">
                <a:effectLst/>
                <a:latin typeface="Arial" panose="020B0604020202020204" pitchFamily="34" charset="0"/>
              </a:rPr>
              <a:t> </a:t>
            </a:r>
          </a:p>
          <a:p>
            <a:pPr algn="l" rtl="0" fontAlgn="base">
              <a:buFont typeface="Arial" panose="020B0604020202020204" pitchFamily="34" charset="0"/>
              <a:buChar char="•"/>
            </a:pPr>
            <a:r>
              <a:rPr lang="nl-NL" b="0" i="0" dirty="0">
                <a:effectLst/>
                <a:latin typeface="Arial" panose="020B0604020202020204" pitchFamily="34" charset="0"/>
              </a:rPr>
              <a:t>Je bent instaat om de eigen werk/beroepshouding bespreekbaar te maken binnen de stage aan de hand van de beroepshoudingschecklist (les 5)</a:t>
            </a:r>
          </a:p>
          <a:p>
            <a:pPr marL="0" indent="0" algn="l" rtl="0" fontAlgn="base">
              <a:buNone/>
            </a:pPr>
            <a:r>
              <a:rPr lang="nl-NL" b="0" i="0" dirty="0">
                <a:effectLst/>
                <a:latin typeface="Arial" panose="020B0604020202020204" pitchFamily="34" charset="0"/>
              </a:rPr>
              <a:t> </a:t>
            </a:r>
          </a:p>
          <a:p>
            <a:pPr algn="l" rtl="0" fontAlgn="base"/>
            <a:r>
              <a:rPr lang="nl-NL" b="1" i="0" u="sng" dirty="0">
                <a:effectLst/>
                <a:latin typeface="Arial" panose="020B0604020202020204" pitchFamily="34" charset="0"/>
              </a:rPr>
              <a:t>Multidisciplinaire zorg</a:t>
            </a:r>
            <a:r>
              <a:rPr lang="nl-NL" b="0" i="0" u="sng" dirty="0">
                <a:effectLst/>
                <a:latin typeface="Arial" panose="020B0604020202020204" pitchFamily="34" charset="0"/>
              </a:rPr>
              <a:t> </a:t>
            </a:r>
          </a:p>
          <a:p>
            <a:pPr algn="l" rtl="0" fontAlgn="base">
              <a:buFont typeface="Arial" panose="020B0604020202020204" pitchFamily="34" charset="0"/>
              <a:buChar char="•"/>
            </a:pPr>
            <a:r>
              <a:rPr lang="nl-NL" b="0" i="0" dirty="0">
                <a:effectLst/>
                <a:latin typeface="Arial" panose="020B0604020202020204" pitchFamily="34" charset="0"/>
              </a:rPr>
              <a:t>Je kan andere disciplines in consult vragen (les 3)</a:t>
            </a:r>
          </a:p>
          <a:p>
            <a:pPr algn="l" rtl="0" fontAlgn="base">
              <a:buFont typeface="Arial" panose="020B0604020202020204" pitchFamily="34" charset="0"/>
              <a:buChar char="•"/>
            </a:pPr>
            <a:r>
              <a:rPr lang="nl-NL" b="0" i="0" dirty="0">
                <a:effectLst/>
                <a:latin typeface="Arial" panose="020B0604020202020204" pitchFamily="34" charset="0"/>
              </a:rPr>
              <a:t>Je brengt alle begeleidende disciplines van een cliënt in beeld (les 3)</a:t>
            </a:r>
          </a:p>
          <a:p>
            <a:pPr algn="l" rtl="0" fontAlgn="base">
              <a:buFont typeface="Arial" panose="020B0604020202020204" pitchFamily="34" charset="0"/>
              <a:buChar char="•"/>
            </a:pPr>
            <a:r>
              <a:rPr lang="nl-NL" b="0" i="0" dirty="0">
                <a:effectLst/>
                <a:latin typeface="Arial" panose="020B0604020202020204" pitchFamily="34" charset="0"/>
              </a:rPr>
              <a:t>Je kan informatie geven aan de cliënt over een andere discipline (les 4)</a:t>
            </a:r>
          </a:p>
          <a:p>
            <a:pPr algn="l" rtl="0" fontAlgn="base">
              <a:buFont typeface="Arial" panose="020B0604020202020204" pitchFamily="34" charset="0"/>
              <a:buChar char="•"/>
            </a:pPr>
            <a:r>
              <a:rPr lang="nl-NL" b="0" i="0" dirty="0">
                <a:effectLst/>
                <a:latin typeface="Arial" panose="020B0604020202020204" pitchFamily="34" charset="0"/>
              </a:rPr>
              <a:t>Je bereidt het bezoek aan andere discipline voor (les 4)</a:t>
            </a:r>
          </a:p>
          <a:p>
            <a:pPr algn="l" rtl="0" fontAlgn="base">
              <a:buFont typeface="Arial" panose="020B0604020202020204" pitchFamily="34" charset="0"/>
              <a:buChar char="•"/>
            </a:pPr>
            <a:r>
              <a:rPr lang="nl-NL" b="0" i="0" dirty="0">
                <a:effectLst/>
                <a:latin typeface="Arial" panose="020B0604020202020204" pitchFamily="34" charset="0"/>
              </a:rPr>
              <a:t>Je weet wat een MDO is en  je woont deze bij (les </a:t>
            </a:r>
            <a:r>
              <a:rPr lang="nl-NL" dirty="0">
                <a:latin typeface="Arial" panose="020B0604020202020204" pitchFamily="34" charset="0"/>
              </a:rPr>
              <a:t>3</a:t>
            </a:r>
            <a:r>
              <a:rPr lang="nl-NL" b="0" i="0" dirty="0">
                <a:effectLst/>
                <a:latin typeface="Arial" panose="020B0604020202020204" pitchFamily="34" charset="0"/>
              </a:rPr>
              <a:t>)</a:t>
            </a:r>
          </a:p>
          <a:p>
            <a:pPr marL="0" indent="0">
              <a:buNone/>
            </a:pPr>
            <a:endParaRPr lang="nl-NL" sz="1400" dirty="0"/>
          </a:p>
          <a:p>
            <a:endParaRPr lang="nl-NL" sz="1400" dirty="0"/>
          </a:p>
        </p:txBody>
      </p:sp>
    </p:spTree>
    <p:extLst>
      <p:ext uri="{BB962C8B-B14F-4D97-AF65-F5344CB8AC3E}">
        <p14:creationId xmlns:p14="http://schemas.microsoft.com/office/powerpoint/2010/main" val="384124935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C1515B9-4722-43DB-AB6D-74C94F68A68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Les 6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D7D86893-6801-46BC-A7F6-C102C4FA3F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/>
              <a:t>Bij les 6 worden alle 5 de opdrachten besproken die bij de ZW uren zijn gemaakt. Zorg voor een goede verslaglegging en dat je de opdrachten bij elkaar houdt bv in de </a:t>
            </a:r>
            <a:r>
              <a:rPr lang="nl-NL" sz="2400" dirty="0" err="1"/>
              <a:t>Onedrive</a:t>
            </a:r>
            <a:r>
              <a:rPr lang="nl-NL" sz="2400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551770833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Hemels">
  <a:themeElements>
    <a:clrScheme name="Celestial">
      <a:dk1>
        <a:sysClr val="windowText" lastClr="000000"/>
      </a:dk1>
      <a:lt1>
        <a:sysClr val="window" lastClr="FFFFFF"/>
      </a:lt1>
      <a:dk2>
        <a:srgbClr val="18276C"/>
      </a:dk2>
      <a:lt2>
        <a:srgbClr val="EBEBEB"/>
      </a:lt2>
      <a:accent1>
        <a:srgbClr val="AC3EC1"/>
      </a:accent1>
      <a:accent2>
        <a:srgbClr val="477BD1"/>
      </a:accent2>
      <a:accent3>
        <a:srgbClr val="46B298"/>
      </a:accent3>
      <a:accent4>
        <a:srgbClr val="90BA4C"/>
      </a:accent4>
      <a:accent5>
        <a:srgbClr val="DD9D31"/>
      </a:accent5>
      <a:accent6>
        <a:srgbClr val="E25247"/>
      </a:accent6>
      <a:hlink>
        <a:srgbClr val="C573D2"/>
      </a:hlink>
      <a:folHlink>
        <a:srgbClr val="CCAEE8"/>
      </a:folHlink>
    </a:clrScheme>
    <a:fontScheme name="Celestial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Celestial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82000"/>
                <a:alpha val="74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00000"/>
              </a:schemeClr>
            </a:gs>
            <a:gs pos="100000">
              <a:schemeClr val="phClr">
                <a:shade val="88000"/>
                <a:lumMod val="88000"/>
              </a:schemeClr>
            </a:gs>
          </a:gsLst>
          <a:lin ang="5400000" scaled="1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1200000"/>
            </a:lightRig>
          </a:scene3d>
          <a:sp3d>
            <a:bevelT w="38100" h="127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shade val="96000"/>
                <a:hueMod val="100000"/>
                <a:satMod val="180000"/>
                <a:lumMod val="110000"/>
              </a:schemeClr>
            </a:gs>
            <a:gs pos="100000">
              <a:schemeClr val="phClr">
                <a:shade val="96000"/>
                <a:satMod val="160000"/>
                <a:lumMod val="100000"/>
              </a:schemeClr>
            </a:gs>
          </a:gsLst>
          <a:lin ang="4740000" scaled="1"/>
        </a:gradFill>
        <a:blipFill>
          <a:blip xmlns:r="http://schemas.openxmlformats.org/officeDocument/2006/relationships" r:embed="rId1"/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elestial" id="{C4BB2A3D-0E93-4C5F-B0D2-9D3FCE089CC5}" vid="{42E5908D-19A2-46FD-89FA-638B126129E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{02ABEE87-F765-4A3B-B314-0F7F72517F55}tf03457452</Template>
  <TotalTime>36</TotalTime>
  <Words>303</Words>
  <Application>Microsoft Office PowerPoint</Application>
  <PresentationFormat>Breedbeeld</PresentationFormat>
  <Paragraphs>30</Paragraphs>
  <Slides>4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Hemels</vt:lpstr>
      <vt:lpstr>Les 1 samenwerken en coördineren </vt:lpstr>
      <vt:lpstr>Waar is het het 1e jaar ook alweer over gegaan?</vt:lpstr>
      <vt:lpstr>Waar gaat het het 2e jaar over?</vt:lpstr>
      <vt:lpstr>Les 6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Les 1 samenwerken en coördineren</dc:title>
  <dc:creator>Astrid Schat</dc:creator>
  <cp:lastModifiedBy>Astrid Schat</cp:lastModifiedBy>
  <cp:revision>6</cp:revision>
  <dcterms:created xsi:type="dcterms:W3CDTF">2020-09-03T18:13:02Z</dcterms:created>
  <dcterms:modified xsi:type="dcterms:W3CDTF">2020-09-04T12:53:17Z</dcterms:modified>
</cp:coreProperties>
</file>

<file path=docProps/thumbnail.jpeg>
</file>