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 descr="Tag=AccentColor&#10;Flavor=Light&#10;Target=FillAndLine">
            <a:extLst>
              <a:ext uri="{FF2B5EF4-FFF2-40B4-BE49-F238E27FC236}">
                <a16:creationId xmlns:a16="http://schemas.microsoft.com/office/drawing/2014/main" id="{DA381740-063A-41A4-836D-85D14980EEF0}"/>
              </a:ext>
            </a:extLst>
          </p:cNvPr>
          <p:cNvSpPr/>
          <p:nvPr/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4EF9DF8-704A-44AE-8850-307DDACC93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1248" y="448056"/>
            <a:ext cx="10515600" cy="4069080"/>
          </a:xfrm>
        </p:spPr>
        <p:txBody>
          <a:bodyPr anchor="b">
            <a:noAutofit/>
          </a:bodyPr>
          <a:lstStyle>
            <a:lvl1pPr algn="l">
              <a:defRPr sz="9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C72E09-06F3-48B9-9B95-DE15EC9801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1248" y="4983480"/>
            <a:ext cx="10515600" cy="1124712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1CD474-E5E1-4D01-97F6-0C9FC09332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3/21/2024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36BBC7-EB9B-4B36-88E9-DBF65D270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8786C7-DD8D-492F-9A9A-A7B3EBE27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0953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7CF8D-FF51-4FD8-B968-A2C8507347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661A953-02EA-491B-A215-AF8420D74D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084D1E-BC98-44E4-8D2C-89CCDC2933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3/21/2024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3019EB-9C2B-4833-B72A-147694159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F6E764-5688-45F5-94ED-A7357D2F5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370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20E3CB6-3025-40BF-A04B-A7B0CB4C01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DD5CB3-8B24-48C7-89D3-8DCAD36A45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0BC931-E2BF-4C1D-91AA-89F82F826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3/21/2024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48A135-AEE9-4483-957E-3D143318D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8DEFD4-A052-46B3-B2AE-F3091D8A2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147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D02BC-5A24-47F7-A4DF-B93FBC0C51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E9219E-EE74-4093-94D6-F663E059C5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A61642-BFBA-48AE-A29C-C2AA7386AE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3/21/2024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D2029B-6646-4DBF-A302-76A513FC6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6D4DFD-766F-4E45-A00C-2B5E8CE9A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Rectangle 7" descr="Tag=AccentColor&#10;Flavor=Light&#10;Target=FillAndLine">
            <a:extLst>
              <a:ext uri="{FF2B5EF4-FFF2-40B4-BE49-F238E27FC236}">
                <a16:creationId xmlns:a16="http://schemas.microsoft.com/office/drawing/2014/main" id="{EBDD1931-9E86-4402-9A68-33A2D9EFB198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38172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C218C0-6540-400C-BB51-353D5FD5C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448056"/>
            <a:ext cx="10515600" cy="4069080"/>
          </a:xfrm>
        </p:spPr>
        <p:txBody>
          <a:bodyPr anchor="b">
            <a:normAutofit/>
          </a:bodyPr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81CD69-43B3-4FF7-AA41-30C36C957E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4983480"/>
            <a:ext cx="10515600" cy="1124712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BF300D-5CBE-47E9-A193-E23C8314D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3/21/2024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E7DF3F-C51A-4DB1-9FCE-E3E0D8E92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269CF4-FAAB-44EF-A2A5-8352B4AA3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7" name="Rectangle 6" descr="Tag=AccentColor&#10;Flavor=Light&#10;Target=FillAndLine">
            <a:extLst>
              <a:ext uri="{FF2B5EF4-FFF2-40B4-BE49-F238E27FC236}">
                <a16:creationId xmlns:a16="http://schemas.microsoft.com/office/drawing/2014/main" id="{417A8947-4521-4FE1-8E44-27363435CE1B}"/>
              </a:ext>
            </a:extLst>
          </p:cNvPr>
          <p:cNvSpPr/>
          <p:nvPr/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4010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DE264-531D-49C1-A8AF-2B4C1D218F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B9A1B8-2F1B-46AA-858A-CFFF5AF7CE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29384"/>
            <a:ext cx="5181600" cy="425196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6B9631-18C0-43BD-8AF3-9137D6D4C2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29384"/>
            <a:ext cx="5181600" cy="42519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032FCA-14C6-4497-9C27-3F58062442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3/21/2024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1E5057-693B-4E10-958E-0ABE79FEC7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0CECB1-0A35-4C10-9D3D-FE4404283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9" name="Rectangle 8" descr="Tag=AccentColor&#10;Flavor=Light&#10;Target=FillAndLine">
            <a:extLst>
              <a:ext uri="{FF2B5EF4-FFF2-40B4-BE49-F238E27FC236}">
                <a16:creationId xmlns:a16="http://schemas.microsoft.com/office/drawing/2014/main" id="{2FAAC677-2D37-4F63-9C4B-711A2988EE02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6756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8AE282-8875-4F49-AB21-E1C2BCAEA1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712EA2-EF8C-4F18-BECF-AD121F7281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38528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3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7B59D4-E93F-40C1-A1A2-F1867830C6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926080"/>
            <a:ext cx="5157787" cy="326440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E810616-1C77-42AE-8449-D0B64E2B84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38528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3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A74E172-AFE8-48E4-BBB0-CA6D4EC112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926080"/>
            <a:ext cx="5183188" cy="32644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9407CC-270D-4C98-B95C-7AE67D2E1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3/21/2024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4070D5-9B7B-47FC-9F75-F6AD96074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28EAC17-33BE-4265-8C06-644C2D34F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11" name="Rectangle 10" descr="Tag=AccentColor&#10;Flavor=Light&#10;Target=FillAndLine">
            <a:extLst>
              <a:ext uri="{FF2B5EF4-FFF2-40B4-BE49-F238E27FC236}">
                <a16:creationId xmlns:a16="http://schemas.microsoft.com/office/drawing/2014/main" id="{F634C457-AEBF-47D7-9200-BAD05D138B12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4324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EE9AC0-40CD-4451-BF00-5E2FC7B745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3704" y="1728216"/>
            <a:ext cx="7781544" cy="3392424"/>
          </a:xfrm>
        </p:spPr>
        <p:txBody>
          <a:bodyPr>
            <a:normAutofit/>
          </a:bodyPr>
          <a:lstStyle>
            <a:lvl1pPr algn="ctr">
              <a:defRPr sz="7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6FD9A32-9C83-452B-BC69-CC6E95D3C9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3/21/2024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87B83E-E23E-42DE-876D-F55908A97D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1C03A8-D428-4010-B413-13B1E9922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6" name="Rectangle 6" descr="Tag=AccentColor&#10;Flavor=Light&#10;Target=FillAndLine">
            <a:extLst>
              <a:ext uri="{FF2B5EF4-FFF2-40B4-BE49-F238E27FC236}">
                <a16:creationId xmlns:a16="http://schemas.microsoft.com/office/drawing/2014/main" id="{17F03060-85EC-4182-8C18-C6EE0D373E4B}"/>
              </a:ext>
            </a:extLst>
          </p:cNvPr>
          <p:cNvSpPr/>
          <p:nvPr/>
        </p:nvSpPr>
        <p:spPr>
          <a:xfrm>
            <a:off x="3974206" y="5126892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197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72816A0-77C4-4A3F-87BD-A7321E3C84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3/21/2024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5FC3464-F026-4C77-9441-55ECA5054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7D9257-BADE-4D0B-AF0B-D09FE95FA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034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A1C48E-F751-45A2-9010-208B81EDB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3429000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D501F6-8430-4758-8636-74D68E990E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3520" y="548640"/>
            <a:ext cx="6053328" cy="5431536"/>
          </a:xfrm>
        </p:spPr>
        <p:txBody>
          <a:bodyPr anchor="ctr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79DC39-A29C-494C-98B6-999746C5F3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977640"/>
            <a:ext cx="3932237" cy="2002536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84C988-A6DB-469A-B8AA-31866F36E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3/21/2024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BC39C3-81EB-4828-9AD3-2F1FAC521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59376C-9810-49A5-BC9A-4E6A02175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Rectangle 6" descr="Tag=AccentColor&#10;Flavor=Light&#10;Target=FillAndLine">
            <a:extLst>
              <a:ext uri="{FF2B5EF4-FFF2-40B4-BE49-F238E27FC236}">
                <a16:creationId xmlns:a16="http://schemas.microsoft.com/office/drawing/2014/main" id="{B9F96F3A-E64D-4401-B02C-BCD5CAA97CFF}"/>
              </a:ext>
            </a:extLst>
          </p:cNvPr>
          <p:cNvSpPr/>
          <p:nvPr/>
        </p:nvSpPr>
        <p:spPr>
          <a:xfrm rot="5400000">
            <a:off x="2797492" y="3254143"/>
            <a:ext cx="4480560" cy="27432"/>
          </a:xfrm>
          <a:custGeom>
            <a:avLst/>
            <a:gdLst>
              <a:gd name="connsiteX0" fmla="*/ 0 w 4480560"/>
              <a:gd name="connsiteY0" fmla="*/ 0 h 27432"/>
              <a:gd name="connsiteX1" fmla="*/ 595274 w 4480560"/>
              <a:gd name="connsiteY1" fmla="*/ 0 h 27432"/>
              <a:gd name="connsiteX2" fmla="*/ 1100938 w 4480560"/>
              <a:gd name="connsiteY2" fmla="*/ 0 h 27432"/>
              <a:gd name="connsiteX3" fmla="*/ 1651406 w 4480560"/>
              <a:gd name="connsiteY3" fmla="*/ 0 h 27432"/>
              <a:gd name="connsiteX4" fmla="*/ 2336292 w 4480560"/>
              <a:gd name="connsiteY4" fmla="*/ 0 h 27432"/>
              <a:gd name="connsiteX5" fmla="*/ 2931566 w 4480560"/>
              <a:gd name="connsiteY5" fmla="*/ 0 h 27432"/>
              <a:gd name="connsiteX6" fmla="*/ 3482035 w 4480560"/>
              <a:gd name="connsiteY6" fmla="*/ 0 h 27432"/>
              <a:gd name="connsiteX7" fmla="*/ 4480560 w 4480560"/>
              <a:gd name="connsiteY7" fmla="*/ 0 h 27432"/>
              <a:gd name="connsiteX8" fmla="*/ 4480560 w 4480560"/>
              <a:gd name="connsiteY8" fmla="*/ 27432 h 27432"/>
              <a:gd name="connsiteX9" fmla="*/ 3840480 w 4480560"/>
              <a:gd name="connsiteY9" fmla="*/ 27432 h 27432"/>
              <a:gd name="connsiteX10" fmla="*/ 3290011 w 4480560"/>
              <a:gd name="connsiteY10" fmla="*/ 27432 h 27432"/>
              <a:gd name="connsiteX11" fmla="*/ 2560320 w 4480560"/>
              <a:gd name="connsiteY11" fmla="*/ 27432 h 27432"/>
              <a:gd name="connsiteX12" fmla="*/ 1965046 w 4480560"/>
              <a:gd name="connsiteY12" fmla="*/ 27432 h 27432"/>
              <a:gd name="connsiteX13" fmla="*/ 1459382 w 4480560"/>
              <a:gd name="connsiteY13" fmla="*/ 27432 h 27432"/>
              <a:gd name="connsiteX14" fmla="*/ 774497 w 4480560"/>
              <a:gd name="connsiteY14" fmla="*/ 27432 h 27432"/>
              <a:gd name="connsiteX15" fmla="*/ 0 w 4480560"/>
              <a:gd name="connsiteY15" fmla="*/ 27432 h 27432"/>
              <a:gd name="connsiteX16" fmla="*/ 0 w 448056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4445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426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237704-80BD-41B0-8395-41618EC3A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1920" cy="3429000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4DA4032-EC66-4974-BD30-898B60E4B5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303520" y="548640"/>
            <a:ext cx="6053328" cy="543153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1802D0-5574-4631-BA49-92362F8E40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977640"/>
            <a:ext cx="3931920" cy="2002536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2C2F5B-DDDD-4E64-94A9-99E46F4B06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3/21/2024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FA8D36-8865-48E7-8249-ED729A5F7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0F98C3-0B62-4361-8408-A01F70807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Rectangle 6" descr="Tag=AccentColor&#10;Flavor=Light&#10;Target=FillAndLine">
            <a:extLst>
              <a:ext uri="{FF2B5EF4-FFF2-40B4-BE49-F238E27FC236}">
                <a16:creationId xmlns:a16="http://schemas.microsoft.com/office/drawing/2014/main" id="{FE511AB6-FEAF-4549-BA88-0764BD10B63D}"/>
              </a:ext>
            </a:extLst>
          </p:cNvPr>
          <p:cNvSpPr/>
          <p:nvPr/>
        </p:nvSpPr>
        <p:spPr>
          <a:xfrm rot="5400000">
            <a:off x="2798064" y="3254143"/>
            <a:ext cx="4480560" cy="27432"/>
          </a:xfrm>
          <a:custGeom>
            <a:avLst/>
            <a:gdLst>
              <a:gd name="connsiteX0" fmla="*/ 0 w 4480560"/>
              <a:gd name="connsiteY0" fmla="*/ 0 h 27432"/>
              <a:gd name="connsiteX1" fmla="*/ 595274 w 4480560"/>
              <a:gd name="connsiteY1" fmla="*/ 0 h 27432"/>
              <a:gd name="connsiteX2" fmla="*/ 1100938 w 4480560"/>
              <a:gd name="connsiteY2" fmla="*/ 0 h 27432"/>
              <a:gd name="connsiteX3" fmla="*/ 1651406 w 4480560"/>
              <a:gd name="connsiteY3" fmla="*/ 0 h 27432"/>
              <a:gd name="connsiteX4" fmla="*/ 2336292 w 4480560"/>
              <a:gd name="connsiteY4" fmla="*/ 0 h 27432"/>
              <a:gd name="connsiteX5" fmla="*/ 2931566 w 4480560"/>
              <a:gd name="connsiteY5" fmla="*/ 0 h 27432"/>
              <a:gd name="connsiteX6" fmla="*/ 3482035 w 4480560"/>
              <a:gd name="connsiteY6" fmla="*/ 0 h 27432"/>
              <a:gd name="connsiteX7" fmla="*/ 4480560 w 4480560"/>
              <a:gd name="connsiteY7" fmla="*/ 0 h 27432"/>
              <a:gd name="connsiteX8" fmla="*/ 4480560 w 4480560"/>
              <a:gd name="connsiteY8" fmla="*/ 27432 h 27432"/>
              <a:gd name="connsiteX9" fmla="*/ 3840480 w 4480560"/>
              <a:gd name="connsiteY9" fmla="*/ 27432 h 27432"/>
              <a:gd name="connsiteX10" fmla="*/ 3290011 w 4480560"/>
              <a:gd name="connsiteY10" fmla="*/ 27432 h 27432"/>
              <a:gd name="connsiteX11" fmla="*/ 2560320 w 4480560"/>
              <a:gd name="connsiteY11" fmla="*/ 27432 h 27432"/>
              <a:gd name="connsiteX12" fmla="*/ 1965046 w 4480560"/>
              <a:gd name="connsiteY12" fmla="*/ 27432 h 27432"/>
              <a:gd name="connsiteX13" fmla="*/ 1459382 w 4480560"/>
              <a:gd name="connsiteY13" fmla="*/ 27432 h 27432"/>
              <a:gd name="connsiteX14" fmla="*/ 774497 w 4480560"/>
              <a:gd name="connsiteY14" fmla="*/ 27432 h 27432"/>
              <a:gd name="connsiteX15" fmla="*/ 0 w 4480560"/>
              <a:gd name="connsiteY15" fmla="*/ 27432 h 27432"/>
              <a:gd name="connsiteX16" fmla="*/ 0 w 448056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4445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022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F72D13B-FFCB-4650-AD3C-CB50373525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CA9470-DF15-46A1-BF0E-8A5367A4B0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3047CB-E94D-482F-BACA-681E96C0EC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45051-2045-45DA-935E-2E3CA1A69ADC}" type="datetimeFigureOut">
              <a:rPr lang="en-US" smtClean="0"/>
              <a:t>3/21/2024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FDA4B5-E797-42FC-8B7A-2294DF24A3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8ED201-6D0E-422C-B4EC-566A3DC298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CD31F4-64FA-4BA0-9498-67783267A8C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1652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66" r:id="rId6"/>
    <p:sldLayoutId id="2147483662" r:id="rId7"/>
    <p:sldLayoutId id="2147483663" r:id="rId8"/>
    <p:sldLayoutId id="2147483664" r:id="rId9"/>
    <p:sldLayoutId id="2147483665" r:id="rId10"/>
    <p:sldLayoutId id="2147483667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5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quizlet.com/nl/895951389/omgaan-met-verschillen-h3-flash-cards/?i=4b80le&amp;x=1jqt" TargetMode="External"/><Relationship Id="rId2" Type="http://schemas.openxmlformats.org/officeDocument/2006/relationships/hyperlink" Target="https://quizlet.com/nl/895941042/leerlingen-begeleiden-h2-flash-cards/?i=4b80le&amp;x=1jqt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quizlet.com/nl/895966786/specifieke-onderwijsbehoeften-op-het-gebied-van-gedrag-flash-cards/?i=4b80le&amp;x=1jqt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B7AD9F6-8CE7-4299-8FC6-328F4DCD3F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312FBC4-0F87-E531-DAD4-1C372431C8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90338" y="640080"/>
            <a:ext cx="3734014" cy="3566160"/>
          </a:xfrm>
        </p:spPr>
        <p:txBody>
          <a:bodyPr anchor="b">
            <a:normAutofit fontScale="90000"/>
          </a:bodyPr>
          <a:lstStyle/>
          <a:p>
            <a:r>
              <a:rPr lang="nl-NL" sz="8000" dirty="0"/>
              <a:t>WP QA: </a:t>
            </a:r>
            <a:r>
              <a:rPr lang="nl-NL" sz="8000" dirty="0" err="1"/>
              <a:t>Onderwijs-assistent</a:t>
            </a:r>
            <a:endParaRPr lang="nl-NL" sz="8000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FCAE783-58B9-E2CD-12D6-A08BC27C50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90339" y="4636008"/>
            <a:ext cx="3734014" cy="1572768"/>
          </a:xfrm>
        </p:spPr>
        <p:txBody>
          <a:bodyPr>
            <a:normAutofit/>
          </a:bodyPr>
          <a:lstStyle/>
          <a:p>
            <a:r>
              <a:rPr lang="nl-NL" dirty="0"/>
              <a:t>Week 6 les 2</a:t>
            </a:r>
          </a:p>
          <a:p>
            <a:r>
              <a:rPr lang="nl-NL" dirty="0"/>
              <a:t>Oefenen voor de toets</a:t>
            </a:r>
          </a:p>
        </p:txBody>
      </p:sp>
      <p:sp>
        <p:nvSpPr>
          <p:cNvPr id="11" name="Rectangle 6">
            <a:extLst>
              <a:ext uri="{FF2B5EF4-FFF2-40B4-BE49-F238E27FC236}">
                <a16:creationId xmlns:a16="http://schemas.microsoft.com/office/drawing/2014/main" id="{F49775AF-8896-43EE-92C6-83497D6DC5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0338" y="4409267"/>
            <a:ext cx="3474720" cy="27432"/>
          </a:xfrm>
          <a:custGeom>
            <a:avLst/>
            <a:gdLst>
              <a:gd name="connsiteX0" fmla="*/ 0 w 3474720"/>
              <a:gd name="connsiteY0" fmla="*/ 0 h 27432"/>
              <a:gd name="connsiteX1" fmla="*/ 660197 w 3474720"/>
              <a:gd name="connsiteY1" fmla="*/ 0 h 27432"/>
              <a:gd name="connsiteX2" fmla="*/ 1355141 w 3474720"/>
              <a:gd name="connsiteY2" fmla="*/ 0 h 27432"/>
              <a:gd name="connsiteX3" fmla="*/ 2084832 w 3474720"/>
              <a:gd name="connsiteY3" fmla="*/ 0 h 27432"/>
              <a:gd name="connsiteX4" fmla="*/ 2814523 w 3474720"/>
              <a:gd name="connsiteY4" fmla="*/ 0 h 27432"/>
              <a:gd name="connsiteX5" fmla="*/ 3474720 w 3474720"/>
              <a:gd name="connsiteY5" fmla="*/ 0 h 27432"/>
              <a:gd name="connsiteX6" fmla="*/ 3474720 w 3474720"/>
              <a:gd name="connsiteY6" fmla="*/ 27432 h 27432"/>
              <a:gd name="connsiteX7" fmla="*/ 2710282 w 3474720"/>
              <a:gd name="connsiteY7" fmla="*/ 27432 h 27432"/>
              <a:gd name="connsiteX8" fmla="*/ 1945843 w 3474720"/>
              <a:gd name="connsiteY8" fmla="*/ 27432 h 27432"/>
              <a:gd name="connsiteX9" fmla="*/ 1250899 w 3474720"/>
              <a:gd name="connsiteY9" fmla="*/ 27432 h 27432"/>
              <a:gd name="connsiteX10" fmla="*/ 0 w 3474720"/>
              <a:gd name="connsiteY10" fmla="*/ 27432 h 27432"/>
              <a:gd name="connsiteX11" fmla="*/ 0 w 3474720"/>
              <a:gd name="connsiteY11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474720" h="27432" fill="none" extrusionOk="0">
                <a:moveTo>
                  <a:pt x="0" y="0"/>
                </a:moveTo>
                <a:cubicBezTo>
                  <a:pt x="307185" y="-8713"/>
                  <a:pt x="392307" y="-13121"/>
                  <a:pt x="660197" y="0"/>
                </a:cubicBezTo>
                <a:cubicBezTo>
                  <a:pt x="928087" y="13121"/>
                  <a:pt x="1167029" y="-2668"/>
                  <a:pt x="1355141" y="0"/>
                </a:cubicBezTo>
                <a:cubicBezTo>
                  <a:pt x="1543253" y="2668"/>
                  <a:pt x="1739408" y="-6709"/>
                  <a:pt x="2084832" y="0"/>
                </a:cubicBezTo>
                <a:cubicBezTo>
                  <a:pt x="2430256" y="6709"/>
                  <a:pt x="2538889" y="29706"/>
                  <a:pt x="2814523" y="0"/>
                </a:cubicBezTo>
                <a:cubicBezTo>
                  <a:pt x="3090157" y="-29706"/>
                  <a:pt x="3152920" y="-15446"/>
                  <a:pt x="3474720" y="0"/>
                </a:cubicBezTo>
                <a:cubicBezTo>
                  <a:pt x="3473554" y="7395"/>
                  <a:pt x="3474765" y="21864"/>
                  <a:pt x="3474720" y="27432"/>
                </a:cubicBezTo>
                <a:cubicBezTo>
                  <a:pt x="3275380" y="12730"/>
                  <a:pt x="2958934" y="10130"/>
                  <a:pt x="2710282" y="27432"/>
                </a:cubicBezTo>
                <a:cubicBezTo>
                  <a:pt x="2461630" y="44734"/>
                  <a:pt x="2131168" y="43757"/>
                  <a:pt x="1945843" y="27432"/>
                </a:cubicBezTo>
                <a:cubicBezTo>
                  <a:pt x="1760518" y="11107"/>
                  <a:pt x="1444829" y="-3738"/>
                  <a:pt x="1250899" y="27432"/>
                </a:cubicBezTo>
                <a:cubicBezTo>
                  <a:pt x="1056969" y="58602"/>
                  <a:pt x="444992" y="52761"/>
                  <a:pt x="0" y="27432"/>
                </a:cubicBezTo>
                <a:cubicBezTo>
                  <a:pt x="-503" y="20663"/>
                  <a:pt x="1168" y="5855"/>
                  <a:pt x="0" y="0"/>
                </a:cubicBezTo>
                <a:close/>
              </a:path>
              <a:path w="3474720" h="27432" stroke="0" extrusionOk="0">
                <a:moveTo>
                  <a:pt x="0" y="0"/>
                </a:moveTo>
                <a:cubicBezTo>
                  <a:pt x="300114" y="-5103"/>
                  <a:pt x="525093" y="-25284"/>
                  <a:pt x="660197" y="0"/>
                </a:cubicBezTo>
                <a:cubicBezTo>
                  <a:pt x="795301" y="25284"/>
                  <a:pt x="1023172" y="17955"/>
                  <a:pt x="1250899" y="0"/>
                </a:cubicBezTo>
                <a:cubicBezTo>
                  <a:pt x="1478626" y="-17955"/>
                  <a:pt x="1782079" y="-27844"/>
                  <a:pt x="2015338" y="0"/>
                </a:cubicBezTo>
                <a:cubicBezTo>
                  <a:pt x="2248597" y="27844"/>
                  <a:pt x="2491007" y="27648"/>
                  <a:pt x="2675534" y="0"/>
                </a:cubicBezTo>
                <a:cubicBezTo>
                  <a:pt x="2860061" y="-27648"/>
                  <a:pt x="3088679" y="-3661"/>
                  <a:pt x="3474720" y="0"/>
                </a:cubicBezTo>
                <a:cubicBezTo>
                  <a:pt x="3474913" y="12649"/>
                  <a:pt x="3473732" y="17989"/>
                  <a:pt x="3474720" y="27432"/>
                </a:cubicBezTo>
                <a:cubicBezTo>
                  <a:pt x="3317198" y="15714"/>
                  <a:pt x="2959205" y="52182"/>
                  <a:pt x="2779776" y="27432"/>
                </a:cubicBezTo>
                <a:cubicBezTo>
                  <a:pt x="2600347" y="2682"/>
                  <a:pt x="2382660" y="-684"/>
                  <a:pt x="2015338" y="27432"/>
                </a:cubicBezTo>
                <a:cubicBezTo>
                  <a:pt x="1648016" y="55548"/>
                  <a:pt x="1641073" y="39646"/>
                  <a:pt x="1424635" y="27432"/>
                </a:cubicBezTo>
                <a:cubicBezTo>
                  <a:pt x="1208197" y="15218"/>
                  <a:pt x="1021559" y="15893"/>
                  <a:pt x="729691" y="27432"/>
                </a:cubicBezTo>
                <a:cubicBezTo>
                  <a:pt x="437823" y="38971"/>
                  <a:pt x="153856" y="-2647"/>
                  <a:pt x="0" y="27432"/>
                </a:cubicBezTo>
                <a:cubicBezTo>
                  <a:pt x="1300" y="19678"/>
                  <a:pt x="-86" y="12044"/>
                  <a:pt x="0" y="0"/>
                </a:cubicBezTo>
                <a:close/>
              </a:path>
            </a:pathLst>
          </a:custGeom>
          <a:solidFill>
            <a:srgbClr val="47B547"/>
          </a:solidFill>
          <a:ln w="38100" cap="rnd">
            <a:solidFill>
              <a:srgbClr val="47B547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Bovenaanzicht van houten bureau met plant, wit toetsenbord, koffie in een witte mok, notitieblok en pen">
            <a:extLst>
              <a:ext uri="{FF2B5EF4-FFF2-40B4-BE49-F238E27FC236}">
                <a16:creationId xmlns:a16="http://schemas.microsoft.com/office/drawing/2014/main" id="{F3237528-6FD0-136A-D6A2-2284A5EC872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890" r="16154" b="-1"/>
          <a:stretch/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5387018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CDAB120-1861-BD30-1C3C-7A39DEDED4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VAndaag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3AD39E3-7307-DDF2-4455-9763DFED68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QA: waar gaat de toets over?</a:t>
            </a:r>
          </a:p>
          <a:p>
            <a:r>
              <a:rPr lang="nl-NL" dirty="0"/>
              <a:t>QA: </a:t>
            </a:r>
            <a:r>
              <a:rPr lang="nl-NL" dirty="0" err="1"/>
              <a:t>quizlet</a:t>
            </a:r>
            <a:endParaRPr lang="nl-NL" dirty="0"/>
          </a:p>
          <a:p>
            <a:r>
              <a:rPr lang="nl-NL" dirty="0"/>
              <a:t>QA: voorbeeldvragen</a:t>
            </a:r>
          </a:p>
          <a:p>
            <a:r>
              <a:rPr lang="nl-NL" dirty="0"/>
              <a:t>WP: Aan de slag</a:t>
            </a:r>
          </a:p>
        </p:txBody>
      </p:sp>
    </p:spTree>
    <p:extLst>
      <p:ext uri="{BB962C8B-B14F-4D97-AF65-F5344CB8AC3E}">
        <p14:creationId xmlns:p14="http://schemas.microsoft.com/office/powerpoint/2010/main" val="5161456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469A355-E7EC-C2BD-ECDF-4313B4F515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QA: waar gaat de toets over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DDFE663-3483-5C5B-E99C-7EC60FD0D0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929382"/>
            <a:ext cx="15508416" cy="5278195"/>
          </a:xfrm>
        </p:spPr>
        <p:txBody>
          <a:bodyPr/>
          <a:lstStyle/>
          <a:p>
            <a:r>
              <a:rPr lang="nl-NL" dirty="0"/>
              <a:t>Theorie van de QA-lessen</a:t>
            </a:r>
          </a:p>
          <a:p>
            <a:r>
              <a:rPr lang="nl-NL" dirty="0"/>
              <a:t>Nu pedagogisch werk H2 H3 H5</a:t>
            </a:r>
            <a:br>
              <a:rPr lang="nl-NL" dirty="0"/>
            </a:br>
            <a:r>
              <a:rPr lang="nl-NL" dirty="0"/>
              <a:t>Leerlingen begeleiden</a:t>
            </a:r>
            <a:br>
              <a:rPr lang="nl-NL" dirty="0"/>
            </a:br>
            <a:r>
              <a:rPr lang="nl-NL" dirty="0"/>
              <a:t>Omgaan met verschillen</a:t>
            </a:r>
            <a:br>
              <a:rPr lang="nl-NL" dirty="0"/>
            </a:br>
            <a:r>
              <a:rPr lang="nl-NL" dirty="0"/>
              <a:t>Specifieke onderwijsbehoeften op het gebied van gedrag</a:t>
            </a:r>
          </a:p>
        </p:txBody>
      </p:sp>
      <p:pic>
        <p:nvPicPr>
          <p:cNvPr id="1026" name="Picture 2" descr="Profielboek Onderwijsassistent - Pedagogiek LB">
            <a:extLst>
              <a:ext uri="{FF2B5EF4-FFF2-40B4-BE49-F238E27FC236}">
                <a16:creationId xmlns:a16="http://schemas.microsoft.com/office/drawing/2014/main" id="{A576A9A7-B207-4039-FEE8-39B225E02A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9133" y="2323279"/>
            <a:ext cx="2935923" cy="3385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69462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1D1AD2-B836-3970-658B-457469C63C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Qa</a:t>
            </a:r>
            <a:r>
              <a:rPr lang="nl-NL" dirty="0"/>
              <a:t> </a:t>
            </a:r>
            <a:r>
              <a:rPr lang="nl-NL" dirty="0" err="1"/>
              <a:t>quizlet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E33B689-16CC-1D56-1452-0DFDF8EDDA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https://quizlet.com/nl/895941042/leerlingen-begeleiden-h2-flash-cards/?i=4b80le&amp;x=1jqt</a:t>
            </a:r>
            <a:endParaRPr lang="nl-NL" dirty="0"/>
          </a:p>
          <a:p>
            <a:r>
              <a:rPr lang="nl-NL" dirty="0">
                <a:hlinkClick r:id="rId3"/>
              </a:rPr>
              <a:t>https://quizlet.com/nl/895951389/omgaan-met-verschillen-h3-flash-cards/?i=4b80le&amp;x=1jqt</a:t>
            </a:r>
            <a:endParaRPr lang="nl-NL" dirty="0"/>
          </a:p>
          <a:p>
            <a:r>
              <a:rPr lang="nl-NL" b="0" i="0" dirty="0">
                <a:solidFill>
                  <a:srgbClr val="282E3E"/>
                </a:solidFill>
                <a:effectLst/>
                <a:latin typeface="hurme_no2-webfont"/>
                <a:hlinkClick r:id="rId4"/>
              </a:rPr>
              <a:t>https://quizlet.com/nl/895966786/specifieke-onderwijsbehoeften-op-het-gebied-van-gedrag-flash-cards/?i=4b80le&amp;x=1jqt</a:t>
            </a:r>
            <a:endParaRPr lang="nl-NL" b="0" i="0" dirty="0">
              <a:solidFill>
                <a:srgbClr val="282E3E"/>
              </a:solidFill>
              <a:effectLst/>
              <a:latin typeface="hurme_no2-webfont"/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274031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E17295-9CD7-2C56-2905-4E004F185F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Qa</a:t>
            </a:r>
            <a:r>
              <a:rPr lang="nl-NL" dirty="0"/>
              <a:t> Voorbeeldvragen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711097D9-3A1E-73C6-E41D-751BCB1878C9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838200" y="2792208"/>
            <a:ext cx="9875524" cy="252631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6348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3200" b="1" i="0" u="none" strike="noStrike" cap="none" normalizeH="0" baseline="0" dirty="0">
                <a:ln>
                  <a:noFill/>
                </a:ln>
                <a:solidFill>
                  <a:srgbClr val="004555"/>
                </a:solidFill>
                <a:effectLst/>
                <a:latin typeface="Open Sans" panose="020B0606030504020204" pitchFamily="34" charset="0"/>
                <a:cs typeface="Open Sans" panose="020B0606030504020204" pitchFamily="34" charset="0"/>
              </a:rPr>
              <a:t>Welke interne factor kan het leren beïnvloeden?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3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Open Sans" panose="020B0606030504020204" pitchFamily="34" charset="0"/>
                <a:cs typeface="Open Sans" panose="020B0606030504020204" pitchFamily="34" charset="0"/>
              </a:rPr>
              <a:t>Leergierigheid.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3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Open Sans" panose="020B0606030504020204" pitchFamily="34" charset="0"/>
                <a:cs typeface="Open Sans" panose="020B0606030504020204" pitchFamily="34" charset="0"/>
              </a:rPr>
              <a:t>Leeromgeving.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3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Open Sans" panose="020B0606030504020204" pitchFamily="34" charset="0"/>
                <a:cs typeface="Open Sans" panose="020B0606030504020204" pitchFamily="34" charset="0"/>
              </a:rPr>
              <a:t>Structuur.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3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Open Sans" panose="020B0606030504020204" pitchFamily="34" charset="0"/>
                <a:cs typeface="Open Sans" panose="020B0606030504020204" pitchFamily="34" charset="0"/>
              </a:rPr>
              <a:t>Motivatie van de omgeving.</a:t>
            </a:r>
            <a:endParaRPr kumimoji="0" lang="nl-NL" altLang="nl-NL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81208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E17295-9CD7-2C56-2905-4E004F185F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Qa</a:t>
            </a:r>
            <a:r>
              <a:rPr lang="nl-NL" dirty="0"/>
              <a:t> Voorbeeldvragen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711097D9-3A1E-73C6-E41D-751BCB1878C9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838200" y="2683846"/>
            <a:ext cx="7899407" cy="274303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6348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lvl="0" indent="0">
              <a:buNone/>
            </a:pPr>
            <a:r>
              <a:rPr lang="nl-NL" sz="3200" b="1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Wat zijn eigenschappen van faalangst?</a:t>
            </a:r>
          </a:p>
          <a:p>
            <a:pPr marL="342900" lvl="0" indent="-342900">
              <a:buFont typeface="+mj-lt"/>
              <a:buAutoNum type="alphaLcPeriod"/>
            </a:pPr>
            <a:r>
              <a:rPr lang="nl-NL" sz="32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Een internaliserend gedragsprobleem</a:t>
            </a:r>
          </a:p>
          <a:p>
            <a:pPr marL="342900" lvl="0" indent="-342900">
              <a:buFont typeface="+mj-lt"/>
              <a:buAutoNum type="alphaLcPeriod"/>
            </a:pPr>
            <a:r>
              <a:rPr lang="nl-NL" sz="32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Een </a:t>
            </a:r>
            <a:r>
              <a:rPr lang="nl-NL" sz="3200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externaliserend</a:t>
            </a:r>
            <a:r>
              <a:rPr lang="nl-NL" sz="32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l-NL" sz="3200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gedragprobleem</a:t>
            </a:r>
            <a:endParaRPr lang="nl-NL" sz="3200" dirty="0"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lvl="0" indent="-342900">
              <a:buFont typeface="+mj-lt"/>
              <a:buAutoNum type="alphaLcPeriod"/>
            </a:pPr>
            <a:r>
              <a:rPr lang="nl-NL" sz="32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Een internaliserend leerprobleem</a:t>
            </a:r>
          </a:p>
          <a:p>
            <a:pPr marL="342900" lvl="0" indent="-342900">
              <a:buFont typeface="+mj-lt"/>
              <a:buAutoNum type="alphaLcPeriod"/>
            </a:pPr>
            <a:r>
              <a:rPr lang="nl-NL" sz="32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Een </a:t>
            </a:r>
            <a:r>
              <a:rPr lang="nl-NL" sz="3200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externaliserend</a:t>
            </a:r>
            <a:r>
              <a:rPr lang="nl-NL" sz="32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leerprobleem</a:t>
            </a:r>
          </a:p>
        </p:txBody>
      </p:sp>
    </p:spTree>
    <p:extLst>
      <p:ext uri="{BB962C8B-B14F-4D97-AF65-F5344CB8AC3E}">
        <p14:creationId xmlns:p14="http://schemas.microsoft.com/office/powerpoint/2010/main" val="15866113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E17295-9CD7-2C56-2905-4E004F185F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Qa</a:t>
            </a:r>
            <a:r>
              <a:rPr lang="nl-NL" dirty="0"/>
              <a:t> Voorbeeldvragen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711097D9-3A1E-73C6-E41D-751BCB1878C9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838200" y="2684134"/>
            <a:ext cx="10785004" cy="274246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6348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lvl="0" indent="0">
              <a:buNone/>
            </a:pPr>
            <a:r>
              <a:rPr lang="nl-NL" sz="3200" b="1" dirty="0">
                <a:effectLst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Wat is objectief </a:t>
            </a:r>
            <a:r>
              <a:rPr lang="nl-NL" sz="3200" b="1" dirty="0" err="1">
                <a:effectLst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observen</a:t>
            </a:r>
            <a:r>
              <a:rPr lang="nl-NL" sz="3200" b="1" dirty="0">
                <a:effectLst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  <a:endParaRPr lang="nl-NL" sz="3200" b="1" dirty="0">
              <a:effectLst/>
              <a:latin typeface="Gill Sans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lphaLcPeriod"/>
            </a:pPr>
            <a:r>
              <a:rPr lang="nl-NL" sz="3200" dirty="0">
                <a:effectLst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Leerlingen waarnemen en daar een oordeel uit trekken</a:t>
            </a:r>
            <a:endParaRPr lang="nl-NL" sz="3200" dirty="0">
              <a:effectLst/>
              <a:latin typeface="Gill Sans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lphaLcPeriod"/>
            </a:pPr>
            <a:r>
              <a:rPr lang="nl-NL" sz="3200" dirty="0">
                <a:effectLst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Leerlingen waarnemen en daar geen oordeel uit trekken</a:t>
            </a:r>
            <a:endParaRPr lang="nl-NL" sz="3200" dirty="0">
              <a:effectLst/>
              <a:latin typeface="Gill Sans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lphaLcPeriod"/>
            </a:pPr>
            <a:r>
              <a:rPr lang="nl-NL" sz="3200" dirty="0">
                <a:effectLst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Leerlingen waarnemen op basis van verwachtingen</a:t>
            </a:r>
            <a:endParaRPr lang="nl-NL" sz="3200" dirty="0">
              <a:effectLst/>
              <a:latin typeface="Gill Sans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lphaLcPeriod"/>
            </a:pPr>
            <a:r>
              <a:rPr lang="nl-NL" sz="3200" dirty="0">
                <a:effectLst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Leerlingen waarnemen op basis van jouw eigen mening</a:t>
            </a:r>
            <a:endParaRPr lang="nl-NL" sz="3200" dirty="0">
              <a:effectLst/>
              <a:latin typeface="Gill Sans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14931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1A139D-A218-773B-4306-2967F3903F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Werkplaats: aan de slag		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232D0E2-5E7B-40A6-3CCE-52DD717C7B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IBO</a:t>
            </a:r>
          </a:p>
          <a:p>
            <a:r>
              <a:rPr lang="nl-NL" dirty="0"/>
              <a:t>Love en Sense</a:t>
            </a:r>
          </a:p>
          <a:p>
            <a:r>
              <a:rPr lang="nl-NL" dirty="0"/>
              <a:t>Presentaties</a:t>
            </a:r>
          </a:p>
          <a:p>
            <a:r>
              <a:rPr lang="nl-NL" dirty="0"/>
              <a:t>Andere schoolzaken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65498410"/>
      </p:ext>
    </p:extLst>
  </p:cSld>
  <p:clrMapOvr>
    <a:masterClrMapping/>
  </p:clrMapOvr>
</p:sld>
</file>

<file path=ppt/theme/theme1.xml><?xml version="1.0" encoding="utf-8"?>
<a:theme xmlns:a="http://schemas.openxmlformats.org/drawingml/2006/main" name="SketchyVTI">
  <a:themeElements>
    <a:clrScheme name="AnalogousFromDarkSeedLeftStep">
      <a:dk1>
        <a:srgbClr val="000000"/>
      </a:dk1>
      <a:lt1>
        <a:srgbClr val="FFFFFF"/>
      </a:lt1>
      <a:dk2>
        <a:srgbClr val="412E24"/>
      </a:dk2>
      <a:lt2>
        <a:srgbClr val="E8E2E8"/>
      </a:lt2>
      <a:accent1>
        <a:srgbClr val="47B547"/>
      </a:accent1>
      <a:accent2>
        <a:srgbClr val="6CB13B"/>
      </a:accent2>
      <a:accent3>
        <a:srgbClr val="98A942"/>
      </a:accent3>
      <a:accent4>
        <a:srgbClr val="B1933B"/>
      </a:accent4>
      <a:accent5>
        <a:srgbClr val="C3744D"/>
      </a:accent5>
      <a:accent6>
        <a:srgbClr val="B13B45"/>
      </a:accent6>
      <a:hlink>
        <a:srgbClr val="AF743A"/>
      </a:hlink>
      <a:folHlink>
        <a:srgbClr val="7F7F7F"/>
      </a:folHlink>
    </a:clrScheme>
    <a:fontScheme name="Custom 2">
      <a:majorFont>
        <a:latin typeface="The Serif Hand Black"/>
        <a:ea typeface=""/>
        <a:cs typeface=""/>
      </a:majorFont>
      <a:minorFont>
        <a:latin typeface="The Hand Bol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ketchyVTI" id="{A6D2C935-A6E4-4DD9-BCC5-5AE2504DB8EA}" vid="{F0754072-50B6-4C01-B911-67246C9F58D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215</Words>
  <Application>Microsoft Office PowerPoint</Application>
  <PresentationFormat>Breedbeeld</PresentationFormat>
  <Paragraphs>38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7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6" baseType="lpstr">
      <vt:lpstr>Arial</vt:lpstr>
      <vt:lpstr>Gill Sans</vt:lpstr>
      <vt:lpstr>hurme_no2-webfont</vt:lpstr>
      <vt:lpstr>Open Sans</vt:lpstr>
      <vt:lpstr>The Hand Bold</vt:lpstr>
      <vt:lpstr>The Serif Hand Black</vt:lpstr>
      <vt:lpstr>Trebuchet MS</vt:lpstr>
      <vt:lpstr>SketchyVTI</vt:lpstr>
      <vt:lpstr>WP QA: Onderwijs-assistent</vt:lpstr>
      <vt:lpstr>VAndaag</vt:lpstr>
      <vt:lpstr>QA: waar gaat de toets over</vt:lpstr>
      <vt:lpstr>Qa quizlet</vt:lpstr>
      <vt:lpstr>Qa Voorbeeldvragen</vt:lpstr>
      <vt:lpstr>Qa Voorbeeldvragen</vt:lpstr>
      <vt:lpstr>Qa Voorbeeldvragen</vt:lpstr>
      <vt:lpstr>Werkplaats: aan de slag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 QA: Onderwijs-assistent</dc:title>
  <dc:creator>Freddy Vredegoor</dc:creator>
  <cp:lastModifiedBy>Freddy Vredegoor</cp:lastModifiedBy>
  <cp:revision>1</cp:revision>
  <dcterms:created xsi:type="dcterms:W3CDTF">2024-03-21T11:41:59Z</dcterms:created>
  <dcterms:modified xsi:type="dcterms:W3CDTF">2024-03-21T11:56:13Z</dcterms:modified>
</cp:coreProperties>
</file>