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05" r:id="rId2"/>
    <p:sldMasterId id="2147483655" r:id="rId3"/>
    <p:sldMasterId id="2147483665" r:id="rId4"/>
    <p:sldMasterId id="2147483660" r:id="rId5"/>
    <p:sldMasterId id="2147483672" r:id="rId6"/>
    <p:sldMasterId id="2147483815" r:id="rId7"/>
    <p:sldMasterId id="2147483817" r:id="rId8"/>
    <p:sldMasterId id="2147483827" r:id="rId9"/>
    <p:sldMasterId id="2147483830" r:id="rId10"/>
    <p:sldMasterId id="2147483834" r:id="rId11"/>
    <p:sldMasterId id="2147483836" r:id="rId12"/>
  </p:sldMasterIdLst>
  <p:notesMasterIdLst>
    <p:notesMasterId r:id="rId24"/>
  </p:notesMasterIdLst>
  <p:sldIdLst>
    <p:sldId id="259" r:id="rId13"/>
    <p:sldId id="260" r:id="rId14"/>
    <p:sldId id="261" r:id="rId15"/>
    <p:sldId id="262" r:id="rId16"/>
    <p:sldId id="263" r:id="rId17"/>
    <p:sldId id="267" r:id="rId18"/>
    <p:sldId id="271" r:id="rId19"/>
    <p:sldId id="268" r:id="rId20"/>
    <p:sldId id="264" r:id="rId21"/>
    <p:sldId id="270" r:id="rId22"/>
    <p:sldId id="269" r:id="rId23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372"/>
    <a:srgbClr val="3BB3E5"/>
    <a:srgbClr val="F5EA60"/>
    <a:srgbClr val="004A97"/>
    <a:srgbClr val="FF8200"/>
    <a:srgbClr val="8CC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6393"/>
  </p:normalViewPr>
  <p:slideViewPr>
    <p:cSldViewPr snapToGrid="0" snapToObjects="1">
      <p:cViewPr varScale="1">
        <p:scale>
          <a:sx n="73" d="100"/>
          <a:sy n="73" d="100"/>
        </p:scale>
        <p:origin x="61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B2B9-1C6E-B04C-BE37-21A582505595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D3FA-2408-F140-8A24-61F0C51B42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6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184012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2048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940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124640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01158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3250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086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3517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847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97747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2553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0247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3201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61862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1201" y="-2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7862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4946" y="0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2946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6445386" y="-1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9037386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69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409435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282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7456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9984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"/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</p:sp>
      <p:sp>
        <p:nvSpPr>
          <p:cNvPr id="15" name="Tijdelijke aanduiding voor afbeelding 2"/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</p:sp>
      <p:sp>
        <p:nvSpPr>
          <p:cNvPr id="17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</p:sp>
      <p:sp>
        <p:nvSpPr>
          <p:cNvPr id="18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</p:sp>
      <p:sp>
        <p:nvSpPr>
          <p:cNvPr id="19" name="Rechthoek 18"/>
          <p:cNvSpPr/>
          <p:nvPr userDrawn="1"/>
        </p:nvSpPr>
        <p:spPr>
          <a:xfrm>
            <a:off x="3141133" y="0"/>
            <a:ext cx="5943600" cy="625393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657600" y="2410063"/>
            <a:ext cx="4921743" cy="35716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itel 5"/>
          <p:cNvSpPr>
            <a:spLocks noGrp="1"/>
          </p:cNvSpPr>
          <p:nvPr>
            <p:ph type="title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cxnSp>
        <p:nvCxnSpPr>
          <p:cNvPr id="22" name="Rechte verbindingslijn 21"/>
          <p:cNvCxnSpPr/>
          <p:nvPr userDrawn="1"/>
        </p:nvCxnSpPr>
        <p:spPr>
          <a:xfrm flipH="1">
            <a:off x="3688422" y="789600"/>
            <a:ext cx="4879507" cy="1178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15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550972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410850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8133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60649" y="3104666"/>
            <a:ext cx="2626732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633519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05847" y="3104666"/>
            <a:ext cx="2654802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95" y="0"/>
            <a:ext cx="2640306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22083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291966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7141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0435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k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7" y="704084"/>
            <a:ext cx="10891923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89192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829007"/>
            <a:ext cx="10891697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06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082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91261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9890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938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2685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6680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3">
            <a:extLst>
              <a:ext uri="{FF2B5EF4-FFF2-40B4-BE49-F238E27FC236}">
                <a16:creationId xmlns:a16="http://schemas.microsoft.com/office/drawing/2014/main" id="{973F3E64-45F5-6E47-BF8C-77239A76A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1" name="Tijdelijke aanduiding voor afbeelding 3">
            <a:extLst>
              <a:ext uri="{FF2B5EF4-FFF2-40B4-BE49-F238E27FC236}">
                <a16:creationId xmlns:a16="http://schemas.microsoft.com/office/drawing/2014/main" id="{46CDCD91-F1AE-3346-9CED-D53A23D6CA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3">
            <a:extLst>
              <a:ext uri="{FF2B5EF4-FFF2-40B4-BE49-F238E27FC236}">
                <a16:creationId xmlns:a16="http://schemas.microsoft.com/office/drawing/2014/main" id="{1BC73371-32A4-EF40-88CD-FFDE196524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3">
            <a:extLst>
              <a:ext uri="{FF2B5EF4-FFF2-40B4-BE49-F238E27FC236}">
                <a16:creationId xmlns:a16="http://schemas.microsoft.com/office/drawing/2014/main" id="{36FD08B3-27DF-3045-BB21-9AE9B9AADD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3147896" y="-1"/>
            <a:ext cx="5929736" cy="6253936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722088D-55D4-1A4F-8460-7D25A386C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titel te bewerken</a:t>
            </a:r>
            <a:endParaRPr lang="nl-NL" dirty="0"/>
          </a:p>
        </p:txBody>
      </p:sp>
      <p:sp>
        <p:nvSpPr>
          <p:cNvPr id="14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751909"/>
            <a:ext cx="4921743" cy="3125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82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44829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9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3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5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2" r:id="rId2"/>
    <p:sldLayoutId id="2147483802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86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3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8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Hoofdstuk 2 DGS</a:t>
            </a:r>
          </a:p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148167" y="4193177"/>
            <a:ext cx="9911165" cy="564803"/>
          </a:xfrm>
        </p:spPr>
        <p:txBody>
          <a:bodyPr/>
          <a:lstStyle/>
          <a:p>
            <a:r>
              <a:rPr lang="nl-NL" dirty="0" smtClean="0"/>
              <a:t>FF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2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957201"/>
          </a:xfrm>
        </p:spPr>
        <p:txBody>
          <a:bodyPr/>
          <a:lstStyle/>
          <a:p>
            <a:r>
              <a:rPr lang="nl-NL" sz="2400" dirty="0" smtClean="0"/>
              <a:t>Kosten duurzame productie middelen.</a:t>
            </a:r>
          </a:p>
          <a:p>
            <a:endParaRPr lang="nl-NL" sz="2400" dirty="0"/>
          </a:p>
          <a:p>
            <a:pPr marL="457200" indent="-457200">
              <a:buFontTx/>
              <a:buChar char="-"/>
            </a:pPr>
            <a:r>
              <a:rPr lang="nl-NL" sz="2400" b="1" dirty="0" smtClean="0"/>
              <a:t>Afschrijving</a:t>
            </a:r>
            <a:r>
              <a:rPr lang="nl-NL" sz="2400" b="1" dirty="0" smtClean="0"/>
              <a:t>.</a:t>
            </a:r>
          </a:p>
          <a:p>
            <a:r>
              <a:rPr lang="nl-NL" sz="2400" dirty="0" smtClean="0"/>
              <a:t>------------------------------------------------------------------------------------------------------------------</a:t>
            </a:r>
            <a:endParaRPr lang="nl-NL" sz="2400" dirty="0"/>
          </a:p>
          <a:p>
            <a:r>
              <a:rPr lang="nl-NL" sz="2400" dirty="0" smtClean="0"/>
              <a:t>Aanschafprijs – restwaarde</a:t>
            </a:r>
          </a:p>
          <a:p>
            <a:r>
              <a:rPr lang="nl-NL" sz="2400" dirty="0" smtClean="0"/>
              <a:t>--------------------------------------    =   Afschrijving per jaar.</a:t>
            </a:r>
          </a:p>
          <a:p>
            <a:r>
              <a:rPr lang="nl-NL" sz="2400" dirty="0" smtClean="0"/>
              <a:t>Levensduur op het bedrijf</a:t>
            </a:r>
          </a:p>
          <a:p>
            <a:r>
              <a:rPr lang="nl-NL" sz="2400" dirty="0" smtClean="0"/>
              <a:t>-------------------------------------------------------------------------------------------------------------------</a:t>
            </a:r>
            <a:endParaRPr lang="nl-NL" sz="2400" dirty="0"/>
          </a:p>
          <a:p>
            <a:r>
              <a:rPr lang="nl-NL" sz="2400" b="1" dirty="0" smtClean="0"/>
              <a:t>Afschrijven gebeurt bij een fiscale boekhouding volgens vaste regels van de fiscus. </a:t>
            </a:r>
            <a:r>
              <a:rPr lang="nl-NL" sz="2400" b="1" dirty="0" smtClean="0"/>
              <a:t>De fiscus bepaalt de periode waarover je af mag schrijven</a:t>
            </a:r>
            <a:r>
              <a:rPr lang="nl-NL" b="1" dirty="0" smtClean="0"/>
              <a:t>.</a:t>
            </a: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374814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395725"/>
          </a:xfrm>
        </p:spPr>
        <p:txBody>
          <a:bodyPr/>
          <a:lstStyle/>
          <a:p>
            <a:r>
              <a:rPr lang="nl-NL" dirty="0" smtClean="0"/>
              <a:t>Bedrijfsuitgaven en privé-uitgaven.</a:t>
            </a:r>
          </a:p>
          <a:p>
            <a:endParaRPr lang="nl-NL" dirty="0" smtClean="0"/>
          </a:p>
          <a:p>
            <a:pPr marL="457200" indent="-457200">
              <a:buFontTx/>
              <a:buChar char="-"/>
            </a:pPr>
            <a:r>
              <a:rPr lang="nl-NL" dirty="0" smtClean="0"/>
              <a:t>Privé-uitgaven zijn geen kosten.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Meestal wordt geld overgemaakt vanuit een bedrijfsbankrekening naar een </a:t>
            </a:r>
            <a:r>
              <a:rPr lang="nl-NL" dirty="0" err="1" smtClean="0"/>
              <a:t>privé-rekening</a:t>
            </a:r>
            <a:r>
              <a:rPr lang="nl-NL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28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094264" y="-75188"/>
            <a:ext cx="10003472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101638" y="1449977"/>
            <a:ext cx="10003472" cy="442853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Voor de jaaropgave moet elk bedrijf een fiscaal rapport opmaken.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Hierin moet een resultatenrekening zitten en een balans.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Kan door bedrijf zelf of door boekhouder gemaakt worden.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/>
              <a:t>Bij meer ondernemers moet ook aangegeven worden hoe de winst verdeeld wordt.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4802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88097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658982"/>
            <a:ext cx="12191999" cy="421953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Fiscaal rapport bevat de jaarrekening.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Deze jaarrekening bestaat uit 2 onderdelen:</a:t>
            </a:r>
          </a:p>
          <a:p>
            <a:pPr marL="1028700" lvl="1" indent="-342900"/>
            <a:r>
              <a:rPr lang="nl-NL" sz="2000" dirty="0" smtClean="0"/>
              <a:t>De resultatenrekening of verlies- en winstrekening.</a:t>
            </a:r>
          </a:p>
          <a:p>
            <a:pPr marL="1028700" lvl="1" indent="-342900"/>
            <a:r>
              <a:rPr lang="nl-NL" sz="2000" dirty="0" smtClean="0"/>
              <a:t>De balans</a:t>
            </a:r>
            <a:r>
              <a:rPr lang="nl-NL" sz="2000" dirty="0" smtClean="0"/>
              <a:t>. Begin van het jaar en eind van het jaar.</a:t>
            </a:r>
          </a:p>
          <a:p>
            <a:pPr marL="1028700" lvl="1" indent="-342900"/>
            <a:r>
              <a:rPr lang="nl-NL" sz="2000" dirty="0" smtClean="0"/>
              <a:t>Gegevens van het bedrijf. Wat wordt geproduceerd en welke andere inkomsten zijn er.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Bij de resultatenrekening zet je alle inkomsten die er zijn aan de ene kant en de kosten aan de andere kant.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Het verschil is winst of verlies.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In de balans staan links de bezittingen en rechts de bronnen waar het geld vandaan komt.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652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16405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82788"/>
            <a:ext cx="12192000" cy="47351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Er zijn diverse fiscale richtlijnen waar men zich aan dient te houden.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b.v.: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Alle uitgaven die in 1 jaar ook verbruikt worden , zijn kosten.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Voor investeringen die langer dan 1 jaar mee gaan, gelden regels om af te schrijven.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Pacht, arbeid en rente zijn kosten.</a:t>
            </a:r>
          </a:p>
          <a:p>
            <a:pPr>
              <a:lnSpc>
                <a:spcPct val="15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0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532630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sz="2000" dirty="0" smtClean="0"/>
              <a:t>In de balans staan aan de </a:t>
            </a:r>
            <a:r>
              <a:rPr lang="nl-NL" sz="2000" dirty="0" smtClean="0"/>
              <a:t>linkerzijde (debetzijde):</a:t>
            </a:r>
            <a:endParaRPr lang="nl-NL" sz="20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Grond.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Gebouwen.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Machines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Voorraad.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Debiteuren (moeten jou nog betalen).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Positief </a:t>
            </a:r>
            <a:r>
              <a:rPr lang="nl-NL" sz="2000" dirty="0" smtClean="0"/>
              <a:t>saldo (betaalrekening)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000" dirty="0" smtClean="0"/>
              <a:t>Positief saldo (kas)</a:t>
            </a:r>
            <a:endParaRPr lang="nl-NL" sz="2000" dirty="0"/>
          </a:p>
          <a:p>
            <a:pPr>
              <a:lnSpc>
                <a:spcPct val="15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807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In de balans staan aan de rechterzijde: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Eigen vermogen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Langlopende leningen.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Kortlopende leningen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Crediteuren (krijgen nog geld van je).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545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 algn="ctr"/>
            <a:r>
              <a:rPr lang="nl-NL" dirty="0" smtClean="0"/>
              <a:t>Balans – titel en datum</a:t>
            </a:r>
            <a:endParaRPr lang="nl-NL" dirty="0"/>
          </a:p>
          <a:p>
            <a:pPr algn="ctr"/>
            <a:r>
              <a:rPr lang="nl-NL" dirty="0" smtClean="0"/>
              <a:t>---------------------------------------------------------------------------------------------------</a:t>
            </a:r>
          </a:p>
          <a:p>
            <a:r>
              <a:rPr lang="nl-NL" sz="2000" dirty="0"/>
              <a:t>Grond</a:t>
            </a:r>
            <a:r>
              <a:rPr lang="nl-NL" sz="2000" dirty="0" smtClean="0"/>
              <a:t>.								Eigen vermogen			</a:t>
            </a:r>
            <a:endParaRPr lang="nl-NL" sz="2000" dirty="0"/>
          </a:p>
          <a:p>
            <a:r>
              <a:rPr lang="nl-NL" sz="2000" dirty="0"/>
              <a:t>Gebouwen</a:t>
            </a:r>
            <a:r>
              <a:rPr lang="nl-NL" sz="2000" dirty="0" smtClean="0"/>
              <a:t>.							Hypotheek</a:t>
            </a:r>
            <a:endParaRPr lang="nl-NL" sz="2000" dirty="0"/>
          </a:p>
          <a:p>
            <a:r>
              <a:rPr lang="nl-NL" sz="2000" dirty="0" smtClean="0"/>
              <a:t>Machines							Langdurige lening.</a:t>
            </a:r>
            <a:endParaRPr lang="nl-NL" sz="2000" dirty="0"/>
          </a:p>
          <a:p>
            <a:r>
              <a:rPr lang="nl-NL" sz="2000" dirty="0"/>
              <a:t>Voorraad</a:t>
            </a:r>
            <a:r>
              <a:rPr lang="nl-NL" sz="2000" dirty="0" smtClean="0"/>
              <a:t>.							Overbruggingskrediet</a:t>
            </a:r>
            <a:endParaRPr lang="nl-NL" sz="2000" dirty="0"/>
          </a:p>
          <a:p>
            <a:r>
              <a:rPr lang="nl-NL" sz="2000" dirty="0"/>
              <a:t>Debiteuren (moeten jou nog betalen</a:t>
            </a:r>
            <a:r>
              <a:rPr lang="nl-NL" sz="2000" dirty="0" smtClean="0"/>
              <a:t>).				Kortlopende leningen</a:t>
            </a:r>
            <a:endParaRPr lang="nl-NL" sz="2000" dirty="0"/>
          </a:p>
          <a:p>
            <a:r>
              <a:rPr lang="nl-NL" sz="2000" dirty="0"/>
              <a:t>Positief saldo (betaalrekening</a:t>
            </a:r>
            <a:r>
              <a:rPr lang="nl-NL" sz="2000" dirty="0" smtClean="0"/>
              <a:t>)					Crediteuren</a:t>
            </a:r>
            <a:endParaRPr lang="nl-NL" sz="2000" dirty="0"/>
          </a:p>
          <a:p>
            <a:r>
              <a:rPr lang="nl-NL" sz="2000" dirty="0"/>
              <a:t>Positief saldo (kas)</a:t>
            </a:r>
          </a:p>
          <a:p>
            <a:r>
              <a:rPr lang="nl-NL" dirty="0" smtClean="0"/>
              <a:t>					Totaal						Totaal</a:t>
            </a:r>
          </a:p>
        </p:txBody>
      </p:sp>
    </p:spTree>
    <p:extLst>
      <p:ext uri="{BB962C8B-B14F-4D97-AF65-F5344CB8AC3E}">
        <p14:creationId xmlns:p14="http://schemas.microsoft.com/office/powerpoint/2010/main" val="407902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Enkele punten balans: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Uit de balans zijn de eigen investeringen af te lezen als de balans 	links en rechts in balans gebracht wordt.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Elk bedrijf maakt een beginbalans en een eindbalans.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Eindbalans vorig jaar is beginbalans dit jaar.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Bezittingen staan meestal met hun boekwaarde in de balans.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99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395725"/>
          </a:xfrm>
        </p:spPr>
        <p:txBody>
          <a:bodyPr/>
          <a:lstStyle/>
          <a:p>
            <a:r>
              <a:rPr lang="nl-NL" dirty="0" smtClean="0"/>
              <a:t>Kosten duurzame productie middelen.</a:t>
            </a:r>
          </a:p>
          <a:p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Afschrijving.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Rente.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Onderhoud.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Verzekering.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37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2B8F816-62C4-4076-A610-53A6865A7CBF}"/>
    </a:ext>
  </a:extLst>
</a:theme>
</file>

<file path=ppt/theme/theme10.xml><?xml version="1.0" encoding="utf-8"?>
<a:theme xmlns:a="http://schemas.openxmlformats.org/drawingml/2006/main" name="1_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6F927DA-9BFB-42BF-A5DE-49C30E4F6F4F}"/>
    </a:ext>
  </a:extLst>
</a:theme>
</file>

<file path=ppt/theme/theme11.xml><?xml version="1.0" encoding="utf-8"?>
<a:theme xmlns:a="http://schemas.openxmlformats.org/drawingml/2006/main" name="1_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50182142-533E-4307-9471-C75CB2034AB6}"/>
    </a:ext>
  </a:extLst>
</a:theme>
</file>

<file path=ppt/theme/theme12.xml><?xml version="1.0" encoding="utf-8"?>
<a:theme xmlns:a="http://schemas.openxmlformats.org/drawingml/2006/main" name="1_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63742E62-CBD2-4DFF-A1E1-D5FD504A002E}"/>
    </a:ext>
  </a:extLst>
</a:theme>
</file>

<file path=ppt/theme/theme1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16471F97-A7CC-440D-86B1-C2A0AF2E2124}"/>
    </a:ext>
  </a:extLst>
</a:theme>
</file>

<file path=ppt/theme/theme3.xml><?xml version="1.0" encoding="utf-8"?>
<a:theme xmlns:a="http://schemas.openxmlformats.org/drawingml/2006/main" name="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CD1DBB27-5ADD-40E6-AD77-70B283552B69}"/>
    </a:ext>
  </a:extLst>
</a:theme>
</file>

<file path=ppt/theme/theme4.xml><?xml version="1.0" encoding="utf-8"?>
<a:theme xmlns:a="http://schemas.openxmlformats.org/drawingml/2006/main" name="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7CEB384-9F65-4471-847B-746ADF066766}"/>
    </a:ext>
  </a:extLst>
</a:theme>
</file>

<file path=ppt/theme/theme5.xml><?xml version="1.0" encoding="utf-8"?>
<a:theme xmlns:a="http://schemas.openxmlformats.org/drawingml/2006/main" name="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902D0FD5-5328-44FA-B20D-4F8EEE6D09E0}"/>
    </a:ext>
  </a:extLst>
</a:theme>
</file>

<file path=ppt/theme/theme6.xml><?xml version="1.0" encoding="utf-8"?>
<a:theme xmlns:a="http://schemas.openxmlformats.org/drawingml/2006/main" name="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87215CB-26F8-4045-8938-8C814F3EC848}"/>
    </a:ext>
  </a:extLst>
</a:theme>
</file>

<file path=ppt/theme/theme7.xml><?xml version="1.0" encoding="utf-8"?>
<a:theme xmlns:a="http://schemas.openxmlformats.org/drawingml/2006/main" name="1_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48D86C1C-7CFC-49BA-85E7-8D93064F9E92}"/>
    </a:ext>
  </a:extLst>
</a:theme>
</file>

<file path=ppt/theme/theme8.xml><?xml version="1.0" encoding="utf-8"?>
<a:theme xmlns:a="http://schemas.openxmlformats.org/drawingml/2006/main" name="1_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200678BF-11C0-463C-A6E1-F9F32FFAF1D8}"/>
    </a:ext>
  </a:extLst>
</a:theme>
</file>

<file path=ppt/theme/theme9.xml><?xml version="1.0" encoding="utf-8"?>
<a:theme xmlns:a="http://schemas.openxmlformats.org/drawingml/2006/main" name="1_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708A05D-FEF1-448F-A33D-4F4E6566F0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CITAVERDE Powerpoint template Nieuwe Stijl</Template>
  <TotalTime>305</TotalTime>
  <Words>499</Words>
  <Application>Microsoft Office PowerPoint</Application>
  <PresentationFormat>Breedbeeld</PresentationFormat>
  <Paragraphs>81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11</vt:i4>
      </vt:variant>
    </vt:vector>
  </HeadingPairs>
  <TitlesOfParts>
    <vt:vector size="25" baseType="lpstr">
      <vt:lpstr>Arial</vt:lpstr>
      <vt:lpstr>Calibri</vt:lpstr>
      <vt:lpstr>Achtergrond cover</vt:lpstr>
      <vt:lpstr>Achtergrond wit</vt:lpstr>
      <vt:lpstr>Achtergrond wit_watermerk</vt:lpstr>
      <vt:lpstr>Achtergrond groen_watermerk</vt:lpstr>
      <vt:lpstr>Achtergrond_halfgroen</vt:lpstr>
      <vt:lpstr>Achtergrond groen, watermerk + beeldmerk</vt:lpstr>
      <vt:lpstr>1_Achtergrond cover</vt:lpstr>
      <vt:lpstr>1_Achtergrond wit</vt:lpstr>
      <vt:lpstr>1_Achtergrond wit_watermerk</vt:lpstr>
      <vt:lpstr>1_Achtergrond groen_watermerk</vt:lpstr>
      <vt:lpstr>1_Achtergrond_halfgroen</vt:lpstr>
      <vt:lpstr>1_Achtergrond groen, watermerk + beeldmerk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CITAVERDE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Herman Janssen</dc:creator>
  <cp:lastModifiedBy>Herman Janssen</cp:lastModifiedBy>
  <cp:revision>25</cp:revision>
  <dcterms:created xsi:type="dcterms:W3CDTF">2019-08-27T09:01:41Z</dcterms:created>
  <dcterms:modified xsi:type="dcterms:W3CDTF">2020-05-15T09:16:18Z</dcterms:modified>
</cp:coreProperties>
</file>