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5" r:id="rId4"/>
  </p:sldMasterIdLst>
  <p:notesMasterIdLst>
    <p:notesMasterId r:id="rId39"/>
  </p:notesMasterIdLst>
  <p:sldIdLst>
    <p:sldId id="412" r:id="rId5"/>
    <p:sldId id="327" r:id="rId6"/>
    <p:sldId id="328" r:id="rId7"/>
    <p:sldId id="329" r:id="rId8"/>
    <p:sldId id="330" r:id="rId9"/>
    <p:sldId id="331" r:id="rId10"/>
    <p:sldId id="332" r:id="rId11"/>
    <p:sldId id="413" r:id="rId12"/>
    <p:sldId id="414" r:id="rId13"/>
    <p:sldId id="378" r:id="rId14"/>
    <p:sldId id="379" r:id="rId15"/>
    <p:sldId id="380" r:id="rId16"/>
    <p:sldId id="381" r:id="rId17"/>
    <p:sldId id="382" r:id="rId18"/>
    <p:sldId id="383" r:id="rId19"/>
    <p:sldId id="401" r:id="rId20"/>
    <p:sldId id="384" r:id="rId21"/>
    <p:sldId id="343" r:id="rId22"/>
    <p:sldId id="385" r:id="rId23"/>
    <p:sldId id="386" r:id="rId24"/>
    <p:sldId id="387" r:id="rId25"/>
    <p:sldId id="389" r:id="rId26"/>
    <p:sldId id="390" r:id="rId27"/>
    <p:sldId id="392" r:id="rId28"/>
    <p:sldId id="391" r:id="rId29"/>
    <p:sldId id="393" r:id="rId30"/>
    <p:sldId id="394" r:id="rId31"/>
    <p:sldId id="395" r:id="rId32"/>
    <p:sldId id="396" r:id="rId33"/>
    <p:sldId id="397" r:id="rId34"/>
    <p:sldId id="398" r:id="rId35"/>
    <p:sldId id="399" r:id="rId36"/>
    <p:sldId id="362" r:id="rId37"/>
    <p:sldId id="415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EFE0"/>
    <a:srgbClr val="1F408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94581" autoAdjust="0"/>
  </p:normalViewPr>
  <p:slideViewPr>
    <p:cSldViewPr>
      <p:cViewPr varScale="1">
        <p:scale>
          <a:sx n="62" d="100"/>
          <a:sy n="62" d="100"/>
        </p:scale>
        <p:origin x="147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AF50669-A774-4346-9017-7A6B14A997A7}" type="datetimeFigureOut">
              <a:rPr lang="nl-NL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4B7CBF6-2F1F-44C1-9867-337AF03A6A7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01720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C7375A-A86A-48B3-9CDE-FB2D0678248A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FA5272-18AD-4A2B-8534-933CBC88076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846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5D94E3-280E-4FEC-B99F-707BE245415C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9E0E2-6704-49CF-BDB0-07B90E005F4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765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5D94E3-280E-4FEC-B99F-707BE245415C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9E0E2-6704-49CF-BDB0-07B90E005F4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7517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5D94E3-280E-4FEC-B99F-707BE245415C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9E0E2-6704-49CF-BDB0-07B90E005F4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6584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5D94E3-280E-4FEC-B99F-707BE245415C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9E0E2-6704-49CF-BDB0-07B90E005F4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810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5D94E3-280E-4FEC-B99F-707BE245415C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9E0E2-6704-49CF-BDB0-07B90E005F4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801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0A3F59-5D04-421C-BA9C-9F45B7BB1A7B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16636-B2DD-4A8E-9C55-D729CA44977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12149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4A970-2B18-42D7-8C3D-433AC6C06E94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8C35A2-0DC1-47FC-A25B-5F8CC91F8DBE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9996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3A867-7298-491B-A299-4049AC758257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17A791-5B6B-4198-AF2E-C42B7BDCF41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058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A065BA-C662-4FA2-B54B-B8237D91AACD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F81CA0-FA30-4AE4-A23E-40BDE075BF3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560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8F73A5-5857-4568-B34C-A3B1C5E75900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36E2C-3E8C-4020-9BEB-8627013DE0D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5208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EF0992-61BD-452A-9C14-298D85F90D4E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47310-D6D4-4524-B004-63981566E30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55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CDC78E-A87D-4745-8BAF-75EB01E748F4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AC8EC-8DA9-4425-A153-3FABC748762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356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42EF1B-8F05-4548-9B60-2FA89A5AB2D1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F3D5A2-3BA8-46FB-B037-FCEEC442044E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689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E038F3-5F6A-4E3B-9A2F-9C5940F32D3C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D42D8-1943-435A-AEC2-EA978BA975D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629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5ADB59-A475-4ACD-8241-6A68DF3A9195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E3904-B86C-45BE-BFE2-68B0F9266070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478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5D94E3-280E-4FEC-B99F-707BE245415C}" type="datetimeFigureOut">
              <a:rPr lang="nl-NL" smtClean="0"/>
              <a:pPr>
                <a:defRPr/>
              </a:pPr>
              <a:t>15-12-2022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669E0E2-6704-49CF-BDB0-07B90E005F4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008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  <p:sldLayoutId id="2147483997" r:id="rId12"/>
    <p:sldLayoutId id="2147483998" r:id="rId13"/>
    <p:sldLayoutId id="2147483999" r:id="rId14"/>
    <p:sldLayoutId id="2147484000" r:id="rId15"/>
    <p:sldLayoutId id="214748400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jo_EG7XqZQ" TargetMode="External"/><Relationship Id="rId2" Type="http://schemas.openxmlformats.org/officeDocument/2006/relationships/hyperlink" Target="http://maken.wikiwijs.nl/49496/Leerarrangement_Positive_reinforcement_trainin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JA96Fba-WHk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nl/url?sa=i&amp;rct=j&amp;q=&amp;esrc=s&amp;frm=1&amp;source=images&amp;cd=&amp;cad=rja&amp;docid=LVdB8ccvw0ppwM&amp;tbnid=jS2XmmARLTVWkM:&amp;ved=0CAUQjRw&amp;url=http://latimesblogs.latimes.com/unleashed/2009/08/page/2/&amp;ei=7ytBUuPlF8TctAb-xoD4CA&amp;psig=AFQjCNGSJN02Qk-TXiZIs_abeHpyW9uCug&amp;ust=138008916110077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youtube.com/watch?v=FwrRZRwM0M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user/GoodBirdInc/featured" TargetMode="External"/><Relationship Id="rId7" Type="http://schemas.openxmlformats.org/officeDocument/2006/relationships/image" Target="../media/image17.jpeg"/><Relationship Id="rId2" Type="http://schemas.openxmlformats.org/officeDocument/2006/relationships/hyperlink" Target="http://www.youtube.com/watch?v=uqtptXFyb2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hyperlink" Target="http://www.youtube.com/watch?v=l1nabSlLN5w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xKl_5y8J82Q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MEf8QXqRDU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CQaBAE9SCs" TargetMode="External"/><Relationship Id="rId2" Type="http://schemas.openxmlformats.org/officeDocument/2006/relationships/hyperlink" Target="http://www.youtube.com/watch?v=Caz_5y8Bed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l1nabSlLN5w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kahoot.i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JyyEEwCzK8" TargetMode="External"/><Relationship Id="rId2" Type="http://schemas.openxmlformats.org/officeDocument/2006/relationships/hyperlink" Target="http://www.youtube.com/watch?v=DLaiUZWR00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kw55VoLwh4" TargetMode="External"/><Relationship Id="rId2" Type="http://schemas.openxmlformats.org/officeDocument/2006/relationships/hyperlink" Target="https://www.youtube.com/watch?v=VSSgNT7FIT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Trainen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theorie</a:t>
            </a:r>
          </a:p>
          <a:p>
            <a:endParaRPr lang="nl-NL" dirty="0"/>
          </a:p>
          <a:p>
            <a:r>
              <a:rPr lang="nl-NL" dirty="0"/>
              <a:t>Na het bestuderen van de theorie en het volgen van de lessen kan je: </a:t>
            </a:r>
            <a:r>
              <a:rPr lang="nl-NL" dirty="0">
                <a:hlinkClick r:id="rId2"/>
              </a:rPr>
              <a:t>Wikiwijs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3"/>
              </a:rPr>
              <a:t>Filmpje voor inspiratie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dirty="0"/>
              <a:t>De houding van het dier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1" eaLnBrk="1" hangingPunct="1">
              <a:buNone/>
            </a:pPr>
            <a:r>
              <a:rPr lang="nl-NL" sz="2200" dirty="0"/>
              <a:t>		</a:t>
            </a:r>
            <a:r>
              <a:rPr lang="nl-NL" dirty="0"/>
              <a:t>Let goed op de houding van het dier:</a:t>
            </a:r>
          </a:p>
          <a:p>
            <a:pPr lvl="1" eaLnBrk="1" hangingPunct="1">
              <a:buNone/>
            </a:pPr>
            <a:endParaRPr lang="nl-NL" sz="2200" dirty="0"/>
          </a:p>
          <a:p>
            <a:pPr eaLnBrk="1" hangingPunct="1"/>
            <a:r>
              <a:rPr lang="nl-NL" sz="2600" dirty="0"/>
              <a:t>Stressverschijnselen: Wachten of trainen?</a:t>
            </a:r>
          </a:p>
          <a:p>
            <a:pPr eaLnBrk="1" hangingPunct="1"/>
            <a:r>
              <a:rPr lang="nl-NL" sz="2600" dirty="0"/>
              <a:t>Dier is ziek. Wachten of trainen?</a:t>
            </a:r>
          </a:p>
          <a:p>
            <a:pPr eaLnBrk="1" hangingPunct="1"/>
            <a:r>
              <a:rPr lang="nl-NL" sz="2600" dirty="0"/>
              <a:t>Dier heeft jongen. Wachten of trainen?</a:t>
            </a:r>
          </a:p>
          <a:p>
            <a:pPr eaLnBrk="1" hangingPunct="1"/>
            <a:r>
              <a:rPr lang="nl-NL" sz="2600" dirty="0"/>
              <a:t>Ongemotiveerd dier</a:t>
            </a:r>
          </a:p>
          <a:p>
            <a:pPr lvl="1" eaLnBrk="1" hangingPunct="1"/>
            <a:r>
              <a:rPr lang="nl-NL" sz="2200" dirty="0"/>
              <a:t>  Afwisseling aanbrengen </a:t>
            </a:r>
          </a:p>
        </p:txBody>
      </p:sp>
    </p:spTree>
    <p:extLst>
      <p:ext uri="{BB962C8B-B14F-4D97-AF65-F5344CB8AC3E}">
        <p14:creationId xmlns:p14="http://schemas.microsoft.com/office/powerpoint/2010/main" val="316977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Trainen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buNone/>
            </a:pPr>
            <a:r>
              <a:rPr lang="nl-NL" sz="2800" dirty="0"/>
              <a:t>Afwisseling aanbrengen: hoe?</a:t>
            </a:r>
          </a:p>
          <a:p>
            <a:pPr eaLnBrk="1" hangingPunct="1"/>
            <a:r>
              <a:rPr lang="nl-NL" sz="2800" dirty="0"/>
              <a:t>Structuur van de sessie:</a:t>
            </a:r>
          </a:p>
          <a:p>
            <a:pPr lvl="1" eaLnBrk="1" hangingPunct="1"/>
            <a:r>
              <a:rPr lang="nl-NL" sz="2400" dirty="0"/>
              <a:t>Lengte</a:t>
            </a:r>
          </a:p>
          <a:p>
            <a:pPr lvl="1" eaLnBrk="1" hangingPunct="1"/>
            <a:r>
              <a:rPr lang="nl-NL" sz="2400" dirty="0"/>
              <a:t>Plaats</a:t>
            </a:r>
          </a:p>
          <a:p>
            <a:pPr lvl="1" eaLnBrk="1" hangingPunct="1"/>
            <a:r>
              <a:rPr lang="nl-NL" sz="2400" dirty="0"/>
              <a:t>Gevraagde gedrag</a:t>
            </a:r>
          </a:p>
          <a:p>
            <a:pPr lvl="1" eaLnBrk="1" hangingPunct="1"/>
            <a:r>
              <a:rPr lang="nl-NL" sz="2400" dirty="0"/>
              <a:t>Snelheid</a:t>
            </a:r>
          </a:p>
          <a:p>
            <a:pPr lvl="1" eaLnBrk="1" hangingPunct="1"/>
            <a:r>
              <a:rPr lang="nl-NL" sz="2400" dirty="0"/>
              <a:t>Afwisselende groepssamenstelling</a:t>
            </a:r>
          </a:p>
          <a:p>
            <a:pPr lvl="1" eaLnBrk="1" hangingPunct="1"/>
            <a:r>
              <a:rPr lang="nl-NL" sz="2400" dirty="0"/>
              <a:t>Trainers</a:t>
            </a:r>
          </a:p>
          <a:p>
            <a:pPr lvl="1" eaLnBrk="1" hangingPunct="1"/>
            <a:r>
              <a:rPr lang="nl-NL" sz="2400" dirty="0" err="1"/>
              <a:t>Reinforcers</a:t>
            </a:r>
            <a:r>
              <a:rPr lang="nl-NL" sz="2400" dirty="0"/>
              <a:t>  (beloningen)</a:t>
            </a:r>
          </a:p>
          <a:p>
            <a:pPr eaLnBrk="1" hangingPunct="1"/>
            <a:r>
              <a:rPr lang="nl-NL" sz="2800" dirty="0"/>
              <a:t>Type sessie:</a:t>
            </a:r>
          </a:p>
          <a:p>
            <a:pPr lvl="1" eaLnBrk="1" hangingPunct="1"/>
            <a:r>
              <a:rPr lang="nl-NL" sz="2400" dirty="0"/>
              <a:t>Bewegingssessie, speelsessie</a:t>
            </a:r>
          </a:p>
          <a:p>
            <a:pPr lvl="1" eaLnBrk="1" hangingPunct="1"/>
            <a:r>
              <a:rPr lang="nl-NL" sz="2400" dirty="0"/>
              <a:t>Creatieve sessie, focus sessie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8983" y="4020294"/>
            <a:ext cx="3485017" cy="283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79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Begrippen voor je trainingsplan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237931"/>
          </a:xfrm>
        </p:spPr>
        <p:txBody>
          <a:bodyPr/>
          <a:lstStyle/>
          <a:p>
            <a:pPr marL="0" indent="0" eaLnBrk="1" hangingPunct="1">
              <a:buNone/>
            </a:pPr>
            <a:endParaRPr lang="nl-NL" sz="2600" dirty="0"/>
          </a:p>
          <a:p>
            <a:pPr marL="0" indent="0" eaLnBrk="1" hangingPunct="1">
              <a:buNone/>
            </a:pPr>
            <a:r>
              <a:rPr lang="nl-NL" sz="2800" dirty="0" err="1"/>
              <a:t>Aversive</a:t>
            </a:r>
            <a:r>
              <a:rPr lang="nl-NL" sz="2800" dirty="0"/>
              <a:t> stimulus</a:t>
            </a:r>
          </a:p>
          <a:p>
            <a:pPr marL="0" indent="0" eaLnBrk="1" hangingPunct="1">
              <a:buNone/>
            </a:pPr>
            <a:endParaRPr lang="nl-NL" sz="2600" dirty="0"/>
          </a:p>
          <a:p>
            <a:pPr marL="0" indent="0" eaLnBrk="1" hangingPunct="1">
              <a:buNone/>
            </a:pPr>
            <a:r>
              <a:rPr lang="nl-NL" sz="2600" dirty="0"/>
              <a:t>Alles wat een dier wil vermijden, bijvoorbeeld een vangnet, een ander dier, een geluid, een geur, enz. </a:t>
            </a:r>
          </a:p>
        </p:txBody>
      </p:sp>
    </p:spTree>
    <p:extLst>
      <p:ext uri="{BB962C8B-B14F-4D97-AF65-F5344CB8AC3E}">
        <p14:creationId xmlns:p14="http://schemas.microsoft.com/office/powerpoint/2010/main" val="229797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Trainingsmethoden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nl-NL" sz="2800" b="1" dirty="0" err="1"/>
              <a:t>Positive</a:t>
            </a:r>
            <a:r>
              <a:rPr lang="nl-NL" sz="2800" b="1" dirty="0"/>
              <a:t> </a:t>
            </a:r>
            <a:r>
              <a:rPr lang="nl-NL" sz="2800" b="1" dirty="0" err="1"/>
              <a:t>reinforcement</a:t>
            </a:r>
            <a:r>
              <a:rPr lang="nl-NL" sz="2800" dirty="0"/>
              <a:t>: iets wordt toegevoegd aan de omgeving, waardoor de frequentie van het gedrag toeneemt.</a:t>
            </a:r>
          </a:p>
          <a:p>
            <a:r>
              <a:rPr lang="nl-NL" sz="2800" b="1" dirty="0" err="1"/>
              <a:t>Positive</a:t>
            </a:r>
            <a:r>
              <a:rPr lang="nl-NL" sz="2800" b="1" dirty="0"/>
              <a:t> </a:t>
            </a:r>
            <a:r>
              <a:rPr lang="nl-NL" sz="2800" b="1" dirty="0" err="1"/>
              <a:t>punishment</a:t>
            </a:r>
            <a:r>
              <a:rPr lang="nl-NL" sz="2800" dirty="0"/>
              <a:t>: iets wordt toegevoegd aan de omgeving, waardoor de frequentie van het gedrag afneemt.</a:t>
            </a:r>
          </a:p>
          <a:p>
            <a:r>
              <a:rPr lang="nl-NL" sz="2800" b="1" dirty="0" err="1"/>
              <a:t>Negative</a:t>
            </a:r>
            <a:r>
              <a:rPr lang="nl-NL" sz="2800" b="1" dirty="0"/>
              <a:t> </a:t>
            </a:r>
            <a:r>
              <a:rPr lang="nl-NL" sz="2800" b="1" dirty="0" err="1"/>
              <a:t>reinforcement</a:t>
            </a:r>
            <a:r>
              <a:rPr lang="nl-NL" sz="2800" dirty="0"/>
              <a:t>: iets wordt weggehaald uit de omgeving, waardoor de frequentie van het gedrag toeneemt.</a:t>
            </a:r>
          </a:p>
          <a:p>
            <a:r>
              <a:rPr lang="nl-NL" sz="2800" b="1" dirty="0" err="1"/>
              <a:t>Negative</a:t>
            </a:r>
            <a:r>
              <a:rPr lang="nl-NL" sz="2800" b="1" dirty="0"/>
              <a:t> </a:t>
            </a:r>
            <a:r>
              <a:rPr lang="nl-NL" sz="2800" b="1" dirty="0" err="1"/>
              <a:t>punishment</a:t>
            </a:r>
            <a:r>
              <a:rPr lang="nl-NL" sz="2800" dirty="0"/>
              <a:t>: iets wordt weggehaald de omgeving, waardoor de frequentie van het gedrag afneemt</a:t>
            </a:r>
          </a:p>
          <a:p>
            <a:pPr marL="514350" indent="-514350" eaLnBrk="1" hangingPunct="1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6921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Trainingsmethoden</a:t>
            </a:r>
          </a:p>
        </p:txBody>
      </p:sp>
      <p:pic>
        <p:nvPicPr>
          <p:cNvPr id="1025" name="Picture 1" descr="http://maken.wikiwijs.nl/userfiles/06493f4ae71eec02f0352ed9a44e9578f7fb2de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8" y="1295301"/>
            <a:ext cx="9010650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107504" y="6353076"/>
            <a:ext cx="207986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600" dirty="0">
                <a:latin typeface="+mj-lt"/>
                <a:hlinkClick r:id="rId3"/>
              </a:rPr>
              <a:t>Voorbeelden?</a:t>
            </a:r>
            <a:endParaRPr lang="nl-NL" sz="2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546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Shaping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23793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nl-NL" sz="2600" dirty="0"/>
              <a:t>Alle kleine stapjes die een dier in een training doorloopt om uiteindelijk tot een geheel van gedragingen te komen, welke op een signaal uitgevoerd worden. </a:t>
            </a:r>
          </a:p>
          <a:p>
            <a:pPr marL="0" indent="0" eaLnBrk="1" hangingPunct="1">
              <a:buNone/>
            </a:pPr>
            <a:r>
              <a:rPr lang="nl-NL" sz="2600" dirty="0"/>
              <a:t>Ieder stapje brengt het dier dichter bij het gedrag dat je wilt zien.</a:t>
            </a:r>
            <a:endParaRPr lang="en-US" sz="2600" dirty="0"/>
          </a:p>
        </p:txBody>
      </p:sp>
      <p:pic>
        <p:nvPicPr>
          <p:cNvPr id="8" name="Picture 2" descr="http://latimesblogs.latimes.com/.a/6a00d8341c630a53ef0120a57fb3c5970c-600wi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" t="3648" r="3488" b="2738"/>
          <a:stretch/>
        </p:blipFill>
        <p:spPr bwMode="auto">
          <a:xfrm>
            <a:off x="4644008" y="3212976"/>
            <a:ext cx="4413084" cy="3577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26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Shaping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endParaRPr lang="nl-NL" sz="2600" dirty="0"/>
          </a:p>
          <a:p>
            <a:pPr marL="0" indent="0" eaLnBrk="1" hangingPunct="1">
              <a:buNone/>
            </a:pPr>
            <a:r>
              <a:rPr lang="nl-NL" sz="2600" dirty="0"/>
              <a:t>Welke stappen doorloopt een dolfijn voordat deze door een hoepel springt (</a:t>
            </a:r>
            <a:r>
              <a:rPr lang="nl-NL" sz="2600" dirty="0" err="1"/>
              <a:t>shaping</a:t>
            </a:r>
            <a:r>
              <a:rPr lang="nl-NL" sz="2600" dirty="0"/>
              <a:t>)?</a:t>
            </a:r>
          </a:p>
          <a:p>
            <a:pPr marL="0" indent="0" eaLnBrk="1" hangingPunct="1">
              <a:buNone/>
            </a:pPr>
            <a:endParaRPr lang="nl-NL" sz="2600" dirty="0"/>
          </a:p>
          <a:p>
            <a:pPr marL="0" indent="0" eaLnBrk="1" hangingPunct="1">
              <a:buNone/>
            </a:pPr>
            <a:r>
              <a:rPr lang="nl-NL" sz="2600" dirty="0"/>
              <a:t>En deze </a:t>
            </a:r>
            <a:r>
              <a:rPr lang="nl-NL" sz="2600" dirty="0">
                <a:hlinkClick r:id="rId2"/>
              </a:rPr>
              <a:t>papegaai</a:t>
            </a:r>
            <a:r>
              <a:rPr lang="nl-NL" sz="2600" dirty="0"/>
              <a:t>?</a:t>
            </a:r>
          </a:p>
        </p:txBody>
      </p:sp>
      <p:pic>
        <p:nvPicPr>
          <p:cNvPr id="2050" name="Picture 2" descr="Image of Dolphin Train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386" y="2276872"/>
            <a:ext cx="3057128" cy="406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9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Shaping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23793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nl-NL" sz="2600" dirty="0"/>
              <a:t>Belangrijk: criteria vaststellen -&gt; een dier moet DAT laten zien, anders geen beloning.</a:t>
            </a:r>
          </a:p>
          <a:p>
            <a:pPr marL="0" indent="0" eaLnBrk="1" hangingPunct="1">
              <a:buNone/>
            </a:pPr>
            <a:endParaRPr lang="nl-NL" sz="2600" dirty="0"/>
          </a:p>
          <a:p>
            <a:pPr marL="0" indent="0" eaLnBrk="1" hangingPunct="1">
              <a:buNone/>
            </a:pPr>
            <a:r>
              <a:rPr lang="en-US" sz="2600" dirty="0"/>
              <a:t>Verschillende technieken:</a:t>
            </a:r>
          </a:p>
          <a:p>
            <a:pPr eaLnBrk="1" hangingPunct="1"/>
            <a:r>
              <a:rPr lang="en-US" sz="2600" dirty="0"/>
              <a:t>Scanning</a:t>
            </a:r>
          </a:p>
          <a:p>
            <a:pPr eaLnBrk="1" hangingPunct="1"/>
            <a:r>
              <a:rPr lang="en-US" sz="2600" dirty="0"/>
              <a:t>Targeting</a:t>
            </a:r>
          </a:p>
          <a:p>
            <a:pPr eaLnBrk="1" hangingPunct="1"/>
            <a:r>
              <a:rPr lang="en-US" sz="2600" dirty="0"/>
              <a:t>Modeling</a:t>
            </a:r>
          </a:p>
          <a:p>
            <a:pPr eaLnBrk="1" hangingPunct="1"/>
            <a:r>
              <a:rPr lang="en-US" sz="2600" dirty="0"/>
              <a:t>Mimicry</a:t>
            </a:r>
          </a:p>
          <a:p>
            <a:pPr marL="0" indent="0" eaLnBrk="1" hangingPunct="1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3069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Shaping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237931"/>
          </a:xfrm>
        </p:spPr>
        <p:txBody>
          <a:bodyPr/>
          <a:lstStyle/>
          <a:p>
            <a:pPr eaLnBrk="1" hangingPunct="1"/>
            <a:r>
              <a:rPr lang="nl-NL" sz="2600" dirty="0"/>
              <a:t>Scanning: natuurlijk gedrag op een gewenst moment laten terugkomen.</a:t>
            </a:r>
          </a:p>
          <a:p>
            <a:pPr eaLnBrk="1" hangingPunct="1"/>
            <a:r>
              <a:rPr lang="nl-NL" sz="2600" dirty="0" err="1">
                <a:hlinkClick r:id="rId2"/>
              </a:rPr>
              <a:t>Targeting</a:t>
            </a:r>
            <a:r>
              <a:rPr lang="nl-NL" sz="2600" dirty="0"/>
              <a:t>: een dier leert een object aan te raken met een bepaald lichaamsdeel.</a:t>
            </a:r>
          </a:p>
          <a:p>
            <a:pPr eaLnBrk="1" hangingPunct="1"/>
            <a:r>
              <a:rPr lang="nl-NL" sz="2600" dirty="0" err="1"/>
              <a:t>Modeling</a:t>
            </a:r>
            <a:r>
              <a:rPr lang="nl-NL" sz="2600" dirty="0"/>
              <a:t>: leren door te laten zien.</a:t>
            </a:r>
          </a:p>
          <a:p>
            <a:pPr eaLnBrk="1" hangingPunct="1"/>
            <a:r>
              <a:rPr lang="nl-NL" sz="2600" dirty="0">
                <a:hlinkClick r:id="rId3"/>
              </a:rPr>
              <a:t>Mimicry</a:t>
            </a:r>
            <a:r>
              <a:rPr lang="nl-NL" sz="2600" dirty="0"/>
              <a:t>: leren door imitatie</a:t>
            </a:r>
          </a:p>
        </p:txBody>
      </p:sp>
      <p:pic>
        <p:nvPicPr>
          <p:cNvPr id="3074" name="Picture 2" descr="http://howtotrainpets.com/wp-content/uploads/2010/08/training-pets-shapin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44" y="4315938"/>
            <a:ext cx="3035829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joncoedesign.com/trends/images_trends/train_tapi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803" y="4315938"/>
            <a:ext cx="2937898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pad3.whstatic.com/images/thumb/6/62/Teach-Your-Dog-to-Sit-Step-15.jpg/550px-Teach-Your-Dog-to-Sit-Step-1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748" y="4315938"/>
            <a:ext cx="3032154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farm4.static.flickr.com/3360/3258609068_20c727e19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1"/>
          <a:stretch/>
        </p:blipFill>
        <p:spPr bwMode="auto">
          <a:xfrm>
            <a:off x="6033268" y="4315938"/>
            <a:ext cx="2736304" cy="22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92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Shaping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1449" y="1124744"/>
            <a:ext cx="8229600" cy="4237931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buNone/>
            </a:pPr>
            <a:r>
              <a:rPr lang="nl-NL" sz="2600" dirty="0"/>
              <a:t>10 wetten: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Gebruik kleine stapjes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Train één stap tegelijk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Varieer de beloning voor volgende stap.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Accepteer dat dier het geleerde tijdelijk minder goed doet bij het aanleren van een nieuwe stap.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Plan vooruit: hou het trainingsplan in gedachten.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Verander niet van trainer(s) tijdens de stappen.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Als iets niet werkt: verander dan het plan.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Stop de sessie niet onnodig.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Doe een stap terug wanneer nodig.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Eindig een sessie positief: eindig met succes. </a:t>
            </a:r>
          </a:p>
          <a:p>
            <a:pPr marL="0" indent="0" eaLnBrk="1" hangingPunct="1">
              <a:buNone/>
            </a:pP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20719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Geschiedenis van trainen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pPr eaLnBrk="1" hangingPunct="1"/>
            <a:r>
              <a:rPr lang="nl-NL" sz="2600" dirty="0"/>
              <a:t>Menagerieën</a:t>
            </a:r>
          </a:p>
          <a:p>
            <a:pPr eaLnBrk="1" hangingPunct="1"/>
            <a:r>
              <a:rPr lang="nl-NL" sz="2600" dirty="0"/>
              <a:t>Domesticatie</a:t>
            </a:r>
          </a:p>
          <a:p>
            <a:pPr eaLnBrk="1" hangingPunct="1"/>
            <a:r>
              <a:rPr lang="nl-NL" sz="2600" dirty="0" err="1"/>
              <a:t>Werkdier</a:t>
            </a:r>
            <a:endParaRPr lang="nl-NL" sz="2600" dirty="0"/>
          </a:p>
          <a:p>
            <a:pPr eaLnBrk="1" hangingPunct="1"/>
            <a:r>
              <a:rPr lang="nl-NL" sz="2600" dirty="0"/>
              <a:t>Vermaak</a:t>
            </a:r>
          </a:p>
          <a:p>
            <a:pPr eaLnBrk="1" hangingPunct="1"/>
            <a:r>
              <a:rPr lang="nl-NL" sz="2600" dirty="0">
                <a:hlinkClick r:id="rId2"/>
              </a:rPr>
              <a:t>Training in dierentuinen</a:t>
            </a:r>
            <a:endParaRPr lang="nl-NL" sz="2200" dirty="0"/>
          </a:p>
        </p:txBody>
      </p:sp>
      <p:pic>
        <p:nvPicPr>
          <p:cNvPr id="1026" name="Picture 2" descr="http://upload.wikimedia.org/wikipedia/commons/6/63/Menagerie.hermann.van.aken.18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83987"/>
            <a:ext cx="5436096" cy="327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2.hubimg.com/u/5669573_f2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95075"/>
            <a:ext cx="247650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onversationinfaith.files.wordpress.com/2008/04/800px-egyptian_domesticated_animals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93" y="3664639"/>
            <a:ext cx="5699787" cy="320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davidebonadonna.it/wp-content/uploads/2010/09/13-Roman-Aren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027" y="3588592"/>
            <a:ext cx="4367436" cy="326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nijhuis.net/casapictures/20040731CircusSuarez/DSC0219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983" y="3434570"/>
            <a:ext cx="4303191" cy="322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www.weasyl.com/static/submission/98/4c/2f/53/35/c9/solariswolfox-148911.submit.2290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267" y="2780928"/>
            <a:ext cx="4409257" cy="330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89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Stimulus </a:t>
            </a:r>
            <a:r>
              <a:rPr lang="nl-NL" sz="3000" dirty="0" err="1"/>
              <a:t>control</a:t>
            </a:r>
            <a:r>
              <a:rPr lang="nl-NL" sz="3000" dirty="0"/>
              <a:t> of ook SD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237931"/>
          </a:xfrm>
        </p:spPr>
        <p:txBody>
          <a:bodyPr/>
          <a:lstStyle/>
          <a:p>
            <a:pPr eaLnBrk="1" hangingPunct="1"/>
            <a:r>
              <a:rPr lang="nl-NL" sz="2600" dirty="0"/>
              <a:t>Als je een gedrag hebt getraind, dan wil je dat het dier dit gedrag laat zien op commando.</a:t>
            </a:r>
          </a:p>
          <a:p>
            <a:pPr eaLnBrk="1" hangingPunct="1"/>
            <a:r>
              <a:rPr lang="nl-NL" sz="2600" dirty="0"/>
              <a:t>De technische naam voor het signaal of teken (commando), kan bv geluid of gebaar zijn.</a:t>
            </a:r>
            <a:endParaRPr lang="en-US" sz="2600" dirty="0"/>
          </a:p>
          <a:p>
            <a:pPr lvl="1" eaLnBrk="1" hangingPunct="1"/>
            <a:r>
              <a:rPr lang="nl-NL" sz="2200" dirty="0"/>
              <a:t>Controle over stimulans (commando) -&gt; stimulus control.</a:t>
            </a:r>
          </a:p>
          <a:p>
            <a:pPr lvl="1" eaLnBrk="1" hangingPunct="1"/>
            <a:r>
              <a:rPr lang="nl-NL" sz="2200" dirty="0"/>
              <a:t>SD: </a:t>
            </a:r>
            <a:r>
              <a:rPr lang="nl-NL" sz="2200" dirty="0" err="1"/>
              <a:t>discriminative</a:t>
            </a:r>
            <a:r>
              <a:rPr lang="nl-NL" sz="2200" dirty="0"/>
              <a:t> stimulus.</a:t>
            </a:r>
          </a:p>
          <a:p>
            <a:pPr marL="0" indent="0" eaLnBrk="1" hangingPunct="1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28204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Stimulus control/ SD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237931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nl-NL" sz="2600" dirty="0"/>
              <a:t>Hoe kun je controleren of er stimulus control is?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Gedrag wordt altijd getoond direct nadat de SD gegeven is. (hond gaat zitten op het signaal)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Gedrag wordt nooit getoond zonder dat de SD gegeven is. (hond gaat nooit spontaan zitten tijdens een trainingssessie)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Gedrag wordt nooit vertoond nadat een andere SD gegeven is. (hond gaat niet zitten als je “af” zegt)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600" dirty="0"/>
              <a:t>Er wordt geen ander gedrag getoond bij de SD. (hond gaat niet liggen als je “zit” zegt)</a:t>
            </a:r>
            <a:endParaRPr lang="en-US" sz="2600" dirty="0"/>
          </a:p>
          <a:p>
            <a:pPr marL="0" indent="0" eaLnBrk="1" hangingPunct="1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3509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Typen contact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093915"/>
          </a:xfrm>
        </p:spPr>
        <p:txBody>
          <a:bodyPr/>
          <a:lstStyle/>
          <a:p>
            <a:pPr eaLnBrk="1" hangingPunct="1"/>
            <a:r>
              <a:rPr lang="nl-NL" sz="2600" dirty="0"/>
              <a:t>Free contact (vrij contact)</a:t>
            </a:r>
          </a:p>
          <a:p>
            <a:pPr eaLnBrk="1" hangingPunct="1"/>
            <a:r>
              <a:rPr lang="nl-NL" sz="2600" dirty="0"/>
              <a:t>Semi-</a:t>
            </a:r>
            <a:r>
              <a:rPr lang="nl-NL" sz="2600" dirty="0" err="1"/>
              <a:t>protected</a:t>
            </a:r>
            <a:r>
              <a:rPr lang="nl-NL" sz="2600" dirty="0"/>
              <a:t> contact  (gedeeltelijk beschermd contact)</a:t>
            </a:r>
          </a:p>
          <a:p>
            <a:pPr eaLnBrk="1" hangingPunct="1"/>
            <a:r>
              <a:rPr lang="nl-NL" sz="2600" dirty="0" err="1"/>
              <a:t>Protected</a:t>
            </a:r>
            <a:r>
              <a:rPr lang="nl-NL" sz="2600" dirty="0"/>
              <a:t> contact (beschermd contact)</a:t>
            </a:r>
          </a:p>
          <a:p>
            <a:pPr eaLnBrk="1" hangingPunct="1"/>
            <a:r>
              <a:rPr lang="nl-NL" sz="2600" dirty="0" err="1"/>
              <a:t>Confined</a:t>
            </a:r>
            <a:r>
              <a:rPr lang="nl-NL" sz="2600" dirty="0"/>
              <a:t> contact (beperkt contact)</a:t>
            </a:r>
          </a:p>
        </p:txBody>
      </p:sp>
      <p:pic>
        <p:nvPicPr>
          <p:cNvPr id="4098" name="Picture 2" descr="http://www.upali.ch/bilder1/hussein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2" y="4172982"/>
            <a:ext cx="3218893" cy="262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dn.lightgalleries.net/4f75b98e7d80f/images/ElephantIntRoom_03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08" y="4172982"/>
            <a:ext cx="3939928" cy="262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examiner.com/images/blog/wysiwyg/image/elephant_behind_bars_IMG_7979_k_morgu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742" y="4170010"/>
            <a:ext cx="3960225" cy="262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natuurinformatie.nl/sites/ndb.blijdorp/contents/i000134/ethiek_blij_olifantenkantelaar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742" y="4170010"/>
            <a:ext cx="6919968" cy="262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Reinforcers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268413"/>
            <a:ext cx="8229600" cy="4382294"/>
          </a:xfrm>
        </p:spPr>
        <p:txBody>
          <a:bodyPr/>
          <a:lstStyle/>
          <a:p>
            <a:pPr eaLnBrk="1" hangingPunct="1"/>
            <a:r>
              <a:rPr lang="nl-NL" sz="2600" dirty="0"/>
              <a:t>Primair</a:t>
            </a:r>
          </a:p>
          <a:p>
            <a:pPr eaLnBrk="1" hangingPunct="1"/>
            <a:r>
              <a:rPr lang="nl-NL" sz="2600" dirty="0"/>
              <a:t>Secundair </a:t>
            </a:r>
          </a:p>
          <a:p>
            <a:pPr eaLnBrk="1" hangingPunct="1"/>
            <a:r>
              <a:rPr lang="nl-NL" sz="2600" dirty="0"/>
              <a:t>Geconditioneerd/ brug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5779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Reinforcers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268413"/>
            <a:ext cx="8229600" cy="4382294"/>
          </a:xfrm>
        </p:spPr>
        <p:txBody>
          <a:bodyPr/>
          <a:lstStyle/>
          <a:p>
            <a:pPr eaLnBrk="1" hangingPunct="1"/>
            <a:r>
              <a:rPr lang="nl-NL" sz="2600" dirty="0">
                <a:hlinkClick r:id="rId2"/>
              </a:rPr>
              <a:t>Primair</a:t>
            </a:r>
            <a:endParaRPr lang="nl-NL" sz="2600" dirty="0"/>
          </a:p>
          <a:p>
            <a:pPr lvl="1" eaLnBrk="1" hangingPunct="1"/>
            <a:r>
              <a:rPr lang="nl-NL" sz="2600" dirty="0"/>
              <a:t>Iets wat een dier ziet als een beloning, zonder dat het er op getraind en wat in een basisbehoefte voorziet.</a:t>
            </a:r>
          </a:p>
          <a:p>
            <a:pPr eaLnBrk="1" hangingPunct="1"/>
            <a:r>
              <a:rPr lang="nl-NL" sz="2600" dirty="0"/>
              <a:t>Secundair</a:t>
            </a:r>
          </a:p>
          <a:p>
            <a:pPr eaLnBrk="1" hangingPunct="1"/>
            <a:r>
              <a:rPr lang="nl-NL" sz="2600" dirty="0"/>
              <a:t>Geconditioneerd/ brug</a:t>
            </a:r>
          </a:p>
        </p:txBody>
      </p:sp>
    </p:spTree>
    <p:extLst>
      <p:ext uri="{BB962C8B-B14F-4D97-AF65-F5344CB8AC3E}">
        <p14:creationId xmlns:p14="http://schemas.microsoft.com/office/powerpoint/2010/main" val="348657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Reinforcers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268413"/>
            <a:ext cx="8229600" cy="4382294"/>
          </a:xfrm>
        </p:spPr>
        <p:txBody>
          <a:bodyPr/>
          <a:lstStyle/>
          <a:p>
            <a:pPr eaLnBrk="1" hangingPunct="1"/>
            <a:r>
              <a:rPr lang="nl-NL" sz="2600" dirty="0"/>
              <a:t>Primair</a:t>
            </a:r>
          </a:p>
          <a:p>
            <a:pPr eaLnBrk="1" hangingPunct="1"/>
            <a:r>
              <a:rPr lang="nl-NL" sz="2600" dirty="0"/>
              <a:t>Secundair</a:t>
            </a:r>
          </a:p>
          <a:p>
            <a:pPr lvl="1" eaLnBrk="1" hangingPunct="1"/>
            <a:r>
              <a:rPr lang="nl-NL" sz="2600" dirty="0">
                <a:latin typeface="+mj-lt"/>
              </a:rPr>
              <a:t>Iets dat als beloning kan dienen </a:t>
            </a:r>
            <a:r>
              <a:rPr lang="nl-NL" sz="2600" b="1" dirty="0">
                <a:latin typeface="+mj-lt"/>
              </a:rPr>
              <a:t>nadat </a:t>
            </a:r>
            <a:r>
              <a:rPr lang="nl-NL" sz="2600" dirty="0">
                <a:latin typeface="+mj-lt"/>
              </a:rPr>
              <a:t>is aangeleerd dat het een beloning is door het te associëren met een primaire </a:t>
            </a:r>
            <a:r>
              <a:rPr lang="nl-NL" sz="2600" dirty="0" err="1">
                <a:latin typeface="+mj-lt"/>
              </a:rPr>
              <a:t>reinforcer</a:t>
            </a:r>
            <a:r>
              <a:rPr lang="nl-NL" sz="2600" dirty="0">
                <a:latin typeface="+mj-lt"/>
              </a:rPr>
              <a:t>.</a:t>
            </a:r>
          </a:p>
          <a:p>
            <a:pPr eaLnBrk="1" hangingPunct="1"/>
            <a:r>
              <a:rPr lang="nl-NL" sz="2600" dirty="0"/>
              <a:t>Geconditioneerd/ brug</a:t>
            </a:r>
          </a:p>
        </p:txBody>
      </p:sp>
    </p:spTree>
    <p:extLst>
      <p:ext uri="{BB962C8B-B14F-4D97-AF65-F5344CB8AC3E}">
        <p14:creationId xmlns:p14="http://schemas.microsoft.com/office/powerpoint/2010/main" val="195896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Reinforcers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268413"/>
            <a:ext cx="8229600" cy="4382294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nl-NL" sz="2600" dirty="0"/>
              <a:t>Primair</a:t>
            </a:r>
          </a:p>
          <a:p>
            <a:pPr eaLnBrk="1" hangingPunct="1"/>
            <a:r>
              <a:rPr lang="nl-NL" sz="2600" dirty="0"/>
              <a:t>Secundair</a:t>
            </a:r>
          </a:p>
          <a:p>
            <a:pPr eaLnBrk="1" hangingPunct="1"/>
            <a:r>
              <a:rPr lang="nl-NL" sz="2600" dirty="0"/>
              <a:t>Geconditioneerd/ brug</a:t>
            </a:r>
          </a:p>
          <a:p>
            <a:pPr lvl="1" eaLnBrk="1" hangingPunct="1"/>
            <a:r>
              <a:rPr lang="nl-NL" sz="2600" dirty="0"/>
              <a:t>Signaal dat betekent: DAT gedrag was goed!</a:t>
            </a:r>
          </a:p>
          <a:p>
            <a:pPr lvl="1" eaLnBrk="1" hangingPunct="1"/>
            <a:r>
              <a:rPr lang="nl-NL" sz="2600" dirty="0"/>
              <a:t>Eigenlijk secundaire </a:t>
            </a:r>
            <a:r>
              <a:rPr lang="nl-NL" sz="2600" dirty="0" err="1"/>
              <a:t>reinforcer</a:t>
            </a:r>
            <a:r>
              <a:rPr lang="nl-NL" sz="2600" dirty="0"/>
              <a:t>!</a:t>
            </a:r>
          </a:p>
          <a:p>
            <a:pPr lvl="1" eaLnBrk="1" hangingPunct="1"/>
            <a:r>
              <a:rPr lang="nl-NL" sz="2600" dirty="0"/>
              <a:t>Gebruiken als primaire </a:t>
            </a:r>
            <a:r>
              <a:rPr lang="nl-NL" sz="2600" dirty="0" err="1"/>
              <a:t>reinforcer</a:t>
            </a:r>
            <a:r>
              <a:rPr lang="nl-NL" sz="2600" dirty="0"/>
              <a:t> niet op tijd bij het dier kan zijn of om bepaald gedrag uit keten te isoleren.</a:t>
            </a:r>
          </a:p>
          <a:p>
            <a:pPr lvl="1" eaLnBrk="1" hangingPunct="1"/>
            <a:r>
              <a:rPr lang="nl-NL" sz="2600" dirty="0"/>
              <a:t>Geluid, signaal, gevoel.</a:t>
            </a:r>
          </a:p>
        </p:txBody>
      </p:sp>
      <p:pic>
        <p:nvPicPr>
          <p:cNvPr id="8" name="Picture 4" descr="http://adogsbestfriend.com/wp-content/uploads/2013/01/dolph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2060576"/>
            <a:ext cx="4399702" cy="461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dog-training-excellence.com/images/classical-conditioning-figure-2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771" y="1633936"/>
            <a:ext cx="4032448" cy="504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79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Target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3228" y="1232942"/>
            <a:ext cx="8229600" cy="482488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nl-NL" sz="2600" dirty="0"/>
              <a:t>Een voorwerp wat gebruikt wordt tijdens de training en wat het dier moet aanraken met een lichaamsdeel.</a:t>
            </a:r>
          </a:p>
          <a:p>
            <a:pPr marL="0" indent="0" eaLnBrk="1" hangingPunct="1">
              <a:buNone/>
            </a:pPr>
            <a:endParaRPr lang="nl-NL" sz="2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59" y="2564904"/>
            <a:ext cx="3791669" cy="295039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564904"/>
            <a:ext cx="4432513" cy="295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5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Target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3228" y="1232942"/>
            <a:ext cx="8229600" cy="4824883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None/>
            </a:pPr>
            <a:r>
              <a:rPr lang="nl-NL" sz="2600" dirty="0"/>
              <a:t>Verschillende doeleinden:</a:t>
            </a:r>
          </a:p>
          <a:p>
            <a:pPr eaLnBrk="1" hangingPunct="1"/>
            <a:r>
              <a:rPr lang="nl-NL" sz="2600" dirty="0"/>
              <a:t>Aanraken met een lichaamsdeel.</a:t>
            </a:r>
          </a:p>
          <a:p>
            <a:pPr eaLnBrk="1" hangingPunct="1"/>
            <a:r>
              <a:rPr lang="nl-NL" sz="2600" dirty="0"/>
              <a:t>Naar target toe te laten bewegen door bv hoofd draaien.</a:t>
            </a:r>
          </a:p>
          <a:p>
            <a:pPr eaLnBrk="1" hangingPunct="1"/>
            <a:r>
              <a:rPr lang="nl-NL" sz="2600" dirty="0"/>
              <a:t>Target te laten volgen.</a:t>
            </a:r>
          </a:p>
          <a:p>
            <a:pPr eaLnBrk="1" hangingPunct="1"/>
            <a:r>
              <a:rPr lang="nl-NL" sz="2600" dirty="0"/>
              <a:t>Target te laten aanraken tot brug te horen is.</a:t>
            </a:r>
          </a:p>
          <a:p>
            <a:pPr eaLnBrk="1" hangingPunct="1"/>
            <a:r>
              <a:rPr lang="nl-NL" sz="2600" dirty="0"/>
              <a:t>Met hele lichaam target aan te laten raken.</a:t>
            </a:r>
          </a:p>
          <a:p>
            <a:pPr eaLnBrk="1" hangingPunct="1"/>
            <a:r>
              <a:rPr lang="nl-NL" sz="2600" dirty="0"/>
              <a:t>Meerdere targets te gebruiken (1 voor kop en 1 voor staart).</a:t>
            </a:r>
          </a:p>
          <a:p>
            <a:pPr eaLnBrk="1" hangingPunct="1"/>
            <a:r>
              <a:rPr lang="nl-NL" sz="2600" dirty="0"/>
              <a:t>Door target 1 op plaats A te houden en target 2 op plaats B te houden leert het dier van A naar B te gaan.</a:t>
            </a:r>
          </a:p>
          <a:p>
            <a:pPr marL="0" indent="0" eaLnBrk="1" hangingPunct="1">
              <a:buNone/>
            </a:pP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50097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Station/ basisplaats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3228" y="1412776"/>
            <a:ext cx="8229600" cy="464504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nl-NL" sz="2600" dirty="0"/>
              <a:t>De plaats waar een training begint en eindigt en waar het dier de beloning kan ophalen bij gebruik van een brug. </a:t>
            </a:r>
          </a:p>
          <a:p>
            <a:pPr marL="0" indent="0" eaLnBrk="1" hangingPunct="1">
              <a:buNone/>
            </a:pPr>
            <a:r>
              <a:rPr lang="nl-NL" sz="2600" dirty="0"/>
              <a:t>Bv een kleedje of een vaste plek binnen het dierverblijf.</a:t>
            </a:r>
          </a:p>
        </p:txBody>
      </p:sp>
    </p:spTree>
    <p:extLst>
      <p:ext uri="{BB962C8B-B14F-4D97-AF65-F5344CB8AC3E}">
        <p14:creationId xmlns:p14="http://schemas.microsoft.com/office/powerpoint/2010/main" val="15933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Wat is trainen?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endParaRPr lang="nl-NL" sz="2600" dirty="0"/>
          </a:p>
          <a:p>
            <a:pPr marL="0" indent="0" eaLnBrk="1" hangingPunct="1">
              <a:buNone/>
            </a:pPr>
            <a:endParaRPr lang="nl-NL" sz="2600" dirty="0"/>
          </a:p>
          <a:p>
            <a:pPr marL="0" indent="0" eaLnBrk="1" hangingPunct="1">
              <a:buNone/>
            </a:pPr>
            <a:endParaRPr lang="nl-NL" sz="2600" dirty="0"/>
          </a:p>
          <a:p>
            <a:pPr marL="0" indent="0" algn="ctr" eaLnBrk="1" hangingPunct="1">
              <a:buNone/>
            </a:pPr>
            <a:r>
              <a:rPr lang="nl-NL" sz="2600" dirty="0"/>
              <a:t>Trainen = aanleren!</a:t>
            </a:r>
          </a:p>
        </p:txBody>
      </p:sp>
    </p:spTree>
    <p:extLst>
      <p:ext uri="{BB962C8B-B14F-4D97-AF65-F5344CB8AC3E}">
        <p14:creationId xmlns:p14="http://schemas.microsoft.com/office/powerpoint/2010/main" val="908476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Recall</a:t>
            </a:r>
            <a:r>
              <a:rPr lang="nl-NL" sz="3000" dirty="0"/>
              <a:t> – Delta – “No” – continue signaal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3228" y="1412776"/>
            <a:ext cx="8229600" cy="4645049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nl-NL" sz="2600" dirty="0" err="1"/>
              <a:t>Recall</a:t>
            </a:r>
            <a:r>
              <a:rPr lang="nl-NL" sz="2600" dirty="0"/>
              <a:t>: signaal dat aangeeft dat het dier terug moet komen naar het station.</a:t>
            </a:r>
          </a:p>
          <a:p>
            <a:pPr eaLnBrk="1" hangingPunct="1"/>
            <a:r>
              <a:rPr lang="nl-NL" sz="2600" dirty="0"/>
              <a:t>Delta: een waarschuwing voor het dier dat er een aversieve stimulus gebruikt gaat worden. (plantenspuit)</a:t>
            </a:r>
          </a:p>
          <a:p>
            <a:pPr eaLnBrk="1" hangingPunct="1"/>
            <a:r>
              <a:rPr lang="nl-NL" sz="2600" dirty="0"/>
              <a:t>“No”/”Nee”: variatie op delta signaal. Eigenlijk een secundaire </a:t>
            </a:r>
            <a:r>
              <a:rPr lang="nl-NL" sz="2600" dirty="0" err="1"/>
              <a:t>punisher</a:t>
            </a:r>
            <a:r>
              <a:rPr lang="nl-NL" sz="2600" dirty="0"/>
              <a:t>. Kan een dier helpen om te begrijpen welk gedrag je wel wilt, door het ongewenste gedrag te verminderen.</a:t>
            </a:r>
          </a:p>
          <a:p>
            <a:pPr eaLnBrk="1" hangingPunct="1"/>
            <a:r>
              <a:rPr lang="nl-NL" sz="2600" dirty="0"/>
              <a:t>Continue signaal: speciaal gebaar om aan te geven dat een dier het goed doet, maar nog wel verder door moet gaan met dat gedrag. Aanmoedigen van dier.</a:t>
            </a:r>
          </a:p>
        </p:txBody>
      </p:sp>
    </p:spTree>
    <p:extLst>
      <p:ext uri="{BB962C8B-B14F-4D97-AF65-F5344CB8AC3E}">
        <p14:creationId xmlns:p14="http://schemas.microsoft.com/office/powerpoint/2010/main" val="33213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Chaining</a:t>
            </a:r>
            <a:endParaRPr lang="nl-NL" sz="3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3228" y="1412776"/>
            <a:ext cx="8229600" cy="4645049"/>
          </a:xfrm>
        </p:spPr>
        <p:txBody>
          <a:bodyPr/>
          <a:lstStyle/>
          <a:p>
            <a:pPr eaLnBrk="1" hangingPunct="1"/>
            <a:r>
              <a:rPr lang="nl-NL" sz="2600" dirty="0"/>
              <a:t>Het stoppen van een gedraging het signaal om een ander gedrag te starten.</a:t>
            </a:r>
          </a:p>
          <a:p>
            <a:pPr eaLnBrk="1" hangingPunct="1"/>
            <a:r>
              <a:rPr lang="nl-NL" sz="2600" dirty="0"/>
              <a:t>Er wordt 1 signaal gegeven voor de hele chain (ketting).</a:t>
            </a:r>
          </a:p>
          <a:p>
            <a:pPr eaLnBrk="1" hangingPunct="1">
              <a:buNone/>
            </a:pPr>
            <a:r>
              <a:rPr lang="nl-NL" sz="2600" dirty="0">
                <a:hlinkClick r:id="rId2"/>
              </a:rPr>
              <a:t>Voorbeeld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19658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Husbandry</a:t>
            </a:r>
            <a:r>
              <a:rPr lang="nl-NL" sz="3000" dirty="0"/>
              <a:t> training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3228" y="1412776"/>
            <a:ext cx="8229600" cy="4645049"/>
          </a:xfrm>
        </p:spPr>
        <p:txBody>
          <a:bodyPr/>
          <a:lstStyle/>
          <a:p>
            <a:pPr eaLnBrk="1" hangingPunct="1"/>
            <a:r>
              <a:rPr lang="nl-NL" sz="2600" dirty="0"/>
              <a:t>Wat is </a:t>
            </a:r>
            <a:r>
              <a:rPr lang="nl-NL" sz="2600" dirty="0" err="1"/>
              <a:t>husbandry</a:t>
            </a:r>
            <a:r>
              <a:rPr lang="nl-NL" sz="2600" dirty="0"/>
              <a:t>?</a:t>
            </a:r>
          </a:p>
          <a:p>
            <a:pPr eaLnBrk="1" hangingPunct="1"/>
            <a:r>
              <a:rPr lang="nl-NL" sz="2600" dirty="0" err="1"/>
              <a:t>Husbandry</a:t>
            </a:r>
            <a:r>
              <a:rPr lang="nl-NL" sz="2600" dirty="0"/>
              <a:t> training: training die de juiste verzorging van de dieren ondersteunt en verbetert.</a:t>
            </a:r>
          </a:p>
          <a:p>
            <a:pPr eaLnBrk="1" hangingPunct="1"/>
            <a:r>
              <a:rPr lang="nl-NL" sz="2600" dirty="0"/>
              <a:t>Voordeel: minder stress bij dier en verzorger/ trainer.</a:t>
            </a:r>
          </a:p>
          <a:p>
            <a:pPr eaLnBrk="1" hangingPunct="1"/>
            <a:r>
              <a:rPr lang="nl-NL" sz="2600" dirty="0"/>
              <a:t>Bij medische training: overleg met de dierenarts!</a:t>
            </a:r>
          </a:p>
        </p:txBody>
      </p:sp>
    </p:spTree>
    <p:extLst>
      <p:ext uri="{BB962C8B-B14F-4D97-AF65-F5344CB8AC3E}">
        <p14:creationId xmlns:p14="http://schemas.microsoft.com/office/powerpoint/2010/main" val="114429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 err="1"/>
              <a:t>Husbandry</a:t>
            </a:r>
            <a:r>
              <a:rPr lang="nl-NL" sz="3000" dirty="0"/>
              <a:t> training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nl-NL" sz="2600" dirty="0"/>
              <a:t>Soorten:</a:t>
            </a:r>
          </a:p>
          <a:p>
            <a:pPr lvl="1" eaLnBrk="1" hangingPunct="1"/>
            <a:r>
              <a:rPr lang="nl-NL" sz="2600" dirty="0">
                <a:hlinkClick r:id="rId2"/>
              </a:rPr>
              <a:t>Lichaamsonderzoek</a:t>
            </a:r>
            <a:endParaRPr lang="nl-NL" sz="2600" dirty="0"/>
          </a:p>
          <a:p>
            <a:pPr lvl="1" eaLnBrk="1" hangingPunct="1"/>
            <a:r>
              <a:rPr lang="nl-NL" sz="2600" dirty="0"/>
              <a:t>Bloedafname</a:t>
            </a:r>
          </a:p>
          <a:p>
            <a:pPr lvl="1" eaLnBrk="1" hangingPunct="1"/>
            <a:r>
              <a:rPr lang="nl-NL" sz="2600" dirty="0"/>
              <a:t>Urine opvangen</a:t>
            </a:r>
          </a:p>
          <a:p>
            <a:pPr lvl="1" eaLnBrk="1" hangingPunct="1"/>
            <a:r>
              <a:rPr lang="nl-NL" sz="2600" dirty="0"/>
              <a:t>Verzamelen zaadcellen</a:t>
            </a:r>
          </a:p>
          <a:p>
            <a:pPr lvl="1" eaLnBrk="1" hangingPunct="1"/>
            <a:r>
              <a:rPr lang="nl-NL" sz="2600" dirty="0">
                <a:hlinkClick r:id="rId3"/>
              </a:rPr>
              <a:t>Dier goed kunnen bekijken</a:t>
            </a:r>
            <a:endParaRPr lang="nl-NL" sz="2600" dirty="0"/>
          </a:p>
          <a:p>
            <a:pPr lvl="1" eaLnBrk="1" hangingPunct="1"/>
            <a:r>
              <a:rPr lang="nl-NL" sz="2600" dirty="0"/>
              <a:t>Echo’s maken</a:t>
            </a:r>
          </a:p>
          <a:p>
            <a:pPr lvl="1" eaLnBrk="1" hangingPunct="1"/>
            <a:r>
              <a:rPr lang="nl-NL" sz="2600" dirty="0">
                <a:hlinkClick r:id="rId4"/>
              </a:rPr>
              <a:t>Behandelen van poten</a:t>
            </a:r>
            <a:r>
              <a:rPr lang="nl-NL" sz="2600" dirty="0"/>
              <a:t>/ andere (chronische) aandoeningen</a:t>
            </a:r>
          </a:p>
          <a:p>
            <a:pPr lvl="1" eaLnBrk="1" hangingPunct="1"/>
            <a:r>
              <a:rPr lang="nl-NL" sz="2600" dirty="0"/>
              <a:t>Verzamelen van melk</a:t>
            </a:r>
          </a:p>
          <a:p>
            <a:pPr lvl="1" eaLnBrk="1" hangingPunct="1"/>
            <a:r>
              <a:rPr lang="nl-NL" sz="2600" dirty="0"/>
              <a:t>Oog- &amp; </a:t>
            </a:r>
            <a:r>
              <a:rPr lang="nl-NL" sz="2600" dirty="0" err="1"/>
              <a:t>ooronderzoek</a:t>
            </a:r>
            <a:endParaRPr lang="nl-NL" sz="2600" dirty="0"/>
          </a:p>
          <a:p>
            <a:pPr lvl="1" eaLnBrk="1" hangingPunct="1"/>
            <a:r>
              <a:rPr lang="nl-NL" sz="2600" dirty="0"/>
              <a:t>Verplaatsen </a:t>
            </a:r>
          </a:p>
        </p:txBody>
      </p:sp>
    </p:spTree>
    <p:extLst>
      <p:ext uri="{BB962C8B-B14F-4D97-AF65-F5344CB8AC3E}">
        <p14:creationId xmlns:p14="http://schemas.microsoft.com/office/powerpoint/2010/main" val="255948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Kahoot</a:t>
            </a:r>
            <a:r>
              <a:rPr lang="nl-NL" dirty="0"/>
              <a:t> test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allemaal jullie telefoon, laptop of tablet en open: </a:t>
            </a:r>
            <a:r>
              <a:rPr lang="nl-NL" u="sng" dirty="0">
                <a:hlinkClick r:id="rId2"/>
              </a:rPr>
              <a:t>https://kahoot.it/#/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Waarom trainen we?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pPr eaLnBrk="1" hangingPunct="1"/>
            <a:r>
              <a:rPr lang="nl-NL" sz="2600" dirty="0"/>
              <a:t>Lichamelijk beweging</a:t>
            </a:r>
          </a:p>
          <a:p>
            <a:pPr eaLnBrk="1" hangingPunct="1"/>
            <a:r>
              <a:rPr lang="nl-NL" sz="2600" dirty="0">
                <a:hlinkClick r:id="rId2"/>
              </a:rPr>
              <a:t>Mentale stimulatie</a:t>
            </a:r>
            <a:endParaRPr lang="nl-NL" sz="2600" dirty="0"/>
          </a:p>
          <a:p>
            <a:pPr eaLnBrk="1" hangingPunct="1"/>
            <a:r>
              <a:rPr lang="nl-NL" sz="2600" dirty="0"/>
              <a:t>Coöperatief: </a:t>
            </a:r>
            <a:r>
              <a:rPr lang="nl-NL" sz="2600" dirty="0">
                <a:hlinkClick r:id="rId3"/>
              </a:rPr>
              <a:t>Meewerkend gedrag</a:t>
            </a:r>
            <a:endParaRPr lang="nl-NL" sz="2600" dirty="0"/>
          </a:p>
          <a:p>
            <a:pPr eaLnBrk="1" hangingPunct="1"/>
            <a:endParaRPr lang="nl-NL" sz="2600" dirty="0"/>
          </a:p>
          <a:p>
            <a:pPr marL="0" indent="0" eaLnBrk="1" hangingPunct="1">
              <a:buNone/>
            </a:pPr>
            <a:r>
              <a:rPr lang="nl-NL" sz="2600" dirty="0"/>
              <a:t>Maar ook voor:</a:t>
            </a:r>
          </a:p>
          <a:p>
            <a:pPr eaLnBrk="1" hangingPunct="1"/>
            <a:r>
              <a:rPr lang="nl-NL" sz="2600" dirty="0"/>
              <a:t>Recreatie en educatie</a:t>
            </a:r>
          </a:p>
          <a:p>
            <a:pPr eaLnBrk="1" hangingPunct="1"/>
            <a:r>
              <a:rPr lang="nl-NL" sz="2600" dirty="0"/>
              <a:t>Onderzoek: </a:t>
            </a:r>
          </a:p>
          <a:p>
            <a:pPr eaLnBrk="1" hangingPunct="1"/>
            <a:r>
              <a:rPr lang="nl-NL" sz="2600" dirty="0"/>
              <a:t>Anders: hulpdieren, </a:t>
            </a:r>
            <a:r>
              <a:rPr lang="nl-NL" sz="2600" dirty="0" err="1"/>
              <a:t>sportgerelateerd</a:t>
            </a:r>
            <a:r>
              <a:rPr lang="nl-NL" sz="2600" dirty="0"/>
              <a:t>, enz.</a:t>
            </a:r>
          </a:p>
          <a:p>
            <a:pPr eaLnBrk="1" hangingPunct="1"/>
            <a:endParaRPr lang="nl-NL" sz="2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924944"/>
            <a:ext cx="4376603" cy="1584176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89279" y="1772816"/>
            <a:ext cx="3654721" cy="28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Doel?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pPr eaLnBrk="1" hangingPunct="1">
              <a:buNone/>
            </a:pPr>
            <a:r>
              <a:rPr lang="nl-NL" sz="2600" dirty="0"/>
              <a:t>Een training heeft een doel nodig, een goed trainingsdoel voldoet aan deze eisen:</a:t>
            </a:r>
          </a:p>
          <a:p>
            <a:pPr eaLnBrk="1" hangingPunct="1"/>
            <a:r>
              <a:rPr lang="nl-NL" sz="2600" dirty="0"/>
              <a:t>Nut voor het dier</a:t>
            </a:r>
          </a:p>
          <a:p>
            <a:pPr eaLnBrk="1" hangingPunct="1"/>
            <a:r>
              <a:rPr lang="nl-NL" sz="2600" dirty="0"/>
              <a:t>Nut voor de verzorger</a:t>
            </a:r>
          </a:p>
          <a:p>
            <a:pPr eaLnBrk="1" hangingPunct="1"/>
            <a:r>
              <a:rPr lang="nl-NL" sz="2600" dirty="0"/>
              <a:t>Nut voor de organisatie</a:t>
            </a:r>
          </a:p>
          <a:p>
            <a:pPr eaLnBrk="1" hangingPunct="1"/>
            <a:endParaRPr lang="nl-NL" sz="2600" dirty="0"/>
          </a:p>
          <a:p>
            <a:pPr marL="0" indent="0" eaLnBrk="1" hangingPunct="1">
              <a:buNone/>
            </a:pPr>
            <a:r>
              <a:rPr lang="nl-NL" sz="2600" dirty="0"/>
              <a:t>Voorbeelden van een trainingsdoel?</a:t>
            </a:r>
          </a:p>
        </p:txBody>
      </p:sp>
    </p:spTree>
    <p:extLst>
      <p:ext uri="{BB962C8B-B14F-4D97-AF65-F5344CB8AC3E}">
        <p14:creationId xmlns:p14="http://schemas.microsoft.com/office/powerpoint/2010/main" val="340485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Doel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nl-NL" sz="2600" dirty="0"/>
              <a:t>Waarom is het opstellen van een trainingsdoel zo belangrijk?</a:t>
            </a:r>
          </a:p>
          <a:p>
            <a:pPr lvl="0"/>
            <a:r>
              <a:rPr lang="nl-NL" sz="2600" dirty="0"/>
              <a:t>Om te controleren of je training behaald is</a:t>
            </a:r>
          </a:p>
          <a:p>
            <a:pPr lvl="0"/>
            <a:r>
              <a:rPr lang="nl-NL" sz="2600" dirty="0"/>
              <a:t>Om (financiële) goedkeuring voor de training te krijgen</a:t>
            </a:r>
          </a:p>
          <a:p>
            <a:pPr lvl="0"/>
            <a:r>
              <a:rPr lang="nl-NL" sz="2600" dirty="0"/>
              <a:t>Om draagvlak te creëren voor de training.</a:t>
            </a:r>
          </a:p>
          <a:p>
            <a:pPr eaLnBrk="1" hangingPunct="1"/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206648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92163"/>
          </a:xfrm>
        </p:spPr>
        <p:txBody>
          <a:bodyPr/>
          <a:lstStyle/>
          <a:p>
            <a:pPr eaLnBrk="1" hangingPunct="1"/>
            <a:r>
              <a:rPr lang="nl-NL" sz="3000" dirty="0"/>
              <a:t>Trainen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982505"/>
            <a:ext cx="8446393" cy="2302479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None/>
            </a:pPr>
            <a:r>
              <a:rPr lang="nl-NL" sz="2600" dirty="0"/>
              <a:t>Rekening houden met:</a:t>
            </a:r>
          </a:p>
          <a:p>
            <a:pPr lvl="1" eaLnBrk="1" hangingPunct="1"/>
            <a:r>
              <a:rPr lang="nl-NL" sz="2400" dirty="0"/>
              <a:t>Leerprocessen</a:t>
            </a:r>
          </a:p>
          <a:p>
            <a:pPr lvl="1" eaLnBrk="1" hangingPunct="1"/>
            <a:r>
              <a:rPr lang="nl-NL" sz="2400" dirty="0"/>
              <a:t>Leer over de diersoort: algemene informatie, anatomie en fysiologie</a:t>
            </a:r>
          </a:p>
          <a:p>
            <a:pPr lvl="1" eaLnBrk="1" hangingPunct="1"/>
            <a:r>
              <a:rPr lang="nl-NL" sz="2400" dirty="0"/>
              <a:t>Leer over het individu: hoe is het grootgebracht, hoe reageert het op een situatie?</a:t>
            </a:r>
          </a:p>
          <a:p>
            <a:pPr lvl="1" eaLnBrk="1" hangingPunct="1">
              <a:buNone/>
            </a:pPr>
            <a:endParaRPr lang="en-US" sz="2400" b="1" i="1" dirty="0"/>
          </a:p>
          <a:p>
            <a:pPr lvl="1" eaLnBrk="1" hangingPunct="1">
              <a:buNone/>
            </a:pPr>
            <a:endParaRPr lang="en-US" sz="2400" b="1" dirty="0"/>
          </a:p>
          <a:p>
            <a:pPr lvl="1" eaLnBrk="1" hangingPunct="1">
              <a:buNone/>
            </a:pPr>
            <a:endParaRPr lang="nl-NL" sz="2400" dirty="0"/>
          </a:p>
          <a:p>
            <a:pPr eaLnBrk="1" hangingPunct="1">
              <a:buNone/>
            </a:pPr>
            <a:endParaRPr lang="nl-NL" sz="2400" dirty="0"/>
          </a:p>
        </p:txBody>
      </p:sp>
      <p:sp>
        <p:nvSpPr>
          <p:cNvPr id="4" name="Tekstvak 3"/>
          <p:cNvSpPr txBox="1"/>
          <p:nvPr/>
        </p:nvSpPr>
        <p:spPr>
          <a:xfrm>
            <a:off x="4283968" y="3645024"/>
            <a:ext cx="44644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eaLnBrk="1" hangingPunct="1">
              <a:buNone/>
            </a:pPr>
            <a:r>
              <a:rPr lang="en-US" b="1" dirty="0"/>
              <a:t>What did Albert Einstein mean when he said:</a:t>
            </a:r>
          </a:p>
          <a:p>
            <a:pPr lvl="1" eaLnBrk="1" hangingPunct="1">
              <a:buNone/>
            </a:pPr>
            <a:r>
              <a:rPr lang="en-US" b="1" i="1" dirty="0"/>
              <a:t>"Everybody is a genius. But if you judge a fish by its ability to climb a tree, it will live its whole life believing that it is stupid.“</a:t>
            </a:r>
          </a:p>
        </p:txBody>
      </p:sp>
      <p:pic>
        <p:nvPicPr>
          <p:cNvPr id="47106" name="Picture 2" descr="https://qph.ec.quoracdn.net/main-qimg-b98d152beefb60cbd0cc74ab21e30e0e-c?convert_to_webp=tr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89040"/>
            <a:ext cx="3816424" cy="2633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393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Trainen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pPr eaLnBrk="1" hangingPunct="1"/>
            <a:r>
              <a:rPr lang="nl-NL" sz="2600" dirty="0"/>
              <a:t>Leerprocessen</a:t>
            </a:r>
          </a:p>
          <a:p>
            <a:pPr lvl="2" eaLnBrk="1" hangingPunct="1"/>
            <a:r>
              <a:rPr lang="nl-NL" dirty="0"/>
              <a:t>Aangeboren gedrag: </a:t>
            </a:r>
          </a:p>
          <a:p>
            <a:pPr lvl="3" eaLnBrk="1" hangingPunct="1"/>
            <a:r>
              <a:rPr lang="nl-NL" sz="2400" dirty="0"/>
              <a:t>Erfelijk, aanwezig bij geboorte (reflexen, instinct)</a:t>
            </a:r>
          </a:p>
          <a:p>
            <a:pPr lvl="2" eaLnBrk="1" hangingPunct="1"/>
            <a:r>
              <a:rPr lang="nl-NL" dirty="0"/>
              <a:t>Aangeleerd gedrag</a:t>
            </a:r>
          </a:p>
          <a:p>
            <a:pPr lvl="3" eaLnBrk="1" hangingPunct="1"/>
            <a:r>
              <a:rPr lang="nl-NL" sz="2400" dirty="0"/>
              <a:t>Klassieke conditionering: </a:t>
            </a:r>
            <a:r>
              <a:rPr lang="nl-NL" sz="2400" dirty="0" err="1"/>
              <a:t>Pavlov</a:t>
            </a:r>
            <a:r>
              <a:rPr lang="nl-NL" sz="2400" dirty="0"/>
              <a:t> (verband tussen 2 prikkels)</a:t>
            </a:r>
          </a:p>
          <a:p>
            <a:pPr lvl="3" eaLnBrk="1" hangingPunct="1"/>
            <a:r>
              <a:rPr lang="nl-NL" sz="2400" dirty="0" err="1"/>
              <a:t>Operante</a:t>
            </a:r>
            <a:r>
              <a:rPr lang="nl-NL" sz="2400" dirty="0"/>
              <a:t> conditionering (</a:t>
            </a:r>
            <a:r>
              <a:rPr lang="nl-NL" sz="2400" dirty="0" err="1"/>
              <a:t>Skinner</a:t>
            </a:r>
            <a:r>
              <a:rPr lang="nl-NL" sz="2400" dirty="0"/>
              <a:t>): </a:t>
            </a:r>
            <a:r>
              <a:rPr lang="nl-NL" sz="2400" dirty="0" err="1">
                <a:hlinkClick r:id="rId2"/>
              </a:rPr>
              <a:t>Trail</a:t>
            </a:r>
            <a:r>
              <a:rPr lang="nl-NL" sz="2400" dirty="0">
                <a:hlinkClick r:id="rId2"/>
              </a:rPr>
              <a:t> and </a:t>
            </a:r>
            <a:r>
              <a:rPr lang="nl-NL" sz="2400" dirty="0" err="1">
                <a:hlinkClick r:id="rId2"/>
              </a:rPr>
              <a:t>error</a:t>
            </a:r>
            <a:endParaRPr lang="nl-NL" sz="2400" dirty="0"/>
          </a:p>
          <a:p>
            <a:pPr lvl="3" eaLnBrk="1" hangingPunct="1"/>
            <a:r>
              <a:rPr lang="nl-NL" sz="2400" dirty="0"/>
              <a:t> Gewenning: Afleren van reacties op prikkels</a:t>
            </a:r>
          </a:p>
          <a:p>
            <a:pPr lvl="3" eaLnBrk="1" hangingPunct="1"/>
            <a:r>
              <a:rPr lang="nl-NL" sz="2400" dirty="0"/>
              <a:t>Imitatie: Afkijken</a:t>
            </a:r>
          </a:p>
          <a:p>
            <a:pPr lvl="3" eaLnBrk="1" hangingPunct="1"/>
            <a:r>
              <a:rPr lang="nl-NL" sz="2400" dirty="0"/>
              <a:t>Inprenting: </a:t>
            </a:r>
            <a:r>
              <a:rPr lang="nl-NL" sz="2400" dirty="0" err="1"/>
              <a:t>Konrad</a:t>
            </a:r>
            <a:r>
              <a:rPr lang="nl-NL" sz="2400" dirty="0"/>
              <a:t> </a:t>
            </a:r>
            <a:r>
              <a:rPr lang="nl-NL" sz="2400" dirty="0" err="1"/>
              <a:t>Lorenz</a:t>
            </a:r>
            <a:r>
              <a:rPr lang="nl-NL" sz="2400" dirty="0"/>
              <a:t> </a:t>
            </a:r>
            <a:r>
              <a:rPr lang="nl-NL" sz="2400" dirty="0">
                <a:hlinkClick r:id="rId3"/>
              </a:rPr>
              <a:t>Inprenting</a:t>
            </a:r>
            <a:endParaRPr lang="nl-NL" sz="2400" dirty="0"/>
          </a:p>
          <a:p>
            <a:pPr lvl="3" eaLnBrk="1" hangingPunct="1"/>
            <a:r>
              <a:rPr lang="nl-NL" sz="2400" dirty="0"/>
              <a:t>Geschoold gedrag: Versterking of onderdrukking van aangeboren en aangeleerd gedrag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menselijk element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nl-NL" sz="2400" dirty="0"/>
              <a:t>Intelligentie: Is een dier intelligent als het iets snel oppakt?</a:t>
            </a:r>
          </a:p>
          <a:p>
            <a:pPr lvl="1" eaLnBrk="1" hangingPunct="1"/>
            <a:r>
              <a:rPr lang="nl-NL" sz="2400" dirty="0"/>
              <a:t>Antropomorfisme</a:t>
            </a:r>
          </a:p>
          <a:p>
            <a:pPr lvl="1" eaLnBrk="1" hangingPunct="1"/>
            <a:r>
              <a:rPr lang="nl-NL" sz="2400" dirty="0"/>
              <a:t>Emoties: positieve </a:t>
            </a:r>
            <a:r>
              <a:rPr lang="nl-NL" sz="2400" dirty="0" err="1"/>
              <a:t>én</a:t>
            </a:r>
            <a:r>
              <a:rPr lang="nl-NL" sz="2400" dirty="0"/>
              <a:t> negatieve emotie kunnen een training beïnvloeden</a:t>
            </a:r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73B064B2FBA49952EC936F86A9B7D" ma:contentTypeVersion="0" ma:contentTypeDescription="Een nieuw document maken." ma:contentTypeScope="" ma:versionID="95a19130da28fc03b537ea1e72e95be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10043ba7aa0efdf419cf5f0e002966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D30DE8-926A-4C1B-8638-6CE111AC49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947742D-5AF1-4E62-937E-DD68CBC70B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4AC3AF-8620-4FAD-8A07-09CEDFDD497D}">
  <ds:schemaRefs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2170</TotalTime>
  <Words>1356</Words>
  <Application>Microsoft Office PowerPoint</Application>
  <PresentationFormat>Diavoorstelling (4:3)</PresentationFormat>
  <Paragraphs>209</Paragraphs>
  <Slides>34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40" baseType="lpstr">
      <vt:lpstr>Arial</vt:lpstr>
      <vt:lpstr>Calibri</vt:lpstr>
      <vt:lpstr>Times New Roman</vt:lpstr>
      <vt:lpstr>Trebuchet MS</vt:lpstr>
      <vt:lpstr>Wingdings 3</vt:lpstr>
      <vt:lpstr>Facet</vt:lpstr>
      <vt:lpstr>Trainen</vt:lpstr>
      <vt:lpstr>Geschiedenis van trainen</vt:lpstr>
      <vt:lpstr>Wat is trainen?</vt:lpstr>
      <vt:lpstr>Waarom trainen we?</vt:lpstr>
      <vt:lpstr>Doel?</vt:lpstr>
      <vt:lpstr>Doel </vt:lpstr>
      <vt:lpstr>Trainen </vt:lpstr>
      <vt:lpstr>Trainen</vt:lpstr>
      <vt:lpstr>Het menselijk element</vt:lpstr>
      <vt:lpstr>De houding van het dier</vt:lpstr>
      <vt:lpstr>Trainen</vt:lpstr>
      <vt:lpstr>Begrippen voor je trainingsplan</vt:lpstr>
      <vt:lpstr>Trainingsmethoden</vt:lpstr>
      <vt:lpstr>Trainingsmethoden</vt:lpstr>
      <vt:lpstr>Shaping</vt:lpstr>
      <vt:lpstr>Shaping</vt:lpstr>
      <vt:lpstr>Shaping</vt:lpstr>
      <vt:lpstr>Shaping</vt:lpstr>
      <vt:lpstr>Shaping</vt:lpstr>
      <vt:lpstr>Stimulus control of ook SD</vt:lpstr>
      <vt:lpstr>Stimulus control/ SD</vt:lpstr>
      <vt:lpstr>Typen contact</vt:lpstr>
      <vt:lpstr>Reinforcers</vt:lpstr>
      <vt:lpstr>Reinforcers</vt:lpstr>
      <vt:lpstr>Reinforcers</vt:lpstr>
      <vt:lpstr>Reinforcers</vt:lpstr>
      <vt:lpstr>Target</vt:lpstr>
      <vt:lpstr>Target</vt:lpstr>
      <vt:lpstr>Station/ basisplaats</vt:lpstr>
      <vt:lpstr>Recall – Delta – “No” – continue signaal</vt:lpstr>
      <vt:lpstr>Chaining</vt:lpstr>
      <vt:lpstr>Husbandry training</vt:lpstr>
      <vt:lpstr>Husbandry training</vt:lpstr>
      <vt:lpstr>Kahoot test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Trainen</dc:title>
  <dc:creator>laptop</dc:creator>
  <cp:lastModifiedBy>Emil van der Weijden</cp:lastModifiedBy>
  <cp:revision>106</cp:revision>
  <cp:lastPrinted>1601-01-01T00:00:00Z</cp:lastPrinted>
  <dcterms:created xsi:type="dcterms:W3CDTF">2009-09-06T08:49:21Z</dcterms:created>
  <dcterms:modified xsi:type="dcterms:W3CDTF">2022-12-15T08:31:05Z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0x0101009EA73B064B2FBA49952EC936F86A9B7D</vt:lpwstr>
  </property>
  <property fmtid="{D5CDD505-2E9C-101B-9397-08002B2CF9AE}" pid="3" name="IsMyDocuments">
    <vt:bool>true</vt:bool>
  </property>
</Properties>
</file>