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13" r:id="rId3"/>
    <p:sldId id="393" r:id="rId4"/>
    <p:sldId id="392" r:id="rId5"/>
    <p:sldId id="366" r:id="rId6"/>
    <p:sldId id="365" r:id="rId7"/>
    <p:sldId id="364" r:id="rId8"/>
    <p:sldId id="363" r:id="rId9"/>
    <p:sldId id="362" r:id="rId10"/>
    <p:sldId id="361" r:id="rId11"/>
    <p:sldId id="394" r:id="rId12"/>
    <p:sldId id="389" r:id="rId13"/>
    <p:sldId id="358" r:id="rId14"/>
    <p:sldId id="390" r:id="rId15"/>
    <p:sldId id="396" r:id="rId16"/>
    <p:sldId id="391" r:id="rId17"/>
    <p:sldId id="352" r:id="rId18"/>
    <p:sldId id="395" r:id="rId19"/>
    <p:sldId id="315" r:id="rId2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>
      <p:cViewPr varScale="1">
        <p:scale>
          <a:sx n="114" d="100"/>
          <a:sy n="114" d="100"/>
        </p:scale>
        <p:origin x="156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AE7B6DB-0B5A-4295-81D9-58FD850E1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57695-AF7C-45B0-9E2D-0F9143F9F89E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34CC99A-696D-4922-BE07-DCD10F22A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598707-D80A-44B7-872A-5145B5DF2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307A3-DE61-4013-8E32-5F53070C2FD7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29002872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A8CFBCD-0B04-4CC4-84CC-47F836085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D1C973-7EFB-4348-A349-68033979B940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F22D512-5ED7-4F89-9C9F-AC64CD84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2B0F8A-E178-4610-BEA8-ADE1D911A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B1F7EE-4C7A-4571-93CC-8DE11BE5A1B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8023745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0A044D-F8F3-4E6C-9B6A-5330BE4AC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0E281-8128-4286-8E67-E86D45656D22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52F55C0-619F-4EF9-8FC4-16764C0E9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9D0829-D2FF-46EB-BCDF-7B5402CDA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016C6-5DF8-4AC3-9A58-C7ED1ACFEFB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21877209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FE64098-CB7A-4036-963E-820F8FA93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324C0-44A4-4DAF-8B8A-4AC446A872D9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BC23B3F-D3AC-45C5-9060-13B7F0315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493D09-FE38-4B21-9C80-6D5124C5A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FF4B7D-4BFB-4BEA-93B0-2EEC6A431BC1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1194266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5C80D77-0C9E-4882-8588-BD6205B6E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45347-0EEF-45CA-AE3B-439F2A1B6E7E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305E24D-75F6-4024-8317-4045B7C58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79EFCEB-4969-4E63-97F9-74001A89C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634A7D-1F00-4A05-930D-FA267173401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108785552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69EB6035-2D3E-4AD8-8E60-2749A35E2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9CCC-D915-40E7-8DB2-38D9D7133BFD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5647F0FE-600F-46F9-B957-5EE19B49E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19E7B84F-5543-43B0-A950-617FE1716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DC9EC7-42DE-4B67-B5D3-DAB0163F69E4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40786482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F7A849B7-FAD7-4E3C-BF9E-A47A7479A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5312D-FCAD-4CFE-8CFF-2FBFF9DE4E8F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808678AC-B640-4906-8B89-6727D9C60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67695752-B4C9-4A48-BB79-252DD530E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01BA8A-2433-4ED2-9E37-50FF0B7C78F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885059883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A8159D85-C821-4A2D-ABC1-5B4B0EB5C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7B57D-AE93-4159-AFB9-57D1A3ADB20F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D34D440A-5984-41FB-9022-436D7DF34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5E9F040D-431D-4501-BFDC-C2C77BFB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4496D-C144-4B6E-89E3-E5C45259FAA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2066898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68CDE8A1-28E0-40C5-9856-E31607755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408DF-426F-48F0-A255-D1D7CA4C03B5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829E4004-08C5-4174-9A07-7E3621DE4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4C269886-3BC9-4980-91D2-039C761C4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EE4A-9327-470D-BFB8-7F51CF4D891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04711140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56E87A01-31E6-408A-AD70-1EE45C110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5F8B2-33F3-43C6-8FF5-66B5CFD69D08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CC131039-9D54-4561-B01C-D2FA52E4B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01B13CF9-C522-45F1-AF41-1CCE89277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2EF02-DC7D-43D5-9F7E-890064EE9F3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646372871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E0BE0142-9153-4471-AD1E-3D0CFBD6A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2EF90-75A2-49FA-8ED4-763923E49DFB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A17B2F4D-FBD7-4A78-A477-00AB97057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71E24881-B906-415F-958C-2160BAA45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DB020-9332-40E3-B146-5511C68449C0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5775955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C8D51748-06DB-4E2F-93AF-3B97A5EDE67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2E58C7CF-1222-486C-8134-FDC4E80F57C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01F3EA-6BA0-4483-97A4-ACE762BC3E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55D0A33-1808-4CBD-8594-5EAB53678BB0}" type="datetimeFigureOut">
              <a:rPr lang="nl-NL"/>
              <a:pPr>
                <a:defRPr/>
              </a:pPr>
              <a:t>8-2-2023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ED6DB62-9809-4B71-8054-90AFD9CEA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8EB9AFA-B016-4F2C-B65A-3CF07F8896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A7FA8CB-B0FB-4B75-9221-6E6BF1818E6B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vtr-C4A8TI&amp;feature=player_embedded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7vtr-C4A8TI&amp;feature=player_embedde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7vtr-C4A8TI&amp;feature=player_embedded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7vtr-C4A8TI&amp;feature=player_embedde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7vtr-C4A8TI&amp;feature=player_embedde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youtube.com/watch?v=7vtr-C4A8TI&amp;feature=player_embedded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kstvak 1">
            <a:extLst>
              <a:ext uri="{FF2B5EF4-FFF2-40B4-BE49-F238E27FC236}">
                <a16:creationId xmlns:a16="http://schemas.microsoft.com/office/drawing/2014/main" id="{10AFD64C-D84A-4208-94FD-BD067507AA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263" y="558800"/>
            <a:ext cx="830580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3600" dirty="0">
                <a:latin typeface="+mn-lt"/>
              </a:rPr>
              <a:t> </a:t>
            </a:r>
            <a:r>
              <a:rPr lang="nl-NL" altLang="nl-NL" sz="800" dirty="0">
                <a:latin typeface="+mn-lt"/>
              </a:rPr>
              <a:t>   </a:t>
            </a:r>
            <a:r>
              <a:rPr lang="nl-NL" altLang="nl-NL" sz="3600" dirty="0">
                <a:latin typeface="+mn-lt"/>
              </a:rPr>
              <a:t>Indeling van stoffen:</a:t>
            </a:r>
          </a:p>
          <a:p>
            <a:pPr eaLnBrk="1" hangingPunct="1"/>
            <a:endParaRPr lang="nl-NL" altLang="nl-NL" sz="3600" dirty="0">
              <a:latin typeface="+mn-lt"/>
            </a:endParaRPr>
          </a:p>
          <a:p>
            <a:pPr eaLnBrk="1" hangingPunct="1"/>
            <a:r>
              <a:rPr lang="nl-NL" altLang="nl-NL" sz="3600" dirty="0">
                <a:latin typeface="+mn-lt"/>
              </a:rPr>
              <a:t>	 Metalen</a:t>
            </a:r>
          </a:p>
          <a:p>
            <a:pPr eaLnBrk="1" hangingPunct="1"/>
            <a:endParaRPr lang="nl-NL" altLang="nl-NL" sz="3600" dirty="0">
              <a:latin typeface="+mn-lt"/>
            </a:endParaRPr>
          </a:p>
          <a:p>
            <a:pPr eaLnBrk="1" hangingPunct="1"/>
            <a:r>
              <a:rPr lang="nl-NL" altLang="nl-NL" sz="3600" dirty="0">
                <a:latin typeface="+mn-lt"/>
              </a:rPr>
              <a:t>	 Moleculaire stoffen</a:t>
            </a:r>
          </a:p>
          <a:p>
            <a:pPr eaLnBrk="1" hangingPunct="1"/>
            <a:r>
              <a:rPr lang="nl-NL" altLang="nl-NL" sz="3600" dirty="0">
                <a:latin typeface="+mn-lt"/>
              </a:rPr>
              <a:t>		</a:t>
            </a:r>
          </a:p>
          <a:p>
            <a:pPr eaLnBrk="1" hangingPunct="1"/>
            <a:r>
              <a:rPr lang="nl-NL" altLang="nl-NL" sz="3600" dirty="0">
                <a:latin typeface="+mn-lt"/>
              </a:rPr>
              <a:t>          </a:t>
            </a:r>
            <a:r>
              <a:rPr lang="nl-NL" altLang="nl-NL" sz="3600" dirty="0">
                <a:solidFill>
                  <a:srgbClr val="FF0000"/>
                </a:solidFill>
                <a:latin typeface="+mn-lt"/>
              </a:rPr>
              <a:t>Zouten</a:t>
            </a:r>
          </a:p>
          <a:p>
            <a:pPr eaLnBrk="1" hangingPunct="1"/>
            <a:endParaRPr lang="nl-NL" altLang="nl-NL" sz="3600" dirty="0">
              <a:latin typeface="+mn-lt"/>
            </a:endParaRPr>
          </a:p>
          <a:p>
            <a:pPr eaLnBrk="1" hangingPunct="1"/>
            <a:endParaRPr lang="nl-NL" altLang="nl-NL" sz="3600" dirty="0">
              <a:latin typeface="+mn-lt"/>
            </a:endParaRPr>
          </a:p>
          <a:p>
            <a:pPr eaLnBrk="1" hangingPunct="1"/>
            <a:endParaRPr lang="nl-NL" altLang="nl-NL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2052848"/>
      </p:ext>
    </p:extLst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sterk,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stroomgeleiding: nee</a:t>
            </a:r>
          </a:p>
        </p:txBody>
      </p:sp>
      <p:pic>
        <p:nvPicPr>
          <p:cNvPr id="6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6A7C3118-320F-4AD0-9CFD-E90DF882D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93064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8257870"/>
      </p:ext>
    </p:extLst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7630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sterk,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stroomgeleiding: nee, 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geen vrij bewegende ionen</a:t>
            </a:r>
          </a:p>
        </p:txBody>
      </p:sp>
      <p:pic>
        <p:nvPicPr>
          <p:cNvPr id="7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3075C453-E167-4C69-9B5D-029F1A3149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93064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1164046"/>
      </p:ext>
    </p:extLst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7CEB585-F24E-4522-AAF6-6DA24C485F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237" t="53255" r="45715" b="25327"/>
          <a:stretch/>
        </p:blipFill>
        <p:spPr>
          <a:xfrm>
            <a:off x="6661111" y="5105400"/>
            <a:ext cx="1322003" cy="1321962"/>
          </a:xfrm>
          <a:prstGeom prst="rect">
            <a:avLst/>
          </a:prstGeom>
          <a:ln w="19050">
            <a:noFill/>
          </a:ln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F31384DD-3BEE-49D8-ABFB-6CAD9FF74634}"/>
              </a:ext>
            </a:extLst>
          </p:cNvPr>
          <p:cNvSpPr txBox="1"/>
          <p:nvPr/>
        </p:nvSpPr>
        <p:spPr>
          <a:xfrm>
            <a:off x="6659110" y="4502300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verwarmen</a:t>
            </a:r>
          </a:p>
        </p:txBody>
      </p:sp>
    </p:spTree>
    <p:extLst>
      <p:ext uri="{BB962C8B-B14F-4D97-AF65-F5344CB8AC3E}">
        <p14:creationId xmlns:p14="http://schemas.microsoft.com/office/powerpoint/2010/main" val="107749661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97C031-D446-43E6-9CDE-EFBEEC63E5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2" t="50248" r="44689" b="25397"/>
          <a:stretch/>
        </p:blipFill>
        <p:spPr>
          <a:xfrm>
            <a:off x="6553200" y="4953000"/>
            <a:ext cx="1520720" cy="1503239"/>
          </a:xfrm>
          <a:prstGeom prst="rect">
            <a:avLst/>
          </a:prstGeom>
          <a:ln w="19050">
            <a:noFill/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3935FD2-6FCA-4CAA-9DA7-A6A47D59E0A5}"/>
              </a:ext>
            </a:extLst>
          </p:cNvPr>
          <p:cNvSpPr txBox="1"/>
          <p:nvPr/>
        </p:nvSpPr>
        <p:spPr>
          <a:xfrm>
            <a:off x="6659110" y="45023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vloeibaar</a:t>
            </a:r>
          </a:p>
        </p:txBody>
      </p:sp>
    </p:spTree>
    <p:extLst>
      <p:ext uri="{BB962C8B-B14F-4D97-AF65-F5344CB8AC3E}">
        <p14:creationId xmlns:p14="http://schemas.microsoft.com/office/powerpoint/2010/main" val="1377436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fade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87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stroomgeleiding: (l)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97C031-D446-43E6-9CDE-EFBEEC63E5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2" t="50248" r="44689" b="25397"/>
          <a:stretch/>
        </p:blipFill>
        <p:spPr>
          <a:xfrm>
            <a:off x="6553200" y="4953000"/>
            <a:ext cx="1520720" cy="1503239"/>
          </a:xfrm>
          <a:prstGeom prst="rect">
            <a:avLst/>
          </a:prstGeom>
          <a:ln w="19050">
            <a:noFill/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3935FD2-6FCA-4CAA-9DA7-A6A47D59E0A5}"/>
              </a:ext>
            </a:extLst>
          </p:cNvPr>
          <p:cNvSpPr txBox="1"/>
          <p:nvPr/>
        </p:nvSpPr>
        <p:spPr>
          <a:xfrm>
            <a:off x="6659110" y="45023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vloeibaar</a:t>
            </a:r>
          </a:p>
        </p:txBody>
      </p:sp>
    </p:spTree>
    <p:extLst>
      <p:ext uri="{BB962C8B-B14F-4D97-AF65-F5344CB8AC3E}">
        <p14:creationId xmlns:p14="http://schemas.microsoft.com/office/powerpoint/2010/main" val="3565918172"/>
      </p:ext>
    </p:extLst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stroomgeleiding: (l)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door vrij bewegende ionen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B697C031-D446-43E6-9CDE-EFBEEC63E5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2" t="50248" r="44689" b="25397"/>
          <a:stretch/>
        </p:blipFill>
        <p:spPr>
          <a:xfrm>
            <a:off x="6553200" y="4953000"/>
            <a:ext cx="1520720" cy="1503239"/>
          </a:xfrm>
          <a:prstGeom prst="rect">
            <a:avLst/>
          </a:prstGeom>
          <a:ln w="19050">
            <a:noFill/>
          </a:ln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63935FD2-6FCA-4CAA-9DA7-A6A47D59E0A5}"/>
              </a:ext>
            </a:extLst>
          </p:cNvPr>
          <p:cNvSpPr txBox="1"/>
          <p:nvPr/>
        </p:nvSpPr>
        <p:spPr>
          <a:xfrm>
            <a:off x="6659110" y="450230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vloeibaar</a:t>
            </a:r>
          </a:p>
        </p:txBody>
      </p:sp>
    </p:spTree>
    <p:extLst>
      <p:ext uri="{BB962C8B-B14F-4D97-AF65-F5344CB8AC3E}">
        <p14:creationId xmlns:p14="http://schemas.microsoft.com/office/powerpoint/2010/main" val="1100280792"/>
      </p:ext>
    </p:extLst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>
            <a:extLst>
              <a:ext uri="{FF2B5EF4-FFF2-40B4-BE49-F238E27FC236}">
                <a16:creationId xmlns:a16="http://schemas.microsoft.com/office/drawing/2014/main" id="{B36416C0-F3C4-4DBC-B644-FCF01F1A33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000" t="12963" r="33333" b="23333"/>
          <a:stretch/>
        </p:blipFill>
        <p:spPr>
          <a:xfrm>
            <a:off x="6242792" y="3996014"/>
            <a:ext cx="2667000" cy="2606386"/>
          </a:xfrm>
          <a:prstGeom prst="rect">
            <a:avLst/>
          </a:prstGeom>
        </p:spPr>
      </p:pic>
      <p:pic>
        <p:nvPicPr>
          <p:cNvPr id="24578" name="Picture 4" descr="http://t1.gstatic.com/images?q=tbn:ANd9GcQBrztwEwS_w6tPick7uPoII_S-Pmt3WEf_9-KywwvFu2-eIXxj">
            <a:hlinkClick r:id="rId3" tooltip="0.47 min you tube ionbinding"/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412402D9-C502-45B4-86B8-1B4CD63597F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9"/>
          <a:stretch/>
        </p:blipFill>
        <p:spPr>
          <a:xfrm>
            <a:off x="6242792" y="4034253"/>
            <a:ext cx="2613510" cy="2537463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3DD3FD1A-CE18-4F66-B1FD-15C0BE18F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stroomgeleiding: (l)</a:t>
            </a:r>
          </a:p>
          <a:p>
            <a:pPr eaLnBrk="1" hangingPunct="1"/>
            <a:endParaRPr lang="nl-NL" altLang="nl-NL" sz="3600" dirty="0">
              <a:latin typeface="Calibri" panose="020F0502020204030204" pitchFamily="34" charset="0"/>
            </a:endParaRP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A257F62-DAE1-46FE-A29E-42876DE688B6}"/>
              </a:ext>
            </a:extLst>
          </p:cNvPr>
          <p:cNvSpPr txBox="1"/>
          <p:nvPr/>
        </p:nvSpPr>
        <p:spPr>
          <a:xfrm>
            <a:off x="6989137" y="403425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oplossen</a:t>
            </a:r>
          </a:p>
        </p:txBody>
      </p:sp>
    </p:spTree>
    <p:extLst>
      <p:ext uri="{BB962C8B-B14F-4D97-AF65-F5344CB8AC3E}">
        <p14:creationId xmlns:p14="http://schemas.microsoft.com/office/powerpoint/2010/main" val="3046099511"/>
      </p:ext>
    </p:extLst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hlinkClick r:id="rId2" tooltip="0.47 min you tube ionbinding"/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36416C0-F3C4-4DBC-B644-FCF01F1A33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00" t="12963" r="33333" b="23333"/>
          <a:stretch/>
        </p:blipFill>
        <p:spPr>
          <a:xfrm>
            <a:off x="6242792" y="3996014"/>
            <a:ext cx="2667000" cy="2606386"/>
          </a:xfrm>
          <a:prstGeom prst="rect">
            <a:avLst/>
          </a:prstGeom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stroomgeleiding: (l)</a:t>
            </a:r>
          </a:p>
          <a:p>
            <a:pPr eaLnBrk="1" hangingPunct="1"/>
            <a:endParaRPr lang="nl-NL" altLang="nl-NL" sz="3600" dirty="0">
              <a:latin typeface="Calibri" panose="020F050202020403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5E606A9-7960-41A7-994C-F244D06F7A07}"/>
              </a:ext>
            </a:extLst>
          </p:cNvPr>
          <p:cNvSpPr txBox="1"/>
          <p:nvPr/>
        </p:nvSpPr>
        <p:spPr>
          <a:xfrm>
            <a:off x="6989137" y="403425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oplossing</a:t>
            </a:r>
          </a:p>
        </p:txBody>
      </p:sp>
    </p:spTree>
    <p:extLst>
      <p:ext uri="{BB962C8B-B14F-4D97-AF65-F5344CB8AC3E}">
        <p14:creationId xmlns:p14="http://schemas.microsoft.com/office/powerpoint/2010/main" val="329904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:fade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hlinkClick r:id="rId2" tooltip="0.47 min you tube ionbinding"/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B36416C0-F3C4-4DBC-B644-FCF01F1A33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000" t="12963" r="33333" b="23333"/>
          <a:stretch/>
        </p:blipFill>
        <p:spPr>
          <a:xfrm>
            <a:off x="6242792" y="3996014"/>
            <a:ext cx="2667000" cy="2606386"/>
          </a:xfrm>
          <a:prstGeom prst="rect">
            <a:avLst/>
          </a:prstGeom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809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sterk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stroomgeleiding: </a:t>
            </a:r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(l) en (aq)                         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door vrij bewegende ionen                                  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36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endParaRPr lang="nl-NL" altLang="nl-NL" sz="3600" dirty="0">
              <a:latin typeface="Calibri" panose="020F0502020204030204" pitchFamily="34" charset="0"/>
            </a:endParaRPr>
          </a:p>
          <a:p>
            <a:pPr eaLnBrk="1" hangingPunct="1"/>
            <a:endParaRPr lang="nl-NL" altLang="nl-NL" sz="3600" dirty="0">
              <a:latin typeface="Calibri" panose="020F0502020204030204" pitchFamily="34" charset="0"/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5E606A9-7960-41A7-994C-F244D06F7A07}"/>
              </a:ext>
            </a:extLst>
          </p:cNvPr>
          <p:cNvSpPr txBox="1"/>
          <p:nvPr/>
        </p:nvSpPr>
        <p:spPr>
          <a:xfrm>
            <a:off x="6989137" y="403425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oplossing</a:t>
            </a:r>
          </a:p>
        </p:txBody>
      </p:sp>
    </p:spTree>
    <p:extLst>
      <p:ext uri="{BB962C8B-B14F-4D97-AF65-F5344CB8AC3E}">
        <p14:creationId xmlns:p14="http://schemas.microsoft.com/office/powerpoint/2010/main" val="415904591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http://t1.gstatic.com/images?q=tbn:ANd9GcQBrztwEwS_w6tPick7uPoII_S-Pmt3WEf_9-KywwvFu2-eIXxj">
            <a:hlinkClick r:id="rId2" tooltip="0.47 min you tube ionbinding"/>
            <a:extLst>
              <a:ext uri="{FF2B5EF4-FFF2-40B4-BE49-F238E27FC236}">
                <a16:creationId xmlns:a16="http://schemas.microsoft.com/office/drawing/2014/main" id="{1DE26DD3-D20E-4048-928D-CC8C1797A4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0B81C9A4-112F-46D9-8007-AFB826492C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kstvak 5">
            <a:extLst>
              <a:ext uri="{FF2B5EF4-FFF2-40B4-BE49-F238E27FC236}">
                <a16:creationId xmlns:a16="http://schemas.microsoft.com/office/drawing/2014/main" id="{F0019B0D-7100-4E67-9348-F2EA42F276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019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zouten </a:t>
            </a:r>
          </a:p>
          <a:p>
            <a:pPr eaLnBrk="1" hangingPunct="1"/>
            <a:endParaRPr lang="en-US" altLang="nl-NL" sz="360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				ionbinding</a:t>
            </a:r>
            <a:endParaRPr lang="nl-NL" altLang="nl-NL" sz="3600">
              <a:latin typeface="Calibri" panose="020F0502020204030204" pitchFamily="34" charset="0"/>
            </a:endParaRPr>
          </a:p>
        </p:txBody>
      </p:sp>
      <p:pic>
        <p:nvPicPr>
          <p:cNvPr id="3077" name="Picture 8" descr="http://sargasso.nl/wp-content/uploads/2012/03/zout.jpg">
            <a:extLst>
              <a:ext uri="{FF2B5EF4-FFF2-40B4-BE49-F238E27FC236}">
                <a16:creationId xmlns:a16="http://schemas.microsoft.com/office/drawing/2014/main" id="{39570BC5-31B9-4004-8F92-7D75A54F4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8588"/>
            <a:ext cx="10210800" cy="706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ekstvak 1">
            <a:extLst>
              <a:ext uri="{FF2B5EF4-FFF2-40B4-BE49-F238E27FC236}">
                <a16:creationId xmlns:a16="http://schemas.microsoft.com/office/drawing/2014/main" id="{9F1B801D-6A15-45B3-92E4-1FEFA1466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6513"/>
            <a:ext cx="27432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>
                <a:solidFill>
                  <a:schemeClr val="bg1"/>
                </a:solidFill>
              </a:rPr>
              <a:t>Zouten</a:t>
            </a:r>
          </a:p>
        </p:txBody>
      </p:sp>
    </p:spTree>
    <p:extLst>
      <p:ext uri="{BB962C8B-B14F-4D97-AF65-F5344CB8AC3E}">
        <p14:creationId xmlns:p14="http://schemas.microsoft.com/office/powerpoint/2010/main" val="359452563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://t1.gstatic.com/images?q=tbn:ANd9GcQBrztwEwS_w6tPick7uPoII_S-Pmt3WEf_9-KywwvFu2-eIXxj">
            <a:hlinkClick r:id="rId2" tooltip="0.47 min you tube ionbinding"/>
            <a:extLst>
              <a:ext uri="{FF2B5EF4-FFF2-40B4-BE49-F238E27FC236}">
                <a16:creationId xmlns:a16="http://schemas.microsoft.com/office/drawing/2014/main" id="{03D24BEC-B84C-4D84-8B49-54A63FD22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941780C4-3524-4A8D-A768-583F53FE6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kstvak 5">
            <a:extLst>
              <a:ext uri="{FF2B5EF4-FFF2-40B4-BE49-F238E27FC236}">
                <a16:creationId xmlns:a16="http://schemas.microsoft.com/office/drawing/2014/main" id="{E7ED5E62-EE3D-4161-A0A8-302DBB3A1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019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zouten </a:t>
            </a:r>
          </a:p>
          <a:p>
            <a:pPr eaLnBrk="1" hangingPunct="1"/>
            <a:endParaRPr lang="en-US" altLang="nl-NL" sz="360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				ionbinding</a:t>
            </a:r>
            <a:endParaRPr lang="nl-NL" altLang="nl-NL" sz="3600">
              <a:latin typeface="Calibri" panose="020F0502020204030204" pitchFamily="34" charset="0"/>
            </a:endParaRPr>
          </a:p>
        </p:txBody>
      </p:sp>
      <p:pic>
        <p:nvPicPr>
          <p:cNvPr id="7173" name="Picture 8" descr="http://sargasso.nl/wp-content/uploads/2012/03/zout.jpg">
            <a:extLst>
              <a:ext uri="{FF2B5EF4-FFF2-40B4-BE49-F238E27FC236}">
                <a16:creationId xmlns:a16="http://schemas.microsoft.com/office/drawing/2014/main" id="{5B0D5658-B9BF-453D-9278-1E494A974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8588"/>
            <a:ext cx="10210800" cy="706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kstvak 1">
            <a:extLst>
              <a:ext uri="{FF2B5EF4-FFF2-40B4-BE49-F238E27FC236}">
                <a16:creationId xmlns:a16="http://schemas.microsoft.com/office/drawing/2014/main" id="{43E7A1B4-16A4-4D97-A0A0-4B834C9DF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6513"/>
            <a:ext cx="3657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solidFill>
                  <a:schemeClr val="bg1"/>
                </a:solidFill>
              </a:rPr>
              <a:t>Zouten </a:t>
            </a:r>
            <a:r>
              <a:rPr lang="nl-NL" altLang="nl-NL" sz="4000" dirty="0">
                <a:solidFill>
                  <a:schemeClr val="bg1"/>
                </a:solidFill>
              </a:rPr>
              <a:t>(s)</a:t>
            </a:r>
          </a:p>
        </p:txBody>
      </p:sp>
      <p:sp>
        <p:nvSpPr>
          <p:cNvPr id="7175" name="Tekstvak 3">
            <a:extLst>
              <a:ext uri="{FF2B5EF4-FFF2-40B4-BE49-F238E27FC236}">
                <a16:creationId xmlns:a16="http://schemas.microsoft.com/office/drawing/2014/main" id="{63BB1232-79B5-403E-8932-BE8A650DC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1050925"/>
            <a:ext cx="10229850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l-NL" altLang="nl-NL" sz="4800" dirty="0">
              <a:solidFill>
                <a:schemeClr val="bg1"/>
              </a:solidFill>
            </a:endParaRPr>
          </a:p>
          <a:p>
            <a:pPr eaLnBrk="1" hangingPunct="1"/>
            <a:r>
              <a:rPr lang="nl-NL" altLang="nl-NL" sz="4800" dirty="0">
                <a:solidFill>
                  <a:schemeClr val="bg1"/>
                </a:solidFill>
              </a:rPr>
              <a:t>Na</a:t>
            </a:r>
            <a:r>
              <a:rPr lang="nl-NL" altLang="nl-NL" sz="4000" baseline="60000" dirty="0">
                <a:solidFill>
                  <a:schemeClr val="bg1"/>
                </a:solidFill>
              </a:rPr>
              <a:t>+</a:t>
            </a:r>
            <a:r>
              <a:rPr lang="nl-NL" altLang="nl-NL" sz="4800" dirty="0">
                <a:solidFill>
                  <a:schemeClr val="bg1"/>
                </a:solidFill>
              </a:rPr>
              <a:t>Cl</a:t>
            </a:r>
            <a:r>
              <a:rPr lang="nl-NL" altLang="nl-NL" sz="4000" baseline="60000" dirty="0">
                <a:solidFill>
                  <a:schemeClr val="bg1"/>
                </a:solidFill>
              </a:rPr>
              <a:t>-</a:t>
            </a:r>
            <a:r>
              <a:rPr lang="nl-NL" altLang="nl-NL" sz="4000" dirty="0">
                <a:solidFill>
                  <a:schemeClr val="bg1"/>
                </a:solidFill>
              </a:rPr>
              <a:t> </a:t>
            </a:r>
            <a:r>
              <a:rPr lang="nl-NL" altLang="nl-NL" sz="3600" dirty="0">
                <a:solidFill>
                  <a:schemeClr val="bg1"/>
                </a:solidFill>
              </a:rPr>
              <a:t> </a:t>
            </a:r>
            <a:r>
              <a:rPr lang="nl-NL" altLang="nl-NL" sz="2000" dirty="0">
                <a:solidFill>
                  <a:schemeClr val="bg1"/>
                </a:solidFill>
              </a:rPr>
              <a:t>  </a:t>
            </a:r>
            <a:r>
              <a:rPr lang="nl-NL" altLang="nl-NL" sz="3600" dirty="0">
                <a:solidFill>
                  <a:schemeClr val="bg1"/>
                </a:solidFill>
              </a:rPr>
              <a:t>      </a:t>
            </a:r>
            <a:r>
              <a:rPr lang="nl-NL" altLang="nl-NL" sz="4800" dirty="0">
                <a:solidFill>
                  <a:schemeClr val="bg1"/>
                </a:solidFill>
              </a:rPr>
              <a:t>Fe</a:t>
            </a:r>
            <a:r>
              <a:rPr lang="nl-NL" altLang="nl-NL" sz="4000" baseline="60000" dirty="0">
                <a:solidFill>
                  <a:schemeClr val="bg1"/>
                </a:solidFill>
              </a:rPr>
              <a:t>3+</a:t>
            </a:r>
            <a:r>
              <a:rPr lang="nl-NL" altLang="nl-NL" sz="4800" baseline="-25000" dirty="0">
                <a:solidFill>
                  <a:schemeClr val="bg1"/>
                </a:solidFill>
              </a:rPr>
              <a:t>2</a:t>
            </a:r>
            <a:r>
              <a:rPr lang="nl-NL" altLang="nl-NL" sz="4800" dirty="0">
                <a:solidFill>
                  <a:schemeClr val="bg1"/>
                </a:solidFill>
              </a:rPr>
              <a:t>S</a:t>
            </a:r>
            <a:r>
              <a:rPr lang="nl-NL" altLang="nl-NL" sz="4000" baseline="60000" dirty="0">
                <a:solidFill>
                  <a:schemeClr val="bg1"/>
                </a:solidFill>
              </a:rPr>
              <a:t>2-</a:t>
            </a:r>
            <a:r>
              <a:rPr lang="nl-NL" altLang="nl-NL" sz="4800" baseline="-25000" dirty="0">
                <a:solidFill>
                  <a:schemeClr val="bg1"/>
                </a:solidFill>
              </a:rPr>
              <a:t>3</a:t>
            </a:r>
            <a:r>
              <a:rPr lang="nl-NL" altLang="nl-NL" sz="4000" dirty="0">
                <a:solidFill>
                  <a:schemeClr val="bg1"/>
                </a:solidFill>
              </a:rPr>
              <a:t>   </a:t>
            </a:r>
            <a:r>
              <a:rPr lang="nl-NL" altLang="nl-NL" sz="2000" dirty="0">
                <a:solidFill>
                  <a:schemeClr val="bg1"/>
                </a:solidFill>
              </a:rPr>
              <a:t>  </a:t>
            </a:r>
            <a:r>
              <a:rPr lang="nl-NL" altLang="nl-NL" sz="4000" dirty="0">
                <a:solidFill>
                  <a:schemeClr val="bg1"/>
                </a:solidFill>
              </a:rPr>
              <a:t>     </a:t>
            </a:r>
            <a:r>
              <a:rPr lang="nl-NL" altLang="nl-NL" sz="4800" dirty="0">
                <a:solidFill>
                  <a:schemeClr val="bg1"/>
                </a:solidFill>
              </a:rPr>
              <a:t>Ca</a:t>
            </a:r>
            <a:r>
              <a:rPr lang="nl-NL" altLang="nl-NL" sz="4000" baseline="60000" dirty="0">
                <a:solidFill>
                  <a:schemeClr val="bg1"/>
                </a:solidFill>
              </a:rPr>
              <a:t>2+</a:t>
            </a:r>
            <a:r>
              <a:rPr lang="nl-NL" altLang="nl-NL" sz="4800" dirty="0">
                <a:solidFill>
                  <a:schemeClr val="bg1"/>
                </a:solidFill>
              </a:rPr>
              <a:t>Br</a:t>
            </a:r>
            <a:r>
              <a:rPr lang="nl-NL" altLang="nl-NL" sz="4000" baseline="60000" dirty="0">
                <a:solidFill>
                  <a:schemeClr val="bg1"/>
                </a:solidFill>
              </a:rPr>
              <a:t>-</a:t>
            </a:r>
            <a:r>
              <a:rPr lang="nl-NL" altLang="nl-NL" sz="4800" baseline="-25000" dirty="0">
                <a:solidFill>
                  <a:schemeClr val="bg1"/>
                </a:solidFill>
              </a:rPr>
              <a:t>2</a:t>
            </a:r>
            <a:endParaRPr lang="nl-NL" altLang="nl-NL" sz="3200" baseline="-25000" dirty="0">
              <a:solidFill>
                <a:schemeClr val="bg1"/>
              </a:solidFill>
            </a:endParaRPr>
          </a:p>
          <a:p>
            <a:pPr eaLnBrk="1" hangingPunct="1"/>
            <a:endParaRPr lang="nl-NL" altLang="nl-NL" sz="6000" dirty="0">
              <a:solidFill>
                <a:schemeClr val="bg1"/>
              </a:solidFill>
            </a:endParaRPr>
          </a:p>
          <a:p>
            <a:pPr eaLnBrk="1" hangingPunct="1"/>
            <a:endParaRPr lang="nl-NL" altLang="nl-NL" sz="6000" dirty="0">
              <a:solidFill>
                <a:schemeClr val="bg1"/>
              </a:solidFill>
            </a:endParaRPr>
          </a:p>
          <a:p>
            <a:pPr eaLnBrk="1" hangingPunct="1"/>
            <a:endParaRPr lang="nl-NL" altLang="nl-NL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543431"/>
      </p:ext>
    </p:extLst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://t1.gstatic.com/images?q=tbn:ANd9GcQBrztwEwS_w6tPick7uPoII_S-Pmt3WEf_9-KywwvFu2-eIXxj">
            <a:hlinkClick r:id="rId2" tooltip="0.47 min you tube ionbinding"/>
            <a:extLst>
              <a:ext uri="{FF2B5EF4-FFF2-40B4-BE49-F238E27FC236}">
                <a16:creationId xmlns:a16="http://schemas.microsoft.com/office/drawing/2014/main" id="{03D24BEC-B84C-4D84-8B49-54A63FD22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5814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941780C4-3524-4A8D-A768-583F53FE6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59080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Tekstvak 5">
            <a:extLst>
              <a:ext uri="{FF2B5EF4-FFF2-40B4-BE49-F238E27FC236}">
                <a16:creationId xmlns:a16="http://schemas.microsoft.com/office/drawing/2014/main" id="{E7ED5E62-EE3D-4161-A0A8-302DBB3A1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60198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zouten </a:t>
            </a:r>
          </a:p>
          <a:p>
            <a:pPr eaLnBrk="1" hangingPunct="1"/>
            <a:endParaRPr lang="en-US" altLang="nl-NL" sz="3600">
              <a:latin typeface="Calibri" panose="020F0502020204030204" pitchFamily="34" charset="0"/>
            </a:endParaRPr>
          </a:p>
          <a:p>
            <a:pPr eaLnBrk="1" hangingPunct="1"/>
            <a:r>
              <a:rPr lang="en-US" altLang="nl-NL" sz="3600">
                <a:latin typeface="Calibri" panose="020F0502020204030204" pitchFamily="34" charset="0"/>
              </a:rPr>
              <a:t>				ionbinding</a:t>
            </a:r>
            <a:endParaRPr lang="nl-NL" altLang="nl-NL" sz="3600">
              <a:latin typeface="Calibri" panose="020F0502020204030204" pitchFamily="34" charset="0"/>
            </a:endParaRPr>
          </a:p>
        </p:txBody>
      </p:sp>
      <p:pic>
        <p:nvPicPr>
          <p:cNvPr id="7173" name="Picture 8" descr="http://sargasso.nl/wp-content/uploads/2012/03/zout.jpg">
            <a:extLst>
              <a:ext uri="{FF2B5EF4-FFF2-40B4-BE49-F238E27FC236}">
                <a16:creationId xmlns:a16="http://schemas.microsoft.com/office/drawing/2014/main" id="{5B0D5658-B9BF-453D-9278-1E494A974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8588"/>
            <a:ext cx="10210800" cy="706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kstvak 1">
            <a:extLst>
              <a:ext uri="{FF2B5EF4-FFF2-40B4-BE49-F238E27FC236}">
                <a16:creationId xmlns:a16="http://schemas.microsoft.com/office/drawing/2014/main" id="{43E7A1B4-16A4-4D97-A0A0-4B834C9DF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6513"/>
            <a:ext cx="36576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solidFill>
                  <a:schemeClr val="bg1"/>
                </a:solidFill>
              </a:rPr>
              <a:t>Zouten </a:t>
            </a:r>
            <a:r>
              <a:rPr lang="nl-NL" altLang="nl-NL" sz="4000" dirty="0">
                <a:solidFill>
                  <a:schemeClr val="bg1"/>
                </a:solidFill>
              </a:rPr>
              <a:t>(s)</a:t>
            </a:r>
          </a:p>
        </p:txBody>
      </p:sp>
      <p:sp>
        <p:nvSpPr>
          <p:cNvPr id="7175" name="Tekstvak 3">
            <a:extLst>
              <a:ext uri="{FF2B5EF4-FFF2-40B4-BE49-F238E27FC236}">
                <a16:creationId xmlns:a16="http://schemas.microsoft.com/office/drawing/2014/main" id="{63BB1232-79B5-403E-8932-BE8A650DCA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1050925"/>
            <a:ext cx="10229850" cy="7109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nl-NL" altLang="nl-NL" sz="4800" dirty="0">
              <a:solidFill>
                <a:schemeClr val="bg1"/>
              </a:solidFill>
            </a:endParaRPr>
          </a:p>
          <a:p>
            <a:pPr eaLnBrk="1" hangingPunct="1"/>
            <a:r>
              <a:rPr lang="nl-NL" altLang="nl-NL" sz="4800" dirty="0">
                <a:solidFill>
                  <a:schemeClr val="bg1"/>
                </a:solidFill>
              </a:rPr>
              <a:t>Na</a:t>
            </a:r>
            <a:r>
              <a:rPr lang="nl-NL" altLang="nl-NL" sz="4000" baseline="60000" dirty="0">
                <a:solidFill>
                  <a:schemeClr val="bg1"/>
                </a:solidFill>
              </a:rPr>
              <a:t>+</a:t>
            </a:r>
            <a:r>
              <a:rPr lang="nl-NL" altLang="nl-NL" sz="4800" dirty="0">
                <a:solidFill>
                  <a:schemeClr val="bg1"/>
                </a:solidFill>
              </a:rPr>
              <a:t>Cl</a:t>
            </a:r>
            <a:r>
              <a:rPr lang="nl-NL" altLang="nl-NL" sz="4000" baseline="60000" dirty="0">
                <a:solidFill>
                  <a:schemeClr val="bg1"/>
                </a:solidFill>
              </a:rPr>
              <a:t>-</a:t>
            </a:r>
            <a:r>
              <a:rPr lang="nl-NL" altLang="nl-NL" sz="4000" dirty="0">
                <a:solidFill>
                  <a:schemeClr val="bg1"/>
                </a:solidFill>
              </a:rPr>
              <a:t> </a:t>
            </a:r>
            <a:r>
              <a:rPr lang="nl-NL" altLang="nl-NL" sz="3600" dirty="0">
                <a:solidFill>
                  <a:schemeClr val="bg1"/>
                </a:solidFill>
              </a:rPr>
              <a:t> </a:t>
            </a:r>
            <a:r>
              <a:rPr lang="nl-NL" altLang="nl-NL" sz="2000" dirty="0">
                <a:solidFill>
                  <a:schemeClr val="bg1"/>
                </a:solidFill>
              </a:rPr>
              <a:t>  </a:t>
            </a:r>
            <a:r>
              <a:rPr lang="nl-NL" altLang="nl-NL" sz="3600" dirty="0">
                <a:solidFill>
                  <a:schemeClr val="bg1"/>
                </a:solidFill>
              </a:rPr>
              <a:t>      </a:t>
            </a:r>
            <a:r>
              <a:rPr lang="nl-NL" altLang="nl-NL" sz="4800" dirty="0">
                <a:solidFill>
                  <a:schemeClr val="bg1"/>
                </a:solidFill>
              </a:rPr>
              <a:t>Fe</a:t>
            </a:r>
            <a:r>
              <a:rPr lang="nl-NL" altLang="nl-NL" sz="4000" baseline="60000" dirty="0">
                <a:solidFill>
                  <a:schemeClr val="bg1"/>
                </a:solidFill>
              </a:rPr>
              <a:t>3+</a:t>
            </a:r>
            <a:r>
              <a:rPr lang="nl-NL" altLang="nl-NL" sz="4800" baseline="-25000" dirty="0">
                <a:solidFill>
                  <a:schemeClr val="bg1"/>
                </a:solidFill>
              </a:rPr>
              <a:t>2</a:t>
            </a:r>
            <a:r>
              <a:rPr lang="nl-NL" altLang="nl-NL" sz="4800" dirty="0">
                <a:solidFill>
                  <a:schemeClr val="bg1"/>
                </a:solidFill>
              </a:rPr>
              <a:t>S</a:t>
            </a:r>
            <a:r>
              <a:rPr lang="nl-NL" altLang="nl-NL" sz="4000" baseline="60000" dirty="0">
                <a:solidFill>
                  <a:schemeClr val="bg1"/>
                </a:solidFill>
              </a:rPr>
              <a:t>2-</a:t>
            </a:r>
            <a:r>
              <a:rPr lang="nl-NL" altLang="nl-NL" sz="4800" baseline="-25000" dirty="0">
                <a:solidFill>
                  <a:schemeClr val="bg1"/>
                </a:solidFill>
              </a:rPr>
              <a:t>3</a:t>
            </a:r>
            <a:r>
              <a:rPr lang="nl-NL" altLang="nl-NL" sz="4000" dirty="0">
                <a:solidFill>
                  <a:schemeClr val="bg1"/>
                </a:solidFill>
              </a:rPr>
              <a:t>   </a:t>
            </a:r>
            <a:r>
              <a:rPr lang="nl-NL" altLang="nl-NL" sz="2000" dirty="0">
                <a:solidFill>
                  <a:schemeClr val="bg1"/>
                </a:solidFill>
              </a:rPr>
              <a:t>  </a:t>
            </a:r>
            <a:r>
              <a:rPr lang="nl-NL" altLang="nl-NL" sz="4000" dirty="0">
                <a:solidFill>
                  <a:schemeClr val="bg1"/>
                </a:solidFill>
              </a:rPr>
              <a:t>     </a:t>
            </a:r>
            <a:r>
              <a:rPr lang="nl-NL" altLang="nl-NL" sz="4800" dirty="0">
                <a:solidFill>
                  <a:schemeClr val="bg1"/>
                </a:solidFill>
              </a:rPr>
              <a:t>Ca</a:t>
            </a:r>
            <a:r>
              <a:rPr lang="nl-NL" altLang="nl-NL" sz="4000" baseline="60000" dirty="0">
                <a:solidFill>
                  <a:schemeClr val="bg1"/>
                </a:solidFill>
              </a:rPr>
              <a:t>2+</a:t>
            </a:r>
            <a:r>
              <a:rPr lang="nl-NL" altLang="nl-NL" sz="4800" dirty="0">
                <a:solidFill>
                  <a:schemeClr val="bg1"/>
                </a:solidFill>
              </a:rPr>
              <a:t>Br</a:t>
            </a:r>
            <a:r>
              <a:rPr lang="nl-NL" altLang="nl-NL" sz="4000" baseline="60000" dirty="0">
                <a:solidFill>
                  <a:schemeClr val="bg1"/>
                </a:solidFill>
              </a:rPr>
              <a:t>-</a:t>
            </a:r>
            <a:r>
              <a:rPr lang="nl-NL" altLang="nl-NL" sz="4800" baseline="-25000" dirty="0">
                <a:solidFill>
                  <a:schemeClr val="bg1"/>
                </a:solidFill>
              </a:rPr>
              <a:t>2</a:t>
            </a:r>
            <a:endParaRPr lang="nl-NL" altLang="nl-NL" sz="3200" baseline="-25000" dirty="0">
              <a:solidFill>
                <a:schemeClr val="bg1"/>
              </a:solidFill>
            </a:endParaRPr>
          </a:p>
          <a:p>
            <a:pPr eaLnBrk="1" hangingPunct="1"/>
            <a:endParaRPr lang="nl-NL" altLang="nl-NL" sz="6000" dirty="0">
              <a:solidFill>
                <a:schemeClr val="bg1"/>
              </a:solidFill>
            </a:endParaRPr>
          </a:p>
          <a:p>
            <a:pPr eaLnBrk="1" hangingPunct="1"/>
            <a:endParaRPr lang="nl-NL" altLang="nl-NL" sz="6000" dirty="0">
              <a:solidFill>
                <a:schemeClr val="bg1"/>
              </a:solidFill>
            </a:endParaRPr>
          </a:p>
          <a:p>
            <a:pPr eaLnBrk="1" hangingPunct="1"/>
            <a:r>
              <a:rPr lang="nl-NL" altLang="nl-NL" sz="5400" dirty="0">
                <a:solidFill>
                  <a:schemeClr val="bg1"/>
                </a:solidFill>
              </a:rPr>
              <a:t>positieve metaalionen,  negatieve niet-metaalionen</a:t>
            </a:r>
          </a:p>
          <a:p>
            <a:pPr eaLnBrk="1" hangingPunct="1"/>
            <a:endParaRPr lang="nl-NL" altLang="nl-NL" sz="6000" dirty="0">
              <a:solidFill>
                <a:srgbClr val="FFFF00"/>
              </a:solidFill>
            </a:endParaRPr>
          </a:p>
          <a:p>
            <a:pPr eaLnBrk="1" hangingPunct="1"/>
            <a:endParaRPr lang="nl-NL" altLang="nl-NL" sz="6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23066"/>
      </p:ext>
    </p:extLst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335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solidFill>
                  <a:srgbClr val="FF0000"/>
                </a:solidFill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metaalionen en niet-metaalionen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63085"/>
      </p:ext>
    </p:extLst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189669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446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- ionbinding</a:t>
            </a:r>
            <a:endParaRPr lang="nl-NL" altLang="nl-NL" sz="20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DE72866C-F155-4F5A-A116-61ACAC643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93064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0623659"/>
      </p:ext>
    </p:extLst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</a:t>
            </a:r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tussen 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tegengestelde ionladingen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</p:txBody>
      </p:sp>
      <p:pic>
        <p:nvPicPr>
          <p:cNvPr id="5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1B63E6AD-7F0F-4C39-B8A2-B08DCF1F7D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93064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643018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http://t1.gstatic.com/images?q=tbn:ANd9GcQBrztwEwS_w6tPick7uPoII_S-Pmt3WEf_9-KywwvFu2-eIXxj">
            <a:extLst>
              <a:ext uri="{FF2B5EF4-FFF2-40B4-BE49-F238E27FC236}">
                <a16:creationId xmlns:a16="http://schemas.microsoft.com/office/drawing/2014/main" id="{0B96FA7E-0A9F-4E2E-A26B-7236C5430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775" y="228600"/>
            <a:ext cx="31242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Tekstvak 5">
            <a:extLst>
              <a:ext uri="{FF2B5EF4-FFF2-40B4-BE49-F238E27FC236}">
                <a16:creationId xmlns:a16="http://schemas.microsoft.com/office/drawing/2014/main" id="{2FEC259F-C68A-4E0D-AA55-1169C199EB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28600"/>
            <a:ext cx="80010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nl-NL" altLang="nl-NL" sz="6000" dirty="0">
                <a:latin typeface="Calibri" panose="020F0502020204030204" pitchFamily="34" charset="0"/>
              </a:rPr>
              <a:t>Zouten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bijv:   Na</a:t>
            </a:r>
            <a:r>
              <a:rPr lang="nl-NL" altLang="nl-NL" sz="3600" baseline="30000" dirty="0">
                <a:latin typeface="Calibri" panose="020F0502020204030204" pitchFamily="34" charset="0"/>
              </a:rPr>
              <a:t>+</a:t>
            </a:r>
            <a:r>
              <a:rPr lang="nl-NL" altLang="nl-NL" sz="3600" dirty="0">
                <a:latin typeface="Calibri" panose="020F0502020204030204" pitchFamily="34" charset="0"/>
              </a:rPr>
              <a:t>Cl</a:t>
            </a:r>
            <a:r>
              <a:rPr lang="nl-NL" altLang="nl-NL" sz="3600" baseline="30000" dirty="0">
                <a:latin typeface="Calibri" panose="020F0502020204030204" pitchFamily="34" charset="0"/>
              </a:rPr>
              <a:t>-</a:t>
            </a:r>
            <a:r>
              <a:rPr lang="nl-NL" altLang="nl-NL" sz="2400" dirty="0">
                <a:solidFill>
                  <a:srgbClr val="FF0000"/>
                </a:solidFill>
                <a:latin typeface="Calibri" panose="020F0502020204030204" pitchFamily="34" charset="0"/>
              </a:rPr>
              <a:t>(s)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metaalionen en niet-metaalion</a:t>
            </a:r>
            <a:r>
              <a:rPr lang="nl-NL" altLang="nl-NL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en</a:t>
            </a:r>
          </a:p>
          <a:p>
            <a:pPr eaLnBrk="1" hangingPunct="1"/>
            <a:r>
              <a:rPr lang="nl-NL" altLang="nl-NL" sz="2000" dirty="0">
                <a:latin typeface="Calibri" panose="020F0502020204030204" pitchFamily="34" charset="0"/>
              </a:rPr>
              <a:t>    </a:t>
            </a: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ionrooster</a:t>
            </a:r>
          </a:p>
          <a:p>
            <a:pPr marL="571500" indent="-571500" eaLnBrk="1" hangingPunct="1">
              <a:buFontTx/>
              <a:buChar char="-"/>
            </a:pPr>
            <a:endParaRPr lang="nl-NL" altLang="nl-NL" sz="2000" dirty="0">
              <a:latin typeface="Calibri" panose="020F0502020204030204" pitchFamily="34" charset="0"/>
            </a:endParaRPr>
          </a:p>
          <a:p>
            <a:pPr eaLnBrk="1" hangingPunct="1"/>
            <a:r>
              <a:rPr lang="nl-NL" altLang="nl-NL" sz="3600" dirty="0">
                <a:latin typeface="Calibri" panose="020F0502020204030204" pitchFamily="34" charset="0"/>
              </a:rPr>
              <a:t>- ionbinding: </a:t>
            </a:r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sterk,</a:t>
            </a:r>
          </a:p>
          <a:p>
            <a:pPr eaLnBrk="1" hangingPunct="1"/>
            <a:r>
              <a:rPr lang="nl-NL" altLang="nl-NL" sz="3600" dirty="0">
                <a:solidFill>
                  <a:srgbClr val="FF0000"/>
                </a:solidFill>
                <a:latin typeface="Calibri" panose="020F0502020204030204" pitchFamily="34" charset="0"/>
              </a:rPr>
              <a:t>  dus hoog smeltpunt</a:t>
            </a:r>
          </a:p>
          <a:p>
            <a:pPr eaLnBrk="1" hangingPunct="1"/>
            <a:endParaRPr lang="nl-NL" altLang="nl-NL" sz="2000" dirty="0">
              <a:latin typeface="Calibri" panose="020F0502020204030204" pitchFamily="34" charset="0"/>
            </a:endParaRPr>
          </a:p>
        </p:txBody>
      </p:sp>
      <p:pic>
        <p:nvPicPr>
          <p:cNvPr id="5" name="Picture 6" descr="http://www.bbc.co.uk/schools/gcsebitesize/science/images/gcsechem_51.gif">
            <a:extLst>
              <a:ext uri="{FF2B5EF4-FFF2-40B4-BE49-F238E27FC236}">
                <a16:creationId xmlns:a16="http://schemas.microsoft.com/office/drawing/2014/main" id="{04FF41C0-FF56-41E8-97E1-A3173E76F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3930640"/>
            <a:ext cx="2152650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275435"/>
      </p:ext>
    </p:extLst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2227</TotalTime>
  <Words>459</Words>
  <Application>Microsoft Office PowerPoint</Application>
  <PresentationFormat>Diavoorstelling (4:3)</PresentationFormat>
  <Paragraphs>189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Office-thema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ST.Bonifatius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bodp</dc:creator>
  <cp:lastModifiedBy>Paul Boddeke</cp:lastModifiedBy>
  <cp:revision>96</cp:revision>
  <dcterms:created xsi:type="dcterms:W3CDTF">2013-02-01T08:26:24Z</dcterms:created>
  <dcterms:modified xsi:type="dcterms:W3CDTF">2023-02-08T10:54:35Z</dcterms:modified>
</cp:coreProperties>
</file>