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71" r:id="rId4"/>
    <p:sldId id="273" r:id="rId5"/>
    <p:sldId id="269" r:id="rId6"/>
    <p:sldId id="274" r:id="rId7"/>
    <p:sldId id="275" r:id="rId8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het opmaakprofiel van de modelondertitel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E4DD342-4696-4BF8-B2DE-1B26D48A1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81C5D2-C1F2-41D9-9FBD-17F13459FFC6}" type="datetimeFigureOut">
              <a:rPr lang="nl-NL"/>
              <a:pPr>
                <a:defRPr/>
              </a:pPr>
              <a:t>9-9-2019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9EA1784-803F-4432-9BFB-F6C3C1BC07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5676EA3-E08C-4FC6-A828-C468DC872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1B1772-F89F-4F0F-B8E1-06BEE26A82D7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04729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5B45AB9-CDFB-47C2-8DFD-DEB294B74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DCB17-3C25-454A-A9B3-9C0384B4845F}" type="datetimeFigureOut">
              <a:rPr lang="nl-NL"/>
              <a:pPr>
                <a:defRPr/>
              </a:pPr>
              <a:t>9-9-2019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4C9E804-B177-4105-8B2E-56F6455CD8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B74F9F6-C341-4F74-9758-FBA02DB1D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1EAA62-DC1A-4B13-A3CC-B2E9A2E9E652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620272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235F406-929A-46E3-BC1E-96A280C3E7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853F7-6BF3-4E82-9FA2-B2EAA90C632E}" type="datetimeFigureOut">
              <a:rPr lang="nl-NL"/>
              <a:pPr>
                <a:defRPr/>
              </a:pPr>
              <a:t>9-9-2019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B81D6B-04A1-49C5-8E5C-9B88F0A41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D19C941-9D36-4C21-B8D2-300DA4020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B658D4-16E5-45F7-81BF-DAB4A6654126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211270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305F372-210E-4989-9CFD-61D40C277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CAA9B-7170-4B26-B8D0-A569C934A4A6}" type="datetimeFigureOut">
              <a:rPr lang="nl-NL"/>
              <a:pPr>
                <a:defRPr/>
              </a:pPr>
              <a:t>9-9-2019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8522268-DCDB-4E53-8FCF-179D8FCB6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D14D8F0-E167-496C-844E-2CB8CFB90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14F843-7986-47D2-9E50-04A47B8A4939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603370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4E86200-E380-4F10-8FA5-4AD6F38DD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DDD4FE-9B56-424A-9696-9CE919851251}" type="datetimeFigureOut">
              <a:rPr lang="nl-NL"/>
              <a:pPr>
                <a:defRPr/>
              </a:pPr>
              <a:t>9-9-2019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96F72FD-DDC5-4901-9494-F95CB8CFC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C385788-8B6D-4896-BEAC-2C0870110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FD5BAC-1F3A-4A0D-9EB5-4BAB70BEA561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820762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3">
            <a:extLst>
              <a:ext uri="{FF2B5EF4-FFF2-40B4-BE49-F238E27FC236}">
                <a16:creationId xmlns:a16="http://schemas.microsoft.com/office/drawing/2014/main" id="{D2809D96-888C-4AAF-BD05-7BC64B80DD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41602-9143-4820-A68D-964B83DD9243}" type="datetimeFigureOut">
              <a:rPr lang="nl-NL"/>
              <a:pPr>
                <a:defRPr/>
              </a:pPr>
              <a:t>9-9-2019</a:t>
            </a:fld>
            <a:endParaRPr lang="nl-NL"/>
          </a:p>
        </p:txBody>
      </p:sp>
      <p:sp>
        <p:nvSpPr>
          <p:cNvPr id="6" name="Tijdelijke aanduiding voor voettekst 4">
            <a:extLst>
              <a:ext uri="{FF2B5EF4-FFF2-40B4-BE49-F238E27FC236}">
                <a16:creationId xmlns:a16="http://schemas.microsoft.com/office/drawing/2014/main" id="{F9D51904-1013-4CE5-9A34-51D4B8D42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E43C2430-A0C4-4677-819A-48E5BF21E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7137A9-3362-4D87-9665-F6650E04FB24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416668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3">
            <a:extLst>
              <a:ext uri="{FF2B5EF4-FFF2-40B4-BE49-F238E27FC236}">
                <a16:creationId xmlns:a16="http://schemas.microsoft.com/office/drawing/2014/main" id="{5E492D70-263D-4283-BC8F-115FE2EC0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02339C-CEDE-464E-8241-B14DD2E245C6}" type="datetimeFigureOut">
              <a:rPr lang="nl-NL"/>
              <a:pPr>
                <a:defRPr/>
              </a:pPr>
              <a:t>9-9-2019</a:t>
            </a:fld>
            <a:endParaRPr lang="nl-NL"/>
          </a:p>
        </p:txBody>
      </p:sp>
      <p:sp>
        <p:nvSpPr>
          <p:cNvPr id="8" name="Tijdelijke aanduiding voor voettekst 4">
            <a:extLst>
              <a:ext uri="{FF2B5EF4-FFF2-40B4-BE49-F238E27FC236}">
                <a16:creationId xmlns:a16="http://schemas.microsoft.com/office/drawing/2014/main" id="{ED065589-3554-4121-8A65-1FFC81E3A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dianummer 5">
            <a:extLst>
              <a:ext uri="{FF2B5EF4-FFF2-40B4-BE49-F238E27FC236}">
                <a16:creationId xmlns:a16="http://schemas.microsoft.com/office/drawing/2014/main" id="{D1671840-BD6B-41AD-83B0-8642770DA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F303D3-C818-4C8B-B9DF-C03F1BE230C4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505490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3">
            <a:extLst>
              <a:ext uri="{FF2B5EF4-FFF2-40B4-BE49-F238E27FC236}">
                <a16:creationId xmlns:a16="http://schemas.microsoft.com/office/drawing/2014/main" id="{8A77B559-2588-492F-9C75-726EB239D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2F52EA-FE9B-488F-9E17-62974B5530AA}" type="datetimeFigureOut">
              <a:rPr lang="nl-NL"/>
              <a:pPr>
                <a:defRPr/>
              </a:pPr>
              <a:t>9-9-2019</a:t>
            </a:fld>
            <a:endParaRPr lang="nl-NL"/>
          </a:p>
        </p:txBody>
      </p:sp>
      <p:sp>
        <p:nvSpPr>
          <p:cNvPr id="4" name="Tijdelijke aanduiding voor voettekst 4">
            <a:extLst>
              <a:ext uri="{FF2B5EF4-FFF2-40B4-BE49-F238E27FC236}">
                <a16:creationId xmlns:a16="http://schemas.microsoft.com/office/drawing/2014/main" id="{9C7B2C2F-0319-4C68-B8C7-045FA0C6C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5">
            <a:extLst>
              <a:ext uri="{FF2B5EF4-FFF2-40B4-BE49-F238E27FC236}">
                <a16:creationId xmlns:a16="http://schemas.microsoft.com/office/drawing/2014/main" id="{0CCE9B41-E45D-48E8-8DBC-97EFE2453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8192F8-6118-4AAB-A07A-EC595AF7C31E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67593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>
            <a:extLst>
              <a:ext uri="{FF2B5EF4-FFF2-40B4-BE49-F238E27FC236}">
                <a16:creationId xmlns:a16="http://schemas.microsoft.com/office/drawing/2014/main" id="{62785F8B-71AF-4A06-B838-0EB1C1981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A4D20A-44C4-4FF3-A56B-4B5AB2B3B74D}" type="datetimeFigureOut">
              <a:rPr lang="nl-NL"/>
              <a:pPr>
                <a:defRPr/>
              </a:pPr>
              <a:t>9-9-2019</a:t>
            </a:fld>
            <a:endParaRPr lang="nl-NL"/>
          </a:p>
        </p:txBody>
      </p:sp>
      <p:sp>
        <p:nvSpPr>
          <p:cNvPr id="3" name="Tijdelijke aanduiding voor voettekst 4">
            <a:extLst>
              <a:ext uri="{FF2B5EF4-FFF2-40B4-BE49-F238E27FC236}">
                <a16:creationId xmlns:a16="http://schemas.microsoft.com/office/drawing/2014/main" id="{12893775-455C-45A6-A27D-EC816370B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Tijdelijke aanduiding voor dianummer 5">
            <a:extLst>
              <a:ext uri="{FF2B5EF4-FFF2-40B4-BE49-F238E27FC236}">
                <a16:creationId xmlns:a16="http://schemas.microsoft.com/office/drawing/2014/main" id="{49DBD5DA-D004-4A89-BBF7-B7A2B604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56E6B7-B378-42A8-B824-BBDD232F41B3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608140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3">
            <a:extLst>
              <a:ext uri="{FF2B5EF4-FFF2-40B4-BE49-F238E27FC236}">
                <a16:creationId xmlns:a16="http://schemas.microsoft.com/office/drawing/2014/main" id="{5BB6F6F9-02A2-4C61-ADF1-001396E45F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F7D43-EFA5-440C-A243-4B0C252757EB}" type="datetimeFigureOut">
              <a:rPr lang="nl-NL"/>
              <a:pPr>
                <a:defRPr/>
              </a:pPr>
              <a:t>9-9-2019</a:t>
            </a:fld>
            <a:endParaRPr lang="nl-NL"/>
          </a:p>
        </p:txBody>
      </p:sp>
      <p:sp>
        <p:nvSpPr>
          <p:cNvPr id="6" name="Tijdelijke aanduiding voor voettekst 4">
            <a:extLst>
              <a:ext uri="{FF2B5EF4-FFF2-40B4-BE49-F238E27FC236}">
                <a16:creationId xmlns:a16="http://schemas.microsoft.com/office/drawing/2014/main" id="{087F2923-EB83-4DCD-9068-2C992F289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A9E822CE-FDEF-4152-81A1-60EEFC6BE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06A792-F696-4A8B-B287-3021EB611B06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988457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3">
            <a:extLst>
              <a:ext uri="{FF2B5EF4-FFF2-40B4-BE49-F238E27FC236}">
                <a16:creationId xmlns:a16="http://schemas.microsoft.com/office/drawing/2014/main" id="{5D6F5FD6-3EE0-4BC6-B906-4D83FD13EB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7D1A86-C8C7-4E5D-99B8-E27ACC64AD98}" type="datetimeFigureOut">
              <a:rPr lang="nl-NL"/>
              <a:pPr>
                <a:defRPr/>
              </a:pPr>
              <a:t>9-9-2019</a:t>
            </a:fld>
            <a:endParaRPr lang="nl-NL"/>
          </a:p>
        </p:txBody>
      </p:sp>
      <p:sp>
        <p:nvSpPr>
          <p:cNvPr id="6" name="Tijdelijke aanduiding voor voettekst 4">
            <a:extLst>
              <a:ext uri="{FF2B5EF4-FFF2-40B4-BE49-F238E27FC236}">
                <a16:creationId xmlns:a16="http://schemas.microsoft.com/office/drawing/2014/main" id="{5223783E-DB0C-4F24-AA48-C8192C107F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4388D69C-0308-4DF9-841C-F9B68E3F4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259477-7357-4393-A4B1-D69F58DDB74F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915009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>
            <a:extLst>
              <a:ext uri="{FF2B5EF4-FFF2-40B4-BE49-F238E27FC236}">
                <a16:creationId xmlns:a16="http://schemas.microsoft.com/office/drawing/2014/main" id="{E2F4A4A6-2DF0-4275-8DCB-78248692CDCA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/>
              <a:t>Klik om de stijl te bewerken</a:t>
            </a:r>
          </a:p>
        </p:txBody>
      </p:sp>
      <p:sp>
        <p:nvSpPr>
          <p:cNvPr id="1027" name="Tijdelijke aanduiding voor tekst 2">
            <a:extLst>
              <a:ext uri="{FF2B5EF4-FFF2-40B4-BE49-F238E27FC236}">
                <a16:creationId xmlns:a16="http://schemas.microsoft.com/office/drawing/2014/main" id="{FBB8883B-BAD2-4121-9133-12E899ED817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/>
              <a:t>Klik om de modelstijlen te bewerken</a:t>
            </a:r>
          </a:p>
          <a:p>
            <a:pPr lvl="1"/>
            <a:r>
              <a:rPr lang="nl-NL" altLang="nl-NL"/>
              <a:t>Tweede niveau</a:t>
            </a:r>
          </a:p>
          <a:p>
            <a:pPr lvl="2"/>
            <a:r>
              <a:rPr lang="nl-NL" altLang="nl-NL"/>
              <a:t>Derde niveau</a:t>
            </a:r>
          </a:p>
          <a:p>
            <a:pPr lvl="3"/>
            <a:r>
              <a:rPr lang="nl-NL" altLang="nl-NL"/>
              <a:t>Vierde niveau</a:t>
            </a:r>
          </a:p>
          <a:p>
            <a:pPr lvl="4"/>
            <a:r>
              <a:rPr lang="nl-NL" alt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318E43D-C27F-4246-BB75-B292F33B7B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4C25C81-796F-40D1-B098-4A309346197B}" type="datetimeFigureOut">
              <a:rPr lang="nl-NL"/>
              <a:pPr>
                <a:defRPr/>
              </a:pPr>
              <a:t>9-9-2019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F9972C7-3501-4C9D-881D-21747DA478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3596794-173E-48DB-8C2B-71C957C2FF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8F91580A-BDB2-4226-BD27-3215C155A569}" type="slidenum">
              <a:rPr lang="nl-NL" altLang="nl-NL"/>
              <a:pPr/>
              <a:t>‹nr.›</a:t>
            </a:fld>
            <a:endParaRPr lang="nl-NL" alt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2DCB7158-1331-48CB-9F8E-ADEBC86C6BBB}"/>
              </a:ext>
            </a:extLst>
          </p:cNvPr>
          <p:cNvSpPr/>
          <p:nvPr/>
        </p:nvSpPr>
        <p:spPr>
          <a:xfrm>
            <a:off x="197768" y="548680"/>
            <a:ext cx="8748464" cy="6222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nl-NL" sz="3200" b="1" dirty="0">
                <a:ea typeface="Calibri" panose="020F0502020204030204" pitchFamily="34" charset="0"/>
                <a:cs typeface="Times New Roman" panose="02020603050405020304" pitchFamily="18" charset="0"/>
              </a:rPr>
              <a:t>Thuispracticum: Emulsies maken en breken </a:t>
            </a:r>
            <a:endParaRPr lang="nl-N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2DCB7158-1331-48CB-9F8E-ADEBC86C6BBB}"/>
              </a:ext>
            </a:extLst>
          </p:cNvPr>
          <p:cNvSpPr/>
          <p:nvPr/>
        </p:nvSpPr>
        <p:spPr>
          <a:xfrm>
            <a:off x="197768" y="548680"/>
            <a:ext cx="8748464" cy="5333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nl-NL" sz="3200" b="1" dirty="0">
                <a:ea typeface="Calibri" panose="020F0502020204030204" pitchFamily="34" charset="0"/>
                <a:cs typeface="Times New Roman" panose="02020603050405020304" pitchFamily="18" charset="0"/>
              </a:rPr>
              <a:t>Thuispracticum: Emulsies maken en breken </a:t>
            </a:r>
            <a:endParaRPr lang="nl-N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nl-NL" sz="3200" dirty="0"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15000"/>
              </a:lnSpc>
              <a:spcAft>
                <a:spcPts val="1000"/>
              </a:spcAft>
              <a:buAutoNum type="arabicPlain"/>
            </a:pPr>
            <a:r>
              <a:rPr lang="nl-NL" sz="2400" dirty="0">
                <a:ea typeface="Calibri" panose="020F0502020204030204" pitchFamily="34" charset="0"/>
                <a:cs typeface="Times New Roman" panose="02020603050405020304" pitchFamily="18" charset="0"/>
              </a:rPr>
              <a:t>Stabiele emulsie maken:  </a:t>
            </a:r>
            <a:r>
              <a:rPr lang="nl-NL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Mayonaise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nl-N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nl-NL" dirty="0">
                <a:ea typeface="Calibri" panose="020F0502020204030204" pitchFamily="34" charset="0"/>
                <a:cs typeface="Times New Roman" panose="02020603050405020304" pitchFamily="18" charset="0"/>
              </a:rPr>
              <a:t>Zoek een recept voor het maken van mayonaise.(internet? ouders/kennissen?).</a:t>
            </a:r>
            <a:endParaRPr lang="nl-N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nl-NL" dirty="0">
                <a:ea typeface="Calibri" panose="020F0502020204030204" pitchFamily="34" charset="0"/>
                <a:cs typeface="Times New Roman" panose="02020603050405020304" pitchFamily="18" charset="0"/>
              </a:rPr>
              <a:t>Maak de mayonaise.</a:t>
            </a:r>
            <a:endParaRPr lang="nl-N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nl-NL" dirty="0">
                <a:ea typeface="Calibri" panose="020F0502020204030204" pitchFamily="34" charset="0"/>
                <a:cs typeface="Times New Roman" panose="02020603050405020304" pitchFamily="18" charset="0"/>
              </a:rPr>
              <a:t>Maak foto’s waar jullie allemaal opstaan terwijl je de mayonaise maakt. </a:t>
            </a:r>
            <a:endParaRPr lang="nl-N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nl-NL" dirty="0">
                <a:ea typeface="Calibri" panose="020F0502020204030204" pitchFamily="34" charset="0"/>
                <a:cs typeface="Times New Roman" panose="02020603050405020304" pitchFamily="18" charset="0"/>
              </a:rPr>
              <a:t>Smaaktest: Noteer het eerlijke oordeel van minimaal 3 andere personen. Neem dit ook op in het verslag.</a:t>
            </a:r>
            <a:endParaRPr lang="nl-N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nl-NL" dirty="0"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nl-N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8910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41626187-278E-4AB0-AE9B-6932864E2500}"/>
              </a:ext>
            </a:extLst>
          </p:cNvPr>
          <p:cNvSpPr/>
          <p:nvPr/>
        </p:nvSpPr>
        <p:spPr>
          <a:xfrm>
            <a:off x="197768" y="1484784"/>
            <a:ext cx="8946232" cy="5282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nl-NL" dirty="0"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15000"/>
              </a:lnSpc>
              <a:spcAft>
                <a:spcPts val="1000"/>
              </a:spcAft>
              <a:buAutoNum type="arabicPlain" startAt="2"/>
            </a:pPr>
            <a:r>
              <a:rPr lang="nl-NL" sz="2400" dirty="0">
                <a:ea typeface="Calibri" panose="020F0502020204030204" pitchFamily="34" charset="0"/>
                <a:cs typeface="Times New Roman" panose="02020603050405020304" pitchFamily="18" charset="0"/>
              </a:rPr>
              <a:t>Stabiele emulsie ‘breken’:  </a:t>
            </a:r>
            <a:r>
              <a:rPr lang="nl-NL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Halvarine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nl-N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nl-NL" dirty="0">
                <a:ea typeface="Calibri" panose="020F0502020204030204" pitchFamily="34" charset="0"/>
                <a:cs typeface="Times New Roman" panose="02020603050405020304" pitchFamily="18" charset="0"/>
              </a:rPr>
              <a:t>Doe in een glas een flinke klont halvarine.</a:t>
            </a:r>
            <a:endParaRPr lang="nl-N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nl-NL" dirty="0">
                <a:ea typeface="Calibri" panose="020F0502020204030204" pitchFamily="34" charset="0"/>
                <a:cs typeface="Times New Roman" panose="02020603050405020304" pitchFamily="18" charset="0"/>
              </a:rPr>
              <a:t>Kook water in een pan(-netje).</a:t>
            </a:r>
            <a:endParaRPr lang="nl-N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nl-NL" dirty="0">
                <a:ea typeface="Calibri" panose="020F0502020204030204" pitchFamily="34" charset="0"/>
                <a:cs typeface="Times New Roman" panose="02020603050405020304" pitchFamily="18" charset="0"/>
              </a:rPr>
              <a:t>Zet het glas minstens 5 minuten in het hete water.</a:t>
            </a:r>
            <a:endParaRPr lang="nl-N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nl-NL" dirty="0">
                <a:ea typeface="Calibri" panose="020F0502020204030204" pitchFamily="34" charset="0"/>
                <a:cs typeface="Times New Roman" panose="02020603050405020304" pitchFamily="18" charset="0"/>
              </a:rPr>
              <a:t>Indien nodig: het water nogmaals verwarmen.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nl-NL" sz="1800" dirty="0">
                <a:effectLst/>
                <a:ea typeface="Calibri" panose="020F0502020204030204" pitchFamily="34" charset="0"/>
              </a:rPr>
              <a:t>Laat het glas na afloop nog enige minuten staan.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nl-NL" dirty="0"/>
              <a:t>Maak foto’s waar jullie allemaal opstaan terwijl je de proef uitvoert. </a:t>
            </a:r>
            <a:endParaRPr lang="nl-NL" sz="1800" dirty="0">
              <a:effectLst/>
              <a:ea typeface="Calibri" panose="020F0502020204030204" pitchFamily="34" charset="0"/>
            </a:endParaRP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nl-NL" dirty="0">
                <a:ea typeface="Calibri" panose="020F0502020204030204" pitchFamily="34" charset="0"/>
                <a:cs typeface="Times New Roman" panose="02020603050405020304" pitchFamily="18" charset="0"/>
              </a:rPr>
              <a:t>Maak een foto van deze proef waarop goed zichtbaar is wat jullie waarnemingen zijn.</a:t>
            </a:r>
            <a:endParaRPr lang="nl-N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nl-NL" dirty="0"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EE786752-EB88-4BB4-A935-6DCA34D480C8}"/>
              </a:ext>
            </a:extLst>
          </p:cNvPr>
          <p:cNvSpPr/>
          <p:nvPr/>
        </p:nvSpPr>
        <p:spPr>
          <a:xfrm>
            <a:off x="197768" y="548680"/>
            <a:ext cx="8748464" cy="6222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nl-NL" sz="3200" b="1" dirty="0">
                <a:ea typeface="Calibri" panose="020F0502020204030204" pitchFamily="34" charset="0"/>
                <a:cs typeface="Times New Roman" panose="02020603050405020304" pitchFamily="18" charset="0"/>
              </a:rPr>
              <a:t>Thuispracticum: Emulsies maken en breken </a:t>
            </a:r>
            <a:endParaRPr lang="nl-N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2152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6164C67C-C77E-447D-B69D-538BBD2110D1}"/>
              </a:ext>
            </a:extLst>
          </p:cNvPr>
          <p:cNvSpPr/>
          <p:nvPr/>
        </p:nvSpPr>
        <p:spPr>
          <a:xfrm>
            <a:off x="197768" y="2276872"/>
            <a:ext cx="8748464" cy="1339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nl-NL" sz="2400" dirty="0">
                <a:ea typeface="Calibri" panose="020F0502020204030204" pitchFamily="34" charset="0"/>
                <a:cs typeface="Times New Roman" panose="02020603050405020304" pitchFamily="18" charset="0"/>
              </a:rPr>
              <a:t>Maak een verslag per onderdeel inclusief de foto’s.</a:t>
            </a:r>
            <a:endParaRPr lang="nl-N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nl-NL" sz="2400" dirty="0">
                <a:ea typeface="Calibri" panose="020F0502020204030204" pitchFamily="34" charset="0"/>
                <a:cs typeface="Times New Roman" panose="02020603050405020304" pitchFamily="18" charset="0"/>
              </a:rPr>
              <a:t>Neem de mayonaise en verslag mee naar school op de afgesproken dag.</a:t>
            </a:r>
            <a:endParaRPr lang="nl-N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hthoek 4">
            <a:extLst>
              <a:ext uri="{FF2B5EF4-FFF2-40B4-BE49-F238E27FC236}">
                <a16:creationId xmlns:a16="http://schemas.microsoft.com/office/drawing/2014/main" id="{EE8E9D05-6625-4798-BA7C-BA9147894040}"/>
              </a:ext>
            </a:extLst>
          </p:cNvPr>
          <p:cNvSpPr/>
          <p:nvPr/>
        </p:nvSpPr>
        <p:spPr>
          <a:xfrm>
            <a:off x="197768" y="548680"/>
            <a:ext cx="8748464" cy="6222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nl-NL" sz="3200" b="1" dirty="0">
                <a:ea typeface="Calibri" panose="020F0502020204030204" pitchFamily="34" charset="0"/>
                <a:cs typeface="Times New Roman" panose="02020603050405020304" pitchFamily="18" charset="0"/>
              </a:rPr>
              <a:t>Thuispracticum: Emulsies maken en breken </a:t>
            </a:r>
            <a:endParaRPr lang="nl-N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9766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2">
            <a:extLst>
              <a:ext uri="{FF2B5EF4-FFF2-40B4-BE49-F238E27FC236}">
                <a16:creationId xmlns:a16="http://schemas.microsoft.com/office/drawing/2014/main" id="{E850A9D3-4C98-4E4D-B6A3-A4FA3E4940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4375" y="642938"/>
            <a:ext cx="7643813" cy="5715000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nl-NL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Verslag van een experiment</a:t>
            </a:r>
          </a:p>
          <a:p>
            <a:pPr algn="l" eaLnBrk="1" fontAlgn="auto" hangingPunct="1">
              <a:spcAft>
                <a:spcPts val="0"/>
              </a:spcAft>
              <a:defRPr/>
            </a:pPr>
            <a:endParaRPr lang="nl-NL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nl-N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Titel en namen</a:t>
            </a:r>
          </a:p>
          <a:p>
            <a:pPr indent="177800" algn="l" eaLnBrk="1" fontAlgn="auto" hangingPunct="1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nl-N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Inleiding: wat is het doel van de experimenten</a:t>
            </a:r>
          </a:p>
          <a:p>
            <a:pPr indent="177800" algn="l" eaLnBrk="1" fontAlgn="auto" hangingPunct="1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nl-N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Handelingen: materialen en werkwijze (recept)	foto’s</a:t>
            </a:r>
          </a:p>
          <a:p>
            <a:pPr indent="177800" algn="l" eaLnBrk="1" fontAlgn="auto" hangingPunct="1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nl-N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Waarnemingen: wat zie je allemaal gebeuren	foto’s</a:t>
            </a:r>
          </a:p>
          <a:p>
            <a:pPr indent="177800" algn="l" eaLnBrk="1" fontAlgn="auto" hangingPunct="1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nl-N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Conclusies: resultaat van het experiment (+test)	foto’s</a:t>
            </a:r>
          </a:p>
          <a:p>
            <a:pPr indent="177800" algn="l" eaLnBrk="1" fontAlgn="auto" hangingPunct="1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nl-N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Evaluatie: wat ging er goed of niet goed</a:t>
            </a:r>
          </a:p>
          <a:p>
            <a:pPr algn="l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nl-NL" sz="2000" dirty="0"/>
          </a:p>
          <a:p>
            <a:pPr marL="457200" indent="-457200" algn="l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endParaRPr lang="nl-NL" sz="2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 1">
            <a:extLst>
              <a:ext uri="{FF2B5EF4-FFF2-40B4-BE49-F238E27FC236}">
                <a16:creationId xmlns:a16="http://schemas.microsoft.com/office/drawing/2014/main" id="{CACA3802-92BB-4CA2-A7C0-F7DD825D12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0174471"/>
              </p:ext>
            </p:extLst>
          </p:nvPr>
        </p:nvGraphicFramePr>
        <p:xfrm>
          <a:off x="1763688" y="548680"/>
          <a:ext cx="6120679" cy="5958839"/>
        </p:xfrm>
        <a:graphic>
          <a:graphicData uri="http://schemas.openxmlformats.org/drawingml/2006/table">
            <a:tbl>
              <a:tblPr firstRow="1" firstCol="1" bandRow="1"/>
              <a:tblGrid>
                <a:gridCol w="1840341">
                  <a:extLst>
                    <a:ext uri="{9D8B030D-6E8A-4147-A177-3AD203B41FA5}">
                      <a16:colId xmlns:a16="http://schemas.microsoft.com/office/drawing/2014/main" val="931866481"/>
                    </a:ext>
                  </a:extLst>
                </a:gridCol>
                <a:gridCol w="1487642">
                  <a:extLst>
                    <a:ext uri="{9D8B030D-6E8A-4147-A177-3AD203B41FA5}">
                      <a16:colId xmlns:a16="http://schemas.microsoft.com/office/drawing/2014/main" val="1621489085"/>
                    </a:ext>
                  </a:extLst>
                </a:gridCol>
                <a:gridCol w="1396348">
                  <a:extLst>
                    <a:ext uri="{9D8B030D-6E8A-4147-A177-3AD203B41FA5}">
                      <a16:colId xmlns:a16="http://schemas.microsoft.com/office/drawing/2014/main" val="1019790921"/>
                    </a:ext>
                  </a:extLst>
                </a:gridCol>
                <a:gridCol w="1396348">
                  <a:extLst>
                    <a:ext uri="{9D8B030D-6E8A-4147-A177-3AD203B41FA5}">
                      <a16:colId xmlns:a16="http://schemas.microsoft.com/office/drawing/2014/main" val="2615002947"/>
                    </a:ext>
                  </a:extLst>
                </a:gridCol>
              </a:tblGrid>
              <a:tr h="149602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Indeling verslag</a:t>
                      </a:r>
                    </a:p>
                    <a:p>
                      <a:pPr marL="174625" lvl="0" indent="-174625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nl-NL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Titel en namen</a:t>
                      </a:r>
                    </a:p>
                    <a:p>
                      <a:pPr marL="174625" lvl="0" indent="-174625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nl-NL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Inleiding </a:t>
                      </a:r>
                    </a:p>
                    <a:p>
                      <a:pPr marL="174625" lvl="0" indent="-174625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nl-NL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Handelingen (recept)</a:t>
                      </a:r>
                    </a:p>
                    <a:p>
                      <a:pPr marL="174625" lvl="0" indent="-174625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nl-NL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Resultaat (smaaktest)</a:t>
                      </a:r>
                    </a:p>
                    <a:p>
                      <a:pPr marL="174625" lvl="0" indent="-174625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nl-NL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Conclusie</a:t>
                      </a:r>
                    </a:p>
                    <a:p>
                      <a:pPr marL="174625" lvl="0" indent="-174625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nl-NL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Evaluatie</a:t>
                      </a:r>
                    </a:p>
                  </a:txBody>
                  <a:tcPr marL="58233" marR="58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inhoud</a:t>
                      </a:r>
                    </a:p>
                  </a:txBody>
                  <a:tcPr marL="58233" marR="58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verzorging / foto’s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geen foto’s min 20p</a:t>
                      </a:r>
                    </a:p>
                  </a:txBody>
                  <a:tcPr marL="58233" marR="58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smaaktest</a:t>
                      </a:r>
                    </a:p>
                  </a:txBody>
                  <a:tcPr marL="58233" marR="58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1400138"/>
                  </a:ext>
                </a:extLst>
              </a:tr>
              <a:tr h="149602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iets extra’s                  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compleet/                                    zeer overzichtelijke en heldere indeling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233" marR="58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iets extra’s</a:t>
                      </a:r>
                      <a:r>
                        <a:rPr lang="nl-N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foutloos/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zeer goed taalgebruik/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compleet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233" marR="58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iets extra’s</a:t>
                      </a:r>
                      <a:r>
                        <a:rPr lang="nl-N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   erg verzorgd;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juiste foto’s</a:t>
                      </a:r>
                    </a:p>
                  </a:txBody>
                  <a:tcPr marL="58233" marR="58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iets extra’s  </a:t>
                      </a:r>
                      <a:endParaRPr lang="nl-NL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zeer origineel;  uitgebreid;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duidelijk  weergegeven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233" marR="58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7271303"/>
                  </a:ext>
                </a:extLst>
              </a:tr>
              <a:tr h="106498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goed 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compleet/overzichtelijk  of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iets ontbreekt/overzichtelijk</a:t>
                      </a:r>
                    </a:p>
                  </a:txBody>
                  <a:tcPr marL="58233" marR="58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goed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weinig fout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conclusie goed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233" marR="58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goed</a:t>
                      </a:r>
                    </a:p>
                  </a:txBody>
                  <a:tcPr marL="58233" marR="58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goed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duidelijk weerge-geven</a:t>
                      </a:r>
                    </a:p>
                  </a:txBody>
                  <a:tcPr marL="58233" marR="58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868238"/>
                  </a:ext>
                </a:extLst>
              </a:tr>
              <a:tr h="84945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 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meer  ontbreekt  of onoverzichtelijk</a:t>
                      </a:r>
                    </a:p>
                  </a:txBody>
                  <a:tcPr marL="58233" marR="58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meer fouten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 summier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conclusie onvolledig</a:t>
                      </a:r>
                    </a:p>
                  </a:txBody>
                  <a:tcPr marL="58233" marR="58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redelijk</a:t>
                      </a:r>
                    </a:p>
                  </a:txBody>
                  <a:tcPr marL="58233" marR="58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5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 summier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233" marR="58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5454331"/>
                  </a:ext>
                </a:extLst>
              </a:tr>
              <a:tr h="63393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nauwelijks  indeling </a:t>
                      </a:r>
                    </a:p>
                  </a:txBody>
                  <a:tcPr marL="58233" marR="58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veel fout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erg summier</a:t>
                      </a:r>
                    </a:p>
                  </a:txBody>
                  <a:tcPr marL="58233" marR="58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matig</a:t>
                      </a:r>
                    </a:p>
                  </a:txBody>
                  <a:tcPr marL="58233" marR="58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233" marR="58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3715185"/>
                  </a:ext>
                </a:extLst>
              </a:tr>
              <a:tr h="41841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geen indeling</a:t>
                      </a:r>
                    </a:p>
                  </a:txBody>
                  <a:tcPr marL="58233" marR="58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slecht</a:t>
                      </a:r>
                    </a:p>
                  </a:txBody>
                  <a:tcPr marL="58233" marR="58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vod etc.</a:t>
                      </a:r>
                    </a:p>
                  </a:txBody>
                  <a:tcPr marL="58233" marR="58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ontbreekt</a:t>
                      </a:r>
                    </a:p>
                  </a:txBody>
                  <a:tcPr marL="58233" marR="582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56351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1243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7322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</TotalTime>
  <Words>190</Words>
  <Application>Microsoft Office PowerPoint</Application>
  <PresentationFormat>Diavoorstelling (4:3)</PresentationFormat>
  <Paragraphs>105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Calibri</vt:lpstr>
      <vt:lpstr>Symbol</vt:lpstr>
      <vt:lpstr>Office-thema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herbert</dc:creator>
  <cp:lastModifiedBy>Paulien</cp:lastModifiedBy>
  <cp:revision>25</cp:revision>
  <dcterms:created xsi:type="dcterms:W3CDTF">2008-11-04T21:00:12Z</dcterms:created>
  <dcterms:modified xsi:type="dcterms:W3CDTF">2019-09-09T15:30:02Z</dcterms:modified>
</cp:coreProperties>
</file>