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  <p:sldId id="265" r:id="rId3"/>
    <p:sldId id="268" r:id="rId4"/>
    <p:sldId id="260" r:id="rId5"/>
    <p:sldId id="261" r:id="rId6"/>
    <p:sldId id="262" r:id="rId7"/>
    <p:sldId id="270" r:id="rId8"/>
    <p:sldId id="269" r:id="rId9"/>
    <p:sldId id="271" r:id="rId10"/>
    <p:sldId id="272" r:id="rId11"/>
    <p:sldId id="280" r:id="rId12"/>
    <p:sldId id="275" r:id="rId13"/>
    <p:sldId id="281" r:id="rId14"/>
    <p:sldId id="273" r:id="rId15"/>
    <p:sldId id="284" r:id="rId16"/>
    <p:sldId id="278" r:id="rId17"/>
    <p:sldId id="279" r:id="rId18"/>
    <p:sldId id="283" r:id="rId19"/>
    <p:sldId id="285" r:id="rId2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0A8DE"/>
    <a:srgbClr val="73A9DB"/>
    <a:srgbClr val="70A8DA"/>
    <a:srgbClr val="9DC3E6"/>
    <a:srgbClr val="6FAADB"/>
    <a:srgbClr val="70A8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50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B5538-E579-40A2-A478-B284601BB468}" type="datetimeFigureOut">
              <a:rPr lang="nl-NL" smtClean="0"/>
              <a:t>7-2-2023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21488-6D6E-4888-869B-0CC84CE7D3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39582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B5538-E579-40A2-A478-B284601BB468}" type="datetimeFigureOut">
              <a:rPr lang="nl-NL" smtClean="0"/>
              <a:t>7-2-2023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21488-6D6E-4888-869B-0CC84CE7D3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12753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B5538-E579-40A2-A478-B284601BB468}" type="datetimeFigureOut">
              <a:rPr lang="nl-NL" smtClean="0"/>
              <a:t>7-2-2023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21488-6D6E-4888-869B-0CC84CE7D3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39290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B5538-E579-40A2-A478-B284601BB468}" type="datetimeFigureOut">
              <a:rPr lang="nl-NL" smtClean="0"/>
              <a:t>7-2-2023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21488-6D6E-4888-869B-0CC84CE7D3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04314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B5538-E579-40A2-A478-B284601BB468}" type="datetimeFigureOut">
              <a:rPr lang="nl-NL" smtClean="0"/>
              <a:t>7-2-2023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21488-6D6E-4888-869B-0CC84CE7D3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94094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B5538-E579-40A2-A478-B284601BB468}" type="datetimeFigureOut">
              <a:rPr lang="nl-NL" smtClean="0"/>
              <a:t>7-2-2023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21488-6D6E-4888-869B-0CC84CE7D3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78310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B5538-E579-40A2-A478-B284601BB468}" type="datetimeFigureOut">
              <a:rPr lang="nl-NL" smtClean="0"/>
              <a:t>7-2-2023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21488-6D6E-4888-869B-0CC84CE7D3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8531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B5538-E579-40A2-A478-B284601BB468}" type="datetimeFigureOut">
              <a:rPr lang="nl-NL" smtClean="0"/>
              <a:t>7-2-2023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21488-6D6E-4888-869B-0CC84CE7D3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9425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B5538-E579-40A2-A478-B284601BB468}" type="datetimeFigureOut">
              <a:rPr lang="nl-NL" smtClean="0"/>
              <a:t>7-2-2023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21488-6D6E-4888-869B-0CC84CE7D3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74618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B5538-E579-40A2-A478-B284601BB468}" type="datetimeFigureOut">
              <a:rPr lang="nl-NL" smtClean="0"/>
              <a:t>7-2-2023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21488-6D6E-4888-869B-0CC84CE7D3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98678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B5538-E579-40A2-A478-B284601BB468}" type="datetimeFigureOut">
              <a:rPr lang="nl-NL" smtClean="0"/>
              <a:t>7-2-2023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21488-6D6E-4888-869B-0CC84CE7D3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91779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5B5538-E579-40A2-A478-B284601BB468}" type="datetimeFigureOut">
              <a:rPr lang="nl-NL" smtClean="0"/>
              <a:t>7-2-2023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E21488-6D6E-4888-869B-0CC84CE7D3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469597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486561" y="276837"/>
            <a:ext cx="7273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/>
              <a:t>Typen ontledingsreacties</a:t>
            </a:r>
          </a:p>
        </p:txBody>
      </p:sp>
    </p:spTree>
    <p:extLst>
      <p:ext uri="{BB962C8B-B14F-4D97-AF65-F5344CB8AC3E}">
        <p14:creationId xmlns:p14="http://schemas.microsoft.com/office/powerpoint/2010/main" val="168282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486561" y="276837"/>
            <a:ext cx="7273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/>
              <a:t>Ontleding van suiker (C</a:t>
            </a:r>
            <a:r>
              <a:rPr lang="nl-NL" sz="3200" baseline="-25000" dirty="0"/>
              <a:t>12</a:t>
            </a:r>
            <a:r>
              <a:rPr lang="nl-NL" sz="3200" dirty="0"/>
              <a:t>H</a:t>
            </a:r>
            <a:r>
              <a:rPr lang="nl-NL" sz="3200" baseline="-25000" dirty="0"/>
              <a:t>22</a:t>
            </a:r>
            <a:r>
              <a:rPr lang="nl-NL" sz="3200" dirty="0"/>
              <a:t>O</a:t>
            </a:r>
            <a:r>
              <a:rPr lang="nl-NL" sz="3200" baseline="-25000" dirty="0"/>
              <a:t>11</a:t>
            </a:r>
            <a:r>
              <a:rPr lang="nl-NL" sz="3200" dirty="0"/>
              <a:t>)</a:t>
            </a:r>
          </a:p>
        </p:txBody>
      </p:sp>
      <p:pic>
        <p:nvPicPr>
          <p:cNvPr id="7" name="Picture 4" descr="File:Allolactose-3D-ball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9394030">
            <a:off x="719231" y="853907"/>
            <a:ext cx="3948171" cy="323258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7245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486561" y="276837"/>
            <a:ext cx="7273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/>
              <a:t>Ontleding van suiker (C</a:t>
            </a:r>
            <a:r>
              <a:rPr lang="nl-NL" sz="3200" baseline="-25000" dirty="0"/>
              <a:t>12</a:t>
            </a:r>
            <a:r>
              <a:rPr lang="nl-NL" sz="3200" dirty="0"/>
              <a:t>H</a:t>
            </a:r>
            <a:r>
              <a:rPr lang="nl-NL" sz="3200" baseline="-25000" dirty="0"/>
              <a:t>22</a:t>
            </a:r>
            <a:r>
              <a:rPr lang="nl-NL" sz="3200" dirty="0"/>
              <a:t>O</a:t>
            </a:r>
            <a:r>
              <a:rPr lang="nl-NL" sz="3200" baseline="-25000" dirty="0"/>
              <a:t>11</a:t>
            </a:r>
            <a:r>
              <a:rPr lang="nl-NL" sz="3200" dirty="0"/>
              <a:t>)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56" b="4998"/>
          <a:stretch/>
        </p:blipFill>
        <p:spPr>
          <a:xfrm>
            <a:off x="0" y="1448553"/>
            <a:ext cx="9144000" cy="5409447"/>
          </a:xfrm>
          <a:prstGeom prst="rect">
            <a:avLst/>
          </a:prstGeom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51FBF624-4B8C-4BA4-B11B-A0419C0436A1}"/>
              </a:ext>
            </a:extLst>
          </p:cNvPr>
          <p:cNvSpPr txBox="1"/>
          <p:nvPr/>
        </p:nvSpPr>
        <p:spPr>
          <a:xfrm>
            <a:off x="3851564" y="5053023"/>
            <a:ext cx="15921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Endotherm</a:t>
            </a:r>
          </a:p>
        </p:txBody>
      </p:sp>
    </p:spTree>
    <p:extLst>
      <p:ext uri="{BB962C8B-B14F-4D97-AF65-F5344CB8AC3E}">
        <p14:creationId xmlns:p14="http://schemas.microsoft.com/office/powerpoint/2010/main" val="2208509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486561" y="276837"/>
            <a:ext cx="7273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/>
              <a:t>Ontleding van suiker (C</a:t>
            </a:r>
            <a:r>
              <a:rPr lang="nl-NL" sz="3200" baseline="-25000" dirty="0"/>
              <a:t>12</a:t>
            </a:r>
            <a:r>
              <a:rPr lang="nl-NL" sz="3200" dirty="0"/>
              <a:t>H</a:t>
            </a:r>
            <a:r>
              <a:rPr lang="nl-NL" sz="3200" baseline="-25000" dirty="0"/>
              <a:t>22</a:t>
            </a:r>
            <a:r>
              <a:rPr lang="nl-NL" sz="3200" dirty="0"/>
              <a:t>O</a:t>
            </a:r>
            <a:r>
              <a:rPr lang="nl-NL" sz="3200" baseline="-25000" dirty="0"/>
              <a:t>11</a:t>
            </a:r>
            <a:r>
              <a:rPr lang="nl-NL" sz="3200" dirty="0"/>
              <a:t>)</a:t>
            </a:r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14501"/>
            <a:ext cx="9144000" cy="5143500"/>
          </a:xfrm>
          <a:prstGeom prst="rect">
            <a:avLst/>
          </a:prstGeom>
        </p:spPr>
      </p:pic>
      <p:sp>
        <p:nvSpPr>
          <p:cNvPr id="6" name="Rechthoek 5"/>
          <p:cNvSpPr/>
          <p:nvPr/>
        </p:nvSpPr>
        <p:spPr>
          <a:xfrm>
            <a:off x="2524944" y="2851841"/>
            <a:ext cx="1730185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nl-NL" sz="2800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condens   H</a:t>
            </a:r>
            <a:r>
              <a:rPr lang="nl-NL" sz="2800" b="1" cap="none" spc="50" baseline="-2500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2</a:t>
            </a:r>
            <a:r>
              <a:rPr lang="nl-NL" sz="2800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2373970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486561" y="276837"/>
            <a:ext cx="7273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/>
              <a:t>Ontleding van suiker (C</a:t>
            </a:r>
            <a:r>
              <a:rPr lang="nl-NL" sz="3200" baseline="-25000" dirty="0"/>
              <a:t>12</a:t>
            </a:r>
            <a:r>
              <a:rPr lang="nl-NL" sz="3200" dirty="0"/>
              <a:t>H</a:t>
            </a:r>
            <a:r>
              <a:rPr lang="nl-NL" sz="3200" baseline="-25000" dirty="0"/>
              <a:t>22</a:t>
            </a:r>
            <a:r>
              <a:rPr lang="nl-NL" sz="3200" dirty="0"/>
              <a:t>O</a:t>
            </a:r>
            <a:r>
              <a:rPr lang="nl-NL" sz="3200" baseline="-25000" dirty="0"/>
              <a:t>11</a:t>
            </a:r>
            <a:r>
              <a:rPr lang="nl-NL" sz="3200" dirty="0"/>
              <a:t>)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t="6620" r="2411"/>
          <a:stretch/>
        </p:blipFill>
        <p:spPr>
          <a:xfrm>
            <a:off x="0" y="1211047"/>
            <a:ext cx="9144000" cy="5646953"/>
          </a:xfrm>
          <a:prstGeom prst="rect">
            <a:avLst/>
          </a:prstGeom>
        </p:spPr>
      </p:pic>
      <p:sp>
        <p:nvSpPr>
          <p:cNvPr id="9" name="Rechthoek 8"/>
          <p:cNvSpPr/>
          <p:nvPr/>
        </p:nvSpPr>
        <p:spPr>
          <a:xfrm>
            <a:off x="4101220" y="5251010"/>
            <a:ext cx="1520982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nl-NL" sz="2800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koolstof   C</a:t>
            </a:r>
          </a:p>
        </p:txBody>
      </p:sp>
    </p:spTree>
    <p:extLst>
      <p:ext uri="{BB962C8B-B14F-4D97-AF65-F5344CB8AC3E}">
        <p14:creationId xmlns:p14="http://schemas.microsoft.com/office/powerpoint/2010/main" val="1235653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4760" y="1278666"/>
            <a:ext cx="2362955" cy="182880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 rotWithShape="1">
          <a:blip r:embed="rId3"/>
          <a:srcRect l="21906" t="56474" r="39734" b="2908"/>
          <a:stretch/>
        </p:blipFill>
        <p:spPr>
          <a:xfrm>
            <a:off x="6264203" y="1244447"/>
            <a:ext cx="2362955" cy="1828800"/>
          </a:xfrm>
          <a:prstGeom prst="rect">
            <a:avLst/>
          </a:prstGeom>
        </p:spPr>
      </p:pic>
      <p:sp>
        <p:nvSpPr>
          <p:cNvPr id="7" name="Rechthoek 6"/>
          <p:cNvSpPr/>
          <p:nvPr/>
        </p:nvSpPr>
        <p:spPr>
          <a:xfrm>
            <a:off x="4866237" y="1167897"/>
            <a:ext cx="1730185" cy="52322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nl-NL" sz="2800" b="1" cap="none" spc="50" dirty="0">
                <a:ln w="9525" cmpd="sng">
                  <a:solidFill>
                    <a:schemeClr val="tx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H</a:t>
            </a:r>
            <a:r>
              <a:rPr lang="nl-NL" sz="2800" b="1" cap="none" spc="50" baseline="-25000" dirty="0">
                <a:ln w="9525" cmpd="sng">
                  <a:solidFill>
                    <a:schemeClr val="tx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2</a:t>
            </a:r>
            <a:r>
              <a:rPr lang="nl-NL" sz="2800" b="1" cap="none" spc="50" dirty="0">
                <a:ln w="9525" cmpd="sng">
                  <a:solidFill>
                    <a:schemeClr val="tx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0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486561" y="276837"/>
            <a:ext cx="7273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/>
              <a:t>Ontleding van suiker (C</a:t>
            </a:r>
            <a:r>
              <a:rPr lang="nl-NL" sz="3200" baseline="-25000" dirty="0"/>
              <a:t>12</a:t>
            </a:r>
            <a:r>
              <a:rPr lang="nl-NL" sz="3200" dirty="0"/>
              <a:t>H</a:t>
            </a:r>
            <a:r>
              <a:rPr lang="nl-NL" sz="3200" baseline="-25000" dirty="0"/>
              <a:t>22</a:t>
            </a:r>
            <a:r>
              <a:rPr lang="nl-NL" sz="3200" dirty="0"/>
              <a:t>O</a:t>
            </a:r>
            <a:r>
              <a:rPr lang="nl-NL" sz="3200" baseline="-25000" dirty="0"/>
              <a:t>11</a:t>
            </a:r>
            <a:r>
              <a:rPr lang="nl-NL" sz="3200" dirty="0"/>
              <a:t>)</a:t>
            </a:r>
          </a:p>
        </p:txBody>
      </p:sp>
      <p:sp>
        <p:nvSpPr>
          <p:cNvPr id="9" name="Rechthoek 8"/>
          <p:cNvSpPr/>
          <p:nvPr/>
        </p:nvSpPr>
        <p:spPr>
          <a:xfrm>
            <a:off x="7445680" y="1890179"/>
            <a:ext cx="371987" cy="5373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nl-NL" sz="2800" b="1" spc="50" dirty="0">
                <a:ln w="9525" cmpd="sng">
                  <a:solidFill>
                    <a:srgbClr val="5B9BD5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5B9BD5">
                      <a:alpha val="40000"/>
                    </a:srgbClr>
                  </a:glow>
                </a:effectLst>
              </a:rPr>
              <a:t>C</a:t>
            </a:r>
          </a:p>
        </p:txBody>
      </p:sp>
      <p:pic>
        <p:nvPicPr>
          <p:cNvPr id="13" name="Afbeelding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763" y="1290046"/>
            <a:ext cx="2362955" cy="1828800"/>
          </a:xfrm>
          <a:prstGeom prst="rect">
            <a:avLst/>
          </a:prstGeom>
        </p:spPr>
      </p:pic>
      <p:sp>
        <p:nvSpPr>
          <p:cNvPr id="14" name="Afgeronde rechthoek 13"/>
          <p:cNvSpPr/>
          <p:nvPr/>
        </p:nvSpPr>
        <p:spPr>
          <a:xfrm rot="2362243">
            <a:off x="1300187" y="1689345"/>
            <a:ext cx="550763" cy="1348019"/>
          </a:xfrm>
          <a:prstGeom prst="roundRect">
            <a:avLst>
              <a:gd name="adj" fmla="val 42235"/>
            </a:avLst>
          </a:prstGeom>
          <a:blipFill>
            <a:blip r:embed="rId4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6" name="Afgeronde rechthoek 15"/>
          <p:cNvSpPr/>
          <p:nvPr/>
        </p:nvSpPr>
        <p:spPr>
          <a:xfrm rot="2362243">
            <a:off x="1712777" y="1619433"/>
            <a:ext cx="558000" cy="468116"/>
          </a:xfrm>
          <a:prstGeom prst="roundRect">
            <a:avLst>
              <a:gd name="adj" fmla="val 11468"/>
            </a:avLst>
          </a:prstGeom>
          <a:blipFill>
            <a:blip r:embed="rId4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8" name="Rechthoek 17"/>
          <p:cNvSpPr/>
          <p:nvPr/>
        </p:nvSpPr>
        <p:spPr>
          <a:xfrm>
            <a:off x="558008" y="2383461"/>
            <a:ext cx="2657456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nl-NL" sz="2800" b="1" spc="50" dirty="0">
                <a:ln w="9525" cmpd="sng">
                  <a:solidFill>
                    <a:schemeClr val="tx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C</a:t>
            </a:r>
            <a:r>
              <a:rPr lang="nl-NL" sz="2800" b="1" spc="50" baseline="-25000" dirty="0">
                <a:ln w="9525" cmpd="sng">
                  <a:solidFill>
                    <a:schemeClr val="tx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12</a:t>
            </a:r>
            <a:r>
              <a:rPr lang="nl-NL" sz="2800" b="1" spc="50" dirty="0">
                <a:ln w="9525" cmpd="sng">
                  <a:solidFill>
                    <a:schemeClr val="tx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H</a:t>
            </a:r>
            <a:r>
              <a:rPr lang="nl-NL" sz="2800" b="1" spc="50" baseline="-25000" dirty="0">
                <a:ln w="9525" cmpd="sng">
                  <a:solidFill>
                    <a:schemeClr val="tx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22</a:t>
            </a:r>
            <a:r>
              <a:rPr lang="nl-NL" sz="2800" b="1" spc="50" dirty="0">
                <a:ln w="9525" cmpd="sng">
                  <a:solidFill>
                    <a:schemeClr val="tx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O</a:t>
            </a:r>
            <a:r>
              <a:rPr lang="nl-NL" sz="2800" b="1" spc="50" baseline="-25000" dirty="0">
                <a:ln w="9525" cmpd="sng">
                  <a:solidFill>
                    <a:schemeClr val="tx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11</a:t>
            </a:r>
            <a:endParaRPr lang="nl-NL" sz="2800" b="1" cap="none" spc="50" baseline="-25000" dirty="0">
              <a:ln w="9525" cmpd="sng">
                <a:solidFill>
                  <a:schemeClr val="tx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21" name="Tekstvak 20"/>
          <p:cNvSpPr txBox="1"/>
          <p:nvPr/>
        </p:nvSpPr>
        <p:spPr>
          <a:xfrm>
            <a:off x="814812" y="5178582"/>
            <a:ext cx="34584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/>
              <a:t>  </a:t>
            </a:r>
            <a:r>
              <a:rPr lang="nl-NL" sz="4000" dirty="0">
                <a:solidFill>
                  <a:srgbClr val="FF0000"/>
                </a:solidFill>
              </a:rPr>
              <a:t>Thermolyse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hthoek 21"/>
              <p:cNvSpPr/>
              <p:nvPr/>
            </p:nvSpPr>
            <p:spPr>
              <a:xfrm>
                <a:off x="645422" y="3324371"/>
                <a:ext cx="7312573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nl-NL" sz="2800" dirty="0"/>
                  <a:t>     </a:t>
                </a:r>
                <a:r>
                  <a:rPr lang="nl-NL" sz="3200" dirty="0"/>
                  <a:t>C</a:t>
                </a:r>
                <a:r>
                  <a:rPr lang="nl-NL" sz="3200" baseline="-25000" dirty="0"/>
                  <a:t>12</a:t>
                </a:r>
                <a:r>
                  <a:rPr lang="nl-NL" sz="3200" dirty="0"/>
                  <a:t>H</a:t>
                </a:r>
                <a:r>
                  <a:rPr lang="nl-NL" sz="3200" baseline="-25000" dirty="0"/>
                  <a:t>22</a:t>
                </a:r>
                <a:r>
                  <a:rPr lang="nl-NL" sz="3200" dirty="0"/>
                  <a:t>O</a:t>
                </a:r>
                <a:r>
                  <a:rPr lang="nl-NL" sz="3200" baseline="-25000" dirty="0"/>
                  <a:t>11</a:t>
                </a:r>
                <a:r>
                  <a:rPr lang="nl-NL" sz="3200" dirty="0"/>
                  <a:t>  </a:t>
                </a:r>
                <a14:m>
                  <m:oMath xmlns:m="http://schemas.openxmlformats.org/officeDocument/2006/math">
                    <m:r>
                      <a:rPr lang="nl-NL" sz="3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nl-NL" sz="3200" dirty="0">
                    <a:sym typeface="Wingdings" panose="05000000000000000000" pitchFamily="2" charset="2"/>
                  </a:rPr>
                  <a:t>  11 </a:t>
                </a:r>
                <a:r>
                  <a:rPr lang="nl-NL" sz="3200" dirty="0"/>
                  <a:t>H</a:t>
                </a:r>
                <a:r>
                  <a:rPr lang="nl-NL" sz="3200" baseline="-25000" dirty="0"/>
                  <a:t>2</a:t>
                </a:r>
                <a:r>
                  <a:rPr lang="nl-NL" sz="3200" dirty="0"/>
                  <a:t>O    +    12 C</a:t>
                </a:r>
              </a:p>
            </p:txBody>
          </p:sp>
        </mc:Choice>
        <mc:Fallback xmlns="">
          <p:sp>
            <p:nvSpPr>
              <p:cNvPr id="22" name="Rechthoek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5422" y="3324371"/>
                <a:ext cx="7312573" cy="584775"/>
              </a:xfrm>
              <a:prstGeom prst="rect">
                <a:avLst/>
              </a:prstGeom>
              <a:blipFill>
                <a:blip r:embed="rId5"/>
                <a:stretch>
                  <a:fillRect t="-12500" b="-34375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2391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>
          <a:xfrm>
            <a:off x="-72000" y="942110"/>
            <a:ext cx="4572000" cy="5153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4626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/>
        </p:blipFill>
        <p:spPr>
          <a:xfrm>
            <a:off x="4644000" y="942110"/>
            <a:ext cx="4572000" cy="5153890"/>
          </a:xfrm>
          <a:prstGeom prst="rect">
            <a:avLst/>
          </a:prstGeom>
        </p:spPr>
      </p:pic>
      <p:cxnSp>
        <p:nvCxnSpPr>
          <p:cNvPr id="4" name="Rechte verbindingslijn 3">
            <a:extLst>
              <a:ext uri="{FF2B5EF4-FFF2-40B4-BE49-F238E27FC236}">
                <a16:creationId xmlns:a16="http://schemas.microsoft.com/office/drawing/2014/main" id="{5B4B4F3B-F8C8-46DC-AB2F-E37BD26D40FA}"/>
              </a:ext>
            </a:extLst>
          </p:cNvPr>
          <p:cNvCxnSpPr>
            <a:cxnSpLocks/>
          </p:cNvCxnSpPr>
          <p:nvPr/>
        </p:nvCxnSpPr>
        <p:spPr>
          <a:xfrm>
            <a:off x="4572000" y="0"/>
            <a:ext cx="0" cy="68580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Afbeelding 6">
            <a:extLst>
              <a:ext uri="{FF2B5EF4-FFF2-40B4-BE49-F238E27FC236}">
                <a16:creationId xmlns:a16="http://schemas.microsoft.com/office/drawing/2014/main" id="{1293249D-1704-415B-873A-9D3922339D8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>
          <a:xfrm>
            <a:off x="-72000" y="942110"/>
            <a:ext cx="4572000" cy="5153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0692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486561" y="276837"/>
            <a:ext cx="7273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/>
              <a:t>Ontleding van suiker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hthoek 3"/>
              <p:cNvSpPr/>
              <p:nvPr/>
            </p:nvSpPr>
            <p:spPr>
              <a:xfrm>
                <a:off x="98051" y="1123997"/>
                <a:ext cx="5530681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nl-NL" sz="2800" dirty="0"/>
                  <a:t>     </a:t>
                </a:r>
                <a:r>
                  <a:rPr lang="nl-NL" sz="3200" dirty="0"/>
                  <a:t>C</a:t>
                </a:r>
                <a:r>
                  <a:rPr lang="nl-NL" sz="3200" baseline="-25000" dirty="0"/>
                  <a:t>12</a:t>
                </a:r>
                <a:r>
                  <a:rPr lang="nl-NL" sz="3200" dirty="0"/>
                  <a:t>H</a:t>
                </a:r>
                <a:r>
                  <a:rPr lang="nl-NL" sz="3200" baseline="-25000" dirty="0"/>
                  <a:t>22</a:t>
                </a:r>
                <a:r>
                  <a:rPr lang="nl-NL" sz="3200" dirty="0"/>
                  <a:t>O</a:t>
                </a:r>
                <a:r>
                  <a:rPr lang="nl-NL" sz="3200" baseline="-25000" dirty="0"/>
                  <a:t>11</a:t>
                </a:r>
                <a:r>
                  <a:rPr lang="nl-NL" sz="3200" dirty="0"/>
                  <a:t>  </a:t>
                </a:r>
                <a14:m>
                  <m:oMath xmlns:m="http://schemas.openxmlformats.org/officeDocument/2006/math">
                    <m:r>
                      <a:rPr lang="nl-NL" sz="32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→</m:t>
                    </m:r>
                  </m:oMath>
                </a14:m>
                <a:r>
                  <a:rPr lang="nl-NL" sz="3200" dirty="0">
                    <a:sym typeface="Wingdings" panose="05000000000000000000" pitchFamily="2" charset="2"/>
                  </a:rPr>
                  <a:t>  11 </a:t>
                </a:r>
                <a:r>
                  <a:rPr lang="nl-NL" sz="3200" dirty="0"/>
                  <a:t>H</a:t>
                </a:r>
                <a:r>
                  <a:rPr lang="nl-NL" sz="3200" baseline="-25000" dirty="0"/>
                  <a:t>2</a:t>
                </a:r>
                <a:r>
                  <a:rPr lang="nl-NL" sz="3200" dirty="0"/>
                  <a:t>O  +  12 C</a:t>
                </a:r>
              </a:p>
            </p:txBody>
          </p:sp>
        </mc:Choice>
        <mc:Fallback xmlns="">
          <p:sp>
            <p:nvSpPr>
              <p:cNvPr id="4" name="Rechthoek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051" y="1123997"/>
                <a:ext cx="5530681" cy="584775"/>
              </a:xfrm>
              <a:prstGeom prst="rect">
                <a:avLst/>
              </a:prstGeom>
              <a:blipFill>
                <a:blip r:embed="rId2"/>
                <a:stretch>
                  <a:fillRect t="-12500" b="-34375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kstvak 4"/>
          <p:cNvSpPr txBox="1"/>
          <p:nvPr/>
        </p:nvSpPr>
        <p:spPr>
          <a:xfrm>
            <a:off x="493288" y="3480254"/>
            <a:ext cx="7273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/>
              <a:t>Verbranding van suiker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hthoek 5"/>
              <p:cNvSpPr/>
              <p:nvPr/>
            </p:nvSpPr>
            <p:spPr>
              <a:xfrm>
                <a:off x="98051" y="4404576"/>
                <a:ext cx="7593361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nl-NL" sz="2800" dirty="0"/>
                  <a:t>     </a:t>
                </a:r>
                <a:r>
                  <a:rPr lang="nl-NL" sz="3200" dirty="0"/>
                  <a:t>C</a:t>
                </a:r>
                <a:r>
                  <a:rPr lang="nl-NL" sz="3200" baseline="-25000" dirty="0"/>
                  <a:t>12</a:t>
                </a:r>
                <a:r>
                  <a:rPr lang="nl-NL" sz="3200" dirty="0"/>
                  <a:t>H</a:t>
                </a:r>
                <a:r>
                  <a:rPr lang="nl-NL" sz="3200" baseline="-25000" dirty="0"/>
                  <a:t>22</a:t>
                </a:r>
                <a:r>
                  <a:rPr lang="nl-NL" sz="3200" dirty="0"/>
                  <a:t>O</a:t>
                </a:r>
                <a:r>
                  <a:rPr lang="nl-NL" sz="3200" baseline="-25000" dirty="0"/>
                  <a:t>11 </a:t>
                </a:r>
                <a:r>
                  <a:rPr lang="nl-NL" sz="3200" dirty="0"/>
                  <a:t> +  12 O</a:t>
                </a:r>
                <a:r>
                  <a:rPr lang="nl-NL" sz="3200" baseline="-25000" dirty="0"/>
                  <a:t>2</a:t>
                </a:r>
                <a:r>
                  <a:rPr lang="nl-NL" sz="3200" dirty="0"/>
                  <a:t>   </a:t>
                </a:r>
                <a14:m>
                  <m:oMath xmlns:m="http://schemas.openxmlformats.org/officeDocument/2006/math">
                    <m:r>
                      <a:rPr lang="nl-NL" sz="32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→</m:t>
                    </m:r>
                  </m:oMath>
                </a14:m>
                <a:r>
                  <a:rPr lang="nl-NL" sz="3200" dirty="0">
                    <a:sym typeface="Wingdings" panose="05000000000000000000" pitchFamily="2" charset="2"/>
                  </a:rPr>
                  <a:t>   11 </a:t>
                </a:r>
                <a:r>
                  <a:rPr lang="nl-NL" sz="3200" dirty="0"/>
                  <a:t>H</a:t>
                </a:r>
                <a:r>
                  <a:rPr lang="nl-NL" sz="3200" baseline="-25000" dirty="0"/>
                  <a:t>2</a:t>
                </a:r>
                <a:r>
                  <a:rPr lang="nl-NL" sz="3200" dirty="0"/>
                  <a:t>O  +  12 CO</a:t>
                </a:r>
                <a:r>
                  <a:rPr lang="nl-NL" sz="3200" baseline="-25000" dirty="0"/>
                  <a:t>2</a:t>
                </a:r>
                <a:endParaRPr lang="nl-NL" sz="3200" dirty="0"/>
              </a:p>
            </p:txBody>
          </p:sp>
        </mc:Choice>
        <mc:Fallback xmlns="">
          <p:sp>
            <p:nvSpPr>
              <p:cNvPr id="6" name="Rechthoek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051" y="4404576"/>
                <a:ext cx="7593361" cy="584775"/>
              </a:xfrm>
              <a:prstGeom prst="rect">
                <a:avLst/>
              </a:prstGeom>
              <a:blipFill>
                <a:blip r:embed="rId3"/>
                <a:stretch>
                  <a:fillRect t="-12632" b="-35789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6267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051C4BB9-6795-F77F-4BA2-99434A984E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826" y="148904"/>
            <a:ext cx="4230174" cy="6560191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62F98F91-C8F5-1E58-F2E9-F0252DCC03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01317" y="511729"/>
            <a:ext cx="4158226" cy="4504888"/>
          </a:xfrm>
          <a:prstGeom prst="rect">
            <a:avLst/>
          </a:prstGeom>
        </p:spPr>
      </p:pic>
      <p:pic>
        <p:nvPicPr>
          <p:cNvPr id="9" name="Afbeelding 8">
            <a:extLst>
              <a:ext uri="{FF2B5EF4-FFF2-40B4-BE49-F238E27FC236}">
                <a16:creationId xmlns:a16="http://schemas.microsoft.com/office/drawing/2014/main" id="{C32D08F7-E9CD-9160-58C5-4CB2CEDC45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93925" y="5410899"/>
            <a:ext cx="4676645" cy="1166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344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8128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http://cdpcontent.toegang.nu/22c1929b-a0cb-4735-8f37-e1d3ed51ca76/20150718002054/extract/assets/img/layout/179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300" t="70269" r="20147" b="8496"/>
          <a:stretch/>
        </p:blipFill>
        <p:spPr bwMode="auto">
          <a:xfrm>
            <a:off x="6259051" y="1484851"/>
            <a:ext cx="2465501" cy="506875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Afbeelding 2" descr="http://cdpcontent.toegang.nu/22c1929b-a0cb-4735-8f37-e1d3ed51ca76/20150718002054/extract/assets/img/layout/179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138" t="70000" r="30418" b="8729"/>
          <a:stretch/>
        </p:blipFill>
        <p:spPr bwMode="auto">
          <a:xfrm>
            <a:off x="6276552" y="1484851"/>
            <a:ext cx="2448000" cy="507714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Tekstvak 3"/>
          <p:cNvSpPr txBox="1"/>
          <p:nvPr/>
        </p:nvSpPr>
        <p:spPr>
          <a:xfrm>
            <a:off x="486561" y="276837"/>
            <a:ext cx="7273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/>
              <a:t>Ontleding van zilverchloride (</a:t>
            </a:r>
            <a:r>
              <a:rPr lang="nl-NL" sz="3200" dirty="0" err="1"/>
              <a:t>AgCl</a:t>
            </a:r>
            <a:r>
              <a:rPr lang="nl-NL" sz="3200" dirty="0"/>
              <a:t>)</a:t>
            </a: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2" y="1690687"/>
            <a:ext cx="3460874" cy="3650800"/>
          </a:xfrm>
          <a:prstGeom prst="rect">
            <a:avLst/>
          </a:prstGeom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919F9BCC-31A6-43B9-BFCC-E0CB63C95898}"/>
              </a:ext>
            </a:extLst>
          </p:cNvPr>
          <p:cNvSpPr txBox="1"/>
          <p:nvPr/>
        </p:nvSpPr>
        <p:spPr>
          <a:xfrm>
            <a:off x="2004291" y="5782696"/>
            <a:ext cx="15921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>
                <a:solidFill>
                  <a:srgbClr val="FF0000"/>
                </a:solidFill>
              </a:rPr>
              <a:t>Endotherm</a:t>
            </a:r>
          </a:p>
        </p:txBody>
      </p:sp>
    </p:spTree>
    <p:extLst>
      <p:ext uri="{BB962C8B-B14F-4D97-AF65-F5344CB8AC3E}">
        <p14:creationId xmlns:p14="http://schemas.microsoft.com/office/powerpoint/2010/main" val="3599194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6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6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9000"/>
                            </p:stCondLst>
                            <p:childTnLst>
                              <p:par>
                                <p:cTn id="16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kstvak 4"/>
              <p:cNvSpPr txBox="1"/>
              <p:nvPr/>
            </p:nvSpPr>
            <p:spPr>
              <a:xfrm>
                <a:off x="918513" y="3434453"/>
                <a:ext cx="3895535" cy="18569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nl-NL" sz="3200" dirty="0">
                    <a:solidFill>
                      <a:schemeClr val="bg1"/>
                    </a:solidFill>
                  </a:rPr>
                  <a:t>2</a:t>
                </a:r>
                <a:r>
                  <a:rPr lang="nl-NL" sz="3200" dirty="0"/>
                  <a:t> </a:t>
                </a:r>
                <a:r>
                  <a:rPr lang="nl-NL" sz="3200" dirty="0" err="1"/>
                  <a:t>AgCl</a:t>
                </a:r>
                <a:r>
                  <a:rPr lang="nl-NL" sz="3200" dirty="0"/>
                  <a:t> </a:t>
                </a:r>
                <a14:m>
                  <m:oMath xmlns:m="http://schemas.openxmlformats.org/officeDocument/2006/math">
                    <m:r>
                      <a:rPr lang="nl-NL" sz="3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nl-NL" sz="3200" dirty="0">
                    <a:sym typeface="Wingdings" panose="05000000000000000000" pitchFamily="2" charset="2"/>
                  </a:rPr>
                  <a:t> </a:t>
                </a:r>
                <a:r>
                  <a:rPr lang="nl-NL" sz="3200" dirty="0">
                    <a:solidFill>
                      <a:schemeClr val="bg1"/>
                    </a:solidFill>
                    <a:sym typeface="Wingdings" panose="05000000000000000000" pitchFamily="2" charset="2"/>
                  </a:rPr>
                  <a:t>2</a:t>
                </a:r>
                <a:r>
                  <a:rPr lang="nl-NL" sz="3200" dirty="0">
                    <a:sym typeface="Wingdings" panose="05000000000000000000" pitchFamily="2" charset="2"/>
                  </a:rPr>
                  <a:t> Ag  +  Cl</a:t>
                </a:r>
                <a:r>
                  <a:rPr lang="nl-NL" sz="3200" baseline="-25000" dirty="0">
                    <a:sym typeface="Wingdings" panose="05000000000000000000" pitchFamily="2" charset="2"/>
                  </a:rPr>
                  <a:t>2</a:t>
                </a:r>
              </a:p>
              <a:p>
                <a:endParaRPr lang="nl-NL" sz="3200" baseline="-25000" dirty="0">
                  <a:sym typeface="Wingdings" panose="05000000000000000000" pitchFamily="2" charset="2"/>
                </a:endParaRPr>
              </a:p>
              <a:p>
                <a:endParaRPr lang="nl-NL" sz="3200" baseline="-25000" dirty="0">
                  <a:sym typeface="Wingdings" panose="05000000000000000000" pitchFamily="2" charset="2"/>
                </a:endParaRPr>
              </a:p>
              <a:p>
                <a:r>
                  <a:rPr lang="nl-NL" sz="4000" dirty="0" err="1">
                    <a:solidFill>
                      <a:srgbClr val="FF0000"/>
                    </a:solidFill>
                    <a:sym typeface="Wingdings" panose="05000000000000000000" pitchFamily="2" charset="2"/>
                  </a:rPr>
                  <a:t>Fotolyse</a:t>
                </a:r>
                <a:endParaRPr lang="nl-NL" sz="40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5" name="Tekstvak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8513" y="3434453"/>
                <a:ext cx="3895535" cy="1856919"/>
              </a:xfrm>
              <a:prstGeom prst="rect">
                <a:avLst/>
              </a:prstGeom>
              <a:blipFill>
                <a:blip r:embed="rId2"/>
                <a:stretch>
                  <a:fillRect l="-5634" t="-3934" b="-13115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kstvak 27"/>
              <p:cNvSpPr txBox="1"/>
              <p:nvPr/>
            </p:nvSpPr>
            <p:spPr>
              <a:xfrm>
                <a:off x="918512" y="3434453"/>
                <a:ext cx="3895535" cy="12413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nl-NL" sz="3200" dirty="0"/>
                  <a:t>2 </a:t>
                </a:r>
                <a:r>
                  <a:rPr lang="nl-NL" sz="3200" dirty="0" err="1"/>
                  <a:t>AgCl</a:t>
                </a:r>
                <a:r>
                  <a:rPr lang="nl-NL" sz="3200" dirty="0"/>
                  <a:t> </a:t>
                </a:r>
                <a14:m>
                  <m:oMath xmlns:m="http://schemas.openxmlformats.org/officeDocument/2006/math">
                    <m:r>
                      <a:rPr lang="nl-NL" sz="3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nl-NL" sz="3200" dirty="0">
                    <a:sym typeface="Wingdings" panose="05000000000000000000" pitchFamily="2" charset="2"/>
                  </a:rPr>
                  <a:t> 2 Ag  +  Cl</a:t>
                </a:r>
                <a:r>
                  <a:rPr lang="nl-NL" sz="3200" baseline="-25000" dirty="0">
                    <a:sym typeface="Wingdings" panose="05000000000000000000" pitchFamily="2" charset="2"/>
                  </a:rPr>
                  <a:t>2</a:t>
                </a:r>
              </a:p>
              <a:p>
                <a:endParaRPr lang="nl-NL" sz="3200" baseline="-25000" dirty="0">
                  <a:sym typeface="Wingdings" panose="05000000000000000000" pitchFamily="2" charset="2"/>
                </a:endParaRPr>
              </a:p>
              <a:p>
                <a:endParaRPr lang="nl-NL" sz="3200" baseline="-25000" dirty="0">
                  <a:sym typeface="Wingdings" panose="05000000000000000000" pitchFamily="2" charset="2"/>
                </a:endParaRPr>
              </a:p>
            </p:txBody>
          </p:sp>
        </mc:Choice>
        <mc:Fallback xmlns="">
          <p:sp>
            <p:nvSpPr>
              <p:cNvPr id="28" name="Tekstvak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8512" y="3434453"/>
                <a:ext cx="3895535" cy="1241365"/>
              </a:xfrm>
              <a:prstGeom prst="rect">
                <a:avLst/>
              </a:prstGeom>
              <a:blipFill>
                <a:blip r:embed="rId3"/>
                <a:stretch>
                  <a:fillRect l="-4069" t="-5882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Afbeelding 1" descr="http://cdpcontent.toegang.nu/22c1929b-a0cb-4735-8f37-e1d3ed51ca76/20150718002054/extract/assets/img/layout/179.jp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300" t="70269" r="20147" b="8496"/>
          <a:stretch/>
        </p:blipFill>
        <p:spPr bwMode="auto">
          <a:xfrm>
            <a:off x="6259051" y="1484851"/>
            <a:ext cx="2465501" cy="506875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Tekstvak 3"/>
          <p:cNvSpPr txBox="1"/>
          <p:nvPr/>
        </p:nvSpPr>
        <p:spPr>
          <a:xfrm>
            <a:off x="486561" y="276837"/>
            <a:ext cx="7273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/>
              <a:t>Ontleding van zilverchloride (</a:t>
            </a:r>
            <a:r>
              <a:rPr lang="nl-NL" sz="3200" dirty="0" err="1"/>
              <a:t>AgCl</a:t>
            </a:r>
            <a:r>
              <a:rPr lang="nl-NL" sz="3200" dirty="0"/>
              <a:t>)</a:t>
            </a:r>
          </a:p>
        </p:txBody>
      </p:sp>
      <p:cxnSp>
        <p:nvCxnSpPr>
          <p:cNvPr id="7" name="Gekromde verbindingslijn 6"/>
          <p:cNvCxnSpPr/>
          <p:nvPr/>
        </p:nvCxnSpPr>
        <p:spPr>
          <a:xfrm rot="16200000" flipV="1">
            <a:off x="6829455" y="1561928"/>
            <a:ext cx="974149" cy="212502"/>
          </a:xfrm>
          <a:prstGeom prst="curved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kromde verbindingslijn 15"/>
          <p:cNvCxnSpPr/>
          <p:nvPr/>
        </p:nvCxnSpPr>
        <p:spPr>
          <a:xfrm rot="5400000" flipH="1" flipV="1">
            <a:off x="7373638" y="1623788"/>
            <a:ext cx="917647" cy="145285"/>
          </a:xfrm>
          <a:prstGeom prst="curvedConnector3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kromde verbindingslijn 20"/>
          <p:cNvCxnSpPr/>
          <p:nvPr/>
        </p:nvCxnSpPr>
        <p:spPr>
          <a:xfrm rot="5400000" flipH="1" flipV="1">
            <a:off x="7068102" y="1582749"/>
            <a:ext cx="1046395" cy="98612"/>
          </a:xfrm>
          <a:prstGeom prst="curvedConnector3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kstvak 25"/>
          <p:cNvSpPr txBox="1"/>
          <p:nvPr/>
        </p:nvSpPr>
        <p:spPr>
          <a:xfrm>
            <a:off x="7315450" y="524081"/>
            <a:ext cx="6503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>
                <a:sym typeface="Wingdings" panose="05000000000000000000" pitchFamily="2" charset="2"/>
              </a:rPr>
              <a:t>Cl</a:t>
            </a:r>
            <a:r>
              <a:rPr lang="nl-NL" sz="3200" baseline="-25000" dirty="0">
                <a:sym typeface="Wingdings" panose="05000000000000000000" pitchFamily="2" charset="2"/>
              </a:rPr>
              <a:t>2</a:t>
            </a:r>
            <a:endParaRPr lang="nl-NL" sz="3200" baseline="-25000" dirty="0"/>
          </a:p>
        </p:txBody>
      </p:sp>
      <p:sp>
        <p:nvSpPr>
          <p:cNvPr id="27" name="Tekstvak 26"/>
          <p:cNvSpPr txBox="1"/>
          <p:nvPr/>
        </p:nvSpPr>
        <p:spPr>
          <a:xfrm>
            <a:off x="7389838" y="5182570"/>
            <a:ext cx="7399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>
                <a:sym typeface="Wingdings" panose="05000000000000000000" pitchFamily="2" charset="2"/>
              </a:rPr>
              <a:t> Ag  </a:t>
            </a:r>
            <a:endParaRPr lang="nl-NL" sz="3200" baseline="-25000" dirty="0"/>
          </a:p>
        </p:txBody>
      </p:sp>
    </p:spTree>
    <p:extLst>
      <p:ext uri="{BB962C8B-B14F-4D97-AF65-F5344CB8AC3E}">
        <p14:creationId xmlns:p14="http://schemas.microsoft.com/office/powerpoint/2010/main" val="3134666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kstvak 2">
            <a:extLst>
              <a:ext uri="{FF2B5EF4-FFF2-40B4-BE49-F238E27FC236}">
                <a16:creationId xmlns:a16="http://schemas.microsoft.com/office/drawing/2014/main" id="{6DE38CD4-1FAB-425C-8202-ACB1D97C743E}"/>
              </a:ext>
            </a:extLst>
          </p:cNvPr>
          <p:cNvSpPr txBox="1"/>
          <p:nvPr/>
        </p:nvSpPr>
        <p:spPr>
          <a:xfrm>
            <a:off x="5433237" y="2488018"/>
            <a:ext cx="21587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/>
              <a:t>Zilverchloride</a:t>
            </a:r>
          </a:p>
        </p:txBody>
      </p:sp>
    </p:spTree>
    <p:extLst>
      <p:ext uri="{BB962C8B-B14F-4D97-AF65-F5344CB8AC3E}">
        <p14:creationId xmlns:p14="http://schemas.microsoft.com/office/powerpoint/2010/main" val="374968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36D3640B-9B6F-4151-B909-E0080DA4B84E}"/>
              </a:ext>
            </a:extLst>
          </p:cNvPr>
          <p:cNvSpPr txBox="1"/>
          <p:nvPr/>
        </p:nvSpPr>
        <p:spPr>
          <a:xfrm>
            <a:off x="5433237" y="2488018"/>
            <a:ext cx="13515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 err="1"/>
              <a:t>UV-licht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785393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B4A74D3B-2454-4180-B786-E1568725E267}"/>
              </a:ext>
            </a:extLst>
          </p:cNvPr>
          <p:cNvSpPr txBox="1"/>
          <p:nvPr/>
        </p:nvSpPr>
        <p:spPr>
          <a:xfrm>
            <a:off x="5433237" y="2488018"/>
            <a:ext cx="9778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/>
              <a:t>Zilver</a:t>
            </a:r>
          </a:p>
        </p:txBody>
      </p:sp>
    </p:spTree>
    <p:extLst>
      <p:ext uri="{BB962C8B-B14F-4D97-AF65-F5344CB8AC3E}">
        <p14:creationId xmlns:p14="http://schemas.microsoft.com/office/powerpoint/2010/main" val="3291425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486561" y="276837"/>
            <a:ext cx="7273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/>
              <a:t>Ontleding van koperbromide (CuBr</a:t>
            </a:r>
            <a:r>
              <a:rPr lang="nl-NL" sz="3200" baseline="-25000" dirty="0"/>
              <a:t>2</a:t>
            </a:r>
            <a:r>
              <a:rPr lang="nl-NL" sz="32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745241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582" r="42014" b="7059"/>
          <a:stretch/>
        </p:blipFill>
        <p:spPr>
          <a:xfrm>
            <a:off x="2175814" y="1577788"/>
            <a:ext cx="6968186" cy="4329954"/>
          </a:xfrm>
          <a:prstGeom prst="rect">
            <a:avLst/>
          </a:prstGeom>
          <a:ln>
            <a:noFill/>
          </a:ln>
        </p:spPr>
      </p:pic>
      <p:sp>
        <p:nvSpPr>
          <p:cNvPr id="26" name="Rechthoek 25"/>
          <p:cNvSpPr/>
          <p:nvPr/>
        </p:nvSpPr>
        <p:spPr>
          <a:xfrm>
            <a:off x="6937200" y="4107656"/>
            <a:ext cx="170329" cy="463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5" name="Rechthoek 24"/>
          <p:cNvSpPr/>
          <p:nvPr/>
        </p:nvSpPr>
        <p:spPr>
          <a:xfrm>
            <a:off x="3973271" y="4107656"/>
            <a:ext cx="165600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Rechthoek 7"/>
          <p:cNvSpPr/>
          <p:nvPr/>
        </p:nvSpPr>
        <p:spPr>
          <a:xfrm>
            <a:off x="3532340" y="5475752"/>
            <a:ext cx="723898" cy="266423"/>
          </a:xfrm>
          <a:prstGeom prst="rect">
            <a:avLst/>
          </a:prstGeom>
          <a:solidFill>
            <a:srgbClr val="70A8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Rechthoek 6"/>
          <p:cNvSpPr/>
          <p:nvPr/>
        </p:nvSpPr>
        <p:spPr>
          <a:xfrm>
            <a:off x="4141940" y="3735035"/>
            <a:ext cx="2795587" cy="2005012"/>
          </a:xfrm>
          <a:prstGeom prst="rect">
            <a:avLst/>
          </a:prstGeom>
          <a:solidFill>
            <a:srgbClr val="70A8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4" name="Rechthoek 13"/>
          <p:cNvSpPr/>
          <p:nvPr/>
        </p:nvSpPr>
        <p:spPr>
          <a:xfrm>
            <a:off x="3230506" y="3722034"/>
            <a:ext cx="4659428" cy="1888751"/>
          </a:xfrm>
          <a:prstGeom prst="rect">
            <a:avLst/>
          </a:prstGeom>
          <a:solidFill>
            <a:srgbClr val="70A8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ekstvak 1"/>
          <p:cNvSpPr txBox="1"/>
          <p:nvPr/>
        </p:nvSpPr>
        <p:spPr>
          <a:xfrm>
            <a:off x="486561" y="276837"/>
            <a:ext cx="7273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/>
              <a:t>Ontleding van koperbromide (CuBr</a:t>
            </a:r>
            <a:r>
              <a:rPr lang="nl-NL" sz="3200" baseline="-25000" dirty="0"/>
              <a:t>2</a:t>
            </a:r>
            <a:r>
              <a:rPr lang="nl-NL" sz="3200" dirty="0"/>
              <a:t>)</a:t>
            </a:r>
          </a:p>
        </p:txBody>
      </p:sp>
      <p:sp>
        <p:nvSpPr>
          <p:cNvPr id="4" name="Rechthoek 3"/>
          <p:cNvSpPr/>
          <p:nvPr/>
        </p:nvSpPr>
        <p:spPr>
          <a:xfrm>
            <a:off x="4141940" y="3729599"/>
            <a:ext cx="2736000" cy="2005012"/>
          </a:xfrm>
          <a:prstGeom prst="rect">
            <a:avLst/>
          </a:prstGeom>
          <a:solidFill>
            <a:srgbClr val="70A8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Rechthoek 4"/>
          <p:cNvSpPr/>
          <p:nvPr/>
        </p:nvSpPr>
        <p:spPr>
          <a:xfrm>
            <a:off x="7182853" y="4253473"/>
            <a:ext cx="707081" cy="1357312"/>
          </a:xfrm>
          <a:prstGeom prst="rect">
            <a:avLst/>
          </a:prstGeom>
          <a:solidFill>
            <a:srgbClr val="70A8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Rechthoek 5"/>
          <p:cNvSpPr/>
          <p:nvPr/>
        </p:nvSpPr>
        <p:spPr>
          <a:xfrm>
            <a:off x="3172340" y="3729599"/>
            <a:ext cx="720000" cy="1868020"/>
          </a:xfrm>
          <a:prstGeom prst="rect">
            <a:avLst/>
          </a:prstGeom>
          <a:solidFill>
            <a:srgbClr val="70A8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Rechthoek 8"/>
          <p:cNvSpPr/>
          <p:nvPr/>
        </p:nvSpPr>
        <p:spPr>
          <a:xfrm>
            <a:off x="6782748" y="5475753"/>
            <a:ext cx="723898" cy="258858"/>
          </a:xfrm>
          <a:prstGeom prst="rect">
            <a:avLst/>
          </a:prstGeom>
          <a:solidFill>
            <a:srgbClr val="70A8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Rechthoek 9"/>
          <p:cNvSpPr/>
          <p:nvPr/>
        </p:nvSpPr>
        <p:spPr>
          <a:xfrm>
            <a:off x="2950527" y="1735945"/>
            <a:ext cx="6121038" cy="18336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" name="Rechthoek 10"/>
          <p:cNvSpPr/>
          <p:nvPr/>
        </p:nvSpPr>
        <p:spPr>
          <a:xfrm>
            <a:off x="7910053" y="4458659"/>
            <a:ext cx="1111945" cy="12835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2" name="Rechthoek 11"/>
          <p:cNvSpPr/>
          <p:nvPr/>
        </p:nvSpPr>
        <p:spPr>
          <a:xfrm>
            <a:off x="2049023" y="4429782"/>
            <a:ext cx="1105200" cy="12835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3" name="Rechthoek 12"/>
          <p:cNvSpPr/>
          <p:nvPr/>
        </p:nvSpPr>
        <p:spPr>
          <a:xfrm>
            <a:off x="3643888" y="2598801"/>
            <a:ext cx="4001548" cy="11232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5" name="Rechthoek 14"/>
          <p:cNvSpPr/>
          <p:nvPr/>
        </p:nvSpPr>
        <p:spPr>
          <a:xfrm>
            <a:off x="7910052" y="3611715"/>
            <a:ext cx="1111945" cy="12835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9" name="Rechthoek 18"/>
          <p:cNvSpPr/>
          <p:nvPr/>
        </p:nvSpPr>
        <p:spPr>
          <a:xfrm>
            <a:off x="7910052" y="4369123"/>
            <a:ext cx="1111945" cy="5889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0" name="Rechthoek 19"/>
          <p:cNvSpPr/>
          <p:nvPr/>
        </p:nvSpPr>
        <p:spPr>
          <a:xfrm>
            <a:off x="7420689" y="4636373"/>
            <a:ext cx="469245" cy="258858"/>
          </a:xfrm>
          <a:prstGeom prst="rect">
            <a:avLst/>
          </a:prstGeom>
          <a:solidFill>
            <a:srgbClr val="70A8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1" name="Rechthoek 20"/>
          <p:cNvSpPr/>
          <p:nvPr/>
        </p:nvSpPr>
        <p:spPr>
          <a:xfrm>
            <a:off x="4143600" y="3819298"/>
            <a:ext cx="2786778" cy="631188"/>
          </a:xfrm>
          <a:prstGeom prst="rect">
            <a:avLst/>
          </a:prstGeom>
          <a:solidFill>
            <a:srgbClr val="70A8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2" name="Rechthoek 21"/>
          <p:cNvSpPr/>
          <p:nvPr/>
        </p:nvSpPr>
        <p:spPr>
          <a:xfrm>
            <a:off x="4776224" y="3784712"/>
            <a:ext cx="16305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/>
              <a:t>CuBr</a:t>
            </a:r>
            <a:r>
              <a:rPr lang="nl-NL" baseline="-25000" dirty="0"/>
              <a:t>2 </a:t>
            </a:r>
            <a:r>
              <a:rPr lang="nl-NL" dirty="0"/>
              <a:t>oplossing</a:t>
            </a:r>
          </a:p>
        </p:txBody>
      </p:sp>
      <p:sp>
        <p:nvSpPr>
          <p:cNvPr id="24" name="Rechthoek 23"/>
          <p:cNvSpPr/>
          <p:nvPr/>
        </p:nvSpPr>
        <p:spPr>
          <a:xfrm>
            <a:off x="4143600" y="3825815"/>
            <a:ext cx="2786778" cy="631188"/>
          </a:xfrm>
          <a:prstGeom prst="rect">
            <a:avLst/>
          </a:prstGeom>
          <a:solidFill>
            <a:srgbClr val="70A8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7" name="Rechthoek 26"/>
          <p:cNvSpPr/>
          <p:nvPr/>
        </p:nvSpPr>
        <p:spPr>
          <a:xfrm>
            <a:off x="4777200" y="3783600"/>
            <a:ext cx="16305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/>
              <a:t>CuBr</a:t>
            </a:r>
            <a:r>
              <a:rPr lang="nl-NL" baseline="-25000" dirty="0"/>
              <a:t>2 </a:t>
            </a:r>
            <a:r>
              <a:rPr lang="nl-NL" dirty="0"/>
              <a:t>oplossing</a:t>
            </a:r>
          </a:p>
        </p:txBody>
      </p:sp>
      <p:sp>
        <p:nvSpPr>
          <p:cNvPr id="28" name="Tekstvak 27">
            <a:extLst>
              <a:ext uri="{FF2B5EF4-FFF2-40B4-BE49-F238E27FC236}">
                <a16:creationId xmlns:a16="http://schemas.microsoft.com/office/drawing/2014/main" id="{CA1F0272-CA58-4EF7-8480-ABC01E35F547}"/>
              </a:ext>
            </a:extLst>
          </p:cNvPr>
          <p:cNvSpPr txBox="1"/>
          <p:nvPr/>
        </p:nvSpPr>
        <p:spPr>
          <a:xfrm>
            <a:off x="4740937" y="2658873"/>
            <a:ext cx="15921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>
                <a:solidFill>
                  <a:srgbClr val="FF0000"/>
                </a:solidFill>
              </a:rPr>
              <a:t>Endotherm</a:t>
            </a:r>
          </a:p>
        </p:txBody>
      </p:sp>
    </p:spTree>
    <p:extLst>
      <p:ext uri="{BB962C8B-B14F-4D97-AF65-F5344CB8AC3E}">
        <p14:creationId xmlns:p14="http://schemas.microsoft.com/office/powerpoint/2010/main" val="565532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 animBg="1"/>
      <p:bldP spid="14" grpId="0" animBg="1"/>
      <p:bldP spid="4" grpId="0" animBg="1"/>
      <p:bldP spid="5" grpId="0" animBg="1"/>
      <p:bldP spid="6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5" grpId="0" animBg="1"/>
      <p:bldP spid="2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582" r="42014" b="7059"/>
          <a:stretch/>
        </p:blipFill>
        <p:spPr>
          <a:xfrm>
            <a:off x="2175814" y="1577788"/>
            <a:ext cx="6968186" cy="4329954"/>
          </a:xfrm>
          <a:prstGeom prst="rect">
            <a:avLst/>
          </a:prstGeom>
          <a:ln>
            <a:noFill/>
          </a:ln>
        </p:spPr>
      </p:pic>
      <p:sp>
        <p:nvSpPr>
          <p:cNvPr id="2" name="Tekstvak 1"/>
          <p:cNvSpPr txBox="1"/>
          <p:nvPr/>
        </p:nvSpPr>
        <p:spPr>
          <a:xfrm>
            <a:off x="486561" y="276837"/>
            <a:ext cx="7273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/>
              <a:t>Ontleding van koperbromide (CuBr</a:t>
            </a:r>
            <a:r>
              <a:rPr lang="nl-NL" sz="3200" baseline="-25000" dirty="0"/>
              <a:t>2</a:t>
            </a:r>
            <a:r>
              <a:rPr lang="nl-NL" sz="3200" dirty="0"/>
              <a:t>)</a:t>
            </a:r>
          </a:p>
        </p:txBody>
      </p:sp>
      <p:sp>
        <p:nvSpPr>
          <p:cNvPr id="19" name="Rechthoek 18"/>
          <p:cNvSpPr/>
          <p:nvPr/>
        </p:nvSpPr>
        <p:spPr>
          <a:xfrm>
            <a:off x="7910052" y="4369123"/>
            <a:ext cx="1111945" cy="5889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0" name="Rechthoek 19"/>
          <p:cNvSpPr/>
          <p:nvPr/>
        </p:nvSpPr>
        <p:spPr>
          <a:xfrm>
            <a:off x="7420689" y="4636373"/>
            <a:ext cx="469245" cy="258858"/>
          </a:xfrm>
          <a:prstGeom prst="rect">
            <a:avLst/>
          </a:prstGeom>
          <a:solidFill>
            <a:srgbClr val="70A8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1" name="Rechthoek 20"/>
          <p:cNvSpPr/>
          <p:nvPr/>
        </p:nvSpPr>
        <p:spPr>
          <a:xfrm>
            <a:off x="4143600" y="3819298"/>
            <a:ext cx="2786778" cy="631188"/>
          </a:xfrm>
          <a:prstGeom prst="rect">
            <a:avLst/>
          </a:prstGeom>
          <a:solidFill>
            <a:srgbClr val="70A8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2" name="Rechthoek 21"/>
          <p:cNvSpPr/>
          <p:nvPr/>
        </p:nvSpPr>
        <p:spPr>
          <a:xfrm>
            <a:off x="4776224" y="3784712"/>
            <a:ext cx="16305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/>
              <a:t>CuBr</a:t>
            </a:r>
            <a:r>
              <a:rPr lang="nl-NL" baseline="-25000" dirty="0"/>
              <a:t>2 </a:t>
            </a:r>
            <a:r>
              <a:rPr lang="nl-NL" dirty="0"/>
              <a:t>oplossing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hthoek 15"/>
              <p:cNvSpPr/>
              <p:nvPr/>
            </p:nvSpPr>
            <p:spPr>
              <a:xfrm>
                <a:off x="4074376" y="6068580"/>
                <a:ext cx="3113353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nl-NL" sz="3200" dirty="0"/>
                  <a:t>CuBr</a:t>
                </a:r>
                <a:r>
                  <a:rPr lang="nl-NL" sz="3200" baseline="-25000" dirty="0"/>
                  <a:t>2 </a:t>
                </a:r>
                <a14:m>
                  <m:oMath xmlns:m="http://schemas.openxmlformats.org/officeDocument/2006/math">
                    <m:r>
                      <a:rPr lang="nl-NL" sz="3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nl-NL" sz="3200" dirty="0">
                    <a:sym typeface="Wingdings" panose="05000000000000000000" pitchFamily="2" charset="2"/>
                  </a:rPr>
                  <a:t> Cu + </a:t>
                </a:r>
                <a:r>
                  <a:rPr lang="nl-NL" sz="3200" dirty="0"/>
                  <a:t> Br</a:t>
                </a:r>
                <a:r>
                  <a:rPr lang="nl-NL" sz="3200" baseline="-25000" dirty="0"/>
                  <a:t>2 </a:t>
                </a:r>
                <a:endParaRPr lang="nl-NL" sz="3200" dirty="0"/>
              </a:p>
            </p:txBody>
          </p:sp>
        </mc:Choice>
        <mc:Fallback xmlns="">
          <p:sp>
            <p:nvSpPr>
              <p:cNvPr id="16" name="Rechthoek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4376" y="6068580"/>
                <a:ext cx="3113353" cy="584775"/>
              </a:xfrm>
              <a:prstGeom prst="rect">
                <a:avLst/>
              </a:prstGeom>
              <a:blipFill>
                <a:blip r:embed="rId3"/>
                <a:stretch>
                  <a:fillRect l="-4892" t="-12632" r="-1370" b="-35789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kstvak 16"/>
          <p:cNvSpPr txBox="1"/>
          <p:nvPr/>
        </p:nvSpPr>
        <p:spPr>
          <a:xfrm>
            <a:off x="486561" y="1063007"/>
            <a:ext cx="380103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 err="1">
                <a:solidFill>
                  <a:srgbClr val="FF0000"/>
                </a:solidFill>
              </a:rPr>
              <a:t>Electrolyse</a:t>
            </a:r>
            <a:endParaRPr lang="nl-NL" sz="4000" dirty="0">
              <a:solidFill>
                <a:srgbClr val="FF0000"/>
              </a:solidFill>
            </a:endParaRPr>
          </a:p>
        </p:txBody>
      </p:sp>
      <p:sp>
        <p:nvSpPr>
          <p:cNvPr id="18" name="Rechthoek 17"/>
          <p:cNvSpPr/>
          <p:nvPr/>
        </p:nvSpPr>
        <p:spPr>
          <a:xfrm>
            <a:off x="3973271" y="4107656"/>
            <a:ext cx="165600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3" name="Rechthoek 22"/>
          <p:cNvSpPr/>
          <p:nvPr/>
        </p:nvSpPr>
        <p:spPr>
          <a:xfrm>
            <a:off x="6937200" y="4107656"/>
            <a:ext cx="170329" cy="463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58042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theme/theme1.xml><?xml version="1.0" encoding="utf-8"?>
<a:theme xmlns:a="http://schemas.openxmlformats.org/drawingml/2006/main" name="Kantoorthema">
  <a:themeElements>
    <a:clrScheme name="Kantoor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467</TotalTime>
  <Words>140</Words>
  <Application>Microsoft Office PowerPoint</Application>
  <PresentationFormat>Diavoorstelling (4:3)</PresentationFormat>
  <Paragraphs>40</Paragraphs>
  <Slides>19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19</vt:i4>
      </vt:variant>
    </vt:vector>
  </HeadingPairs>
  <TitlesOfParts>
    <vt:vector size="24" baseType="lpstr">
      <vt:lpstr>Arial</vt:lpstr>
      <vt:lpstr>Calibri</vt:lpstr>
      <vt:lpstr>Calibri Light</vt:lpstr>
      <vt:lpstr>Cambria Math</vt:lpstr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Paul Boddeke</dc:creator>
  <cp:lastModifiedBy>Paul Boddeke</cp:lastModifiedBy>
  <cp:revision>41</cp:revision>
  <dcterms:created xsi:type="dcterms:W3CDTF">2016-04-25T21:31:47Z</dcterms:created>
  <dcterms:modified xsi:type="dcterms:W3CDTF">2023-02-07T21:04:50Z</dcterms:modified>
</cp:coreProperties>
</file>