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93" r:id="rId3"/>
    <p:sldId id="298" r:id="rId4"/>
    <p:sldId id="257" r:id="rId5"/>
    <p:sldId id="294" r:id="rId6"/>
    <p:sldId id="261" r:id="rId7"/>
    <p:sldId id="258" r:id="rId8"/>
    <p:sldId id="260" r:id="rId9"/>
    <p:sldId id="259" r:id="rId10"/>
    <p:sldId id="263" r:id="rId11"/>
    <p:sldId id="262" r:id="rId12"/>
    <p:sldId id="265" r:id="rId13"/>
    <p:sldId id="264" r:id="rId14"/>
    <p:sldId id="299" r:id="rId15"/>
    <p:sldId id="268" r:id="rId16"/>
    <p:sldId id="270" r:id="rId17"/>
    <p:sldId id="267" r:id="rId18"/>
    <p:sldId id="271" r:id="rId19"/>
    <p:sldId id="272" r:id="rId20"/>
    <p:sldId id="295" r:id="rId21"/>
    <p:sldId id="274" r:id="rId22"/>
    <p:sldId id="279" r:id="rId23"/>
    <p:sldId id="266" r:id="rId24"/>
    <p:sldId id="276" r:id="rId25"/>
    <p:sldId id="277" r:id="rId26"/>
    <p:sldId id="280" r:id="rId27"/>
    <p:sldId id="282" r:id="rId28"/>
    <p:sldId id="283" r:id="rId29"/>
    <p:sldId id="281" r:id="rId30"/>
    <p:sldId id="275" r:id="rId31"/>
    <p:sldId id="285" r:id="rId32"/>
    <p:sldId id="287" r:id="rId33"/>
    <p:sldId id="288" r:id="rId34"/>
    <p:sldId id="289" r:id="rId35"/>
    <p:sldId id="290" r:id="rId36"/>
    <p:sldId id="291" r:id="rId37"/>
    <p:sldId id="296" r:id="rId38"/>
    <p:sldId id="292" r:id="rId39"/>
    <p:sldId id="297" r:id="rId4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2DEE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Geen stijl, geen raster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22838BEF-8BB2-4498-84A7-C5851F593DF1}" styleName="Stijl, gemiddeld 4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1560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DCC76-B2F1-42F3-83EC-CD6AE86A7DE9}" type="datetimeFigureOut">
              <a:rPr lang="nl-NL" smtClean="0"/>
              <a:t>5-2-2023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1D4A4E-579F-4509-A6D9-282EE12F445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302997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DCC76-B2F1-42F3-83EC-CD6AE86A7DE9}" type="datetimeFigureOut">
              <a:rPr lang="nl-NL" smtClean="0"/>
              <a:t>5-2-2023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1D4A4E-579F-4509-A6D9-282EE12F445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511807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DCC76-B2F1-42F3-83EC-CD6AE86A7DE9}" type="datetimeFigureOut">
              <a:rPr lang="nl-NL" smtClean="0"/>
              <a:t>5-2-2023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1D4A4E-579F-4509-A6D9-282EE12F445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252564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DCC76-B2F1-42F3-83EC-CD6AE86A7DE9}" type="datetimeFigureOut">
              <a:rPr lang="nl-NL" smtClean="0"/>
              <a:t>5-2-2023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1D4A4E-579F-4509-A6D9-282EE12F445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721856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DCC76-B2F1-42F3-83EC-CD6AE86A7DE9}" type="datetimeFigureOut">
              <a:rPr lang="nl-NL" smtClean="0"/>
              <a:t>5-2-2023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1D4A4E-579F-4509-A6D9-282EE12F445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658937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DCC76-B2F1-42F3-83EC-CD6AE86A7DE9}" type="datetimeFigureOut">
              <a:rPr lang="nl-NL" smtClean="0"/>
              <a:t>5-2-2023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1D4A4E-579F-4509-A6D9-282EE12F445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993271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DCC76-B2F1-42F3-83EC-CD6AE86A7DE9}" type="datetimeFigureOut">
              <a:rPr lang="nl-NL" smtClean="0"/>
              <a:t>5-2-2023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1D4A4E-579F-4509-A6D9-282EE12F445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44369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DCC76-B2F1-42F3-83EC-CD6AE86A7DE9}" type="datetimeFigureOut">
              <a:rPr lang="nl-NL" smtClean="0"/>
              <a:t>5-2-2023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1D4A4E-579F-4509-A6D9-282EE12F445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890588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DCC76-B2F1-42F3-83EC-CD6AE86A7DE9}" type="datetimeFigureOut">
              <a:rPr lang="nl-NL" smtClean="0"/>
              <a:t>5-2-2023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1D4A4E-579F-4509-A6D9-282EE12F445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76580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DCC76-B2F1-42F3-83EC-CD6AE86A7DE9}" type="datetimeFigureOut">
              <a:rPr lang="nl-NL" smtClean="0"/>
              <a:t>5-2-2023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1D4A4E-579F-4509-A6D9-282EE12F445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073551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DCC76-B2F1-42F3-83EC-CD6AE86A7DE9}" type="datetimeFigureOut">
              <a:rPr lang="nl-NL" smtClean="0"/>
              <a:t>5-2-2023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1D4A4E-579F-4509-A6D9-282EE12F445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216191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FDCC76-B2F1-42F3-83EC-CD6AE86A7DE9}" type="datetimeFigureOut">
              <a:rPr lang="nl-NL" smtClean="0"/>
              <a:t>5-2-2023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1D4A4E-579F-4509-A6D9-282EE12F445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297834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vak 5">
            <a:extLst>
              <a:ext uri="{FF2B5EF4-FFF2-40B4-BE49-F238E27FC236}">
                <a16:creationId xmlns:a16="http://schemas.microsoft.com/office/drawing/2014/main" id="{0AAB14E9-6053-45E2-A2B6-19FCBAD861FF}"/>
              </a:ext>
            </a:extLst>
          </p:cNvPr>
          <p:cNvSpPr txBox="1"/>
          <p:nvPr/>
        </p:nvSpPr>
        <p:spPr>
          <a:xfrm>
            <a:off x="786214" y="401652"/>
            <a:ext cx="285392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800" dirty="0"/>
              <a:t>Omrekenschema’s</a:t>
            </a:r>
          </a:p>
        </p:txBody>
      </p:sp>
    </p:spTree>
    <p:extLst>
      <p:ext uri="{BB962C8B-B14F-4D97-AF65-F5344CB8AC3E}">
        <p14:creationId xmlns:p14="http://schemas.microsoft.com/office/powerpoint/2010/main" val="9470497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>
            <a:extLst>
              <a:ext uri="{FF2B5EF4-FFF2-40B4-BE49-F238E27FC236}">
                <a16:creationId xmlns:a16="http://schemas.microsoft.com/office/drawing/2014/main" id="{04C3EA03-8215-4435-A38D-5DE2C69C543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329" t="-1" b="13458"/>
          <a:stretch/>
        </p:blipFill>
        <p:spPr>
          <a:xfrm>
            <a:off x="410197" y="1428997"/>
            <a:ext cx="2502282" cy="4852162"/>
          </a:xfrm>
          <a:prstGeom prst="rect">
            <a:avLst/>
          </a:prstGeom>
        </p:spPr>
      </p:pic>
      <p:graphicFrame>
        <p:nvGraphicFramePr>
          <p:cNvPr id="6" name="Tabel 5">
            <a:extLst>
              <a:ext uri="{FF2B5EF4-FFF2-40B4-BE49-F238E27FC236}">
                <a16:creationId xmlns:a16="http://schemas.microsoft.com/office/drawing/2014/main" id="{88D97E85-616D-4020-BF3E-D865F7DDFBD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75244375"/>
              </p:ext>
            </p:extLst>
          </p:nvPr>
        </p:nvGraphicFramePr>
        <p:xfrm>
          <a:off x="4433621" y="4090580"/>
          <a:ext cx="1894539" cy="741680"/>
        </p:xfrm>
        <a:graphic>
          <a:graphicData uri="http://schemas.openxmlformats.org/drawingml/2006/table">
            <a:tbl>
              <a:tblPr firstRow="1" bandRow="1">
                <a:tableStyleId>{22838BEF-8BB2-4498-84A7-C5851F593DF1}</a:tableStyleId>
              </a:tblPr>
              <a:tblGrid>
                <a:gridCol w="543886">
                  <a:extLst>
                    <a:ext uri="{9D8B030D-6E8A-4147-A177-3AD203B41FA5}">
                      <a16:colId xmlns:a16="http://schemas.microsoft.com/office/drawing/2014/main" val="760677144"/>
                    </a:ext>
                  </a:extLst>
                </a:gridCol>
                <a:gridCol w="697989">
                  <a:extLst>
                    <a:ext uri="{9D8B030D-6E8A-4147-A177-3AD203B41FA5}">
                      <a16:colId xmlns:a16="http://schemas.microsoft.com/office/drawing/2014/main" val="3965552503"/>
                    </a:ext>
                  </a:extLst>
                </a:gridCol>
                <a:gridCol w="652664">
                  <a:extLst>
                    <a:ext uri="{9D8B030D-6E8A-4147-A177-3AD203B41FA5}">
                      <a16:colId xmlns:a16="http://schemas.microsoft.com/office/drawing/2014/main" val="422712301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nl-NL" b="0" dirty="0"/>
                        <a:t>mL</a:t>
                      </a:r>
                    </a:p>
                  </a:txBody>
                  <a:tcPr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b="0" dirty="0">
                          <a:solidFill>
                            <a:srgbClr val="FF0000"/>
                          </a:solidFill>
                        </a:rPr>
                        <a:t>12,6</a:t>
                      </a:r>
                    </a:p>
                  </a:txBody>
                  <a:tcPr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nl-NL" b="0" dirty="0"/>
                    </a:p>
                  </a:txBody>
                  <a:tcPr>
                    <a:solidFill>
                      <a:srgbClr val="D2DE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227764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nl-NL" dirty="0"/>
                        <a:t>L </a:t>
                      </a:r>
                    </a:p>
                  </a:txBody>
                  <a:tcPr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>
                          <a:solidFill>
                            <a:srgbClr val="FF0000"/>
                          </a:solidFill>
                        </a:rPr>
                        <a:t>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22163985"/>
                  </a:ext>
                </a:extLst>
              </a:tr>
            </a:tbl>
          </a:graphicData>
        </a:graphic>
      </p:graphicFrame>
      <p:sp>
        <p:nvSpPr>
          <p:cNvPr id="7" name="Tekstvak 6">
            <a:extLst>
              <a:ext uri="{FF2B5EF4-FFF2-40B4-BE49-F238E27FC236}">
                <a16:creationId xmlns:a16="http://schemas.microsoft.com/office/drawing/2014/main" id="{7D0BE50F-34E1-45F6-BC16-3A1DB223A169}"/>
              </a:ext>
            </a:extLst>
          </p:cNvPr>
          <p:cNvSpPr txBox="1"/>
          <p:nvPr/>
        </p:nvSpPr>
        <p:spPr>
          <a:xfrm>
            <a:off x="4255805" y="1743343"/>
            <a:ext cx="414471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rgbClr val="FF0000"/>
                </a:solidFill>
              </a:rPr>
              <a:t>12,6 mL water hoeveel liter water is dat?</a:t>
            </a:r>
          </a:p>
          <a:p>
            <a:endParaRPr lang="nl-NL" dirty="0"/>
          </a:p>
          <a:p>
            <a:endParaRPr lang="nl-NL" dirty="0"/>
          </a:p>
          <a:p>
            <a:r>
              <a:rPr lang="nl-NL" dirty="0"/>
              <a:t>12,6 : 1000 = 0,0126 L = 1,26 · 10 </a:t>
            </a:r>
            <a:r>
              <a:rPr lang="nl-NL" baseline="30000" dirty="0"/>
              <a:t>-2 </a:t>
            </a:r>
            <a:r>
              <a:rPr lang="nl-NL" dirty="0"/>
              <a:t>L</a:t>
            </a:r>
          </a:p>
        </p:txBody>
      </p:sp>
      <p:sp>
        <p:nvSpPr>
          <p:cNvPr id="8" name="Tekstvak 7">
            <a:extLst>
              <a:ext uri="{FF2B5EF4-FFF2-40B4-BE49-F238E27FC236}">
                <a16:creationId xmlns:a16="http://schemas.microsoft.com/office/drawing/2014/main" id="{2EFD0B64-C419-4102-B9B6-4F2EBFB03114}"/>
              </a:ext>
            </a:extLst>
          </p:cNvPr>
          <p:cNvSpPr txBox="1"/>
          <p:nvPr/>
        </p:nvSpPr>
        <p:spPr>
          <a:xfrm>
            <a:off x="786214" y="401652"/>
            <a:ext cx="285392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800" dirty="0"/>
              <a:t>Omrekenschema’s</a:t>
            </a:r>
          </a:p>
        </p:txBody>
      </p:sp>
    </p:spTree>
    <p:extLst>
      <p:ext uri="{BB962C8B-B14F-4D97-AF65-F5344CB8AC3E}">
        <p14:creationId xmlns:p14="http://schemas.microsoft.com/office/powerpoint/2010/main" val="35759297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>
            <a:extLst>
              <a:ext uri="{FF2B5EF4-FFF2-40B4-BE49-F238E27FC236}">
                <a16:creationId xmlns:a16="http://schemas.microsoft.com/office/drawing/2014/main" id="{04C3EA03-8215-4435-A38D-5DE2C69C543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329" t="-1" b="13458"/>
          <a:stretch/>
        </p:blipFill>
        <p:spPr>
          <a:xfrm>
            <a:off x="410197" y="1428997"/>
            <a:ext cx="2502282" cy="4852162"/>
          </a:xfrm>
          <a:prstGeom prst="rect">
            <a:avLst/>
          </a:prstGeom>
        </p:spPr>
      </p:pic>
      <p:graphicFrame>
        <p:nvGraphicFramePr>
          <p:cNvPr id="6" name="Tabel 5">
            <a:extLst>
              <a:ext uri="{FF2B5EF4-FFF2-40B4-BE49-F238E27FC236}">
                <a16:creationId xmlns:a16="http://schemas.microsoft.com/office/drawing/2014/main" id="{88D97E85-616D-4020-BF3E-D865F7DDFBD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36270590"/>
              </p:ext>
            </p:extLst>
          </p:nvPr>
        </p:nvGraphicFramePr>
        <p:xfrm>
          <a:off x="4433621" y="4090580"/>
          <a:ext cx="1894539" cy="741680"/>
        </p:xfrm>
        <a:graphic>
          <a:graphicData uri="http://schemas.openxmlformats.org/drawingml/2006/table">
            <a:tbl>
              <a:tblPr firstRow="1" bandRow="1">
                <a:tableStyleId>{22838BEF-8BB2-4498-84A7-C5851F593DF1}</a:tableStyleId>
              </a:tblPr>
              <a:tblGrid>
                <a:gridCol w="543886">
                  <a:extLst>
                    <a:ext uri="{9D8B030D-6E8A-4147-A177-3AD203B41FA5}">
                      <a16:colId xmlns:a16="http://schemas.microsoft.com/office/drawing/2014/main" val="760677144"/>
                    </a:ext>
                  </a:extLst>
                </a:gridCol>
                <a:gridCol w="697989">
                  <a:extLst>
                    <a:ext uri="{9D8B030D-6E8A-4147-A177-3AD203B41FA5}">
                      <a16:colId xmlns:a16="http://schemas.microsoft.com/office/drawing/2014/main" val="3965552503"/>
                    </a:ext>
                  </a:extLst>
                </a:gridCol>
                <a:gridCol w="652664">
                  <a:extLst>
                    <a:ext uri="{9D8B030D-6E8A-4147-A177-3AD203B41FA5}">
                      <a16:colId xmlns:a16="http://schemas.microsoft.com/office/drawing/2014/main" val="422712301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nl-NL" b="0" dirty="0"/>
                        <a:t>mL</a:t>
                      </a:r>
                    </a:p>
                  </a:txBody>
                  <a:tcPr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b="0" dirty="0">
                          <a:solidFill>
                            <a:schemeClr val="tx1"/>
                          </a:solidFill>
                        </a:rPr>
                        <a:t>12,6</a:t>
                      </a:r>
                    </a:p>
                  </a:txBody>
                  <a:tcPr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b="0" dirty="0">
                          <a:solidFill>
                            <a:srgbClr val="FF0000"/>
                          </a:solidFill>
                        </a:rPr>
                        <a:t>1000</a:t>
                      </a:r>
                    </a:p>
                  </a:txBody>
                  <a:tcPr>
                    <a:solidFill>
                      <a:srgbClr val="D2DE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227764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nl-NL" dirty="0"/>
                        <a:t>L </a:t>
                      </a:r>
                    </a:p>
                  </a:txBody>
                  <a:tcPr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>
                          <a:solidFill>
                            <a:schemeClr val="tx1"/>
                          </a:solidFill>
                        </a:rPr>
                        <a:t>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>
                          <a:solidFill>
                            <a:srgbClr val="FF0000"/>
                          </a:solidFill>
                        </a:rPr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22163985"/>
                  </a:ext>
                </a:extLst>
              </a:tr>
            </a:tbl>
          </a:graphicData>
        </a:graphic>
      </p:graphicFrame>
      <p:sp>
        <p:nvSpPr>
          <p:cNvPr id="7" name="Tekstvak 6">
            <a:extLst>
              <a:ext uri="{FF2B5EF4-FFF2-40B4-BE49-F238E27FC236}">
                <a16:creationId xmlns:a16="http://schemas.microsoft.com/office/drawing/2014/main" id="{7D0BE50F-34E1-45F6-BC16-3A1DB223A169}"/>
              </a:ext>
            </a:extLst>
          </p:cNvPr>
          <p:cNvSpPr txBox="1"/>
          <p:nvPr/>
        </p:nvSpPr>
        <p:spPr>
          <a:xfrm>
            <a:off x="4255805" y="1743343"/>
            <a:ext cx="414471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12,6 mL water hoeveel liter water is dat?</a:t>
            </a:r>
          </a:p>
          <a:p>
            <a:endParaRPr lang="nl-NL" dirty="0"/>
          </a:p>
          <a:p>
            <a:endParaRPr lang="nl-NL" dirty="0"/>
          </a:p>
          <a:p>
            <a:r>
              <a:rPr lang="nl-NL" dirty="0"/>
              <a:t>12,6 : 1000 = 0,0126 L = 1,26 · 10 </a:t>
            </a:r>
            <a:r>
              <a:rPr lang="nl-NL" baseline="30000" dirty="0"/>
              <a:t>-2 </a:t>
            </a:r>
            <a:r>
              <a:rPr lang="nl-NL" dirty="0"/>
              <a:t>L</a:t>
            </a:r>
            <a:endParaRPr lang="nl-NL" baseline="30000" dirty="0"/>
          </a:p>
          <a:p>
            <a:endParaRPr lang="nl-NL" baseline="30000" dirty="0"/>
          </a:p>
          <a:p>
            <a:endParaRPr lang="nl-NL" baseline="30000" dirty="0"/>
          </a:p>
        </p:txBody>
      </p:sp>
      <p:sp>
        <p:nvSpPr>
          <p:cNvPr id="8" name="Tekstvak 7">
            <a:extLst>
              <a:ext uri="{FF2B5EF4-FFF2-40B4-BE49-F238E27FC236}">
                <a16:creationId xmlns:a16="http://schemas.microsoft.com/office/drawing/2014/main" id="{2EFD0B64-C419-4102-B9B6-4F2EBFB03114}"/>
              </a:ext>
            </a:extLst>
          </p:cNvPr>
          <p:cNvSpPr txBox="1"/>
          <p:nvPr/>
        </p:nvSpPr>
        <p:spPr>
          <a:xfrm>
            <a:off x="786214" y="401652"/>
            <a:ext cx="285392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800" dirty="0"/>
              <a:t>Omrekenschema’s</a:t>
            </a:r>
          </a:p>
        </p:txBody>
      </p:sp>
      <p:sp>
        <p:nvSpPr>
          <p:cNvPr id="2" name="Ovaal 1">
            <a:extLst>
              <a:ext uri="{FF2B5EF4-FFF2-40B4-BE49-F238E27FC236}">
                <a16:creationId xmlns:a16="http://schemas.microsoft.com/office/drawing/2014/main" id="{A72B6149-5048-D5BE-4993-D84FA0C1E090}"/>
              </a:ext>
            </a:extLst>
          </p:cNvPr>
          <p:cNvSpPr/>
          <p:nvPr/>
        </p:nvSpPr>
        <p:spPr>
          <a:xfrm>
            <a:off x="546930" y="3397878"/>
            <a:ext cx="914400" cy="914400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55878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>
            <a:extLst>
              <a:ext uri="{FF2B5EF4-FFF2-40B4-BE49-F238E27FC236}">
                <a16:creationId xmlns:a16="http://schemas.microsoft.com/office/drawing/2014/main" id="{04C3EA03-8215-4435-A38D-5DE2C69C543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329" t="-1" b="13458"/>
          <a:stretch/>
        </p:blipFill>
        <p:spPr>
          <a:xfrm>
            <a:off x="410197" y="1428997"/>
            <a:ext cx="2502282" cy="4852162"/>
          </a:xfrm>
          <a:prstGeom prst="rect">
            <a:avLst/>
          </a:prstGeom>
        </p:spPr>
      </p:pic>
      <p:graphicFrame>
        <p:nvGraphicFramePr>
          <p:cNvPr id="6" name="Tabel 5">
            <a:extLst>
              <a:ext uri="{FF2B5EF4-FFF2-40B4-BE49-F238E27FC236}">
                <a16:creationId xmlns:a16="http://schemas.microsoft.com/office/drawing/2014/main" id="{88D97E85-616D-4020-BF3E-D865F7DDFBDF}"/>
              </a:ext>
            </a:extLst>
          </p:cNvPr>
          <p:cNvGraphicFramePr>
            <a:graphicFrameLocks noGrp="1"/>
          </p:cNvGraphicFramePr>
          <p:nvPr/>
        </p:nvGraphicFramePr>
        <p:xfrm>
          <a:off x="4433621" y="4090580"/>
          <a:ext cx="1894539" cy="741680"/>
        </p:xfrm>
        <a:graphic>
          <a:graphicData uri="http://schemas.openxmlformats.org/drawingml/2006/table">
            <a:tbl>
              <a:tblPr firstRow="1" bandRow="1">
                <a:tableStyleId>{22838BEF-8BB2-4498-84A7-C5851F593DF1}</a:tableStyleId>
              </a:tblPr>
              <a:tblGrid>
                <a:gridCol w="543886">
                  <a:extLst>
                    <a:ext uri="{9D8B030D-6E8A-4147-A177-3AD203B41FA5}">
                      <a16:colId xmlns:a16="http://schemas.microsoft.com/office/drawing/2014/main" val="760677144"/>
                    </a:ext>
                  </a:extLst>
                </a:gridCol>
                <a:gridCol w="697989">
                  <a:extLst>
                    <a:ext uri="{9D8B030D-6E8A-4147-A177-3AD203B41FA5}">
                      <a16:colId xmlns:a16="http://schemas.microsoft.com/office/drawing/2014/main" val="3965552503"/>
                    </a:ext>
                  </a:extLst>
                </a:gridCol>
                <a:gridCol w="652664">
                  <a:extLst>
                    <a:ext uri="{9D8B030D-6E8A-4147-A177-3AD203B41FA5}">
                      <a16:colId xmlns:a16="http://schemas.microsoft.com/office/drawing/2014/main" val="422712301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nl-NL" b="0" dirty="0"/>
                        <a:t>mL</a:t>
                      </a:r>
                    </a:p>
                  </a:txBody>
                  <a:tcPr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b="0" dirty="0"/>
                        <a:t>12,6</a:t>
                      </a:r>
                    </a:p>
                  </a:txBody>
                  <a:tcPr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b="0" dirty="0"/>
                        <a:t>1000</a:t>
                      </a:r>
                    </a:p>
                  </a:txBody>
                  <a:tcPr>
                    <a:solidFill>
                      <a:srgbClr val="D2DE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227764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nl-NL" dirty="0"/>
                        <a:t>L </a:t>
                      </a:r>
                    </a:p>
                  </a:txBody>
                  <a:tcPr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/>
                        <a:t>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22163985"/>
                  </a:ext>
                </a:extLst>
              </a:tr>
            </a:tbl>
          </a:graphicData>
        </a:graphic>
      </p:graphicFrame>
      <p:sp>
        <p:nvSpPr>
          <p:cNvPr id="7" name="Tekstvak 6">
            <a:extLst>
              <a:ext uri="{FF2B5EF4-FFF2-40B4-BE49-F238E27FC236}">
                <a16:creationId xmlns:a16="http://schemas.microsoft.com/office/drawing/2014/main" id="{7D0BE50F-34E1-45F6-BC16-3A1DB223A169}"/>
              </a:ext>
            </a:extLst>
          </p:cNvPr>
          <p:cNvSpPr txBox="1"/>
          <p:nvPr/>
        </p:nvSpPr>
        <p:spPr>
          <a:xfrm>
            <a:off x="4255805" y="1743343"/>
            <a:ext cx="4144711" cy="36009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12,6 mL water hoeveel liter water is dat?</a:t>
            </a:r>
          </a:p>
          <a:p>
            <a:endParaRPr lang="nl-NL" dirty="0"/>
          </a:p>
          <a:p>
            <a:endParaRPr lang="nl-NL" dirty="0"/>
          </a:p>
          <a:p>
            <a:r>
              <a:rPr lang="nl-NL" dirty="0"/>
              <a:t>12,6 : 1000 = 0,0126 L = 1,26 · 10 </a:t>
            </a:r>
            <a:r>
              <a:rPr lang="nl-NL" baseline="30000" dirty="0"/>
              <a:t>-2 </a:t>
            </a:r>
            <a:r>
              <a:rPr lang="nl-NL" dirty="0"/>
              <a:t>L</a:t>
            </a:r>
            <a:endParaRPr lang="nl-NL" baseline="30000" dirty="0"/>
          </a:p>
          <a:p>
            <a:endParaRPr lang="nl-NL" baseline="30000" dirty="0"/>
          </a:p>
          <a:p>
            <a:endParaRPr lang="nl-NL" baseline="30000" dirty="0"/>
          </a:p>
          <a:p>
            <a:endParaRPr lang="nl-NL" baseline="30000" dirty="0"/>
          </a:p>
          <a:p>
            <a:endParaRPr lang="nl-NL" baseline="30000" dirty="0"/>
          </a:p>
          <a:p>
            <a:endParaRPr lang="nl-NL" baseline="30000" dirty="0"/>
          </a:p>
          <a:p>
            <a:endParaRPr lang="nl-NL" baseline="30000" dirty="0"/>
          </a:p>
          <a:p>
            <a:endParaRPr lang="nl-NL" baseline="30000" dirty="0"/>
          </a:p>
          <a:p>
            <a:endParaRPr lang="nl-NL" baseline="30000" dirty="0"/>
          </a:p>
          <a:p>
            <a:endParaRPr lang="nl-NL" baseline="30000" dirty="0"/>
          </a:p>
          <a:p>
            <a:endParaRPr lang="nl-NL" baseline="30000" dirty="0"/>
          </a:p>
          <a:p>
            <a:endParaRPr lang="nl-NL" baseline="30000" dirty="0"/>
          </a:p>
          <a:p>
            <a:endParaRPr lang="nl-NL" baseline="30000" dirty="0"/>
          </a:p>
          <a:p>
            <a:endParaRPr lang="nl-NL" baseline="30000" dirty="0"/>
          </a:p>
        </p:txBody>
      </p:sp>
      <p:sp>
        <p:nvSpPr>
          <p:cNvPr id="8" name="Tekstvak 7">
            <a:extLst>
              <a:ext uri="{FF2B5EF4-FFF2-40B4-BE49-F238E27FC236}">
                <a16:creationId xmlns:a16="http://schemas.microsoft.com/office/drawing/2014/main" id="{2EFD0B64-C419-4102-B9B6-4F2EBFB03114}"/>
              </a:ext>
            </a:extLst>
          </p:cNvPr>
          <p:cNvSpPr txBox="1"/>
          <p:nvPr/>
        </p:nvSpPr>
        <p:spPr>
          <a:xfrm>
            <a:off x="786214" y="401652"/>
            <a:ext cx="285392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800" dirty="0"/>
              <a:t>Omrekenschema’s</a:t>
            </a:r>
          </a:p>
        </p:txBody>
      </p:sp>
      <p:sp>
        <p:nvSpPr>
          <p:cNvPr id="9" name="Vrije vorm: vorm 8">
            <a:extLst>
              <a:ext uri="{FF2B5EF4-FFF2-40B4-BE49-F238E27FC236}">
                <a16:creationId xmlns:a16="http://schemas.microsoft.com/office/drawing/2014/main" id="{7C1C5C7E-FCB0-448C-87E6-E257EF24385E}"/>
              </a:ext>
            </a:extLst>
          </p:cNvPr>
          <p:cNvSpPr/>
          <p:nvPr/>
        </p:nvSpPr>
        <p:spPr>
          <a:xfrm rot="16503851">
            <a:off x="5540784" y="4285256"/>
            <a:ext cx="332368" cy="352327"/>
          </a:xfrm>
          <a:custGeom>
            <a:avLst/>
            <a:gdLst>
              <a:gd name="connsiteX0" fmla="*/ 341832 w 401652"/>
              <a:gd name="connsiteY0" fmla="*/ 0 h 299103"/>
              <a:gd name="connsiteX1" fmla="*/ 290557 w 401652"/>
              <a:gd name="connsiteY1" fmla="*/ 8546 h 299103"/>
              <a:gd name="connsiteX2" fmla="*/ 256374 w 401652"/>
              <a:gd name="connsiteY2" fmla="*/ 34184 h 299103"/>
              <a:gd name="connsiteX3" fmla="*/ 222190 w 401652"/>
              <a:gd name="connsiteY3" fmla="*/ 51275 h 299103"/>
              <a:gd name="connsiteX4" fmla="*/ 179461 w 401652"/>
              <a:gd name="connsiteY4" fmla="*/ 119641 h 299103"/>
              <a:gd name="connsiteX5" fmla="*/ 145278 w 401652"/>
              <a:gd name="connsiteY5" fmla="*/ 170916 h 299103"/>
              <a:gd name="connsiteX6" fmla="*/ 94004 w 401652"/>
              <a:gd name="connsiteY6" fmla="*/ 205099 h 299103"/>
              <a:gd name="connsiteX7" fmla="*/ 76912 w 401652"/>
              <a:gd name="connsiteY7" fmla="*/ 230737 h 299103"/>
              <a:gd name="connsiteX8" fmla="*/ 51275 w 401652"/>
              <a:gd name="connsiteY8" fmla="*/ 247828 h 299103"/>
              <a:gd name="connsiteX9" fmla="*/ 42729 w 401652"/>
              <a:gd name="connsiteY9" fmla="*/ 273466 h 299103"/>
              <a:gd name="connsiteX10" fmla="*/ 68366 w 401652"/>
              <a:gd name="connsiteY10" fmla="*/ 290557 h 299103"/>
              <a:gd name="connsiteX11" fmla="*/ 94004 w 401652"/>
              <a:gd name="connsiteY11" fmla="*/ 299103 h 299103"/>
              <a:gd name="connsiteX12" fmla="*/ 401652 w 401652"/>
              <a:gd name="connsiteY12" fmla="*/ 290557 h 299103"/>
              <a:gd name="connsiteX13" fmla="*/ 358923 w 401652"/>
              <a:gd name="connsiteY13" fmla="*/ 213645 h 299103"/>
              <a:gd name="connsiteX14" fmla="*/ 333286 w 401652"/>
              <a:gd name="connsiteY14" fmla="*/ 196554 h 299103"/>
              <a:gd name="connsiteX15" fmla="*/ 213645 w 401652"/>
              <a:gd name="connsiteY15" fmla="*/ 170916 h 299103"/>
              <a:gd name="connsiteX16" fmla="*/ 153824 w 401652"/>
              <a:gd name="connsiteY16" fmla="*/ 153825 h 299103"/>
              <a:gd name="connsiteX17" fmla="*/ 145278 w 401652"/>
              <a:gd name="connsiteY17" fmla="*/ 128187 h 299103"/>
              <a:gd name="connsiteX18" fmla="*/ 94004 w 401652"/>
              <a:gd name="connsiteY18" fmla="*/ 85458 h 299103"/>
              <a:gd name="connsiteX19" fmla="*/ 51275 w 401652"/>
              <a:gd name="connsiteY19" fmla="*/ 51275 h 299103"/>
              <a:gd name="connsiteX20" fmla="*/ 34183 w 401652"/>
              <a:gd name="connsiteY20" fmla="*/ 25638 h 299103"/>
              <a:gd name="connsiteX21" fmla="*/ 8546 w 401652"/>
              <a:gd name="connsiteY21" fmla="*/ 17092 h 299103"/>
              <a:gd name="connsiteX22" fmla="*/ 0 w 401652"/>
              <a:gd name="connsiteY22" fmla="*/ 8546 h 2991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401652" h="299103">
                <a:moveTo>
                  <a:pt x="341832" y="0"/>
                </a:moveTo>
                <a:cubicBezTo>
                  <a:pt x="324740" y="2849"/>
                  <a:pt x="306645" y="2111"/>
                  <a:pt x="290557" y="8546"/>
                </a:cubicBezTo>
                <a:cubicBezTo>
                  <a:pt x="277333" y="13836"/>
                  <a:pt x="268452" y="26635"/>
                  <a:pt x="256374" y="34184"/>
                </a:cubicBezTo>
                <a:cubicBezTo>
                  <a:pt x="245571" y="40936"/>
                  <a:pt x="233585" y="45578"/>
                  <a:pt x="222190" y="51275"/>
                </a:cubicBezTo>
                <a:cubicBezTo>
                  <a:pt x="162681" y="130621"/>
                  <a:pt x="226382" y="41439"/>
                  <a:pt x="179461" y="119641"/>
                </a:cubicBezTo>
                <a:cubicBezTo>
                  <a:pt x="168892" y="137255"/>
                  <a:pt x="162370" y="159522"/>
                  <a:pt x="145278" y="170916"/>
                </a:cubicBezTo>
                <a:lnTo>
                  <a:pt x="94004" y="205099"/>
                </a:lnTo>
                <a:cubicBezTo>
                  <a:pt x="88307" y="213645"/>
                  <a:pt x="84175" y="223474"/>
                  <a:pt x="76912" y="230737"/>
                </a:cubicBezTo>
                <a:cubicBezTo>
                  <a:pt x="69650" y="237999"/>
                  <a:pt x="57691" y="239808"/>
                  <a:pt x="51275" y="247828"/>
                </a:cubicBezTo>
                <a:cubicBezTo>
                  <a:pt x="45648" y="254862"/>
                  <a:pt x="45578" y="264920"/>
                  <a:pt x="42729" y="273466"/>
                </a:cubicBezTo>
                <a:cubicBezTo>
                  <a:pt x="51275" y="279163"/>
                  <a:pt x="59180" y="285964"/>
                  <a:pt x="68366" y="290557"/>
                </a:cubicBezTo>
                <a:cubicBezTo>
                  <a:pt x="76423" y="294586"/>
                  <a:pt x="84996" y="299103"/>
                  <a:pt x="94004" y="299103"/>
                </a:cubicBezTo>
                <a:cubicBezTo>
                  <a:pt x="196593" y="299103"/>
                  <a:pt x="299103" y="293406"/>
                  <a:pt x="401652" y="290557"/>
                </a:cubicBezTo>
                <a:cubicBezTo>
                  <a:pt x="392747" y="263842"/>
                  <a:pt x="384109" y="230435"/>
                  <a:pt x="358923" y="213645"/>
                </a:cubicBezTo>
                <a:cubicBezTo>
                  <a:pt x="350377" y="207948"/>
                  <a:pt x="342671" y="200725"/>
                  <a:pt x="333286" y="196554"/>
                </a:cubicBezTo>
                <a:cubicBezTo>
                  <a:pt x="279299" y="172560"/>
                  <a:pt x="275572" y="181237"/>
                  <a:pt x="213645" y="170916"/>
                </a:cubicBezTo>
                <a:cubicBezTo>
                  <a:pt x="192186" y="167340"/>
                  <a:pt x="174142" y="160597"/>
                  <a:pt x="153824" y="153825"/>
                </a:cubicBezTo>
                <a:cubicBezTo>
                  <a:pt x="150975" y="145279"/>
                  <a:pt x="150275" y="135682"/>
                  <a:pt x="145278" y="128187"/>
                </a:cubicBezTo>
                <a:cubicBezTo>
                  <a:pt x="132119" y="108448"/>
                  <a:pt x="112920" y="98069"/>
                  <a:pt x="94004" y="85458"/>
                </a:cubicBezTo>
                <a:cubicBezTo>
                  <a:pt x="75865" y="31044"/>
                  <a:pt x="101862" y="84999"/>
                  <a:pt x="51275" y="51275"/>
                </a:cubicBezTo>
                <a:cubicBezTo>
                  <a:pt x="42729" y="45578"/>
                  <a:pt x="42203" y="32054"/>
                  <a:pt x="34183" y="25638"/>
                </a:cubicBezTo>
                <a:cubicBezTo>
                  <a:pt x="27149" y="20011"/>
                  <a:pt x="16603" y="21121"/>
                  <a:pt x="8546" y="17092"/>
                </a:cubicBezTo>
                <a:cubicBezTo>
                  <a:pt x="4943" y="15290"/>
                  <a:pt x="2849" y="11395"/>
                  <a:pt x="0" y="8546"/>
                </a:cubicBezTo>
              </a:path>
            </a:pathLst>
          </a:custGeom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012810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>
            <a:extLst>
              <a:ext uri="{FF2B5EF4-FFF2-40B4-BE49-F238E27FC236}">
                <a16:creationId xmlns:a16="http://schemas.microsoft.com/office/drawing/2014/main" id="{04C3EA03-8215-4435-A38D-5DE2C69C543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329" t="-1" b="13458"/>
          <a:stretch/>
        </p:blipFill>
        <p:spPr>
          <a:xfrm>
            <a:off x="410197" y="1428997"/>
            <a:ext cx="2502282" cy="4852162"/>
          </a:xfrm>
          <a:prstGeom prst="rect">
            <a:avLst/>
          </a:prstGeom>
        </p:spPr>
      </p:pic>
      <p:graphicFrame>
        <p:nvGraphicFramePr>
          <p:cNvPr id="6" name="Tabel 5">
            <a:extLst>
              <a:ext uri="{FF2B5EF4-FFF2-40B4-BE49-F238E27FC236}">
                <a16:creationId xmlns:a16="http://schemas.microsoft.com/office/drawing/2014/main" id="{88D97E85-616D-4020-BF3E-D865F7DDFBDF}"/>
              </a:ext>
            </a:extLst>
          </p:cNvPr>
          <p:cNvGraphicFramePr>
            <a:graphicFrameLocks noGrp="1"/>
          </p:cNvGraphicFramePr>
          <p:nvPr/>
        </p:nvGraphicFramePr>
        <p:xfrm>
          <a:off x="4433621" y="4090580"/>
          <a:ext cx="1894539" cy="741680"/>
        </p:xfrm>
        <a:graphic>
          <a:graphicData uri="http://schemas.openxmlformats.org/drawingml/2006/table">
            <a:tbl>
              <a:tblPr firstRow="1" bandRow="1">
                <a:tableStyleId>{22838BEF-8BB2-4498-84A7-C5851F593DF1}</a:tableStyleId>
              </a:tblPr>
              <a:tblGrid>
                <a:gridCol w="543886">
                  <a:extLst>
                    <a:ext uri="{9D8B030D-6E8A-4147-A177-3AD203B41FA5}">
                      <a16:colId xmlns:a16="http://schemas.microsoft.com/office/drawing/2014/main" val="760677144"/>
                    </a:ext>
                  </a:extLst>
                </a:gridCol>
                <a:gridCol w="697989">
                  <a:extLst>
                    <a:ext uri="{9D8B030D-6E8A-4147-A177-3AD203B41FA5}">
                      <a16:colId xmlns:a16="http://schemas.microsoft.com/office/drawing/2014/main" val="3965552503"/>
                    </a:ext>
                  </a:extLst>
                </a:gridCol>
                <a:gridCol w="652664">
                  <a:extLst>
                    <a:ext uri="{9D8B030D-6E8A-4147-A177-3AD203B41FA5}">
                      <a16:colId xmlns:a16="http://schemas.microsoft.com/office/drawing/2014/main" val="422712301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nl-NL" b="0" dirty="0"/>
                        <a:t>mL</a:t>
                      </a:r>
                    </a:p>
                  </a:txBody>
                  <a:tcPr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b="0" dirty="0"/>
                        <a:t>12,6</a:t>
                      </a:r>
                    </a:p>
                  </a:txBody>
                  <a:tcPr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b="0" dirty="0"/>
                        <a:t>1000</a:t>
                      </a:r>
                    </a:p>
                  </a:txBody>
                  <a:tcPr>
                    <a:solidFill>
                      <a:srgbClr val="D2DE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227764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nl-NL" dirty="0"/>
                        <a:t>L </a:t>
                      </a:r>
                    </a:p>
                  </a:txBody>
                  <a:tcPr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/>
                        <a:t>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22163985"/>
                  </a:ext>
                </a:extLst>
              </a:tr>
            </a:tbl>
          </a:graphicData>
        </a:graphic>
      </p:graphicFrame>
      <p:sp>
        <p:nvSpPr>
          <p:cNvPr id="7" name="Tekstvak 6">
            <a:extLst>
              <a:ext uri="{FF2B5EF4-FFF2-40B4-BE49-F238E27FC236}">
                <a16:creationId xmlns:a16="http://schemas.microsoft.com/office/drawing/2014/main" id="{7D0BE50F-34E1-45F6-BC16-3A1DB223A169}"/>
              </a:ext>
            </a:extLst>
          </p:cNvPr>
          <p:cNvSpPr txBox="1"/>
          <p:nvPr/>
        </p:nvSpPr>
        <p:spPr>
          <a:xfrm>
            <a:off x="4255805" y="1743343"/>
            <a:ext cx="4144711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12,6 mL water hoeveel liter water is dat?</a:t>
            </a:r>
          </a:p>
          <a:p>
            <a:endParaRPr lang="nl-NL" dirty="0"/>
          </a:p>
          <a:p>
            <a:endParaRPr lang="nl-NL" dirty="0"/>
          </a:p>
          <a:p>
            <a:r>
              <a:rPr lang="nl-NL" dirty="0"/>
              <a:t>12,6 : 1000 = 0,0126 L = 1,26 · 10 </a:t>
            </a:r>
            <a:r>
              <a:rPr lang="nl-NL" baseline="30000" dirty="0"/>
              <a:t>-2 </a:t>
            </a:r>
            <a:r>
              <a:rPr lang="nl-NL" dirty="0"/>
              <a:t>L</a:t>
            </a:r>
            <a:endParaRPr lang="nl-NL" baseline="30000" dirty="0"/>
          </a:p>
          <a:p>
            <a:endParaRPr lang="nl-NL" baseline="30000" dirty="0"/>
          </a:p>
          <a:p>
            <a:endParaRPr lang="nl-NL" baseline="30000" dirty="0"/>
          </a:p>
          <a:p>
            <a:endParaRPr lang="nl-NL" baseline="30000" dirty="0"/>
          </a:p>
          <a:p>
            <a:endParaRPr lang="nl-NL" baseline="30000" dirty="0"/>
          </a:p>
          <a:p>
            <a:endParaRPr lang="nl-NL" baseline="30000" dirty="0"/>
          </a:p>
          <a:p>
            <a:endParaRPr lang="nl-NL" baseline="30000" dirty="0"/>
          </a:p>
          <a:p>
            <a:endParaRPr lang="nl-NL" baseline="30000" dirty="0"/>
          </a:p>
          <a:p>
            <a:endParaRPr lang="nl-NL" baseline="30000" dirty="0"/>
          </a:p>
          <a:p>
            <a:endParaRPr lang="nl-NL" baseline="30000" dirty="0"/>
          </a:p>
          <a:p>
            <a:endParaRPr lang="nl-NL" baseline="30000" dirty="0"/>
          </a:p>
          <a:p>
            <a:endParaRPr lang="nl-NL" baseline="30000" dirty="0"/>
          </a:p>
          <a:p>
            <a:endParaRPr lang="nl-NL" dirty="0">
              <a:solidFill>
                <a:srgbClr val="FF0000"/>
              </a:solidFill>
            </a:endParaRPr>
          </a:p>
          <a:p>
            <a:r>
              <a:rPr lang="nl-NL" dirty="0">
                <a:solidFill>
                  <a:srgbClr val="FF0000"/>
                </a:solidFill>
              </a:rPr>
              <a:t>12,6 x 1 : 1000 = 0,0126 L</a:t>
            </a:r>
          </a:p>
        </p:txBody>
      </p:sp>
      <p:sp>
        <p:nvSpPr>
          <p:cNvPr id="8" name="Tekstvak 7">
            <a:extLst>
              <a:ext uri="{FF2B5EF4-FFF2-40B4-BE49-F238E27FC236}">
                <a16:creationId xmlns:a16="http://schemas.microsoft.com/office/drawing/2014/main" id="{2EFD0B64-C419-4102-B9B6-4F2EBFB03114}"/>
              </a:ext>
            </a:extLst>
          </p:cNvPr>
          <p:cNvSpPr txBox="1"/>
          <p:nvPr/>
        </p:nvSpPr>
        <p:spPr>
          <a:xfrm>
            <a:off x="786214" y="401652"/>
            <a:ext cx="285392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800" dirty="0"/>
              <a:t>Omrekenschema’s</a:t>
            </a:r>
          </a:p>
        </p:txBody>
      </p:sp>
      <p:sp>
        <p:nvSpPr>
          <p:cNvPr id="9" name="Vrije vorm: vorm 8">
            <a:extLst>
              <a:ext uri="{FF2B5EF4-FFF2-40B4-BE49-F238E27FC236}">
                <a16:creationId xmlns:a16="http://schemas.microsoft.com/office/drawing/2014/main" id="{50F95CB5-F3A5-44BF-BA0F-99E561A135DB}"/>
              </a:ext>
            </a:extLst>
          </p:cNvPr>
          <p:cNvSpPr/>
          <p:nvPr/>
        </p:nvSpPr>
        <p:spPr>
          <a:xfrm rot="16503851">
            <a:off x="5540784" y="4285256"/>
            <a:ext cx="332368" cy="352327"/>
          </a:xfrm>
          <a:custGeom>
            <a:avLst/>
            <a:gdLst>
              <a:gd name="connsiteX0" fmla="*/ 341832 w 401652"/>
              <a:gd name="connsiteY0" fmla="*/ 0 h 299103"/>
              <a:gd name="connsiteX1" fmla="*/ 290557 w 401652"/>
              <a:gd name="connsiteY1" fmla="*/ 8546 h 299103"/>
              <a:gd name="connsiteX2" fmla="*/ 256374 w 401652"/>
              <a:gd name="connsiteY2" fmla="*/ 34184 h 299103"/>
              <a:gd name="connsiteX3" fmla="*/ 222190 w 401652"/>
              <a:gd name="connsiteY3" fmla="*/ 51275 h 299103"/>
              <a:gd name="connsiteX4" fmla="*/ 179461 w 401652"/>
              <a:gd name="connsiteY4" fmla="*/ 119641 h 299103"/>
              <a:gd name="connsiteX5" fmla="*/ 145278 w 401652"/>
              <a:gd name="connsiteY5" fmla="*/ 170916 h 299103"/>
              <a:gd name="connsiteX6" fmla="*/ 94004 w 401652"/>
              <a:gd name="connsiteY6" fmla="*/ 205099 h 299103"/>
              <a:gd name="connsiteX7" fmla="*/ 76912 w 401652"/>
              <a:gd name="connsiteY7" fmla="*/ 230737 h 299103"/>
              <a:gd name="connsiteX8" fmla="*/ 51275 w 401652"/>
              <a:gd name="connsiteY8" fmla="*/ 247828 h 299103"/>
              <a:gd name="connsiteX9" fmla="*/ 42729 w 401652"/>
              <a:gd name="connsiteY9" fmla="*/ 273466 h 299103"/>
              <a:gd name="connsiteX10" fmla="*/ 68366 w 401652"/>
              <a:gd name="connsiteY10" fmla="*/ 290557 h 299103"/>
              <a:gd name="connsiteX11" fmla="*/ 94004 w 401652"/>
              <a:gd name="connsiteY11" fmla="*/ 299103 h 299103"/>
              <a:gd name="connsiteX12" fmla="*/ 401652 w 401652"/>
              <a:gd name="connsiteY12" fmla="*/ 290557 h 299103"/>
              <a:gd name="connsiteX13" fmla="*/ 358923 w 401652"/>
              <a:gd name="connsiteY13" fmla="*/ 213645 h 299103"/>
              <a:gd name="connsiteX14" fmla="*/ 333286 w 401652"/>
              <a:gd name="connsiteY14" fmla="*/ 196554 h 299103"/>
              <a:gd name="connsiteX15" fmla="*/ 213645 w 401652"/>
              <a:gd name="connsiteY15" fmla="*/ 170916 h 299103"/>
              <a:gd name="connsiteX16" fmla="*/ 153824 w 401652"/>
              <a:gd name="connsiteY16" fmla="*/ 153825 h 299103"/>
              <a:gd name="connsiteX17" fmla="*/ 145278 w 401652"/>
              <a:gd name="connsiteY17" fmla="*/ 128187 h 299103"/>
              <a:gd name="connsiteX18" fmla="*/ 94004 w 401652"/>
              <a:gd name="connsiteY18" fmla="*/ 85458 h 299103"/>
              <a:gd name="connsiteX19" fmla="*/ 51275 w 401652"/>
              <a:gd name="connsiteY19" fmla="*/ 51275 h 299103"/>
              <a:gd name="connsiteX20" fmla="*/ 34183 w 401652"/>
              <a:gd name="connsiteY20" fmla="*/ 25638 h 299103"/>
              <a:gd name="connsiteX21" fmla="*/ 8546 w 401652"/>
              <a:gd name="connsiteY21" fmla="*/ 17092 h 299103"/>
              <a:gd name="connsiteX22" fmla="*/ 0 w 401652"/>
              <a:gd name="connsiteY22" fmla="*/ 8546 h 2991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401652" h="299103">
                <a:moveTo>
                  <a:pt x="341832" y="0"/>
                </a:moveTo>
                <a:cubicBezTo>
                  <a:pt x="324740" y="2849"/>
                  <a:pt x="306645" y="2111"/>
                  <a:pt x="290557" y="8546"/>
                </a:cubicBezTo>
                <a:cubicBezTo>
                  <a:pt x="277333" y="13836"/>
                  <a:pt x="268452" y="26635"/>
                  <a:pt x="256374" y="34184"/>
                </a:cubicBezTo>
                <a:cubicBezTo>
                  <a:pt x="245571" y="40936"/>
                  <a:pt x="233585" y="45578"/>
                  <a:pt x="222190" y="51275"/>
                </a:cubicBezTo>
                <a:cubicBezTo>
                  <a:pt x="162681" y="130621"/>
                  <a:pt x="226382" y="41439"/>
                  <a:pt x="179461" y="119641"/>
                </a:cubicBezTo>
                <a:cubicBezTo>
                  <a:pt x="168892" y="137255"/>
                  <a:pt x="162370" y="159522"/>
                  <a:pt x="145278" y="170916"/>
                </a:cubicBezTo>
                <a:lnTo>
                  <a:pt x="94004" y="205099"/>
                </a:lnTo>
                <a:cubicBezTo>
                  <a:pt x="88307" y="213645"/>
                  <a:pt x="84175" y="223474"/>
                  <a:pt x="76912" y="230737"/>
                </a:cubicBezTo>
                <a:cubicBezTo>
                  <a:pt x="69650" y="237999"/>
                  <a:pt x="57691" y="239808"/>
                  <a:pt x="51275" y="247828"/>
                </a:cubicBezTo>
                <a:cubicBezTo>
                  <a:pt x="45648" y="254862"/>
                  <a:pt x="45578" y="264920"/>
                  <a:pt x="42729" y="273466"/>
                </a:cubicBezTo>
                <a:cubicBezTo>
                  <a:pt x="51275" y="279163"/>
                  <a:pt x="59180" y="285964"/>
                  <a:pt x="68366" y="290557"/>
                </a:cubicBezTo>
                <a:cubicBezTo>
                  <a:pt x="76423" y="294586"/>
                  <a:pt x="84996" y="299103"/>
                  <a:pt x="94004" y="299103"/>
                </a:cubicBezTo>
                <a:cubicBezTo>
                  <a:pt x="196593" y="299103"/>
                  <a:pt x="299103" y="293406"/>
                  <a:pt x="401652" y="290557"/>
                </a:cubicBezTo>
                <a:cubicBezTo>
                  <a:pt x="392747" y="263842"/>
                  <a:pt x="384109" y="230435"/>
                  <a:pt x="358923" y="213645"/>
                </a:cubicBezTo>
                <a:cubicBezTo>
                  <a:pt x="350377" y="207948"/>
                  <a:pt x="342671" y="200725"/>
                  <a:pt x="333286" y="196554"/>
                </a:cubicBezTo>
                <a:cubicBezTo>
                  <a:pt x="279299" y="172560"/>
                  <a:pt x="275572" y="181237"/>
                  <a:pt x="213645" y="170916"/>
                </a:cubicBezTo>
                <a:cubicBezTo>
                  <a:pt x="192186" y="167340"/>
                  <a:pt x="174142" y="160597"/>
                  <a:pt x="153824" y="153825"/>
                </a:cubicBezTo>
                <a:cubicBezTo>
                  <a:pt x="150975" y="145279"/>
                  <a:pt x="150275" y="135682"/>
                  <a:pt x="145278" y="128187"/>
                </a:cubicBezTo>
                <a:cubicBezTo>
                  <a:pt x="132119" y="108448"/>
                  <a:pt x="112920" y="98069"/>
                  <a:pt x="94004" y="85458"/>
                </a:cubicBezTo>
                <a:cubicBezTo>
                  <a:pt x="75865" y="31044"/>
                  <a:pt x="101862" y="84999"/>
                  <a:pt x="51275" y="51275"/>
                </a:cubicBezTo>
                <a:cubicBezTo>
                  <a:pt x="42729" y="45578"/>
                  <a:pt x="42203" y="32054"/>
                  <a:pt x="34183" y="25638"/>
                </a:cubicBezTo>
                <a:cubicBezTo>
                  <a:pt x="27149" y="20011"/>
                  <a:pt x="16603" y="21121"/>
                  <a:pt x="8546" y="17092"/>
                </a:cubicBezTo>
                <a:cubicBezTo>
                  <a:pt x="4943" y="15290"/>
                  <a:pt x="2849" y="11395"/>
                  <a:pt x="0" y="8546"/>
                </a:cubicBezTo>
              </a:path>
            </a:pathLst>
          </a:custGeom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732037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>
            <a:extLst>
              <a:ext uri="{FF2B5EF4-FFF2-40B4-BE49-F238E27FC236}">
                <a16:creationId xmlns:a16="http://schemas.microsoft.com/office/drawing/2014/main" id="{04C3EA03-8215-4435-A38D-5DE2C69C543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329" t="-1" b="13458"/>
          <a:stretch/>
        </p:blipFill>
        <p:spPr>
          <a:xfrm>
            <a:off x="410197" y="1428997"/>
            <a:ext cx="2502282" cy="4852162"/>
          </a:xfrm>
          <a:prstGeom prst="rect">
            <a:avLst/>
          </a:prstGeom>
        </p:spPr>
      </p:pic>
      <p:graphicFrame>
        <p:nvGraphicFramePr>
          <p:cNvPr id="6" name="Tabel 5">
            <a:extLst>
              <a:ext uri="{FF2B5EF4-FFF2-40B4-BE49-F238E27FC236}">
                <a16:creationId xmlns:a16="http://schemas.microsoft.com/office/drawing/2014/main" id="{88D97E85-616D-4020-BF3E-D865F7DDFBDF}"/>
              </a:ext>
            </a:extLst>
          </p:cNvPr>
          <p:cNvGraphicFramePr>
            <a:graphicFrameLocks noGrp="1"/>
          </p:cNvGraphicFramePr>
          <p:nvPr/>
        </p:nvGraphicFramePr>
        <p:xfrm>
          <a:off x="4433621" y="4090580"/>
          <a:ext cx="1894539" cy="741680"/>
        </p:xfrm>
        <a:graphic>
          <a:graphicData uri="http://schemas.openxmlformats.org/drawingml/2006/table">
            <a:tbl>
              <a:tblPr firstRow="1" bandRow="1">
                <a:tableStyleId>{22838BEF-8BB2-4498-84A7-C5851F593DF1}</a:tableStyleId>
              </a:tblPr>
              <a:tblGrid>
                <a:gridCol w="543886">
                  <a:extLst>
                    <a:ext uri="{9D8B030D-6E8A-4147-A177-3AD203B41FA5}">
                      <a16:colId xmlns:a16="http://schemas.microsoft.com/office/drawing/2014/main" val="760677144"/>
                    </a:ext>
                  </a:extLst>
                </a:gridCol>
                <a:gridCol w="697989">
                  <a:extLst>
                    <a:ext uri="{9D8B030D-6E8A-4147-A177-3AD203B41FA5}">
                      <a16:colId xmlns:a16="http://schemas.microsoft.com/office/drawing/2014/main" val="3965552503"/>
                    </a:ext>
                  </a:extLst>
                </a:gridCol>
                <a:gridCol w="652664">
                  <a:extLst>
                    <a:ext uri="{9D8B030D-6E8A-4147-A177-3AD203B41FA5}">
                      <a16:colId xmlns:a16="http://schemas.microsoft.com/office/drawing/2014/main" val="422712301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nl-NL" b="0" dirty="0"/>
                        <a:t>mL</a:t>
                      </a:r>
                    </a:p>
                  </a:txBody>
                  <a:tcPr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b="0" dirty="0"/>
                        <a:t>12,6</a:t>
                      </a:r>
                    </a:p>
                  </a:txBody>
                  <a:tcPr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b="0" dirty="0"/>
                        <a:t>1000</a:t>
                      </a:r>
                    </a:p>
                  </a:txBody>
                  <a:tcPr>
                    <a:solidFill>
                      <a:srgbClr val="D2DE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227764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nl-NL" dirty="0"/>
                        <a:t>L </a:t>
                      </a:r>
                    </a:p>
                  </a:txBody>
                  <a:tcPr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/>
                        <a:t>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22163985"/>
                  </a:ext>
                </a:extLst>
              </a:tr>
            </a:tbl>
          </a:graphicData>
        </a:graphic>
      </p:graphicFrame>
      <p:sp>
        <p:nvSpPr>
          <p:cNvPr id="7" name="Tekstvak 6">
            <a:extLst>
              <a:ext uri="{FF2B5EF4-FFF2-40B4-BE49-F238E27FC236}">
                <a16:creationId xmlns:a16="http://schemas.microsoft.com/office/drawing/2014/main" id="{7D0BE50F-34E1-45F6-BC16-3A1DB223A169}"/>
              </a:ext>
            </a:extLst>
          </p:cNvPr>
          <p:cNvSpPr txBox="1"/>
          <p:nvPr/>
        </p:nvSpPr>
        <p:spPr>
          <a:xfrm>
            <a:off x="4255805" y="1743343"/>
            <a:ext cx="4144711" cy="4062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12,6 mL water hoeveel liter water is dat?</a:t>
            </a:r>
          </a:p>
          <a:p>
            <a:endParaRPr lang="nl-NL" dirty="0"/>
          </a:p>
          <a:p>
            <a:endParaRPr lang="nl-NL" dirty="0"/>
          </a:p>
          <a:p>
            <a:r>
              <a:rPr lang="nl-NL" dirty="0"/>
              <a:t>12,6 : 1000 = 0,0126 L = 1,26 · 10 </a:t>
            </a:r>
            <a:r>
              <a:rPr lang="nl-NL" baseline="30000" dirty="0"/>
              <a:t>-2 </a:t>
            </a:r>
            <a:r>
              <a:rPr lang="nl-NL" dirty="0"/>
              <a:t>L</a:t>
            </a:r>
            <a:endParaRPr lang="nl-NL" baseline="30000" dirty="0"/>
          </a:p>
          <a:p>
            <a:endParaRPr lang="nl-NL" baseline="30000" dirty="0"/>
          </a:p>
          <a:p>
            <a:endParaRPr lang="nl-NL" baseline="30000" dirty="0"/>
          </a:p>
          <a:p>
            <a:endParaRPr lang="nl-NL" baseline="30000" dirty="0"/>
          </a:p>
          <a:p>
            <a:endParaRPr lang="nl-NL" baseline="30000" dirty="0"/>
          </a:p>
          <a:p>
            <a:endParaRPr lang="nl-NL" baseline="30000" dirty="0"/>
          </a:p>
          <a:p>
            <a:endParaRPr lang="nl-NL" baseline="30000" dirty="0"/>
          </a:p>
          <a:p>
            <a:endParaRPr lang="nl-NL" baseline="30000" dirty="0"/>
          </a:p>
          <a:p>
            <a:endParaRPr lang="nl-NL" baseline="30000" dirty="0"/>
          </a:p>
          <a:p>
            <a:endParaRPr lang="nl-NL" baseline="30000" dirty="0"/>
          </a:p>
          <a:p>
            <a:endParaRPr lang="nl-NL" baseline="30000" dirty="0"/>
          </a:p>
          <a:p>
            <a:endParaRPr lang="nl-NL" baseline="30000" dirty="0"/>
          </a:p>
          <a:p>
            <a:endParaRPr lang="nl-NL" dirty="0"/>
          </a:p>
          <a:p>
            <a:r>
              <a:rPr lang="nl-NL" dirty="0"/>
              <a:t>12,6 x 1 : 1000 = 0,0126 L = </a:t>
            </a:r>
            <a:r>
              <a:rPr lang="nl-NL" dirty="0">
                <a:solidFill>
                  <a:srgbClr val="FF0000"/>
                </a:solidFill>
              </a:rPr>
              <a:t>1,26 · 10 </a:t>
            </a:r>
            <a:r>
              <a:rPr lang="nl-NL" baseline="30000" dirty="0">
                <a:solidFill>
                  <a:srgbClr val="FF0000"/>
                </a:solidFill>
              </a:rPr>
              <a:t>-2 </a:t>
            </a:r>
            <a:r>
              <a:rPr lang="nl-NL" dirty="0">
                <a:solidFill>
                  <a:srgbClr val="FF0000"/>
                </a:solidFill>
              </a:rPr>
              <a:t>L</a:t>
            </a:r>
            <a:endParaRPr lang="nl-NL" baseline="30000" dirty="0">
              <a:solidFill>
                <a:srgbClr val="FF0000"/>
              </a:solidFill>
            </a:endParaRPr>
          </a:p>
          <a:p>
            <a:endParaRPr lang="nl-NL" dirty="0">
              <a:solidFill>
                <a:srgbClr val="FF0000"/>
              </a:solidFill>
            </a:endParaRPr>
          </a:p>
        </p:txBody>
      </p:sp>
      <p:sp>
        <p:nvSpPr>
          <p:cNvPr id="8" name="Tekstvak 7">
            <a:extLst>
              <a:ext uri="{FF2B5EF4-FFF2-40B4-BE49-F238E27FC236}">
                <a16:creationId xmlns:a16="http://schemas.microsoft.com/office/drawing/2014/main" id="{2EFD0B64-C419-4102-B9B6-4F2EBFB03114}"/>
              </a:ext>
            </a:extLst>
          </p:cNvPr>
          <p:cNvSpPr txBox="1"/>
          <p:nvPr/>
        </p:nvSpPr>
        <p:spPr>
          <a:xfrm>
            <a:off x="786214" y="401652"/>
            <a:ext cx="285392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800" dirty="0"/>
              <a:t>Omrekenschema’s</a:t>
            </a:r>
          </a:p>
        </p:txBody>
      </p:sp>
      <p:sp>
        <p:nvSpPr>
          <p:cNvPr id="9" name="Vrije vorm: vorm 8">
            <a:extLst>
              <a:ext uri="{FF2B5EF4-FFF2-40B4-BE49-F238E27FC236}">
                <a16:creationId xmlns:a16="http://schemas.microsoft.com/office/drawing/2014/main" id="{50F95CB5-F3A5-44BF-BA0F-99E561A135DB}"/>
              </a:ext>
            </a:extLst>
          </p:cNvPr>
          <p:cNvSpPr/>
          <p:nvPr/>
        </p:nvSpPr>
        <p:spPr>
          <a:xfrm rot="16503851">
            <a:off x="5540784" y="4285256"/>
            <a:ext cx="332368" cy="352327"/>
          </a:xfrm>
          <a:custGeom>
            <a:avLst/>
            <a:gdLst>
              <a:gd name="connsiteX0" fmla="*/ 341832 w 401652"/>
              <a:gd name="connsiteY0" fmla="*/ 0 h 299103"/>
              <a:gd name="connsiteX1" fmla="*/ 290557 w 401652"/>
              <a:gd name="connsiteY1" fmla="*/ 8546 h 299103"/>
              <a:gd name="connsiteX2" fmla="*/ 256374 w 401652"/>
              <a:gd name="connsiteY2" fmla="*/ 34184 h 299103"/>
              <a:gd name="connsiteX3" fmla="*/ 222190 w 401652"/>
              <a:gd name="connsiteY3" fmla="*/ 51275 h 299103"/>
              <a:gd name="connsiteX4" fmla="*/ 179461 w 401652"/>
              <a:gd name="connsiteY4" fmla="*/ 119641 h 299103"/>
              <a:gd name="connsiteX5" fmla="*/ 145278 w 401652"/>
              <a:gd name="connsiteY5" fmla="*/ 170916 h 299103"/>
              <a:gd name="connsiteX6" fmla="*/ 94004 w 401652"/>
              <a:gd name="connsiteY6" fmla="*/ 205099 h 299103"/>
              <a:gd name="connsiteX7" fmla="*/ 76912 w 401652"/>
              <a:gd name="connsiteY7" fmla="*/ 230737 h 299103"/>
              <a:gd name="connsiteX8" fmla="*/ 51275 w 401652"/>
              <a:gd name="connsiteY8" fmla="*/ 247828 h 299103"/>
              <a:gd name="connsiteX9" fmla="*/ 42729 w 401652"/>
              <a:gd name="connsiteY9" fmla="*/ 273466 h 299103"/>
              <a:gd name="connsiteX10" fmla="*/ 68366 w 401652"/>
              <a:gd name="connsiteY10" fmla="*/ 290557 h 299103"/>
              <a:gd name="connsiteX11" fmla="*/ 94004 w 401652"/>
              <a:gd name="connsiteY11" fmla="*/ 299103 h 299103"/>
              <a:gd name="connsiteX12" fmla="*/ 401652 w 401652"/>
              <a:gd name="connsiteY12" fmla="*/ 290557 h 299103"/>
              <a:gd name="connsiteX13" fmla="*/ 358923 w 401652"/>
              <a:gd name="connsiteY13" fmla="*/ 213645 h 299103"/>
              <a:gd name="connsiteX14" fmla="*/ 333286 w 401652"/>
              <a:gd name="connsiteY14" fmla="*/ 196554 h 299103"/>
              <a:gd name="connsiteX15" fmla="*/ 213645 w 401652"/>
              <a:gd name="connsiteY15" fmla="*/ 170916 h 299103"/>
              <a:gd name="connsiteX16" fmla="*/ 153824 w 401652"/>
              <a:gd name="connsiteY16" fmla="*/ 153825 h 299103"/>
              <a:gd name="connsiteX17" fmla="*/ 145278 w 401652"/>
              <a:gd name="connsiteY17" fmla="*/ 128187 h 299103"/>
              <a:gd name="connsiteX18" fmla="*/ 94004 w 401652"/>
              <a:gd name="connsiteY18" fmla="*/ 85458 h 299103"/>
              <a:gd name="connsiteX19" fmla="*/ 51275 w 401652"/>
              <a:gd name="connsiteY19" fmla="*/ 51275 h 299103"/>
              <a:gd name="connsiteX20" fmla="*/ 34183 w 401652"/>
              <a:gd name="connsiteY20" fmla="*/ 25638 h 299103"/>
              <a:gd name="connsiteX21" fmla="*/ 8546 w 401652"/>
              <a:gd name="connsiteY21" fmla="*/ 17092 h 299103"/>
              <a:gd name="connsiteX22" fmla="*/ 0 w 401652"/>
              <a:gd name="connsiteY22" fmla="*/ 8546 h 2991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401652" h="299103">
                <a:moveTo>
                  <a:pt x="341832" y="0"/>
                </a:moveTo>
                <a:cubicBezTo>
                  <a:pt x="324740" y="2849"/>
                  <a:pt x="306645" y="2111"/>
                  <a:pt x="290557" y="8546"/>
                </a:cubicBezTo>
                <a:cubicBezTo>
                  <a:pt x="277333" y="13836"/>
                  <a:pt x="268452" y="26635"/>
                  <a:pt x="256374" y="34184"/>
                </a:cubicBezTo>
                <a:cubicBezTo>
                  <a:pt x="245571" y="40936"/>
                  <a:pt x="233585" y="45578"/>
                  <a:pt x="222190" y="51275"/>
                </a:cubicBezTo>
                <a:cubicBezTo>
                  <a:pt x="162681" y="130621"/>
                  <a:pt x="226382" y="41439"/>
                  <a:pt x="179461" y="119641"/>
                </a:cubicBezTo>
                <a:cubicBezTo>
                  <a:pt x="168892" y="137255"/>
                  <a:pt x="162370" y="159522"/>
                  <a:pt x="145278" y="170916"/>
                </a:cubicBezTo>
                <a:lnTo>
                  <a:pt x="94004" y="205099"/>
                </a:lnTo>
                <a:cubicBezTo>
                  <a:pt x="88307" y="213645"/>
                  <a:pt x="84175" y="223474"/>
                  <a:pt x="76912" y="230737"/>
                </a:cubicBezTo>
                <a:cubicBezTo>
                  <a:pt x="69650" y="237999"/>
                  <a:pt x="57691" y="239808"/>
                  <a:pt x="51275" y="247828"/>
                </a:cubicBezTo>
                <a:cubicBezTo>
                  <a:pt x="45648" y="254862"/>
                  <a:pt x="45578" y="264920"/>
                  <a:pt x="42729" y="273466"/>
                </a:cubicBezTo>
                <a:cubicBezTo>
                  <a:pt x="51275" y="279163"/>
                  <a:pt x="59180" y="285964"/>
                  <a:pt x="68366" y="290557"/>
                </a:cubicBezTo>
                <a:cubicBezTo>
                  <a:pt x="76423" y="294586"/>
                  <a:pt x="84996" y="299103"/>
                  <a:pt x="94004" y="299103"/>
                </a:cubicBezTo>
                <a:cubicBezTo>
                  <a:pt x="196593" y="299103"/>
                  <a:pt x="299103" y="293406"/>
                  <a:pt x="401652" y="290557"/>
                </a:cubicBezTo>
                <a:cubicBezTo>
                  <a:pt x="392747" y="263842"/>
                  <a:pt x="384109" y="230435"/>
                  <a:pt x="358923" y="213645"/>
                </a:cubicBezTo>
                <a:cubicBezTo>
                  <a:pt x="350377" y="207948"/>
                  <a:pt x="342671" y="200725"/>
                  <a:pt x="333286" y="196554"/>
                </a:cubicBezTo>
                <a:cubicBezTo>
                  <a:pt x="279299" y="172560"/>
                  <a:pt x="275572" y="181237"/>
                  <a:pt x="213645" y="170916"/>
                </a:cubicBezTo>
                <a:cubicBezTo>
                  <a:pt x="192186" y="167340"/>
                  <a:pt x="174142" y="160597"/>
                  <a:pt x="153824" y="153825"/>
                </a:cubicBezTo>
                <a:cubicBezTo>
                  <a:pt x="150975" y="145279"/>
                  <a:pt x="150275" y="135682"/>
                  <a:pt x="145278" y="128187"/>
                </a:cubicBezTo>
                <a:cubicBezTo>
                  <a:pt x="132119" y="108448"/>
                  <a:pt x="112920" y="98069"/>
                  <a:pt x="94004" y="85458"/>
                </a:cubicBezTo>
                <a:cubicBezTo>
                  <a:pt x="75865" y="31044"/>
                  <a:pt x="101862" y="84999"/>
                  <a:pt x="51275" y="51275"/>
                </a:cubicBezTo>
                <a:cubicBezTo>
                  <a:pt x="42729" y="45578"/>
                  <a:pt x="42203" y="32054"/>
                  <a:pt x="34183" y="25638"/>
                </a:cubicBezTo>
                <a:cubicBezTo>
                  <a:pt x="27149" y="20011"/>
                  <a:pt x="16603" y="21121"/>
                  <a:pt x="8546" y="17092"/>
                </a:cubicBezTo>
                <a:cubicBezTo>
                  <a:pt x="4943" y="15290"/>
                  <a:pt x="2849" y="11395"/>
                  <a:pt x="0" y="8546"/>
                </a:cubicBezTo>
              </a:path>
            </a:pathLst>
          </a:custGeom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218704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>
            <a:extLst>
              <a:ext uri="{FF2B5EF4-FFF2-40B4-BE49-F238E27FC236}">
                <a16:creationId xmlns:a16="http://schemas.microsoft.com/office/drawing/2014/main" id="{E72306B2-8444-4802-BD76-F23523D8C97B}"/>
              </a:ext>
            </a:extLst>
          </p:cNvPr>
          <p:cNvSpPr txBox="1"/>
          <p:nvPr/>
        </p:nvSpPr>
        <p:spPr>
          <a:xfrm>
            <a:off x="803305" y="589660"/>
            <a:ext cx="264489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Rekenen met de dichtheid</a:t>
            </a:r>
          </a:p>
          <a:p>
            <a:pPr fontAlgn="t"/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5325894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>
            <a:extLst>
              <a:ext uri="{FF2B5EF4-FFF2-40B4-BE49-F238E27FC236}">
                <a16:creationId xmlns:a16="http://schemas.microsoft.com/office/drawing/2014/main" id="{E72306B2-8444-4802-BD76-F23523D8C97B}"/>
              </a:ext>
            </a:extLst>
          </p:cNvPr>
          <p:cNvSpPr txBox="1"/>
          <p:nvPr/>
        </p:nvSpPr>
        <p:spPr>
          <a:xfrm>
            <a:off x="803305" y="589660"/>
            <a:ext cx="503347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Rekenen met de dichtheid:  eenheid </a:t>
            </a:r>
            <a:r>
              <a:rPr lang="nl-NL" dirty="0">
                <a:solidFill>
                  <a:srgbClr val="FF0000"/>
                </a:solidFill>
              </a:rPr>
              <a:t>g/cm</a:t>
            </a:r>
            <a:r>
              <a:rPr lang="nl-NL" baseline="30000" dirty="0">
                <a:solidFill>
                  <a:srgbClr val="FF0000"/>
                </a:solidFill>
              </a:rPr>
              <a:t>3  </a:t>
            </a:r>
            <a:r>
              <a:rPr lang="nl-NL" dirty="0">
                <a:solidFill>
                  <a:srgbClr val="FF0000"/>
                </a:solidFill>
              </a:rPr>
              <a:t>  </a:t>
            </a:r>
            <a:r>
              <a:rPr lang="nl-NL" dirty="0"/>
              <a:t>(vaak)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6426878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>
            <a:extLst>
              <a:ext uri="{FF2B5EF4-FFF2-40B4-BE49-F238E27FC236}">
                <a16:creationId xmlns:a16="http://schemas.microsoft.com/office/drawing/2014/main" id="{E72306B2-8444-4802-BD76-F23523D8C97B}"/>
              </a:ext>
            </a:extLst>
          </p:cNvPr>
          <p:cNvSpPr txBox="1"/>
          <p:nvPr/>
        </p:nvSpPr>
        <p:spPr>
          <a:xfrm>
            <a:off x="803305" y="589660"/>
            <a:ext cx="419422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Rekenen met de dichtheid:  eenheid </a:t>
            </a:r>
            <a:r>
              <a:rPr lang="nl-NL" dirty="0">
                <a:solidFill>
                  <a:srgbClr val="FF0000"/>
                </a:solidFill>
              </a:rPr>
              <a:t>g/cm</a:t>
            </a:r>
            <a:r>
              <a:rPr lang="nl-NL" baseline="30000" dirty="0">
                <a:solidFill>
                  <a:srgbClr val="FF0000"/>
                </a:solidFill>
              </a:rPr>
              <a:t>3</a:t>
            </a:r>
            <a:endParaRPr lang="nl-NL" dirty="0">
              <a:solidFill>
                <a:srgbClr val="FF0000"/>
              </a:solidFill>
            </a:endParaRPr>
          </a:p>
          <a:p>
            <a:pPr fontAlgn="t"/>
            <a:endParaRPr lang="nl-NL" dirty="0"/>
          </a:p>
          <a:p>
            <a:endParaRPr lang="nl-NL" dirty="0"/>
          </a:p>
          <a:p>
            <a:endParaRPr lang="nl-NL" dirty="0"/>
          </a:p>
        </p:txBody>
      </p:sp>
      <p:graphicFrame>
        <p:nvGraphicFramePr>
          <p:cNvPr id="6" name="Tabel 5">
            <a:extLst>
              <a:ext uri="{FF2B5EF4-FFF2-40B4-BE49-F238E27FC236}">
                <a16:creationId xmlns:a16="http://schemas.microsoft.com/office/drawing/2014/main" id="{171A2A89-7540-40A4-8C42-8B587EB389B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70997362"/>
              </p:ext>
            </p:extLst>
          </p:nvPr>
        </p:nvGraphicFramePr>
        <p:xfrm>
          <a:off x="6266693" y="589660"/>
          <a:ext cx="1894539" cy="741680"/>
        </p:xfrm>
        <a:graphic>
          <a:graphicData uri="http://schemas.openxmlformats.org/drawingml/2006/table">
            <a:tbl>
              <a:tblPr firstRow="1" bandRow="1">
                <a:tableStyleId>{22838BEF-8BB2-4498-84A7-C5851F593DF1}</a:tableStyleId>
              </a:tblPr>
              <a:tblGrid>
                <a:gridCol w="543886">
                  <a:extLst>
                    <a:ext uri="{9D8B030D-6E8A-4147-A177-3AD203B41FA5}">
                      <a16:colId xmlns:a16="http://schemas.microsoft.com/office/drawing/2014/main" val="760677144"/>
                    </a:ext>
                  </a:extLst>
                </a:gridCol>
                <a:gridCol w="697989">
                  <a:extLst>
                    <a:ext uri="{9D8B030D-6E8A-4147-A177-3AD203B41FA5}">
                      <a16:colId xmlns:a16="http://schemas.microsoft.com/office/drawing/2014/main" val="3965552503"/>
                    </a:ext>
                  </a:extLst>
                </a:gridCol>
                <a:gridCol w="652664">
                  <a:extLst>
                    <a:ext uri="{9D8B030D-6E8A-4147-A177-3AD203B41FA5}">
                      <a16:colId xmlns:a16="http://schemas.microsoft.com/office/drawing/2014/main" val="422712301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nl-NL" b="0" dirty="0"/>
                        <a:t>g</a:t>
                      </a:r>
                    </a:p>
                  </a:txBody>
                  <a:tcPr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b="0" dirty="0">
                          <a:solidFill>
                            <a:srgbClr val="FF0000"/>
                          </a:solidFill>
                        </a:rPr>
                        <a:t>……</a:t>
                      </a:r>
                    </a:p>
                  </a:txBody>
                  <a:tcPr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nl-NL" b="0" dirty="0"/>
                    </a:p>
                  </a:txBody>
                  <a:tcPr>
                    <a:solidFill>
                      <a:srgbClr val="D2DE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227764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nl-NL" dirty="0"/>
                        <a:t>cm</a:t>
                      </a:r>
                      <a:r>
                        <a:rPr lang="nl-NL" baseline="30000" dirty="0"/>
                        <a:t>3</a:t>
                      </a:r>
                      <a:endParaRPr lang="nl-NL" dirty="0"/>
                    </a:p>
                  </a:txBody>
                  <a:tcPr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>
                          <a:solidFill>
                            <a:srgbClr val="FF0000"/>
                          </a:solidFill>
                        </a:rPr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2216398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185373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>
            <a:extLst>
              <a:ext uri="{FF2B5EF4-FFF2-40B4-BE49-F238E27FC236}">
                <a16:creationId xmlns:a16="http://schemas.microsoft.com/office/drawing/2014/main" id="{E72306B2-8444-4802-BD76-F23523D8C97B}"/>
              </a:ext>
            </a:extLst>
          </p:cNvPr>
          <p:cNvSpPr txBox="1"/>
          <p:nvPr/>
        </p:nvSpPr>
        <p:spPr>
          <a:xfrm>
            <a:off x="803305" y="589660"/>
            <a:ext cx="4194225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Rekenen met de dichtheid:  eenheid g/cm</a:t>
            </a:r>
            <a:r>
              <a:rPr lang="nl-NL" baseline="30000" dirty="0"/>
              <a:t>3</a:t>
            </a:r>
            <a:endParaRPr lang="nl-NL" dirty="0"/>
          </a:p>
          <a:p>
            <a:pPr fontAlgn="t"/>
            <a:endParaRPr lang="nl-NL" dirty="0"/>
          </a:p>
          <a:p>
            <a:r>
              <a:rPr lang="nl-NL" dirty="0">
                <a:solidFill>
                  <a:srgbClr val="FF0000"/>
                </a:solidFill>
              </a:rPr>
              <a:t>IJzer heeft een dichtheid van 7,9 g/cm</a:t>
            </a:r>
            <a:r>
              <a:rPr lang="nl-NL" baseline="30000" dirty="0">
                <a:solidFill>
                  <a:srgbClr val="FF0000"/>
                </a:solidFill>
              </a:rPr>
              <a:t>3</a:t>
            </a:r>
            <a:endParaRPr lang="nl-NL" dirty="0">
              <a:solidFill>
                <a:srgbClr val="FF0000"/>
              </a:solidFill>
            </a:endParaRPr>
          </a:p>
          <a:p>
            <a:r>
              <a:rPr lang="nl-NL" dirty="0">
                <a:solidFill>
                  <a:srgbClr val="FF0000"/>
                </a:solidFill>
              </a:rPr>
              <a:t>Wat is het volume van 27,4 g ijzer?</a:t>
            </a:r>
          </a:p>
          <a:p>
            <a:endParaRPr lang="nl-NL" dirty="0"/>
          </a:p>
          <a:p>
            <a:endParaRPr lang="nl-NL" dirty="0"/>
          </a:p>
        </p:txBody>
      </p:sp>
      <p:graphicFrame>
        <p:nvGraphicFramePr>
          <p:cNvPr id="6" name="Tabel 5">
            <a:extLst>
              <a:ext uri="{FF2B5EF4-FFF2-40B4-BE49-F238E27FC236}">
                <a16:creationId xmlns:a16="http://schemas.microsoft.com/office/drawing/2014/main" id="{171A2A89-7540-40A4-8C42-8B587EB389B4}"/>
              </a:ext>
            </a:extLst>
          </p:cNvPr>
          <p:cNvGraphicFramePr>
            <a:graphicFrameLocks noGrp="1"/>
          </p:cNvGraphicFramePr>
          <p:nvPr/>
        </p:nvGraphicFramePr>
        <p:xfrm>
          <a:off x="6266693" y="589660"/>
          <a:ext cx="1894539" cy="741680"/>
        </p:xfrm>
        <a:graphic>
          <a:graphicData uri="http://schemas.openxmlformats.org/drawingml/2006/table">
            <a:tbl>
              <a:tblPr firstRow="1" bandRow="1">
                <a:tableStyleId>{22838BEF-8BB2-4498-84A7-C5851F593DF1}</a:tableStyleId>
              </a:tblPr>
              <a:tblGrid>
                <a:gridCol w="543886">
                  <a:extLst>
                    <a:ext uri="{9D8B030D-6E8A-4147-A177-3AD203B41FA5}">
                      <a16:colId xmlns:a16="http://schemas.microsoft.com/office/drawing/2014/main" val="760677144"/>
                    </a:ext>
                  </a:extLst>
                </a:gridCol>
                <a:gridCol w="697989">
                  <a:extLst>
                    <a:ext uri="{9D8B030D-6E8A-4147-A177-3AD203B41FA5}">
                      <a16:colId xmlns:a16="http://schemas.microsoft.com/office/drawing/2014/main" val="3965552503"/>
                    </a:ext>
                  </a:extLst>
                </a:gridCol>
                <a:gridCol w="652664">
                  <a:extLst>
                    <a:ext uri="{9D8B030D-6E8A-4147-A177-3AD203B41FA5}">
                      <a16:colId xmlns:a16="http://schemas.microsoft.com/office/drawing/2014/main" val="422712301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nl-NL" b="0" dirty="0"/>
                        <a:t>g</a:t>
                      </a:r>
                    </a:p>
                  </a:txBody>
                  <a:tcPr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b="0" dirty="0"/>
                        <a:t>……</a:t>
                      </a:r>
                    </a:p>
                  </a:txBody>
                  <a:tcPr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nl-NL" b="0" dirty="0"/>
                    </a:p>
                  </a:txBody>
                  <a:tcPr>
                    <a:solidFill>
                      <a:srgbClr val="D2DE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227764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nl-NL" dirty="0"/>
                        <a:t>cm</a:t>
                      </a:r>
                      <a:r>
                        <a:rPr lang="nl-NL" baseline="30000" dirty="0"/>
                        <a:t>3</a:t>
                      </a:r>
                      <a:endParaRPr lang="nl-NL" dirty="0"/>
                    </a:p>
                  </a:txBody>
                  <a:tcPr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2216398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85662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>
            <a:extLst>
              <a:ext uri="{FF2B5EF4-FFF2-40B4-BE49-F238E27FC236}">
                <a16:creationId xmlns:a16="http://schemas.microsoft.com/office/drawing/2014/main" id="{E72306B2-8444-4802-BD76-F23523D8C97B}"/>
              </a:ext>
            </a:extLst>
          </p:cNvPr>
          <p:cNvSpPr txBox="1"/>
          <p:nvPr/>
        </p:nvSpPr>
        <p:spPr>
          <a:xfrm>
            <a:off x="803305" y="589660"/>
            <a:ext cx="8340695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Rekenen met de dichtheid:  eenheid g/cm</a:t>
            </a:r>
            <a:r>
              <a:rPr lang="nl-NL" baseline="30000" dirty="0"/>
              <a:t>3</a:t>
            </a:r>
            <a:endParaRPr lang="nl-NL" dirty="0"/>
          </a:p>
          <a:p>
            <a:pPr fontAlgn="t"/>
            <a:endParaRPr lang="nl-NL" dirty="0"/>
          </a:p>
          <a:p>
            <a:r>
              <a:rPr lang="nl-NL" dirty="0"/>
              <a:t>IJzer heeft een dichtheid van </a:t>
            </a:r>
            <a:r>
              <a:rPr lang="nl-NL" dirty="0">
                <a:solidFill>
                  <a:srgbClr val="FF0000"/>
                </a:solidFill>
              </a:rPr>
              <a:t>7,9 g/cm</a:t>
            </a:r>
            <a:r>
              <a:rPr lang="nl-NL" baseline="30000" dirty="0">
                <a:solidFill>
                  <a:srgbClr val="FF0000"/>
                </a:solidFill>
              </a:rPr>
              <a:t>3</a:t>
            </a:r>
            <a:endParaRPr lang="nl-NL" dirty="0">
              <a:solidFill>
                <a:srgbClr val="FF0000"/>
              </a:solidFill>
            </a:endParaRPr>
          </a:p>
          <a:p>
            <a:r>
              <a:rPr lang="nl-NL" dirty="0"/>
              <a:t>Wat is het volume van 27,4 g ijzer?                                          </a:t>
            </a:r>
          </a:p>
          <a:p>
            <a:endParaRPr lang="nl-NL" dirty="0"/>
          </a:p>
        </p:txBody>
      </p:sp>
      <p:graphicFrame>
        <p:nvGraphicFramePr>
          <p:cNvPr id="6" name="Tabel 5">
            <a:extLst>
              <a:ext uri="{FF2B5EF4-FFF2-40B4-BE49-F238E27FC236}">
                <a16:creationId xmlns:a16="http://schemas.microsoft.com/office/drawing/2014/main" id="{171A2A89-7540-40A4-8C42-8B587EB389B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0158324"/>
              </p:ext>
            </p:extLst>
          </p:nvPr>
        </p:nvGraphicFramePr>
        <p:xfrm>
          <a:off x="6266693" y="589660"/>
          <a:ext cx="1894539" cy="741680"/>
        </p:xfrm>
        <a:graphic>
          <a:graphicData uri="http://schemas.openxmlformats.org/drawingml/2006/table">
            <a:tbl>
              <a:tblPr firstRow="1" bandRow="1">
                <a:tableStyleId>{22838BEF-8BB2-4498-84A7-C5851F593DF1}</a:tableStyleId>
              </a:tblPr>
              <a:tblGrid>
                <a:gridCol w="543886">
                  <a:extLst>
                    <a:ext uri="{9D8B030D-6E8A-4147-A177-3AD203B41FA5}">
                      <a16:colId xmlns:a16="http://schemas.microsoft.com/office/drawing/2014/main" val="760677144"/>
                    </a:ext>
                  </a:extLst>
                </a:gridCol>
                <a:gridCol w="697989">
                  <a:extLst>
                    <a:ext uri="{9D8B030D-6E8A-4147-A177-3AD203B41FA5}">
                      <a16:colId xmlns:a16="http://schemas.microsoft.com/office/drawing/2014/main" val="3965552503"/>
                    </a:ext>
                  </a:extLst>
                </a:gridCol>
                <a:gridCol w="652664">
                  <a:extLst>
                    <a:ext uri="{9D8B030D-6E8A-4147-A177-3AD203B41FA5}">
                      <a16:colId xmlns:a16="http://schemas.microsoft.com/office/drawing/2014/main" val="422712301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nl-NL" b="0" dirty="0"/>
                        <a:t>g</a:t>
                      </a:r>
                    </a:p>
                  </a:txBody>
                  <a:tcPr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b="0" dirty="0">
                          <a:solidFill>
                            <a:srgbClr val="FF0000"/>
                          </a:solidFill>
                        </a:rPr>
                        <a:t>7,9</a:t>
                      </a:r>
                    </a:p>
                  </a:txBody>
                  <a:tcPr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nl-NL" b="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rgbClr val="D2DE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227764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nl-NL" dirty="0"/>
                        <a:t>cm</a:t>
                      </a:r>
                      <a:r>
                        <a:rPr lang="nl-NL" baseline="30000" dirty="0"/>
                        <a:t>3</a:t>
                      </a:r>
                      <a:endParaRPr lang="nl-NL" dirty="0"/>
                    </a:p>
                  </a:txBody>
                  <a:tcPr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>
                          <a:solidFill>
                            <a:srgbClr val="FF0000"/>
                          </a:solidFill>
                        </a:rPr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nl-NL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2216398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903937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Afbeelding 4">
            <a:extLst>
              <a:ext uri="{FF2B5EF4-FFF2-40B4-BE49-F238E27FC236}">
                <a16:creationId xmlns:a16="http://schemas.microsoft.com/office/drawing/2014/main" id="{1A930981-6953-41E9-910F-136181832E8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3306"/>
          <a:stretch/>
        </p:blipFill>
        <p:spPr>
          <a:xfrm>
            <a:off x="-156280" y="1428997"/>
            <a:ext cx="6307616" cy="4860705"/>
          </a:xfrm>
          <a:prstGeom prst="rect">
            <a:avLst/>
          </a:prstGeom>
        </p:spPr>
      </p:pic>
      <p:sp>
        <p:nvSpPr>
          <p:cNvPr id="6" name="Tekstvak 5">
            <a:extLst>
              <a:ext uri="{FF2B5EF4-FFF2-40B4-BE49-F238E27FC236}">
                <a16:creationId xmlns:a16="http://schemas.microsoft.com/office/drawing/2014/main" id="{0AAB14E9-6053-45E2-A2B6-19FCBAD861FF}"/>
              </a:ext>
            </a:extLst>
          </p:cNvPr>
          <p:cNvSpPr txBox="1"/>
          <p:nvPr/>
        </p:nvSpPr>
        <p:spPr>
          <a:xfrm>
            <a:off x="786214" y="401652"/>
            <a:ext cx="285392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800" dirty="0"/>
              <a:t>Omrekenschema’s</a:t>
            </a:r>
          </a:p>
        </p:txBody>
      </p:sp>
    </p:spTree>
    <p:extLst>
      <p:ext uri="{BB962C8B-B14F-4D97-AF65-F5344CB8AC3E}">
        <p14:creationId xmlns:p14="http://schemas.microsoft.com/office/powerpoint/2010/main" val="27940404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>
            <a:extLst>
              <a:ext uri="{FF2B5EF4-FFF2-40B4-BE49-F238E27FC236}">
                <a16:creationId xmlns:a16="http://schemas.microsoft.com/office/drawing/2014/main" id="{E72306B2-8444-4802-BD76-F23523D8C97B}"/>
              </a:ext>
            </a:extLst>
          </p:cNvPr>
          <p:cNvSpPr txBox="1"/>
          <p:nvPr/>
        </p:nvSpPr>
        <p:spPr>
          <a:xfrm>
            <a:off x="803305" y="589660"/>
            <a:ext cx="8340695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Rekenen met de dichtheid:  eenheid g/cm</a:t>
            </a:r>
            <a:r>
              <a:rPr lang="nl-NL" baseline="30000" dirty="0"/>
              <a:t>3</a:t>
            </a:r>
            <a:endParaRPr lang="nl-NL" dirty="0"/>
          </a:p>
          <a:p>
            <a:pPr fontAlgn="t"/>
            <a:endParaRPr lang="nl-NL" dirty="0"/>
          </a:p>
          <a:p>
            <a:r>
              <a:rPr lang="nl-NL" dirty="0"/>
              <a:t>IJzer heeft een dichtheid van 7,9 g/cm</a:t>
            </a:r>
            <a:r>
              <a:rPr lang="nl-NL" baseline="30000" dirty="0"/>
              <a:t>3</a:t>
            </a:r>
            <a:endParaRPr lang="nl-NL" dirty="0"/>
          </a:p>
          <a:p>
            <a:r>
              <a:rPr lang="nl-NL" dirty="0">
                <a:solidFill>
                  <a:srgbClr val="FF0000"/>
                </a:solidFill>
              </a:rPr>
              <a:t>Wat is het volume van 27,4 g ijzer?                                          </a:t>
            </a:r>
            <a:endParaRPr lang="nl-NL" dirty="0"/>
          </a:p>
          <a:p>
            <a:endParaRPr lang="nl-NL" dirty="0"/>
          </a:p>
        </p:txBody>
      </p:sp>
      <p:graphicFrame>
        <p:nvGraphicFramePr>
          <p:cNvPr id="6" name="Tabel 5">
            <a:extLst>
              <a:ext uri="{FF2B5EF4-FFF2-40B4-BE49-F238E27FC236}">
                <a16:creationId xmlns:a16="http://schemas.microsoft.com/office/drawing/2014/main" id="{171A2A89-7540-40A4-8C42-8B587EB389B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30361479"/>
              </p:ext>
            </p:extLst>
          </p:nvPr>
        </p:nvGraphicFramePr>
        <p:xfrm>
          <a:off x="6266693" y="589660"/>
          <a:ext cx="1894539" cy="741680"/>
        </p:xfrm>
        <a:graphic>
          <a:graphicData uri="http://schemas.openxmlformats.org/drawingml/2006/table">
            <a:tbl>
              <a:tblPr firstRow="1" bandRow="1">
                <a:tableStyleId>{22838BEF-8BB2-4498-84A7-C5851F593DF1}</a:tableStyleId>
              </a:tblPr>
              <a:tblGrid>
                <a:gridCol w="543886">
                  <a:extLst>
                    <a:ext uri="{9D8B030D-6E8A-4147-A177-3AD203B41FA5}">
                      <a16:colId xmlns:a16="http://schemas.microsoft.com/office/drawing/2014/main" val="760677144"/>
                    </a:ext>
                  </a:extLst>
                </a:gridCol>
                <a:gridCol w="697989">
                  <a:extLst>
                    <a:ext uri="{9D8B030D-6E8A-4147-A177-3AD203B41FA5}">
                      <a16:colId xmlns:a16="http://schemas.microsoft.com/office/drawing/2014/main" val="3965552503"/>
                    </a:ext>
                  </a:extLst>
                </a:gridCol>
                <a:gridCol w="652664">
                  <a:extLst>
                    <a:ext uri="{9D8B030D-6E8A-4147-A177-3AD203B41FA5}">
                      <a16:colId xmlns:a16="http://schemas.microsoft.com/office/drawing/2014/main" val="422712301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nl-NL" b="0" dirty="0"/>
                        <a:t>g</a:t>
                      </a:r>
                    </a:p>
                  </a:txBody>
                  <a:tcPr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b="0" dirty="0">
                          <a:solidFill>
                            <a:srgbClr val="FF0000"/>
                          </a:solidFill>
                        </a:rPr>
                        <a:t>7,9</a:t>
                      </a:r>
                    </a:p>
                  </a:txBody>
                  <a:tcPr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b="0" dirty="0">
                          <a:solidFill>
                            <a:srgbClr val="FF0000"/>
                          </a:solidFill>
                        </a:rPr>
                        <a:t>27,4</a:t>
                      </a:r>
                    </a:p>
                  </a:txBody>
                  <a:tcPr>
                    <a:solidFill>
                      <a:srgbClr val="D2DE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227764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nl-NL" dirty="0"/>
                        <a:t>cm</a:t>
                      </a:r>
                      <a:r>
                        <a:rPr lang="nl-NL" baseline="30000" dirty="0"/>
                        <a:t>3</a:t>
                      </a:r>
                      <a:endParaRPr lang="nl-NL" dirty="0"/>
                    </a:p>
                  </a:txBody>
                  <a:tcPr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>
                          <a:solidFill>
                            <a:srgbClr val="FF0000"/>
                          </a:solidFill>
                        </a:rPr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>
                          <a:solidFill>
                            <a:srgbClr val="FF0000"/>
                          </a:solidFill>
                        </a:rPr>
                        <a:t>?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2216398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754460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>
            <a:extLst>
              <a:ext uri="{FF2B5EF4-FFF2-40B4-BE49-F238E27FC236}">
                <a16:creationId xmlns:a16="http://schemas.microsoft.com/office/drawing/2014/main" id="{E72306B2-8444-4802-BD76-F23523D8C97B}"/>
              </a:ext>
            </a:extLst>
          </p:cNvPr>
          <p:cNvSpPr txBox="1"/>
          <p:nvPr/>
        </p:nvSpPr>
        <p:spPr>
          <a:xfrm>
            <a:off x="803305" y="589660"/>
            <a:ext cx="8340695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Rekenen met de dichtheid:  eenheid g/cm</a:t>
            </a:r>
            <a:r>
              <a:rPr lang="nl-NL" baseline="30000" dirty="0"/>
              <a:t>3</a:t>
            </a:r>
            <a:endParaRPr lang="nl-NL" dirty="0"/>
          </a:p>
          <a:p>
            <a:pPr fontAlgn="t"/>
            <a:endParaRPr lang="nl-NL" dirty="0"/>
          </a:p>
          <a:p>
            <a:r>
              <a:rPr lang="nl-NL" dirty="0"/>
              <a:t>IJzer heeft een dichtheid van 7,9 g/cm</a:t>
            </a:r>
            <a:r>
              <a:rPr lang="nl-NL" baseline="30000" dirty="0"/>
              <a:t>3</a:t>
            </a:r>
            <a:endParaRPr lang="nl-NL" dirty="0"/>
          </a:p>
          <a:p>
            <a:r>
              <a:rPr lang="nl-NL" dirty="0"/>
              <a:t>Wat is het volume van 27,4 g ijzer?                                        </a:t>
            </a:r>
            <a:r>
              <a:rPr lang="nl-NL" dirty="0">
                <a:solidFill>
                  <a:srgbClr val="FF0000"/>
                </a:solidFill>
              </a:rPr>
              <a:t>1 x 27,4 : 7.9 = </a:t>
            </a:r>
            <a:r>
              <a:rPr lang="nl-NL" u="sng" dirty="0">
                <a:solidFill>
                  <a:srgbClr val="FF0000"/>
                </a:solidFill>
              </a:rPr>
              <a:t>3,5</a:t>
            </a:r>
            <a:r>
              <a:rPr lang="nl-NL" dirty="0">
                <a:solidFill>
                  <a:srgbClr val="FF0000"/>
                </a:solidFill>
              </a:rPr>
              <a:t> cm</a:t>
            </a:r>
            <a:r>
              <a:rPr lang="nl-NL" baseline="30000" dirty="0">
                <a:solidFill>
                  <a:srgbClr val="FF0000"/>
                </a:solidFill>
              </a:rPr>
              <a:t>3</a:t>
            </a:r>
            <a:endParaRPr lang="nl-NL" u="sng" dirty="0">
              <a:solidFill>
                <a:srgbClr val="FF0000"/>
              </a:solidFill>
            </a:endParaRPr>
          </a:p>
          <a:p>
            <a:endParaRPr lang="nl-NL" dirty="0"/>
          </a:p>
          <a:p>
            <a:endParaRPr lang="nl-NL" dirty="0"/>
          </a:p>
        </p:txBody>
      </p:sp>
      <p:graphicFrame>
        <p:nvGraphicFramePr>
          <p:cNvPr id="6" name="Tabel 5">
            <a:extLst>
              <a:ext uri="{FF2B5EF4-FFF2-40B4-BE49-F238E27FC236}">
                <a16:creationId xmlns:a16="http://schemas.microsoft.com/office/drawing/2014/main" id="{171A2A89-7540-40A4-8C42-8B587EB389B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42776374"/>
              </p:ext>
            </p:extLst>
          </p:nvPr>
        </p:nvGraphicFramePr>
        <p:xfrm>
          <a:off x="6266693" y="589660"/>
          <a:ext cx="1894539" cy="741680"/>
        </p:xfrm>
        <a:graphic>
          <a:graphicData uri="http://schemas.openxmlformats.org/drawingml/2006/table">
            <a:tbl>
              <a:tblPr firstRow="1" bandRow="1">
                <a:tableStyleId>{22838BEF-8BB2-4498-84A7-C5851F593DF1}</a:tableStyleId>
              </a:tblPr>
              <a:tblGrid>
                <a:gridCol w="543886">
                  <a:extLst>
                    <a:ext uri="{9D8B030D-6E8A-4147-A177-3AD203B41FA5}">
                      <a16:colId xmlns:a16="http://schemas.microsoft.com/office/drawing/2014/main" val="760677144"/>
                    </a:ext>
                  </a:extLst>
                </a:gridCol>
                <a:gridCol w="697989">
                  <a:extLst>
                    <a:ext uri="{9D8B030D-6E8A-4147-A177-3AD203B41FA5}">
                      <a16:colId xmlns:a16="http://schemas.microsoft.com/office/drawing/2014/main" val="3965552503"/>
                    </a:ext>
                  </a:extLst>
                </a:gridCol>
                <a:gridCol w="652664">
                  <a:extLst>
                    <a:ext uri="{9D8B030D-6E8A-4147-A177-3AD203B41FA5}">
                      <a16:colId xmlns:a16="http://schemas.microsoft.com/office/drawing/2014/main" val="422712301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nl-NL" b="0" dirty="0"/>
                        <a:t>g</a:t>
                      </a:r>
                    </a:p>
                  </a:txBody>
                  <a:tcPr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b="0" dirty="0">
                          <a:solidFill>
                            <a:schemeClr val="tx1"/>
                          </a:solidFill>
                        </a:rPr>
                        <a:t>7,9</a:t>
                      </a:r>
                    </a:p>
                  </a:txBody>
                  <a:tcPr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b="0" dirty="0">
                          <a:solidFill>
                            <a:schemeClr val="tx1"/>
                          </a:solidFill>
                        </a:rPr>
                        <a:t>27,4</a:t>
                      </a:r>
                    </a:p>
                  </a:txBody>
                  <a:tcPr>
                    <a:solidFill>
                      <a:srgbClr val="D2DE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227764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nl-NL" dirty="0"/>
                        <a:t>cm</a:t>
                      </a:r>
                      <a:r>
                        <a:rPr lang="nl-NL" baseline="30000" dirty="0"/>
                        <a:t>3</a:t>
                      </a:r>
                      <a:endParaRPr lang="nl-NL" dirty="0"/>
                    </a:p>
                  </a:txBody>
                  <a:tcPr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>
                          <a:solidFill>
                            <a:schemeClr val="tx1"/>
                          </a:solidFill>
                        </a:rPr>
                        <a:t>?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22163985"/>
                  </a:ext>
                </a:extLst>
              </a:tr>
            </a:tbl>
          </a:graphicData>
        </a:graphic>
      </p:graphicFrame>
      <p:sp>
        <p:nvSpPr>
          <p:cNvPr id="4" name="Vrije vorm: vorm 3">
            <a:extLst>
              <a:ext uri="{FF2B5EF4-FFF2-40B4-BE49-F238E27FC236}">
                <a16:creationId xmlns:a16="http://schemas.microsoft.com/office/drawing/2014/main" id="{9A25EB88-F042-4BB6-BFA4-B3DEB4C0E77F}"/>
              </a:ext>
            </a:extLst>
          </p:cNvPr>
          <p:cNvSpPr/>
          <p:nvPr/>
        </p:nvSpPr>
        <p:spPr>
          <a:xfrm rot="11136697">
            <a:off x="7316309" y="852207"/>
            <a:ext cx="347351" cy="252249"/>
          </a:xfrm>
          <a:custGeom>
            <a:avLst/>
            <a:gdLst>
              <a:gd name="connsiteX0" fmla="*/ 341832 w 401652"/>
              <a:gd name="connsiteY0" fmla="*/ 0 h 299103"/>
              <a:gd name="connsiteX1" fmla="*/ 290557 w 401652"/>
              <a:gd name="connsiteY1" fmla="*/ 8546 h 299103"/>
              <a:gd name="connsiteX2" fmla="*/ 256374 w 401652"/>
              <a:gd name="connsiteY2" fmla="*/ 34184 h 299103"/>
              <a:gd name="connsiteX3" fmla="*/ 222190 w 401652"/>
              <a:gd name="connsiteY3" fmla="*/ 51275 h 299103"/>
              <a:gd name="connsiteX4" fmla="*/ 179461 w 401652"/>
              <a:gd name="connsiteY4" fmla="*/ 119641 h 299103"/>
              <a:gd name="connsiteX5" fmla="*/ 145278 w 401652"/>
              <a:gd name="connsiteY5" fmla="*/ 170916 h 299103"/>
              <a:gd name="connsiteX6" fmla="*/ 94004 w 401652"/>
              <a:gd name="connsiteY6" fmla="*/ 205099 h 299103"/>
              <a:gd name="connsiteX7" fmla="*/ 76912 w 401652"/>
              <a:gd name="connsiteY7" fmla="*/ 230737 h 299103"/>
              <a:gd name="connsiteX8" fmla="*/ 51275 w 401652"/>
              <a:gd name="connsiteY8" fmla="*/ 247828 h 299103"/>
              <a:gd name="connsiteX9" fmla="*/ 42729 w 401652"/>
              <a:gd name="connsiteY9" fmla="*/ 273466 h 299103"/>
              <a:gd name="connsiteX10" fmla="*/ 68366 w 401652"/>
              <a:gd name="connsiteY10" fmla="*/ 290557 h 299103"/>
              <a:gd name="connsiteX11" fmla="*/ 94004 w 401652"/>
              <a:gd name="connsiteY11" fmla="*/ 299103 h 299103"/>
              <a:gd name="connsiteX12" fmla="*/ 401652 w 401652"/>
              <a:gd name="connsiteY12" fmla="*/ 290557 h 299103"/>
              <a:gd name="connsiteX13" fmla="*/ 358923 w 401652"/>
              <a:gd name="connsiteY13" fmla="*/ 213645 h 299103"/>
              <a:gd name="connsiteX14" fmla="*/ 333286 w 401652"/>
              <a:gd name="connsiteY14" fmla="*/ 196554 h 299103"/>
              <a:gd name="connsiteX15" fmla="*/ 213645 w 401652"/>
              <a:gd name="connsiteY15" fmla="*/ 170916 h 299103"/>
              <a:gd name="connsiteX16" fmla="*/ 153824 w 401652"/>
              <a:gd name="connsiteY16" fmla="*/ 153825 h 299103"/>
              <a:gd name="connsiteX17" fmla="*/ 145278 w 401652"/>
              <a:gd name="connsiteY17" fmla="*/ 128187 h 299103"/>
              <a:gd name="connsiteX18" fmla="*/ 94004 w 401652"/>
              <a:gd name="connsiteY18" fmla="*/ 85458 h 299103"/>
              <a:gd name="connsiteX19" fmla="*/ 51275 w 401652"/>
              <a:gd name="connsiteY19" fmla="*/ 51275 h 299103"/>
              <a:gd name="connsiteX20" fmla="*/ 34183 w 401652"/>
              <a:gd name="connsiteY20" fmla="*/ 25638 h 299103"/>
              <a:gd name="connsiteX21" fmla="*/ 8546 w 401652"/>
              <a:gd name="connsiteY21" fmla="*/ 17092 h 299103"/>
              <a:gd name="connsiteX22" fmla="*/ 0 w 401652"/>
              <a:gd name="connsiteY22" fmla="*/ 8546 h 2991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401652" h="299103">
                <a:moveTo>
                  <a:pt x="341832" y="0"/>
                </a:moveTo>
                <a:cubicBezTo>
                  <a:pt x="324740" y="2849"/>
                  <a:pt x="306645" y="2111"/>
                  <a:pt x="290557" y="8546"/>
                </a:cubicBezTo>
                <a:cubicBezTo>
                  <a:pt x="277333" y="13836"/>
                  <a:pt x="268452" y="26635"/>
                  <a:pt x="256374" y="34184"/>
                </a:cubicBezTo>
                <a:cubicBezTo>
                  <a:pt x="245571" y="40936"/>
                  <a:pt x="233585" y="45578"/>
                  <a:pt x="222190" y="51275"/>
                </a:cubicBezTo>
                <a:cubicBezTo>
                  <a:pt x="162681" y="130621"/>
                  <a:pt x="226382" y="41439"/>
                  <a:pt x="179461" y="119641"/>
                </a:cubicBezTo>
                <a:cubicBezTo>
                  <a:pt x="168892" y="137255"/>
                  <a:pt x="162370" y="159522"/>
                  <a:pt x="145278" y="170916"/>
                </a:cubicBezTo>
                <a:lnTo>
                  <a:pt x="94004" y="205099"/>
                </a:lnTo>
                <a:cubicBezTo>
                  <a:pt x="88307" y="213645"/>
                  <a:pt x="84175" y="223474"/>
                  <a:pt x="76912" y="230737"/>
                </a:cubicBezTo>
                <a:cubicBezTo>
                  <a:pt x="69650" y="237999"/>
                  <a:pt x="57691" y="239808"/>
                  <a:pt x="51275" y="247828"/>
                </a:cubicBezTo>
                <a:cubicBezTo>
                  <a:pt x="45648" y="254862"/>
                  <a:pt x="45578" y="264920"/>
                  <a:pt x="42729" y="273466"/>
                </a:cubicBezTo>
                <a:cubicBezTo>
                  <a:pt x="51275" y="279163"/>
                  <a:pt x="59180" y="285964"/>
                  <a:pt x="68366" y="290557"/>
                </a:cubicBezTo>
                <a:cubicBezTo>
                  <a:pt x="76423" y="294586"/>
                  <a:pt x="84996" y="299103"/>
                  <a:pt x="94004" y="299103"/>
                </a:cubicBezTo>
                <a:cubicBezTo>
                  <a:pt x="196593" y="299103"/>
                  <a:pt x="299103" y="293406"/>
                  <a:pt x="401652" y="290557"/>
                </a:cubicBezTo>
                <a:cubicBezTo>
                  <a:pt x="392747" y="263842"/>
                  <a:pt x="384109" y="230435"/>
                  <a:pt x="358923" y="213645"/>
                </a:cubicBezTo>
                <a:cubicBezTo>
                  <a:pt x="350377" y="207948"/>
                  <a:pt x="342671" y="200725"/>
                  <a:pt x="333286" y="196554"/>
                </a:cubicBezTo>
                <a:cubicBezTo>
                  <a:pt x="279299" y="172560"/>
                  <a:pt x="275572" y="181237"/>
                  <a:pt x="213645" y="170916"/>
                </a:cubicBezTo>
                <a:cubicBezTo>
                  <a:pt x="192186" y="167340"/>
                  <a:pt x="174142" y="160597"/>
                  <a:pt x="153824" y="153825"/>
                </a:cubicBezTo>
                <a:cubicBezTo>
                  <a:pt x="150975" y="145279"/>
                  <a:pt x="150275" y="135682"/>
                  <a:pt x="145278" y="128187"/>
                </a:cubicBezTo>
                <a:cubicBezTo>
                  <a:pt x="132119" y="108448"/>
                  <a:pt x="112920" y="98069"/>
                  <a:pt x="94004" y="85458"/>
                </a:cubicBezTo>
                <a:cubicBezTo>
                  <a:pt x="75865" y="31044"/>
                  <a:pt x="101862" y="84999"/>
                  <a:pt x="51275" y="51275"/>
                </a:cubicBezTo>
                <a:cubicBezTo>
                  <a:pt x="42729" y="45578"/>
                  <a:pt x="42203" y="32054"/>
                  <a:pt x="34183" y="25638"/>
                </a:cubicBezTo>
                <a:cubicBezTo>
                  <a:pt x="27149" y="20011"/>
                  <a:pt x="16603" y="21121"/>
                  <a:pt x="8546" y="17092"/>
                </a:cubicBezTo>
                <a:cubicBezTo>
                  <a:pt x="4943" y="15290"/>
                  <a:pt x="2849" y="11395"/>
                  <a:pt x="0" y="8546"/>
                </a:cubicBezTo>
              </a:path>
            </a:pathLst>
          </a:custGeom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748734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>
            <a:extLst>
              <a:ext uri="{FF2B5EF4-FFF2-40B4-BE49-F238E27FC236}">
                <a16:creationId xmlns:a16="http://schemas.microsoft.com/office/drawing/2014/main" id="{E72306B2-8444-4802-BD76-F23523D8C97B}"/>
              </a:ext>
            </a:extLst>
          </p:cNvPr>
          <p:cNvSpPr txBox="1"/>
          <p:nvPr/>
        </p:nvSpPr>
        <p:spPr>
          <a:xfrm>
            <a:off x="803305" y="589660"/>
            <a:ext cx="4194225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Rekenen met de dichtheid:  eenheid g/cm</a:t>
            </a:r>
            <a:r>
              <a:rPr lang="nl-NL" baseline="30000" dirty="0"/>
              <a:t>3</a:t>
            </a:r>
            <a:endParaRPr lang="nl-NL" dirty="0"/>
          </a:p>
          <a:p>
            <a:pPr fontAlgn="t"/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r>
              <a:rPr lang="nl-NL" dirty="0">
                <a:solidFill>
                  <a:srgbClr val="FF0000"/>
                </a:solidFill>
              </a:rPr>
              <a:t>Rekenen aan oplossingen</a:t>
            </a:r>
          </a:p>
          <a:p>
            <a:endParaRPr lang="nl-NL" dirty="0"/>
          </a:p>
          <a:p>
            <a:endParaRPr lang="nl-NL" dirty="0"/>
          </a:p>
          <a:p>
            <a:endParaRPr lang="nl-NL" dirty="0"/>
          </a:p>
        </p:txBody>
      </p:sp>
      <p:graphicFrame>
        <p:nvGraphicFramePr>
          <p:cNvPr id="6" name="Tabel 5">
            <a:extLst>
              <a:ext uri="{FF2B5EF4-FFF2-40B4-BE49-F238E27FC236}">
                <a16:creationId xmlns:a16="http://schemas.microsoft.com/office/drawing/2014/main" id="{171A2A89-7540-40A4-8C42-8B587EB389B4}"/>
              </a:ext>
            </a:extLst>
          </p:cNvPr>
          <p:cNvGraphicFramePr>
            <a:graphicFrameLocks noGrp="1"/>
          </p:cNvGraphicFramePr>
          <p:nvPr/>
        </p:nvGraphicFramePr>
        <p:xfrm>
          <a:off x="6266693" y="589660"/>
          <a:ext cx="1894539" cy="741680"/>
        </p:xfrm>
        <a:graphic>
          <a:graphicData uri="http://schemas.openxmlformats.org/drawingml/2006/table">
            <a:tbl>
              <a:tblPr firstRow="1" bandRow="1">
                <a:tableStyleId>{22838BEF-8BB2-4498-84A7-C5851F593DF1}</a:tableStyleId>
              </a:tblPr>
              <a:tblGrid>
                <a:gridCol w="543886">
                  <a:extLst>
                    <a:ext uri="{9D8B030D-6E8A-4147-A177-3AD203B41FA5}">
                      <a16:colId xmlns:a16="http://schemas.microsoft.com/office/drawing/2014/main" val="760677144"/>
                    </a:ext>
                  </a:extLst>
                </a:gridCol>
                <a:gridCol w="697989">
                  <a:extLst>
                    <a:ext uri="{9D8B030D-6E8A-4147-A177-3AD203B41FA5}">
                      <a16:colId xmlns:a16="http://schemas.microsoft.com/office/drawing/2014/main" val="3965552503"/>
                    </a:ext>
                  </a:extLst>
                </a:gridCol>
                <a:gridCol w="652664">
                  <a:extLst>
                    <a:ext uri="{9D8B030D-6E8A-4147-A177-3AD203B41FA5}">
                      <a16:colId xmlns:a16="http://schemas.microsoft.com/office/drawing/2014/main" val="422712301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nl-NL" b="0" dirty="0"/>
                        <a:t>g</a:t>
                      </a:r>
                    </a:p>
                  </a:txBody>
                  <a:tcPr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b="0" dirty="0"/>
                        <a:t>……</a:t>
                      </a:r>
                    </a:p>
                  </a:txBody>
                  <a:tcPr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nl-NL" b="0" dirty="0"/>
                    </a:p>
                  </a:txBody>
                  <a:tcPr>
                    <a:solidFill>
                      <a:srgbClr val="D2DE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227764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nl-NL" dirty="0"/>
                        <a:t>cm</a:t>
                      </a:r>
                      <a:r>
                        <a:rPr lang="nl-NL" baseline="30000" dirty="0"/>
                        <a:t>3</a:t>
                      </a:r>
                      <a:endParaRPr lang="nl-NL" dirty="0"/>
                    </a:p>
                  </a:txBody>
                  <a:tcPr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2216398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663253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>
            <a:extLst>
              <a:ext uri="{FF2B5EF4-FFF2-40B4-BE49-F238E27FC236}">
                <a16:creationId xmlns:a16="http://schemas.microsoft.com/office/drawing/2014/main" id="{E72306B2-8444-4802-BD76-F23523D8C97B}"/>
              </a:ext>
            </a:extLst>
          </p:cNvPr>
          <p:cNvSpPr txBox="1"/>
          <p:nvPr/>
        </p:nvSpPr>
        <p:spPr>
          <a:xfrm>
            <a:off x="803305" y="589660"/>
            <a:ext cx="4194225" cy="34163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Rekenen met de dichtheid:  eenheid g/cm</a:t>
            </a:r>
            <a:r>
              <a:rPr lang="nl-NL" baseline="30000" dirty="0"/>
              <a:t>3</a:t>
            </a:r>
            <a:endParaRPr lang="nl-NL" dirty="0"/>
          </a:p>
          <a:p>
            <a:pPr fontAlgn="t"/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r>
              <a:rPr lang="nl-NL" dirty="0"/>
              <a:t>Rekenen aan oplossingen:</a:t>
            </a:r>
          </a:p>
          <a:p>
            <a:pPr fontAlgn="t"/>
            <a:r>
              <a:rPr lang="nl-NL" dirty="0"/>
              <a:t>	</a:t>
            </a:r>
            <a:r>
              <a:rPr lang="nl-NL" dirty="0">
                <a:solidFill>
                  <a:srgbClr val="FF0000"/>
                </a:solidFill>
              </a:rPr>
              <a:t>Het aantal gram stof dat in een</a:t>
            </a:r>
          </a:p>
          <a:p>
            <a:pPr fontAlgn="t"/>
            <a:r>
              <a:rPr lang="nl-NL" dirty="0">
                <a:solidFill>
                  <a:srgbClr val="FF0000"/>
                </a:solidFill>
              </a:rPr>
              <a:t>	bepaald volume is opgelost.</a:t>
            </a:r>
          </a:p>
          <a:p>
            <a:pPr fontAlgn="t"/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</p:txBody>
      </p:sp>
      <p:graphicFrame>
        <p:nvGraphicFramePr>
          <p:cNvPr id="6" name="Tabel 5">
            <a:extLst>
              <a:ext uri="{FF2B5EF4-FFF2-40B4-BE49-F238E27FC236}">
                <a16:creationId xmlns:a16="http://schemas.microsoft.com/office/drawing/2014/main" id="{171A2A89-7540-40A4-8C42-8B587EB389B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30034078"/>
              </p:ext>
            </p:extLst>
          </p:nvPr>
        </p:nvGraphicFramePr>
        <p:xfrm>
          <a:off x="6266693" y="589660"/>
          <a:ext cx="1894539" cy="741680"/>
        </p:xfrm>
        <a:graphic>
          <a:graphicData uri="http://schemas.openxmlformats.org/drawingml/2006/table">
            <a:tbl>
              <a:tblPr firstRow="1" bandRow="1">
                <a:tableStyleId>{22838BEF-8BB2-4498-84A7-C5851F593DF1}</a:tableStyleId>
              </a:tblPr>
              <a:tblGrid>
                <a:gridCol w="543886">
                  <a:extLst>
                    <a:ext uri="{9D8B030D-6E8A-4147-A177-3AD203B41FA5}">
                      <a16:colId xmlns:a16="http://schemas.microsoft.com/office/drawing/2014/main" val="760677144"/>
                    </a:ext>
                  </a:extLst>
                </a:gridCol>
                <a:gridCol w="697989">
                  <a:extLst>
                    <a:ext uri="{9D8B030D-6E8A-4147-A177-3AD203B41FA5}">
                      <a16:colId xmlns:a16="http://schemas.microsoft.com/office/drawing/2014/main" val="3965552503"/>
                    </a:ext>
                  </a:extLst>
                </a:gridCol>
                <a:gridCol w="652664">
                  <a:extLst>
                    <a:ext uri="{9D8B030D-6E8A-4147-A177-3AD203B41FA5}">
                      <a16:colId xmlns:a16="http://schemas.microsoft.com/office/drawing/2014/main" val="422712301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nl-NL" b="0" dirty="0"/>
                        <a:t>g</a:t>
                      </a:r>
                    </a:p>
                  </a:txBody>
                  <a:tcPr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b="0" dirty="0"/>
                        <a:t>……</a:t>
                      </a:r>
                    </a:p>
                  </a:txBody>
                  <a:tcPr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nl-NL" b="0" dirty="0"/>
                    </a:p>
                  </a:txBody>
                  <a:tcPr>
                    <a:solidFill>
                      <a:srgbClr val="D2DE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227764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nl-NL" dirty="0"/>
                        <a:t>cm</a:t>
                      </a:r>
                      <a:r>
                        <a:rPr lang="nl-NL" baseline="30000" dirty="0"/>
                        <a:t>3</a:t>
                      </a:r>
                      <a:endParaRPr lang="nl-NL" dirty="0"/>
                    </a:p>
                  </a:txBody>
                  <a:tcPr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2216398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276639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>
            <a:extLst>
              <a:ext uri="{FF2B5EF4-FFF2-40B4-BE49-F238E27FC236}">
                <a16:creationId xmlns:a16="http://schemas.microsoft.com/office/drawing/2014/main" id="{E72306B2-8444-4802-BD76-F23523D8C97B}"/>
              </a:ext>
            </a:extLst>
          </p:cNvPr>
          <p:cNvSpPr txBox="1"/>
          <p:nvPr/>
        </p:nvSpPr>
        <p:spPr>
          <a:xfrm>
            <a:off x="803305" y="589660"/>
            <a:ext cx="4194225" cy="34163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Rekenen met de dichtheid:  eenheid g/cm</a:t>
            </a:r>
            <a:r>
              <a:rPr lang="nl-NL" baseline="30000" dirty="0"/>
              <a:t>3</a:t>
            </a:r>
            <a:endParaRPr lang="nl-NL" dirty="0"/>
          </a:p>
          <a:p>
            <a:pPr fontAlgn="t"/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r>
              <a:rPr lang="nl-NL" dirty="0"/>
              <a:t>Rekenen aan oplossingen:</a:t>
            </a:r>
          </a:p>
          <a:p>
            <a:pPr fontAlgn="t"/>
            <a:r>
              <a:rPr lang="nl-NL" dirty="0"/>
              <a:t>	</a:t>
            </a:r>
            <a:r>
              <a:rPr lang="nl-NL" dirty="0">
                <a:solidFill>
                  <a:srgbClr val="FF0000"/>
                </a:solidFill>
              </a:rPr>
              <a:t>Het aantal gram stof dat in een</a:t>
            </a:r>
          </a:p>
          <a:p>
            <a:pPr fontAlgn="t"/>
            <a:r>
              <a:rPr lang="nl-NL" dirty="0">
                <a:solidFill>
                  <a:srgbClr val="FF0000"/>
                </a:solidFill>
              </a:rPr>
              <a:t>	bepaald volume is opgelost.</a:t>
            </a:r>
          </a:p>
          <a:p>
            <a:pPr fontAlgn="t"/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</p:txBody>
      </p:sp>
      <p:graphicFrame>
        <p:nvGraphicFramePr>
          <p:cNvPr id="6" name="Tabel 5">
            <a:extLst>
              <a:ext uri="{FF2B5EF4-FFF2-40B4-BE49-F238E27FC236}">
                <a16:creationId xmlns:a16="http://schemas.microsoft.com/office/drawing/2014/main" id="{171A2A89-7540-40A4-8C42-8B587EB389B4}"/>
              </a:ext>
            </a:extLst>
          </p:cNvPr>
          <p:cNvGraphicFramePr>
            <a:graphicFrameLocks noGrp="1"/>
          </p:cNvGraphicFramePr>
          <p:nvPr/>
        </p:nvGraphicFramePr>
        <p:xfrm>
          <a:off x="6266693" y="589660"/>
          <a:ext cx="1894539" cy="741680"/>
        </p:xfrm>
        <a:graphic>
          <a:graphicData uri="http://schemas.openxmlformats.org/drawingml/2006/table">
            <a:tbl>
              <a:tblPr firstRow="1" bandRow="1">
                <a:tableStyleId>{22838BEF-8BB2-4498-84A7-C5851F593DF1}</a:tableStyleId>
              </a:tblPr>
              <a:tblGrid>
                <a:gridCol w="543886">
                  <a:extLst>
                    <a:ext uri="{9D8B030D-6E8A-4147-A177-3AD203B41FA5}">
                      <a16:colId xmlns:a16="http://schemas.microsoft.com/office/drawing/2014/main" val="760677144"/>
                    </a:ext>
                  </a:extLst>
                </a:gridCol>
                <a:gridCol w="697989">
                  <a:extLst>
                    <a:ext uri="{9D8B030D-6E8A-4147-A177-3AD203B41FA5}">
                      <a16:colId xmlns:a16="http://schemas.microsoft.com/office/drawing/2014/main" val="3965552503"/>
                    </a:ext>
                  </a:extLst>
                </a:gridCol>
                <a:gridCol w="652664">
                  <a:extLst>
                    <a:ext uri="{9D8B030D-6E8A-4147-A177-3AD203B41FA5}">
                      <a16:colId xmlns:a16="http://schemas.microsoft.com/office/drawing/2014/main" val="422712301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nl-NL" b="0" dirty="0"/>
                        <a:t>g</a:t>
                      </a:r>
                    </a:p>
                  </a:txBody>
                  <a:tcPr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b="0" dirty="0"/>
                        <a:t>……</a:t>
                      </a:r>
                    </a:p>
                  </a:txBody>
                  <a:tcPr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nl-NL" b="0" dirty="0"/>
                    </a:p>
                  </a:txBody>
                  <a:tcPr>
                    <a:solidFill>
                      <a:srgbClr val="D2DE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227764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nl-NL" dirty="0"/>
                        <a:t>cm</a:t>
                      </a:r>
                      <a:r>
                        <a:rPr lang="nl-NL" baseline="30000" dirty="0"/>
                        <a:t>3</a:t>
                      </a:r>
                      <a:endParaRPr lang="nl-NL" dirty="0"/>
                    </a:p>
                  </a:txBody>
                  <a:tcPr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22163985"/>
                  </a:ext>
                </a:extLst>
              </a:tr>
            </a:tbl>
          </a:graphicData>
        </a:graphic>
      </p:graphicFrame>
      <p:graphicFrame>
        <p:nvGraphicFramePr>
          <p:cNvPr id="7" name="Tabel 6">
            <a:extLst>
              <a:ext uri="{FF2B5EF4-FFF2-40B4-BE49-F238E27FC236}">
                <a16:creationId xmlns:a16="http://schemas.microsoft.com/office/drawing/2014/main" id="{00B28214-D17F-4717-9DB1-1EE4EB11BCA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0482339"/>
              </p:ext>
            </p:extLst>
          </p:nvPr>
        </p:nvGraphicFramePr>
        <p:xfrm>
          <a:off x="6266693" y="1969280"/>
          <a:ext cx="2148482" cy="741680"/>
        </p:xfrm>
        <a:graphic>
          <a:graphicData uri="http://schemas.openxmlformats.org/drawingml/2006/table">
            <a:tbl>
              <a:tblPr firstRow="1" bandRow="1">
                <a:tableStyleId>{22838BEF-8BB2-4498-84A7-C5851F593DF1}</a:tableStyleId>
              </a:tblPr>
              <a:tblGrid>
                <a:gridCol w="917887">
                  <a:extLst>
                    <a:ext uri="{9D8B030D-6E8A-4147-A177-3AD203B41FA5}">
                      <a16:colId xmlns:a16="http://schemas.microsoft.com/office/drawing/2014/main" val="760677144"/>
                    </a:ext>
                  </a:extLst>
                </a:gridCol>
                <a:gridCol w="606752">
                  <a:extLst>
                    <a:ext uri="{9D8B030D-6E8A-4147-A177-3AD203B41FA5}">
                      <a16:colId xmlns:a16="http://schemas.microsoft.com/office/drawing/2014/main" val="3965552503"/>
                    </a:ext>
                  </a:extLst>
                </a:gridCol>
                <a:gridCol w="623843">
                  <a:extLst>
                    <a:ext uri="{9D8B030D-6E8A-4147-A177-3AD203B41FA5}">
                      <a16:colId xmlns:a16="http://schemas.microsoft.com/office/drawing/2014/main" val="422712301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nl-NL" b="0" dirty="0"/>
                        <a:t>g </a:t>
                      </a:r>
                      <a:r>
                        <a:rPr lang="nl-NL" sz="1200" b="0" dirty="0"/>
                        <a:t>stof</a:t>
                      </a:r>
                      <a:endParaRPr lang="nl-NL" b="0" dirty="0"/>
                    </a:p>
                  </a:txBody>
                  <a:tcPr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b="0" dirty="0">
                          <a:solidFill>
                            <a:srgbClr val="FF0000"/>
                          </a:solidFill>
                        </a:rPr>
                        <a:t>……</a:t>
                      </a:r>
                    </a:p>
                  </a:txBody>
                  <a:tcPr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nl-NL" b="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rgbClr val="D2DE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227764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nl-NL" dirty="0"/>
                        <a:t>L </a:t>
                      </a:r>
                      <a:r>
                        <a:rPr lang="nl-NL" sz="1200" dirty="0"/>
                        <a:t>oplossing</a:t>
                      </a:r>
                      <a:endParaRPr lang="nl-NL" dirty="0"/>
                    </a:p>
                  </a:txBody>
                  <a:tcPr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>
                          <a:solidFill>
                            <a:srgbClr val="FF0000"/>
                          </a:solidFill>
                        </a:rPr>
                        <a:t>……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nl-NL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2216398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358396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>
            <a:extLst>
              <a:ext uri="{FF2B5EF4-FFF2-40B4-BE49-F238E27FC236}">
                <a16:creationId xmlns:a16="http://schemas.microsoft.com/office/drawing/2014/main" id="{E72306B2-8444-4802-BD76-F23523D8C97B}"/>
              </a:ext>
            </a:extLst>
          </p:cNvPr>
          <p:cNvSpPr txBox="1"/>
          <p:nvPr/>
        </p:nvSpPr>
        <p:spPr>
          <a:xfrm>
            <a:off x="803305" y="589660"/>
            <a:ext cx="4723216" cy="42473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Rekenen met de dichtheid:  eenheid g/cm</a:t>
            </a:r>
            <a:r>
              <a:rPr lang="nl-NL" baseline="30000" dirty="0"/>
              <a:t>3</a:t>
            </a:r>
            <a:endParaRPr lang="nl-NL" dirty="0"/>
          </a:p>
          <a:p>
            <a:pPr fontAlgn="t"/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r>
              <a:rPr lang="nl-NL" dirty="0"/>
              <a:t>Rekenen aan oplossingen:</a:t>
            </a:r>
          </a:p>
          <a:p>
            <a:pPr fontAlgn="t"/>
            <a:r>
              <a:rPr lang="nl-NL" dirty="0"/>
              <a:t>	Het aantal gram stof dat in een</a:t>
            </a:r>
          </a:p>
          <a:p>
            <a:pPr fontAlgn="t"/>
            <a:r>
              <a:rPr lang="nl-NL" dirty="0"/>
              <a:t>	bepaald volume is opgelost.</a:t>
            </a:r>
          </a:p>
          <a:p>
            <a:pPr fontAlgn="t"/>
            <a:endParaRPr lang="nl-NL" dirty="0"/>
          </a:p>
          <a:p>
            <a:pPr fontAlgn="t"/>
            <a:r>
              <a:rPr lang="nl-NL" dirty="0">
                <a:solidFill>
                  <a:srgbClr val="FF0000"/>
                </a:solidFill>
              </a:rPr>
              <a:t>In 0,50 liter suikeroplossing is 28,0 gram suiker </a:t>
            </a:r>
          </a:p>
          <a:p>
            <a:pPr fontAlgn="t"/>
            <a:r>
              <a:rPr lang="nl-NL" dirty="0">
                <a:solidFill>
                  <a:srgbClr val="FF0000"/>
                </a:solidFill>
              </a:rPr>
              <a:t>opgelost. Jaap drink hier 300 milliliter van. </a:t>
            </a:r>
          </a:p>
          <a:p>
            <a:pPr fontAlgn="t"/>
            <a:r>
              <a:rPr lang="nl-NL" dirty="0">
                <a:solidFill>
                  <a:srgbClr val="FF0000"/>
                </a:solidFill>
              </a:rPr>
              <a:t>Hoeveel gram suiker krijg Jaap hier mee binnen?</a:t>
            </a:r>
          </a:p>
          <a:p>
            <a:endParaRPr lang="nl-NL" dirty="0"/>
          </a:p>
          <a:p>
            <a:endParaRPr lang="nl-NL" dirty="0"/>
          </a:p>
          <a:p>
            <a:endParaRPr lang="nl-NL" dirty="0"/>
          </a:p>
        </p:txBody>
      </p:sp>
      <p:graphicFrame>
        <p:nvGraphicFramePr>
          <p:cNvPr id="6" name="Tabel 5">
            <a:extLst>
              <a:ext uri="{FF2B5EF4-FFF2-40B4-BE49-F238E27FC236}">
                <a16:creationId xmlns:a16="http://schemas.microsoft.com/office/drawing/2014/main" id="{171A2A89-7540-40A4-8C42-8B587EB389B4}"/>
              </a:ext>
            </a:extLst>
          </p:cNvPr>
          <p:cNvGraphicFramePr>
            <a:graphicFrameLocks noGrp="1"/>
          </p:cNvGraphicFramePr>
          <p:nvPr/>
        </p:nvGraphicFramePr>
        <p:xfrm>
          <a:off x="6266693" y="589660"/>
          <a:ext cx="1894539" cy="741680"/>
        </p:xfrm>
        <a:graphic>
          <a:graphicData uri="http://schemas.openxmlformats.org/drawingml/2006/table">
            <a:tbl>
              <a:tblPr firstRow="1" bandRow="1">
                <a:tableStyleId>{22838BEF-8BB2-4498-84A7-C5851F593DF1}</a:tableStyleId>
              </a:tblPr>
              <a:tblGrid>
                <a:gridCol w="543886">
                  <a:extLst>
                    <a:ext uri="{9D8B030D-6E8A-4147-A177-3AD203B41FA5}">
                      <a16:colId xmlns:a16="http://schemas.microsoft.com/office/drawing/2014/main" val="760677144"/>
                    </a:ext>
                  </a:extLst>
                </a:gridCol>
                <a:gridCol w="697989">
                  <a:extLst>
                    <a:ext uri="{9D8B030D-6E8A-4147-A177-3AD203B41FA5}">
                      <a16:colId xmlns:a16="http://schemas.microsoft.com/office/drawing/2014/main" val="3965552503"/>
                    </a:ext>
                  </a:extLst>
                </a:gridCol>
                <a:gridCol w="652664">
                  <a:extLst>
                    <a:ext uri="{9D8B030D-6E8A-4147-A177-3AD203B41FA5}">
                      <a16:colId xmlns:a16="http://schemas.microsoft.com/office/drawing/2014/main" val="422712301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nl-NL" b="0" dirty="0"/>
                        <a:t>g</a:t>
                      </a:r>
                    </a:p>
                  </a:txBody>
                  <a:tcPr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b="0" dirty="0"/>
                        <a:t>……</a:t>
                      </a:r>
                    </a:p>
                  </a:txBody>
                  <a:tcPr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nl-NL" b="0" dirty="0"/>
                    </a:p>
                  </a:txBody>
                  <a:tcPr>
                    <a:solidFill>
                      <a:srgbClr val="D2DE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227764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nl-NL" dirty="0"/>
                        <a:t>cm</a:t>
                      </a:r>
                      <a:r>
                        <a:rPr lang="nl-NL" baseline="30000" dirty="0"/>
                        <a:t>3</a:t>
                      </a:r>
                      <a:endParaRPr lang="nl-NL" dirty="0"/>
                    </a:p>
                  </a:txBody>
                  <a:tcPr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22163985"/>
                  </a:ext>
                </a:extLst>
              </a:tr>
            </a:tbl>
          </a:graphicData>
        </a:graphic>
      </p:graphicFrame>
      <p:graphicFrame>
        <p:nvGraphicFramePr>
          <p:cNvPr id="7" name="Tabel 6">
            <a:extLst>
              <a:ext uri="{FF2B5EF4-FFF2-40B4-BE49-F238E27FC236}">
                <a16:creationId xmlns:a16="http://schemas.microsoft.com/office/drawing/2014/main" id="{E069A2AF-3B51-460B-96EC-0797F523404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53123217"/>
              </p:ext>
            </p:extLst>
          </p:nvPr>
        </p:nvGraphicFramePr>
        <p:xfrm>
          <a:off x="6266693" y="1969280"/>
          <a:ext cx="2148482" cy="741680"/>
        </p:xfrm>
        <a:graphic>
          <a:graphicData uri="http://schemas.openxmlformats.org/drawingml/2006/table">
            <a:tbl>
              <a:tblPr firstRow="1" bandRow="1">
                <a:tableStyleId>{22838BEF-8BB2-4498-84A7-C5851F593DF1}</a:tableStyleId>
              </a:tblPr>
              <a:tblGrid>
                <a:gridCol w="917887">
                  <a:extLst>
                    <a:ext uri="{9D8B030D-6E8A-4147-A177-3AD203B41FA5}">
                      <a16:colId xmlns:a16="http://schemas.microsoft.com/office/drawing/2014/main" val="760677144"/>
                    </a:ext>
                  </a:extLst>
                </a:gridCol>
                <a:gridCol w="606752">
                  <a:extLst>
                    <a:ext uri="{9D8B030D-6E8A-4147-A177-3AD203B41FA5}">
                      <a16:colId xmlns:a16="http://schemas.microsoft.com/office/drawing/2014/main" val="3965552503"/>
                    </a:ext>
                  </a:extLst>
                </a:gridCol>
                <a:gridCol w="623843">
                  <a:extLst>
                    <a:ext uri="{9D8B030D-6E8A-4147-A177-3AD203B41FA5}">
                      <a16:colId xmlns:a16="http://schemas.microsoft.com/office/drawing/2014/main" val="422712301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nl-NL" b="0" dirty="0"/>
                        <a:t>g </a:t>
                      </a:r>
                      <a:r>
                        <a:rPr lang="nl-NL" sz="1200" b="0" dirty="0"/>
                        <a:t>stof</a:t>
                      </a:r>
                      <a:endParaRPr lang="nl-NL" b="0" dirty="0"/>
                    </a:p>
                  </a:txBody>
                  <a:tcPr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b="0" dirty="0">
                          <a:solidFill>
                            <a:schemeClr val="tx1"/>
                          </a:solidFill>
                        </a:rPr>
                        <a:t>…...</a:t>
                      </a:r>
                    </a:p>
                  </a:txBody>
                  <a:tcPr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nl-NL" b="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rgbClr val="D2DE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227764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nl-NL" dirty="0"/>
                        <a:t>L </a:t>
                      </a:r>
                      <a:r>
                        <a:rPr lang="nl-NL" sz="1200" dirty="0"/>
                        <a:t>oplossing</a:t>
                      </a:r>
                      <a:endParaRPr lang="nl-NL" dirty="0"/>
                    </a:p>
                  </a:txBody>
                  <a:tcPr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>
                          <a:solidFill>
                            <a:schemeClr val="tx1"/>
                          </a:solidFill>
                        </a:rPr>
                        <a:t>……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nl-NL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2216398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361334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>
            <a:extLst>
              <a:ext uri="{FF2B5EF4-FFF2-40B4-BE49-F238E27FC236}">
                <a16:creationId xmlns:a16="http://schemas.microsoft.com/office/drawing/2014/main" id="{E72306B2-8444-4802-BD76-F23523D8C97B}"/>
              </a:ext>
            </a:extLst>
          </p:cNvPr>
          <p:cNvSpPr txBox="1"/>
          <p:nvPr/>
        </p:nvSpPr>
        <p:spPr>
          <a:xfrm>
            <a:off x="803305" y="589660"/>
            <a:ext cx="5886996" cy="39703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Rekenen met de dichtheid:  eenheid g/cm</a:t>
            </a:r>
            <a:r>
              <a:rPr lang="nl-NL" baseline="30000" dirty="0"/>
              <a:t>3</a:t>
            </a:r>
            <a:endParaRPr lang="nl-NL" dirty="0"/>
          </a:p>
          <a:p>
            <a:pPr fontAlgn="t"/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r>
              <a:rPr lang="nl-NL" dirty="0"/>
              <a:t>Rekenen aan oplossingen:</a:t>
            </a:r>
          </a:p>
          <a:p>
            <a:pPr fontAlgn="t"/>
            <a:r>
              <a:rPr lang="nl-NL" dirty="0"/>
              <a:t>	Het aantal gram stof dat in een</a:t>
            </a:r>
          </a:p>
          <a:p>
            <a:pPr fontAlgn="t"/>
            <a:r>
              <a:rPr lang="nl-NL" dirty="0"/>
              <a:t>	bepaald volume is opgelost.</a:t>
            </a:r>
          </a:p>
          <a:p>
            <a:pPr fontAlgn="t"/>
            <a:endParaRPr lang="nl-NL" dirty="0"/>
          </a:p>
          <a:p>
            <a:pPr fontAlgn="t"/>
            <a:r>
              <a:rPr lang="nl-NL" dirty="0">
                <a:solidFill>
                  <a:srgbClr val="FF0000"/>
                </a:solidFill>
              </a:rPr>
              <a:t>In 0,50 liter suikeroplossing is 28,0 gram suiker </a:t>
            </a:r>
          </a:p>
          <a:p>
            <a:pPr fontAlgn="t"/>
            <a:r>
              <a:rPr lang="nl-NL" dirty="0">
                <a:solidFill>
                  <a:srgbClr val="FF0000"/>
                </a:solidFill>
              </a:rPr>
              <a:t>opgelost. </a:t>
            </a:r>
            <a:r>
              <a:rPr lang="nl-NL" dirty="0"/>
              <a:t>Jaap drink hier 300 milliliter van. </a:t>
            </a:r>
          </a:p>
          <a:p>
            <a:pPr fontAlgn="t"/>
            <a:r>
              <a:rPr lang="nl-NL" dirty="0"/>
              <a:t>Hoeveel gram suiker krijg Jaap hier mee binnen? </a:t>
            </a:r>
            <a:r>
              <a:rPr lang="nl-NL" dirty="0">
                <a:solidFill>
                  <a:srgbClr val="FF0000"/>
                </a:solidFill>
              </a:rPr>
              <a:t>                     </a:t>
            </a:r>
          </a:p>
          <a:p>
            <a:endParaRPr lang="nl-NL" dirty="0"/>
          </a:p>
          <a:p>
            <a:endParaRPr lang="nl-NL" dirty="0"/>
          </a:p>
        </p:txBody>
      </p:sp>
      <p:graphicFrame>
        <p:nvGraphicFramePr>
          <p:cNvPr id="6" name="Tabel 5">
            <a:extLst>
              <a:ext uri="{FF2B5EF4-FFF2-40B4-BE49-F238E27FC236}">
                <a16:creationId xmlns:a16="http://schemas.microsoft.com/office/drawing/2014/main" id="{171A2A89-7540-40A4-8C42-8B587EB389B4}"/>
              </a:ext>
            </a:extLst>
          </p:cNvPr>
          <p:cNvGraphicFramePr>
            <a:graphicFrameLocks noGrp="1"/>
          </p:cNvGraphicFramePr>
          <p:nvPr/>
        </p:nvGraphicFramePr>
        <p:xfrm>
          <a:off x="6266693" y="589660"/>
          <a:ext cx="1894539" cy="741680"/>
        </p:xfrm>
        <a:graphic>
          <a:graphicData uri="http://schemas.openxmlformats.org/drawingml/2006/table">
            <a:tbl>
              <a:tblPr firstRow="1" bandRow="1">
                <a:tableStyleId>{22838BEF-8BB2-4498-84A7-C5851F593DF1}</a:tableStyleId>
              </a:tblPr>
              <a:tblGrid>
                <a:gridCol w="543886">
                  <a:extLst>
                    <a:ext uri="{9D8B030D-6E8A-4147-A177-3AD203B41FA5}">
                      <a16:colId xmlns:a16="http://schemas.microsoft.com/office/drawing/2014/main" val="760677144"/>
                    </a:ext>
                  </a:extLst>
                </a:gridCol>
                <a:gridCol w="697989">
                  <a:extLst>
                    <a:ext uri="{9D8B030D-6E8A-4147-A177-3AD203B41FA5}">
                      <a16:colId xmlns:a16="http://schemas.microsoft.com/office/drawing/2014/main" val="3965552503"/>
                    </a:ext>
                  </a:extLst>
                </a:gridCol>
                <a:gridCol w="652664">
                  <a:extLst>
                    <a:ext uri="{9D8B030D-6E8A-4147-A177-3AD203B41FA5}">
                      <a16:colId xmlns:a16="http://schemas.microsoft.com/office/drawing/2014/main" val="422712301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nl-NL" b="0" dirty="0"/>
                        <a:t>g</a:t>
                      </a:r>
                    </a:p>
                  </a:txBody>
                  <a:tcPr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b="0" dirty="0"/>
                        <a:t>……</a:t>
                      </a:r>
                    </a:p>
                  </a:txBody>
                  <a:tcPr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nl-NL" b="0" dirty="0"/>
                    </a:p>
                  </a:txBody>
                  <a:tcPr>
                    <a:solidFill>
                      <a:srgbClr val="D2DE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227764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nl-NL" dirty="0"/>
                        <a:t>cm</a:t>
                      </a:r>
                      <a:r>
                        <a:rPr lang="nl-NL" baseline="30000" dirty="0"/>
                        <a:t>3</a:t>
                      </a:r>
                      <a:endParaRPr lang="nl-NL" dirty="0"/>
                    </a:p>
                  </a:txBody>
                  <a:tcPr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22163985"/>
                  </a:ext>
                </a:extLst>
              </a:tr>
            </a:tbl>
          </a:graphicData>
        </a:graphic>
      </p:graphicFrame>
      <p:graphicFrame>
        <p:nvGraphicFramePr>
          <p:cNvPr id="7" name="Tabel 6">
            <a:extLst>
              <a:ext uri="{FF2B5EF4-FFF2-40B4-BE49-F238E27FC236}">
                <a16:creationId xmlns:a16="http://schemas.microsoft.com/office/drawing/2014/main" id="{C7A9E0F5-3BDA-469B-8C36-F1E0FE4BDE9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94903539"/>
              </p:ext>
            </p:extLst>
          </p:nvPr>
        </p:nvGraphicFramePr>
        <p:xfrm>
          <a:off x="6266693" y="1969280"/>
          <a:ext cx="2148482" cy="741680"/>
        </p:xfrm>
        <a:graphic>
          <a:graphicData uri="http://schemas.openxmlformats.org/drawingml/2006/table">
            <a:tbl>
              <a:tblPr firstRow="1" bandRow="1">
                <a:tableStyleId>{22838BEF-8BB2-4498-84A7-C5851F593DF1}</a:tableStyleId>
              </a:tblPr>
              <a:tblGrid>
                <a:gridCol w="917887">
                  <a:extLst>
                    <a:ext uri="{9D8B030D-6E8A-4147-A177-3AD203B41FA5}">
                      <a16:colId xmlns:a16="http://schemas.microsoft.com/office/drawing/2014/main" val="760677144"/>
                    </a:ext>
                  </a:extLst>
                </a:gridCol>
                <a:gridCol w="606752">
                  <a:extLst>
                    <a:ext uri="{9D8B030D-6E8A-4147-A177-3AD203B41FA5}">
                      <a16:colId xmlns:a16="http://schemas.microsoft.com/office/drawing/2014/main" val="3965552503"/>
                    </a:ext>
                  </a:extLst>
                </a:gridCol>
                <a:gridCol w="623843">
                  <a:extLst>
                    <a:ext uri="{9D8B030D-6E8A-4147-A177-3AD203B41FA5}">
                      <a16:colId xmlns:a16="http://schemas.microsoft.com/office/drawing/2014/main" val="422712301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nl-NL" b="0" dirty="0"/>
                        <a:t>g </a:t>
                      </a:r>
                      <a:r>
                        <a:rPr lang="nl-NL" sz="1200" b="0" dirty="0"/>
                        <a:t>stof</a:t>
                      </a:r>
                      <a:endParaRPr lang="nl-NL" b="0" dirty="0"/>
                    </a:p>
                  </a:txBody>
                  <a:tcPr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b="0">
                          <a:solidFill>
                            <a:srgbClr val="FF0000"/>
                          </a:solidFill>
                        </a:rPr>
                        <a:t>28,0</a:t>
                      </a:r>
                      <a:endParaRPr lang="nl-NL" b="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nl-NL" b="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rgbClr val="D2DE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227764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nl-NL" dirty="0"/>
                        <a:t>L </a:t>
                      </a:r>
                      <a:r>
                        <a:rPr lang="nl-NL" sz="1200" dirty="0"/>
                        <a:t>oplossing</a:t>
                      </a:r>
                      <a:endParaRPr lang="nl-NL" dirty="0"/>
                    </a:p>
                  </a:txBody>
                  <a:tcPr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>
                          <a:solidFill>
                            <a:srgbClr val="FF0000"/>
                          </a:solidFill>
                        </a:rPr>
                        <a:t>0,50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nl-NL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2216398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702737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>
            <a:extLst>
              <a:ext uri="{FF2B5EF4-FFF2-40B4-BE49-F238E27FC236}">
                <a16:creationId xmlns:a16="http://schemas.microsoft.com/office/drawing/2014/main" id="{E72306B2-8444-4802-BD76-F23523D8C97B}"/>
              </a:ext>
            </a:extLst>
          </p:cNvPr>
          <p:cNvSpPr txBox="1"/>
          <p:nvPr/>
        </p:nvSpPr>
        <p:spPr>
          <a:xfrm>
            <a:off x="803305" y="589660"/>
            <a:ext cx="5886996" cy="42473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Rekenen met de dichtheid:  eenheid g/cm</a:t>
            </a:r>
            <a:r>
              <a:rPr lang="nl-NL" baseline="30000" dirty="0"/>
              <a:t>3</a:t>
            </a:r>
            <a:endParaRPr lang="nl-NL" dirty="0"/>
          </a:p>
          <a:p>
            <a:pPr fontAlgn="t"/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r>
              <a:rPr lang="nl-NL" dirty="0"/>
              <a:t>Rekenen aan oplossingen:</a:t>
            </a:r>
          </a:p>
          <a:p>
            <a:pPr fontAlgn="t"/>
            <a:r>
              <a:rPr lang="nl-NL" dirty="0"/>
              <a:t>	Het aantal gram stof dat in een</a:t>
            </a:r>
          </a:p>
          <a:p>
            <a:pPr fontAlgn="t"/>
            <a:r>
              <a:rPr lang="nl-NL" dirty="0"/>
              <a:t>	bepaald volume is opgelost.</a:t>
            </a:r>
          </a:p>
          <a:p>
            <a:pPr fontAlgn="t"/>
            <a:endParaRPr lang="nl-NL" dirty="0"/>
          </a:p>
          <a:p>
            <a:pPr fontAlgn="t"/>
            <a:r>
              <a:rPr lang="nl-NL" dirty="0"/>
              <a:t>In 0,50 liter suikeroplossing is 28,0 gram suiker </a:t>
            </a:r>
          </a:p>
          <a:p>
            <a:pPr fontAlgn="t"/>
            <a:r>
              <a:rPr lang="nl-NL" dirty="0"/>
              <a:t>opgelost. Jaap drink hier 300 milliliter van. </a:t>
            </a:r>
          </a:p>
          <a:p>
            <a:pPr fontAlgn="t"/>
            <a:r>
              <a:rPr lang="nl-NL" dirty="0"/>
              <a:t>Hoeveel gram suiker krijg Jaap hier mee binnen? </a:t>
            </a:r>
            <a:r>
              <a:rPr lang="nl-NL" dirty="0">
                <a:solidFill>
                  <a:srgbClr val="FF0000"/>
                </a:solidFill>
              </a:rPr>
              <a:t>                     </a:t>
            </a:r>
          </a:p>
          <a:p>
            <a:endParaRPr lang="nl-NL" sz="800" dirty="0"/>
          </a:p>
          <a:p>
            <a:r>
              <a:rPr lang="nl-NL" dirty="0">
                <a:solidFill>
                  <a:srgbClr val="FF0000"/>
                </a:solidFill>
              </a:rPr>
              <a:t>300 mL ≡ 300 : 1000 = 0,30 L</a:t>
            </a:r>
          </a:p>
          <a:p>
            <a:endParaRPr lang="nl-NL" dirty="0"/>
          </a:p>
        </p:txBody>
      </p:sp>
      <p:graphicFrame>
        <p:nvGraphicFramePr>
          <p:cNvPr id="6" name="Tabel 5">
            <a:extLst>
              <a:ext uri="{FF2B5EF4-FFF2-40B4-BE49-F238E27FC236}">
                <a16:creationId xmlns:a16="http://schemas.microsoft.com/office/drawing/2014/main" id="{171A2A89-7540-40A4-8C42-8B587EB389B4}"/>
              </a:ext>
            </a:extLst>
          </p:cNvPr>
          <p:cNvGraphicFramePr>
            <a:graphicFrameLocks noGrp="1"/>
          </p:cNvGraphicFramePr>
          <p:nvPr/>
        </p:nvGraphicFramePr>
        <p:xfrm>
          <a:off x="6266693" y="589660"/>
          <a:ext cx="1894539" cy="741680"/>
        </p:xfrm>
        <a:graphic>
          <a:graphicData uri="http://schemas.openxmlformats.org/drawingml/2006/table">
            <a:tbl>
              <a:tblPr firstRow="1" bandRow="1">
                <a:tableStyleId>{22838BEF-8BB2-4498-84A7-C5851F593DF1}</a:tableStyleId>
              </a:tblPr>
              <a:tblGrid>
                <a:gridCol w="543886">
                  <a:extLst>
                    <a:ext uri="{9D8B030D-6E8A-4147-A177-3AD203B41FA5}">
                      <a16:colId xmlns:a16="http://schemas.microsoft.com/office/drawing/2014/main" val="760677144"/>
                    </a:ext>
                  </a:extLst>
                </a:gridCol>
                <a:gridCol w="697989">
                  <a:extLst>
                    <a:ext uri="{9D8B030D-6E8A-4147-A177-3AD203B41FA5}">
                      <a16:colId xmlns:a16="http://schemas.microsoft.com/office/drawing/2014/main" val="3965552503"/>
                    </a:ext>
                  </a:extLst>
                </a:gridCol>
                <a:gridCol w="652664">
                  <a:extLst>
                    <a:ext uri="{9D8B030D-6E8A-4147-A177-3AD203B41FA5}">
                      <a16:colId xmlns:a16="http://schemas.microsoft.com/office/drawing/2014/main" val="422712301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nl-NL" b="0" dirty="0"/>
                        <a:t>g</a:t>
                      </a:r>
                    </a:p>
                  </a:txBody>
                  <a:tcPr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b="0" dirty="0"/>
                        <a:t>……</a:t>
                      </a:r>
                    </a:p>
                  </a:txBody>
                  <a:tcPr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nl-NL" b="0" dirty="0"/>
                    </a:p>
                  </a:txBody>
                  <a:tcPr>
                    <a:solidFill>
                      <a:srgbClr val="D2DE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227764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nl-NL" dirty="0"/>
                        <a:t>cm</a:t>
                      </a:r>
                      <a:r>
                        <a:rPr lang="nl-NL" baseline="30000" dirty="0"/>
                        <a:t>3</a:t>
                      </a:r>
                      <a:endParaRPr lang="nl-NL" dirty="0"/>
                    </a:p>
                  </a:txBody>
                  <a:tcPr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22163985"/>
                  </a:ext>
                </a:extLst>
              </a:tr>
            </a:tbl>
          </a:graphicData>
        </a:graphic>
      </p:graphicFrame>
      <p:graphicFrame>
        <p:nvGraphicFramePr>
          <p:cNvPr id="7" name="Tabel 6">
            <a:extLst>
              <a:ext uri="{FF2B5EF4-FFF2-40B4-BE49-F238E27FC236}">
                <a16:creationId xmlns:a16="http://schemas.microsoft.com/office/drawing/2014/main" id="{BE5BD667-F9D4-4772-847A-000AE8F8BFA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62839829"/>
              </p:ext>
            </p:extLst>
          </p:nvPr>
        </p:nvGraphicFramePr>
        <p:xfrm>
          <a:off x="6266693" y="1969280"/>
          <a:ext cx="2148482" cy="741680"/>
        </p:xfrm>
        <a:graphic>
          <a:graphicData uri="http://schemas.openxmlformats.org/drawingml/2006/table">
            <a:tbl>
              <a:tblPr firstRow="1" bandRow="1">
                <a:tableStyleId>{22838BEF-8BB2-4498-84A7-C5851F593DF1}</a:tableStyleId>
              </a:tblPr>
              <a:tblGrid>
                <a:gridCol w="917887">
                  <a:extLst>
                    <a:ext uri="{9D8B030D-6E8A-4147-A177-3AD203B41FA5}">
                      <a16:colId xmlns:a16="http://schemas.microsoft.com/office/drawing/2014/main" val="760677144"/>
                    </a:ext>
                  </a:extLst>
                </a:gridCol>
                <a:gridCol w="606752">
                  <a:extLst>
                    <a:ext uri="{9D8B030D-6E8A-4147-A177-3AD203B41FA5}">
                      <a16:colId xmlns:a16="http://schemas.microsoft.com/office/drawing/2014/main" val="3965552503"/>
                    </a:ext>
                  </a:extLst>
                </a:gridCol>
                <a:gridCol w="623843">
                  <a:extLst>
                    <a:ext uri="{9D8B030D-6E8A-4147-A177-3AD203B41FA5}">
                      <a16:colId xmlns:a16="http://schemas.microsoft.com/office/drawing/2014/main" val="422712301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nl-NL" b="0" dirty="0"/>
                        <a:t>g </a:t>
                      </a:r>
                      <a:r>
                        <a:rPr lang="nl-NL" sz="1200" b="0" dirty="0"/>
                        <a:t>stof</a:t>
                      </a:r>
                      <a:endParaRPr lang="nl-NL" b="0" dirty="0"/>
                    </a:p>
                  </a:txBody>
                  <a:tcPr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b="0" dirty="0">
                          <a:solidFill>
                            <a:schemeClr val="tx1"/>
                          </a:solidFill>
                        </a:rPr>
                        <a:t>28,0</a:t>
                      </a:r>
                    </a:p>
                  </a:txBody>
                  <a:tcPr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nl-NL" b="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rgbClr val="D2DE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227764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nl-NL" dirty="0"/>
                        <a:t>L </a:t>
                      </a:r>
                      <a:r>
                        <a:rPr lang="nl-NL" sz="1200" dirty="0"/>
                        <a:t>oplossing</a:t>
                      </a:r>
                      <a:endParaRPr lang="nl-NL" dirty="0"/>
                    </a:p>
                  </a:txBody>
                  <a:tcPr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>
                          <a:solidFill>
                            <a:schemeClr val="tx1"/>
                          </a:solidFill>
                        </a:rPr>
                        <a:t>0,50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>
                          <a:solidFill>
                            <a:srgbClr val="FF0000"/>
                          </a:solidFill>
                        </a:rPr>
                        <a:t>0,30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2216398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643355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>
            <a:extLst>
              <a:ext uri="{FF2B5EF4-FFF2-40B4-BE49-F238E27FC236}">
                <a16:creationId xmlns:a16="http://schemas.microsoft.com/office/drawing/2014/main" id="{E72306B2-8444-4802-BD76-F23523D8C97B}"/>
              </a:ext>
            </a:extLst>
          </p:cNvPr>
          <p:cNvSpPr txBox="1"/>
          <p:nvPr/>
        </p:nvSpPr>
        <p:spPr>
          <a:xfrm>
            <a:off x="803305" y="589660"/>
            <a:ext cx="5886996" cy="42473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Rekenen met de dichtheid:  eenheid g/cm</a:t>
            </a:r>
            <a:r>
              <a:rPr lang="nl-NL" baseline="30000" dirty="0"/>
              <a:t>3</a:t>
            </a:r>
            <a:endParaRPr lang="nl-NL" dirty="0"/>
          </a:p>
          <a:p>
            <a:pPr fontAlgn="t"/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r>
              <a:rPr lang="nl-NL" dirty="0"/>
              <a:t>Rekenen aan oplossingen:</a:t>
            </a:r>
          </a:p>
          <a:p>
            <a:pPr fontAlgn="t"/>
            <a:r>
              <a:rPr lang="nl-NL" dirty="0"/>
              <a:t>	Het aantal gram stof dat in een</a:t>
            </a:r>
          </a:p>
          <a:p>
            <a:pPr fontAlgn="t"/>
            <a:r>
              <a:rPr lang="nl-NL" dirty="0"/>
              <a:t>	bepaald volume is opgelost.</a:t>
            </a:r>
          </a:p>
          <a:p>
            <a:pPr fontAlgn="t"/>
            <a:r>
              <a:rPr lang="nl-NL" dirty="0"/>
              <a:t>	</a:t>
            </a:r>
          </a:p>
          <a:p>
            <a:pPr fontAlgn="t"/>
            <a:r>
              <a:rPr lang="nl-NL" dirty="0"/>
              <a:t>In 0,50 liter suikeroplossing is 28,0 gram suiker </a:t>
            </a:r>
          </a:p>
          <a:p>
            <a:pPr fontAlgn="t"/>
            <a:r>
              <a:rPr lang="nl-NL" dirty="0"/>
              <a:t>opgelost. Jaap drink hier 300 milliliter van. </a:t>
            </a:r>
          </a:p>
          <a:p>
            <a:pPr fontAlgn="t"/>
            <a:r>
              <a:rPr lang="nl-NL" dirty="0">
                <a:solidFill>
                  <a:srgbClr val="FF0000"/>
                </a:solidFill>
              </a:rPr>
              <a:t>Hoeveel gram suiker krijg Jaap hier mee binnen?                      </a:t>
            </a:r>
          </a:p>
          <a:p>
            <a:endParaRPr lang="nl-NL" sz="800" dirty="0"/>
          </a:p>
          <a:p>
            <a:r>
              <a:rPr lang="nl-NL" dirty="0">
                <a:solidFill>
                  <a:srgbClr val="FF0000"/>
                </a:solidFill>
              </a:rPr>
              <a:t>300 mL ≡ 300 : 1000 = 0,30 L</a:t>
            </a:r>
          </a:p>
          <a:p>
            <a:endParaRPr lang="nl-NL" dirty="0"/>
          </a:p>
        </p:txBody>
      </p:sp>
      <p:graphicFrame>
        <p:nvGraphicFramePr>
          <p:cNvPr id="5" name="Tabel 4">
            <a:extLst>
              <a:ext uri="{FF2B5EF4-FFF2-40B4-BE49-F238E27FC236}">
                <a16:creationId xmlns:a16="http://schemas.microsoft.com/office/drawing/2014/main" id="{591C08A1-4528-49FA-BFB9-E7D7E401D5D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04342891"/>
              </p:ext>
            </p:extLst>
          </p:nvPr>
        </p:nvGraphicFramePr>
        <p:xfrm>
          <a:off x="6266693" y="1969280"/>
          <a:ext cx="1894539" cy="741680"/>
        </p:xfrm>
        <a:graphic>
          <a:graphicData uri="http://schemas.openxmlformats.org/drawingml/2006/table">
            <a:tbl>
              <a:tblPr firstRow="1" bandRow="1">
                <a:tableStyleId>{22838BEF-8BB2-4498-84A7-C5851F593DF1}</a:tableStyleId>
              </a:tblPr>
              <a:tblGrid>
                <a:gridCol w="543886">
                  <a:extLst>
                    <a:ext uri="{9D8B030D-6E8A-4147-A177-3AD203B41FA5}">
                      <a16:colId xmlns:a16="http://schemas.microsoft.com/office/drawing/2014/main" val="760677144"/>
                    </a:ext>
                  </a:extLst>
                </a:gridCol>
                <a:gridCol w="697989">
                  <a:extLst>
                    <a:ext uri="{9D8B030D-6E8A-4147-A177-3AD203B41FA5}">
                      <a16:colId xmlns:a16="http://schemas.microsoft.com/office/drawing/2014/main" val="3965552503"/>
                    </a:ext>
                  </a:extLst>
                </a:gridCol>
                <a:gridCol w="652664">
                  <a:extLst>
                    <a:ext uri="{9D8B030D-6E8A-4147-A177-3AD203B41FA5}">
                      <a16:colId xmlns:a16="http://schemas.microsoft.com/office/drawing/2014/main" val="422712301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nl-NL" b="0" dirty="0"/>
                        <a:t>g</a:t>
                      </a:r>
                    </a:p>
                  </a:txBody>
                  <a:tcPr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b="0" dirty="0">
                          <a:solidFill>
                            <a:srgbClr val="FF0000"/>
                          </a:solidFill>
                        </a:rPr>
                        <a:t>28,0</a:t>
                      </a:r>
                    </a:p>
                  </a:txBody>
                  <a:tcPr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b="0" dirty="0">
                          <a:solidFill>
                            <a:srgbClr val="FF0000"/>
                          </a:solidFill>
                        </a:rPr>
                        <a:t>?</a:t>
                      </a:r>
                    </a:p>
                  </a:txBody>
                  <a:tcPr>
                    <a:solidFill>
                      <a:srgbClr val="D2DE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227764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nl-NL" dirty="0"/>
                        <a:t>L </a:t>
                      </a:r>
                    </a:p>
                  </a:txBody>
                  <a:tcPr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>
                          <a:solidFill>
                            <a:srgbClr val="FF0000"/>
                          </a:solidFill>
                        </a:rPr>
                        <a:t>0,50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>
                          <a:solidFill>
                            <a:srgbClr val="FF0000"/>
                          </a:solidFill>
                        </a:rPr>
                        <a:t>0,30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22163985"/>
                  </a:ext>
                </a:extLst>
              </a:tr>
            </a:tbl>
          </a:graphicData>
        </a:graphic>
      </p:graphicFrame>
      <p:graphicFrame>
        <p:nvGraphicFramePr>
          <p:cNvPr id="6" name="Tabel 5">
            <a:extLst>
              <a:ext uri="{FF2B5EF4-FFF2-40B4-BE49-F238E27FC236}">
                <a16:creationId xmlns:a16="http://schemas.microsoft.com/office/drawing/2014/main" id="{171A2A89-7540-40A4-8C42-8B587EB389B4}"/>
              </a:ext>
            </a:extLst>
          </p:cNvPr>
          <p:cNvGraphicFramePr>
            <a:graphicFrameLocks noGrp="1"/>
          </p:cNvGraphicFramePr>
          <p:nvPr/>
        </p:nvGraphicFramePr>
        <p:xfrm>
          <a:off x="6266693" y="589660"/>
          <a:ext cx="1894539" cy="741680"/>
        </p:xfrm>
        <a:graphic>
          <a:graphicData uri="http://schemas.openxmlformats.org/drawingml/2006/table">
            <a:tbl>
              <a:tblPr firstRow="1" bandRow="1">
                <a:tableStyleId>{22838BEF-8BB2-4498-84A7-C5851F593DF1}</a:tableStyleId>
              </a:tblPr>
              <a:tblGrid>
                <a:gridCol w="543886">
                  <a:extLst>
                    <a:ext uri="{9D8B030D-6E8A-4147-A177-3AD203B41FA5}">
                      <a16:colId xmlns:a16="http://schemas.microsoft.com/office/drawing/2014/main" val="760677144"/>
                    </a:ext>
                  </a:extLst>
                </a:gridCol>
                <a:gridCol w="697989">
                  <a:extLst>
                    <a:ext uri="{9D8B030D-6E8A-4147-A177-3AD203B41FA5}">
                      <a16:colId xmlns:a16="http://schemas.microsoft.com/office/drawing/2014/main" val="3965552503"/>
                    </a:ext>
                  </a:extLst>
                </a:gridCol>
                <a:gridCol w="652664">
                  <a:extLst>
                    <a:ext uri="{9D8B030D-6E8A-4147-A177-3AD203B41FA5}">
                      <a16:colId xmlns:a16="http://schemas.microsoft.com/office/drawing/2014/main" val="422712301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nl-NL" b="0" dirty="0"/>
                        <a:t>g</a:t>
                      </a:r>
                    </a:p>
                  </a:txBody>
                  <a:tcPr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b="0" dirty="0"/>
                        <a:t>……</a:t>
                      </a:r>
                    </a:p>
                  </a:txBody>
                  <a:tcPr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nl-NL" b="0" dirty="0"/>
                    </a:p>
                  </a:txBody>
                  <a:tcPr>
                    <a:solidFill>
                      <a:srgbClr val="D2DE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227764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nl-NL" dirty="0"/>
                        <a:t>cm</a:t>
                      </a:r>
                      <a:r>
                        <a:rPr lang="nl-NL" baseline="30000" dirty="0"/>
                        <a:t>3</a:t>
                      </a:r>
                      <a:endParaRPr lang="nl-NL" dirty="0"/>
                    </a:p>
                  </a:txBody>
                  <a:tcPr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22163985"/>
                  </a:ext>
                </a:extLst>
              </a:tr>
            </a:tbl>
          </a:graphicData>
        </a:graphic>
      </p:graphicFrame>
      <p:graphicFrame>
        <p:nvGraphicFramePr>
          <p:cNvPr id="7" name="Tabel 6">
            <a:extLst>
              <a:ext uri="{FF2B5EF4-FFF2-40B4-BE49-F238E27FC236}">
                <a16:creationId xmlns:a16="http://schemas.microsoft.com/office/drawing/2014/main" id="{652BA126-2503-4E63-B227-56B6636BF6F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82716444"/>
              </p:ext>
            </p:extLst>
          </p:nvPr>
        </p:nvGraphicFramePr>
        <p:xfrm>
          <a:off x="6266693" y="1969280"/>
          <a:ext cx="2148482" cy="741680"/>
        </p:xfrm>
        <a:graphic>
          <a:graphicData uri="http://schemas.openxmlformats.org/drawingml/2006/table">
            <a:tbl>
              <a:tblPr firstRow="1" bandRow="1">
                <a:tableStyleId>{22838BEF-8BB2-4498-84A7-C5851F593DF1}</a:tableStyleId>
              </a:tblPr>
              <a:tblGrid>
                <a:gridCol w="917887">
                  <a:extLst>
                    <a:ext uri="{9D8B030D-6E8A-4147-A177-3AD203B41FA5}">
                      <a16:colId xmlns:a16="http://schemas.microsoft.com/office/drawing/2014/main" val="760677144"/>
                    </a:ext>
                  </a:extLst>
                </a:gridCol>
                <a:gridCol w="606752">
                  <a:extLst>
                    <a:ext uri="{9D8B030D-6E8A-4147-A177-3AD203B41FA5}">
                      <a16:colId xmlns:a16="http://schemas.microsoft.com/office/drawing/2014/main" val="3965552503"/>
                    </a:ext>
                  </a:extLst>
                </a:gridCol>
                <a:gridCol w="623843">
                  <a:extLst>
                    <a:ext uri="{9D8B030D-6E8A-4147-A177-3AD203B41FA5}">
                      <a16:colId xmlns:a16="http://schemas.microsoft.com/office/drawing/2014/main" val="422712301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nl-NL" b="0" dirty="0"/>
                        <a:t>g </a:t>
                      </a:r>
                      <a:r>
                        <a:rPr lang="nl-NL" sz="1200" b="0" dirty="0"/>
                        <a:t>stof</a:t>
                      </a:r>
                      <a:endParaRPr lang="nl-NL" b="0" dirty="0"/>
                    </a:p>
                  </a:txBody>
                  <a:tcPr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b="0" dirty="0">
                          <a:solidFill>
                            <a:schemeClr val="tx1"/>
                          </a:solidFill>
                        </a:rPr>
                        <a:t>28,0</a:t>
                      </a:r>
                    </a:p>
                  </a:txBody>
                  <a:tcPr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b="0" dirty="0">
                          <a:solidFill>
                            <a:srgbClr val="FF0000"/>
                          </a:solidFill>
                        </a:rPr>
                        <a:t>?</a:t>
                      </a:r>
                    </a:p>
                  </a:txBody>
                  <a:tcPr>
                    <a:solidFill>
                      <a:srgbClr val="D2DE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227764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nl-NL" dirty="0"/>
                        <a:t>L </a:t>
                      </a:r>
                      <a:r>
                        <a:rPr lang="nl-NL" sz="1200" dirty="0"/>
                        <a:t>oplossing</a:t>
                      </a:r>
                      <a:endParaRPr lang="nl-NL" dirty="0"/>
                    </a:p>
                  </a:txBody>
                  <a:tcPr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>
                          <a:solidFill>
                            <a:schemeClr val="tx1"/>
                          </a:solidFill>
                        </a:rPr>
                        <a:t>0,50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>
                          <a:solidFill>
                            <a:srgbClr val="FF0000"/>
                          </a:solidFill>
                        </a:rPr>
                        <a:t>0,30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2216398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926050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>
            <a:extLst>
              <a:ext uri="{FF2B5EF4-FFF2-40B4-BE49-F238E27FC236}">
                <a16:creationId xmlns:a16="http://schemas.microsoft.com/office/drawing/2014/main" id="{E72306B2-8444-4802-BD76-F23523D8C97B}"/>
              </a:ext>
            </a:extLst>
          </p:cNvPr>
          <p:cNvSpPr txBox="1"/>
          <p:nvPr/>
        </p:nvSpPr>
        <p:spPr>
          <a:xfrm>
            <a:off x="803305" y="589660"/>
            <a:ext cx="9136860" cy="42473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Rekenen met de dichtheid:  eenheid g/cm</a:t>
            </a:r>
            <a:r>
              <a:rPr lang="nl-NL" baseline="30000" dirty="0"/>
              <a:t>3</a:t>
            </a:r>
            <a:endParaRPr lang="nl-NL" dirty="0"/>
          </a:p>
          <a:p>
            <a:pPr fontAlgn="t"/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r>
              <a:rPr lang="nl-NL" dirty="0"/>
              <a:t>Rekenen aan oplossingen:</a:t>
            </a:r>
          </a:p>
          <a:p>
            <a:pPr fontAlgn="t"/>
            <a:r>
              <a:rPr lang="nl-NL" dirty="0"/>
              <a:t>	Het aantal gram stof dat in een</a:t>
            </a:r>
          </a:p>
          <a:p>
            <a:pPr fontAlgn="t"/>
            <a:r>
              <a:rPr lang="nl-NL" dirty="0"/>
              <a:t>	bepaald volume is opgelost. </a:t>
            </a:r>
          </a:p>
          <a:p>
            <a:pPr fontAlgn="t"/>
            <a:endParaRPr lang="nl-NL" dirty="0"/>
          </a:p>
          <a:p>
            <a:pPr fontAlgn="t"/>
            <a:r>
              <a:rPr lang="nl-NL" dirty="0"/>
              <a:t>In 0,50 liter suikeroplossing is 28,0 gram suiker </a:t>
            </a:r>
          </a:p>
          <a:p>
            <a:pPr fontAlgn="t"/>
            <a:r>
              <a:rPr lang="nl-NL" dirty="0"/>
              <a:t>opgelost. Jaap drink hier 300 milliliter van. </a:t>
            </a:r>
          </a:p>
          <a:p>
            <a:pPr fontAlgn="t"/>
            <a:r>
              <a:rPr lang="nl-NL" dirty="0"/>
              <a:t>Hoeveel gram suiker krijg Jaap hier mee binnen?              </a:t>
            </a:r>
            <a:r>
              <a:rPr lang="nl-NL" dirty="0">
                <a:solidFill>
                  <a:srgbClr val="FF0000"/>
                </a:solidFill>
              </a:rPr>
              <a:t>28 x 0,30 : 0,50 =  </a:t>
            </a:r>
            <a:r>
              <a:rPr lang="nl-NL" u="sng" dirty="0">
                <a:solidFill>
                  <a:srgbClr val="FF0000"/>
                </a:solidFill>
              </a:rPr>
              <a:t>16,8</a:t>
            </a:r>
            <a:r>
              <a:rPr lang="nl-NL" dirty="0">
                <a:solidFill>
                  <a:srgbClr val="FF0000"/>
                </a:solidFill>
              </a:rPr>
              <a:t> g  suiker              </a:t>
            </a:r>
          </a:p>
          <a:p>
            <a:endParaRPr lang="nl-NL" sz="800" dirty="0"/>
          </a:p>
          <a:p>
            <a:r>
              <a:rPr lang="nl-NL" dirty="0"/>
              <a:t>300 mL ≡ 300 : 1000 = 0,30 L</a:t>
            </a:r>
          </a:p>
          <a:p>
            <a:endParaRPr lang="nl-NL" dirty="0"/>
          </a:p>
        </p:txBody>
      </p:sp>
      <p:graphicFrame>
        <p:nvGraphicFramePr>
          <p:cNvPr id="6" name="Tabel 5">
            <a:extLst>
              <a:ext uri="{FF2B5EF4-FFF2-40B4-BE49-F238E27FC236}">
                <a16:creationId xmlns:a16="http://schemas.microsoft.com/office/drawing/2014/main" id="{171A2A89-7540-40A4-8C42-8B587EB389B4}"/>
              </a:ext>
            </a:extLst>
          </p:cNvPr>
          <p:cNvGraphicFramePr>
            <a:graphicFrameLocks noGrp="1"/>
          </p:cNvGraphicFramePr>
          <p:nvPr/>
        </p:nvGraphicFramePr>
        <p:xfrm>
          <a:off x="6266693" y="589660"/>
          <a:ext cx="1894539" cy="741680"/>
        </p:xfrm>
        <a:graphic>
          <a:graphicData uri="http://schemas.openxmlformats.org/drawingml/2006/table">
            <a:tbl>
              <a:tblPr firstRow="1" bandRow="1">
                <a:tableStyleId>{22838BEF-8BB2-4498-84A7-C5851F593DF1}</a:tableStyleId>
              </a:tblPr>
              <a:tblGrid>
                <a:gridCol w="543886">
                  <a:extLst>
                    <a:ext uri="{9D8B030D-6E8A-4147-A177-3AD203B41FA5}">
                      <a16:colId xmlns:a16="http://schemas.microsoft.com/office/drawing/2014/main" val="760677144"/>
                    </a:ext>
                  </a:extLst>
                </a:gridCol>
                <a:gridCol w="697989">
                  <a:extLst>
                    <a:ext uri="{9D8B030D-6E8A-4147-A177-3AD203B41FA5}">
                      <a16:colId xmlns:a16="http://schemas.microsoft.com/office/drawing/2014/main" val="3965552503"/>
                    </a:ext>
                  </a:extLst>
                </a:gridCol>
                <a:gridCol w="652664">
                  <a:extLst>
                    <a:ext uri="{9D8B030D-6E8A-4147-A177-3AD203B41FA5}">
                      <a16:colId xmlns:a16="http://schemas.microsoft.com/office/drawing/2014/main" val="422712301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nl-NL" b="0" dirty="0"/>
                        <a:t>g</a:t>
                      </a:r>
                    </a:p>
                  </a:txBody>
                  <a:tcPr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b="0" dirty="0"/>
                        <a:t>……</a:t>
                      </a:r>
                    </a:p>
                  </a:txBody>
                  <a:tcPr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nl-NL" b="0" dirty="0"/>
                    </a:p>
                  </a:txBody>
                  <a:tcPr>
                    <a:solidFill>
                      <a:srgbClr val="D2DE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227764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nl-NL" dirty="0"/>
                        <a:t>cm</a:t>
                      </a:r>
                      <a:r>
                        <a:rPr lang="nl-NL" baseline="30000" dirty="0"/>
                        <a:t>3</a:t>
                      </a:r>
                      <a:endParaRPr lang="nl-NL" dirty="0"/>
                    </a:p>
                  </a:txBody>
                  <a:tcPr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22163985"/>
                  </a:ext>
                </a:extLst>
              </a:tr>
            </a:tbl>
          </a:graphicData>
        </a:graphic>
      </p:graphicFrame>
      <p:graphicFrame>
        <p:nvGraphicFramePr>
          <p:cNvPr id="8" name="Tabel 7">
            <a:extLst>
              <a:ext uri="{FF2B5EF4-FFF2-40B4-BE49-F238E27FC236}">
                <a16:creationId xmlns:a16="http://schemas.microsoft.com/office/drawing/2014/main" id="{C12DBC32-83BF-4EFE-AC60-5F53B90EC94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34632903"/>
              </p:ext>
            </p:extLst>
          </p:nvPr>
        </p:nvGraphicFramePr>
        <p:xfrm>
          <a:off x="6266693" y="1969280"/>
          <a:ext cx="2148482" cy="741680"/>
        </p:xfrm>
        <a:graphic>
          <a:graphicData uri="http://schemas.openxmlformats.org/drawingml/2006/table">
            <a:tbl>
              <a:tblPr firstRow="1" bandRow="1">
                <a:tableStyleId>{22838BEF-8BB2-4498-84A7-C5851F593DF1}</a:tableStyleId>
              </a:tblPr>
              <a:tblGrid>
                <a:gridCol w="917887">
                  <a:extLst>
                    <a:ext uri="{9D8B030D-6E8A-4147-A177-3AD203B41FA5}">
                      <a16:colId xmlns:a16="http://schemas.microsoft.com/office/drawing/2014/main" val="760677144"/>
                    </a:ext>
                  </a:extLst>
                </a:gridCol>
                <a:gridCol w="606752">
                  <a:extLst>
                    <a:ext uri="{9D8B030D-6E8A-4147-A177-3AD203B41FA5}">
                      <a16:colId xmlns:a16="http://schemas.microsoft.com/office/drawing/2014/main" val="3965552503"/>
                    </a:ext>
                  </a:extLst>
                </a:gridCol>
                <a:gridCol w="623843">
                  <a:extLst>
                    <a:ext uri="{9D8B030D-6E8A-4147-A177-3AD203B41FA5}">
                      <a16:colId xmlns:a16="http://schemas.microsoft.com/office/drawing/2014/main" val="422712301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nl-NL" b="0" dirty="0"/>
                        <a:t>g </a:t>
                      </a:r>
                      <a:r>
                        <a:rPr lang="nl-NL" sz="1200" b="0" dirty="0"/>
                        <a:t>stof</a:t>
                      </a:r>
                      <a:endParaRPr lang="nl-NL" b="0" dirty="0"/>
                    </a:p>
                  </a:txBody>
                  <a:tcPr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b="0" dirty="0">
                          <a:solidFill>
                            <a:schemeClr val="tx1"/>
                          </a:solidFill>
                        </a:rPr>
                        <a:t>28,0</a:t>
                      </a:r>
                    </a:p>
                  </a:txBody>
                  <a:tcPr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b="0" dirty="0">
                          <a:solidFill>
                            <a:schemeClr val="tx1"/>
                          </a:solidFill>
                        </a:rPr>
                        <a:t>?</a:t>
                      </a:r>
                    </a:p>
                  </a:txBody>
                  <a:tcPr>
                    <a:solidFill>
                      <a:srgbClr val="D2DE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227764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nl-NL" dirty="0"/>
                        <a:t>L </a:t>
                      </a:r>
                      <a:r>
                        <a:rPr lang="nl-NL" sz="1200" dirty="0"/>
                        <a:t>oplossing</a:t>
                      </a:r>
                      <a:endParaRPr lang="nl-NL" dirty="0"/>
                    </a:p>
                  </a:txBody>
                  <a:tcPr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>
                          <a:solidFill>
                            <a:schemeClr val="tx1"/>
                          </a:solidFill>
                        </a:rPr>
                        <a:t>0,50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>
                          <a:solidFill>
                            <a:schemeClr val="tx1"/>
                          </a:solidFill>
                        </a:rPr>
                        <a:t>0,30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22163985"/>
                  </a:ext>
                </a:extLst>
              </a:tr>
            </a:tbl>
          </a:graphicData>
        </a:graphic>
      </p:graphicFrame>
      <p:sp>
        <p:nvSpPr>
          <p:cNvPr id="7" name="Vrije vorm: vorm 6">
            <a:extLst>
              <a:ext uri="{FF2B5EF4-FFF2-40B4-BE49-F238E27FC236}">
                <a16:creationId xmlns:a16="http://schemas.microsoft.com/office/drawing/2014/main" id="{4529A1EF-5197-4D1D-9C11-206C4AD35308}"/>
              </a:ext>
            </a:extLst>
          </p:cNvPr>
          <p:cNvSpPr/>
          <p:nvPr/>
        </p:nvSpPr>
        <p:spPr>
          <a:xfrm rot="11136697" flipV="1">
            <a:off x="7619826" y="2230039"/>
            <a:ext cx="334599" cy="220163"/>
          </a:xfrm>
          <a:custGeom>
            <a:avLst/>
            <a:gdLst>
              <a:gd name="connsiteX0" fmla="*/ 341832 w 401652"/>
              <a:gd name="connsiteY0" fmla="*/ 0 h 299103"/>
              <a:gd name="connsiteX1" fmla="*/ 290557 w 401652"/>
              <a:gd name="connsiteY1" fmla="*/ 8546 h 299103"/>
              <a:gd name="connsiteX2" fmla="*/ 256374 w 401652"/>
              <a:gd name="connsiteY2" fmla="*/ 34184 h 299103"/>
              <a:gd name="connsiteX3" fmla="*/ 222190 w 401652"/>
              <a:gd name="connsiteY3" fmla="*/ 51275 h 299103"/>
              <a:gd name="connsiteX4" fmla="*/ 179461 w 401652"/>
              <a:gd name="connsiteY4" fmla="*/ 119641 h 299103"/>
              <a:gd name="connsiteX5" fmla="*/ 145278 w 401652"/>
              <a:gd name="connsiteY5" fmla="*/ 170916 h 299103"/>
              <a:gd name="connsiteX6" fmla="*/ 94004 w 401652"/>
              <a:gd name="connsiteY6" fmla="*/ 205099 h 299103"/>
              <a:gd name="connsiteX7" fmla="*/ 76912 w 401652"/>
              <a:gd name="connsiteY7" fmla="*/ 230737 h 299103"/>
              <a:gd name="connsiteX8" fmla="*/ 51275 w 401652"/>
              <a:gd name="connsiteY8" fmla="*/ 247828 h 299103"/>
              <a:gd name="connsiteX9" fmla="*/ 42729 w 401652"/>
              <a:gd name="connsiteY9" fmla="*/ 273466 h 299103"/>
              <a:gd name="connsiteX10" fmla="*/ 68366 w 401652"/>
              <a:gd name="connsiteY10" fmla="*/ 290557 h 299103"/>
              <a:gd name="connsiteX11" fmla="*/ 94004 w 401652"/>
              <a:gd name="connsiteY11" fmla="*/ 299103 h 299103"/>
              <a:gd name="connsiteX12" fmla="*/ 401652 w 401652"/>
              <a:gd name="connsiteY12" fmla="*/ 290557 h 299103"/>
              <a:gd name="connsiteX13" fmla="*/ 358923 w 401652"/>
              <a:gd name="connsiteY13" fmla="*/ 213645 h 299103"/>
              <a:gd name="connsiteX14" fmla="*/ 333286 w 401652"/>
              <a:gd name="connsiteY14" fmla="*/ 196554 h 299103"/>
              <a:gd name="connsiteX15" fmla="*/ 213645 w 401652"/>
              <a:gd name="connsiteY15" fmla="*/ 170916 h 299103"/>
              <a:gd name="connsiteX16" fmla="*/ 153824 w 401652"/>
              <a:gd name="connsiteY16" fmla="*/ 153825 h 299103"/>
              <a:gd name="connsiteX17" fmla="*/ 145278 w 401652"/>
              <a:gd name="connsiteY17" fmla="*/ 128187 h 299103"/>
              <a:gd name="connsiteX18" fmla="*/ 94004 w 401652"/>
              <a:gd name="connsiteY18" fmla="*/ 85458 h 299103"/>
              <a:gd name="connsiteX19" fmla="*/ 51275 w 401652"/>
              <a:gd name="connsiteY19" fmla="*/ 51275 h 299103"/>
              <a:gd name="connsiteX20" fmla="*/ 34183 w 401652"/>
              <a:gd name="connsiteY20" fmla="*/ 25638 h 299103"/>
              <a:gd name="connsiteX21" fmla="*/ 8546 w 401652"/>
              <a:gd name="connsiteY21" fmla="*/ 17092 h 299103"/>
              <a:gd name="connsiteX22" fmla="*/ 0 w 401652"/>
              <a:gd name="connsiteY22" fmla="*/ 8546 h 2991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401652" h="299103">
                <a:moveTo>
                  <a:pt x="341832" y="0"/>
                </a:moveTo>
                <a:cubicBezTo>
                  <a:pt x="324740" y="2849"/>
                  <a:pt x="306645" y="2111"/>
                  <a:pt x="290557" y="8546"/>
                </a:cubicBezTo>
                <a:cubicBezTo>
                  <a:pt x="277333" y="13836"/>
                  <a:pt x="268452" y="26635"/>
                  <a:pt x="256374" y="34184"/>
                </a:cubicBezTo>
                <a:cubicBezTo>
                  <a:pt x="245571" y="40936"/>
                  <a:pt x="233585" y="45578"/>
                  <a:pt x="222190" y="51275"/>
                </a:cubicBezTo>
                <a:cubicBezTo>
                  <a:pt x="162681" y="130621"/>
                  <a:pt x="226382" y="41439"/>
                  <a:pt x="179461" y="119641"/>
                </a:cubicBezTo>
                <a:cubicBezTo>
                  <a:pt x="168892" y="137255"/>
                  <a:pt x="162370" y="159522"/>
                  <a:pt x="145278" y="170916"/>
                </a:cubicBezTo>
                <a:lnTo>
                  <a:pt x="94004" y="205099"/>
                </a:lnTo>
                <a:cubicBezTo>
                  <a:pt x="88307" y="213645"/>
                  <a:pt x="84175" y="223474"/>
                  <a:pt x="76912" y="230737"/>
                </a:cubicBezTo>
                <a:cubicBezTo>
                  <a:pt x="69650" y="237999"/>
                  <a:pt x="57691" y="239808"/>
                  <a:pt x="51275" y="247828"/>
                </a:cubicBezTo>
                <a:cubicBezTo>
                  <a:pt x="45648" y="254862"/>
                  <a:pt x="45578" y="264920"/>
                  <a:pt x="42729" y="273466"/>
                </a:cubicBezTo>
                <a:cubicBezTo>
                  <a:pt x="51275" y="279163"/>
                  <a:pt x="59180" y="285964"/>
                  <a:pt x="68366" y="290557"/>
                </a:cubicBezTo>
                <a:cubicBezTo>
                  <a:pt x="76423" y="294586"/>
                  <a:pt x="84996" y="299103"/>
                  <a:pt x="94004" y="299103"/>
                </a:cubicBezTo>
                <a:cubicBezTo>
                  <a:pt x="196593" y="299103"/>
                  <a:pt x="299103" y="293406"/>
                  <a:pt x="401652" y="290557"/>
                </a:cubicBezTo>
                <a:cubicBezTo>
                  <a:pt x="392747" y="263842"/>
                  <a:pt x="384109" y="230435"/>
                  <a:pt x="358923" y="213645"/>
                </a:cubicBezTo>
                <a:cubicBezTo>
                  <a:pt x="350377" y="207948"/>
                  <a:pt x="342671" y="200725"/>
                  <a:pt x="333286" y="196554"/>
                </a:cubicBezTo>
                <a:cubicBezTo>
                  <a:pt x="279299" y="172560"/>
                  <a:pt x="275572" y="181237"/>
                  <a:pt x="213645" y="170916"/>
                </a:cubicBezTo>
                <a:cubicBezTo>
                  <a:pt x="192186" y="167340"/>
                  <a:pt x="174142" y="160597"/>
                  <a:pt x="153824" y="153825"/>
                </a:cubicBezTo>
                <a:cubicBezTo>
                  <a:pt x="150975" y="145279"/>
                  <a:pt x="150275" y="135682"/>
                  <a:pt x="145278" y="128187"/>
                </a:cubicBezTo>
                <a:cubicBezTo>
                  <a:pt x="132119" y="108448"/>
                  <a:pt x="112920" y="98069"/>
                  <a:pt x="94004" y="85458"/>
                </a:cubicBezTo>
                <a:cubicBezTo>
                  <a:pt x="75865" y="31044"/>
                  <a:pt x="101862" y="84999"/>
                  <a:pt x="51275" y="51275"/>
                </a:cubicBezTo>
                <a:cubicBezTo>
                  <a:pt x="42729" y="45578"/>
                  <a:pt x="42203" y="32054"/>
                  <a:pt x="34183" y="25638"/>
                </a:cubicBezTo>
                <a:cubicBezTo>
                  <a:pt x="27149" y="20011"/>
                  <a:pt x="16603" y="21121"/>
                  <a:pt x="8546" y="17092"/>
                </a:cubicBezTo>
                <a:cubicBezTo>
                  <a:pt x="4943" y="15290"/>
                  <a:pt x="2849" y="11395"/>
                  <a:pt x="0" y="8546"/>
                </a:cubicBezTo>
              </a:path>
            </a:pathLst>
          </a:custGeom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230141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Afbeelding 4">
            <a:extLst>
              <a:ext uri="{FF2B5EF4-FFF2-40B4-BE49-F238E27FC236}">
                <a16:creationId xmlns:a16="http://schemas.microsoft.com/office/drawing/2014/main" id="{1A930981-6953-41E9-910F-136181832E8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3306"/>
          <a:stretch/>
        </p:blipFill>
        <p:spPr>
          <a:xfrm>
            <a:off x="-156280" y="1428997"/>
            <a:ext cx="6307616" cy="4860705"/>
          </a:xfrm>
          <a:prstGeom prst="rect">
            <a:avLst/>
          </a:prstGeom>
        </p:spPr>
      </p:pic>
      <p:sp>
        <p:nvSpPr>
          <p:cNvPr id="6" name="Tekstvak 5">
            <a:extLst>
              <a:ext uri="{FF2B5EF4-FFF2-40B4-BE49-F238E27FC236}">
                <a16:creationId xmlns:a16="http://schemas.microsoft.com/office/drawing/2014/main" id="{0AAB14E9-6053-45E2-A2B6-19FCBAD861FF}"/>
              </a:ext>
            </a:extLst>
          </p:cNvPr>
          <p:cNvSpPr txBox="1"/>
          <p:nvPr/>
        </p:nvSpPr>
        <p:spPr>
          <a:xfrm>
            <a:off x="786214" y="401652"/>
            <a:ext cx="285392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800" dirty="0"/>
              <a:t>Omrekenschema’s</a:t>
            </a:r>
          </a:p>
        </p:txBody>
      </p:sp>
      <p:sp>
        <p:nvSpPr>
          <p:cNvPr id="2" name="Rechthoek 1">
            <a:extLst>
              <a:ext uri="{FF2B5EF4-FFF2-40B4-BE49-F238E27FC236}">
                <a16:creationId xmlns:a16="http://schemas.microsoft.com/office/drawing/2014/main" id="{A4DEF77E-77A7-46E1-B58D-FCA3A7DCEAE3}"/>
              </a:ext>
            </a:extLst>
          </p:cNvPr>
          <p:cNvSpPr/>
          <p:nvPr/>
        </p:nvSpPr>
        <p:spPr>
          <a:xfrm>
            <a:off x="6491407" y="663262"/>
            <a:ext cx="1866379" cy="25237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  <a:tabLst>
                <a:tab pos="-1714500" algn="l"/>
                <a:tab pos="268605" algn="l"/>
                <a:tab pos="558165" algn="l"/>
                <a:tab pos="1028700" algn="l"/>
              </a:tabLst>
            </a:pPr>
            <a:r>
              <a:rPr lang="nl-NL" dirty="0">
                <a:solidFill>
                  <a:srgbClr val="FF0000"/>
                </a:solidFill>
                <a:latin typeface="Arial" panose="020B0604020202020204" pitchFamily="34" charset="0"/>
                <a:ea typeface="MS Mincho" panose="02020609040205080304" pitchFamily="49" charset="-128"/>
              </a:rPr>
              <a:t>Onthoud:   </a:t>
            </a:r>
          </a:p>
          <a:p>
            <a:pPr>
              <a:spcBef>
                <a:spcPts val="600"/>
              </a:spcBef>
              <a:spcAft>
                <a:spcPts val="600"/>
              </a:spcAft>
              <a:tabLst>
                <a:tab pos="-1714500" algn="l"/>
                <a:tab pos="268605" algn="l"/>
                <a:tab pos="558165" algn="l"/>
                <a:tab pos="1028700" algn="l"/>
              </a:tabLst>
            </a:pPr>
            <a:r>
              <a:rPr lang="nl-NL" dirty="0">
                <a:solidFill>
                  <a:srgbClr val="FF0000"/>
                </a:solidFill>
                <a:latin typeface="Arial" panose="020B0604020202020204" pitchFamily="34" charset="0"/>
                <a:ea typeface="MS Mincho" panose="02020609040205080304" pitchFamily="49" charset="-128"/>
              </a:rPr>
              <a:t>1 L = 1 dm</a:t>
            </a:r>
            <a:r>
              <a:rPr lang="nl-NL" baseline="30000" dirty="0">
                <a:solidFill>
                  <a:srgbClr val="FF0000"/>
                </a:solidFill>
                <a:latin typeface="Arial" panose="020B0604020202020204" pitchFamily="34" charset="0"/>
                <a:ea typeface="MS Mincho" panose="02020609040205080304" pitchFamily="49" charset="-128"/>
              </a:rPr>
              <a:t>3</a:t>
            </a:r>
            <a:r>
              <a:rPr lang="nl-NL" dirty="0">
                <a:solidFill>
                  <a:srgbClr val="FF0000"/>
                </a:solidFill>
                <a:latin typeface="Arial" panose="020B0604020202020204" pitchFamily="34" charset="0"/>
                <a:ea typeface="MS Mincho" panose="02020609040205080304" pitchFamily="49" charset="-128"/>
              </a:rPr>
              <a:t>     </a:t>
            </a:r>
          </a:p>
          <a:p>
            <a:pPr>
              <a:spcBef>
                <a:spcPts val="600"/>
              </a:spcBef>
              <a:spcAft>
                <a:spcPts val="600"/>
              </a:spcAft>
              <a:tabLst>
                <a:tab pos="-1714500" algn="l"/>
                <a:tab pos="268605" algn="l"/>
                <a:tab pos="558165" algn="l"/>
                <a:tab pos="1028700" algn="l"/>
              </a:tabLst>
            </a:pPr>
            <a:r>
              <a:rPr lang="nl-NL" dirty="0">
                <a:solidFill>
                  <a:srgbClr val="FF0000"/>
                </a:solidFill>
                <a:latin typeface="Arial" panose="020B0604020202020204" pitchFamily="34" charset="0"/>
                <a:ea typeface="MS Mincho" panose="02020609040205080304" pitchFamily="49" charset="-128"/>
              </a:rPr>
              <a:t>1 mL = 1 cm</a:t>
            </a:r>
            <a:r>
              <a:rPr lang="nl-NL" baseline="30000" dirty="0">
                <a:solidFill>
                  <a:srgbClr val="FF0000"/>
                </a:solidFill>
                <a:latin typeface="Arial" panose="020B0604020202020204" pitchFamily="34" charset="0"/>
                <a:ea typeface="MS Mincho" panose="02020609040205080304" pitchFamily="49" charset="-128"/>
              </a:rPr>
              <a:t>3</a:t>
            </a:r>
            <a:endParaRPr lang="nl-NL" sz="3200" dirty="0">
              <a:solidFill>
                <a:srgbClr val="FF0000"/>
              </a:solidFill>
              <a:latin typeface="Times New Roman" panose="02020603050405020304" pitchFamily="18" charset="0"/>
              <a:ea typeface="MS Mincho" panose="02020609040205080304" pitchFamily="49" charset="-128"/>
            </a:endParaRPr>
          </a:p>
          <a:p>
            <a:pPr>
              <a:spcBef>
                <a:spcPts val="600"/>
              </a:spcBef>
              <a:spcAft>
                <a:spcPts val="600"/>
              </a:spcAft>
              <a:tabLst>
                <a:tab pos="-1714500" algn="l"/>
                <a:tab pos="268605" algn="l"/>
                <a:tab pos="558165" algn="l"/>
                <a:tab pos="1028700" algn="l"/>
              </a:tabLst>
            </a:pPr>
            <a:r>
              <a:rPr lang="nl-NL" dirty="0">
                <a:solidFill>
                  <a:srgbClr val="FF0000"/>
                </a:solidFill>
                <a:latin typeface="Arial" panose="020B0604020202020204" pitchFamily="34" charset="0"/>
                <a:ea typeface="MS Mincho" panose="02020609040205080304" pitchFamily="49" charset="-128"/>
              </a:rPr>
              <a:t>1 L    = 1000 mL  </a:t>
            </a:r>
          </a:p>
          <a:p>
            <a:pPr>
              <a:spcBef>
                <a:spcPts val="600"/>
              </a:spcBef>
              <a:spcAft>
                <a:spcPts val="600"/>
              </a:spcAft>
              <a:tabLst>
                <a:tab pos="-1714500" algn="l"/>
                <a:tab pos="268605" algn="l"/>
                <a:tab pos="558165" algn="l"/>
                <a:tab pos="1028700" algn="l"/>
              </a:tabLst>
            </a:pPr>
            <a:r>
              <a:rPr lang="nl-NL" dirty="0">
                <a:solidFill>
                  <a:srgbClr val="FF0000"/>
                </a:solidFill>
                <a:latin typeface="Arial" panose="020B0604020202020204" pitchFamily="34" charset="0"/>
                <a:ea typeface="MS Mincho" panose="02020609040205080304" pitchFamily="49" charset="-128"/>
              </a:rPr>
              <a:t>1 kg  = 1000 g  </a:t>
            </a:r>
            <a:endParaRPr lang="nl-NL" sz="3200" dirty="0">
              <a:solidFill>
                <a:srgbClr val="FF0000"/>
              </a:solidFill>
              <a:latin typeface="Times New Roman" panose="02020603050405020304" pitchFamily="18" charset="0"/>
              <a:ea typeface="MS Mincho" panose="02020609040205080304" pitchFamily="49" charset="-128"/>
            </a:endParaRP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nl-NL" dirty="0">
                <a:solidFill>
                  <a:srgbClr val="FF0000"/>
                </a:solidFill>
                <a:latin typeface="Arial" panose="020B0604020202020204" pitchFamily="34" charset="0"/>
                <a:ea typeface="MS Mincho" panose="02020609040205080304" pitchFamily="49" charset="-128"/>
              </a:rPr>
              <a:t>1 g    = 1000 mg</a:t>
            </a:r>
            <a:endParaRPr lang="nl-NL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79466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>
            <a:extLst>
              <a:ext uri="{FF2B5EF4-FFF2-40B4-BE49-F238E27FC236}">
                <a16:creationId xmlns:a16="http://schemas.microsoft.com/office/drawing/2014/main" id="{E72306B2-8444-4802-BD76-F23523D8C97B}"/>
              </a:ext>
            </a:extLst>
          </p:cNvPr>
          <p:cNvSpPr txBox="1"/>
          <p:nvPr/>
        </p:nvSpPr>
        <p:spPr>
          <a:xfrm>
            <a:off x="803305" y="589660"/>
            <a:ext cx="4194225" cy="507831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Rekenen met de dichtheid:  eenheid g/cm</a:t>
            </a:r>
            <a:r>
              <a:rPr lang="nl-NL" baseline="30000" dirty="0"/>
              <a:t>3</a:t>
            </a:r>
            <a:endParaRPr lang="nl-NL" dirty="0"/>
          </a:p>
          <a:p>
            <a:pPr fontAlgn="t"/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r>
              <a:rPr lang="nl-NL" dirty="0"/>
              <a:t>Rekenen aan oplossingen:</a:t>
            </a:r>
          </a:p>
          <a:p>
            <a:pPr fontAlgn="t"/>
            <a:r>
              <a:rPr lang="nl-NL" dirty="0"/>
              <a:t>	Het aantal gram stof dat in een</a:t>
            </a:r>
          </a:p>
          <a:p>
            <a:pPr fontAlgn="t"/>
            <a:r>
              <a:rPr lang="nl-NL" dirty="0"/>
              <a:t>	bepaald volume is opgelost.</a:t>
            </a:r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r>
              <a:rPr lang="nl-NL" dirty="0">
                <a:solidFill>
                  <a:srgbClr val="FF0000"/>
                </a:solidFill>
              </a:rPr>
              <a:t>Rekenen met percentages: </a:t>
            </a:r>
          </a:p>
          <a:p>
            <a:endParaRPr lang="nl-NL" dirty="0"/>
          </a:p>
          <a:p>
            <a:r>
              <a:rPr lang="nl-NL" dirty="0"/>
              <a:t>		</a:t>
            </a:r>
          </a:p>
          <a:p>
            <a:endParaRPr lang="nl-NL" dirty="0"/>
          </a:p>
          <a:p>
            <a:r>
              <a:rPr lang="nl-NL" dirty="0"/>
              <a:t>	</a:t>
            </a:r>
          </a:p>
          <a:p>
            <a:endParaRPr lang="nl-NL" dirty="0"/>
          </a:p>
          <a:p>
            <a:r>
              <a:rPr lang="nl-NL" dirty="0"/>
              <a:t>				</a:t>
            </a:r>
          </a:p>
        </p:txBody>
      </p:sp>
      <p:graphicFrame>
        <p:nvGraphicFramePr>
          <p:cNvPr id="6" name="Tabel 5">
            <a:extLst>
              <a:ext uri="{FF2B5EF4-FFF2-40B4-BE49-F238E27FC236}">
                <a16:creationId xmlns:a16="http://schemas.microsoft.com/office/drawing/2014/main" id="{171A2A89-7540-40A4-8C42-8B587EB389B4}"/>
              </a:ext>
            </a:extLst>
          </p:cNvPr>
          <p:cNvGraphicFramePr>
            <a:graphicFrameLocks noGrp="1"/>
          </p:cNvGraphicFramePr>
          <p:nvPr/>
        </p:nvGraphicFramePr>
        <p:xfrm>
          <a:off x="6266693" y="589660"/>
          <a:ext cx="1894539" cy="741680"/>
        </p:xfrm>
        <a:graphic>
          <a:graphicData uri="http://schemas.openxmlformats.org/drawingml/2006/table">
            <a:tbl>
              <a:tblPr firstRow="1" bandRow="1">
                <a:tableStyleId>{22838BEF-8BB2-4498-84A7-C5851F593DF1}</a:tableStyleId>
              </a:tblPr>
              <a:tblGrid>
                <a:gridCol w="543886">
                  <a:extLst>
                    <a:ext uri="{9D8B030D-6E8A-4147-A177-3AD203B41FA5}">
                      <a16:colId xmlns:a16="http://schemas.microsoft.com/office/drawing/2014/main" val="760677144"/>
                    </a:ext>
                  </a:extLst>
                </a:gridCol>
                <a:gridCol w="697989">
                  <a:extLst>
                    <a:ext uri="{9D8B030D-6E8A-4147-A177-3AD203B41FA5}">
                      <a16:colId xmlns:a16="http://schemas.microsoft.com/office/drawing/2014/main" val="3965552503"/>
                    </a:ext>
                  </a:extLst>
                </a:gridCol>
                <a:gridCol w="652664">
                  <a:extLst>
                    <a:ext uri="{9D8B030D-6E8A-4147-A177-3AD203B41FA5}">
                      <a16:colId xmlns:a16="http://schemas.microsoft.com/office/drawing/2014/main" val="422712301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nl-NL" b="0" dirty="0"/>
                        <a:t>g</a:t>
                      </a:r>
                    </a:p>
                  </a:txBody>
                  <a:tcPr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b="0" dirty="0"/>
                        <a:t>……</a:t>
                      </a:r>
                    </a:p>
                  </a:txBody>
                  <a:tcPr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nl-NL" b="0" dirty="0"/>
                    </a:p>
                  </a:txBody>
                  <a:tcPr>
                    <a:solidFill>
                      <a:srgbClr val="D2DE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227764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nl-NL" dirty="0"/>
                        <a:t>cm</a:t>
                      </a:r>
                      <a:r>
                        <a:rPr lang="nl-NL" baseline="30000" dirty="0"/>
                        <a:t>3</a:t>
                      </a:r>
                      <a:endParaRPr lang="nl-NL" dirty="0"/>
                    </a:p>
                  </a:txBody>
                  <a:tcPr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22163985"/>
                  </a:ext>
                </a:extLst>
              </a:tr>
            </a:tbl>
          </a:graphicData>
        </a:graphic>
      </p:graphicFrame>
      <p:graphicFrame>
        <p:nvGraphicFramePr>
          <p:cNvPr id="8" name="Tabel 7">
            <a:extLst>
              <a:ext uri="{FF2B5EF4-FFF2-40B4-BE49-F238E27FC236}">
                <a16:creationId xmlns:a16="http://schemas.microsoft.com/office/drawing/2014/main" id="{9055EA38-BD49-4728-AC9C-F97885056F6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98084587"/>
              </p:ext>
            </p:extLst>
          </p:nvPr>
        </p:nvGraphicFramePr>
        <p:xfrm>
          <a:off x="6266693" y="1969280"/>
          <a:ext cx="2148482" cy="741680"/>
        </p:xfrm>
        <a:graphic>
          <a:graphicData uri="http://schemas.openxmlformats.org/drawingml/2006/table">
            <a:tbl>
              <a:tblPr firstRow="1" bandRow="1">
                <a:tableStyleId>{22838BEF-8BB2-4498-84A7-C5851F593DF1}</a:tableStyleId>
              </a:tblPr>
              <a:tblGrid>
                <a:gridCol w="917887">
                  <a:extLst>
                    <a:ext uri="{9D8B030D-6E8A-4147-A177-3AD203B41FA5}">
                      <a16:colId xmlns:a16="http://schemas.microsoft.com/office/drawing/2014/main" val="760677144"/>
                    </a:ext>
                  </a:extLst>
                </a:gridCol>
                <a:gridCol w="606752">
                  <a:extLst>
                    <a:ext uri="{9D8B030D-6E8A-4147-A177-3AD203B41FA5}">
                      <a16:colId xmlns:a16="http://schemas.microsoft.com/office/drawing/2014/main" val="3965552503"/>
                    </a:ext>
                  </a:extLst>
                </a:gridCol>
                <a:gridCol w="623843">
                  <a:extLst>
                    <a:ext uri="{9D8B030D-6E8A-4147-A177-3AD203B41FA5}">
                      <a16:colId xmlns:a16="http://schemas.microsoft.com/office/drawing/2014/main" val="422712301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nl-NL" b="0" dirty="0"/>
                        <a:t>g </a:t>
                      </a:r>
                      <a:r>
                        <a:rPr lang="nl-NL" sz="1200" b="0" dirty="0"/>
                        <a:t>stof</a:t>
                      </a:r>
                      <a:endParaRPr lang="nl-NL" b="0" dirty="0"/>
                    </a:p>
                  </a:txBody>
                  <a:tcPr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nl-NL" b="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nl-NL" b="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rgbClr val="D2DE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227764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nl-NL" dirty="0"/>
                        <a:t>L </a:t>
                      </a:r>
                      <a:r>
                        <a:rPr lang="nl-NL" sz="1200" dirty="0"/>
                        <a:t>oplossing</a:t>
                      </a:r>
                      <a:endParaRPr lang="nl-NL" dirty="0"/>
                    </a:p>
                  </a:txBody>
                  <a:tcPr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nl-NL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nl-NL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2216398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569463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>
            <a:extLst>
              <a:ext uri="{FF2B5EF4-FFF2-40B4-BE49-F238E27FC236}">
                <a16:creationId xmlns:a16="http://schemas.microsoft.com/office/drawing/2014/main" id="{E72306B2-8444-4802-BD76-F23523D8C97B}"/>
              </a:ext>
            </a:extLst>
          </p:cNvPr>
          <p:cNvSpPr txBox="1"/>
          <p:nvPr/>
        </p:nvSpPr>
        <p:spPr>
          <a:xfrm>
            <a:off x="803305" y="589660"/>
            <a:ext cx="4194225" cy="563231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Rekenen met de dichtheid:  eenheid g/cm</a:t>
            </a:r>
            <a:r>
              <a:rPr lang="nl-NL" baseline="30000" dirty="0"/>
              <a:t>3</a:t>
            </a:r>
            <a:endParaRPr lang="nl-NL" dirty="0"/>
          </a:p>
          <a:p>
            <a:pPr fontAlgn="t"/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r>
              <a:rPr lang="nl-NL" dirty="0"/>
              <a:t>Rekenen aan oplossingen:</a:t>
            </a:r>
          </a:p>
          <a:p>
            <a:pPr fontAlgn="t"/>
            <a:r>
              <a:rPr lang="nl-NL" dirty="0"/>
              <a:t>	Het aantal gram stof dat in een</a:t>
            </a:r>
          </a:p>
          <a:p>
            <a:pPr fontAlgn="t"/>
            <a:r>
              <a:rPr lang="nl-NL" dirty="0"/>
              <a:t>	bepaald volume is opgelost.</a:t>
            </a:r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r>
              <a:rPr lang="nl-NL" dirty="0"/>
              <a:t>Rekenen met percentages: </a:t>
            </a:r>
          </a:p>
          <a:p>
            <a:endParaRPr lang="nl-NL" dirty="0"/>
          </a:p>
          <a:p>
            <a:r>
              <a:rPr lang="nl-NL" dirty="0"/>
              <a:t>	</a:t>
            </a:r>
            <a:r>
              <a:rPr lang="nl-NL" dirty="0">
                <a:solidFill>
                  <a:srgbClr val="FF0000"/>
                </a:solidFill>
              </a:rPr>
              <a:t>Massapercentage, massa-%</a:t>
            </a:r>
          </a:p>
          <a:p>
            <a:r>
              <a:rPr lang="nl-NL" dirty="0">
                <a:solidFill>
                  <a:srgbClr val="FF0000"/>
                </a:solidFill>
              </a:rPr>
              <a:t>	Het aantal g stof per 100 g mengsel.</a:t>
            </a:r>
          </a:p>
          <a:p>
            <a:r>
              <a:rPr lang="nl-NL" dirty="0"/>
              <a:t>	</a:t>
            </a:r>
          </a:p>
          <a:p>
            <a:endParaRPr lang="nl-NL" dirty="0"/>
          </a:p>
          <a:p>
            <a:r>
              <a:rPr lang="nl-NL" dirty="0"/>
              <a:t>	</a:t>
            </a:r>
          </a:p>
          <a:p>
            <a:endParaRPr lang="nl-NL" dirty="0"/>
          </a:p>
          <a:p>
            <a:r>
              <a:rPr lang="nl-NL" dirty="0"/>
              <a:t>				</a:t>
            </a:r>
          </a:p>
        </p:txBody>
      </p:sp>
      <p:graphicFrame>
        <p:nvGraphicFramePr>
          <p:cNvPr id="6" name="Tabel 5">
            <a:extLst>
              <a:ext uri="{FF2B5EF4-FFF2-40B4-BE49-F238E27FC236}">
                <a16:creationId xmlns:a16="http://schemas.microsoft.com/office/drawing/2014/main" id="{171A2A89-7540-40A4-8C42-8B587EB389B4}"/>
              </a:ext>
            </a:extLst>
          </p:cNvPr>
          <p:cNvGraphicFramePr>
            <a:graphicFrameLocks noGrp="1"/>
          </p:cNvGraphicFramePr>
          <p:nvPr/>
        </p:nvGraphicFramePr>
        <p:xfrm>
          <a:off x="6266693" y="589660"/>
          <a:ext cx="1894539" cy="741680"/>
        </p:xfrm>
        <a:graphic>
          <a:graphicData uri="http://schemas.openxmlformats.org/drawingml/2006/table">
            <a:tbl>
              <a:tblPr firstRow="1" bandRow="1">
                <a:tableStyleId>{22838BEF-8BB2-4498-84A7-C5851F593DF1}</a:tableStyleId>
              </a:tblPr>
              <a:tblGrid>
                <a:gridCol w="543886">
                  <a:extLst>
                    <a:ext uri="{9D8B030D-6E8A-4147-A177-3AD203B41FA5}">
                      <a16:colId xmlns:a16="http://schemas.microsoft.com/office/drawing/2014/main" val="760677144"/>
                    </a:ext>
                  </a:extLst>
                </a:gridCol>
                <a:gridCol w="697989">
                  <a:extLst>
                    <a:ext uri="{9D8B030D-6E8A-4147-A177-3AD203B41FA5}">
                      <a16:colId xmlns:a16="http://schemas.microsoft.com/office/drawing/2014/main" val="3965552503"/>
                    </a:ext>
                  </a:extLst>
                </a:gridCol>
                <a:gridCol w="652664">
                  <a:extLst>
                    <a:ext uri="{9D8B030D-6E8A-4147-A177-3AD203B41FA5}">
                      <a16:colId xmlns:a16="http://schemas.microsoft.com/office/drawing/2014/main" val="422712301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nl-NL" b="0" dirty="0"/>
                        <a:t>g</a:t>
                      </a:r>
                    </a:p>
                  </a:txBody>
                  <a:tcPr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b="0" dirty="0"/>
                        <a:t>……</a:t>
                      </a:r>
                    </a:p>
                  </a:txBody>
                  <a:tcPr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nl-NL" b="0" dirty="0"/>
                    </a:p>
                  </a:txBody>
                  <a:tcPr>
                    <a:solidFill>
                      <a:srgbClr val="D2DE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227764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nl-NL" dirty="0"/>
                        <a:t>cm</a:t>
                      </a:r>
                      <a:r>
                        <a:rPr lang="nl-NL" baseline="30000" dirty="0"/>
                        <a:t>3</a:t>
                      </a:r>
                      <a:endParaRPr lang="nl-NL" dirty="0"/>
                    </a:p>
                  </a:txBody>
                  <a:tcPr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22163985"/>
                  </a:ext>
                </a:extLst>
              </a:tr>
            </a:tbl>
          </a:graphicData>
        </a:graphic>
      </p:graphicFrame>
      <p:graphicFrame>
        <p:nvGraphicFramePr>
          <p:cNvPr id="7" name="Tabel 6">
            <a:extLst>
              <a:ext uri="{FF2B5EF4-FFF2-40B4-BE49-F238E27FC236}">
                <a16:creationId xmlns:a16="http://schemas.microsoft.com/office/drawing/2014/main" id="{73D9CF9F-A89D-4972-B321-C6A1598870C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35930612"/>
              </p:ext>
            </p:extLst>
          </p:nvPr>
        </p:nvGraphicFramePr>
        <p:xfrm>
          <a:off x="6266693" y="1969280"/>
          <a:ext cx="2148482" cy="741680"/>
        </p:xfrm>
        <a:graphic>
          <a:graphicData uri="http://schemas.openxmlformats.org/drawingml/2006/table">
            <a:tbl>
              <a:tblPr firstRow="1" bandRow="1">
                <a:tableStyleId>{22838BEF-8BB2-4498-84A7-C5851F593DF1}</a:tableStyleId>
              </a:tblPr>
              <a:tblGrid>
                <a:gridCol w="917887">
                  <a:extLst>
                    <a:ext uri="{9D8B030D-6E8A-4147-A177-3AD203B41FA5}">
                      <a16:colId xmlns:a16="http://schemas.microsoft.com/office/drawing/2014/main" val="760677144"/>
                    </a:ext>
                  </a:extLst>
                </a:gridCol>
                <a:gridCol w="606752">
                  <a:extLst>
                    <a:ext uri="{9D8B030D-6E8A-4147-A177-3AD203B41FA5}">
                      <a16:colId xmlns:a16="http://schemas.microsoft.com/office/drawing/2014/main" val="3965552503"/>
                    </a:ext>
                  </a:extLst>
                </a:gridCol>
                <a:gridCol w="623843">
                  <a:extLst>
                    <a:ext uri="{9D8B030D-6E8A-4147-A177-3AD203B41FA5}">
                      <a16:colId xmlns:a16="http://schemas.microsoft.com/office/drawing/2014/main" val="422712301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nl-NL" b="0" dirty="0"/>
                        <a:t>g </a:t>
                      </a:r>
                      <a:r>
                        <a:rPr lang="nl-NL" sz="1200" b="0" dirty="0"/>
                        <a:t>stof</a:t>
                      </a:r>
                      <a:endParaRPr lang="nl-NL" b="0" dirty="0"/>
                    </a:p>
                  </a:txBody>
                  <a:tcPr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nl-NL" b="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nl-NL" b="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rgbClr val="D2DE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227764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nl-NL" dirty="0"/>
                        <a:t>L </a:t>
                      </a:r>
                      <a:r>
                        <a:rPr lang="nl-NL" sz="1200" dirty="0"/>
                        <a:t>oplossing</a:t>
                      </a:r>
                      <a:endParaRPr lang="nl-NL" dirty="0"/>
                    </a:p>
                  </a:txBody>
                  <a:tcPr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nl-NL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nl-NL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2216398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092106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>
            <a:extLst>
              <a:ext uri="{FF2B5EF4-FFF2-40B4-BE49-F238E27FC236}">
                <a16:creationId xmlns:a16="http://schemas.microsoft.com/office/drawing/2014/main" id="{E72306B2-8444-4802-BD76-F23523D8C97B}"/>
              </a:ext>
            </a:extLst>
          </p:cNvPr>
          <p:cNvSpPr txBox="1"/>
          <p:nvPr/>
        </p:nvSpPr>
        <p:spPr>
          <a:xfrm>
            <a:off x="803305" y="589660"/>
            <a:ext cx="4194225" cy="563231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Rekenen met de dichtheid:  eenheid g/cm</a:t>
            </a:r>
            <a:r>
              <a:rPr lang="nl-NL" baseline="30000" dirty="0"/>
              <a:t>3</a:t>
            </a:r>
            <a:endParaRPr lang="nl-NL" dirty="0"/>
          </a:p>
          <a:p>
            <a:pPr fontAlgn="t"/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r>
              <a:rPr lang="nl-NL" dirty="0"/>
              <a:t>Rekenen aan oplossingen:</a:t>
            </a:r>
          </a:p>
          <a:p>
            <a:pPr fontAlgn="t"/>
            <a:r>
              <a:rPr lang="nl-NL" dirty="0"/>
              <a:t>	Het aantal gram stof dat in een</a:t>
            </a:r>
          </a:p>
          <a:p>
            <a:pPr fontAlgn="t"/>
            <a:r>
              <a:rPr lang="nl-NL" dirty="0"/>
              <a:t>	bepaald volume is opgelost.</a:t>
            </a:r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r>
              <a:rPr lang="nl-NL" dirty="0"/>
              <a:t>Rekenen met percentages: </a:t>
            </a:r>
          </a:p>
          <a:p>
            <a:endParaRPr lang="nl-NL" dirty="0"/>
          </a:p>
          <a:p>
            <a:r>
              <a:rPr lang="nl-NL" dirty="0"/>
              <a:t>	Massapercentage, massa-%</a:t>
            </a:r>
          </a:p>
          <a:p>
            <a:r>
              <a:rPr lang="nl-NL" dirty="0"/>
              <a:t>	</a:t>
            </a:r>
            <a:r>
              <a:rPr lang="nl-NL" dirty="0">
                <a:solidFill>
                  <a:srgbClr val="FF0000"/>
                </a:solidFill>
              </a:rPr>
              <a:t>Het aantal g stof per 100 g mengsel.</a:t>
            </a:r>
          </a:p>
          <a:p>
            <a:r>
              <a:rPr lang="nl-NL" dirty="0"/>
              <a:t>	</a:t>
            </a:r>
          </a:p>
          <a:p>
            <a:endParaRPr lang="nl-NL" dirty="0"/>
          </a:p>
          <a:p>
            <a:r>
              <a:rPr lang="nl-NL" dirty="0"/>
              <a:t>	</a:t>
            </a:r>
          </a:p>
          <a:p>
            <a:endParaRPr lang="nl-NL" dirty="0"/>
          </a:p>
          <a:p>
            <a:r>
              <a:rPr lang="nl-NL" dirty="0"/>
              <a:t>				</a:t>
            </a:r>
          </a:p>
        </p:txBody>
      </p:sp>
      <p:graphicFrame>
        <p:nvGraphicFramePr>
          <p:cNvPr id="6" name="Tabel 5">
            <a:extLst>
              <a:ext uri="{FF2B5EF4-FFF2-40B4-BE49-F238E27FC236}">
                <a16:creationId xmlns:a16="http://schemas.microsoft.com/office/drawing/2014/main" id="{171A2A89-7540-40A4-8C42-8B587EB389B4}"/>
              </a:ext>
            </a:extLst>
          </p:cNvPr>
          <p:cNvGraphicFramePr>
            <a:graphicFrameLocks noGrp="1"/>
          </p:cNvGraphicFramePr>
          <p:nvPr/>
        </p:nvGraphicFramePr>
        <p:xfrm>
          <a:off x="6266693" y="589660"/>
          <a:ext cx="1894539" cy="741680"/>
        </p:xfrm>
        <a:graphic>
          <a:graphicData uri="http://schemas.openxmlformats.org/drawingml/2006/table">
            <a:tbl>
              <a:tblPr firstRow="1" bandRow="1">
                <a:tableStyleId>{22838BEF-8BB2-4498-84A7-C5851F593DF1}</a:tableStyleId>
              </a:tblPr>
              <a:tblGrid>
                <a:gridCol w="543886">
                  <a:extLst>
                    <a:ext uri="{9D8B030D-6E8A-4147-A177-3AD203B41FA5}">
                      <a16:colId xmlns:a16="http://schemas.microsoft.com/office/drawing/2014/main" val="760677144"/>
                    </a:ext>
                  </a:extLst>
                </a:gridCol>
                <a:gridCol w="697989">
                  <a:extLst>
                    <a:ext uri="{9D8B030D-6E8A-4147-A177-3AD203B41FA5}">
                      <a16:colId xmlns:a16="http://schemas.microsoft.com/office/drawing/2014/main" val="3965552503"/>
                    </a:ext>
                  </a:extLst>
                </a:gridCol>
                <a:gridCol w="652664">
                  <a:extLst>
                    <a:ext uri="{9D8B030D-6E8A-4147-A177-3AD203B41FA5}">
                      <a16:colId xmlns:a16="http://schemas.microsoft.com/office/drawing/2014/main" val="422712301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nl-NL" b="0" dirty="0"/>
                        <a:t>g</a:t>
                      </a:r>
                    </a:p>
                  </a:txBody>
                  <a:tcPr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b="0" dirty="0"/>
                        <a:t>……</a:t>
                      </a:r>
                    </a:p>
                  </a:txBody>
                  <a:tcPr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nl-NL" b="0" dirty="0"/>
                    </a:p>
                  </a:txBody>
                  <a:tcPr>
                    <a:solidFill>
                      <a:srgbClr val="D2DE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227764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nl-NL" dirty="0"/>
                        <a:t>cm</a:t>
                      </a:r>
                      <a:r>
                        <a:rPr lang="nl-NL" baseline="30000" dirty="0"/>
                        <a:t>3</a:t>
                      </a:r>
                      <a:endParaRPr lang="nl-NL" dirty="0"/>
                    </a:p>
                  </a:txBody>
                  <a:tcPr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22163985"/>
                  </a:ext>
                </a:extLst>
              </a:tr>
            </a:tbl>
          </a:graphicData>
        </a:graphic>
      </p:graphicFrame>
      <p:graphicFrame>
        <p:nvGraphicFramePr>
          <p:cNvPr id="7" name="Tabel 6">
            <a:extLst>
              <a:ext uri="{FF2B5EF4-FFF2-40B4-BE49-F238E27FC236}">
                <a16:creationId xmlns:a16="http://schemas.microsoft.com/office/drawing/2014/main" id="{88F1FAAC-B980-4597-BFFB-BA2A1DD02D0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79314822"/>
              </p:ext>
            </p:extLst>
          </p:nvPr>
        </p:nvGraphicFramePr>
        <p:xfrm>
          <a:off x="6266691" y="3889471"/>
          <a:ext cx="1894539" cy="741680"/>
        </p:xfrm>
        <a:graphic>
          <a:graphicData uri="http://schemas.openxmlformats.org/drawingml/2006/table">
            <a:tbl>
              <a:tblPr firstRow="1" bandRow="1">
                <a:tableStyleId>{22838BEF-8BB2-4498-84A7-C5851F593DF1}</a:tableStyleId>
              </a:tblPr>
              <a:tblGrid>
                <a:gridCol w="543886">
                  <a:extLst>
                    <a:ext uri="{9D8B030D-6E8A-4147-A177-3AD203B41FA5}">
                      <a16:colId xmlns:a16="http://schemas.microsoft.com/office/drawing/2014/main" val="760677144"/>
                    </a:ext>
                  </a:extLst>
                </a:gridCol>
                <a:gridCol w="697989">
                  <a:extLst>
                    <a:ext uri="{9D8B030D-6E8A-4147-A177-3AD203B41FA5}">
                      <a16:colId xmlns:a16="http://schemas.microsoft.com/office/drawing/2014/main" val="3965552503"/>
                    </a:ext>
                  </a:extLst>
                </a:gridCol>
                <a:gridCol w="652664">
                  <a:extLst>
                    <a:ext uri="{9D8B030D-6E8A-4147-A177-3AD203B41FA5}">
                      <a16:colId xmlns:a16="http://schemas.microsoft.com/office/drawing/2014/main" val="422712301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nl-NL" b="0" dirty="0"/>
                        <a:t>g</a:t>
                      </a:r>
                    </a:p>
                  </a:txBody>
                  <a:tcPr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b="0" dirty="0">
                          <a:solidFill>
                            <a:srgbClr val="FF0000"/>
                          </a:solidFill>
                        </a:rPr>
                        <a:t>…..</a:t>
                      </a:r>
                    </a:p>
                  </a:txBody>
                  <a:tcPr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nl-NL" b="0" dirty="0"/>
                    </a:p>
                  </a:txBody>
                  <a:tcPr>
                    <a:solidFill>
                      <a:srgbClr val="D2DE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227764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nl-NL" dirty="0"/>
                        <a:t>g </a:t>
                      </a:r>
                    </a:p>
                  </a:txBody>
                  <a:tcPr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>
                          <a:solidFill>
                            <a:srgbClr val="FF0000"/>
                          </a:solidFill>
                        </a:rPr>
                        <a:t>100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22163985"/>
                  </a:ext>
                </a:extLst>
              </a:tr>
            </a:tbl>
          </a:graphicData>
        </a:graphic>
      </p:graphicFrame>
      <p:graphicFrame>
        <p:nvGraphicFramePr>
          <p:cNvPr id="8" name="Tabel 7">
            <a:extLst>
              <a:ext uri="{FF2B5EF4-FFF2-40B4-BE49-F238E27FC236}">
                <a16:creationId xmlns:a16="http://schemas.microsoft.com/office/drawing/2014/main" id="{B3487753-437A-4A7E-BAA9-79B41BBA202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43525669"/>
              </p:ext>
            </p:extLst>
          </p:nvPr>
        </p:nvGraphicFramePr>
        <p:xfrm>
          <a:off x="6266691" y="3889471"/>
          <a:ext cx="1980001" cy="741680"/>
        </p:xfrm>
        <a:graphic>
          <a:graphicData uri="http://schemas.openxmlformats.org/drawingml/2006/table">
            <a:tbl>
              <a:tblPr firstRow="1" bandRow="1">
                <a:tableStyleId>{22838BEF-8BB2-4498-84A7-C5851F593DF1}</a:tableStyleId>
              </a:tblPr>
              <a:tblGrid>
                <a:gridCol w="869047">
                  <a:extLst>
                    <a:ext uri="{9D8B030D-6E8A-4147-A177-3AD203B41FA5}">
                      <a16:colId xmlns:a16="http://schemas.microsoft.com/office/drawing/2014/main" val="760677144"/>
                    </a:ext>
                  </a:extLst>
                </a:gridCol>
                <a:gridCol w="564023">
                  <a:extLst>
                    <a:ext uri="{9D8B030D-6E8A-4147-A177-3AD203B41FA5}">
                      <a16:colId xmlns:a16="http://schemas.microsoft.com/office/drawing/2014/main" val="3965552503"/>
                    </a:ext>
                  </a:extLst>
                </a:gridCol>
                <a:gridCol w="546931">
                  <a:extLst>
                    <a:ext uri="{9D8B030D-6E8A-4147-A177-3AD203B41FA5}">
                      <a16:colId xmlns:a16="http://schemas.microsoft.com/office/drawing/2014/main" val="422712301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nl-NL" b="0" dirty="0"/>
                        <a:t>g </a:t>
                      </a:r>
                      <a:r>
                        <a:rPr lang="nl-NL" sz="1200" b="0" dirty="0"/>
                        <a:t>stof</a:t>
                      </a:r>
                    </a:p>
                  </a:txBody>
                  <a:tcPr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b="0" dirty="0">
                          <a:solidFill>
                            <a:srgbClr val="FF0000"/>
                          </a:solidFill>
                        </a:rPr>
                        <a:t>?</a:t>
                      </a:r>
                    </a:p>
                  </a:txBody>
                  <a:tcPr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nl-NL" b="0" dirty="0"/>
                    </a:p>
                  </a:txBody>
                  <a:tcPr>
                    <a:solidFill>
                      <a:srgbClr val="D2DE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227764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nl-NL" dirty="0"/>
                        <a:t>g </a:t>
                      </a:r>
                      <a:r>
                        <a:rPr lang="nl-NL" sz="1200" dirty="0"/>
                        <a:t>mengsel</a:t>
                      </a:r>
                    </a:p>
                  </a:txBody>
                  <a:tcPr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>
                          <a:solidFill>
                            <a:srgbClr val="FF0000"/>
                          </a:solidFill>
                        </a:rPr>
                        <a:t>100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22163985"/>
                  </a:ext>
                </a:extLst>
              </a:tr>
            </a:tbl>
          </a:graphicData>
        </a:graphic>
      </p:graphicFrame>
      <p:graphicFrame>
        <p:nvGraphicFramePr>
          <p:cNvPr id="9" name="Tabel 8">
            <a:extLst>
              <a:ext uri="{FF2B5EF4-FFF2-40B4-BE49-F238E27FC236}">
                <a16:creationId xmlns:a16="http://schemas.microsoft.com/office/drawing/2014/main" id="{E429A019-20ED-4495-A17F-2F1B8FC1387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35930612"/>
              </p:ext>
            </p:extLst>
          </p:nvPr>
        </p:nvGraphicFramePr>
        <p:xfrm>
          <a:off x="6266693" y="1969280"/>
          <a:ext cx="2148482" cy="741680"/>
        </p:xfrm>
        <a:graphic>
          <a:graphicData uri="http://schemas.openxmlformats.org/drawingml/2006/table">
            <a:tbl>
              <a:tblPr firstRow="1" bandRow="1">
                <a:tableStyleId>{22838BEF-8BB2-4498-84A7-C5851F593DF1}</a:tableStyleId>
              </a:tblPr>
              <a:tblGrid>
                <a:gridCol w="917887">
                  <a:extLst>
                    <a:ext uri="{9D8B030D-6E8A-4147-A177-3AD203B41FA5}">
                      <a16:colId xmlns:a16="http://schemas.microsoft.com/office/drawing/2014/main" val="760677144"/>
                    </a:ext>
                  </a:extLst>
                </a:gridCol>
                <a:gridCol w="606752">
                  <a:extLst>
                    <a:ext uri="{9D8B030D-6E8A-4147-A177-3AD203B41FA5}">
                      <a16:colId xmlns:a16="http://schemas.microsoft.com/office/drawing/2014/main" val="3965552503"/>
                    </a:ext>
                  </a:extLst>
                </a:gridCol>
                <a:gridCol w="623843">
                  <a:extLst>
                    <a:ext uri="{9D8B030D-6E8A-4147-A177-3AD203B41FA5}">
                      <a16:colId xmlns:a16="http://schemas.microsoft.com/office/drawing/2014/main" val="422712301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nl-NL" b="0" dirty="0"/>
                        <a:t>g </a:t>
                      </a:r>
                      <a:r>
                        <a:rPr lang="nl-NL" sz="1200" b="0" dirty="0"/>
                        <a:t>stof</a:t>
                      </a:r>
                      <a:endParaRPr lang="nl-NL" b="0" dirty="0"/>
                    </a:p>
                  </a:txBody>
                  <a:tcPr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nl-NL" b="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nl-NL" b="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rgbClr val="D2DE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227764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nl-NL" dirty="0"/>
                        <a:t>L </a:t>
                      </a:r>
                      <a:r>
                        <a:rPr lang="nl-NL" sz="1200" dirty="0"/>
                        <a:t>oplossing</a:t>
                      </a:r>
                      <a:endParaRPr lang="nl-NL" dirty="0"/>
                    </a:p>
                  </a:txBody>
                  <a:tcPr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nl-NL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nl-NL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2216398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564873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>
            <a:extLst>
              <a:ext uri="{FF2B5EF4-FFF2-40B4-BE49-F238E27FC236}">
                <a16:creationId xmlns:a16="http://schemas.microsoft.com/office/drawing/2014/main" id="{E72306B2-8444-4802-BD76-F23523D8C97B}"/>
              </a:ext>
            </a:extLst>
          </p:cNvPr>
          <p:cNvSpPr txBox="1"/>
          <p:nvPr/>
        </p:nvSpPr>
        <p:spPr>
          <a:xfrm>
            <a:off x="803305" y="589660"/>
            <a:ext cx="4194225" cy="75713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Rekenen met de dichtheid:  eenheid g/cm</a:t>
            </a:r>
            <a:r>
              <a:rPr lang="nl-NL" baseline="30000" dirty="0"/>
              <a:t>3</a:t>
            </a:r>
            <a:endParaRPr lang="nl-NL" dirty="0"/>
          </a:p>
          <a:p>
            <a:pPr fontAlgn="t"/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r>
              <a:rPr lang="nl-NL" dirty="0"/>
              <a:t>Rekenen aan oplossingen:</a:t>
            </a:r>
          </a:p>
          <a:p>
            <a:pPr fontAlgn="t"/>
            <a:r>
              <a:rPr lang="nl-NL" dirty="0"/>
              <a:t>	Het aantal gram stof dat in een</a:t>
            </a:r>
          </a:p>
          <a:p>
            <a:pPr fontAlgn="t"/>
            <a:r>
              <a:rPr lang="nl-NL" dirty="0"/>
              <a:t>	bepaald volume is opgelost.</a:t>
            </a:r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r>
              <a:rPr lang="nl-NL" dirty="0"/>
              <a:t>Rekenen met percentages: </a:t>
            </a:r>
          </a:p>
          <a:p>
            <a:endParaRPr lang="nl-NL" dirty="0"/>
          </a:p>
          <a:p>
            <a:r>
              <a:rPr lang="nl-NL" dirty="0"/>
              <a:t>	Massapercentage, massa-%:</a:t>
            </a:r>
          </a:p>
          <a:p>
            <a:r>
              <a:rPr lang="nl-NL" dirty="0"/>
              <a:t>	Het aantal g stof per 100 g mengsel.</a:t>
            </a:r>
          </a:p>
          <a:p>
            <a:r>
              <a:rPr lang="nl-NL" dirty="0"/>
              <a:t> </a:t>
            </a:r>
          </a:p>
          <a:p>
            <a:r>
              <a:rPr lang="nl-NL" dirty="0"/>
              <a:t>	</a:t>
            </a:r>
            <a:r>
              <a:rPr lang="nl-NL" dirty="0">
                <a:solidFill>
                  <a:srgbClr val="FF0000"/>
                </a:solidFill>
              </a:rPr>
              <a:t>In 411 gram zand-zout mengsel blijkt</a:t>
            </a:r>
          </a:p>
          <a:p>
            <a:r>
              <a:rPr lang="nl-NL" dirty="0">
                <a:solidFill>
                  <a:srgbClr val="FF0000"/>
                </a:solidFill>
              </a:rPr>
              <a:t>	63 gram zout aanwezig te zijn.</a:t>
            </a:r>
          </a:p>
          <a:p>
            <a:r>
              <a:rPr lang="nl-NL" dirty="0">
                <a:solidFill>
                  <a:srgbClr val="FF0000"/>
                </a:solidFill>
              </a:rPr>
              <a:t>	Wat is het massa-% zout?</a:t>
            </a:r>
          </a:p>
          <a:p>
            <a:r>
              <a:rPr lang="nl-NL" dirty="0"/>
              <a:t>	</a:t>
            </a:r>
          </a:p>
          <a:p>
            <a:endParaRPr lang="nl-NL" dirty="0"/>
          </a:p>
          <a:p>
            <a:endParaRPr lang="nl-NL" dirty="0"/>
          </a:p>
          <a:p>
            <a:r>
              <a:rPr lang="nl-NL" dirty="0"/>
              <a:t>	</a:t>
            </a:r>
          </a:p>
          <a:p>
            <a:endParaRPr lang="nl-NL" dirty="0"/>
          </a:p>
          <a:p>
            <a:r>
              <a:rPr lang="nl-NL" dirty="0"/>
              <a:t>	</a:t>
            </a:r>
          </a:p>
          <a:p>
            <a:endParaRPr lang="nl-NL" dirty="0"/>
          </a:p>
          <a:p>
            <a:r>
              <a:rPr lang="nl-NL" dirty="0"/>
              <a:t>				</a:t>
            </a:r>
          </a:p>
        </p:txBody>
      </p:sp>
      <p:graphicFrame>
        <p:nvGraphicFramePr>
          <p:cNvPr id="6" name="Tabel 5">
            <a:extLst>
              <a:ext uri="{FF2B5EF4-FFF2-40B4-BE49-F238E27FC236}">
                <a16:creationId xmlns:a16="http://schemas.microsoft.com/office/drawing/2014/main" id="{171A2A89-7540-40A4-8C42-8B587EB389B4}"/>
              </a:ext>
            </a:extLst>
          </p:cNvPr>
          <p:cNvGraphicFramePr>
            <a:graphicFrameLocks noGrp="1"/>
          </p:cNvGraphicFramePr>
          <p:nvPr/>
        </p:nvGraphicFramePr>
        <p:xfrm>
          <a:off x="6266693" y="589660"/>
          <a:ext cx="1894539" cy="741680"/>
        </p:xfrm>
        <a:graphic>
          <a:graphicData uri="http://schemas.openxmlformats.org/drawingml/2006/table">
            <a:tbl>
              <a:tblPr firstRow="1" bandRow="1">
                <a:tableStyleId>{22838BEF-8BB2-4498-84A7-C5851F593DF1}</a:tableStyleId>
              </a:tblPr>
              <a:tblGrid>
                <a:gridCol w="543886">
                  <a:extLst>
                    <a:ext uri="{9D8B030D-6E8A-4147-A177-3AD203B41FA5}">
                      <a16:colId xmlns:a16="http://schemas.microsoft.com/office/drawing/2014/main" val="760677144"/>
                    </a:ext>
                  </a:extLst>
                </a:gridCol>
                <a:gridCol w="697989">
                  <a:extLst>
                    <a:ext uri="{9D8B030D-6E8A-4147-A177-3AD203B41FA5}">
                      <a16:colId xmlns:a16="http://schemas.microsoft.com/office/drawing/2014/main" val="3965552503"/>
                    </a:ext>
                  </a:extLst>
                </a:gridCol>
                <a:gridCol w="652664">
                  <a:extLst>
                    <a:ext uri="{9D8B030D-6E8A-4147-A177-3AD203B41FA5}">
                      <a16:colId xmlns:a16="http://schemas.microsoft.com/office/drawing/2014/main" val="422712301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nl-NL" b="0" dirty="0"/>
                        <a:t>g</a:t>
                      </a:r>
                    </a:p>
                  </a:txBody>
                  <a:tcPr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b="0" dirty="0"/>
                        <a:t>……</a:t>
                      </a:r>
                    </a:p>
                  </a:txBody>
                  <a:tcPr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nl-NL" b="0" dirty="0"/>
                    </a:p>
                  </a:txBody>
                  <a:tcPr>
                    <a:solidFill>
                      <a:srgbClr val="D2DE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227764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nl-NL" dirty="0"/>
                        <a:t>cm</a:t>
                      </a:r>
                      <a:r>
                        <a:rPr lang="nl-NL" baseline="30000" dirty="0"/>
                        <a:t>3</a:t>
                      </a:r>
                      <a:endParaRPr lang="nl-NL" dirty="0"/>
                    </a:p>
                  </a:txBody>
                  <a:tcPr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22163985"/>
                  </a:ext>
                </a:extLst>
              </a:tr>
            </a:tbl>
          </a:graphicData>
        </a:graphic>
      </p:graphicFrame>
      <p:graphicFrame>
        <p:nvGraphicFramePr>
          <p:cNvPr id="7" name="Tabel 6">
            <a:extLst>
              <a:ext uri="{FF2B5EF4-FFF2-40B4-BE49-F238E27FC236}">
                <a16:creationId xmlns:a16="http://schemas.microsoft.com/office/drawing/2014/main" id="{88F1FAAC-B980-4597-BFFB-BA2A1DD02D0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53729820"/>
              </p:ext>
            </p:extLst>
          </p:nvPr>
        </p:nvGraphicFramePr>
        <p:xfrm>
          <a:off x="6266691" y="3889471"/>
          <a:ext cx="1894539" cy="741680"/>
        </p:xfrm>
        <a:graphic>
          <a:graphicData uri="http://schemas.openxmlformats.org/drawingml/2006/table">
            <a:tbl>
              <a:tblPr firstRow="1" bandRow="1">
                <a:tableStyleId>{22838BEF-8BB2-4498-84A7-C5851F593DF1}</a:tableStyleId>
              </a:tblPr>
              <a:tblGrid>
                <a:gridCol w="543886">
                  <a:extLst>
                    <a:ext uri="{9D8B030D-6E8A-4147-A177-3AD203B41FA5}">
                      <a16:colId xmlns:a16="http://schemas.microsoft.com/office/drawing/2014/main" val="760677144"/>
                    </a:ext>
                  </a:extLst>
                </a:gridCol>
                <a:gridCol w="697989">
                  <a:extLst>
                    <a:ext uri="{9D8B030D-6E8A-4147-A177-3AD203B41FA5}">
                      <a16:colId xmlns:a16="http://schemas.microsoft.com/office/drawing/2014/main" val="3965552503"/>
                    </a:ext>
                  </a:extLst>
                </a:gridCol>
                <a:gridCol w="652664">
                  <a:extLst>
                    <a:ext uri="{9D8B030D-6E8A-4147-A177-3AD203B41FA5}">
                      <a16:colId xmlns:a16="http://schemas.microsoft.com/office/drawing/2014/main" val="422712301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nl-NL" b="0" dirty="0"/>
                        <a:t>g</a:t>
                      </a:r>
                    </a:p>
                  </a:txBody>
                  <a:tcPr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b="0" dirty="0">
                          <a:solidFill>
                            <a:schemeClr val="tx1"/>
                          </a:solidFill>
                        </a:rPr>
                        <a:t>…..</a:t>
                      </a:r>
                    </a:p>
                  </a:txBody>
                  <a:tcPr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nl-NL" b="0" dirty="0"/>
                    </a:p>
                  </a:txBody>
                  <a:tcPr>
                    <a:solidFill>
                      <a:srgbClr val="D2DE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227764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nl-NL" dirty="0"/>
                        <a:t>g </a:t>
                      </a:r>
                    </a:p>
                  </a:txBody>
                  <a:tcPr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>
                          <a:solidFill>
                            <a:schemeClr val="tx1"/>
                          </a:solidFill>
                        </a:rPr>
                        <a:t>100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22163985"/>
                  </a:ext>
                </a:extLst>
              </a:tr>
            </a:tbl>
          </a:graphicData>
        </a:graphic>
      </p:graphicFrame>
      <p:graphicFrame>
        <p:nvGraphicFramePr>
          <p:cNvPr id="8" name="Tabel 7">
            <a:extLst>
              <a:ext uri="{FF2B5EF4-FFF2-40B4-BE49-F238E27FC236}">
                <a16:creationId xmlns:a16="http://schemas.microsoft.com/office/drawing/2014/main" id="{BF974709-6B18-4364-9B97-CB17D886FBF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79494540"/>
              </p:ext>
            </p:extLst>
          </p:nvPr>
        </p:nvGraphicFramePr>
        <p:xfrm>
          <a:off x="6266691" y="3889471"/>
          <a:ext cx="1980001" cy="741680"/>
        </p:xfrm>
        <a:graphic>
          <a:graphicData uri="http://schemas.openxmlformats.org/drawingml/2006/table">
            <a:tbl>
              <a:tblPr firstRow="1" bandRow="1">
                <a:tableStyleId>{22838BEF-8BB2-4498-84A7-C5851F593DF1}</a:tableStyleId>
              </a:tblPr>
              <a:tblGrid>
                <a:gridCol w="869047">
                  <a:extLst>
                    <a:ext uri="{9D8B030D-6E8A-4147-A177-3AD203B41FA5}">
                      <a16:colId xmlns:a16="http://schemas.microsoft.com/office/drawing/2014/main" val="760677144"/>
                    </a:ext>
                  </a:extLst>
                </a:gridCol>
                <a:gridCol w="564023">
                  <a:extLst>
                    <a:ext uri="{9D8B030D-6E8A-4147-A177-3AD203B41FA5}">
                      <a16:colId xmlns:a16="http://schemas.microsoft.com/office/drawing/2014/main" val="3965552503"/>
                    </a:ext>
                  </a:extLst>
                </a:gridCol>
                <a:gridCol w="546931">
                  <a:extLst>
                    <a:ext uri="{9D8B030D-6E8A-4147-A177-3AD203B41FA5}">
                      <a16:colId xmlns:a16="http://schemas.microsoft.com/office/drawing/2014/main" val="422712301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nl-NL" b="0" dirty="0"/>
                        <a:t>g </a:t>
                      </a:r>
                      <a:r>
                        <a:rPr lang="nl-NL" sz="1200" b="0" dirty="0"/>
                        <a:t>stof</a:t>
                      </a:r>
                    </a:p>
                  </a:txBody>
                  <a:tcPr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b="0" dirty="0">
                          <a:solidFill>
                            <a:schemeClr val="tx1"/>
                          </a:solidFill>
                        </a:rPr>
                        <a:t>?</a:t>
                      </a:r>
                    </a:p>
                  </a:txBody>
                  <a:tcPr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nl-NL" b="0" dirty="0"/>
                    </a:p>
                  </a:txBody>
                  <a:tcPr>
                    <a:solidFill>
                      <a:srgbClr val="D2DE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227764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nl-NL" dirty="0"/>
                        <a:t>g </a:t>
                      </a:r>
                      <a:r>
                        <a:rPr lang="nl-NL" sz="1200" dirty="0"/>
                        <a:t>mengsel</a:t>
                      </a:r>
                    </a:p>
                  </a:txBody>
                  <a:tcPr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>
                          <a:solidFill>
                            <a:schemeClr val="tx1"/>
                          </a:solidFill>
                        </a:rPr>
                        <a:t>100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22163985"/>
                  </a:ext>
                </a:extLst>
              </a:tr>
            </a:tbl>
          </a:graphicData>
        </a:graphic>
      </p:graphicFrame>
      <p:graphicFrame>
        <p:nvGraphicFramePr>
          <p:cNvPr id="9" name="Tabel 8">
            <a:extLst>
              <a:ext uri="{FF2B5EF4-FFF2-40B4-BE49-F238E27FC236}">
                <a16:creationId xmlns:a16="http://schemas.microsoft.com/office/drawing/2014/main" id="{917D4125-CF8A-4B0B-B55B-F50FECDF16B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35930612"/>
              </p:ext>
            </p:extLst>
          </p:nvPr>
        </p:nvGraphicFramePr>
        <p:xfrm>
          <a:off x="6266693" y="1969280"/>
          <a:ext cx="2148482" cy="741680"/>
        </p:xfrm>
        <a:graphic>
          <a:graphicData uri="http://schemas.openxmlformats.org/drawingml/2006/table">
            <a:tbl>
              <a:tblPr firstRow="1" bandRow="1">
                <a:tableStyleId>{22838BEF-8BB2-4498-84A7-C5851F593DF1}</a:tableStyleId>
              </a:tblPr>
              <a:tblGrid>
                <a:gridCol w="917887">
                  <a:extLst>
                    <a:ext uri="{9D8B030D-6E8A-4147-A177-3AD203B41FA5}">
                      <a16:colId xmlns:a16="http://schemas.microsoft.com/office/drawing/2014/main" val="760677144"/>
                    </a:ext>
                  </a:extLst>
                </a:gridCol>
                <a:gridCol w="606752">
                  <a:extLst>
                    <a:ext uri="{9D8B030D-6E8A-4147-A177-3AD203B41FA5}">
                      <a16:colId xmlns:a16="http://schemas.microsoft.com/office/drawing/2014/main" val="3965552503"/>
                    </a:ext>
                  </a:extLst>
                </a:gridCol>
                <a:gridCol w="623843">
                  <a:extLst>
                    <a:ext uri="{9D8B030D-6E8A-4147-A177-3AD203B41FA5}">
                      <a16:colId xmlns:a16="http://schemas.microsoft.com/office/drawing/2014/main" val="422712301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nl-NL" b="0" dirty="0"/>
                        <a:t>g </a:t>
                      </a:r>
                      <a:r>
                        <a:rPr lang="nl-NL" sz="1200" b="0" dirty="0"/>
                        <a:t>stof</a:t>
                      </a:r>
                      <a:endParaRPr lang="nl-NL" b="0" dirty="0"/>
                    </a:p>
                  </a:txBody>
                  <a:tcPr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nl-NL" b="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nl-NL" b="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rgbClr val="D2DE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227764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nl-NL" dirty="0"/>
                        <a:t>L </a:t>
                      </a:r>
                      <a:r>
                        <a:rPr lang="nl-NL" sz="1200" dirty="0"/>
                        <a:t>oplossing</a:t>
                      </a:r>
                      <a:endParaRPr lang="nl-NL" dirty="0"/>
                    </a:p>
                  </a:txBody>
                  <a:tcPr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nl-NL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nl-NL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2216398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585853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>
            <a:extLst>
              <a:ext uri="{FF2B5EF4-FFF2-40B4-BE49-F238E27FC236}">
                <a16:creationId xmlns:a16="http://schemas.microsoft.com/office/drawing/2014/main" id="{E72306B2-8444-4802-BD76-F23523D8C97B}"/>
              </a:ext>
            </a:extLst>
          </p:cNvPr>
          <p:cNvSpPr txBox="1"/>
          <p:nvPr/>
        </p:nvSpPr>
        <p:spPr>
          <a:xfrm>
            <a:off x="803305" y="589660"/>
            <a:ext cx="4194225" cy="75713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Rekenen met de dichtheid:  eenheid g/cm</a:t>
            </a:r>
            <a:r>
              <a:rPr lang="nl-NL" baseline="30000" dirty="0"/>
              <a:t>3</a:t>
            </a:r>
            <a:endParaRPr lang="nl-NL" dirty="0"/>
          </a:p>
          <a:p>
            <a:pPr fontAlgn="t"/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r>
              <a:rPr lang="nl-NL" dirty="0"/>
              <a:t>Rekenen aan oplossingen:</a:t>
            </a:r>
          </a:p>
          <a:p>
            <a:pPr fontAlgn="t"/>
            <a:r>
              <a:rPr lang="nl-NL" dirty="0"/>
              <a:t>	Het aantal gram stof dat in een</a:t>
            </a:r>
          </a:p>
          <a:p>
            <a:pPr fontAlgn="t"/>
            <a:r>
              <a:rPr lang="nl-NL" dirty="0"/>
              <a:t>	bepaald volume is opgelost.</a:t>
            </a:r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r>
              <a:rPr lang="nl-NL" dirty="0"/>
              <a:t>Rekenen met percentages: </a:t>
            </a:r>
          </a:p>
          <a:p>
            <a:endParaRPr lang="nl-NL" dirty="0"/>
          </a:p>
          <a:p>
            <a:r>
              <a:rPr lang="nl-NL" dirty="0"/>
              <a:t>	Massapercentage, massa-%:</a:t>
            </a:r>
          </a:p>
          <a:p>
            <a:r>
              <a:rPr lang="nl-NL" dirty="0"/>
              <a:t>	Het aantal g stof per 100 g mengsel.</a:t>
            </a:r>
          </a:p>
          <a:p>
            <a:r>
              <a:rPr lang="nl-NL" dirty="0"/>
              <a:t> </a:t>
            </a:r>
          </a:p>
          <a:p>
            <a:r>
              <a:rPr lang="nl-NL" dirty="0"/>
              <a:t>	In 411 gram zand-zout mengsel blijkt</a:t>
            </a:r>
          </a:p>
          <a:p>
            <a:r>
              <a:rPr lang="nl-NL" dirty="0"/>
              <a:t>	63 gram zout aanwezig te zijn.</a:t>
            </a:r>
          </a:p>
          <a:p>
            <a:r>
              <a:rPr lang="nl-NL" dirty="0">
                <a:solidFill>
                  <a:srgbClr val="FF0000"/>
                </a:solidFill>
              </a:rPr>
              <a:t>	Wat is het massa-% zout?</a:t>
            </a:r>
          </a:p>
          <a:p>
            <a:r>
              <a:rPr lang="nl-NL" dirty="0"/>
              <a:t>	</a:t>
            </a:r>
          </a:p>
          <a:p>
            <a:endParaRPr lang="nl-NL" dirty="0"/>
          </a:p>
          <a:p>
            <a:endParaRPr lang="nl-NL" dirty="0"/>
          </a:p>
          <a:p>
            <a:r>
              <a:rPr lang="nl-NL" dirty="0"/>
              <a:t>	</a:t>
            </a:r>
          </a:p>
          <a:p>
            <a:endParaRPr lang="nl-NL" dirty="0"/>
          </a:p>
          <a:p>
            <a:r>
              <a:rPr lang="nl-NL" dirty="0"/>
              <a:t>	</a:t>
            </a:r>
          </a:p>
          <a:p>
            <a:endParaRPr lang="nl-NL" dirty="0"/>
          </a:p>
          <a:p>
            <a:r>
              <a:rPr lang="nl-NL" dirty="0"/>
              <a:t>				</a:t>
            </a:r>
          </a:p>
        </p:txBody>
      </p:sp>
      <p:graphicFrame>
        <p:nvGraphicFramePr>
          <p:cNvPr id="6" name="Tabel 5">
            <a:extLst>
              <a:ext uri="{FF2B5EF4-FFF2-40B4-BE49-F238E27FC236}">
                <a16:creationId xmlns:a16="http://schemas.microsoft.com/office/drawing/2014/main" id="{171A2A89-7540-40A4-8C42-8B587EB389B4}"/>
              </a:ext>
            </a:extLst>
          </p:cNvPr>
          <p:cNvGraphicFramePr>
            <a:graphicFrameLocks noGrp="1"/>
          </p:cNvGraphicFramePr>
          <p:nvPr/>
        </p:nvGraphicFramePr>
        <p:xfrm>
          <a:off x="6266693" y="589660"/>
          <a:ext cx="1894539" cy="741680"/>
        </p:xfrm>
        <a:graphic>
          <a:graphicData uri="http://schemas.openxmlformats.org/drawingml/2006/table">
            <a:tbl>
              <a:tblPr firstRow="1" bandRow="1">
                <a:tableStyleId>{22838BEF-8BB2-4498-84A7-C5851F593DF1}</a:tableStyleId>
              </a:tblPr>
              <a:tblGrid>
                <a:gridCol w="543886">
                  <a:extLst>
                    <a:ext uri="{9D8B030D-6E8A-4147-A177-3AD203B41FA5}">
                      <a16:colId xmlns:a16="http://schemas.microsoft.com/office/drawing/2014/main" val="760677144"/>
                    </a:ext>
                  </a:extLst>
                </a:gridCol>
                <a:gridCol w="697989">
                  <a:extLst>
                    <a:ext uri="{9D8B030D-6E8A-4147-A177-3AD203B41FA5}">
                      <a16:colId xmlns:a16="http://schemas.microsoft.com/office/drawing/2014/main" val="3965552503"/>
                    </a:ext>
                  </a:extLst>
                </a:gridCol>
                <a:gridCol w="652664">
                  <a:extLst>
                    <a:ext uri="{9D8B030D-6E8A-4147-A177-3AD203B41FA5}">
                      <a16:colId xmlns:a16="http://schemas.microsoft.com/office/drawing/2014/main" val="422712301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nl-NL" b="0" dirty="0"/>
                        <a:t>g</a:t>
                      </a:r>
                    </a:p>
                  </a:txBody>
                  <a:tcPr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b="0" dirty="0"/>
                        <a:t>……</a:t>
                      </a:r>
                    </a:p>
                  </a:txBody>
                  <a:tcPr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nl-NL" b="0" dirty="0"/>
                    </a:p>
                  </a:txBody>
                  <a:tcPr>
                    <a:solidFill>
                      <a:srgbClr val="D2DE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227764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nl-NL" dirty="0"/>
                        <a:t>cm</a:t>
                      </a:r>
                      <a:r>
                        <a:rPr lang="nl-NL" baseline="30000" dirty="0"/>
                        <a:t>3</a:t>
                      </a:r>
                      <a:endParaRPr lang="nl-NL" dirty="0"/>
                    </a:p>
                  </a:txBody>
                  <a:tcPr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22163985"/>
                  </a:ext>
                </a:extLst>
              </a:tr>
            </a:tbl>
          </a:graphicData>
        </a:graphic>
      </p:graphicFrame>
      <p:graphicFrame>
        <p:nvGraphicFramePr>
          <p:cNvPr id="7" name="Tabel 6">
            <a:extLst>
              <a:ext uri="{FF2B5EF4-FFF2-40B4-BE49-F238E27FC236}">
                <a16:creationId xmlns:a16="http://schemas.microsoft.com/office/drawing/2014/main" id="{88F1FAAC-B980-4597-BFFB-BA2A1DD02D0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29774341"/>
              </p:ext>
            </p:extLst>
          </p:nvPr>
        </p:nvGraphicFramePr>
        <p:xfrm>
          <a:off x="6266691" y="3889471"/>
          <a:ext cx="1980001" cy="741680"/>
        </p:xfrm>
        <a:graphic>
          <a:graphicData uri="http://schemas.openxmlformats.org/drawingml/2006/table">
            <a:tbl>
              <a:tblPr firstRow="1" bandRow="1">
                <a:tableStyleId>{22838BEF-8BB2-4498-84A7-C5851F593DF1}</a:tableStyleId>
              </a:tblPr>
              <a:tblGrid>
                <a:gridCol w="869047">
                  <a:extLst>
                    <a:ext uri="{9D8B030D-6E8A-4147-A177-3AD203B41FA5}">
                      <a16:colId xmlns:a16="http://schemas.microsoft.com/office/drawing/2014/main" val="760677144"/>
                    </a:ext>
                  </a:extLst>
                </a:gridCol>
                <a:gridCol w="564023">
                  <a:extLst>
                    <a:ext uri="{9D8B030D-6E8A-4147-A177-3AD203B41FA5}">
                      <a16:colId xmlns:a16="http://schemas.microsoft.com/office/drawing/2014/main" val="3965552503"/>
                    </a:ext>
                  </a:extLst>
                </a:gridCol>
                <a:gridCol w="546931">
                  <a:extLst>
                    <a:ext uri="{9D8B030D-6E8A-4147-A177-3AD203B41FA5}">
                      <a16:colId xmlns:a16="http://schemas.microsoft.com/office/drawing/2014/main" val="422712301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nl-NL" b="0" dirty="0"/>
                        <a:t>g </a:t>
                      </a:r>
                      <a:r>
                        <a:rPr lang="nl-NL" sz="1200" b="0" dirty="0"/>
                        <a:t>stof</a:t>
                      </a:r>
                    </a:p>
                  </a:txBody>
                  <a:tcPr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b="0" dirty="0">
                          <a:solidFill>
                            <a:srgbClr val="FF0000"/>
                          </a:solidFill>
                        </a:rPr>
                        <a:t>?</a:t>
                      </a:r>
                    </a:p>
                  </a:txBody>
                  <a:tcPr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nl-NL" b="0" dirty="0"/>
                    </a:p>
                  </a:txBody>
                  <a:tcPr>
                    <a:solidFill>
                      <a:srgbClr val="D2DE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227764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nl-NL" dirty="0"/>
                        <a:t>g </a:t>
                      </a:r>
                      <a:r>
                        <a:rPr lang="nl-NL" sz="1200" dirty="0"/>
                        <a:t>mengsel</a:t>
                      </a:r>
                    </a:p>
                  </a:txBody>
                  <a:tcPr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>
                          <a:solidFill>
                            <a:srgbClr val="FF0000"/>
                          </a:solidFill>
                        </a:rPr>
                        <a:t>100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22163985"/>
                  </a:ext>
                </a:extLst>
              </a:tr>
            </a:tbl>
          </a:graphicData>
        </a:graphic>
      </p:graphicFrame>
      <p:graphicFrame>
        <p:nvGraphicFramePr>
          <p:cNvPr id="8" name="Tabel 7">
            <a:extLst>
              <a:ext uri="{FF2B5EF4-FFF2-40B4-BE49-F238E27FC236}">
                <a16:creationId xmlns:a16="http://schemas.microsoft.com/office/drawing/2014/main" id="{6342777E-54A1-40CF-A58C-B526BD9D081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35930612"/>
              </p:ext>
            </p:extLst>
          </p:nvPr>
        </p:nvGraphicFramePr>
        <p:xfrm>
          <a:off x="6266693" y="1969280"/>
          <a:ext cx="2148482" cy="741680"/>
        </p:xfrm>
        <a:graphic>
          <a:graphicData uri="http://schemas.openxmlformats.org/drawingml/2006/table">
            <a:tbl>
              <a:tblPr firstRow="1" bandRow="1">
                <a:tableStyleId>{22838BEF-8BB2-4498-84A7-C5851F593DF1}</a:tableStyleId>
              </a:tblPr>
              <a:tblGrid>
                <a:gridCol w="917887">
                  <a:extLst>
                    <a:ext uri="{9D8B030D-6E8A-4147-A177-3AD203B41FA5}">
                      <a16:colId xmlns:a16="http://schemas.microsoft.com/office/drawing/2014/main" val="760677144"/>
                    </a:ext>
                  </a:extLst>
                </a:gridCol>
                <a:gridCol w="606752">
                  <a:extLst>
                    <a:ext uri="{9D8B030D-6E8A-4147-A177-3AD203B41FA5}">
                      <a16:colId xmlns:a16="http://schemas.microsoft.com/office/drawing/2014/main" val="3965552503"/>
                    </a:ext>
                  </a:extLst>
                </a:gridCol>
                <a:gridCol w="623843">
                  <a:extLst>
                    <a:ext uri="{9D8B030D-6E8A-4147-A177-3AD203B41FA5}">
                      <a16:colId xmlns:a16="http://schemas.microsoft.com/office/drawing/2014/main" val="422712301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nl-NL" b="0" dirty="0"/>
                        <a:t>g </a:t>
                      </a:r>
                      <a:r>
                        <a:rPr lang="nl-NL" sz="1200" b="0" dirty="0"/>
                        <a:t>stof</a:t>
                      </a:r>
                      <a:endParaRPr lang="nl-NL" b="0" dirty="0"/>
                    </a:p>
                  </a:txBody>
                  <a:tcPr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nl-NL" b="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nl-NL" b="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rgbClr val="D2DE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227764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nl-NL" dirty="0"/>
                        <a:t>L </a:t>
                      </a:r>
                      <a:r>
                        <a:rPr lang="nl-NL" sz="1200" dirty="0"/>
                        <a:t>oplossing</a:t>
                      </a:r>
                      <a:endParaRPr lang="nl-NL" dirty="0"/>
                    </a:p>
                  </a:txBody>
                  <a:tcPr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nl-NL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nl-NL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2216398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674942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>
            <a:extLst>
              <a:ext uri="{FF2B5EF4-FFF2-40B4-BE49-F238E27FC236}">
                <a16:creationId xmlns:a16="http://schemas.microsoft.com/office/drawing/2014/main" id="{E72306B2-8444-4802-BD76-F23523D8C97B}"/>
              </a:ext>
            </a:extLst>
          </p:cNvPr>
          <p:cNvSpPr txBox="1"/>
          <p:nvPr/>
        </p:nvSpPr>
        <p:spPr>
          <a:xfrm>
            <a:off x="803305" y="589660"/>
            <a:ext cx="4194225" cy="75713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Rekenen met de dichtheid:  eenheid g/cm</a:t>
            </a:r>
            <a:r>
              <a:rPr lang="nl-NL" baseline="30000" dirty="0"/>
              <a:t>3</a:t>
            </a:r>
            <a:endParaRPr lang="nl-NL" dirty="0"/>
          </a:p>
          <a:p>
            <a:pPr fontAlgn="t"/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r>
              <a:rPr lang="nl-NL" dirty="0"/>
              <a:t>Rekenen aan oplossingen:</a:t>
            </a:r>
          </a:p>
          <a:p>
            <a:pPr fontAlgn="t"/>
            <a:r>
              <a:rPr lang="nl-NL" dirty="0"/>
              <a:t>	Het aantal gram stof dat in een</a:t>
            </a:r>
          </a:p>
          <a:p>
            <a:pPr fontAlgn="t"/>
            <a:r>
              <a:rPr lang="nl-NL" dirty="0"/>
              <a:t>	bepaald volume is opgelost.</a:t>
            </a:r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r>
              <a:rPr lang="nl-NL" dirty="0"/>
              <a:t>Rekenen met percentages: </a:t>
            </a:r>
          </a:p>
          <a:p>
            <a:endParaRPr lang="nl-NL" dirty="0"/>
          </a:p>
          <a:p>
            <a:r>
              <a:rPr lang="nl-NL" dirty="0"/>
              <a:t>	Massapercentage, massa-%:</a:t>
            </a:r>
          </a:p>
          <a:p>
            <a:r>
              <a:rPr lang="nl-NL" dirty="0"/>
              <a:t>	Het aantal g stof per 100 g mengsel.</a:t>
            </a:r>
          </a:p>
          <a:p>
            <a:r>
              <a:rPr lang="nl-NL" dirty="0"/>
              <a:t> </a:t>
            </a:r>
          </a:p>
          <a:p>
            <a:r>
              <a:rPr lang="nl-NL" dirty="0"/>
              <a:t>	</a:t>
            </a:r>
            <a:r>
              <a:rPr lang="nl-NL" dirty="0">
                <a:solidFill>
                  <a:srgbClr val="FF0000"/>
                </a:solidFill>
              </a:rPr>
              <a:t>In 411 gram zand-zout mengsel blijkt</a:t>
            </a:r>
          </a:p>
          <a:p>
            <a:r>
              <a:rPr lang="nl-NL" dirty="0">
                <a:solidFill>
                  <a:srgbClr val="FF0000"/>
                </a:solidFill>
              </a:rPr>
              <a:t>	63 gram zout aanwezig te zijn.</a:t>
            </a:r>
          </a:p>
          <a:p>
            <a:r>
              <a:rPr lang="nl-NL" dirty="0">
                <a:solidFill>
                  <a:srgbClr val="FF0000"/>
                </a:solidFill>
              </a:rPr>
              <a:t>	</a:t>
            </a:r>
            <a:r>
              <a:rPr lang="nl-NL" dirty="0"/>
              <a:t>Wat is het massa-% zout?</a:t>
            </a:r>
          </a:p>
          <a:p>
            <a:r>
              <a:rPr lang="nl-NL" dirty="0"/>
              <a:t>	</a:t>
            </a:r>
          </a:p>
          <a:p>
            <a:endParaRPr lang="nl-NL" dirty="0"/>
          </a:p>
          <a:p>
            <a:endParaRPr lang="nl-NL" dirty="0"/>
          </a:p>
          <a:p>
            <a:r>
              <a:rPr lang="nl-NL" dirty="0"/>
              <a:t>	</a:t>
            </a:r>
          </a:p>
          <a:p>
            <a:endParaRPr lang="nl-NL" dirty="0"/>
          </a:p>
          <a:p>
            <a:r>
              <a:rPr lang="nl-NL" dirty="0"/>
              <a:t>	</a:t>
            </a:r>
          </a:p>
          <a:p>
            <a:endParaRPr lang="nl-NL" dirty="0"/>
          </a:p>
          <a:p>
            <a:r>
              <a:rPr lang="nl-NL" dirty="0"/>
              <a:t>				</a:t>
            </a:r>
          </a:p>
        </p:txBody>
      </p:sp>
      <p:graphicFrame>
        <p:nvGraphicFramePr>
          <p:cNvPr id="6" name="Tabel 5">
            <a:extLst>
              <a:ext uri="{FF2B5EF4-FFF2-40B4-BE49-F238E27FC236}">
                <a16:creationId xmlns:a16="http://schemas.microsoft.com/office/drawing/2014/main" id="{171A2A89-7540-40A4-8C42-8B587EB389B4}"/>
              </a:ext>
            </a:extLst>
          </p:cNvPr>
          <p:cNvGraphicFramePr>
            <a:graphicFrameLocks noGrp="1"/>
          </p:cNvGraphicFramePr>
          <p:nvPr/>
        </p:nvGraphicFramePr>
        <p:xfrm>
          <a:off x="6266693" y="589660"/>
          <a:ext cx="1894539" cy="741680"/>
        </p:xfrm>
        <a:graphic>
          <a:graphicData uri="http://schemas.openxmlformats.org/drawingml/2006/table">
            <a:tbl>
              <a:tblPr firstRow="1" bandRow="1">
                <a:tableStyleId>{22838BEF-8BB2-4498-84A7-C5851F593DF1}</a:tableStyleId>
              </a:tblPr>
              <a:tblGrid>
                <a:gridCol w="543886">
                  <a:extLst>
                    <a:ext uri="{9D8B030D-6E8A-4147-A177-3AD203B41FA5}">
                      <a16:colId xmlns:a16="http://schemas.microsoft.com/office/drawing/2014/main" val="760677144"/>
                    </a:ext>
                  </a:extLst>
                </a:gridCol>
                <a:gridCol w="697989">
                  <a:extLst>
                    <a:ext uri="{9D8B030D-6E8A-4147-A177-3AD203B41FA5}">
                      <a16:colId xmlns:a16="http://schemas.microsoft.com/office/drawing/2014/main" val="3965552503"/>
                    </a:ext>
                  </a:extLst>
                </a:gridCol>
                <a:gridCol w="652664">
                  <a:extLst>
                    <a:ext uri="{9D8B030D-6E8A-4147-A177-3AD203B41FA5}">
                      <a16:colId xmlns:a16="http://schemas.microsoft.com/office/drawing/2014/main" val="422712301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nl-NL" b="0" dirty="0"/>
                        <a:t>g</a:t>
                      </a:r>
                    </a:p>
                  </a:txBody>
                  <a:tcPr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b="0" dirty="0"/>
                        <a:t>……</a:t>
                      </a:r>
                    </a:p>
                  </a:txBody>
                  <a:tcPr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nl-NL" b="0" dirty="0"/>
                    </a:p>
                  </a:txBody>
                  <a:tcPr>
                    <a:solidFill>
                      <a:srgbClr val="D2DE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227764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nl-NL" dirty="0"/>
                        <a:t>cm</a:t>
                      </a:r>
                      <a:r>
                        <a:rPr lang="nl-NL" baseline="30000" dirty="0"/>
                        <a:t>3</a:t>
                      </a:r>
                      <a:endParaRPr lang="nl-NL" dirty="0"/>
                    </a:p>
                  </a:txBody>
                  <a:tcPr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22163985"/>
                  </a:ext>
                </a:extLst>
              </a:tr>
            </a:tbl>
          </a:graphicData>
        </a:graphic>
      </p:graphicFrame>
      <p:graphicFrame>
        <p:nvGraphicFramePr>
          <p:cNvPr id="7" name="Tabel 6">
            <a:extLst>
              <a:ext uri="{FF2B5EF4-FFF2-40B4-BE49-F238E27FC236}">
                <a16:creationId xmlns:a16="http://schemas.microsoft.com/office/drawing/2014/main" id="{88F1FAAC-B980-4597-BFFB-BA2A1DD02D0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17384925"/>
              </p:ext>
            </p:extLst>
          </p:nvPr>
        </p:nvGraphicFramePr>
        <p:xfrm>
          <a:off x="6266691" y="3889471"/>
          <a:ext cx="1980001" cy="741680"/>
        </p:xfrm>
        <a:graphic>
          <a:graphicData uri="http://schemas.openxmlformats.org/drawingml/2006/table">
            <a:tbl>
              <a:tblPr firstRow="1" bandRow="1">
                <a:tableStyleId>{22838BEF-8BB2-4498-84A7-C5851F593DF1}</a:tableStyleId>
              </a:tblPr>
              <a:tblGrid>
                <a:gridCol w="869047">
                  <a:extLst>
                    <a:ext uri="{9D8B030D-6E8A-4147-A177-3AD203B41FA5}">
                      <a16:colId xmlns:a16="http://schemas.microsoft.com/office/drawing/2014/main" val="760677144"/>
                    </a:ext>
                  </a:extLst>
                </a:gridCol>
                <a:gridCol w="564023">
                  <a:extLst>
                    <a:ext uri="{9D8B030D-6E8A-4147-A177-3AD203B41FA5}">
                      <a16:colId xmlns:a16="http://schemas.microsoft.com/office/drawing/2014/main" val="3965552503"/>
                    </a:ext>
                  </a:extLst>
                </a:gridCol>
                <a:gridCol w="546931">
                  <a:extLst>
                    <a:ext uri="{9D8B030D-6E8A-4147-A177-3AD203B41FA5}">
                      <a16:colId xmlns:a16="http://schemas.microsoft.com/office/drawing/2014/main" val="422712301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nl-NL" b="0" dirty="0"/>
                        <a:t>g </a:t>
                      </a:r>
                      <a:r>
                        <a:rPr lang="nl-NL" sz="1200" b="0" dirty="0"/>
                        <a:t>stof</a:t>
                      </a:r>
                    </a:p>
                  </a:txBody>
                  <a:tcPr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b="0" dirty="0">
                          <a:solidFill>
                            <a:schemeClr val="tx1"/>
                          </a:solidFill>
                        </a:rPr>
                        <a:t>?</a:t>
                      </a:r>
                    </a:p>
                  </a:txBody>
                  <a:tcPr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b="0" dirty="0">
                          <a:solidFill>
                            <a:srgbClr val="FF0000"/>
                          </a:solidFill>
                        </a:rPr>
                        <a:t>63</a:t>
                      </a:r>
                    </a:p>
                  </a:txBody>
                  <a:tcPr>
                    <a:solidFill>
                      <a:srgbClr val="D2DE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227764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nl-NL" dirty="0"/>
                        <a:t>g </a:t>
                      </a:r>
                      <a:r>
                        <a:rPr lang="nl-NL" sz="1200" dirty="0"/>
                        <a:t>mengsel</a:t>
                      </a:r>
                    </a:p>
                  </a:txBody>
                  <a:tcPr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>
                          <a:solidFill>
                            <a:schemeClr val="tx1"/>
                          </a:solidFill>
                        </a:rPr>
                        <a:t>100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>
                          <a:solidFill>
                            <a:srgbClr val="FF0000"/>
                          </a:solidFill>
                        </a:rPr>
                        <a:t>411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22163985"/>
                  </a:ext>
                </a:extLst>
              </a:tr>
            </a:tbl>
          </a:graphicData>
        </a:graphic>
      </p:graphicFrame>
      <p:graphicFrame>
        <p:nvGraphicFramePr>
          <p:cNvPr id="10" name="Tabel 9">
            <a:extLst>
              <a:ext uri="{FF2B5EF4-FFF2-40B4-BE49-F238E27FC236}">
                <a16:creationId xmlns:a16="http://schemas.microsoft.com/office/drawing/2014/main" id="{C1091C19-CAEB-4014-A226-31BDC8CECBB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35930612"/>
              </p:ext>
            </p:extLst>
          </p:nvPr>
        </p:nvGraphicFramePr>
        <p:xfrm>
          <a:off x="6266693" y="1969280"/>
          <a:ext cx="2148482" cy="741680"/>
        </p:xfrm>
        <a:graphic>
          <a:graphicData uri="http://schemas.openxmlformats.org/drawingml/2006/table">
            <a:tbl>
              <a:tblPr firstRow="1" bandRow="1">
                <a:tableStyleId>{22838BEF-8BB2-4498-84A7-C5851F593DF1}</a:tableStyleId>
              </a:tblPr>
              <a:tblGrid>
                <a:gridCol w="917887">
                  <a:extLst>
                    <a:ext uri="{9D8B030D-6E8A-4147-A177-3AD203B41FA5}">
                      <a16:colId xmlns:a16="http://schemas.microsoft.com/office/drawing/2014/main" val="760677144"/>
                    </a:ext>
                  </a:extLst>
                </a:gridCol>
                <a:gridCol w="606752">
                  <a:extLst>
                    <a:ext uri="{9D8B030D-6E8A-4147-A177-3AD203B41FA5}">
                      <a16:colId xmlns:a16="http://schemas.microsoft.com/office/drawing/2014/main" val="3965552503"/>
                    </a:ext>
                  </a:extLst>
                </a:gridCol>
                <a:gridCol w="623843">
                  <a:extLst>
                    <a:ext uri="{9D8B030D-6E8A-4147-A177-3AD203B41FA5}">
                      <a16:colId xmlns:a16="http://schemas.microsoft.com/office/drawing/2014/main" val="422712301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nl-NL" b="0" dirty="0"/>
                        <a:t>g </a:t>
                      </a:r>
                      <a:r>
                        <a:rPr lang="nl-NL" sz="1200" b="0" dirty="0"/>
                        <a:t>stof</a:t>
                      </a:r>
                      <a:endParaRPr lang="nl-NL" b="0" dirty="0"/>
                    </a:p>
                  </a:txBody>
                  <a:tcPr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nl-NL" b="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nl-NL" b="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rgbClr val="D2DE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227764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nl-NL" dirty="0"/>
                        <a:t>L </a:t>
                      </a:r>
                      <a:r>
                        <a:rPr lang="nl-NL" sz="1200" dirty="0"/>
                        <a:t>oplossing</a:t>
                      </a:r>
                      <a:endParaRPr lang="nl-NL" dirty="0"/>
                    </a:p>
                  </a:txBody>
                  <a:tcPr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nl-NL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nl-NL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2216398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87726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>
            <a:extLst>
              <a:ext uri="{FF2B5EF4-FFF2-40B4-BE49-F238E27FC236}">
                <a16:creationId xmlns:a16="http://schemas.microsoft.com/office/drawing/2014/main" id="{E72306B2-8444-4802-BD76-F23523D8C97B}"/>
              </a:ext>
            </a:extLst>
          </p:cNvPr>
          <p:cNvSpPr txBox="1"/>
          <p:nvPr/>
        </p:nvSpPr>
        <p:spPr>
          <a:xfrm>
            <a:off x="803305" y="589660"/>
            <a:ext cx="8030725" cy="75713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Rekenen met de dichtheid:  eenheid g/cm</a:t>
            </a:r>
            <a:r>
              <a:rPr lang="nl-NL" baseline="30000" dirty="0"/>
              <a:t>3</a:t>
            </a:r>
            <a:endParaRPr lang="nl-NL" dirty="0"/>
          </a:p>
          <a:p>
            <a:pPr fontAlgn="t"/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r>
              <a:rPr lang="nl-NL" dirty="0"/>
              <a:t>Rekenen aan oplossingen:</a:t>
            </a:r>
          </a:p>
          <a:p>
            <a:pPr fontAlgn="t"/>
            <a:r>
              <a:rPr lang="nl-NL" dirty="0"/>
              <a:t>	Het aantal gram stof dat in een</a:t>
            </a:r>
          </a:p>
          <a:p>
            <a:pPr fontAlgn="t"/>
            <a:r>
              <a:rPr lang="nl-NL" dirty="0"/>
              <a:t>	bepaald volume is opgelost.</a:t>
            </a:r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r>
              <a:rPr lang="nl-NL" dirty="0"/>
              <a:t>Rekenen met percentages: </a:t>
            </a:r>
          </a:p>
          <a:p>
            <a:endParaRPr lang="nl-NL" dirty="0"/>
          </a:p>
          <a:p>
            <a:r>
              <a:rPr lang="nl-NL" dirty="0"/>
              <a:t>	Massapercentage, massa-%:</a:t>
            </a:r>
          </a:p>
          <a:p>
            <a:r>
              <a:rPr lang="nl-NL" dirty="0"/>
              <a:t>	Het aantal g stof per 100 g mengsel.</a:t>
            </a:r>
          </a:p>
          <a:p>
            <a:r>
              <a:rPr lang="nl-NL" dirty="0"/>
              <a:t> </a:t>
            </a:r>
          </a:p>
          <a:p>
            <a:r>
              <a:rPr lang="nl-NL" dirty="0"/>
              <a:t>	In 411 gram zand-zout mengsel blijkt                          </a:t>
            </a:r>
            <a:r>
              <a:rPr lang="nl-NL" dirty="0">
                <a:solidFill>
                  <a:srgbClr val="FF0000"/>
                </a:solidFill>
              </a:rPr>
              <a:t>63 x 100 : 411 = </a:t>
            </a:r>
            <a:r>
              <a:rPr lang="nl-NL" u="sng" dirty="0">
                <a:solidFill>
                  <a:srgbClr val="FF0000"/>
                </a:solidFill>
              </a:rPr>
              <a:t>15,3 </a:t>
            </a:r>
            <a:r>
              <a:rPr lang="nl-NL" dirty="0">
                <a:solidFill>
                  <a:srgbClr val="FF0000"/>
                </a:solidFill>
              </a:rPr>
              <a:t>% zout</a:t>
            </a:r>
          </a:p>
          <a:p>
            <a:r>
              <a:rPr lang="nl-NL" dirty="0"/>
              <a:t>	63 gram zout aanwezig te zijn.</a:t>
            </a:r>
          </a:p>
          <a:p>
            <a:r>
              <a:rPr lang="nl-NL" dirty="0"/>
              <a:t>	Wat is het massa-% zout?</a:t>
            </a:r>
          </a:p>
          <a:p>
            <a:r>
              <a:rPr lang="nl-NL" dirty="0"/>
              <a:t>	</a:t>
            </a:r>
          </a:p>
          <a:p>
            <a:endParaRPr lang="nl-NL" dirty="0"/>
          </a:p>
          <a:p>
            <a:endParaRPr lang="nl-NL" dirty="0"/>
          </a:p>
          <a:p>
            <a:r>
              <a:rPr lang="nl-NL" dirty="0"/>
              <a:t>	</a:t>
            </a:r>
          </a:p>
          <a:p>
            <a:endParaRPr lang="nl-NL" dirty="0"/>
          </a:p>
          <a:p>
            <a:r>
              <a:rPr lang="nl-NL" dirty="0"/>
              <a:t>	</a:t>
            </a:r>
          </a:p>
          <a:p>
            <a:endParaRPr lang="nl-NL" dirty="0"/>
          </a:p>
          <a:p>
            <a:r>
              <a:rPr lang="nl-NL" dirty="0"/>
              <a:t>				</a:t>
            </a:r>
          </a:p>
        </p:txBody>
      </p:sp>
      <p:graphicFrame>
        <p:nvGraphicFramePr>
          <p:cNvPr id="6" name="Tabel 5">
            <a:extLst>
              <a:ext uri="{FF2B5EF4-FFF2-40B4-BE49-F238E27FC236}">
                <a16:creationId xmlns:a16="http://schemas.microsoft.com/office/drawing/2014/main" id="{171A2A89-7540-40A4-8C42-8B587EB389B4}"/>
              </a:ext>
            </a:extLst>
          </p:cNvPr>
          <p:cNvGraphicFramePr>
            <a:graphicFrameLocks noGrp="1"/>
          </p:cNvGraphicFramePr>
          <p:nvPr/>
        </p:nvGraphicFramePr>
        <p:xfrm>
          <a:off x="6266693" y="589660"/>
          <a:ext cx="1894539" cy="741680"/>
        </p:xfrm>
        <a:graphic>
          <a:graphicData uri="http://schemas.openxmlformats.org/drawingml/2006/table">
            <a:tbl>
              <a:tblPr firstRow="1" bandRow="1">
                <a:tableStyleId>{22838BEF-8BB2-4498-84A7-C5851F593DF1}</a:tableStyleId>
              </a:tblPr>
              <a:tblGrid>
                <a:gridCol w="543886">
                  <a:extLst>
                    <a:ext uri="{9D8B030D-6E8A-4147-A177-3AD203B41FA5}">
                      <a16:colId xmlns:a16="http://schemas.microsoft.com/office/drawing/2014/main" val="760677144"/>
                    </a:ext>
                  </a:extLst>
                </a:gridCol>
                <a:gridCol w="697989">
                  <a:extLst>
                    <a:ext uri="{9D8B030D-6E8A-4147-A177-3AD203B41FA5}">
                      <a16:colId xmlns:a16="http://schemas.microsoft.com/office/drawing/2014/main" val="3965552503"/>
                    </a:ext>
                  </a:extLst>
                </a:gridCol>
                <a:gridCol w="652664">
                  <a:extLst>
                    <a:ext uri="{9D8B030D-6E8A-4147-A177-3AD203B41FA5}">
                      <a16:colId xmlns:a16="http://schemas.microsoft.com/office/drawing/2014/main" val="422712301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nl-NL" b="0" dirty="0"/>
                        <a:t>g</a:t>
                      </a:r>
                    </a:p>
                  </a:txBody>
                  <a:tcPr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b="0" dirty="0"/>
                        <a:t>……</a:t>
                      </a:r>
                    </a:p>
                  </a:txBody>
                  <a:tcPr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nl-NL" b="0" dirty="0"/>
                    </a:p>
                  </a:txBody>
                  <a:tcPr>
                    <a:solidFill>
                      <a:srgbClr val="D2DE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227764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nl-NL" dirty="0"/>
                        <a:t>cm</a:t>
                      </a:r>
                      <a:r>
                        <a:rPr lang="nl-NL" baseline="30000" dirty="0"/>
                        <a:t>3</a:t>
                      </a:r>
                      <a:endParaRPr lang="nl-NL" dirty="0"/>
                    </a:p>
                  </a:txBody>
                  <a:tcPr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22163985"/>
                  </a:ext>
                </a:extLst>
              </a:tr>
            </a:tbl>
          </a:graphicData>
        </a:graphic>
      </p:graphicFrame>
      <p:graphicFrame>
        <p:nvGraphicFramePr>
          <p:cNvPr id="7" name="Tabel 6">
            <a:extLst>
              <a:ext uri="{FF2B5EF4-FFF2-40B4-BE49-F238E27FC236}">
                <a16:creationId xmlns:a16="http://schemas.microsoft.com/office/drawing/2014/main" id="{88F1FAAC-B980-4597-BFFB-BA2A1DD02D0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53730909"/>
              </p:ext>
            </p:extLst>
          </p:nvPr>
        </p:nvGraphicFramePr>
        <p:xfrm>
          <a:off x="6266691" y="3889471"/>
          <a:ext cx="1980001" cy="741680"/>
        </p:xfrm>
        <a:graphic>
          <a:graphicData uri="http://schemas.openxmlformats.org/drawingml/2006/table">
            <a:tbl>
              <a:tblPr firstRow="1" bandRow="1">
                <a:tableStyleId>{22838BEF-8BB2-4498-84A7-C5851F593DF1}</a:tableStyleId>
              </a:tblPr>
              <a:tblGrid>
                <a:gridCol w="869047">
                  <a:extLst>
                    <a:ext uri="{9D8B030D-6E8A-4147-A177-3AD203B41FA5}">
                      <a16:colId xmlns:a16="http://schemas.microsoft.com/office/drawing/2014/main" val="760677144"/>
                    </a:ext>
                  </a:extLst>
                </a:gridCol>
                <a:gridCol w="564023">
                  <a:extLst>
                    <a:ext uri="{9D8B030D-6E8A-4147-A177-3AD203B41FA5}">
                      <a16:colId xmlns:a16="http://schemas.microsoft.com/office/drawing/2014/main" val="3965552503"/>
                    </a:ext>
                  </a:extLst>
                </a:gridCol>
                <a:gridCol w="546931">
                  <a:extLst>
                    <a:ext uri="{9D8B030D-6E8A-4147-A177-3AD203B41FA5}">
                      <a16:colId xmlns:a16="http://schemas.microsoft.com/office/drawing/2014/main" val="422712301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nl-NL" b="0" dirty="0"/>
                        <a:t>g </a:t>
                      </a:r>
                      <a:r>
                        <a:rPr lang="nl-NL" sz="1200" b="0" dirty="0"/>
                        <a:t>stof</a:t>
                      </a:r>
                    </a:p>
                  </a:txBody>
                  <a:tcPr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b="0" dirty="0">
                          <a:solidFill>
                            <a:schemeClr val="tx1"/>
                          </a:solidFill>
                        </a:rPr>
                        <a:t>?</a:t>
                      </a:r>
                    </a:p>
                  </a:txBody>
                  <a:tcPr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b="0" dirty="0">
                          <a:solidFill>
                            <a:schemeClr val="tx1"/>
                          </a:solidFill>
                        </a:rPr>
                        <a:t>63</a:t>
                      </a:r>
                    </a:p>
                  </a:txBody>
                  <a:tcPr>
                    <a:solidFill>
                      <a:srgbClr val="D2DE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227764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nl-NL" dirty="0"/>
                        <a:t>g </a:t>
                      </a:r>
                      <a:r>
                        <a:rPr lang="nl-NL" sz="1200" dirty="0"/>
                        <a:t>mengsel</a:t>
                      </a:r>
                    </a:p>
                  </a:txBody>
                  <a:tcPr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>
                          <a:solidFill>
                            <a:schemeClr val="tx1"/>
                          </a:solidFill>
                        </a:rPr>
                        <a:t>100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>
                          <a:solidFill>
                            <a:schemeClr val="tx1"/>
                          </a:solidFill>
                        </a:rPr>
                        <a:t>411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22163985"/>
                  </a:ext>
                </a:extLst>
              </a:tr>
            </a:tbl>
          </a:graphicData>
        </a:graphic>
      </p:graphicFrame>
      <p:graphicFrame>
        <p:nvGraphicFramePr>
          <p:cNvPr id="8" name="Tabel 7">
            <a:extLst>
              <a:ext uri="{FF2B5EF4-FFF2-40B4-BE49-F238E27FC236}">
                <a16:creationId xmlns:a16="http://schemas.microsoft.com/office/drawing/2014/main" id="{D3BC48CE-5489-42DB-9085-C4F91318795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35930612"/>
              </p:ext>
            </p:extLst>
          </p:nvPr>
        </p:nvGraphicFramePr>
        <p:xfrm>
          <a:off x="6266693" y="1969280"/>
          <a:ext cx="2148482" cy="741680"/>
        </p:xfrm>
        <a:graphic>
          <a:graphicData uri="http://schemas.openxmlformats.org/drawingml/2006/table">
            <a:tbl>
              <a:tblPr firstRow="1" bandRow="1">
                <a:tableStyleId>{22838BEF-8BB2-4498-84A7-C5851F593DF1}</a:tableStyleId>
              </a:tblPr>
              <a:tblGrid>
                <a:gridCol w="917887">
                  <a:extLst>
                    <a:ext uri="{9D8B030D-6E8A-4147-A177-3AD203B41FA5}">
                      <a16:colId xmlns:a16="http://schemas.microsoft.com/office/drawing/2014/main" val="760677144"/>
                    </a:ext>
                  </a:extLst>
                </a:gridCol>
                <a:gridCol w="606752">
                  <a:extLst>
                    <a:ext uri="{9D8B030D-6E8A-4147-A177-3AD203B41FA5}">
                      <a16:colId xmlns:a16="http://schemas.microsoft.com/office/drawing/2014/main" val="3965552503"/>
                    </a:ext>
                  </a:extLst>
                </a:gridCol>
                <a:gridCol w="623843">
                  <a:extLst>
                    <a:ext uri="{9D8B030D-6E8A-4147-A177-3AD203B41FA5}">
                      <a16:colId xmlns:a16="http://schemas.microsoft.com/office/drawing/2014/main" val="422712301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nl-NL" b="0" dirty="0"/>
                        <a:t>g </a:t>
                      </a:r>
                      <a:r>
                        <a:rPr lang="nl-NL" sz="1200" b="0" dirty="0"/>
                        <a:t>stof</a:t>
                      </a:r>
                      <a:endParaRPr lang="nl-NL" b="0" dirty="0"/>
                    </a:p>
                  </a:txBody>
                  <a:tcPr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nl-NL" b="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nl-NL" b="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rgbClr val="D2DE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227764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nl-NL" dirty="0"/>
                        <a:t>L </a:t>
                      </a:r>
                      <a:r>
                        <a:rPr lang="nl-NL" sz="1200" dirty="0"/>
                        <a:t>oplossing</a:t>
                      </a:r>
                      <a:endParaRPr lang="nl-NL" dirty="0"/>
                    </a:p>
                  </a:txBody>
                  <a:tcPr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nl-NL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nl-NL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22163985"/>
                  </a:ext>
                </a:extLst>
              </a:tr>
            </a:tbl>
          </a:graphicData>
        </a:graphic>
      </p:graphicFrame>
      <p:sp>
        <p:nvSpPr>
          <p:cNvPr id="9" name="Vrije vorm: vorm 8">
            <a:extLst>
              <a:ext uri="{FF2B5EF4-FFF2-40B4-BE49-F238E27FC236}">
                <a16:creationId xmlns:a16="http://schemas.microsoft.com/office/drawing/2014/main" id="{52756C76-C2DC-4DF2-A8ED-3639A150243B}"/>
              </a:ext>
            </a:extLst>
          </p:cNvPr>
          <p:cNvSpPr/>
          <p:nvPr/>
        </p:nvSpPr>
        <p:spPr>
          <a:xfrm>
            <a:off x="7557592" y="4138303"/>
            <a:ext cx="332368" cy="244015"/>
          </a:xfrm>
          <a:custGeom>
            <a:avLst/>
            <a:gdLst>
              <a:gd name="connsiteX0" fmla="*/ 341832 w 401652"/>
              <a:gd name="connsiteY0" fmla="*/ 0 h 299103"/>
              <a:gd name="connsiteX1" fmla="*/ 290557 w 401652"/>
              <a:gd name="connsiteY1" fmla="*/ 8546 h 299103"/>
              <a:gd name="connsiteX2" fmla="*/ 256374 w 401652"/>
              <a:gd name="connsiteY2" fmla="*/ 34184 h 299103"/>
              <a:gd name="connsiteX3" fmla="*/ 222190 w 401652"/>
              <a:gd name="connsiteY3" fmla="*/ 51275 h 299103"/>
              <a:gd name="connsiteX4" fmla="*/ 179461 w 401652"/>
              <a:gd name="connsiteY4" fmla="*/ 119641 h 299103"/>
              <a:gd name="connsiteX5" fmla="*/ 145278 w 401652"/>
              <a:gd name="connsiteY5" fmla="*/ 170916 h 299103"/>
              <a:gd name="connsiteX6" fmla="*/ 94004 w 401652"/>
              <a:gd name="connsiteY6" fmla="*/ 205099 h 299103"/>
              <a:gd name="connsiteX7" fmla="*/ 76912 w 401652"/>
              <a:gd name="connsiteY7" fmla="*/ 230737 h 299103"/>
              <a:gd name="connsiteX8" fmla="*/ 51275 w 401652"/>
              <a:gd name="connsiteY8" fmla="*/ 247828 h 299103"/>
              <a:gd name="connsiteX9" fmla="*/ 42729 w 401652"/>
              <a:gd name="connsiteY9" fmla="*/ 273466 h 299103"/>
              <a:gd name="connsiteX10" fmla="*/ 68366 w 401652"/>
              <a:gd name="connsiteY10" fmla="*/ 290557 h 299103"/>
              <a:gd name="connsiteX11" fmla="*/ 94004 w 401652"/>
              <a:gd name="connsiteY11" fmla="*/ 299103 h 299103"/>
              <a:gd name="connsiteX12" fmla="*/ 401652 w 401652"/>
              <a:gd name="connsiteY12" fmla="*/ 290557 h 299103"/>
              <a:gd name="connsiteX13" fmla="*/ 358923 w 401652"/>
              <a:gd name="connsiteY13" fmla="*/ 213645 h 299103"/>
              <a:gd name="connsiteX14" fmla="*/ 333286 w 401652"/>
              <a:gd name="connsiteY14" fmla="*/ 196554 h 299103"/>
              <a:gd name="connsiteX15" fmla="*/ 213645 w 401652"/>
              <a:gd name="connsiteY15" fmla="*/ 170916 h 299103"/>
              <a:gd name="connsiteX16" fmla="*/ 153824 w 401652"/>
              <a:gd name="connsiteY16" fmla="*/ 153825 h 299103"/>
              <a:gd name="connsiteX17" fmla="*/ 145278 w 401652"/>
              <a:gd name="connsiteY17" fmla="*/ 128187 h 299103"/>
              <a:gd name="connsiteX18" fmla="*/ 94004 w 401652"/>
              <a:gd name="connsiteY18" fmla="*/ 85458 h 299103"/>
              <a:gd name="connsiteX19" fmla="*/ 51275 w 401652"/>
              <a:gd name="connsiteY19" fmla="*/ 51275 h 299103"/>
              <a:gd name="connsiteX20" fmla="*/ 34183 w 401652"/>
              <a:gd name="connsiteY20" fmla="*/ 25638 h 299103"/>
              <a:gd name="connsiteX21" fmla="*/ 8546 w 401652"/>
              <a:gd name="connsiteY21" fmla="*/ 17092 h 299103"/>
              <a:gd name="connsiteX22" fmla="*/ 0 w 401652"/>
              <a:gd name="connsiteY22" fmla="*/ 8546 h 2991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401652" h="299103">
                <a:moveTo>
                  <a:pt x="341832" y="0"/>
                </a:moveTo>
                <a:cubicBezTo>
                  <a:pt x="324740" y="2849"/>
                  <a:pt x="306645" y="2111"/>
                  <a:pt x="290557" y="8546"/>
                </a:cubicBezTo>
                <a:cubicBezTo>
                  <a:pt x="277333" y="13836"/>
                  <a:pt x="268452" y="26635"/>
                  <a:pt x="256374" y="34184"/>
                </a:cubicBezTo>
                <a:cubicBezTo>
                  <a:pt x="245571" y="40936"/>
                  <a:pt x="233585" y="45578"/>
                  <a:pt x="222190" y="51275"/>
                </a:cubicBezTo>
                <a:cubicBezTo>
                  <a:pt x="162681" y="130621"/>
                  <a:pt x="226382" y="41439"/>
                  <a:pt x="179461" y="119641"/>
                </a:cubicBezTo>
                <a:cubicBezTo>
                  <a:pt x="168892" y="137255"/>
                  <a:pt x="162370" y="159522"/>
                  <a:pt x="145278" y="170916"/>
                </a:cubicBezTo>
                <a:lnTo>
                  <a:pt x="94004" y="205099"/>
                </a:lnTo>
                <a:cubicBezTo>
                  <a:pt x="88307" y="213645"/>
                  <a:pt x="84175" y="223474"/>
                  <a:pt x="76912" y="230737"/>
                </a:cubicBezTo>
                <a:cubicBezTo>
                  <a:pt x="69650" y="237999"/>
                  <a:pt x="57691" y="239808"/>
                  <a:pt x="51275" y="247828"/>
                </a:cubicBezTo>
                <a:cubicBezTo>
                  <a:pt x="45648" y="254862"/>
                  <a:pt x="45578" y="264920"/>
                  <a:pt x="42729" y="273466"/>
                </a:cubicBezTo>
                <a:cubicBezTo>
                  <a:pt x="51275" y="279163"/>
                  <a:pt x="59180" y="285964"/>
                  <a:pt x="68366" y="290557"/>
                </a:cubicBezTo>
                <a:cubicBezTo>
                  <a:pt x="76423" y="294586"/>
                  <a:pt x="84996" y="299103"/>
                  <a:pt x="94004" y="299103"/>
                </a:cubicBezTo>
                <a:cubicBezTo>
                  <a:pt x="196593" y="299103"/>
                  <a:pt x="299103" y="293406"/>
                  <a:pt x="401652" y="290557"/>
                </a:cubicBezTo>
                <a:cubicBezTo>
                  <a:pt x="392747" y="263842"/>
                  <a:pt x="384109" y="230435"/>
                  <a:pt x="358923" y="213645"/>
                </a:cubicBezTo>
                <a:cubicBezTo>
                  <a:pt x="350377" y="207948"/>
                  <a:pt x="342671" y="200725"/>
                  <a:pt x="333286" y="196554"/>
                </a:cubicBezTo>
                <a:cubicBezTo>
                  <a:pt x="279299" y="172560"/>
                  <a:pt x="275572" y="181237"/>
                  <a:pt x="213645" y="170916"/>
                </a:cubicBezTo>
                <a:cubicBezTo>
                  <a:pt x="192186" y="167340"/>
                  <a:pt x="174142" y="160597"/>
                  <a:pt x="153824" y="153825"/>
                </a:cubicBezTo>
                <a:cubicBezTo>
                  <a:pt x="150975" y="145279"/>
                  <a:pt x="150275" y="135682"/>
                  <a:pt x="145278" y="128187"/>
                </a:cubicBezTo>
                <a:cubicBezTo>
                  <a:pt x="132119" y="108448"/>
                  <a:pt x="112920" y="98069"/>
                  <a:pt x="94004" y="85458"/>
                </a:cubicBezTo>
                <a:cubicBezTo>
                  <a:pt x="75865" y="31044"/>
                  <a:pt x="101862" y="84999"/>
                  <a:pt x="51275" y="51275"/>
                </a:cubicBezTo>
                <a:cubicBezTo>
                  <a:pt x="42729" y="45578"/>
                  <a:pt x="42203" y="32054"/>
                  <a:pt x="34183" y="25638"/>
                </a:cubicBezTo>
                <a:cubicBezTo>
                  <a:pt x="27149" y="20011"/>
                  <a:pt x="16603" y="21121"/>
                  <a:pt x="8546" y="17092"/>
                </a:cubicBezTo>
                <a:cubicBezTo>
                  <a:pt x="4943" y="15290"/>
                  <a:pt x="2849" y="11395"/>
                  <a:pt x="0" y="8546"/>
                </a:cubicBezTo>
              </a:path>
            </a:pathLst>
          </a:custGeom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08897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>
            <a:extLst>
              <a:ext uri="{FF2B5EF4-FFF2-40B4-BE49-F238E27FC236}">
                <a16:creationId xmlns:a16="http://schemas.microsoft.com/office/drawing/2014/main" id="{E72306B2-8444-4802-BD76-F23523D8C97B}"/>
              </a:ext>
            </a:extLst>
          </p:cNvPr>
          <p:cNvSpPr txBox="1"/>
          <p:nvPr/>
        </p:nvSpPr>
        <p:spPr>
          <a:xfrm>
            <a:off x="803305" y="589660"/>
            <a:ext cx="4363952" cy="64633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Rekenen met de dichtheid:  eenheid g/cm</a:t>
            </a:r>
            <a:r>
              <a:rPr lang="nl-NL" baseline="30000" dirty="0"/>
              <a:t>3</a:t>
            </a:r>
            <a:endParaRPr lang="nl-NL" dirty="0"/>
          </a:p>
          <a:p>
            <a:pPr fontAlgn="t"/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r>
              <a:rPr lang="nl-NL" dirty="0"/>
              <a:t>Rekenen aan oplossingen:</a:t>
            </a:r>
          </a:p>
          <a:p>
            <a:pPr fontAlgn="t"/>
            <a:r>
              <a:rPr lang="nl-NL" dirty="0"/>
              <a:t>	Het aantal gram stof dat in een</a:t>
            </a:r>
          </a:p>
          <a:p>
            <a:pPr fontAlgn="t"/>
            <a:r>
              <a:rPr lang="nl-NL" dirty="0"/>
              <a:t>	bepaald volume is opgelost.</a:t>
            </a:r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r>
              <a:rPr lang="nl-NL" dirty="0"/>
              <a:t>Rekenen met percentages: </a:t>
            </a:r>
          </a:p>
          <a:p>
            <a:endParaRPr lang="nl-NL" dirty="0"/>
          </a:p>
          <a:p>
            <a:r>
              <a:rPr lang="nl-NL" dirty="0"/>
              <a:t>	Massapercentage, massa-%</a:t>
            </a:r>
          </a:p>
          <a:p>
            <a:r>
              <a:rPr lang="nl-NL" dirty="0"/>
              <a:t>	Het aantal g stof per 100 g mengsel.</a:t>
            </a:r>
          </a:p>
          <a:p>
            <a:r>
              <a:rPr lang="nl-NL" dirty="0"/>
              <a:t> </a:t>
            </a:r>
          </a:p>
          <a:p>
            <a:r>
              <a:rPr lang="nl-NL" dirty="0"/>
              <a:t>	</a:t>
            </a:r>
            <a:r>
              <a:rPr lang="nl-NL" dirty="0">
                <a:solidFill>
                  <a:srgbClr val="FF0000"/>
                </a:solidFill>
              </a:rPr>
              <a:t>Volumepercentage, volume-%</a:t>
            </a:r>
          </a:p>
          <a:p>
            <a:r>
              <a:rPr lang="nl-NL" dirty="0">
                <a:solidFill>
                  <a:srgbClr val="FF0000"/>
                </a:solidFill>
              </a:rPr>
              <a:t>	Het aantal mL stof per 100 mL mengsel.</a:t>
            </a:r>
          </a:p>
          <a:p>
            <a:r>
              <a:rPr lang="nl-NL" dirty="0"/>
              <a:t>	</a:t>
            </a:r>
          </a:p>
          <a:p>
            <a:endParaRPr lang="nl-NL" dirty="0"/>
          </a:p>
          <a:p>
            <a:r>
              <a:rPr lang="nl-NL" dirty="0"/>
              <a:t>	</a:t>
            </a:r>
          </a:p>
          <a:p>
            <a:endParaRPr lang="nl-NL" dirty="0"/>
          </a:p>
          <a:p>
            <a:r>
              <a:rPr lang="nl-NL" dirty="0"/>
              <a:t>				</a:t>
            </a:r>
          </a:p>
        </p:txBody>
      </p:sp>
      <p:graphicFrame>
        <p:nvGraphicFramePr>
          <p:cNvPr id="6" name="Tabel 5">
            <a:extLst>
              <a:ext uri="{FF2B5EF4-FFF2-40B4-BE49-F238E27FC236}">
                <a16:creationId xmlns:a16="http://schemas.microsoft.com/office/drawing/2014/main" id="{171A2A89-7540-40A4-8C42-8B587EB389B4}"/>
              </a:ext>
            </a:extLst>
          </p:cNvPr>
          <p:cNvGraphicFramePr>
            <a:graphicFrameLocks noGrp="1"/>
          </p:cNvGraphicFramePr>
          <p:nvPr/>
        </p:nvGraphicFramePr>
        <p:xfrm>
          <a:off x="6266693" y="589660"/>
          <a:ext cx="1894539" cy="741680"/>
        </p:xfrm>
        <a:graphic>
          <a:graphicData uri="http://schemas.openxmlformats.org/drawingml/2006/table">
            <a:tbl>
              <a:tblPr firstRow="1" bandRow="1">
                <a:tableStyleId>{22838BEF-8BB2-4498-84A7-C5851F593DF1}</a:tableStyleId>
              </a:tblPr>
              <a:tblGrid>
                <a:gridCol w="543886">
                  <a:extLst>
                    <a:ext uri="{9D8B030D-6E8A-4147-A177-3AD203B41FA5}">
                      <a16:colId xmlns:a16="http://schemas.microsoft.com/office/drawing/2014/main" val="760677144"/>
                    </a:ext>
                  </a:extLst>
                </a:gridCol>
                <a:gridCol w="697989">
                  <a:extLst>
                    <a:ext uri="{9D8B030D-6E8A-4147-A177-3AD203B41FA5}">
                      <a16:colId xmlns:a16="http://schemas.microsoft.com/office/drawing/2014/main" val="3965552503"/>
                    </a:ext>
                  </a:extLst>
                </a:gridCol>
                <a:gridCol w="652664">
                  <a:extLst>
                    <a:ext uri="{9D8B030D-6E8A-4147-A177-3AD203B41FA5}">
                      <a16:colId xmlns:a16="http://schemas.microsoft.com/office/drawing/2014/main" val="422712301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nl-NL" b="0" dirty="0"/>
                        <a:t>g</a:t>
                      </a:r>
                    </a:p>
                  </a:txBody>
                  <a:tcPr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b="0" dirty="0"/>
                        <a:t>……</a:t>
                      </a:r>
                    </a:p>
                  </a:txBody>
                  <a:tcPr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nl-NL" b="0" dirty="0"/>
                    </a:p>
                  </a:txBody>
                  <a:tcPr>
                    <a:solidFill>
                      <a:srgbClr val="D2DE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227764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nl-NL" dirty="0"/>
                        <a:t>cm</a:t>
                      </a:r>
                      <a:r>
                        <a:rPr lang="nl-NL" baseline="30000" dirty="0"/>
                        <a:t>3</a:t>
                      </a:r>
                      <a:endParaRPr lang="nl-NL" dirty="0"/>
                    </a:p>
                  </a:txBody>
                  <a:tcPr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22163985"/>
                  </a:ext>
                </a:extLst>
              </a:tr>
            </a:tbl>
          </a:graphicData>
        </a:graphic>
      </p:graphicFrame>
      <p:graphicFrame>
        <p:nvGraphicFramePr>
          <p:cNvPr id="7" name="Tabel 6">
            <a:extLst>
              <a:ext uri="{FF2B5EF4-FFF2-40B4-BE49-F238E27FC236}">
                <a16:creationId xmlns:a16="http://schemas.microsoft.com/office/drawing/2014/main" id="{88F1FAAC-B980-4597-BFFB-BA2A1DD02D0A}"/>
              </a:ext>
            </a:extLst>
          </p:cNvPr>
          <p:cNvGraphicFramePr>
            <a:graphicFrameLocks noGrp="1"/>
          </p:cNvGraphicFramePr>
          <p:nvPr/>
        </p:nvGraphicFramePr>
        <p:xfrm>
          <a:off x="6266691" y="3889471"/>
          <a:ext cx="1980001" cy="741680"/>
        </p:xfrm>
        <a:graphic>
          <a:graphicData uri="http://schemas.openxmlformats.org/drawingml/2006/table">
            <a:tbl>
              <a:tblPr firstRow="1" bandRow="1">
                <a:tableStyleId>{22838BEF-8BB2-4498-84A7-C5851F593DF1}</a:tableStyleId>
              </a:tblPr>
              <a:tblGrid>
                <a:gridCol w="869047">
                  <a:extLst>
                    <a:ext uri="{9D8B030D-6E8A-4147-A177-3AD203B41FA5}">
                      <a16:colId xmlns:a16="http://schemas.microsoft.com/office/drawing/2014/main" val="760677144"/>
                    </a:ext>
                  </a:extLst>
                </a:gridCol>
                <a:gridCol w="564023">
                  <a:extLst>
                    <a:ext uri="{9D8B030D-6E8A-4147-A177-3AD203B41FA5}">
                      <a16:colId xmlns:a16="http://schemas.microsoft.com/office/drawing/2014/main" val="3965552503"/>
                    </a:ext>
                  </a:extLst>
                </a:gridCol>
                <a:gridCol w="546931">
                  <a:extLst>
                    <a:ext uri="{9D8B030D-6E8A-4147-A177-3AD203B41FA5}">
                      <a16:colId xmlns:a16="http://schemas.microsoft.com/office/drawing/2014/main" val="422712301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nl-NL" b="0" dirty="0"/>
                        <a:t>g </a:t>
                      </a:r>
                      <a:r>
                        <a:rPr lang="nl-NL" sz="1200" b="0" dirty="0"/>
                        <a:t>stof</a:t>
                      </a:r>
                    </a:p>
                  </a:txBody>
                  <a:tcPr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b="0" dirty="0">
                          <a:solidFill>
                            <a:schemeClr val="tx1"/>
                          </a:solidFill>
                        </a:rPr>
                        <a:t>……</a:t>
                      </a:r>
                    </a:p>
                  </a:txBody>
                  <a:tcPr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nl-NL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D2DE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227764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nl-NL" dirty="0"/>
                        <a:t>g </a:t>
                      </a:r>
                      <a:r>
                        <a:rPr lang="nl-NL" sz="1200" dirty="0"/>
                        <a:t>mengsel</a:t>
                      </a:r>
                    </a:p>
                  </a:txBody>
                  <a:tcPr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>
                          <a:solidFill>
                            <a:schemeClr val="tx1"/>
                          </a:solidFill>
                        </a:rPr>
                        <a:t>100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nl-NL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22163985"/>
                  </a:ext>
                </a:extLst>
              </a:tr>
            </a:tbl>
          </a:graphicData>
        </a:graphic>
      </p:graphicFrame>
      <p:graphicFrame>
        <p:nvGraphicFramePr>
          <p:cNvPr id="8" name="Tabel 7">
            <a:extLst>
              <a:ext uri="{FF2B5EF4-FFF2-40B4-BE49-F238E27FC236}">
                <a16:creationId xmlns:a16="http://schemas.microsoft.com/office/drawing/2014/main" id="{D3BC48CE-5489-42DB-9085-C4F91318795C}"/>
              </a:ext>
            </a:extLst>
          </p:cNvPr>
          <p:cNvGraphicFramePr>
            <a:graphicFrameLocks noGrp="1"/>
          </p:cNvGraphicFramePr>
          <p:nvPr/>
        </p:nvGraphicFramePr>
        <p:xfrm>
          <a:off x="6266693" y="1969280"/>
          <a:ext cx="2148482" cy="741680"/>
        </p:xfrm>
        <a:graphic>
          <a:graphicData uri="http://schemas.openxmlformats.org/drawingml/2006/table">
            <a:tbl>
              <a:tblPr firstRow="1" bandRow="1">
                <a:tableStyleId>{22838BEF-8BB2-4498-84A7-C5851F593DF1}</a:tableStyleId>
              </a:tblPr>
              <a:tblGrid>
                <a:gridCol w="917887">
                  <a:extLst>
                    <a:ext uri="{9D8B030D-6E8A-4147-A177-3AD203B41FA5}">
                      <a16:colId xmlns:a16="http://schemas.microsoft.com/office/drawing/2014/main" val="760677144"/>
                    </a:ext>
                  </a:extLst>
                </a:gridCol>
                <a:gridCol w="606752">
                  <a:extLst>
                    <a:ext uri="{9D8B030D-6E8A-4147-A177-3AD203B41FA5}">
                      <a16:colId xmlns:a16="http://schemas.microsoft.com/office/drawing/2014/main" val="3965552503"/>
                    </a:ext>
                  </a:extLst>
                </a:gridCol>
                <a:gridCol w="623843">
                  <a:extLst>
                    <a:ext uri="{9D8B030D-6E8A-4147-A177-3AD203B41FA5}">
                      <a16:colId xmlns:a16="http://schemas.microsoft.com/office/drawing/2014/main" val="422712301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nl-NL" b="0" dirty="0"/>
                        <a:t>g </a:t>
                      </a:r>
                      <a:r>
                        <a:rPr lang="nl-NL" sz="1200" b="0" dirty="0"/>
                        <a:t>stof</a:t>
                      </a:r>
                      <a:endParaRPr lang="nl-NL" b="0" dirty="0"/>
                    </a:p>
                  </a:txBody>
                  <a:tcPr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nl-NL" b="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nl-NL" b="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rgbClr val="D2DE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227764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nl-NL" dirty="0"/>
                        <a:t>L </a:t>
                      </a:r>
                      <a:r>
                        <a:rPr lang="nl-NL" sz="1200" dirty="0"/>
                        <a:t>oplossing</a:t>
                      </a:r>
                      <a:endParaRPr lang="nl-NL" dirty="0"/>
                    </a:p>
                  </a:txBody>
                  <a:tcPr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nl-NL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nl-NL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2216398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238639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>
            <a:extLst>
              <a:ext uri="{FF2B5EF4-FFF2-40B4-BE49-F238E27FC236}">
                <a16:creationId xmlns:a16="http://schemas.microsoft.com/office/drawing/2014/main" id="{E72306B2-8444-4802-BD76-F23523D8C97B}"/>
              </a:ext>
            </a:extLst>
          </p:cNvPr>
          <p:cNvSpPr txBox="1"/>
          <p:nvPr/>
        </p:nvSpPr>
        <p:spPr>
          <a:xfrm>
            <a:off x="803305" y="589660"/>
            <a:ext cx="4363952" cy="64633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Rekenen met de dichtheid:  eenheid g/cm</a:t>
            </a:r>
            <a:r>
              <a:rPr lang="nl-NL" baseline="30000" dirty="0"/>
              <a:t>3</a:t>
            </a:r>
            <a:endParaRPr lang="nl-NL" dirty="0"/>
          </a:p>
          <a:p>
            <a:pPr fontAlgn="t"/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r>
              <a:rPr lang="nl-NL" dirty="0"/>
              <a:t>Rekenen aan oplossingen:</a:t>
            </a:r>
          </a:p>
          <a:p>
            <a:pPr fontAlgn="t"/>
            <a:r>
              <a:rPr lang="nl-NL" dirty="0"/>
              <a:t>	Het aantal gram stof dat in een</a:t>
            </a:r>
          </a:p>
          <a:p>
            <a:pPr fontAlgn="t"/>
            <a:r>
              <a:rPr lang="nl-NL" dirty="0"/>
              <a:t>	bepaald volume is opgelost.</a:t>
            </a:r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r>
              <a:rPr lang="nl-NL" dirty="0"/>
              <a:t>Rekenen met percentages: </a:t>
            </a:r>
          </a:p>
          <a:p>
            <a:endParaRPr lang="nl-NL" dirty="0"/>
          </a:p>
          <a:p>
            <a:r>
              <a:rPr lang="nl-NL" dirty="0"/>
              <a:t>	Massapercentage, massa-%</a:t>
            </a:r>
          </a:p>
          <a:p>
            <a:r>
              <a:rPr lang="nl-NL" dirty="0"/>
              <a:t>	Het aantal g stof per 100 g mengsel.</a:t>
            </a:r>
          </a:p>
          <a:p>
            <a:r>
              <a:rPr lang="nl-NL" dirty="0"/>
              <a:t> </a:t>
            </a:r>
          </a:p>
          <a:p>
            <a:r>
              <a:rPr lang="nl-NL" dirty="0"/>
              <a:t>	Volumepercentage, volume-%</a:t>
            </a:r>
          </a:p>
          <a:p>
            <a:r>
              <a:rPr lang="nl-NL" dirty="0"/>
              <a:t>	Het aantal mL stof per 100 mL mengsel.</a:t>
            </a:r>
          </a:p>
          <a:p>
            <a:r>
              <a:rPr lang="nl-NL" dirty="0"/>
              <a:t>	</a:t>
            </a:r>
          </a:p>
          <a:p>
            <a:endParaRPr lang="nl-NL" dirty="0"/>
          </a:p>
          <a:p>
            <a:r>
              <a:rPr lang="nl-NL" dirty="0"/>
              <a:t>	</a:t>
            </a:r>
          </a:p>
          <a:p>
            <a:endParaRPr lang="nl-NL" dirty="0"/>
          </a:p>
          <a:p>
            <a:r>
              <a:rPr lang="nl-NL" dirty="0"/>
              <a:t>				</a:t>
            </a:r>
          </a:p>
        </p:txBody>
      </p:sp>
      <p:graphicFrame>
        <p:nvGraphicFramePr>
          <p:cNvPr id="6" name="Tabel 5">
            <a:extLst>
              <a:ext uri="{FF2B5EF4-FFF2-40B4-BE49-F238E27FC236}">
                <a16:creationId xmlns:a16="http://schemas.microsoft.com/office/drawing/2014/main" id="{171A2A89-7540-40A4-8C42-8B587EB389B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44822713"/>
              </p:ext>
            </p:extLst>
          </p:nvPr>
        </p:nvGraphicFramePr>
        <p:xfrm>
          <a:off x="6266693" y="589660"/>
          <a:ext cx="1894539" cy="741680"/>
        </p:xfrm>
        <a:graphic>
          <a:graphicData uri="http://schemas.openxmlformats.org/drawingml/2006/table">
            <a:tbl>
              <a:tblPr firstRow="1" bandRow="1">
                <a:tableStyleId>{22838BEF-8BB2-4498-84A7-C5851F593DF1}</a:tableStyleId>
              </a:tblPr>
              <a:tblGrid>
                <a:gridCol w="543886">
                  <a:extLst>
                    <a:ext uri="{9D8B030D-6E8A-4147-A177-3AD203B41FA5}">
                      <a16:colId xmlns:a16="http://schemas.microsoft.com/office/drawing/2014/main" val="760677144"/>
                    </a:ext>
                  </a:extLst>
                </a:gridCol>
                <a:gridCol w="697989">
                  <a:extLst>
                    <a:ext uri="{9D8B030D-6E8A-4147-A177-3AD203B41FA5}">
                      <a16:colId xmlns:a16="http://schemas.microsoft.com/office/drawing/2014/main" val="3965552503"/>
                    </a:ext>
                  </a:extLst>
                </a:gridCol>
                <a:gridCol w="652664">
                  <a:extLst>
                    <a:ext uri="{9D8B030D-6E8A-4147-A177-3AD203B41FA5}">
                      <a16:colId xmlns:a16="http://schemas.microsoft.com/office/drawing/2014/main" val="422712301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nl-NL" b="0" dirty="0"/>
                        <a:t>g</a:t>
                      </a:r>
                    </a:p>
                  </a:txBody>
                  <a:tcPr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b="0" dirty="0"/>
                        <a:t>……</a:t>
                      </a:r>
                    </a:p>
                  </a:txBody>
                  <a:tcPr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nl-NL" b="0" dirty="0"/>
                    </a:p>
                  </a:txBody>
                  <a:tcPr>
                    <a:solidFill>
                      <a:srgbClr val="D2DE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227764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nl-NL" dirty="0"/>
                        <a:t>cm</a:t>
                      </a:r>
                      <a:r>
                        <a:rPr lang="nl-NL" baseline="30000" dirty="0"/>
                        <a:t>3</a:t>
                      </a:r>
                      <a:endParaRPr lang="nl-NL" dirty="0"/>
                    </a:p>
                  </a:txBody>
                  <a:tcPr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22163985"/>
                  </a:ext>
                </a:extLst>
              </a:tr>
            </a:tbl>
          </a:graphicData>
        </a:graphic>
      </p:graphicFrame>
      <p:graphicFrame>
        <p:nvGraphicFramePr>
          <p:cNvPr id="7" name="Tabel 6">
            <a:extLst>
              <a:ext uri="{FF2B5EF4-FFF2-40B4-BE49-F238E27FC236}">
                <a16:creationId xmlns:a16="http://schemas.microsoft.com/office/drawing/2014/main" id="{88F1FAAC-B980-4597-BFFB-BA2A1DD02D0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0025181"/>
              </p:ext>
            </p:extLst>
          </p:nvPr>
        </p:nvGraphicFramePr>
        <p:xfrm>
          <a:off x="6266691" y="3889471"/>
          <a:ext cx="1980001" cy="741680"/>
        </p:xfrm>
        <a:graphic>
          <a:graphicData uri="http://schemas.openxmlformats.org/drawingml/2006/table">
            <a:tbl>
              <a:tblPr firstRow="1" bandRow="1">
                <a:tableStyleId>{22838BEF-8BB2-4498-84A7-C5851F593DF1}</a:tableStyleId>
              </a:tblPr>
              <a:tblGrid>
                <a:gridCol w="869047">
                  <a:extLst>
                    <a:ext uri="{9D8B030D-6E8A-4147-A177-3AD203B41FA5}">
                      <a16:colId xmlns:a16="http://schemas.microsoft.com/office/drawing/2014/main" val="760677144"/>
                    </a:ext>
                  </a:extLst>
                </a:gridCol>
                <a:gridCol w="564023">
                  <a:extLst>
                    <a:ext uri="{9D8B030D-6E8A-4147-A177-3AD203B41FA5}">
                      <a16:colId xmlns:a16="http://schemas.microsoft.com/office/drawing/2014/main" val="3965552503"/>
                    </a:ext>
                  </a:extLst>
                </a:gridCol>
                <a:gridCol w="546931">
                  <a:extLst>
                    <a:ext uri="{9D8B030D-6E8A-4147-A177-3AD203B41FA5}">
                      <a16:colId xmlns:a16="http://schemas.microsoft.com/office/drawing/2014/main" val="422712301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nl-NL" b="0" dirty="0"/>
                        <a:t>g </a:t>
                      </a:r>
                      <a:r>
                        <a:rPr lang="nl-NL" sz="1200" b="0" dirty="0"/>
                        <a:t>stof</a:t>
                      </a:r>
                    </a:p>
                  </a:txBody>
                  <a:tcPr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b="0" dirty="0">
                          <a:solidFill>
                            <a:schemeClr val="tx1"/>
                          </a:solidFill>
                        </a:rPr>
                        <a:t>……</a:t>
                      </a:r>
                    </a:p>
                  </a:txBody>
                  <a:tcPr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nl-NL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D2DE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227764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nl-NL" dirty="0"/>
                        <a:t>g </a:t>
                      </a:r>
                      <a:r>
                        <a:rPr lang="nl-NL" sz="1200" dirty="0"/>
                        <a:t>mengsel</a:t>
                      </a:r>
                    </a:p>
                  </a:txBody>
                  <a:tcPr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>
                          <a:solidFill>
                            <a:schemeClr val="tx1"/>
                          </a:solidFill>
                        </a:rPr>
                        <a:t>100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nl-NL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22163985"/>
                  </a:ext>
                </a:extLst>
              </a:tr>
            </a:tbl>
          </a:graphicData>
        </a:graphic>
      </p:graphicFrame>
      <p:graphicFrame>
        <p:nvGraphicFramePr>
          <p:cNvPr id="8" name="Tabel 7">
            <a:extLst>
              <a:ext uri="{FF2B5EF4-FFF2-40B4-BE49-F238E27FC236}">
                <a16:creationId xmlns:a16="http://schemas.microsoft.com/office/drawing/2014/main" id="{D3BC48CE-5489-42DB-9085-C4F91318795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42299441"/>
              </p:ext>
            </p:extLst>
          </p:nvPr>
        </p:nvGraphicFramePr>
        <p:xfrm>
          <a:off x="6266693" y="1969280"/>
          <a:ext cx="2148482" cy="741680"/>
        </p:xfrm>
        <a:graphic>
          <a:graphicData uri="http://schemas.openxmlformats.org/drawingml/2006/table">
            <a:tbl>
              <a:tblPr firstRow="1" bandRow="1">
                <a:tableStyleId>{22838BEF-8BB2-4498-84A7-C5851F593DF1}</a:tableStyleId>
              </a:tblPr>
              <a:tblGrid>
                <a:gridCol w="917887">
                  <a:extLst>
                    <a:ext uri="{9D8B030D-6E8A-4147-A177-3AD203B41FA5}">
                      <a16:colId xmlns:a16="http://schemas.microsoft.com/office/drawing/2014/main" val="760677144"/>
                    </a:ext>
                  </a:extLst>
                </a:gridCol>
                <a:gridCol w="606752">
                  <a:extLst>
                    <a:ext uri="{9D8B030D-6E8A-4147-A177-3AD203B41FA5}">
                      <a16:colId xmlns:a16="http://schemas.microsoft.com/office/drawing/2014/main" val="3965552503"/>
                    </a:ext>
                  </a:extLst>
                </a:gridCol>
                <a:gridCol w="623843">
                  <a:extLst>
                    <a:ext uri="{9D8B030D-6E8A-4147-A177-3AD203B41FA5}">
                      <a16:colId xmlns:a16="http://schemas.microsoft.com/office/drawing/2014/main" val="422712301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nl-NL" b="0" dirty="0"/>
                        <a:t>g </a:t>
                      </a:r>
                      <a:r>
                        <a:rPr lang="nl-NL" sz="1200" b="0" dirty="0"/>
                        <a:t>stof</a:t>
                      </a:r>
                      <a:endParaRPr lang="nl-NL" b="0" dirty="0"/>
                    </a:p>
                  </a:txBody>
                  <a:tcPr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nl-NL" b="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nl-NL" b="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rgbClr val="D2DE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227764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nl-NL" dirty="0"/>
                        <a:t>L </a:t>
                      </a:r>
                      <a:r>
                        <a:rPr lang="nl-NL" sz="1200" dirty="0"/>
                        <a:t>oplossing</a:t>
                      </a:r>
                      <a:endParaRPr lang="nl-NL" dirty="0"/>
                    </a:p>
                  </a:txBody>
                  <a:tcPr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nl-NL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nl-NL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22163985"/>
                  </a:ext>
                </a:extLst>
              </a:tr>
            </a:tbl>
          </a:graphicData>
        </a:graphic>
      </p:graphicFrame>
      <p:graphicFrame>
        <p:nvGraphicFramePr>
          <p:cNvPr id="9" name="Tabel 8">
            <a:extLst>
              <a:ext uri="{FF2B5EF4-FFF2-40B4-BE49-F238E27FC236}">
                <a16:creationId xmlns:a16="http://schemas.microsoft.com/office/drawing/2014/main" id="{489946D6-C098-436C-92AB-AF7CC025872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05785293"/>
              </p:ext>
            </p:extLst>
          </p:nvPr>
        </p:nvGraphicFramePr>
        <p:xfrm>
          <a:off x="6266691" y="5075912"/>
          <a:ext cx="2148481" cy="741680"/>
        </p:xfrm>
        <a:graphic>
          <a:graphicData uri="http://schemas.openxmlformats.org/drawingml/2006/table">
            <a:tbl>
              <a:tblPr firstRow="1" bandRow="1">
                <a:tableStyleId>{22838BEF-8BB2-4498-84A7-C5851F593DF1}</a:tableStyleId>
              </a:tblPr>
              <a:tblGrid>
                <a:gridCol w="1065601">
                  <a:extLst>
                    <a:ext uri="{9D8B030D-6E8A-4147-A177-3AD203B41FA5}">
                      <a16:colId xmlns:a16="http://schemas.microsoft.com/office/drawing/2014/main" val="760677144"/>
                    </a:ext>
                  </a:extLst>
                </a:gridCol>
                <a:gridCol w="538385">
                  <a:extLst>
                    <a:ext uri="{9D8B030D-6E8A-4147-A177-3AD203B41FA5}">
                      <a16:colId xmlns:a16="http://schemas.microsoft.com/office/drawing/2014/main" val="3965552503"/>
                    </a:ext>
                  </a:extLst>
                </a:gridCol>
                <a:gridCol w="544495">
                  <a:extLst>
                    <a:ext uri="{9D8B030D-6E8A-4147-A177-3AD203B41FA5}">
                      <a16:colId xmlns:a16="http://schemas.microsoft.com/office/drawing/2014/main" val="422712301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nl-NL" b="0" dirty="0"/>
                        <a:t>mL </a:t>
                      </a:r>
                      <a:r>
                        <a:rPr lang="nl-NL" sz="1200" b="0" dirty="0"/>
                        <a:t>stof</a:t>
                      </a:r>
                    </a:p>
                  </a:txBody>
                  <a:tcPr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b="0" dirty="0">
                          <a:solidFill>
                            <a:schemeClr val="tx1"/>
                          </a:solidFill>
                        </a:rPr>
                        <a:t>……</a:t>
                      </a:r>
                    </a:p>
                  </a:txBody>
                  <a:tcPr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nl-NL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D2DE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227764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nl-NL" dirty="0"/>
                        <a:t>mL </a:t>
                      </a:r>
                      <a:r>
                        <a:rPr lang="nl-NL" sz="1200" dirty="0"/>
                        <a:t>mengsel</a:t>
                      </a:r>
                    </a:p>
                  </a:txBody>
                  <a:tcPr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>
                          <a:solidFill>
                            <a:schemeClr val="tx1"/>
                          </a:solidFill>
                        </a:rPr>
                        <a:t>100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nl-NL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2216398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633205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895189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>
            <a:extLst>
              <a:ext uri="{FF2B5EF4-FFF2-40B4-BE49-F238E27FC236}">
                <a16:creationId xmlns:a16="http://schemas.microsoft.com/office/drawing/2014/main" id="{04C3EA03-8215-4435-A38D-5DE2C69C543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329" t="-1" b="13458"/>
          <a:stretch/>
        </p:blipFill>
        <p:spPr>
          <a:xfrm>
            <a:off x="410197" y="1428997"/>
            <a:ext cx="2502282" cy="4852162"/>
          </a:xfrm>
          <a:prstGeom prst="rect">
            <a:avLst/>
          </a:prstGeom>
        </p:spPr>
      </p:pic>
      <p:sp>
        <p:nvSpPr>
          <p:cNvPr id="7" name="Tekstvak 6">
            <a:extLst>
              <a:ext uri="{FF2B5EF4-FFF2-40B4-BE49-F238E27FC236}">
                <a16:creationId xmlns:a16="http://schemas.microsoft.com/office/drawing/2014/main" id="{7D0BE50F-34E1-45F6-BC16-3A1DB223A169}"/>
              </a:ext>
            </a:extLst>
          </p:cNvPr>
          <p:cNvSpPr txBox="1"/>
          <p:nvPr/>
        </p:nvSpPr>
        <p:spPr>
          <a:xfrm>
            <a:off x="4255805" y="1743343"/>
            <a:ext cx="414471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rgbClr val="FF0000"/>
                </a:solidFill>
              </a:rPr>
              <a:t>12,6 mL water hoeveel liter water is dat?</a:t>
            </a:r>
          </a:p>
          <a:p>
            <a:endParaRPr lang="nl-NL" dirty="0"/>
          </a:p>
          <a:p>
            <a:endParaRPr lang="nl-NL" dirty="0"/>
          </a:p>
        </p:txBody>
      </p:sp>
      <p:sp>
        <p:nvSpPr>
          <p:cNvPr id="8" name="Tekstvak 7">
            <a:extLst>
              <a:ext uri="{FF2B5EF4-FFF2-40B4-BE49-F238E27FC236}">
                <a16:creationId xmlns:a16="http://schemas.microsoft.com/office/drawing/2014/main" id="{2EFD0B64-C419-4102-B9B6-4F2EBFB03114}"/>
              </a:ext>
            </a:extLst>
          </p:cNvPr>
          <p:cNvSpPr txBox="1"/>
          <p:nvPr/>
        </p:nvSpPr>
        <p:spPr>
          <a:xfrm>
            <a:off x="786214" y="401652"/>
            <a:ext cx="285392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800" dirty="0"/>
              <a:t>Omrekenschema’s</a:t>
            </a:r>
          </a:p>
        </p:txBody>
      </p:sp>
    </p:spTree>
    <p:extLst>
      <p:ext uri="{BB962C8B-B14F-4D97-AF65-F5344CB8AC3E}">
        <p14:creationId xmlns:p14="http://schemas.microsoft.com/office/powerpoint/2010/main" val="35169579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>
            <a:extLst>
              <a:ext uri="{FF2B5EF4-FFF2-40B4-BE49-F238E27FC236}">
                <a16:creationId xmlns:a16="http://schemas.microsoft.com/office/drawing/2014/main" id="{04C3EA03-8215-4435-A38D-5DE2C69C543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329" t="-1" b="13458"/>
          <a:stretch/>
        </p:blipFill>
        <p:spPr>
          <a:xfrm>
            <a:off x="410197" y="1428997"/>
            <a:ext cx="2502282" cy="4852162"/>
          </a:xfrm>
          <a:prstGeom prst="rect">
            <a:avLst/>
          </a:prstGeom>
        </p:spPr>
      </p:pic>
      <p:sp>
        <p:nvSpPr>
          <p:cNvPr id="7" name="Tekstvak 6">
            <a:extLst>
              <a:ext uri="{FF2B5EF4-FFF2-40B4-BE49-F238E27FC236}">
                <a16:creationId xmlns:a16="http://schemas.microsoft.com/office/drawing/2014/main" id="{7D0BE50F-34E1-45F6-BC16-3A1DB223A169}"/>
              </a:ext>
            </a:extLst>
          </p:cNvPr>
          <p:cNvSpPr txBox="1"/>
          <p:nvPr/>
        </p:nvSpPr>
        <p:spPr>
          <a:xfrm>
            <a:off x="4255805" y="1743343"/>
            <a:ext cx="414471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rgbClr val="FF0000"/>
                </a:solidFill>
              </a:rPr>
              <a:t>12,6 mL water hoeveel liter water is dat?</a:t>
            </a:r>
          </a:p>
          <a:p>
            <a:endParaRPr lang="nl-NL" dirty="0"/>
          </a:p>
          <a:p>
            <a:endParaRPr lang="nl-NL" dirty="0"/>
          </a:p>
        </p:txBody>
      </p:sp>
      <p:sp>
        <p:nvSpPr>
          <p:cNvPr id="8" name="Tekstvak 7">
            <a:extLst>
              <a:ext uri="{FF2B5EF4-FFF2-40B4-BE49-F238E27FC236}">
                <a16:creationId xmlns:a16="http://schemas.microsoft.com/office/drawing/2014/main" id="{2EFD0B64-C419-4102-B9B6-4F2EBFB03114}"/>
              </a:ext>
            </a:extLst>
          </p:cNvPr>
          <p:cNvSpPr txBox="1"/>
          <p:nvPr/>
        </p:nvSpPr>
        <p:spPr>
          <a:xfrm>
            <a:off x="786214" y="401652"/>
            <a:ext cx="285392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800" dirty="0"/>
              <a:t>Omrekenschema’s</a:t>
            </a:r>
          </a:p>
        </p:txBody>
      </p:sp>
      <p:sp>
        <p:nvSpPr>
          <p:cNvPr id="2" name="Ovaal 1">
            <a:extLst>
              <a:ext uri="{FF2B5EF4-FFF2-40B4-BE49-F238E27FC236}">
                <a16:creationId xmlns:a16="http://schemas.microsoft.com/office/drawing/2014/main" id="{A3161980-2513-412D-80F0-6CEB3F560942}"/>
              </a:ext>
            </a:extLst>
          </p:cNvPr>
          <p:cNvSpPr/>
          <p:nvPr/>
        </p:nvSpPr>
        <p:spPr>
          <a:xfrm>
            <a:off x="546930" y="3397878"/>
            <a:ext cx="914400" cy="914400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75668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>
            <a:extLst>
              <a:ext uri="{FF2B5EF4-FFF2-40B4-BE49-F238E27FC236}">
                <a16:creationId xmlns:a16="http://schemas.microsoft.com/office/drawing/2014/main" id="{04C3EA03-8215-4435-A38D-5DE2C69C543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329" t="-1" b="13458"/>
          <a:stretch/>
        </p:blipFill>
        <p:spPr>
          <a:xfrm>
            <a:off x="410197" y="1428997"/>
            <a:ext cx="2502282" cy="4852162"/>
          </a:xfrm>
          <a:prstGeom prst="rect">
            <a:avLst/>
          </a:prstGeom>
        </p:spPr>
      </p:pic>
      <p:sp>
        <p:nvSpPr>
          <p:cNvPr id="7" name="Tekstvak 6">
            <a:extLst>
              <a:ext uri="{FF2B5EF4-FFF2-40B4-BE49-F238E27FC236}">
                <a16:creationId xmlns:a16="http://schemas.microsoft.com/office/drawing/2014/main" id="{7D0BE50F-34E1-45F6-BC16-3A1DB223A169}"/>
              </a:ext>
            </a:extLst>
          </p:cNvPr>
          <p:cNvSpPr txBox="1"/>
          <p:nvPr/>
        </p:nvSpPr>
        <p:spPr>
          <a:xfrm>
            <a:off x="4255805" y="1743343"/>
            <a:ext cx="414471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12,6 mL water hoeveel liter water is dat?</a:t>
            </a:r>
          </a:p>
          <a:p>
            <a:endParaRPr lang="nl-NL" dirty="0"/>
          </a:p>
          <a:p>
            <a:endParaRPr lang="nl-NL" dirty="0"/>
          </a:p>
          <a:p>
            <a:r>
              <a:rPr lang="nl-NL" dirty="0">
                <a:solidFill>
                  <a:srgbClr val="FF0000"/>
                </a:solidFill>
              </a:rPr>
              <a:t>12,6</a:t>
            </a:r>
            <a:r>
              <a:rPr lang="nl-NL" dirty="0"/>
              <a:t> </a:t>
            </a:r>
            <a:r>
              <a:rPr lang="nl-NL" dirty="0">
                <a:solidFill>
                  <a:srgbClr val="FF0000"/>
                </a:solidFill>
              </a:rPr>
              <a:t>: 1000</a:t>
            </a:r>
          </a:p>
        </p:txBody>
      </p:sp>
      <p:sp>
        <p:nvSpPr>
          <p:cNvPr id="8" name="Tekstvak 7">
            <a:extLst>
              <a:ext uri="{FF2B5EF4-FFF2-40B4-BE49-F238E27FC236}">
                <a16:creationId xmlns:a16="http://schemas.microsoft.com/office/drawing/2014/main" id="{2EFD0B64-C419-4102-B9B6-4F2EBFB03114}"/>
              </a:ext>
            </a:extLst>
          </p:cNvPr>
          <p:cNvSpPr txBox="1"/>
          <p:nvPr/>
        </p:nvSpPr>
        <p:spPr>
          <a:xfrm>
            <a:off x="786214" y="401652"/>
            <a:ext cx="285392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800" dirty="0"/>
              <a:t>Omrekenschema’s</a:t>
            </a:r>
          </a:p>
        </p:txBody>
      </p:sp>
      <p:sp>
        <p:nvSpPr>
          <p:cNvPr id="5" name="Ovaal 4">
            <a:extLst>
              <a:ext uri="{FF2B5EF4-FFF2-40B4-BE49-F238E27FC236}">
                <a16:creationId xmlns:a16="http://schemas.microsoft.com/office/drawing/2014/main" id="{AEDB045E-589D-4C04-9596-299E9DBB7B51}"/>
              </a:ext>
            </a:extLst>
          </p:cNvPr>
          <p:cNvSpPr/>
          <p:nvPr/>
        </p:nvSpPr>
        <p:spPr>
          <a:xfrm>
            <a:off x="546930" y="3397878"/>
            <a:ext cx="914400" cy="914400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16840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>
            <a:extLst>
              <a:ext uri="{FF2B5EF4-FFF2-40B4-BE49-F238E27FC236}">
                <a16:creationId xmlns:a16="http://schemas.microsoft.com/office/drawing/2014/main" id="{04C3EA03-8215-4435-A38D-5DE2C69C543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329" t="-1" b="13458"/>
          <a:stretch/>
        </p:blipFill>
        <p:spPr>
          <a:xfrm>
            <a:off x="410197" y="1428997"/>
            <a:ext cx="2502282" cy="4852162"/>
          </a:xfrm>
          <a:prstGeom prst="rect">
            <a:avLst/>
          </a:prstGeom>
        </p:spPr>
      </p:pic>
      <p:sp>
        <p:nvSpPr>
          <p:cNvPr id="7" name="Tekstvak 6">
            <a:extLst>
              <a:ext uri="{FF2B5EF4-FFF2-40B4-BE49-F238E27FC236}">
                <a16:creationId xmlns:a16="http://schemas.microsoft.com/office/drawing/2014/main" id="{7D0BE50F-34E1-45F6-BC16-3A1DB223A169}"/>
              </a:ext>
            </a:extLst>
          </p:cNvPr>
          <p:cNvSpPr txBox="1"/>
          <p:nvPr/>
        </p:nvSpPr>
        <p:spPr>
          <a:xfrm>
            <a:off x="4255805" y="1743343"/>
            <a:ext cx="414471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12,6 mL water hoeveel liter water is dat?</a:t>
            </a:r>
          </a:p>
          <a:p>
            <a:endParaRPr lang="nl-NL" dirty="0"/>
          </a:p>
          <a:p>
            <a:endParaRPr lang="nl-NL" dirty="0"/>
          </a:p>
          <a:p>
            <a:r>
              <a:rPr lang="nl-NL" dirty="0"/>
              <a:t>12,6 : 1000 </a:t>
            </a:r>
            <a:r>
              <a:rPr lang="nl-NL" dirty="0">
                <a:solidFill>
                  <a:srgbClr val="FF0000"/>
                </a:solidFill>
              </a:rPr>
              <a:t>= 0,0126 L</a:t>
            </a:r>
          </a:p>
        </p:txBody>
      </p:sp>
      <p:sp>
        <p:nvSpPr>
          <p:cNvPr id="8" name="Tekstvak 7">
            <a:extLst>
              <a:ext uri="{FF2B5EF4-FFF2-40B4-BE49-F238E27FC236}">
                <a16:creationId xmlns:a16="http://schemas.microsoft.com/office/drawing/2014/main" id="{2EFD0B64-C419-4102-B9B6-4F2EBFB03114}"/>
              </a:ext>
            </a:extLst>
          </p:cNvPr>
          <p:cNvSpPr txBox="1"/>
          <p:nvPr/>
        </p:nvSpPr>
        <p:spPr>
          <a:xfrm>
            <a:off x="786214" y="401652"/>
            <a:ext cx="285392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800" dirty="0"/>
              <a:t>Omrekenschema’s</a:t>
            </a:r>
          </a:p>
        </p:txBody>
      </p:sp>
    </p:spTree>
    <p:extLst>
      <p:ext uri="{BB962C8B-B14F-4D97-AF65-F5344CB8AC3E}">
        <p14:creationId xmlns:p14="http://schemas.microsoft.com/office/powerpoint/2010/main" val="33139525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>
            <a:extLst>
              <a:ext uri="{FF2B5EF4-FFF2-40B4-BE49-F238E27FC236}">
                <a16:creationId xmlns:a16="http://schemas.microsoft.com/office/drawing/2014/main" id="{04C3EA03-8215-4435-A38D-5DE2C69C543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329" t="-1" b="13458"/>
          <a:stretch/>
        </p:blipFill>
        <p:spPr>
          <a:xfrm>
            <a:off x="410197" y="1428997"/>
            <a:ext cx="2502282" cy="4852162"/>
          </a:xfrm>
          <a:prstGeom prst="rect">
            <a:avLst/>
          </a:prstGeom>
        </p:spPr>
      </p:pic>
      <p:sp>
        <p:nvSpPr>
          <p:cNvPr id="7" name="Tekstvak 6">
            <a:extLst>
              <a:ext uri="{FF2B5EF4-FFF2-40B4-BE49-F238E27FC236}">
                <a16:creationId xmlns:a16="http://schemas.microsoft.com/office/drawing/2014/main" id="{7D0BE50F-34E1-45F6-BC16-3A1DB223A169}"/>
              </a:ext>
            </a:extLst>
          </p:cNvPr>
          <p:cNvSpPr txBox="1"/>
          <p:nvPr/>
        </p:nvSpPr>
        <p:spPr>
          <a:xfrm>
            <a:off x="4255805" y="1743343"/>
            <a:ext cx="414471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12,6 mL water hoeveel liter water is dat?</a:t>
            </a:r>
          </a:p>
          <a:p>
            <a:endParaRPr lang="nl-NL" dirty="0"/>
          </a:p>
          <a:p>
            <a:endParaRPr lang="nl-NL" dirty="0"/>
          </a:p>
          <a:p>
            <a:r>
              <a:rPr lang="nl-NL" dirty="0"/>
              <a:t>12,6 : 1000 = 0,0126 L = </a:t>
            </a:r>
            <a:r>
              <a:rPr lang="nl-NL" dirty="0">
                <a:solidFill>
                  <a:srgbClr val="FF0000"/>
                </a:solidFill>
              </a:rPr>
              <a:t>1,26 · 10 </a:t>
            </a:r>
            <a:r>
              <a:rPr lang="nl-NL" baseline="30000" dirty="0">
                <a:solidFill>
                  <a:srgbClr val="FF0000"/>
                </a:solidFill>
              </a:rPr>
              <a:t>-2 </a:t>
            </a:r>
            <a:r>
              <a:rPr lang="nl-NL" dirty="0">
                <a:solidFill>
                  <a:srgbClr val="FF0000"/>
                </a:solidFill>
              </a:rPr>
              <a:t>L</a:t>
            </a:r>
          </a:p>
        </p:txBody>
      </p:sp>
      <p:sp>
        <p:nvSpPr>
          <p:cNvPr id="8" name="Tekstvak 7">
            <a:extLst>
              <a:ext uri="{FF2B5EF4-FFF2-40B4-BE49-F238E27FC236}">
                <a16:creationId xmlns:a16="http://schemas.microsoft.com/office/drawing/2014/main" id="{2EFD0B64-C419-4102-B9B6-4F2EBFB03114}"/>
              </a:ext>
            </a:extLst>
          </p:cNvPr>
          <p:cNvSpPr txBox="1"/>
          <p:nvPr/>
        </p:nvSpPr>
        <p:spPr>
          <a:xfrm>
            <a:off x="786214" y="401652"/>
            <a:ext cx="285392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800" dirty="0"/>
              <a:t>Omrekenschema’s</a:t>
            </a:r>
          </a:p>
        </p:txBody>
      </p:sp>
    </p:spTree>
    <p:extLst>
      <p:ext uri="{BB962C8B-B14F-4D97-AF65-F5344CB8AC3E}">
        <p14:creationId xmlns:p14="http://schemas.microsoft.com/office/powerpoint/2010/main" val="41798571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>
            <a:extLst>
              <a:ext uri="{FF2B5EF4-FFF2-40B4-BE49-F238E27FC236}">
                <a16:creationId xmlns:a16="http://schemas.microsoft.com/office/drawing/2014/main" id="{04C3EA03-8215-4435-A38D-5DE2C69C543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329" t="-1" b="13458"/>
          <a:stretch/>
        </p:blipFill>
        <p:spPr>
          <a:xfrm>
            <a:off x="410197" y="1428997"/>
            <a:ext cx="2502282" cy="4852162"/>
          </a:xfrm>
          <a:prstGeom prst="rect">
            <a:avLst/>
          </a:prstGeom>
        </p:spPr>
      </p:pic>
      <p:graphicFrame>
        <p:nvGraphicFramePr>
          <p:cNvPr id="6" name="Tabel 5">
            <a:extLst>
              <a:ext uri="{FF2B5EF4-FFF2-40B4-BE49-F238E27FC236}">
                <a16:creationId xmlns:a16="http://schemas.microsoft.com/office/drawing/2014/main" id="{88D97E85-616D-4020-BF3E-D865F7DDFBD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86984846"/>
              </p:ext>
            </p:extLst>
          </p:nvPr>
        </p:nvGraphicFramePr>
        <p:xfrm>
          <a:off x="4433621" y="4090580"/>
          <a:ext cx="1894539" cy="741680"/>
        </p:xfrm>
        <a:graphic>
          <a:graphicData uri="http://schemas.openxmlformats.org/drawingml/2006/table">
            <a:tbl>
              <a:tblPr firstRow="1" bandRow="1">
                <a:tableStyleId>{22838BEF-8BB2-4498-84A7-C5851F593DF1}</a:tableStyleId>
              </a:tblPr>
              <a:tblGrid>
                <a:gridCol w="543886">
                  <a:extLst>
                    <a:ext uri="{9D8B030D-6E8A-4147-A177-3AD203B41FA5}">
                      <a16:colId xmlns:a16="http://schemas.microsoft.com/office/drawing/2014/main" val="760677144"/>
                    </a:ext>
                  </a:extLst>
                </a:gridCol>
                <a:gridCol w="697989">
                  <a:extLst>
                    <a:ext uri="{9D8B030D-6E8A-4147-A177-3AD203B41FA5}">
                      <a16:colId xmlns:a16="http://schemas.microsoft.com/office/drawing/2014/main" val="3965552503"/>
                    </a:ext>
                  </a:extLst>
                </a:gridCol>
                <a:gridCol w="652664">
                  <a:extLst>
                    <a:ext uri="{9D8B030D-6E8A-4147-A177-3AD203B41FA5}">
                      <a16:colId xmlns:a16="http://schemas.microsoft.com/office/drawing/2014/main" val="422712301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nl-NL" b="0" dirty="0">
                          <a:solidFill>
                            <a:srgbClr val="FF0000"/>
                          </a:solidFill>
                        </a:rPr>
                        <a:t>mL</a:t>
                      </a:r>
                    </a:p>
                  </a:txBody>
                  <a:tcPr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nl-NL" b="0" dirty="0"/>
                    </a:p>
                  </a:txBody>
                  <a:tcPr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nl-NL" b="0" dirty="0"/>
                    </a:p>
                  </a:txBody>
                  <a:tcPr>
                    <a:solidFill>
                      <a:srgbClr val="D2DE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227764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nl-NL" dirty="0">
                          <a:solidFill>
                            <a:srgbClr val="FF0000"/>
                          </a:solidFill>
                        </a:rPr>
                        <a:t>L </a:t>
                      </a:r>
                    </a:p>
                  </a:txBody>
                  <a:tcPr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22163985"/>
                  </a:ext>
                </a:extLst>
              </a:tr>
            </a:tbl>
          </a:graphicData>
        </a:graphic>
      </p:graphicFrame>
      <p:sp>
        <p:nvSpPr>
          <p:cNvPr id="7" name="Tekstvak 6">
            <a:extLst>
              <a:ext uri="{FF2B5EF4-FFF2-40B4-BE49-F238E27FC236}">
                <a16:creationId xmlns:a16="http://schemas.microsoft.com/office/drawing/2014/main" id="{7D0BE50F-34E1-45F6-BC16-3A1DB223A169}"/>
              </a:ext>
            </a:extLst>
          </p:cNvPr>
          <p:cNvSpPr txBox="1"/>
          <p:nvPr/>
        </p:nvSpPr>
        <p:spPr>
          <a:xfrm>
            <a:off x="4255805" y="1743343"/>
            <a:ext cx="414471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12,6 </a:t>
            </a:r>
            <a:r>
              <a:rPr lang="nl-NL" dirty="0">
                <a:solidFill>
                  <a:srgbClr val="FF0000"/>
                </a:solidFill>
              </a:rPr>
              <a:t>mL</a:t>
            </a:r>
            <a:r>
              <a:rPr lang="nl-NL" dirty="0"/>
              <a:t> water hoeveel liter water is dat?</a:t>
            </a:r>
          </a:p>
          <a:p>
            <a:endParaRPr lang="nl-NL" dirty="0"/>
          </a:p>
          <a:p>
            <a:endParaRPr lang="nl-NL" dirty="0"/>
          </a:p>
          <a:p>
            <a:r>
              <a:rPr lang="nl-NL" dirty="0"/>
              <a:t>12,6 : 1000 = 0,0126 L = 1,26 · 10 </a:t>
            </a:r>
            <a:r>
              <a:rPr lang="nl-NL" baseline="30000" dirty="0"/>
              <a:t>-2 </a:t>
            </a:r>
            <a:r>
              <a:rPr lang="nl-NL" dirty="0">
                <a:solidFill>
                  <a:srgbClr val="FF0000"/>
                </a:solidFill>
              </a:rPr>
              <a:t>L</a:t>
            </a:r>
          </a:p>
        </p:txBody>
      </p:sp>
      <p:sp>
        <p:nvSpPr>
          <p:cNvPr id="8" name="Tekstvak 7">
            <a:extLst>
              <a:ext uri="{FF2B5EF4-FFF2-40B4-BE49-F238E27FC236}">
                <a16:creationId xmlns:a16="http://schemas.microsoft.com/office/drawing/2014/main" id="{2EFD0B64-C419-4102-B9B6-4F2EBFB03114}"/>
              </a:ext>
            </a:extLst>
          </p:cNvPr>
          <p:cNvSpPr txBox="1"/>
          <p:nvPr/>
        </p:nvSpPr>
        <p:spPr>
          <a:xfrm>
            <a:off x="786214" y="401652"/>
            <a:ext cx="285392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800" dirty="0"/>
              <a:t>Omrekenschema’s</a:t>
            </a:r>
          </a:p>
        </p:txBody>
      </p:sp>
    </p:spTree>
    <p:extLst>
      <p:ext uri="{BB962C8B-B14F-4D97-AF65-F5344CB8AC3E}">
        <p14:creationId xmlns:p14="http://schemas.microsoft.com/office/powerpoint/2010/main" val="31148617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Kantoorthema">
  <a:themeElements>
    <a:clrScheme name="Kantoorthema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thema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them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454</TotalTime>
  <Words>1632</Words>
  <Application>Microsoft Office PowerPoint</Application>
  <PresentationFormat>Diavoorstelling (4:3)</PresentationFormat>
  <Paragraphs>640</Paragraphs>
  <Slides>39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39</vt:i4>
      </vt:variant>
    </vt:vector>
  </HeadingPairs>
  <TitlesOfParts>
    <vt:vector size="44" baseType="lpstr">
      <vt:lpstr>Arial</vt:lpstr>
      <vt:lpstr>Calibri</vt:lpstr>
      <vt:lpstr>Calibri Light</vt:lpstr>
      <vt:lpstr>Times New Roman</vt:lpstr>
      <vt:lpstr>Kantoorthema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Paul</dc:creator>
  <cp:lastModifiedBy>Paul Boddeke</cp:lastModifiedBy>
  <cp:revision>26</cp:revision>
  <dcterms:created xsi:type="dcterms:W3CDTF">2018-06-27T11:25:29Z</dcterms:created>
  <dcterms:modified xsi:type="dcterms:W3CDTF">2023-02-05T20:37:47Z</dcterms:modified>
</cp:coreProperties>
</file>