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99" r:id="rId3"/>
    <p:sldId id="401" r:id="rId4"/>
    <p:sldId id="400" r:id="rId5"/>
    <p:sldId id="273" r:id="rId6"/>
    <p:sldId id="377" r:id="rId7"/>
    <p:sldId id="380" r:id="rId8"/>
    <p:sldId id="379" r:id="rId9"/>
    <p:sldId id="332" r:id="rId10"/>
    <p:sldId id="313" r:id="rId11"/>
    <p:sldId id="374" r:id="rId12"/>
    <p:sldId id="278" r:id="rId13"/>
    <p:sldId id="393" r:id="rId14"/>
    <p:sldId id="392" r:id="rId15"/>
    <p:sldId id="271" r:id="rId16"/>
    <p:sldId id="335" r:id="rId17"/>
    <p:sldId id="383" r:id="rId18"/>
    <p:sldId id="382" r:id="rId19"/>
    <p:sldId id="381" r:id="rId20"/>
    <p:sldId id="315" r:id="rId21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>
      <p:cViewPr varScale="1">
        <p:scale>
          <a:sx n="114" d="100"/>
          <a:sy n="114" d="100"/>
        </p:scale>
        <p:origin x="156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E7B6DB-0B5A-4295-81D9-58FD850E1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57695-AF7C-45B0-9E2D-0F9143F9F89E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34CC99A-696D-4922-BE07-DCD10F22A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598707-D80A-44B7-872A-5145B5DF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307A3-DE61-4013-8E32-5F53070C2FD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29002872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8CFBCD-0B04-4CC4-84CC-47F836085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1C973-7EFB-4348-A349-68033979B940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22D512-5ED7-4F89-9C9F-AC64CD84B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A2B0F8A-E178-4610-BEA8-ADE1D911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1F7EE-4C7A-4571-93CC-8DE11BE5A1B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8023745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D0A044D-F8F3-4E6C-9B6A-5330BE4AC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E281-8128-4286-8E67-E86D45656D22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2F55C0-619F-4EF9-8FC4-16764C0E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99D0829-D2FF-46EB-BCDF-7B5402CDA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016C6-5DF8-4AC3-9A58-C7ED1ACFEFB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187720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FE64098-CB7A-4036-963E-820F8FA93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324C0-44A4-4DAF-8B8A-4AC446A872D9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C23B3F-D3AC-45C5-9060-13B7F0315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493D09-FE38-4B21-9C80-6D5124C5A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F4B7D-4BFB-4BEA-93B0-2EEC6A431BC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119426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5C80D77-0C9E-4882-8588-BD6205B6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45347-0EEF-45CA-AE3B-439F2A1B6E7E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05E24D-75F6-4024-8317-4045B7C58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79EFCEB-4969-4E63-97F9-74001A89C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34A7D-1F00-4A05-930D-FA2671734012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0878555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69EB6035-2D3E-4AD8-8E60-2749A35E2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D9CCC-D915-40E7-8DB2-38D9D7133BFD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5647F0FE-600F-46F9-B957-5EE19B49E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19E7B84F-5543-43B0-A950-617FE1716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C9EC7-42DE-4B67-B5D3-DAB0163F69E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4078648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F7A849B7-FAD7-4E3C-BF9E-A47A7479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5312D-FCAD-4CFE-8CFF-2FBFF9DE4E8F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808678AC-B640-4906-8B89-6727D9C60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67695752-B4C9-4A48-BB79-252DD530E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1BA8A-2433-4ED2-9E37-50FF0B7C78F2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8505988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A8159D85-C821-4A2D-ABC1-5B4B0EB5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7B57D-AE93-4159-AFB9-57D1A3ADB20F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4" name="Tijdelijke aanduiding voor voettekst 4">
            <a:extLst>
              <a:ext uri="{FF2B5EF4-FFF2-40B4-BE49-F238E27FC236}">
                <a16:creationId xmlns:a16="http://schemas.microsoft.com/office/drawing/2014/main" id="{D34D440A-5984-41FB-9022-436D7DF34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5E9F040D-431D-4501-BFDC-C2C77BFBB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4496D-C144-4B6E-89E3-E5C45259FAA2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2066898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68CDE8A1-28E0-40C5-9856-E31607755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408DF-426F-48F0-A255-D1D7CA4C03B5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3" name="Tijdelijke aanduiding voor voettekst 4">
            <a:extLst>
              <a:ext uri="{FF2B5EF4-FFF2-40B4-BE49-F238E27FC236}">
                <a16:creationId xmlns:a16="http://schemas.microsoft.com/office/drawing/2014/main" id="{829E4004-08C5-4174-9A07-7E3621DE4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4C269886-3BC9-4980-91D2-039C761C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3EE4A-9327-470D-BFB8-7F51CF4D891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0471114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56E87A01-31E6-408A-AD70-1EE45C110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5F8B2-33F3-43C6-8FF5-66B5CFD69D08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CC131039-9D54-4561-B01C-D2FA52E4B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01B13CF9-C522-45F1-AF41-1CCE89277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2EF02-DC7D-43D5-9F7E-890064EE9F39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4637287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0BE0142-9153-4471-AD1E-3D0CFBD6A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EF90-75A2-49FA-8ED4-763923E49DFB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A17B2F4D-FBD7-4A78-A477-00AB97057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71E24881-B906-415F-958C-2160BAA45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DB020-9332-40E3-B146-5511C68449C0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5775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>
            <a:extLst>
              <a:ext uri="{FF2B5EF4-FFF2-40B4-BE49-F238E27FC236}">
                <a16:creationId xmlns:a16="http://schemas.microsoft.com/office/drawing/2014/main" id="{C8D51748-06DB-4E2F-93AF-3B97A5EDE67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stijl te bewerken</a:t>
            </a:r>
          </a:p>
        </p:txBody>
      </p:sp>
      <p:sp>
        <p:nvSpPr>
          <p:cNvPr id="1027" name="Tijdelijke aanduiding voor tekst 2">
            <a:extLst>
              <a:ext uri="{FF2B5EF4-FFF2-40B4-BE49-F238E27FC236}">
                <a16:creationId xmlns:a16="http://schemas.microsoft.com/office/drawing/2014/main" id="{2E58C7CF-1222-486C-8134-FDC4E80F57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modelstijlen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401F3EA-6BA0-4483-97A4-ACE762BC3E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5D0A33-1808-4CBD-8594-5EAB53678BB0}" type="datetimeFigureOut">
              <a:rPr lang="nl-NL"/>
              <a:pPr>
                <a:defRPr/>
              </a:pPr>
              <a:t>8-2-2023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D6DB62-9809-4B71-8054-90AFD9CEA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EB9AFA-B016-4F2C-B65A-3CF07F8896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A7FA8CB-B0FB-4B75-9221-6E6BF1818E6B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7vtr-C4A8TI&amp;feature=player_embedde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7vtr-C4A8TI&amp;feature=player_embedde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7vtr-C4A8TI&amp;feature=player_embedde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7vtr-C4A8TI&amp;feature=player_embedde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7vtr-C4A8TI&amp;feature=player_embedde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kstvak 1">
            <a:extLst>
              <a:ext uri="{FF2B5EF4-FFF2-40B4-BE49-F238E27FC236}">
                <a16:creationId xmlns:a16="http://schemas.microsoft.com/office/drawing/2014/main" id="{10AFD64C-D84A-4208-94FD-BD067507A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762000"/>
            <a:ext cx="87249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3600" dirty="0">
                <a:latin typeface="+mn-lt"/>
              </a:rPr>
              <a:t>Indeling van stoffen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/>
            <a:endParaRPr lang="nl-NL" altLang="nl-NL" sz="24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                    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32052848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http://t1.gstatic.com/images?q=tbn:ANd9GcQBrztwEwS_w6tPick7uPoII_S-Pmt3WEf_9-KywwvFu2-eIXxj">
            <a:hlinkClick r:id="rId2" tooltip="0.47 min you tube ionbinding"/>
            <a:extLst>
              <a:ext uri="{FF2B5EF4-FFF2-40B4-BE49-F238E27FC236}">
                <a16:creationId xmlns:a16="http://schemas.microsoft.com/office/drawing/2014/main" id="{1DE26DD3-D20E-4048-928D-CC8C1797A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http://www.bbc.co.uk/schools/gcsebitesize/science/images/gcsechem_51.gif">
            <a:extLst>
              <a:ext uri="{FF2B5EF4-FFF2-40B4-BE49-F238E27FC236}">
                <a16:creationId xmlns:a16="http://schemas.microsoft.com/office/drawing/2014/main" id="{0B81C9A4-112F-46D9-8007-AFB826492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1526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kstvak 5">
            <a:extLst>
              <a:ext uri="{FF2B5EF4-FFF2-40B4-BE49-F238E27FC236}">
                <a16:creationId xmlns:a16="http://schemas.microsoft.com/office/drawing/2014/main" id="{F0019B0D-7100-4E67-9348-F2EA42F27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019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zouten </a:t>
            </a:r>
          </a:p>
          <a:p>
            <a:pPr eaLnBrk="1" hangingPunct="1"/>
            <a:endParaRPr lang="en-US" altLang="nl-NL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				ionbinding</a:t>
            </a:r>
            <a:endParaRPr lang="nl-NL" altLang="nl-NL" sz="3600">
              <a:latin typeface="Calibri" panose="020F0502020204030204" pitchFamily="34" charset="0"/>
            </a:endParaRPr>
          </a:p>
        </p:txBody>
      </p:sp>
      <p:pic>
        <p:nvPicPr>
          <p:cNvPr id="3077" name="Picture 8" descr="http://sargasso.nl/wp-content/uploads/2012/03/zout.jpg">
            <a:extLst>
              <a:ext uri="{FF2B5EF4-FFF2-40B4-BE49-F238E27FC236}">
                <a16:creationId xmlns:a16="http://schemas.microsoft.com/office/drawing/2014/main" id="{39570BC5-31B9-4004-8F92-7D75A54F4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10210800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kstvak 1">
            <a:extLst>
              <a:ext uri="{FF2B5EF4-FFF2-40B4-BE49-F238E27FC236}">
                <a16:creationId xmlns:a16="http://schemas.microsoft.com/office/drawing/2014/main" id="{9F1B801D-6A15-45B3-92E4-1FEFA1466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513"/>
            <a:ext cx="27432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Zouten</a:t>
            </a:r>
          </a:p>
        </p:txBody>
      </p:sp>
    </p:spTree>
    <p:extLst>
      <p:ext uri="{BB962C8B-B14F-4D97-AF65-F5344CB8AC3E}">
        <p14:creationId xmlns:p14="http://schemas.microsoft.com/office/powerpoint/2010/main" val="35945256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t1.gstatic.com/images?q=tbn:ANd9GcQBrztwEwS_w6tPick7uPoII_S-Pmt3WEf_9-KywwvFu2-eIXxj">
            <a:hlinkClick r:id="rId2" tooltip="0.47 min you tube ionbinding"/>
            <a:extLst>
              <a:ext uri="{FF2B5EF4-FFF2-40B4-BE49-F238E27FC236}">
                <a16:creationId xmlns:a16="http://schemas.microsoft.com/office/drawing/2014/main" id="{03D24BEC-B84C-4D84-8B49-54A63FD22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www.bbc.co.uk/schools/gcsebitesize/science/images/gcsechem_51.gif">
            <a:extLst>
              <a:ext uri="{FF2B5EF4-FFF2-40B4-BE49-F238E27FC236}">
                <a16:creationId xmlns:a16="http://schemas.microsoft.com/office/drawing/2014/main" id="{941780C4-3524-4A8D-A768-583F53FE6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1526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kstvak 5">
            <a:extLst>
              <a:ext uri="{FF2B5EF4-FFF2-40B4-BE49-F238E27FC236}">
                <a16:creationId xmlns:a16="http://schemas.microsoft.com/office/drawing/2014/main" id="{E7ED5E62-EE3D-4161-A0A8-302DBB3A1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019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zouten </a:t>
            </a:r>
          </a:p>
          <a:p>
            <a:pPr eaLnBrk="1" hangingPunct="1"/>
            <a:endParaRPr lang="en-US" altLang="nl-NL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				ionbinding</a:t>
            </a:r>
            <a:endParaRPr lang="nl-NL" altLang="nl-NL" sz="3600">
              <a:latin typeface="Calibri" panose="020F0502020204030204" pitchFamily="34" charset="0"/>
            </a:endParaRPr>
          </a:p>
        </p:txBody>
      </p:sp>
      <p:pic>
        <p:nvPicPr>
          <p:cNvPr id="7173" name="Picture 8" descr="http://sargasso.nl/wp-content/uploads/2012/03/zout.jpg">
            <a:extLst>
              <a:ext uri="{FF2B5EF4-FFF2-40B4-BE49-F238E27FC236}">
                <a16:creationId xmlns:a16="http://schemas.microsoft.com/office/drawing/2014/main" id="{5B0D5658-B9BF-453D-9278-1E494A974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10210800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kstvak 3">
            <a:extLst>
              <a:ext uri="{FF2B5EF4-FFF2-40B4-BE49-F238E27FC236}">
                <a16:creationId xmlns:a16="http://schemas.microsoft.com/office/drawing/2014/main" id="{63BB1232-79B5-403E-8932-BE8A650D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1050925"/>
            <a:ext cx="1022985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nl-NL" altLang="nl-NL" sz="48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4800" dirty="0">
                <a:solidFill>
                  <a:schemeClr val="bg1"/>
                </a:solidFill>
              </a:rPr>
              <a:t>Na</a:t>
            </a:r>
            <a:r>
              <a:rPr lang="nl-NL" altLang="nl-NL" sz="4000" baseline="60000" dirty="0">
                <a:solidFill>
                  <a:schemeClr val="bg1"/>
                </a:solidFill>
              </a:rPr>
              <a:t>+</a:t>
            </a:r>
            <a:r>
              <a:rPr lang="nl-NL" altLang="nl-NL" sz="4800" dirty="0">
                <a:solidFill>
                  <a:schemeClr val="bg1"/>
                </a:solidFill>
              </a:rPr>
              <a:t>Cl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800" baseline="30000" dirty="0">
                <a:solidFill>
                  <a:schemeClr val="bg1"/>
                </a:solidFill>
              </a:rPr>
              <a:t> </a:t>
            </a:r>
            <a:r>
              <a:rPr lang="nl-NL" altLang="nl-NL" sz="3200" dirty="0">
                <a:solidFill>
                  <a:schemeClr val="bg1"/>
                </a:solidFill>
              </a:rPr>
              <a:t>(s)</a:t>
            </a:r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</p:txBody>
      </p:sp>
      <p:sp>
        <p:nvSpPr>
          <p:cNvPr id="8" name="Tekstvak 1">
            <a:extLst>
              <a:ext uri="{FF2B5EF4-FFF2-40B4-BE49-F238E27FC236}">
                <a16:creationId xmlns:a16="http://schemas.microsoft.com/office/drawing/2014/main" id="{2F894286-DC20-4C85-8B72-6DDB2583B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513"/>
            <a:ext cx="3657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Zouten </a:t>
            </a:r>
            <a:r>
              <a:rPr lang="nl-NL" altLang="nl-NL" sz="4000" dirty="0">
                <a:solidFill>
                  <a:schemeClr val="bg1"/>
                </a:solidFill>
              </a:rPr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390062456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t1.gstatic.com/images?q=tbn:ANd9GcQBrztwEwS_w6tPick7uPoII_S-Pmt3WEf_9-KywwvFu2-eIXxj">
            <a:hlinkClick r:id="rId2" tooltip="0.47 min you tube ionbinding"/>
            <a:extLst>
              <a:ext uri="{FF2B5EF4-FFF2-40B4-BE49-F238E27FC236}">
                <a16:creationId xmlns:a16="http://schemas.microsoft.com/office/drawing/2014/main" id="{03D24BEC-B84C-4D84-8B49-54A63FD22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www.bbc.co.uk/schools/gcsebitesize/science/images/gcsechem_51.gif">
            <a:extLst>
              <a:ext uri="{FF2B5EF4-FFF2-40B4-BE49-F238E27FC236}">
                <a16:creationId xmlns:a16="http://schemas.microsoft.com/office/drawing/2014/main" id="{941780C4-3524-4A8D-A768-583F53FE6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1526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kstvak 5">
            <a:extLst>
              <a:ext uri="{FF2B5EF4-FFF2-40B4-BE49-F238E27FC236}">
                <a16:creationId xmlns:a16="http://schemas.microsoft.com/office/drawing/2014/main" id="{E7ED5E62-EE3D-4161-A0A8-302DBB3A1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019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zouten </a:t>
            </a:r>
          </a:p>
          <a:p>
            <a:pPr eaLnBrk="1" hangingPunct="1"/>
            <a:endParaRPr lang="en-US" altLang="nl-NL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				ionbinding</a:t>
            </a:r>
            <a:endParaRPr lang="nl-NL" altLang="nl-NL" sz="3600">
              <a:latin typeface="Calibri" panose="020F0502020204030204" pitchFamily="34" charset="0"/>
            </a:endParaRPr>
          </a:p>
        </p:txBody>
      </p:sp>
      <p:pic>
        <p:nvPicPr>
          <p:cNvPr id="7173" name="Picture 8" descr="http://sargasso.nl/wp-content/uploads/2012/03/zout.jpg">
            <a:extLst>
              <a:ext uri="{FF2B5EF4-FFF2-40B4-BE49-F238E27FC236}">
                <a16:creationId xmlns:a16="http://schemas.microsoft.com/office/drawing/2014/main" id="{5B0D5658-B9BF-453D-9278-1E494A974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10210800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kstvak 1">
            <a:extLst>
              <a:ext uri="{FF2B5EF4-FFF2-40B4-BE49-F238E27FC236}">
                <a16:creationId xmlns:a16="http://schemas.microsoft.com/office/drawing/2014/main" id="{43E7A1B4-16A4-4D97-A0A0-4B834C9DF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513"/>
            <a:ext cx="3657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Zouten </a:t>
            </a:r>
            <a:r>
              <a:rPr lang="nl-NL" altLang="nl-NL" sz="4000" dirty="0">
                <a:solidFill>
                  <a:schemeClr val="bg1"/>
                </a:solidFill>
              </a:rPr>
              <a:t>(s)</a:t>
            </a:r>
          </a:p>
        </p:txBody>
      </p:sp>
      <p:sp>
        <p:nvSpPr>
          <p:cNvPr id="7175" name="Tekstvak 3">
            <a:extLst>
              <a:ext uri="{FF2B5EF4-FFF2-40B4-BE49-F238E27FC236}">
                <a16:creationId xmlns:a16="http://schemas.microsoft.com/office/drawing/2014/main" id="{63BB1232-79B5-403E-8932-BE8A650D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1050925"/>
            <a:ext cx="1022985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nl-NL" altLang="nl-NL" sz="48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4800" dirty="0">
                <a:solidFill>
                  <a:schemeClr val="bg1"/>
                </a:solidFill>
              </a:rPr>
              <a:t>Na</a:t>
            </a:r>
            <a:r>
              <a:rPr lang="nl-NL" altLang="nl-NL" sz="4000" baseline="60000" dirty="0">
                <a:solidFill>
                  <a:schemeClr val="bg1"/>
                </a:solidFill>
              </a:rPr>
              <a:t>+</a:t>
            </a:r>
            <a:r>
              <a:rPr lang="nl-NL" altLang="nl-NL" sz="4800" dirty="0">
                <a:solidFill>
                  <a:schemeClr val="bg1"/>
                </a:solidFill>
              </a:rPr>
              <a:t>Cl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000" dirty="0">
                <a:solidFill>
                  <a:schemeClr val="bg1"/>
                </a:solidFill>
              </a:rPr>
              <a:t> </a:t>
            </a:r>
            <a:r>
              <a:rPr lang="nl-NL" altLang="nl-NL" sz="3600" dirty="0">
                <a:solidFill>
                  <a:schemeClr val="bg1"/>
                </a:solidFill>
              </a:rPr>
              <a:t> </a:t>
            </a:r>
            <a:r>
              <a:rPr lang="nl-NL" altLang="nl-NL" sz="2000" dirty="0">
                <a:solidFill>
                  <a:schemeClr val="bg1"/>
                </a:solidFill>
              </a:rPr>
              <a:t>  </a:t>
            </a:r>
            <a:r>
              <a:rPr lang="nl-NL" altLang="nl-NL" sz="3600" dirty="0">
                <a:solidFill>
                  <a:schemeClr val="bg1"/>
                </a:solidFill>
              </a:rPr>
              <a:t>      </a:t>
            </a:r>
            <a:r>
              <a:rPr lang="nl-NL" altLang="nl-NL" sz="4800" dirty="0">
                <a:solidFill>
                  <a:schemeClr val="bg1"/>
                </a:solidFill>
              </a:rPr>
              <a:t>Fe</a:t>
            </a:r>
            <a:r>
              <a:rPr lang="nl-NL" altLang="nl-NL" sz="4000" baseline="60000" dirty="0">
                <a:solidFill>
                  <a:schemeClr val="bg1"/>
                </a:solidFill>
              </a:rPr>
              <a:t>3+</a:t>
            </a:r>
            <a:r>
              <a:rPr lang="nl-NL" altLang="nl-NL" sz="4800" baseline="-25000" dirty="0">
                <a:solidFill>
                  <a:schemeClr val="bg1"/>
                </a:solidFill>
              </a:rPr>
              <a:t>2</a:t>
            </a:r>
            <a:r>
              <a:rPr lang="nl-NL" altLang="nl-NL" sz="4800" dirty="0">
                <a:solidFill>
                  <a:schemeClr val="bg1"/>
                </a:solidFill>
              </a:rPr>
              <a:t>S</a:t>
            </a:r>
            <a:r>
              <a:rPr lang="nl-NL" altLang="nl-NL" sz="4000" baseline="60000" dirty="0">
                <a:solidFill>
                  <a:schemeClr val="bg1"/>
                </a:solidFill>
              </a:rPr>
              <a:t>2-</a:t>
            </a:r>
            <a:r>
              <a:rPr lang="nl-NL" altLang="nl-NL" sz="4800" baseline="-25000" dirty="0">
                <a:solidFill>
                  <a:schemeClr val="bg1"/>
                </a:solidFill>
              </a:rPr>
              <a:t>3</a:t>
            </a:r>
            <a:endParaRPr lang="nl-NL" altLang="nl-NL" sz="3200" baseline="-25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47203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t1.gstatic.com/images?q=tbn:ANd9GcQBrztwEwS_w6tPick7uPoII_S-Pmt3WEf_9-KywwvFu2-eIXxj">
            <a:hlinkClick r:id="rId2" tooltip="0.47 min you tube ionbinding"/>
            <a:extLst>
              <a:ext uri="{FF2B5EF4-FFF2-40B4-BE49-F238E27FC236}">
                <a16:creationId xmlns:a16="http://schemas.microsoft.com/office/drawing/2014/main" id="{03D24BEC-B84C-4D84-8B49-54A63FD22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www.bbc.co.uk/schools/gcsebitesize/science/images/gcsechem_51.gif">
            <a:extLst>
              <a:ext uri="{FF2B5EF4-FFF2-40B4-BE49-F238E27FC236}">
                <a16:creationId xmlns:a16="http://schemas.microsoft.com/office/drawing/2014/main" id="{941780C4-3524-4A8D-A768-583F53FE6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1526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kstvak 5">
            <a:extLst>
              <a:ext uri="{FF2B5EF4-FFF2-40B4-BE49-F238E27FC236}">
                <a16:creationId xmlns:a16="http://schemas.microsoft.com/office/drawing/2014/main" id="{E7ED5E62-EE3D-4161-A0A8-302DBB3A1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019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zouten </a:t>
            </a:r>
          </a:p>
          <a:p>
            <a:pPr eaLnBrk="1" hangingPunct="1"/>
            <a:endParaRPr lang="en-US" altLang="nl-NL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				ionbinding</a:t>
            </a:r>
            <a:endParaRPr lang="nl-NL" altLang="nl-NL" sz="3600">
              <a:latin typeface="Calibri" panose="020F0502020204030204" pitchFamily="34" charset="0"/>
            </a:endParaRPr>
          </a:p>
        </p:txBody>
      </p:sp>
      <p:pic>
        <p:nvPicPr>
          <p:cNvPr id="7173" name="Picture 8" descr="http://sargasso.nl/wp-content/uploads/2012/03/zout.jpg">
            <a:extLst>
              <a:ext uri="{FF2B5EF4-FFF2-40B4-BE49-F238E27FC236}">
                <a16:creationId xmlns:a16="http://schemas.microsoft.com/office/drawing/2014/main" id="{5B0D5658-B9BF-453D-9278-1E494A974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10210800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kstvak 1">
            <a:extLst>
              <a:ext uri="{FF2B5EF4-FFF2-40B4-BE49-F238E27FC236}">
                <a16:creationId xmlns:a16="http://schemas.microsoft.com/office/drawing/2014/main" id="{43E7A1B4-16A4-4D97-A0A0-4B834C9DF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513"/>
            <a:ext cx="3657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Zouten </a:t>
            </a:r>
            <a:r>
              <a:rPr lang="nl-NL" altLang="nl-NL" sz="4000" dirty="0">
                <a:solidFill>
                  <a:schemeClr val="bg1"/>
                </a:solidFill>
              </a:rPr>
              <a:t>(s)</a:t>
            </a:r>
          </a:p>
        </p:txBody>
      </p:sp>
      <p:sp>
        <p:nvSpPr>
          <p:cNvPr id="7175" name="Tekstvak 3">
            <a:extLst>
              <a:ext uri="{FF2B5EF4-FFF2-40B4-BE49-F238E27FC236}">
                <a16:creationId xmlns:a16="http://schemas.microsoft.com/office/drawing/2014/main" id="{63BB1232-79B5-403E-8932-BE8A650D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1050925"/>
            <a:ext cx="1022985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nl-NL" altLang="nl-NL" sz="48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4800" dirty="0">
                <a:solidFill>
                  <a:schemeClr val="bg1"/>
                </a:solidFill>
              </a:rPr>
              <a:t>Na</a:t>
            </a:r>
            <a:r>
              <a:rPr lang="nl-NL" altLang="nl-NL" sz="4000" baseline="60000" dirty="0">
                <a:solidFill>
                  <a:schemeClr val="bg1"/>
                </a:solidFill>
              </a:rPr>
              <a:t>+</a:t>
            </a:r>
            <a:r>
              <a:rPr lang="nl-NL" altLang="nl-NL" sz="4800" dirty="0">
                <a:solidFill>
                  <a:schemeClr val="bg1"/>
                </a:solidFill>
              </a:rPr>
              <a:t>Cl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000" dirty="0">
                <a:solidFill>
                  <a:schemeClr val="bg1"/>
                </a:solidFill>
              </a:rPr>
              <a:t> </a:t>
            </a:r>
            <a:r>
              <a:rPr lang="nl-NL" altLang="nl-NL" sz="3600" dirty="0">
                <a:solidFill>
                  <a:schemeClr val="bg1"/>
                </a:solidFill>
              </a:rPr>
              <a:t> </a:t>
            </a:r>
            <a:r>
              <a:rPr lang="nl-NL" altLang="nl-NL" sz="2000" dirty="0">
                <a:solidFill>
                  <a:schemeClr val="bg1"/>
                </a:solidFill>
              </a:rPr>
              <a:t>  </a:t>
            </a:r>
            <a:r>
              <a:rPr lang="nl-NL" altLang="nl-NL" sz="3600" dirty="0">
                <a:solidFill>
                  <a:schemeClr val="bg1"/>
                </a:solidFill>
              </a:rPr>
              <a:t>      </a:t>
            </a:r>
            <a:r>
              <a:rPr lang="nl-NL" altLang="nl-NL" sz="4800" dirty="0">
                <a:solidFill>
                  <a:schemeClr val="bg1"/>
                </a:solidFill>
              </a:rPr>
              <a:t>Fe</a:t>
            </a:r>
            <a:r>
              <a:rPr lang="nl-NL" altLang="nl-NL" sz="4000" baseline="60000" dirty="0">
                <a:solidFill>
                  <a:schemeClr val="bg1"/>
                </a:solidFill>
              </a:rPr>
              <a:t>3+</a:t>
            </a:r>
            <a:r>
              <a:rPr lang="nl-NL" altLang="nl-NL" sz="4800" baseline="-25000" dirty="0">
                <a:solidFill>
                  <a:schemeClr val="bg1"/>
                </a:solidFill>
              </a:rPr>
              <a:t>2</a:t>
            </a:r>
            <a:r>
              <a:rPr lang="nl-NL" altLang="nl-NL" sz="4800" dirty="0">
                <a:solidFill>
                  <a:schemeClr val="bg1"/>
                </a:solidFill>
              </a:rPr>
              <a:t>S</a:t>
            </a:r>
            <a:r>
              <a:rPr lang="nl-NL" altLang="nl-NL" sz="4000" baseline="60000" dirty="0">
                <a:solidFill>
                  <a:schemeClr val="bg1"/>
                </a:solidFill>
              </a:rPr>
              <a:t>2-</a:t>
            </a:r>
            <a:r>
              <a:rPr lang="nl-NL" altLang="nl-NL" sz="4800" baseline="-25000" dirty="0">
                <a:solidFill>
                  <a:schemeClr val="bg1"/>
                </a:solidFill>
              </a:rPr>
              <a:t>3</a:t>
            </a:r>
            <a:r>
              <a:rPr lang="nl-NL" altLang="nl-NL" sz="4000" dirty="0">
                <a:solidFill>
                  <a:schemeClr val="bg1"/>
                </a:solidFill>
              </a:rPr>
              <a:t>   </a:t>
            </a:r>
            <a:r>
              <a:rPr lang="nl-NL" altLang="nl-NL" sz="2000" dirty="0">
                <a:solidFill>
                  <a:schemeClr val="bg1"/>
                </a:solidFill>
              </a:rPr>
              <a:t>  </a:t>
            </a:r>
            <a:r>
              <a:rPr lang="nl-NL" altLang="nl-NL" sz="4000" dirty="0">
                <a:solidFill>
                  <a:schemeClr val="bg1"/>
                </a:solidFill>
              </a:rPr>
              <a:t>     </a:t>
            </a:r>
            <a:r>
              <a:rPr lang="nl-NL" altLang="nl-NL" sz="4800" dirty="0">
                <a:solidFill>
                  <a:schemeClr val="bg1"/>
                </a:solidFill>
              </a:rPr>
              <a:t>Ca</a:t>
            </a:r>
            <a:r>
              <a:rPr lang="nl-NL" altLang="nl-NL" sz="4000" baseline="60000" dirty="0">
                <a:solidFill>
                  <a:schemeClr val="bg1"/>
                </a:solidFill>
              </a:rPr>
              <a:t>2+</a:t>
            </a:r>
            <a:r>
              <a:rPr lang="nl-NL" altLang="nl-NL" sz="4800" dirty="0">
                <a:solidFill>
                  <a:schemeClr val="bg1"/>
                </a:solidFill>
              </a:rPr>
              <a:t>Br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800" baseline="-25000" dirty="0">
                <a:solidFill>
                  <a:schemeClr val="bg1"/>
                </a:solidFill>
              </a:rPr>
              <a:t>2</a:t>
            </a:r>
            <a:endParaRPr lang="nl-NL" altLang="nl-NL" sz="3200" baseline="-25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4343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t1.gstatic.com/images?q=tbn:ANd9GcQBrztwEwS_w6tPick7uPoII_S-Pmt3WEf_9-KywwvFu2-eIXxj">
            <a:hlinkClick r:id="rId2" tooltip="0.47 min you tube ionbinding"/>
            <a:extLst>
              <a:ext uri="{FF2B5EF4-FFF2-40B4-BE49-F238E27FC236}">
                <a16:creationId xmlns:a16="http://schemas.microsoft.com/office/drawing/2014/main" id="{03D24BEC-B84C-4D84-8B49-54A63FD22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www.bbc.co.uk/schools/gcsebitesize/science/images/gcsechem_51.gif">
            <a:extLst>
              <a:ext uri="{FF2B5EF4-FFF2-40B4-BE49-F238E27FC236}">
                <a16:creationId xmlns:a16="http://schemas.microsoft.com/office/drawing/2014/main" id="{941780C4-3524-4A8D-A768-583F53FE6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1526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kstvak 5">
            <a:extLst>
              <a:ext uri="{FF2B5EF4-FFF2-40B4-BE49-F238E27FC236}">
                <a16:creationId xmlns:a16="http://schemas.microsoft.com/office/drawing/2014/main" id="{E7ED5E62-EE3D-4161-A0A8-302DBB3A1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019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zouten </a:t>
            </a:r>
          </a:p>
          <a:p>
            <a:pPr eaLnBrk="1" hangingPunct="1"/>
            <a:endParaRPr lang="en-US" altLang="nl-NL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nl-NL" sz="3600">
                <a:latin typeface="Calibri" panose="020F0502020204030204" pitchFamily="34" charset="0"/>
              </a:rPr>
              <a:t>				ionbinding</a:t>
            </a:r>
            <a:endParaRPr lang="nl-NL" altLang="nl-NL" sz="3600">
              <a:latin typeface="Calibri" panose="020F0502020204030204" pitchFamily="34" charset="0"/>
            </a:endParaRPr>
          </a:p>
        </p:txBody>
      </p:sp>
      <p:pic>
        <p:nvPicPr>
          <p:cNvPr id="7173" name="Picture 8" descr="http://sargasso.nl/wp-content/uploads/2012/03/zout.jpg">
            <a:extLst>
              <a:ext uri="{FF2B5EF4-FFF2-40B4-BE49-F238E27FC236}">
                <a16:creationId xmlns:a16="http://schemas.microsoft.com/office/drawing/2014/main" id="{5B0D5658-B9BF-453D-9278-1E494A974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10210800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kstvak 1">
            <a:extLst>
              <a:ext uri="{FF2B5EF4-FFF2-40B4-BE49-F238E27FC236}">
                <a16:creationId xmlns:a16="http://schemas.microsoft.com/office/drawing/2014/main" id="{43E7A1B4-16A4-4D97-A0A0-4B834C9DF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513"/>
            <a:ext cx="3657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Zouten </a:t>
            </a:r>
            <a:r>
              <a:rPr lang="nl-NL" altLang="nl-NL" sz="4000" dirty="0">
                <a:solidFill>
                  <a:schemeClr val="bg1"/>
                </a:solidFill>
              </a:rPr>
              <a:t>(s)</a:t>
            </a:r>
          </a:p>
        </p:txBody>
      </p:sp>
      <p:sp>
        <p:nvSpPr>
          <p:cNvPr id="7175" name="Tekstvak 3">
            <a:extLst>
              <a:ext uri="{FF2B5EF4-FFF2-40B4-BE49-F238E27FC236}">
                <a16:creationId xmlns:a16="http://schemas.microsoft.com/office/drawing/2014/main" id="{63BB1232-79B5-403E-8932-BE8A650D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1050925"/>
            <a:ext cx="10229850" cy="710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nl-NL" altLang="nl-NL" sz="48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4800" dirty="0">
                <a:solidFill>
                  <a:schemeClr val="bg1"/>
                </a:solidFill>
              </a:rPr>
              <a:t>Na</a:t>
            </a:r>
            <a:r>
              <a:rPr lang="nl-NL" altLang="nl-NL" sz="4000" baseline="60000" dirty="0">
                <a:solidFill>
                  <a:schemeClr val="bg1"/>
                </a:solidFill>
              </a:rPr>
              <a:t>+</a:t>
            </a:r>
            <a:r>
              <a:rPr lang="nl-NL" altLang="nl-NL" sz="4800" dirty="0">
                <a:solidFill>
                  <a:schemeClr val="bg1"/>
                </a:solidFill>
              </a:rPr>
              <a:t>Cl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000" dirty="0">
                <a:solidFill>
                  <a:schemeClr val="bg1"/>
                </a:solidFill>
              </a:rPr>
              <a:t> </a:t>
            </a:r>
            <a:r>
              <a:rPr lang="nl-NL" altLang="nl-NL" sz="3600" dirty="0">
                <a:solidFill>
                  <a:schemeClr val="bg1"/>
                </a:solidFill>
              </a:rPr>
              <a:t> </a:t>
            </a:r>
            <a:r>
              <a:rPr lang="nl-NL" altLang="nl-NL" sz="2000" dirty="0">
                <a:solidFill>
                  <a:schemeClr val="bg1"/>
                </a:solidFill>
              </a:rPr>
              <a:t>  </a:t>
            </a:r>
            <a:r>
              <a:rPr lang="nl-NL" altLang="nl-NL" sz="3600" dirty="0">
                <a:solidFill>
                  <a:schemeClr val="bg1"/>
                </a:solidFill>
              </a:rPr>
              <a:t>      </a:t>
            </a:r>
            <a:r>
              <a:rPr lang="nl-NL" altLang="nl-NL" sz="4800" dirty="0">
                <a:solidFill>
                  <a:schemeClr val="bg1"/>
                </a:solidFill>
              </a:rPr>
              <a:t>Fe</a:t>
            </a:r>
            <a:r>
              <a:rPr lang="nl-NL" altLang="nl-NL" sz="4000" baseline="60000" dirty="0">
                <a:solidFill>
                  <a:schemeClr val="bg1"/>
                </a:solidFill>
              </a:rPr>
              <a:t>3+</a:t>
            </a:r>
            <a:r>
              <a:rPr lang="nl-NL" altLang="nl-NL" sz="4800" baseline="-25000" dirty="0">
                <a:solidFill>
                  <a:schemeClr val="bg1"/>
                </a:solidFill>
              </a:rPr>
              <a:t>2</a:t>
            </a:r>
            <a:r>
              <a:rPr lang="nl-NL" altLang="nl-NL" sz="4800" dirty="0">
                <a:solidFill>
                  <a:schemeClr val="bg1"/>
                </a:solidFill>
              </a:rPr>
              <a:t>S</a:t>
            </a:r>
            <a:r>
              <a:rPr lang="nl-NL" altLang="nl-NL" sz="4000" baseline="60000" dirty="0">
                <a:solidFill>
                  <a:schemeClr val="bg1"/>
                </a:solidFill>
              </a:rPr>
              <a:t>2-</a:t>
            </a:r>
            <a:r>
              <a:rPr lang="nl-NL" altLang="nl-NL" sz="4800" baseline="-25000" dirty="0">
                <a:solidFill>
                  <a:schemeClr val="bg1"/>
                </a:solidFill>
              </a:rPr>
              <a:t>3</a:t>
            </a:r>
            <a:r>
              <a:rPr lang="nl-NL" altLang="nl-NL" sz="4000" dirty="0">
                <a:solidFill>
                  <a:schemeClr val="bg1"/>
                </a:solidFill>
              </a:rPr>
              <a:t>   </a:t>
            </a:r>
            <a:r>
              <a:rPr lang="nl-NL" altLang="nl-NL" sz="2000" dirty="0">
                <a:solidFill>
                  <a:schemeClr val="bg1"/>
                </a:solidFill>
              </a:rPr>
              <a:t>  </a:t>
            </a:r>
            <a:r>
              <a:rPr lang="nl-NL" altLang="nl-NL" sz="4000" dirty="0">
                <a:solidFill>
                  <a:schemeClr val="bg1"/>
                </a:solidFill>
              </a:rPr>
              <a:t>     </a:t>
            </a:r>
            <a:r>
              <a:rPr lang="nl-NL" altLang="nl-NL" sz="4800" dirty="0">
                <a:solidFill>
                  <a:schemeClr val="bg1"/>
                </a:solidFill>
              </a:rPr>
              <a:t>Ca</a:t>
            </a:r>
            <a:r>
              <a:rPr lang="nl-NL" altLang="nl-NL" sz="4000" baseline="60000" dirty="0">
                <a:solidFill>
                  <a:schemeClr val="bg1"/>
                </a:solidFill>
              </a:rPr>
              <a:t>2+</a:t>
            </a:r>
            <a:r>
              <a:rPr lang="nl-NL" altLang="nl-NL" sz="4800" dirty="0">
                <a:solidFill>
                  <a:schemeClr val="bg1"/>
                </a:solidFill>
              </a:rPr>
              <a:t>Br</a:t>
            </a:r>
            <a:r>
              <a:rPr lang="nl-NL" altLang="nl-NL" sz="4000" baseline="60000" dirty="0">
                <a:solidFill>
                  <a:schemeClr val="bg1"/>
                </a:solidFill>
              </a:rPr>
              <a:t>-</a:t>
            </a:r>
            <a:r>
              <a:rPr lang="nl-NL" altLang="nl-NL" sz="4800" baseline="-25000" dirty="0">
                <a:solidFill>
                  <a:schemeClr val="bg1"/>
                </a:solidFill>
              </a:rPr>
              <a:t>2</a:t>
            </a:r>
            <a:endParaRPr lang="nl-NL" altLang="nl-NL" sz="3200" baseline="-25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5400" dirty="0">
                <a:solidFill>
                  <a:schemeClr val="bg1"/>
                </a:solidFill>
              </a:rPr>
              <a:t>positieve metaalionen,  negatieve niet-metaalionen</a:t>
            </a: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  <a:p>
            <a:pPr eaLnBrk="1" hangingPunct="1"/>
            <a:endParaRPr lang="nl-NL" altLang="nl-NL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2306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rickycadden.com/wp-content/uploads/2010/09/water-1920x1080.jpg">
            <a:extLst>
              <a:ext uri="{FF2B5EF4-FFF2-40B4-BE49-F238E27FC236}">
                <a16:creationId xmlns:a16="http://schemas.microsoft.com/office/drawing/2014/main" id="{0290FBC7-A575-488B-9B0E-B0EA4BCFF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6925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kstvak 1">
            <a:extLst>
              <a:ext uri="{FF2B5EF4-FFF2-40B4-BE49-F238E27FC236}">
                <a16:creationId xmlns:a16="http://schemas.microsoft.com/office/drawing/2014/main" id="{BEE42A35-16A8-42B8-AB41-EE024DD10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3338"/>
            <a:ext cx="9372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Moleculaire stoffen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rickycadden.com/wp-content/uploads/2010/09/water-1920x1080.jpg">
            <a:extLst>
              <a:ext uri="{FF2B5EF4-FFF2-40B4-BE49-F238E27FC236}">
                <a16:creationId xmlns:a16="http://schemas.microsoft.com/office/drawing/2014/main" id="{91328A40-E3D0-4534-AC61-AAA43BE75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"/>
          <a:stretch/>
        </p:blipFill>
        <p:spPr bwMode="auto">
          <a:xfrm>
            <a:off x="0" y="0"/>
            <a:ext cx="9220199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kstvak 1">
            <a:extLst>
              <a:ext uri="{FF2B5EF4-FFF2-40B4-BE49-F238E27FC236}">
                <a16:creationId xmlns:a16="http://schemas.microsoft.com/office/drawing/2014/main" id="{D1A34DD3-3DA6-46F7-A7AC-7BD770BB2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3338"/>
            <a:ext cx="93726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Moleculaire stoffen</a:t>
            </a: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H</a:t>
            </a:r>
            <a:r>
              <a:rPr lang="nl-NL" altLang="nl-NL" sz="4400" baseline="-25000" dirty="0">
                <a:solidFill>
                  <a:schemeClr val="bg1"/>
                </a:solidFill>
              </a:rPr>
              <a:t>2</a:t>
            </a:r>
            <a:r>
              <a:rPr lang="nl-NL" altLang="nl-NL" sz="6000" dirty="0">
                <a:solidFill>
                  <a:schemeClr val="bg1"/>
                </a:solidFill>
              </a:rPr>
              <a:t>O</a:t>
            </a:r>
            <a:r>
              <a:rPr lang="nl-NL" altLang="nl-NL" sz="3200" dirty="0">
                <a:solidFill>
                  <a:schemeClr val="bg1"/>
                </a:solidFill>
              </a:rPr>
              <a:t> (l)</a:t>
            </a:r>
          </a:p>
        </p:txBody>
      </p:sp>
    </p:spTree>
    <p:extLst>
      <p:ext uri="{BB962C8B-B14F-4D97-AF65-F5344CB8AC3E}">
        <p14:creationId xmlns:p14="http://schemas.microsoft.com/office/powerpoint/2010/main" val="231823467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rickycadden.com/wp-content/uploads/2010/09/water-1920x1080.jpg">
            <a:extLst>
              <a:ext uri="{FF2B5EF4-FFF2-40B4-BE49-F238E27FC236}">
                <a16:creationId xmlns:a16="http://schemas.microsoft.com/office/drawing/2014/main" id="{91328A40-E3D0-4534-AC61-AAA43BE75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"/>
          <a:stretch/>
        </p:blipFill>
        <p:spPr bwMode="auto">
          <a:xfrm>
            <a:off x="0" y="0"/>
            <a:ext cx="9220199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kstvak 1">
            <a:extLst>
              <a:ext uri="{FF2B5EF4-FFF2-40B4-BE49-F238E27FC236}">
                <a16:creationId xmlns:a16="http://schemas.microsoft.com/office/drawing/2014/main" id="{D1A34DD3-3DA6-46F7-A7AC-7BD770BB2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3338"/>
            <a:ext cx="93726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Moleculaire stoffen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H</a:t>
            </a:r>
            <a:r>
              <a:rPr lang="nl-NL" altLang="nl-NL" sz="4400" baseline="-25000">
                <a:solidFill>
                  <a:schemeClr val="bg1"/>
                </a:solidFill>
              </a:rPr>
              <a:t>2</a:t>
            </a:r>
            <a:r>
              <a:rPr lang="nl-NL" altLang="nl-NL" sz="6000">
                <a:solidFill>
                  <a:schemeClr val="bg1"/>
                </a:solidFill>
              </a:rPr>
              <a:t>O</a:t>
            </a:r>
            <a:r>
              <a:rPr lang="nl-NL" altLang="nl-NL" sz="3200">
                <a:solidFill>
                  <a:schemeClr val="bg1"/>
                </a:solidFill>
              </a:rPr>
              <a:t> (l)</a:t>
            </a:r>
            <a:r>
              <a:rPr lang="nl-NL" altLang="nl-NL" sz="4400">
                <a:solidFill>
                  <a:schemeClr val="bg1"/>
                </a:solidFill>
              </a:rPr>
              <a:t>      </a:t>
            </a:r>
            <a:r>
              <a:rPr lang="nl-NL" altLang="nl-NL" sz="6000">
                <a:solidFill>
                  <a:schemeClr val="bg1"/>
                </a:solidFill>
              </a:rPr>
              <a:t>C</a:t>
            </a:r>
            <a:r>
              <a:rPr lang="nl-NL" altLang="nl-NL" sz="4400" baseline="-25000">
                <a:solidFill>
                  <a:schemeClr val="bg1"/>
                </a:solidFill>
              </a:rPr>
              <a:t>3</a:t>
            </a:r>
            <a:r>
              <a:rPr lang="nl-NL" altLang="nl-NL" sz="6000">
                <a:solidFill>
                  <a:schemeClr val="bg1"/>
                </a:solidFill>
              </a:rPr>
              <a:t>H</a:t>
            </a:r>
            <a:r>
              <a:rPr lang="nl-NL" altLang="nl-NL" sz="4400" baseline="-25000">
                <a:solidFill>
                  <a:schemeClr val="bg1"/>
                </a:solidFill>
              </a:rPr>
              <a:t>7</a:t>
            </a:r>
            <a:r>
              <a:rPr lang="nl-NL" altLang="nl-NL" sz="6000">
                <a:solidFill>
                  <a:schemeClr val="bg1"/>
                </a:solidFill>
              </a:rPr>
              <a:t>O</a:t>
            </a:r>
            <a:r>
              <a:rPr lang="nl-NL" altLang="nl-NL" sz="4400" baseline="-25000">
                <a:solidFill>
                  <a:schemeClr val="bg1"/>
                </a:solidFill>
              </a:rPr>
              <a:t>2</a:t>
            </a:r>
            <a:r>
              <a:rPr lang="nl-NL" altLang="nl-NL" sz="6000">
                <a:solidFill>
                  <a:schemeClr val="bg1"/>
                </a:solidFill>
              </a:rPr>
              <a:t>S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</a:p>
        </p:txBody>
      </p:sp>
    </p:spTree>
    <p:extLst>
      <p:ext uri="{BB962C8B-B14F-4D97-AF65-F5344CB8AC3E}">
        <p14:creationId xmlns:p14="http://schemas.microsoft.com/office/powerpoint/2010/main" val="279241665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rickycadden.com/wp-content/uploads/2010/09/water-1920x1080.jpg">
            <a:extLst>
              <a:ext uri="{FF2B5EF4-FFF2-40B4-BE49-F238E27FC236}">
                <a16:creationId xmlns:a16="http://schemas.microsoft.com/office/drawing/2014/main" id="{91328A40-E3D0-4534-AC61-AAA43BE75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"/>
          <a:stretch/>
        </p:blipFill>
        <p:spPr bwMode="auto">
          <a:xfrm>
            <a:off x="0" y="0"/>
            <a:ext cx="9220199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kstvak 1">
            <a:extLst>
              <a:ext uri="{FF2B5EF4-FFF2-40B4-BE49-F238E27FC236}">
                <a16:creationId xmlns:a16="http://schemas.microsoft.com/office/drawing/2014/main" id="{D1A34DD3-3DA6-46F7-A7AC-7BD770BB2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3338"/>
            <a:ext cx="93726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Moleculaire stoffen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H</a:t>
            </a:r>
            <a:r>
              <a:rPr lang="nl-NL" altLang="nl-NL" sz="4400" baseline="-25000">
                <a:solidFill>
                  <a:schemeClr val="bg1"/>
                </a:solidFill>
              </a:rPr>
              <a:t>2</a:t>
            </a:r>
            <a:r>
              <a:rPr lang="nl-NL" altLang="nl-NL" sz="6000">
                <a:solidFill>
                  <a:schemeClr val="bg1"/>
                </a:solidFill>
              </a:rPr>
              <a:t>O</a:t>
            </a:r>
            <a:r>
              <a:rPr lang="nl-NL" altLang="nl-NL" sz="3200">
                <a:solidFill>
                  <a:schemeClr val="bg1"/>
                </a:solidFill>
              </a:rPr>
              <a:t> (l)</a:t>
            </a:r>
            <a:r>
              <a:rPr lang="nl-NL" altLang="nl-NL" sz="4400">
                <a:solidFill>
                  <a:schemeClr val="bg1"/>
                </a:solidFill>
              </a:rPr>
              <a:t>      </a:t>
            </a:r>
            <a:r>
              <a:rPr lang="nl-NL" altLang="nl-NL" sz="6000">
                <a:solidFill>
                  <a:schemeClr val="bg1"/>
                </a:solidFill>
              </a:rPr>
              <a:t>C</a:t>
            </a:r>
            <a:r>
              <a:rPr lang="nl-NL" altLang="nl-NL" sz="4400" baseline="-25000">
                <a:solidFill>
                  <a:schemeClr val="bg1"/>
                </a:solidFill>
              </a:rPr>
              <a:t>3</a:t>
            </a:r>
            <a:r>
              <a:rPr lang="nl-NL" altLang="nl-NL" sz="6000">
                <a:solidFill>
                  <a:schemeClr val="bg1"/>
                </a:solidFill>
              </a:rPr>
              <a:t>H</a:t>
            </a:r>
            <a:r>
              <a:rPr lang="nl-NL" altLang="nl-NL" sz="4400" baseline="-25000">
                <a:solidFill>
                  <a:schemeClr val="bg1"/>
                </a:solidFill>
              </a:rPr>
              <a:t>7</a:t>
            </a:r>
            <a:r>
              <a:rPr lang="nl-NL" altLang="nl-NL" sz="6000">
                <a:solidFill>
                  <a:schemeClr val="bg1"/>
                </a:solidFill>
              </a:rPr>
              <a:t>O</a:t>
            </a:r>
            <a:r>
              <a:rPr lang="nl-NL" altLang="nl-NL" sz="4400" baseline="-25000">
                <a:solidFill>
                  <a:schemeClr val="bg1"/>
                </a:solidFill>
              </a:rPr>
              <a:t>2</a:t>
            </a:r>
            <a:r>
              <a:rPr lang="nl-NL" altLang="nl-NL" sz="6000">
                <a:solidFill>
                  <a:schemeClr val="bg1"/>
                </a:solidFill>
              </a:rPr>
              <a:t>S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r>
              <a:rPr lang="nl-NL" altLang="nl-NL" sz="4400">
                <a:solidFill>
                  <a:schemeClr val="bg1"/>
                </a:solidFill>
              </a:rPr>
              <a:t>      </a:t>
            </a:r>
            <a:r>
              <a:rPr lang="nl-NL" altLang="nl-NL" sz="6000">
                <a:solidFill>
                  <a:schemeClr val="bg1"/>
                </a:solidFill>
              </a:rPr>
              <a:t>N</a:t>
            </a:r>
            <a:r>
              <a:rPr lang="nl-NL" altLang="nl-NL" sz="4400" baseline="-25000">
                <a:solidFill>
                  <a:schemeClr val="bg1"/>
                </a:solidFill>
              </a:rPr>
              <a:t>2</a:t>
            </a:r>
            <a:r>
              <a:rPr lang="nl-NL" altLang="nl-NL" sz="3200" baseline="-25000">
                <a:solidFill>
                  <a:schemeClr val="bg1"/>
                </a:solidFill>
              </a:rPr>
              <a:t> </a:t>
            </a:r>
            <a:r>
              <a:rPr lang="nl-NL" altLang="nl-NL" sz="3200">
                <a:solidFill>
                  <a:schemeClr val="bg1"/>
                </a:solidFill>
              </a:rPr>
              <a:t>(g)</a:t>
            </a:r>
          </a:p>
        </p:txBody>
      </p:sp>
    </p:spTree>
    <p:extLst>
      <p:ext uri="{BB962C8B-B14F-4D97-AF65-F5344CB8AC3E}">
        <p14:creationId xmlns:p14="http://schemas.microsoft.com/office/powerpoint/2010/main" val="7428530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rickycadden.com/wp-content/uploads/2010/09/water-1920x1080.jpg">
            <a:extLst>
              <a:ext uri="{FF2B5EF4-FFF2-40B4-BE49-F238E27FC236}">
                <a16:creationId xmlns:a16="http://schemas.microsoft.com/office/drawing/2014/main" id="{91328A40-E3D0-4534-AC61-AAA43BE75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"/>
          <a:stretch/>
        </p:blipFill>
        <p:spPr bwMode="auto">
          <a:xfrm>
            <a:off x="0" y="0"/>
            <a:ext cx="9220199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kstvak 1">
            <a:extLst>
              <a:ext uri="{FF2B5EF4-FFF2-40B4-BE49-F238E27FC236}">
                <a16:creationId xmlns:a16="http://schemas.microsoft.com/office/drawing/2014/main" id="{D1A34DD3-3DA6-46F7-A7AC-7BD770BB2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3338"/>
            <a:ext cx="93726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Moleculaire stoffen</a:t>
            </a: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H</a:t>
            </a:r>
            <a:r>
              <a:rPr lang="nl-NL" altLang="nl-NL" sz="4400" baseline="-25000" dirty="0">
                <a:solidFill>
                  <a:schemeClr val="bg1"/>
                </a:solidFill>
              </a:rPr>
              <a:t>2</a:t>
            </a:r>
            <a:r>
              <a:rPr lang="nl-NL" altLang="nl-NL" sz="6000" dirty="0">
                <a:solidFill>
                  <a:schemeClr val="bg1"/>
                </a:solidFill>
              </a:rPr>
              <a:t>O</a:t>
            </a:r>
            <a:r>
              <a:rPr lang="nl-NL" altLang="nl-NL" sz="3200" dirty="0">
                <a:solidFill>
                  <a:schemeClr val="bg1"/>
                </a:solidFill>
              </a:rPr>
              <a:t> (l)</a:t>
            </a:r>
            <a:r>
              <a:rPr lang="nl-NL" altLang="nl-NL" sz="4400" dirty="0">
                <a:solidFill>
                  <a:schemeClr val="bg1"/>
                </a:solidFill>
              </a:rPr>
              <a:t>      </a:t>
            </a:r>
            <a:r>
              <a:rPr lang="nl-NL" altLang="nl-NL" sz="6000" dirty="0">
                <a:solidFill>
                  <a:schemeClr val="bg1"/>
                </a:solidFill>
              </a:rPr>
              <a:t>C</a:t>
            </a:r>
            <a:r>
              <a:rPr lang="nl-NL" altLang="nl-NL" sz="4400" baseline="-25000" dirty="0">
                <a:solidFill>
                  <a:schemeClr val="bg1"/>
                </a:solidFill>
              </a:rPr>
              <a:t>3</a:t>
            </a:r>
            <a:r>
              <a:rPr lang="nl-NL" altLang="nl-NL" sz="6000" dirty="0">
                <a:solidFill>
                  <a:schemeClr val="bg1"/>
                </a:solidFill>
              </a:rPr>
              <a:t>H</a:t>
            </a:r>
            <a:r>
              <a:rPr lang="nl-NL" altLang="nl-NL" sz="4400" baseline="-25000" dirty="0">
                <a:solidFill>
                  <a:schemeClr val="bg1"/>
                </a:solidFill>
              </a:rPr>
              <a:t>7</a:t>
            </a:r>
            <a:r>
              <a:rPr lang="nl-NL" altLang="nl-NL" sz="6000" dirty="0">
                <a:solidFill>
                  <a:schemeClr val="bg1"/>
                </a:solidFill>
              </a:rPr>
              <a:t>O</a:t>
            </a:r>
            <a:r>
              <a:rPr lang="nl-NL" altLang="nl-NL" sz="4400" baseline="-25000" dirty="0">
                <a:solidFill>
                  <a:schemeClr val="bg1"/>
                </a:solidFill>
              </a:rPr>
              <a:t>2</a:t>
            </a:r>
            <a:r>
              <a:rPr lang="nl-NL" altLang="nl-NL" sz="6000" dirty="0">
                <a:solidFill>
                  <a:schemeClr val="bg1"/>
                </a:solidFill>
              </a:rPr>
              <a:t>S</a:t>
            </a:r>
            <a:r>
              <a:rPr lang="nl-NL" altLang="nl-NL" sz="3200" dirty="0">
                <a:solidFill>
                  <a:schemeClr val="bg1"/>
                </a:solidFill>
              </a:rPr>
              <a:t> (s)</a:t>
            </a:r>
            <a:r>
              <a:rPr lang="nl-NL" altLang="nl-NL" sz="4400" dirty="0">
                <a:solidFill>
                  <a:schemeClr val="bg1"/>
                </a:solidFill>
              </a:rPr>
              <a:t>      </a:t>
            </a:r>
            <a:r>
              <a:rPr lang="nl-NL" altLang="nl-NL" sz="6000" dirty="0">
                <a:solidFill>
                  <a:schemeClr val="bg1"/>
                </a:solidFill>
              </a:rPr>
              <a:t>N</a:t>
            </a:r>
            <a:r>
              <a:rPr lang="nl-NL" altLang="nl-NL" sz="4400" baseline="-25000" dirty="0">
                <a:solidFill>
                  <a:schemeClr val="bg1"/>
                </a:solidFill>
              </a:rPr>
              <a:t>2</a:t>
            </a:r>
            <a:r>
              <a:rPr lang="nl-NL" altLang="nl-NL" sz="3200" baseline="-25000" dirty="0">
                <a:solidFill>
                  <a:schemeClr val="bg1"/>
                </a:solidFill>
              </a:rPr>
              <a:t> </a:t>
            </a:r>
            <a:r>
              <a:rPr lang="nl-NL" altLang="nl-NL" sz="3200" dirty="0">
                <a:solidFill>
                  <a:schemeClr val="bg1"/>
                </a:solidFill>
              </a:rPr>
              <a:t>(g)</a:t>
            </a:r>
          </a:p>
        </p:txBody>
      </p:sp>
      <p:sp>
        <p:nvSpPr>
          <p:cNvPr id="17412" name="Tekstvak 3">
            <a:extLst>
              <a:ext uri="{FF2B5EF4-FFF2-40B4-BE49-F238E27FC236}">
                <a16:creationId xmlns:a16="http://schemas.microsoft.com/office/drawing/2014/main" id="{674E3EBF-38A6-4448-9D68-97330C232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07" y="4514356"/>
            <a:ext cx="87963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4800" dirty="0">
                <a:solidFill>
                  <a:schemeClr val="bg1"/>
                </a:solidFill>
              </a:rPr>
              <a:t>niet-metaalatomen</a:t>
            </a:r>
          </a:p>
        </p:txBody>
      </p:sp>
    </p:spTree>
    <p:extLst>
      <p:ext uri="{BB962C8B-B14F-4D97-AF65-F5344CB8AC3E}">
        <p14:creationId xmlns:p14="http://schemas.microsoft.com/office/powerpoint/2010/main" val="372960617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kstvak 1">
            <a:extLst>
              <a:ext uri="{FF2B5EF4-FFF2-40B4-BE49-F238E27FC236}">
                <a16:creationId xmlns:a16="http://schemas.microsoft.com/office/drawing/2014/main" id="{10AFD64C-D84A-4208-94FD-BD067507A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762000"/>
            <a:ext cx="87249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3600" dirty="0">
                <a:latin typeface="+mn-lt"/>
              </a:rPr>
              <a:t>Indeling van stoffen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stroom kunnen geleiden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Metalen</a:t>
            </a:r>
          </a:p>
          <a:p>
            <a:pPr eaLnBrk="1" hangingPunct="1">
              <a:tabLst>
                <a:tab pos="5919788" algn="l"/>
              </a:tabLst>
            </a:pPr>
            <a:endParaRPr lang="nl-NL" altLang="nl-NL" sz="2400" dirty="0">
              <a:latin typeface="+mn-lt"/>
            </a:endParaRPr>
          </a:p>
          <a:p>
            <a:pPr eaLnBrk="1" hangingPunct="1"/>
            <a:endParaRPr lang="nl-NL" altLang="nl-NL" sz="24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                    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1132624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kstvak 1">
            <a:extLst>
              <a:ext uri="{FF2B5EF4-FFF2-40B4-BE49-F238E27FC236}">
                <a16:creationId xmlns:a16="http://schemas.microsoft.com/office/drawing/2014/main" id="{10AFD64C-D84A-4208-94FD-BD067507A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762000"/>
            <a:ext cx="87249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3600" dirty="0">
                <a:latin typeface="+mn-lt"/>
              </a:rPr>
              <a:t>Indeling van stoffen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stroom kunnen geleiden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Metalen</a:t>
            </a:r>
          </a:p>
          <a:p>
            <a:pPr eaLnBrk="1" hangingPunct="1">
              <a:tabLst>
                <a:tab pos="5919788" algn="l"/>
              </a:tabLst>
            </a:pPr>
            <a:endParaRPr lang="nl-NL" altLang="nl-NL" sz="24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niet de stroom geleiden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Moleculaire stoffen</a:t>
            </a:r>
          </a:p>
          <a:p>
            <a:pPr eaLnBrk="1" hangingPunct="1">
              <a:tabLst>
                <a:tab pos="5919788" algn="l"/>
              </a:tabLst>
            </a:pPr>
            <a:endParaRPr lang="nl-NL" altLang="nl-NL" sz="2400" dirty="0">
              <a:latin typeface="+mn-lt"/>
            </a:endParaRPr>
          </a:p>
          <a:p>
            <a:pPr eaLnBrk="1" hangingPunct="1"/>
            <a:endParaRPr lang="nl-NL" altLang="nl-NL" sz="24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                    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2340962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kstvak 1">
            <a:extLst>
              <a:ext uri="{FF2B5EF4-FFF2-40B4-BE49-F238E27FC236}">
                <a16:creationId xmlns:a16="http://schemas.microsoft.com/office/drawing/2014/main" id="{10AFD64C-D84A-4208-94FD-BD067507A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762000"/>
            <a:ext cx="872490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3600" dirty="0">
                <a:latin typeface="+mn-lt"/>
              </a:rPr>
              <a:t>Indeling van stoffen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stroom kunnen geleiden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Metalen</a:t>
            </a:r>
          </a:p>
          <a:p>
            <a:pPr eaLnBrk="1" hangingPunct="1">
              <a:tabLst>
                <a:tab pos="5919788" algn="l"/>
              </a:tabLst>
            </a:pPr>
            <a:endParaRPr lang="nl-NL" altLang="nl-NL" sz="24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niet de stroom geleiden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Moleculaire stoffen</a:t>
            </a:r>
          </a:p>
          <a:p>
            <a:pPr eaLnBrk="1" hangingPunct="1">
              <a:tabLst>
                <a:tab pos="5919788" algn="l"/>
              </a:tabLst>
            </a:pPr>
            <a:endParaRPr lang="nl-NL" altLang="nl-NL" sz="2400" dirty="0">
              <a:latin typeface="+mn-lt"/>
            </a:endParaRP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Stoffen die alleen opgelost in water                     	</a:t>
            </a:r>
            <a:r>
              <a:rPr lang="nl-NL" altLang="nl-NL" sz="2400" dirty="0">
                <a:solidFill>
                  <a:srgbClr val="FF0000"/>
                </a:solidFill>
                <a:latin typeface="+mn-lt"/>
              </a:rPr>
              <a:t>Zouten</a:t>
            </a:r>
          </a:p>
          <a:p>
            <a:pPr eaLnBrk="1" hangingPunct="1">
              <a:tabLst>
                <a:tab pos="5919788" algn="l"/>
              </a:tabLst>
            </a:pPr>
            <a:r>
              <a:rPr lang="nl-NL" altLang="nl-NL" sz="2400" dirty="0">
                <a:latin typeface="+mn-lt"/>
              </a:rPr>
              <a:t>de stroom geleiden</a:t>
            </a:r>
          </a:p>
          <a:p>
            <a:pPr eaLnBrk="1" hangingPunct="1"/>
            <a:endParaRPr lang="nl-NL" altLang="nl-NL" sz="24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                    </a:t>
            </a:r>
          </a:p>
          <a:p>
            <a:pPr eaLnBrk="1" hangingPunct="1"/>
            <a:endParaRPr lang="nl-NL" altLang="nl-NL" sz="3600" dirty="0">
              <a:latin typeface="+mn-lt"/>
            </a:endParaRPr>
          </a:p>
          <a:p>
            <a:pPr eaLnBrk="1" hangingPunct="1"/>
            <a:r>
              <a:rPr lang="nl-NL" altLang="nl-NL" sz="3600" dirty="0">
                <a:latin typeface="+mn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4941028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imdevoeght.nl/wp-content/uploads/2010/09/Raffineer1.jpg">
            <a:extLst>
              <a:ext uri="{FF2B5EF4-FFF2-40B4-BE49-F238E27FC236}">
                <a16:creationId xmlns:a16="http://schemas.microsoft.com/office/drawing/2014/main" id="{0C216BA3-8F1D-4DBC-B4FA-215DE0FD1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75" y="-152400"/>
            <a:ext cx="1052036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kstvak 1">
            <a:extLst>
              <a:ext uri="{FF2B5EF4-FFF2-40B4-BE49-F238E27FC236}">
                <a16:creationId xmlns:a16="http://schemas.microsoft.com/office/drawing/2014/main" id="{E813DC87-655E-48AE-9CE4-85BE388A9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1000" y="15875"/>
            <a:ext cx="99060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   </a:t>
            </a:r>
            <a:r>
              <a:rPr lang="nl-NL" altLang="nl-NL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Metalen</a:t>
            </a: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   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imdevoeght.nl/wp-content/uploads/2010/09/Raffineer1.jpg">
            <a:extLst>
              <a:ext uri="{FF2B5EF4-FFF2-40B4-BE49-F238E27FC236}">
                <a16:creationId xmlns:a16="http://schemas.microsoft.com/office/drawing/2014/main" id="{A0EC11D6-38D7-4BE5-8C30-976A22437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75" y="-152400"/>
            <a:ext cx="1052036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kstvak 1">
            <a:extLst>
              <a:ext uri="{FF2B5EF4-FFF2-40B4-BE49-F238E27FC236}">
                <a16:creationId xmlns:a16="http://schemas.microsoft.com/office/drawing/2014/main" id="{CBBF2C4C-2A5E-44EE-A34E-ADE9BC5D5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1000" y="15875"/>
            <a:ext cx="9906000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Metalen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Fe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endParaRPr lang="nl-NL" altLang="nl-NL" sz="44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49623522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imdevoeght.nl/wp-content/uploads/2010/09/Raffineer1.jpg">
            <a:extLst>
              <a:ext uri="{FF2B5EF4-FFF2-40B4-BE49-F238E27FC236}">
                <a16:creationId xmlns:a16="http://schemas.microsoft.com/office/drawing/2014/main" id="{A0EC11D6-38D7-4BE5-8C30-976A22437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75" y="-152400"/>
            <a:ext cx="1052036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kstvak 1">
            <a:extLst>
              <a:ext uri="{FF2B5EF4-FFF2-40B4-BE49-F238E27FC236}">
                <a16:creationId xmlns:a16="http://schemas.microsoft.com/office/drawing/2014/main" id="{CBBF2C4C-2A5E-44EE-A34E-ADE9BC5D5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1000" y="15875"/>
            <a:ext cx="9906000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Metalen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Fe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r>
              <a:rPr lang="nl-NL" altLang="nl-NL" sz="4400">
                <a:solidFill>
                  <a:schemeClr val="bg1"/>
                </a:solidFill>
              </a:rPr>
              <a:t>       </a:t>
            </a:r>
            <a:r>
              <a:rPr lang="nl-NL" altLang="nl-NL" sz="6000">
                <a:solidFill>
                  <a:schemeClr val="bg1"/>
                </a:solidFill>
              </a:rPr>
              <a:t>Cr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endParaRPr lang="nl-NL" altLang="nl-NL" sz="44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88848597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imdevoeght.nl/wp-content/uploads/2010/09/Raffineer1.jpg">
            <a:extLst>
              <a:ext uri="{FF2B5EF4-FFF2-40B4-BE49-F238E27FC236}">
                <a16:creationId xmlns:a16="http://schemas.microsoft.com/office/drawing/2014/main" id="{A0EC11D6-38D7-4BE5-8C30-976A22437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75" y="-152400"/>
            <a:ext cx="1052036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kstvak 1">
            <a:extLst>
              <a:ext uri="{FF2B5EF4-FFF2-40B4-BE49-F238E27FC236}">
                <a16:creationId xmlns:a16="http://schemas.microsoft.com/office/drawing/2014/main" id="{CBBF2C4C-2A5E-44EE-A34E-ADE9BC5D5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1000" y="15875"/>
            <a:ext cx="9906000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Metalen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Fe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r>
              <a:rPr lang="nl-NL" altLang="nl-NL" sz="4400">
                <a:solidFill>
                  <a:schemeClr val="bg1"/>
                </a:solidFill>
              </a:rPr>
              <a:t>       </a:t>
            </a:r>
            <a:r>
              <a:rPr lang="nl-NL" altLang="nl-NL" sz="6000">
                <a:solidFill>
                  <a:schemeClr val="bg1"/>
                </a:solidFill>
              </a:rPr>
              <a:t>Cr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r>
              <a:rPr lang="nl-NL" altLang="nl-NL" sz="4400">
                <a:solidFill>
                  <a:schemeClr val="bg1"/>
                </a:solidFill>
              </a:rPr>
              <a:t>       </a:t>
            </a:r>
            <a:r>
              <a:rPr lang="nl-NL" altLang="nl-NL" sz="6000">
                <a:solidFill>
                  <a:schemeClr val="bg1"/>
                </a:solidFill>
              </a:rPr>
              <a:t>Al</a:t>
            </a:r>
            <a:r>
              <a:rPr lang="nl-NL" altLang="nl-NL" sz="3200">
                <a:solidFill>
                  <a:schemeClr val="bg1"/>
                </a:solidFill>
              </a:rPr>
              <a:t> (s)</a:t>
            </a:r>
            <a:r>
              <a:rPr lang="nl-NL" altLang="nl-NL" sz="4400">
                <a:solidFill>
                  <a:schemeClr val="bg1"/>
                </a:solidFill>
              </a:rPr>
              <a:t>  </a:t>
            </a: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endParaRPr lang="nl-NL" altLang="nl-NL" sz="600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>
                <a:solidFill>
                  <a:schemeClr val="bg1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28050081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imdevoeght.nl/wp-content/uploads/2010/09/Raffineer1.jpg">
            <a:extLst>
              <a:ext uri="{FF2B5EF4-FFF2-40B4-BE49-F238E27FC236}">
                <a16:creationId xmlns:a16="http://schemas.microsoft.com/office/drawing/2014/main" id="{A0EC11D6-38D7-4BE5-8C30-976A22437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75" y="-152400"/>
            <a:ext cx="1052036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kstvak 1">
            <a:extLst>
              <a:ext uri="{FF2B5EF4-FFF2-40B4-BE49-F238E27FC236}">
                <a16:creationId xmlns:a16="http://schemas.microsoft.com/office/drawing/2014/main" id="{CBBF2C4C-2A5E-44EE-A34E-ADE9BC5D5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1000" y="15875"/>
            <a:ext cx="99060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   Metalen</a:t>
            </a: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   Fe</a:t>
            </a:r>
            <a:r>
              <a:rPr lang="nl-NL" altLang="nl-NL" sz="3200" dirty="0">
                <a:solidFill>
                  <a:schemeClr val="bg1"/>
                </a:solidFill>
              </a:rPr>
              <a:t> (s)</a:t>
            </a:r>
            <a:r>
              <a:rPr lang="nl-NL" altLang="nl-NL" sz="4400" dirty="0">
                <a:solidFill>
                  <a:schemeClr val="bg1"/>
                </a:solidFill>
              </a:rPr>
              <a:t>       </a:t>
            </a:r>
            <a:r>
              <a:rPr lang="nl-NL" altLang="nl-NL" sz="6000" dirty="0">
                <a:solidFill>
                  <a:schemeClr val="bg1"/>
                </a:solidFill>
              </a:rPr>
              <a:t>Cr</a:t>
            </a:r>
            <a:r>
              <a:rPr lang="nl-NL" altLang="nl-NL" sz="3200" dirty="0">
                <a:solidFill>
                  <a:schemeClr val="bg1"/>
                </a:solidFill>
              </a:rPr>
              <a:t> (s)</a:t>
            </a:r>
            <a:r>
              <a:rPr lang="nl-NL" altLang="nl-NL" sz="4400" dirty="0">
                <a:solidFill>
                  <a:schemeClr val="bg1"/>
                </a:solidFill>
              </a:rPr>
              <a:t>       </a:t>
            </a:r>
            <a:r>
              <a:rPr lang="nl-NL" altLang="nl-NL" sz="6000" dirty="0">
                <a:solidFill>
                  <a:schemeClr val="bg1"/>
                </a:solidFill>
              </a:rPr>
              <a:t>Al</a:t>
            </a:r>
            <a:r>
              <a:rPr lang="nl-NL" altLang="nl-NL" sz="3200" dirty="0">
                <a:solidFill>
                  <a:schemeClr val="bg1"/>
                </a:solidFill>
              </a:rPr>
              <a:t> (s)</a:t>
            </a:r>
            <a:r>
              <a:rPr lang="nl-NL" altLang="nl-NL" sz="4400" dirty="0">
                <a:solidFill>
                  <a:schemeClr val="bg1"/>
                </a:solidFill>
              </a:rPr>
              <a:t>  </a:t>
            </a: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endParaRPr lang="nl-NL" altLang="nl-NL" sz="6000" dirty="0">
              <a:solidFill>
                <a:schemeClr val="bg1"/>
              </a:solidFill>
            </a:endParaRPr>
          </a:p>
          <a:p>
            <a:pPr eaLnBrk="1" hangingPunct="1"/>
            <a:r>
              <a:rPr lang="nl-NL" altLang="nl-NL" sz="6000" dirty="0">
                <a:solidFill>
                  <a:schemeClr val="bg1"/>
                </a:solidFill>
              </a:rPr>
              <a:t>   metaalatomen</a:t>
            </a:r>
          </a:p>
        </p:txBody>
      </p:sp>
    </p:spTree>
    <p:extLst>
      <p:ext uri="{BB962C8B-B14F-4D97-AF65-F5344CB8AC3E}">
        <p14:creationId xmlns:p14="http://schemas.microsoft.com/office/powerpoint/2010/main" val="131410720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</TotalTime>
  <Words>249</Words>
  <Application>Microsoft Office PowerPoint</Application>
  <PresentationFormat>Diavoorstelling (4:3)</PresentationFormat>
  <Paragraphs>114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ST.Bonifatius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bodp</dc:creator>
  <cp:lastModifiedBy>Paul Boddeke</cp:lastModifiedBy>
  <cp:revision>96</cp:revision>
  <dcterms:created xsi:type="dcterms:W3CDTF">2013-02-01T08:26:24Z</dcterms:created>
  <dcterms:modified xsi:type="dcterms:W3CDTF">2023-02-08T10:27:48Z</dcterms:modified>
</cp:coreProperties>
</file>