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5" r:id="rId2"/>
    <p:sldId id="318" r:id="rId3"/>
    <p:sldId id="319" r:id="rId4"/>
    <p:sldId id="321" r:id="rId5"/>
    <p:sldId id="322" r:id="rId6"/>
    <p:sldId id="317" r:id="rId7"/>
    <p:sldId id="316" r:id="rId8"/>
    <p:sldId id="323" r:id="rId9"/>
    <p:sldId id="324" r:id="rId10"/>
    <p:sldId id="326" r:id="rId11"/>
    <p:sldId id="327" r:id="rId12"/>
    <p:sldId id="334" r:id="rId13"/>
    <p:sldId id="335" r:id="rId14"/>
    <p:sldId id="336" r:id="rId15"/>
    <p:sldId id="337" r:id="rId16"/>
    <p:sldId id="333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Stijl, gemiddeld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4B1156A-380E-4F78-BDF5-A606A8083BF9}" styleName="Stijl, gemiddeld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Stijl, gemiddeld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606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050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407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1132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3750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157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854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26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6738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3139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709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3FC2-F61E-40AA-A831-1C8B14B9B0FB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76517-ACA3-4DC9-8824-14FEDA69B48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4387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-16778" y="0"/>
            <a:ext cx="932954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Als ijzer en zuurstof met elkaar reageren ontstaat er ijzeroxide, Fe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3</a:t>
            </a:r>
            <a:r>
              <a:rPr lang="nl-NL" dirty="0"/>
              <a:t>.</a:t>
            </a:r>
          </a:p>
          <a:p>
            <a:endParaRPr lang="nl-NL" baseline="-25000" dirty="0"/>
          </a:p>
          <a:p>
            <a:r>
              <a:rPr lang="nl-NL" baseline="-25000" dirty="0"/>
              <a:t> </a:t>
            </a:r>
            <a:r>
              <a:rPr lang="nl-NL" dirty="0"/>
              <a:t>1  Geef de reactie vergelijking.                                        </a:t>
            </a:r>
          </a:p>
          <a:p>
            <a:r>
              <a:rPr lang="nl-NL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					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4 Fe       +      3 O</a:t>
            </a:r>
            <a:r>
              <a:rPr lang="en-US" altLang="nl-NL" b="1" baseline="-25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      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    2 Fe</a:t>
            </a:r>
            <a:r>
              <a:rPr lang="en-US" altLang="nl-NL" b="1" baseline="-25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  <a:endParaRPr lang="nl-NL" dirty="0">
              <a:solidFill>
                <a:schemeClr val="bg1"/>
              </a:solidFill>
            </a:endParaRPr>
          </a:p>
          <a:p>
            <a:r>
              <a:rPr lang="nl-NL" dirty="0"/>
              <a:t> </a:t>
            </a:r>
          </a:p>
          <a:p>
            <a:r>
              <a:rPr lang="nl-NL" dirty="0"/>
              <a:t> 2  In welke molecuulverhouding reageren ijzer en zuurstof met elkaar.  </a:t>
            </a:r>
          </a:p>
          <a:p>
            <a:r>
              <a:rPr lang="nl-NL" dirty="0"/>
              <a:t> </a:t>
            </a:r>
          </a:p>
          <a:p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                                                                        4             :   </a:t>
            </a:r>
            <a:r>
              <a:rPr lang="en-US" altLang="nl-NL" sz="200" b="1" dirty="0">
                <a:solidFill>
                  <a:schemeClr val="bg1"/>
                </a:solidFill>
                <a:latin typeface="Arial" panose="020B0604020202020204" pitchFamily="34" charset="0"/>
              </a:rPr>
              <a:t>                               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3 O</a:t>
            </a:r>
            <a:r>
              <a:rPr lang="en-US" altLang="nl-NL" b="1" baseline="-25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  <a:p>
            <a:endParaRPr lang="nl-NL" dirty="0"/>
          </a:p>
          <a:p>
            <a:r>
              <a:rPr lang="nl-NL" dirty="0"/>
              <a:t> 3  Bereken in welke massaverhouding ijzer en zuurstof met elkaar reageren. Gebruik het PS.</a:t>
            </a:r>
          </a:p>
          <a:p>
            <a:endParaRPr lang="nl-NL" dirty="0"/>
          </a:p>
          <a:p>
            <a:r>
              <a:rPr lang="nl-NL" dirty="0"/>
              <a:t>					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4 x 55,85  :   </a:t>
            </a:r>
            <a:r>
              <a:rPr lang="en-US" altLang="nl-NL" sz="800" b="1" dirty="0">
                <a:solidFill>
                  <a:schemeClr val="bg1"/>
                </a:solidFill>
                <a:latin typeface="Arial" panose="020B0604020202020204" pitchFamily="34" charset="0"/>
              </a:rPr>
              <a:t>  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6 x 16,00   =   223,4  :  96,00</a:t>
            </a:r>
            <a:endParaRPr lang="nl-NL" dirty="0">
              <a:solidFill>
                <a:schemeClr val="bg1"/>
              </a:solidFill>
            </a:endParaRPr>
          </a:p>
          <a:p>
            <a:endParaRPr lang="nl-NL" dirty="0"/>
          </a:p>
          <a:p>
            <a:r>
              <a:rPr lang="nl-NL" dirty="0"/>
              <a:t> 4  Bereken hoeveel gram ijzeroxide er ontstaat als 8,0 g ijzer reageert met een overmaat zuurstof.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4692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-16778" y="0"/>
            <a:ext cx="932954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Als ijzer en zuurstof met elkaar reageren ontstaat er ijzeroxide, Fe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3</a:t>
            </a:r>
            <a:r>
              <a:rPr lang="nl-NL" dirty="0"/>
              <a:t>.</a:t>
            </a:r>
          </a:p>
          <a:p>
            <a:endParaRPr lang="nl-NL" baseline="-25000" dirty="0"/>
          </a:p>
          <a:p>
            <a:r>
              <a:rPr lang="nl-NL" baseline="-25000" dirty="0"/>
              <a:t> </a:t>
            </a:r>
            <a:r>
              <a:rPr lang="nl-NL" dirty="0"/>
              <a:t>1  Geef de reactie vergelijking.                                        </a:t>
            </a:r>
          </a:p>
          <a:p>
            <a:r>
              <a:rPr lang="nl-NL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				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Fe       +      3 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2 Fe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3</a:t>
            </a:r>
            <a:endParaRPr lang="nl-NL" dirty="0"/>
          </a:p>
          <a:p>
            <a:r>
              <a:rPr lang="nl-NL" dirty="0"/>
              <a:t> </a:t>
            </a:r>
          </a:p>
          <a:p>
            <a:r>
              <a:rPr lang="nl-NL" dirty="0"/>
              <a:t> 2  In welke molecuulverhouding reageren ijzer en zuurstof met elkaar.  </a:t>
            </a:r>
          </a:p>
          <a:p>
            <a:r>
              <a:rPr lang="nl-NL" dirty="0"/>
              <a:t> </a:t>
            </a:r>
          </a:p>
          <a:p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                                         4             :   </a:t>
            </a:r>
            <a:r>
              <a:rPr lang="en-US" altLang="nl-NL" sz="200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3 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endParaRPr lang="en-US" altLang="nl-NL" b="1" baseline="-25000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endParaRPr lang="nl-NL" dirty="0"/>
          </a:p>
          <a:p>
            <a:r>
              <a:rPr lang="nl-NL" dirty="0"/>
              <a:t> 3  Bereken in welke massaverhouding ijzer en zuurstof met elkaar reageren. Gebruik het PS.</a:t>
            </a:r>
          </a:p>
          <a:p>
            <a:endParaRPr lang="nl-NL" dirty="0"/>
          </a:p>
          <a:p>
            <a:r>
              <a:rPr lang="nl-NL" dirty="0"/>
              <a:t>				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x 55,85  :   </a:t>
            </a:r>
            <a:r>
              <a:rPr lang="en-US" altLang="nl-NL" sz="800" b="1" dirty="0">
                <a:solidFill>
                  <a:schemeClr val="accent2"/>
                </a:solidFill>
                <a:latin typeface="Arial" panose="020B0604020202020204" pitchFamily="34" charset="0"/>
              </a:rPr>
              <a:t>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6 x 16,00   =   223,4  :  96,00</a:t>
            </a:r>
            <a:endParaRPr lang="nl-NL" dirty="0"/>
          </a:p>
          <a:p>
            <a:endParaRPr lang="nl-NL" dirty="0"/>
          </a:p>
          <a:p>
            <a:r>
              <a:rPr lang="nl-NL" dirty="0"/>
              <a:t> 4  Bereken hoeveel gram ijzeroxide er ontstaat als 8,0 g ijzer reageert met een overmaat zuurstof.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03883"/>
              </p:ext>
            </p:extLst>
          </p:nvPr>
        </p:nvGraphicFramePr>
        <p:xfrm>
          <a:off x="2001062" y="3928482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8,0 g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 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5" name="Groep 4"/>
          <p:cNvGrpSpPr/>
          <p:nvPr/>
        </p:nvGrpSpPr>
        <p:grpSpPr>
          <a:xfrm>
            <a:off x="5210775" y="5313289"/>
            <a:ext cx="818557" cy="418744"/>
            <a:chOff x="3625256" y="3367043"/>
            <a:chExt cx="818557" cy="418744"/>
          </a:xfrm>
        </p:grpSpPr>
        <p:cxnSp>
          <p:nvCxnSpPr>
            <p:cNvPr id="6" name="Rechte verbindingslijn 5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echte verbindingslijn 6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34175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-16778" y="0"/>
            <a:ext cx="932954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Als ijzer en zuurstof met elkaar reageren ontstaat er ijzeroxide, Fe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3</a:t>
            </a:r>
            <a:r>
              <a:rPr lang="nl-NL" dirty="0"/>
              <a:t>.</a:t>
            </a:r>
          </a:p>
          <a:p>
            <a:endParaRPr lang="nl-NL" baseline="-25000" dirty="0"/>
          </a:p>
          <a:p>
            <a:r>
              <a:rPr lang="nl-NL" baseline="-25000" dirty="0"/>
              <a:t> </a:t>
            </a:r>
            <a:r>
              <a:rPr lang="nl-NL" dirty="0"/>
              <a:t>1  Geef de reactie vergelijking.                                        </a:t>
            </a:r>
          </a:p>
          <a:p>
            <a:r>
              <a:rPr lang="nl-NL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				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Fe       +      3 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2 Fe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3</a:t>
            </a:r>
            <a:endParaRPr lang="nl-NL" dirty="0"/>
          </a:p>
          <a:p>
            <a:r>
              <a:rPr lang="nl-NL" dirty="0"/>
              <a:t> </a:t>
            </a:r>
          </a:p>
          <a:p>
            <a:r>
              <a:rPr lang="nl-NL" dirty="0"/>
              <a:t> 2  In welke molecuulverhouding reageren ijzer en zuurstof met elkaar.  </a:t>
            </a:r>
          </a:p>
          <a:p>
            <a:r>
              <a:rPr lang="nl-NL" dirty="0"/>
              <a:t> </a:t>
            </a:r>
          </a:p>
          <a:p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                                         4             :   </a:t>
            </a:r>
            <a:r>
              <a:rPr lang="en-US" altLang="nl-NL" sz="200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3 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endParaRPr lang="en-US" altLang="nl-NL" b="1" baseline="-25000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endParaRPr lang="nl-NL" dirty="0"/>
          </a:p>
          <a:p>
            <a:r>
              <a:rPr lang="nl-NL" dirty="0"/>
              <a:t> 3  Bereken in welke massaverhouding ijzer en zuurstof met elkaar reageren. Gebruik het PS.</a:t>
            </a:r>
          </a:p>
          <a:p>
            <a:endParaRPr lang="nl-NL" dirty="0"/>
          </a:p>
          <a:p>
            <a:r>
              <a:rPr lang="nl-NL" dirty="0"/>
              <a:t>				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x 55,85  :   </a:t>
            </a:r>
            <a:r>
              <a:rPr lang="en-US" altLang="nl-NL" sz="800" b="1" dirty="0">
                <a:solidFill>
                  <a:schemeClr val="accent2"/>
                </a:solidFill>
                <a:latin typeface="Arial" panose="020B0604020202020204" pitchFamily="34" charset="0"/>
              </a:rPr>
              <a:t>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6 x 16,00   =   223,4  :  96,00</a:t>
            </a:r>
            <a:endParaRPr lang="nl-NL" dirty="0"/>
          </a:p>
          <a:p>
            <a:endParaRPr lang="nl-NL" dirty="0"/>
          </a:p>
          <a:p>
            <a:r>
              <a:rPr lang="nl-NL" dirty="0"/>
              <a:t> 4  Bereken hoeveel gram ijzeroxide er ontstaat als 8,0 g ijzer reageert met een overmaat zuurstof.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749426"/>
              </p:ext>
            </p:extLst>
          </p:nvPr>
        </p:nvGraphicFramePr>
        <p:xfrm>
          <a:off x="2001062" y="3928482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8,0 g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 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11,4 g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5363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-16778" y="0"/>
            <a:ext cx="932954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Als ijzer en zuurstof met elkaar reageren ontstaat er ijzeroxide, Fe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3</a:t>
            </a:r>
            <a:r>
              <a:rPr lang="nl-NL" dirty="0"/>
              <a:t>.</a:t>
            </a:r>
          </a:p>
          <a:p>
            <a:endParaRPr lang="nl-NL" baseline="-25000" dirty="0"/>
          </a:p>
          <a:p>
            <a:r>
              <a:rPr lang="nl-NL" baseline="-25000" dirty="0"/>
              <a:t> </a:t>
            </a:r>
            <a:r>
              <a:rPr lang="nl-NL" dirty="0"/>
              <a:t>1  Geef de reactie vergelijking.                                        </a:t>
            </a:r>
          </a:p>
          <a:p>
            <a:r>
              <a:rPr lang="nl-NL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				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Fe       +      3 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2 Fe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3</a:t>
            </a:r>
            <a:endParaRPr lang="nl-NL" dirty="0"/>
          </a:p>
          <a:p>
            <a:r>
              <a:rPr lang="nl-NL" dirty="0"/>
              <a:t> </a:t>
            </a:r>
          </a:p>
          <a:p>
            <a:r>
              <a:rPr lang="nl-NL" dirty="0"/>
              <a:t> 2  In welke molecuulverhouding reageren ijzer en zuurstof met elkaar.  </a:t>
            </a:r>
          </a:p>
          <a:p>
            <a:r>
              <a:rPr lang="nl-NL" dirty="0"/>
              <a:t> </a:t>
            </a:r>
          </a:p>
          <a:p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                                         4             :   </a:t>
            </a:r>
            <a:r>
              <a:rPr lang="en-US" altLang="nl-NL" sz="200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3 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endParaRPr lang="en-US" altLang="nl-NL" b="1" baseline="-25000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endParaRPr lang="nl-NL" dirty="0"/>
          </a:p>
          <a:p>
            <a:r>
              <a:rPr lang="nl-NL" dirty="0"/>
              <a:t> 3  Bereken in welke massaverhouding ijzer en zuurstof met elkaar reageren. Gebruik het PS.</a:t>
            </a:r>
          </a:p>
          <a:p>
            <a:endParaRPr lang="nl-NL" dirty="0"/>
          </a:p>
          <a:p>
            <a:r>
              <a:rPr lang="nl-NL" dirty="0"/>
              <a:t>				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x 55,85  :   </a:t>
            </a:r>
            <a:r>
              <a:rPr lang="en-US" altLang="nl-NL" sz="800" b="1" dirty="0">
                <a:solidFill>
                  <a:schemeClr val="accent2"/>
                </a:solidFill>
                <a:latin typeface="Arial" panose="020B0604020202020204" pitchFamily="34" charset="0"/>
              </a:rPr>
              <a:t>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6 x 16,00   =   223,4  :  96,00</a:t>
            </a:r>
            <a:endParaRPr lang="nl-NL" dirty="0"/>
          </a:p>
          <a:p>
            <a:endParaRPr lang="nl-NL" dirty="0"/>
          </a:p>
          <a:p>
            <a:r>
              <a:rPr lang="nl-NL" dirty="0"/>
              <a:t> 4  Bereken hoeveel gram ijzeroxide er ontstaat als 8,0 g ijzer reageert met een overmaat zuurstof.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187918"/>
              </p:ext>
            </p:extLst>
          </p:nvPr>
        </p:nvGraphicFramePr>
        <p:xfrm>
          <a:off x="2001062" y="3928482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8,0 g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genoeg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211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-16778" y="0"/>
            <a:ext cx="932954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Als ijzer en zuurstof met elkaar reageren ontstaat er ijzeroxide, Fe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3</a:t>
            </a:r>
            <a:r>
              <a:rPr lang="nl-NL" dirty="0"/>
              <a:t>.</a:t>
            </a:r>
          </a:p>
          <a:p>
            <a:endParaRPr lang="nl-NL" baseline="-25000" dirty="0"/>
          </a:p>
          <a:p>
            <a:r>
              <a:rPr lang="nl-NL" baseline="-25000" dirty="0"/>
              <a:t> </a:t>
            </a:r>
            <a:r>
              <a:rPr lang="nl-NL" dirty="0"/>
              <a:t>1  Geef de reactie vergelijking.                                        </a:t>
            </a:r>
          </a:p>
          <a:p>
            <a:r>
              <a:rPr lang="nl-NL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				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Fe       +      3 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2 Fe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3</a:t>
            </a:r>
            <a:endParaRPr lang="nl-NL" dirty="0"/>
          </a:p>
          <a:p>
            <a:r>
              <a:rPr lang="nl-NL" dirty="0"/>
              <a:t> </a:t>
            </a:r>
          </a:p>
          <a:p>
            <a:r>
              <a:rPr lang="nl-NL" dirty="0"/>
              <a:t> 2  In welke molecuulverhouding reageren ijzer en zuurstof met elkaar.  </a:t>
            </a:r>
          </a:p>
          <a:p>
            <a:r>
              <a:rPr lang="nl-NL" dirty="0"/>
              <a:t> </a:t>
            </a:r>
          </a:p>
          <a:p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                                         4             :   </a:t>
            </a:r>
            <a:r>
              <a:rPr lang="en-US" altLang="nl-NL" sz="200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3 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endParaRPr lang="en-US" altLang="nl-NL" b="1" baseline="-25000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endParaRPr lang="nl-NL" dirty="0"/>
          </a:p>
          <a:p>
            <a:r>
              <a:rPr lang="nl-NL" dirty="0"/>
              <a:t> 3  Bereken in welke massaverhouding ijzer en zuurstof met elkaar reageren. Gebruik het PS.</a:t>
            </a:r>
          </a:p>
          <a:p>
            <a:endParaRPr lang="nl-NL" dirty="0"/>
          </a:p>
          <a:p>
            <a:r>
              <a:rPr lang="nl-NL" dirty="0"/>
              <a:t>				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x 55,85  :   </a:t>
            </a:r>
            <a:r>
              <a:rPr lang="en-US" altLang="nl-NL" sz="800" b="1" dirty="0">
                <a:solidFill>
                  <a:schemeClr val="accent2"/>
                </a:solidFill>
                <a:latin typeface="Arial" panose="020B0604020202020204" pitchFamily="34" charset="0"/>
              </a:rPr>
              <a:t>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6 x 16,00   =   223,4  :  96,00</a:t>
            </a:r>
            <a:endParaRPr lang="nl-NL" dirty="0"/>
          </a:p>
          <a:p>
            <a:endParaRPr lang="nl-NL" dirty="0"/>
          </a:p>
          <a:p>
            <a:r>
              <a:rPr lang="nl-NL" dirty="0"/>
              <a:t> 4  Bereken hoeveel gram ijzeroxide er ontstaat als 8,0 g ijzer reageert met een overmaat zuurstof.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997158"/>
              </p:ext>
            </p:extLst>
          </p:nvPr>
        </p:nvGraphicFramePr>
        <p:xfrm>
          <a:off x="2001062" y="3928482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319,4</a:t>
                      </a:r>
                      <a:r>
                        <a:rPr lang="nl-NL" b="1" dirty="0"/>
                        <a:t>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8,0 g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genoeg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2143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-16778" y="0"/>
            <a:ext cx="932954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Als ijzer en zuurstof met elkaar reageren ontstaat er ijzeroxide, Fe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3</a:t>
            </a:r>
            <a:r>
              <a:rPr lang="nl-NL" dirty="0"/>
              <a:t>.</a:t>
            </a:r>
          </a:p>
          <a:p>
            <a:endParaRPr lang="nl-NL" baseline="-25000" dirty="0"/>
          </a:p>
          <a:p>
            <a:r>
              <a:rPr lang="nl-NL" baseline="-25000" dirty="0"/>
              <a:t> </a:t>
            </a:r>
            <a:r>
              <a:rPr lang="nl-NL" dirty="0"/>
              <a:t>1  Geef de reactie vergelijking.                                        </a:t>
            </a:r>
          </a:p>
          <a:p>
            <a:r>
              <a:rPr lang="nl-NL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				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Fe       +      3 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2 Fe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3</a:t>
            </a:r>
            <a:endParaRPr lang="nl-NL" dirty="0"/>
          </a:p>
          <a:p>
            <a:r>
              <a:rPr lang="nl-NL" dirty="0"/>
              <a:t> </a:t>
            </a:r>
          </a:p>
          <a:p>
            <a:r>
              <a:rPr lang="nl-NL" dirty="0"/>
              <a:t> 2  In welke molecuulverhouding reageren ijzer en zuurstof met elkaar.  </a:t>
            </a:r>
          </a:p>
          <a:p>
            <a:r>
              <a:rPr lang="nl-NL" dirty="0"/>
              <a:t> </a:t>
            </a:r>
          </a:p>
          <a:p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                                         4             :   </a:t>
            </a:r>
            <a:r>
              <a:rPr lang="en-US" altLang="nl-NL" sz="200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3 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endParaRPr lang="en-US" altLang="nl-NL" b="1" baseline="-25000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endParaRPr lang="nl-NL" dirty="0"/>
          </a:p>
          <a:p>
            <a:r>
              <a:rPr lang="nl-NL" dirty="0"/>
              <a:t> 3  Bereken in welke massaverhouding ijzer en zuurstof met elkaar reageren. Gebruik het PS.</a:t>
            </a:r>
          </a:p>
          <a:p>
            <a:endParaRPr lang="nl-NL" dirty="0"/>
          </a:p>
          <a:p>
            <a:r>
              <a:rPr lang="nl-NL" dirty="0"/>
              <a:t>				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x 55,85  :   </a:t>
            </a:r>
            <a:r>
              <a:rPr lang="en-US" altLang="nl-NL" sz="800" b="1" dirty="0">
                <a:solidFill>
                  <a:schemeClr val="accent2"/>
                </a:solidFill>
                <a:latin typeface="Arial" panose="020B0604020202020204" pitchFamily="34" charset="0"/>
              </a:rPr>
              <a:t>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6 x 16,00   =   223,4  :  96,00</a:t>
            </a:r>
            <a:endParaRPr lang="nl-NL" dirty="0"/>
          </a:p>
          <a:p>
            <a:endParaRPr lang="nl-NL" dirty="0"/>
          </a:p>
          <a:p>
            <a:r>
              <a:rPr lang="nl-NL" dirty="0"/>
              <a:t> 4  Bereken hoeveel gram ijzeroxide er ontstaat als 8,0 g ijzer reageert met een overmaat zuurstof.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6434561"/>
              </p:ext>
            </p:extLst>
          </p:nvPr>
        </p:nvGraphicFramePr>
        <p:xfrm>
          <a:off x="2001062" y="3928482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319,4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8,0 g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genoeg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5" name="Groep 4">
            <a:extLst>
              <a:ext uri="{FF2B5EF4-FFF2-40B4-BE49-F238E27FC236}">
                <a16:creationId xmlns:a16="http://schemas.microsoft.com/office/drawing/2014/main" id="{374DF24E-EA8F-4489-8EC2-6BD4471B4FE1}"/>
              </a:ext>
            </a:extLst>
          </p:cNvPr>
          <p:cNvGrpSpPr/>
          <p:nvPr/>
        </p:nvGrpSpPr>
        <p:grpSpPr>
          <a:xfrm>
            <a:off x="5210775" y="5313289"/>
            <a:ext cx="2418324" cy="418744"/>
            <a:chOff x="3625256" y="3367043"/>
            <a:chExt cx="818557" cy="418744"/>
          </a:xfrm>
        </p:grpSpPr>
        <p:cxnSp>
          <p:nvCxnSpPr>
            <p:cNvPr id="6" name="Rechte verbindingslijn 5">
              <a:extLst>
                <a:ext uri="{FF2B5EF4-FFF2-40B4-BE49-F238E27FC236}">
                  <a16:creationId xmlns:a16="http://schemas.microsoft.com/office/drawing/2014/main" id="{89A9DA70-E3C5-4817-BC72-F0BB3BF8F6EB}"/>
                </a:ext>
              </a:extLst>
            </p:cNvPr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echte verbindingslijn 6">
              <a:extLst>
                <a:ext uri="{FF2B5EF4-FFF2-40B4-BE49-F238E27FC236}">
                  <a16:creationId xmlns:a16="http://schemas.microsoft.com/office/drawing/2014/main" id="{AE785FA8-F397-44D2-AD0E-14CF92D2EB4E}"/>
                </a:ext>
              </a:extLst>
            </p:cNvPr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39409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-16778" y="0"/>
            <a:ext cx="932954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Als ijzer en zuurstof met elkaar reageren ontstaat er ijzeroxide, Fe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3</a:t>
            </a:r>
            <a:r>
              <a:rPr lang="nl-NL" dirty="0"/>
              <a:t>.</a:t>
            </a:r>
          </a:p>
          <a:p>
            <a:endParaRPr lang="nl-NL" baseline="-25000" dirty="0"/>
          </a:p>
          <a:p>
            <a:r>
              <a:rPr lang="nl-NL" baseline="-25000" dirty="0"/>
              <a:t> </a:t>
            </a:r>
            <a:r>
              <a:rPr lang="nl-NL" dirty="0"/>
              <a:t>1  Geef de reactie vergelijking.                                        </a:t>
            </a:r>
          </a:p>
          <a:p>
            <a:r>
              <a:rPr lang="nl-NL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				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Fe       +      3 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2 Fe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3</a:t>
            </a:r>
            <a:endParaRPr lang="nl-NL" dirty="0"/>
          </a:p>
          <a:p>
            <a:r>
              <a:rPr lang="nl-NL" dirty="0"/>
              <a:t> </a:t>
            </a:r>
          </a:p>
          <a:p>
            <a:r>
              <a:rPr lang="nl-NL" dirty="0"/>
              <a:t> 2  In welke molecuulverhouding reageren ijzer en zuurstof met elkaar.  </a:t>
            </a:r>
          </a:p>
          <a:p>
            <a:r>
              <a:rPr lang="nl-NL" dirty="0"/>
              <a:t> </a:t>
            </a:r>
          </a:p>
          <a:p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                                         4             :   </a:t>
            </a:r>
            <a:r>
              <a:rPr lang="en-US" altLang="nl-NL" sz="200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3 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endParaRPr lang="en-US" altLang="nl-NL" b="1" baseline="-25000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endParaRPr lang="nl-NL" dirty="0"/>
          </a:p>
          <a:p>
            <a:r>
              <a:rPr lang="nl-NL" dirty="0"/>
              <a:t> 3  Bereken in welke massaverhouding ijzer en zuurstof met elkaar reageren. Gebruik het PS.</a:t>
            </a:r>
          </a:p>
          <a:p>
            <a:endParaRPr lang="nl-NL" dirty="0"/>
          </a:p>
          <a:p>
            <a:r>
              <a:rPr lang="nl-NL" dirty="0"/>
              <a:t>				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x 55,85  :   </a:t>
            </a:r>
            <a:r>
              <a:rPr lang="en-US" altLang="nl-NL" sz="800" b="1" dirty="0">
                <a:solidFill>
                  <a:schemeClr val="accent2"/>
                </a:solidFill>
                <a:latin typeface="Arial" panose="020B0604020202020204" pitchFamily="34" charset="0"/>
              </a:rPr>
              <a:t>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6 x 16,00   =   223,4  :  96,00</a:t>
            </a:r>
            <a:endParaRPr lang="nl-NL" dirty="0"/>
          </a:p>
          <a:p>
            <a:endParaRPr lang="nl-NL" dirty="0"/>
          </a:p>
          <a:p>
            <a:r>
              <a:rPr lang="nl-NL" dirty="0"/>
              <a:t> 4  Bereken hoeveel gram ijzeroxide er ontstaat als 8,0 g ijzer reageert met een overmaat zuurstof.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842242"/>
              </p:ext>
            </p:extLst>
          </p:nvPr>
        </p:nvGraphicFramePr>
        <p:xfrm>
          <a:off x="2001062" y="3928482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319,4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8,0 g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genoeg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0070C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11,4 g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790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601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-16778" y="0"/>
            <a:ext cx="9446560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Als ijzer en zuurstof met elkaar reageren ontstaat er ijzeroxide, Fe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3</a:t>
            </a:r>
            <a:r>
              <a:rPr lang="nl-NL" dirty="0"/>
              <a:t>.</a:t>
            </a:r>
          </a:p>
          <a:p>
            <a:endParaRPr lang="nl-NL" baseline="-25000" dirty="0"/>
          </a:p>
          <a:p>
            <a:r>
              <a:rPr lang="nl-NL" baseline="-25000" dirty="0"/>
              <a:t> </a:t>
            </a:r>
            <a:r>
              <a:rPr lang="nl-NL" dirty="0"/>
              <a:t>1  Geef de reactie vergelijking.                                        </a:t>
            </a:r>
          </a:p>
          <a:p>
            <a:r>
              <a:rPr lang="nl-NL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				</a:t>
            </a:r>
            <a:r>
              <a:rPr lang="nl-NL" altLang="nl-NL" b="1" dirty="0">
                <a:solidFill>
                  <a:srgbClr val="FF0000"/>
                </a:solidFill>
                <a:latin typeface="Arial" panose="020B0604020202020204" pitchFamily="34" charset="0"/>
              </a:rPr>
              <a:t>	</a:t>
            </a:r>
            <a:r>
              <a:rPr lang="en-US" altLang="nl-NL" b="1" dirty="0">
                <a:solidFill>
                  <a:srgbClr val="FF0000"/>
                </a:solidFill>
                <a:latin typeface="Arial" panose="020B0604020202020204" pitchFamily="34" charset="0"/>
              </a:rPr>
              <a:t>4 Fe       +      3 O</a:t>
            </a:r>
            <a:r>
              <a:rPr lang="en-US" altLang="nl-NL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rgbClr val="FF0000"/>
                </a:solidFill>
                <a:latin typeface="Arial" panose="020B0604020202020204" pitchFamily="34" charset="0"/>
              </a:rPr>
              <a:t>      </a:t>
            </a:r>
            <a:r>
              <a:rPr lang="en-US" altLang="nl-NL" b="1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nl-NL" b="1" dirty="0">
                <a:solidFill>
                  <a:srgbClr val="FF0000"/>
                </a:solidFill>
                <a:latin typeface="Arial" panose="020B0604020202020204" pitchFamily="34" charset="0"/>
              </a:rPr>
              <a:t>    2 Fe</a:t>
            </a:r>
            <a:r>
              <a:rPr lang="en-US" altLang="nl-NL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rgbClr val="FF0000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3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>
                <a:solidFill>
                  <a:srgbClr val="FF0000"/>
                </a:solidFill>
              </a:rPr>
              <a:t> </a:t>
            </a:r>
          </a:p>
          <a:p>
            <a:r>
              <a:rPr lang="nl-NL" dirty="0"/>
              <a:t> 2  In welke molecuulverhouding reageren ijzer en zuurstof met elkaar.  </a:t>
            </a:r>
          </a:p>
          <a:p>
            <a:r>
              <a:rPr lang="nl-NL" dirty="0"/>
              <a:t> </a:t>
            </a:r>
          </a:p>
          <a:p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                                                                        4             :   </a:t>
            </a:r>
            <a:r>
              <a:rPr lang="en-US" altLang="nl-NL" sz="200" b="1" dirty="0">
                <a:solidFill>
                  <a:schemeClr val="bg1"/>
                </a:solidFill>
                <a:latin typeface="Arial" panose="020B0604020202020204" pitchFamily="34" charset="0"/>
              </a:rPr>
              <a:t>                               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3 O</a:t>
            </a:r>
            <a:r>
              <a:rPr lang="en-US" altLang="nl-NL" b="1" baseline="-25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  <a:p>
            <a:endParaRPr lang="nl-NL" dirty="0"/>
          </a:p>
          <a:p>
            <a:r>
              <a:rPr lang="nl-NL" dirty="0"/>
              <a:t> 3  Bereken in welke massaverhouding ijzer en zuurstof met elkaar reageren. Gebruik het PS.</a:t>
            </a:r>
          </a:p>
          <a:p>
            <a:endParaRPr lang="nl-NL" dirty="0"/>
          </a:p>
          <a:p>
            <a:r>
              <a:rPr lang="nl-NL" dirty="0"/>
              <a:t>					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4 x 55,85  :   </a:t>
            </a:r>
            <a:r>
              <a:rPr lang="en-US" altLang="nl-NL" sz="800" b="1" dirty="0">
                <a:solidFill>
                  <a:schemeClr val="bg1"/>
                </a:solidFill>
                <a:latin typeface="Arial" panose="020B0604020202020204" pitchFamily="34" charset="0"/>
              </a:rPr>
              <a:t>  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6 x 16,00   =   223,4  :  96,00</a:t>
            </a:r>
            <a:endParaRPr lang="nl-NL" dirty="0">
              <a:solidFill>
                <a:schemeClr val="bg1"/>
              </a:solidFill>
            </a:endParaRPr>
          </a:p>
          <a:p>
            <a:endParaRPr lang="nl-NL" dirty="0"/>
          </a:p>
          <a:p>
            <a:r>
              <a:rPr lang="nl-NL" dirty="0"/>
              <a:t> 4  Bereken hoeveel gram ijzeroxide er ontstaat als 8,0 g ijzer reageert met een overmaat zuurstof.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028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-16778" y="0"/>
            <a:ext cx="932954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Als ijzer en zuurstof met elkaar reageren ontstaat er ijzeroxide, Fe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3</a:t>
            </a:r>
            <a:r>
              <a:rPr lang="nl-NL" dirty="0"/>
              <a:t>.</a:t>
            </a:r>
          </a:p>
          <a:p>
            <a:endParaRPr lang="nl-NL" baseline="-25000" dirty="0"/>
          </a:p>
          <a:p>
            <a:r>
              <a:rPr lang="nl-NL" baseline="-25000" dirty="0"/>
              <a:t> </a:t>
            </a:r>
            <a:r>
              <a:rPr lang="nl-NL" dirty="0"/>
              <a:t>1  Geef de reactie vergelijking.                                        </a:t>
            </a:r>
          </a:p>
          <a:p>
            <a:r>
              <a:rPr lang="nl-NL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				</a:t>
            </a:r>
            <a:r>
              <a:rPr lang="nl-NL" altLang="nl-NL" b="1" dirty="0">
                <a:solidFill>
                  <a:srgbClr val="FF0000"/>
                </a:solidFill>
                <a:latin typeface="Arial" panose="020B0604020202020204" pitchFamily="34" charset="0"/>
              </a:rPr>
              <a:t>	</a:t>
            </a:r>
            <a:r>
              <a:rPr lang="en-US" altLang="nl-NL" b="1" dirty="0">
                <a:solidFill>
                  <a:srgbClr val="FF0000"/>
                </a:solidFill>
                <a:latin typeface="Arial" panose="020B0604020202020204" pitchFamily="34" charset="0"/>
              </a:rPr>
              <a:t>4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Fe       +</a:t>
            </a:r>
            <a:r>
              <a:rPr lang="en-US" altLang="nl-NL" b="1" dirty="0">
                <a:solidFill>
                  <a:srgbClr val="FF0000"/>
                </a:solidFill>
                <a:latin typeface="Arial" panose="020B0604020202020204" pitchFamily="34" charset="0"/>
              </a:rPr>
              <a:t>      3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2 Fe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3</a:t>
            </a:r>
            <a:endParaRPr lang="nl-NL" dirty="0">
              <a:solidFill>
                <a:schemeClr val="accent2"/>
              </a:solidFill>
            </a:endParaRPr>
          </a:p>
          <a:p>
            <a:r>
              <a:rPr lang="nl-NL" dirty="0">
                <a:solidFill>
                  <a:srgbClr val="FF0000"/>
                </a:solidFill>
              </a:rPr>
              <a:t> </a:t>
            </a:r>
          </a:p>
          <a:p>
            <a:r>
              <a:rPr lang="nl-NL" dirty="0"/>
              <a:t> 2  In welke molecuulverhouding reageren ijzer en zuurstof met elkaar.  </a:t>
            </a:r>
          </a:p>
          <a:p>
            <a:r>
              <a:rPr lang="nl-NL" dirty="0"/>
              <a:t> 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en-US" altLang="nl-NL" b="1" dirty="0">
                <a:solidFill>
                  <a:srgbClr val="FF0000"/>
                </a:solidFill>
                <a:latin typeface="Arial" panose="020B0604020202020204" pitchFamily="34" charset="0"/>
              </a:rPr>
              <a:t>                                                                        4             :   </a:t>
            </a:r>
            <a:r>
              <a:rPr lang="en-US" altLang="nl-NL" sz="200" b="1" dirty="0">
                <a:solidFill>
                  <a:srgbClr val="FF0000"/>
                </a:solidFill>
                <a:latin typeface="Arial" panose="020B0604020202020204" pitchFamily="34" charset="0"/>
              </a:rPr>
              <a:t>                               </a:t>
            </a:r>
            <a:r>
              <a:rPr lang="en-US" altLang="nl-NL" b="1" dirty="0">
                <a:solidFill>
                  <a:srgbClr val="FF0000"/>
                </a:solidFill>
                <a:latin typeface="Arial" panose="020B0604020202020204" pitchFamily="34" charset="0"/>
              </a:rPr>
              <a:t>3 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  <a:p>
            <a:endParaRPr lang="nl-NL" dirty="0"/>
          </a:p>
          <a:p>
            <a:r>
              <a:rPr lang="nl-NL" dirty="0"/>
              <a:t> 3  Bereken in welke massaverhouding ijzer en zuurstof met elkaar reageren. Gebruik het PS.</a:t>
            </a:r>
          </a:p>
          <a:p>
            <a:endParaRPr lang="nl-NL" dirty="0"/>
          </a:p>
          <a:p>
            <a:r>
              <a:rPr lang="nl-NL" dirty="0"/>
              <a:t>					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4 x 55,85  :   </a:t>
            </a:r>
            <a:r>
              <a:rPr lang="en-US" altLang="nl-NL" sz="800" b="1" dirty="0">
                <a:solidFill>
                  <a:schemeClr val="bg1"/>
                </a:solidFill>
                <a:latin typeface="Arial" panose="020B0604020202020204" pitchFamily="34" charset="0"/>
              </a:rPr>
              <a:t>  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6 x 16,00   =   223,4  :  96,00</a:t>
            </a:r>
            <a:endParaRPr lang="nl-NL" dirty="0">
              <a:solidFill>
                <a:schemeClr val="bg1"/>
              </a:solidFill>
            </a:endParaRPr>
          </a:p>
          <a:p>
            <a:endParaRPr lang="nl-NL" dirty="0"/>
          </a:p>
          <a:p>
            <a:r>
              <a:rPr lang="nl-NL" dirty="0"/>
              <a:t> 4  Bereken hoeveel gram ijzeroxide er ontstaat als 8,0 g ijzer reageert met een overmaat zuurstof.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5033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-16778" y="0"/>
            <a:ext cx="932954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Als ijzer en zuurstof met elkaar reageren ontstaat er ijzeroxide, Fe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3</a:t>
            </a:r>
            <a:r>
              <a:rPr lang="nl-NL" dirty="0"/>
              <a:t>.</a:t>
            </a:r>
          </a:p>
          <a:p>
            <a:endParaRPr lang="nl-NL" baseline="-25000" dirty="0"/>
          </a:p>
          <a:p>
            <a:r>
              <a:rPr lang="nl-NL" baseline="-25000" dirty="0"/>
              <a:t> </a:t>
            </a:r>
            <a:r>
              <a:rPr lang="nl-NL" dirty="0"/>
              <a:t>1  Geef de reactie vergelijking.                                        </a:t>
            </a:r>
          </a:p>
          <a:p>
            <a:r>
              <a:rPr lang="nl-NL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				</a:t>
            </a:r>
            <a:r>
              <a:rPr lang="nl-NL" altLang="nl-NL" b="1" dirty="0">
                <a:solidFill>
                  <a:srgbClr val="FF0000"/>
                </a:solidFill>
                <a:latin typeface="Arial" panose="020B0604020202020204" pitchFamily="34" charset="0"/>
              </a:rPr>
              <a:t>	</a:t>
            </a:r>
            <a:r>
              <a:rPr lang="en-US" altLang="nl-NL" b="1" dirty="0">
                <a:solidFill>
                  <a:srgbClr val="FF0000"/>
                </a:solidFill>
                <a:latin typeface="Arial" panose="020B0604020202020204" pitchFamily="34" charset="0"/>
              </a:rPr>
              <a:t>4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Fe       +      </a:t>
            </a:r>
            <a:r>
              <a:rPr lang="en-US" altLang="nl-NL" b="1" dirty="0">
                <a:solidFill>
                  <a:srgbClr val="FF0000"/>
                </a:solidFill>
                <a:latin typeface="Arial" panose="020B0604020202020204" pitchFamily="34" charset="0"/>
              </a:rPr>
              <a:t>3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O</a:t>
            </a:r>
            <a:r>
              <a:rPr lang="en-US" altLang="nl-NL" b="1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2 Fe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3</a:t>
            </a:r>
            <a:endParaRPr lang="nl-NL" dirty="0">
              <a:solidFill>
                <a:schemeClr val="accent2"/>
              </a:solidFill>
            </a:endParaRPr>
          </a:p>
          <a:p>
            <a:r>
              <a:rPr lang="nl-NL" dirty="0">
                <a:solidFill>
                  <a:srgbClr val="FF0000"/>
                </a:solidFill>
              </a:rPr>
              <a:t> </a:t>
            </a:r>
          </a:p>
          <a:p>
            <a:r>
              <a:rPr lang="nl-NL" dirty="0"/>
              <a:t> 2  In welke molecuulverhouding reageren ijzer en zuurstof met elkaar.  </a:t>
            </a:r>
          </a:p>
          <a:p>
            <a:r>
              <a:rPr lang="nl-NL" dirty="0"/>
              <a:t> 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en-US" altLang="nl-NL" b="1" dirty="0">
                <a:solidFill>
                  <a:srgbClr val="FF0000"/>
                </a:solidFill>
                <a:latin typeface="Arial" panose="020B0604020202020204" pitchFamily="34" charset="0"/>
              </a:rPr>
              <a:t>                                                                  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            :   </a:t>
            </a:r>
            <a:r>
              <a:rPr lang="en-US" altLang="nl-NL" sz="200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3 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  <a:p>
            <a:endParaRPr lang="nl-NL" dirty="0"/>
          </a:p>
          <a:p>
            <a:r>
              <a:rPr lang="nl-NL" dirty="0"/>
              <a:t> 3  Bereken in welke massaverhouding ijzer en zuurstof met elkaar reageren. Gebruik het PS.</a:t>
            </a:r>
          </a:p>
          <a:p>
            <a:endParaRPr lang="nl-NL" dirty="0"/>
          </a:p>
          <a:p>
            <a:r>
              <a:rPr lang="nl-NL" dirty="0"/>
              <a:t>				</a:t>
            </a:r>
            <a:r>
              <a:rPr lang="nl-NL" dirty="0">
                <a:solidFill>
                  <a:srgbClr val="FF0000"/>
                </a:solidFill>
              </a:rPr>
              <a:t>	</a:t>
            </a:r>
            <a:r>
              <a:rPr lang="en-US" altLang="nl-NL" b="1" dirty="0">
                <a:solidFill>
                  <a:srgbClr val="FF0000"/>
                </a:solidFill>
                <a:latin typeface="Arial" panose="020B0604020202020204" pitchFamily="34" charset="0"/>
              </a:rPr>
              <a:t>4 x 55,85  :   </a:t>
            </a:r>
            <a:r>
              <a:rPr lang="en-US" altLang="nl-NL" sz="800" b="1" dirty="0">
                <a:solidFill>
                  <a:srgbClr val="FF0000"/>
                </a:solidFill>
                <a:latin typeface="Arial" panose="020B0604020202020204" pitchFamily="34" charset="0"/>
              </a:rPr>
              <a:t>  </a:t>
            </a:r>
            <a:r>
              <a:rPr lang="en-US" altLang="nl-NL" b="1" dirty="0">
                <a:solidFill>
                  <a:srgbClr val="FF0000"/>
                </a:solidFill>
                <a:latin typeface="Arial" panose="020B0604020202020204" pitchFamily="34" charset="0"/>
              </a:rPr>
              <a:t>6 x 16,00   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=   223,4  :  96,00</a:t>
            </a:r>
            <a:endParaRPr lang="nl-NL" dirty="0">
              <a:solidFill>
                <a:schemeClr val="bg1"/>
              </a:solidFill>
            </a:endParaRPr>
          </a:p>
          <a:p>
            <a:endParaRPr lang="nl-NL" dirty="0"/>
          </a:p>
          <a:p>
            <a:r>
              <a:rPr lang="nl-NL" dirty="0"/>
              <a:t> 4  Bereken hoeveel gram ijzeroxide er ontstaat als 8,0 g ijzer reageert met een overmaat zuurstof.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8460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-16778" y="0"/>
            <a:ext cx="932954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Als ijzer en zuurstof met elkaar reageren ontstaat er ijzeroxide, Fe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3</a:t>
            </a:r>
            <a:r>
              <a:rPr lang="nl-NL" dirty="0"/>
              <a:t>.</a:t>
            </a:r>
          </a:p>
          <a:p>
            <a:endParaRPr lang="nl-NL" baseline="-25000" dirty="0"/>
          </a:p>
          <a:p>
            <a:r>
              <a:rPr lang="nl-NL" baseline="-25000" dirty="0"/>
              <a:t> </a:t>
            </a:r>
            <a:r>
              <a:rPr lang="nl-NL" dirty="0"/>
              <a:t>1  Geef de reactie vergelijking.                                        </a:t>
            </a:r>
          </a:p>
          <a:p>
            <a:r>
              <a:rPr lang="nl-NL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				</a:t>
            </a:r>
            <a:r>
              <a:rPr lang="nl-NL" altLang="nl-NL" b="1" dirty="0">
                <a:solidFill>
                  <a:srgbClr val="FF0000"/>
                </a:solidFill>
                <a:latin typeface="Arial" panose="020B0604020202020204" pitchFamily="34" charset="0"/>
              </a:rPr>
              <a:t>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Fe       +      3 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2 Fe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3</a:t>
            </a:r>
            <a:endParaRPr lang="nl-NL" dirty="0">
              <a:solidFill>
                <a:schemeClr val="accent2"/>
              </a:solidFill>
            </a:endParaRPr>
          </a:p>
          <a:p>
            <a:r>
              <a:rPr lang="nl-NL" dirty="0">
                <a:solidFill>
                  <a:schemeClr val="accent2"/>
                </a:solidFill>
              </a:rPr>
              <a:t> </a:t>
            </a:r>
          </a:p>
          <a:p>
            <a:r>
              <a:rPr lang="nl-NL" dirty="0"/>
              <a:t> 2  In welke molecuulverhouding reageren ijzer en zuurstof met elkaar.  </a:t>
            </a:r>
          </a:p>
          <a:p>
            <a:r>
              <a:rPr lang="nl-NL" dirty="0"/>
              <a:t> 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en-US" altLang="nl-NL" b="1" dirty="0">
                <a:solidFill>
                  <a:srgbClr val="FF0000"/>
                </a:solidFill>
                <a:latin typeface="Arial" panose="020B0604020202020204" pitchFamily="34" charset="0"/>
              </a:rPr>
              <a:t>                                                                  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            :   </a:t>
            </a:r>
            <a:r>
              <a:rPr lang="en-US" altLang="nl-NL" sz="200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3 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</a:p>
          <a:p>
            <a:endParaRPr lang="nl-NL" dirty="0"/>
          </a:p>
          <a:p>
            <a:r>
              <a:rPr lang="nl-NL" dirty="0"/>
              <a:t> 3  Bereken in welke massaverhouding ijzer en zuurstof met elkaar reageren. Gebruik het PS.</a:t>
            </a:r>
          </a:p>
          <a:p>
            <a:endParaRPr lang="nl-NL" dirty="0"/>
          </a:p>
          <a:p>
            <a:r>
              <a:rPr lang="nl-NL" dirty="0"/>
              <a:t>				</a:t>
            </a:r>
            <a:r>
              <a:rPr lang="nl-NL" dirty="0">
                <a:solidFill>
                  <a:srgbClr val="FF0000"/>
                </a:solidFill>
              </a:rPr>
              <a:t>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x 55,85  :   </a:t>
            </a:r>
            <a:r>
              <a:rPr lang="en-US" altLang="nl-NL" sz="800" b="1" dirty="0">
                <a:solidFill>
                  <a:schemeClr val="accent2"/>
                </a:solidFill>
                <a:latin typeface="Arial" panose="020B0604020202020204" pitchFamily="34" charset="0"/>
              </a:rPr>
              <a:t>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6 x 16,00   =   </a:t>
            </a:r>
            <a:r>
              <a:rPr lang="en-US" altLang="nl-NL" b="1" dirty="0">
                <a:solidFill>
                  <a:srgbClr val="FF0000"/>
                </a:solidFill>
                <a:latin typeface="Arial" panose="020B0604020202020204" pitchFamily="34" charset="0"/>
              </a:rPr>
              <a:t>223,4  :  96,00</a:t>
            </a:r>
            <a:endParaRPr lang="nl-NL" dirty="0">
              <a:solidFill>
                <a:srgbClr val="FF0000"/>
              </a:solidFill>
            </a:endParaRPr>
          </a:p>
          <a:p>
            <a:endParaRPr lang="nl-NL" dirty="0"/>
          </a:p>
          <a:p>
            <a:r>
              <a:rPr lang="nl-NL" dirty="0"/>
              <a:t> 4  Bereken hoeveel gram ijzeroxide er ontstaat als 8,0 g ijzer reageert met een overmaat zuurstof.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4554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-16778" y="0"/>
            <a:ext cx="932954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Als ijzer en zuurstof met elkaar reageren ontstaat er ijzeroxide, Fe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3</a:t>
            </a:r>
            <a:r>
              <a:rPr lang="nl-NL" dirty="0"/>
              <a:t>.</a:t>
            </a:r>
          </a:p>
          <a:p>
            <a:endParaRPr lang="nl-NL" baseline="-25000" dirty="0"/>
          </a:p>
          <a:p>
            <a:r>
              <a:rPr lang="nl-NL" baseline="-25000" dirty="0"/>
              <a:t> </a:t>
            </a:r>
            <a:r>
              <a:rPr lang="nl-NL" dirty="0"/>
              <a:t>1  Geef de reactie vergelijking.                                        </a:t>
            </a:r>
          </a:p>
          <a:p>
            <a:r>
              <a:rPr lang="nl-NL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				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Fe       +      3 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2 Fe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3</a:t>
            </a:r>
            <a:endParaRPr lang="nl-NL" dirty="0">
              <a:solidFill>
                <a:schemeClr val="accent2"/>
              </a:solidFill>
            </a:endParaRPr>
          </a:p>
          <a:p>
            <a:r>
              <a:rPr lang="nl-NL" dirty="0"/>
              <a:t> </a:t>
            </a:r>
          </a:p>
          <a:p>
            <a:r>
              <a:rPr lang="nl-NL" dirty="0"/>
              <a:t> 2  In welke molecuulverhouding reageren ijzer en zuurstof met elkaar.  </a:t>
            </a:r>
          </a:p>
          <a:p>
            <a:r>
              <a:rPr lang="nl-NL" dirty="0"/>
              <a:t> </a:t>
            </a:r>
          </a:p>
          <a:p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                                         4             :   </a:t>
            </a:r>
            <a:r>
              <a:rPr lang="en-US" altLang="nl-NL" sz="200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3 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endParaRPr lang="en-US" altLang="nl-NL" b="1" baseline="-25000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endParaRPr lang="nl-NL" dirty="0"/>
          </a:p>
          <a:p>
            <a:r>
              <a:rPr lang="nl-NL" dirty="0"/>
              <a:t> 3  Bereken in welke massaverhouding ijzer en zuurstof met elkaar reageren. Gebruik het PS.</a:t>
            </a:r>
          </a:p>
          <a:p>
            <a:endParaRPr lang="nl-NL" dirty="0"/>
          </a:p>
          <a:p>
            <a:r>
              <a:rPr lang="nl-NL" dirty="0"/>
              <a:t>				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x 55,85  :   </a:t>
            </a:r>
            <a:r>
              <a:rPr lang="en-US" altLang="nl-NL" sz="800" b="1" dirty="0">
                <a:solidFill>
                  <a:schemeClr val="accent2"/>
                </a:solidFill>
                <a:latin typeface="Arial" panose="020B0604020202020204" pitchFamily="34" charset="0"/>
              </a:rPr>
              <a:t>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6 x 16,00   =   223,4  :  96,00</a:t>
            </a:r>
            <a:endParaRPr lang="nl-NL" dirty="0"/>
          </a:p>
          <a:p>
            <a:endParaRPr lang="nl-NL" dirty="0"/>
          </a:p>
          <a:p>
            <a:r>
              <a:rPr lang="nl-NL" dirty="0"/>
              <a:t> 4  Bereken hoeveel gram ijzeroxide er ontstaat als 8,0 g ijzer reageert met een overmaat zuurstof.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2419833"/>
              </p:ext>
            </p:extLst>
          </p:nvPr>
        </p:nvGraphicFramePr>
        <p:xfrm>
          <a:off x="2001062" y="3928482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/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4973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-16778" y="0"/>
            <a:ext cx="9446560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Als ijzer en zuurstof met elkaar reageren ontstaat er ijzeroxide, Fe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3</a:t>
            </a:r>
            <a:r>
              <a:rPr lang="nl-NL" dirty="0"/>
              <a:t>.</a:t>
            </a:r>
          </a:p>
          <a:p>
            <a:endParaRPr lang="nl-NL" baseline="-25000" dirty="0"/>
          </a:p>
          <a:p>
            <a:r>
              <a:rPr lang="nl-NL" baseline="-25000" dirty="0"/>
              <a:t> </a:t>
            </a:r>
            <a:r>
              <a:rPr lang="nl-NL" dirty="0"/>
              <a:t>1  Geef de reactie vergelijking.                                        </a:t>
            </a:r>
          </a:p>
          <a:p>
            <a:r>
              <a:rPr lang="nl-NL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				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Fe       +      3 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2 Fe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3</a:t>
            </a:r>
            <a:endParaRPr lang="nl-NL" dirty="0"/>
          </a:p>
          <a:p>
            <a:r>
              <a:rPr lang="nl-NL" dirty="0"/>
              <a:t> </a:t>
            </a:r>
          </a:p>
          <a:p>
            <a:r>
              <a:rPr lang="nl-NL" dirty="0"/>
              <a:t> 2  In welke molecuulverhouding reageren ijzer en zuurstof met elkaar.  </a:t>
            </a:r>
          </a:p>
          <a:p>
            <a:r>
              <a:rPr lang="nl-NL" dirty="0"/>
              <a:t> </a:t>
            </a:r>
          </a:p>
          <a:p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                                         4             :   </a:t>
            </a:r>
            <a:r>
              <a:rPr lang="en-US" altLang="nl-NL" sz="200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3 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endParaRPr lang="en-US" altLang="nl-NL" b="1" baseline="-25000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endParaRPr lang="nl-NL" dirty="0"/>
          </a:p>
          <a:p>
            <a:r>
              <a:rPr lang="nl-NL" dirty="0"/>
              <a:t> 3  Bereken in welke massaverhouding ijzer en zuurstof met elkaar reageren. Gebruik het PS.</a:t>
            </a:r>
          </a:p>
          <a:p>
            <a:endParaRPr lang="nl-NL" dirty="0"/>
          </a:p>
          <a:p>
            <a:r>
              <a:rPr lang="nl-NL" dirty="0"/>
              <a:t>				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x 55,85  :   </a:t>
            </a:r>
            <a:r>
              <a:rPr lang="en-US" altLang="nl-NL" sz="800" b="1" dirty="0">
                <a:solidFill>
                  <a:schemeClr val="accent2"/>
                </a:solidFill>
                <a:latin typeface="Arial" panose="020B0604020202020204" pitchFamily="34" charset="0"/>
              </a:rPr>
              <a:t>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6 x 16,00   =   223,4  :  96,00</a:t>
            </a:r>
            <a:endParaRPr lang="nl-NL" dirty="0"/>
          </a:p>
          <a:p>
            <a:endParaRPr lang="nl-NL" dirty="0"/>
          </a:p>
          <a:p>
            <a:r>
              <a:rPr lang="nl-NL" dirty="0"/>
              <a:t> 4  Bereken hoeveel gram ijzeroxide er ontstaat als 8,0 g ijzer reageert met een overmaat zuurstof.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013697"/>
              </p:ext>
            </p:extLst>
          </p:nvPr>
        </p:nvGraphicFramePr>
        <p:xfrm>
          <a:off x="2001062" y="3928482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nl-NL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518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-16778" y="0"/>
            <a:ext cx="932954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Als ijzer en zuurstof met elkaar reageren ontstaat er ijzeroxide, Fe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3</a:t>
            </a:r>
            <a:r>
              <a:rPr lang="nl-NL" dirty="0"/>
              <a:t>.</a:t>
            </a:r>
          </a:p>
          <a:p>
            <a:endParaRPr lang="nl-NL" baseline="-25000" dirty="0"/>
          </a:p>
          <a:p>
            <a:r>
              <a:rPr lang="nl-NL" baseline="-25000" dirty="0"/>
              <a:t> </a:t>
            </a:r>
            <a:r>
              <a:rPr lang="nl-NL" dirty="0"/>
              <a:t>1  Geef de reactie vergelijking.                                        </a:t>
            </a:r>
          </a:p>
          <a:p>
            <a:r>
              <a:rPr lang="nl-NL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				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Fe       +      3 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2 Fe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3</a:t>
            </a:r>
            <a:endParaRPr lang="nl-NL" dirty="0"/>
          </a:p>
          <a:p>
            <a:r>
              <a:rPr lang="nl-NL" dirty="0"/>
              <a:t> </a:t>
            </a:r>
          </a:p>
          <a:p>
            <a:r>
              <a:rPr lang="nl-NL" dirty="0"/>
              <a:t> 2  In welke molecuulverhouding reageren ijzer en zuurstof met elkaar.  </a:t>
            </a:r>
          </a:p>
          <a:p>
            <a:r>
              <a:rPr lang="nl-NL" dirty="0"/>
              <a:t> </a:t>
            </a:r>
          </a:p>
          <a:p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                                         4             :   </a:t>
            </a:r>
            <a:r>
              <a:rPr lang="en-US" altLang="nl-NL" sz="200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3 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endParaRPr lang="en-US" altLang="nl-NL" b="1" baseline="-25000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endParaRPr lang="nl-NL" dirty="0"/>
          </a:p>
          <a:p>
            <a:r>
              <a:rPr lang="nl-NL" dirty="0"/>
              <a:t> 3  Bereken in welke massaverhouding ijzer en zuurstof met elkaar reageren. Gebruik het PS.</a:t>
            </a:r>
          </a:p>
          <a:p>
            <a:endParaRPr lang="nl-NL" dirty="0"/>
          </a:p>
          <a:p>
            <a:r>
              <a:rPr lang="nl-NL" dirty="0"/>
              <a:t>				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x 55,85  :   </a:t>
            </a:r>
            <a:r>
              <a:rPr lang="en-US" altLang="nl-NL" sz="800" b="1" dirty="0">
                <a:solidFill>
                  <a:schemeClr val="accent2"/>
                </a:solidFill>
                <a:latin typeface="Arial" panose="020B0604020202020204" pitchFamily="34" charset="0"/>
              </a:rPr>
              <a:t>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6 x 16,00   =   223,4  :  96,00</a:t>
            </a:r>
            <a:endParaRPr lang="nl-NL" dirty="0"/>
          </a:p>
          <a:p>
            <a:endParaRPr lang="nl-NL" dirty="0"/>
          </a:p>
          <a:p>
            <a:r>
              <a:rPr lang="nl-NL" dirty="0"/>
              <a:t> 4  Bereken hoeveel gram ijzeroxide er ontstaat als 8,0 g ijzer reageert met een overmaat zuurstof.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456537"/>
              </p:ext>
            </p:extLst>
          </p:nvPr>
        </p:nvGraphicFramePr>
        <p:xfrm>
          <a:off x="2001062" y="3928482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8,0 g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genoeg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4044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-16778" y="0"/>
            <a:ext cx="932954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Als ijzer en zuurstof met elkaar reageren ontstaat er ijzeroxide, Fe</a:t>
            </a:r>
            <a:r>
              <a:rPr lang="nl-NL" baseline="-25000" dirty="0"/>
              <a:t>2</a:t>
            </a:r>
            <a:r>
              <a:rPr lang="nl-NL" dirty="0"/>
              <a:t>O</a:t>
            </a:r>
            <a:r>
              <a:rPr lang="nl-NL" baseline="-25000" dirty="0"/>
              <a:t>3</a:t>
            </a:r>
            <a:r>
              <a:rPr lang="nl-NL" dirty="0"/>
              <a:t>.</a:t>
            </a:r>
          </a:p>
          <a:p>
            <a:endParaRPr lang="nl-NL" baseline="-25000" dirty="0"/>
          </a:p>
          <a:p>
            <a:r>
              <a:rPr lang="nl-NL" baseline="-25000" dirty="0"/>
              <a:t> </a:t>
            </a:r>
            <a:r>
              <a:rPr lang="nl-NL" dirty="0"/>
              <a:t>1  Geef de reactie vergelijking.                                        </a:t>
            </a:r>
          </a:p>
          <a:p>
            <a:r>
              <a:rPr lang="nl-NL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				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Fe       +      3 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2 Fe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2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accent2"/>
                </a:solidFill>
                <a:latin typeface="Arial" panose="020B0604020202020204" pitchFamily="34" charset="0"/>
              </a:rPr>
              <a:t>3</a:t>
            </a:r>
            <a:endParaRPr lang="nl-NL" dirty="0"/>
          </a:p>
          <a:p>
            <a:r>
              <a:rPr lang="nl-NL" dirty="0"/>
              <a:t> </a:t>
            </a:r>
          </a:p>
          <a:p>
            <a:r>
              <a:rPr lang="nl-NL" dirty="0"/>
              <a:t> 2  In welke molecuulverhouding reageren ijzer en zuurstof met elkaar.  </a:t>
            </a:r>
          </a:p>
          <a:p>
            <a:r>
              <a:rPr lang="nl-NL" dirty="0"/>
              <a:t> </a:t>
            </a:r>
          </a:p>
          <a:p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                                         4             :   </a:t>
            </a:r>
            <a:r>
              <a:rPr lang="en-US" altLang="nl-NL" sz="200" b="1" dirty="0">
                <a:solidFill>
                  <a:schemeClr val="accent2"/>
                </a:solidFill>
                <a:latin typeface="Arial" panose="020B0604020202020204" pitchFamily="34" charset="0"/>
              </a:rPr>
              <a:t>                             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3 </a:t>
            </a:r>
            <a:r>
              <a:rPr lang="en-US" altLang="nl-NL" b="1" dirty="0">
                <a:solidFill>
                  <a:schemeClr val="bg1"/>
                </a:solidFill>
                <a:latin typeface="Arial" panose="020B0604020202020204" pitchFamily="34" charset="0"/>
              </a:rPr>
              <a:t>O</a:t>
            </a:r>
            <a:r>
              <a:rPr lang="en-US" altLang="nl-NL" b="1" baseline="-25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endParaRPr lang="en-US" altLang="nl-NL" b="1" baseline="-25000" dirty="0">
              <a:solidFill>
                <a:schemeClr val="accent2"/>
              </a:solidFill>
              <a:latin typeface="Arial" panose="020B0604020202020204" pitchFamily="34" charset="0"/>
            </a:endParaRPr>
          </a:p>
          <a:p>
            <a:endParaRPr lang="nl-NL" dirty="0"/>
          </a:p>
          <a:p>
            <a:r>
              <a:rPr lang="nl-NL" dirty="0"/>
              <a:t> 3  Bereken in welke massaverhouding ijzer en zuurstof met elkaar reageren. Gebruik het PS.</a:t>
            </a:r>
          </a:p>
          <a:p>
            <a:endParaRPr lang="nl-NL" dirty="0"/>
          </a:p>
          <a:p>
            <a:r>
              <a:rPr lang="nl-NL" dirty="0"/>
              <a:t>					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4 x 55,85  :   </a:t>
            </a:r>
            <a:r>
              <a:rPr lang="en-US" altLang="nl-NL" sz="800" b="1" dirty="0">
                <a:solidFill>
                  <a:schemeClr val="accent2"/>
                </a:solidFill>
                <a:latin typeface="Arial" panose="020B0604020202020204" pitchFamily="34" charset="0"/>
              </a:rPr>
              <a:t>  </a:t>
            </a:r>
            <a:r>
              <a:rPr lang="en-US" altLang="nl-NL" b="1" dirty="0">
                <a:solidFill>
                  <a:schemeClr val="accent2"/>
                </a:solidFill>
                <a:latin typeface="Arial" panose="020B0604020202020204" pitchFamily="34" charset="0"/>
              </a:rPr>
              <a:t>6 x 16,00   =   223,4  :  96,00</a:t>
            </a:r>
            <a:endParaRPr lang="nl-NL" dirty="0"/>
          </a:p>
          <a:p>
            <a:endParaRPr lang="nl-NL" dirty="0"/>
          </a:p>
          <a:p>
            <a:r>
              <a:rPr lang="nl-NL" dirty="0"/>
              <a:t> 4  Bereken hoeveel gram ijzeroxide er ontstaat als 8,0 g ijzer reageert met een overmaat zuurstof.</a:t>
            </a:r>
          </a:p>
          <a:p>
            <a:endParaRPr lang="nl-NL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417656"/>
              </p:ext>
            </p:extLst>
          </p:nvPr>
        </p:nvGraphicFramePr>
        <p:xfrm>
          <a:off x="2001062" y="3928482"/>
          <a:ext cx="6732337" cy="2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572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770">
                <a:tc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ijzer</a:t>
                      </a:r>
                      <a:endParaRPr lang="nl-NL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zuurstof </a:t>
                      </a:r>
                      <a:endParaRPr lang="nl-NL" sz="20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ijzeroxide</a:t>
                      </a:r>
                      <a:endParaRPr lang="en-US" altLang="nl-NL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massaverhouding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223,4</a:t>
                      </a:r>
                      <a:endParaRPr lang="nl-NL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nl-NL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rPr>
                        <a:t>96,00</a:t>
                      </a:r>
                      <a:endParaRPr lang="nl-NL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/>
                        <a:t> 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2547">
                <a:tc>
                  <a:txBody>
                    <a:bodyPr/>
                    <a:lstStyle/>
                    <a:p>
                      <a:pPr algn="ctr"/>
                      <a:r>
                        <a:rPr lang="nl-NL" sz="2000" dirty="0"/>
                        <a:t>hoeveelheid stof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</a:rPr>
                        <a:t>8,0 g</a:t>
                      </a:r>
                      <a:endParaRPr lang="nl-NL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genoeg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?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5" name="Groep 4"/>
          <p:cNvGrpSpPr/>
          <p:nvPr/>
        </p:nvGrpSpPr>
        <p:grpSpPr>
          <a:xfrm>
            <a:off x="5210775" y="5313289"/>
            <a:ext cx="818557" cy="418744"/>
            <a:chOff x="3625256" y="3367043"/>
            <a:chExt cx="818557" cy="418744"/>
          </a:xfrm>
        </p:grpSpPr>
        <p:cxnSp>
          <p:nvCxnSpPr>
            <p:cNvPr id="6" name="Rechte verbindingslijn 5"/>
            <p:cNvCxnSpPr/>
            <p:nvPr/>
          </p:nvCxnSpPr>
          <p:spPr>
            <a:xfrm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echte verbindingslijn 6"/>
            <p:cNvCxnSpPr/>
            <p:nvPr/>
          </p:nvCxnSpPr>
          <p:spPr>
            <a:xfrm flipH="1">
              <a:off x="3625256" y="3367043"/>
              <a:ext cx="818557" cy="418744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95910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7214</TotalTime>
  <Words>1668</Words>
  <Application>Microsoft Office PowerPoint</Application>
  <PresentationFormat>Diavoorstelling (4:3)</PresentationFormat>
  <Paragraphs>311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 Boddeke</dc:creator>
  <cp:lastModifiedBy>Paul Boddeke</cp:lastModifiedBy>
  <cp:revision>74</cp:revision>
  <dcterms:created xsi:type="dcterms:W3CDTF">2015-01-17T12:45:42Z</dcterms:created>
  <dcterms:modified xsi:type="dcterms:W3CDTF">2023-02-07T20:26:00Z</dcterms:modified>
</cp:coreProperties>
</file>