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1"/>
  </p:notesMasterIdLst>
  <p:sldIdLst>
    <p:sldId id="268" r:id="rId2"/>
    <p:sldId id="281" r:id="rId3"/>
    <p:sldId id="284" r:id="rId4"/>
    <p:sldId id="285" r:id="rId5"/>
    <p:sldId id="282" r:id="rId6"/>
    <p:sldId id="283" r:id="rId7"/>
    <p:sldId id="286" r:id="rId8"/>
    <p:sldId id="288" r:id="rId9"/>
    <p:sldId id="370" r:id="rId10"/>
    <p:sldId id="289" r:id="rId11"/>
    <p:sldId id="290" r:id="rId12"/>
    <p:sldId id="291" r:id="rId13"/>
    <p:sldId id="292" r:id="rId14"/>
    <p:sldId id="293" r:id="rId15"/>
    <p:sldId id="294" r:id="rId16"/>
    <p:sldId id="296" r:id="rId17"/>
    <p:sldId id="295" r:id="rId18"/>
    <p:sldId id="297" r:id="rId19"/>
    <p:sldId id="298" r:id="rId20"/>
    <p:sldId id="371" r:id="rId21"/>
    <p:sldId id="372" r:id="rId22"/>
    <p:sldId id="378" r:id="rId23"/>
    <p:sldId id="379" r:id="rId24"/>
    <p:sldId id="367" r:id="rId25"/>
    <p:sldId id="380" r:id="rId26"/>
    <p:sldId id="299" r:id="rId27"/>
    <p:sldId id="301" r:id="rId28"/>
    <p:sldId id="300" r:id="rId29"/>
    <p:sldId id="302" r:id="rId30"/>
    <p:sldId id="303" r:id="rId31"/>
    <p:sldId id="353" r:id="rId32"/>
    <p:sldId id="304" r:id="rId33"/>
    <p:sldId id="307" r:id="rId34"/>
    <p:sldId id="305" r:id="rId35"/>
    <p:sldId id="308" r:id="rId36"/>
    <p:sldId id="363" r:id="rId37"/>
    <p:sldId id="310" r:id="rId38"/>
    <p:sldId id="311" r:id="rId39"/>
    <p:sldId id="312" r:id="rId40"/>
    <p:sldId id="313" r:id="rId41"/>
    <p:sldId id="355" r:id="rId42"/>
    <p:sldId id="356" r:id="rId43"/>
    <p:sldId id="364" r:id="rId44"/>
    <p:sldId id="256" r:id="rId45"/>
    <p:sldId id="324" r:id="rId46"/>
    <p:sldId id="321" r:id="rId47"/>
    <p:sldId id="322" r:id="rId48"/>
    <p:sldId id="357" r:id="rId49"/>
    <p:sldId id="316" r:id="rId50"/>
    <p:sldId id="318" r:id="rId51"/>
    <p:sldId id="329" r:id="rId52"/>
    <p:sldId id="328" r:id="rId53"/>
    <p:sldId id="319" r:id="rId54"/>
    <p:sldId id="331" r:id="rId55"/>
    <p:sldId id="320" r:id="rId56"/>
    <p:sldId id="352" r:id="rId57"/>
    <p:sldId id="381" r:id="rId58"/>
    <p:sldId id="332" r:id="rId59"/>
    <p:sldId id="359" r:id="rId60"/>
    <p:sldId id="358" r:id="rId61"/>
    <p:sldId id="362" r:id="rId62"/>
    <p:sldId id="360" r:id="rId63"/>
    <p:sldId id="334" r:id="rId64"/>
    <p:sldId id="335" r:id="rId65"/>
    <p:sldId id="341" r:id="rId66"/>
    <p:sldId id="345" r:id="rId67"/>
    <p:sldId id="343" r:id="rId68"/>
    <p:sldId id="346" r:id="rId69"/>
    <p:sldId id="347" r:id="rId70"/>
    <p:sldId id="348" r:id="rId71"/>
    <p:sldId id="349" r:id="rId72"/>
    <p:sldId id="337" r:id="rId73"/>
    <p:sldId id="338" r:id="rId74"/>
    <p:sldId id="350" r:id="rId75"/>
    <p:sldId id="382" r:id="rId76"/>
    <p:sldId id="340" r:id="rId77"/>
    <p:sldId id="368" r:id="rId78"/>
    <p:sldId id="361" r:id="rId79"/>
    <p:sldId id="369" r:id="rId8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73" autoAdjust="0"/>
  </p:normalViewPr>
  <p:slideViewPr>
    <p:cSldViewPr snapToGrid="0">
      <p:cViewPr varScale="1">
        <p:scale>
          <a:sx n="110" d="100"/>
          <a:sy n="110" d="100"/>
        </p:scale>
        <p:origin x="16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presProps" Target="presProp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BD5FE-A0F1-46DF-BB4E-C8AB73549BFD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6A469-AFED-4074-81C7-9DCB0BAFADD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0951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341024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509705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6166873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5997679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2756608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5095027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755435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6415600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30183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996732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084F4-2E69-44DC-96E4-9117B633B092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7313768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084F4-2E69-44DC-96E4-9117B633B092}" type="datetimeFigureOut">
              <a:rPr lang="nl-NL" smtClean="0"/>
              <a:t>19-2-2023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9DB67-9DC1-4966-B0B5-FA84A3E39AF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18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4" Type="http://schemas.openxmlformats.org/officeDocument/2006/relationships/oleObject" Target="../embeddings/oleObject2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19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2.png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34566" y="289711"/>
            <a:ext cx="41193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Alkanen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66390763-02C1-B230-9418-3C33080FEC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48857" flipV="1">
            <a:off x="4749847" y="2226510"/>
            <a:ext cx="5776553" cy="2963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31428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" t="9507" r="100" b="9344"/>
          <a:stretch/>
        </p:blipFill>
        <p:spPr>
          <a:xfrm>
            <a:off x="0" y="648407"/>
            <a:ext cx="9219245" cy="303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872739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0" t="9507" r="100" b="9344"/>
          <a:stretch/>
        </p:blipFill>
        <p:spPr>
          <a:xfrm>
            <a:off x="0" y="648407"/>
            <a:ext cx="9219245" cy="3039291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44900" y="65985"/>
            <a:ext cx="40082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rgbClr val="FF0000"/>
                </a:solidFill>
              </a:rPr>
              <a:t>C</a:t>
            </a:r>
            <a:r>
              <a:rPr lang="nl-NL" sz="4800" baseline="-30000" dirty="0">
                <a:solidFill>
                  <a:srgbClr val="FF0000"/>
                </a:solidFill>
              </a:rPr>
              <a:t>6</a:t>
            </a:r>
            <a:r>
              <a:rPr lang="nl-NL" sz="4800" dirty="0">
                <a:solidFill>
                  <a:srgbClr val="FF0000"/>
                </a:solidFill>
              </a:rPr>
              <a:t>H</a:t>
            </a:r>
            <a:r>
              <a:rPr lang="nl-NL" sz="4800" baseline="-30000" dirty="0">
                <a:solidFill>
                  <a:srgbClr val="FF0000"/>
                </a:solidFill>
              </a:rPr>
              <a:t>14</a:t>
            </a:r>
            <a:r>
              <a:rPr lang="nl-NL" sz="4800" dirty="0">
                <a:solidFill>
                  <a:srgbClr val="FF0000"/>
                </a:solidFill>
              </a:rPr>
              <a:t>     hexaan</a:t>
            </a:r>
            <a:endParaRPr lang="nl-NL" sz="4800" baseline="-30000" dirty="0">
              <a:solidFill>
                <a:srgbClr val="FF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371995"/>
              </p:ext>
            </p:extLst>
          </p:nvPr>
        </p:nvGraphicFramePr>
        <p:xfrm>
          <a:off x="1207622" y="3885378"/>
          <a:ext cx="6804000" cy="2972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984504" imgH="432816" progId="ACD.ChemSketch.20">
                  <p:embed/>
                </p:oleObj>
              </mc:Choice>
              <mc:Fallback>
                <p:oleObj r:id="rId3" imgW="984504" imgH="432816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7622" y="3885378"/>
                        <a:ext cx="6804000" cy="2972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56915841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444900" y="65985"/>
            <a:ext cx="40082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6</a:t>
            </a:r>
            <a:r>
              <a:rPr lang="nl-NL" sz="4800" dirty="0"/>
              <a:t>H</a:t>
            </a:r>
            <a:r>
              <a:rPr lang="nl-NL" sz="4800" baseline="-30000" dirty="0"/>
              <a:t>14</a:t>
            </a:r>
            <a:r>
              <a:rPr lang="nl-NL" sz="4800" dirty="0"/>
              <a:t>     hexaan</a:t>
            </a:r>
            <a:endParaRPr lang="nl-NL" sz="4800" baseline="-30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7371995"/>
              </p:ext>
            </p:extLst>
          </p:nvPr>
        </p:nvGraphicFramePr>
        <p:xfrm>
          <a:off x="1207622" y="3885378"/>
          <a:ext cx="6804000" cy="29726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984504" imgH="432816" progId="ACD.ChemSketch.20">
                  <p:embed/>
                </p:oleObj>
              </mc:Choice>
              <mc:Fallback>
                <p:oleObj r:id="rId2" imgW="984504" imgH="432816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7622" y="3885378"/>
                        <a:ext cx="6804000" cy="29726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83" y="1623590"/>
            <a:ext cx="7587877" cy="94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173138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444900" y="65985"/>
            <a:ext cx="40082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6</a:t>
            </a:r>
            <a:r>
              <a:rPr lang="nl-NL" sz="4800" dirty="0"/>
              <a:t>H</a:t>
            </a:r>
            <a:r>
              <a:rPr lang="nl-NL" sz="4800" baseline="-30000" dirty="0"/>
              <a:t>14</a:t>
            </a:r>
            <a:r>
              <a:rPr lang="nl-NL" sz="4800" dirty="0"/>
              <a:t>     hexaan</a:t>
            </a:r>
            <a:endParaRPr lang="nl-NL" sz="4800" baseline="-300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683" y="1623590"/>
            <a:ext cx="7587877" cy="94009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" t="8269" r="2775" b="9590"/>
          <a:stretch/>
        </p:blipFill>
        <p:spPr>
          <a:xfrm>
            <a:off x="1236106" y="3290289"/>
            <a:ext cx="6747029" cy="232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390338"/>
      </p:ext>
    </p:extLst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444900" y="65985"/>
            <a:ext cx="40082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6</a:t>
            </a:r>
            <a:r>
              <a:rPr lang="nl-NL" sz="4800" dirty="0"/>
              <a:t>H</a:t>
            </a:r>
            <a:r>
              <a:rPr lang="nl-NL" sz="4800" baseline="-30000" dirty="0"/>
              <a:t>14</a:t>
            </a:r>
            <a:r>
              <a:rPr lang="nl-NL" sz="4800" dirty="0"/>
              <a:t>     hexaan</a:t>
            </a:r>
            <a:endParaRPr lang="nl-NL" sz="4800" baseline="-30000" dirty="0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11172" b="31827"/>
          <a:stretch/>
        </p:blipFill>
        <p:spPr>
          <a:xfrm>
            <a:off x="1810693" y="3911097"/>
            <a:ext cx="5567882" cy="107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63873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ep 6"/>
          <p:cNvGrpSpPr/>
          <p:nvPr/>
        </p:nvGrpSpPr>
        <p:grpSpPr>
          <a:xfrm>
            <a:off x="834962" y="525780"/>
            <a:ext cx="8478600" cy="5715000"/>
            <a:chOff x="871538" y="571500"/>
            <a:chExt cx="8478600" cy="5715000"/>
          </a:xfrm>
        </p:grpSpPr>
        <p:grpSp>
          <p:nvGrpSpPr>
            <p:cNvPr id="6" name="Groep 5"/>
            <p:cNvGrpSpPr/>
            <p:nvPr/>
          </p:nvGrpSpPr>
          <p:grpSpPr>
            <a:xfrm>
              <a:off x="871538" y="571500"/>
              <a:ext cx="8478600" cy="5715000"/>
              <a:chOff x="871538" y="571500"/>
              <a:chExt cx="8478600" cy="5715000"/>
            </a:xfrm>
          </p:grpSpPr>
          <p:pic>
            <p:nvPicPr>
              <p:cNvPr id="4" name="Afbeelding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1538" y="571500"/>
                <a:ext cx="7400925" cy="5715000"/>
              </a:xfrm>
              <a:prstGeom prst="rect">
                <a:avLst/>
              </a:prstGeom>
            </p:spPr>
          </p:pic>
          <p:pic>
            <p:nvPicPr>
              <p:cNvPr id="3" name="Afbeelding 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87" t="49551" r="62245" b="-566"/>
              <a:stretch/>
            </p:blipFill>
            <p:spPr>
              <a:xfrm rot="15190089">
                <a:off x="6488344" y="2943062"/>
                <a:ext cx="2808064" cy="2915524"/>
              </a:xfrm>
              <a:prstGeom prst="rect">
                <a:avLst/>
              </a:prstGeom>
            </p:spPr>
          </p:pic>
        </p:grpSp>
        <p:sp>
          <p:nvSpPr>
            <p:cNvPr id="2" name="Rechthoek 1"/>
            <p:cNvSpPr/>
            <p:nvPr/>
          </p:nvSpPr>
          <p:spPr>
            <a:xfrm rot="19212347">
              <a:off x="6188555" y="4004440"/>
              <a:ext cx="266463" cy="2048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528300976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ep 6"/>
          <p:cNvGrpSpPr/>
          <p:nvPr/>
        </p:nvGrpSpPr>
        <p:grpSpPr>
          <a:xfrm>
            <a:off x="834962" y="525780"/>
            <a:ext cx="8478600" cy="5715000"/>
            <a:chOff x="871538" y="571500"/>
            <a:chExt cx="8478600" cy="5715000"/>
          </a:xfrm>
        </p:grpSpPr>
        <p:grpSp>
          <p:nvGrpSpPr>
            <p:cNvPr id="6" name="Groep 5"/>
            <p:cNvGrpSpPr/>
            <p:nvPr/>
          </p:nvGrpSpPr>
          <p:grpSpPr>
            <a:xfrm>
              <a:off x="871538" y="571500"/>
              <a:ext cx="8478600" cy="5715000"/>
              <a:chOff x="871538" y="571500"/>
              <a:chExt cx="8478600" cy="5715000"/>
            </a:xfrm>
          </p:grpSpPr>
          <p:pic>
            <p:nvPicPr>
              <p:cNvPr id="4" name="Afbeelding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1538" y="571500"/>
                <a:ext cx="7400925" cy="5715000"/>
              </a:xfrm>
              <a:prstGeom prst="rect">
                <a:avLst/>
              </a:prstGeom>
            </p:spPr>
          </p:pic>
          <p:pic>
            <p:nvPicPr>
              <p:cNvPr id="3" name="Afbeelding 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87" t="49551" r="62245" b="-566"/>
              <a:stretch/>
            </p:blipFill>
            <p:spPr>
              <a:xfrm rot="15190089">
                <a:off x="6488344" y="2943062"/>
                <a:ext cx="2808064" cy="2915524"/>
              </a:xfrm>
              <a:prstGeom prst="rect">
                <a:avLst/>
              </a:prstGeom>
            </p:spPr>
          </p:pic>
        </p:grpSp>
        <p:sp>
          <p:nvSpPr>
            <p:cNvPr id="2" name="Rechthoek 1"/>
            <p:cNvSpPr/>
            <p:nvPr/>
          </p:nvSpPr>
          <p:spPr>
            <a:xfrm rot="19212347">
              <a:off x="6188555" y="4004440"/>
              <a:ext cx="266463" cy="2048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5" name="Tekstvak 4"/>
          <p:cNvSpPr txBox="1"/>
          <p:nvPr/>
        </p:nvSpPr>
        <p:spPr>
          <a:xfrm>
            <a:off x="6489700" y="365760"/>
            <a:ext cx="3218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FF0000"/>
                </a:solidFill>
              </a:rPr>
              <a:t>vertakt</a:t>
            </a:r>
          </a:p>
        </p:txBody>
      </p:sp>
    </p:spTree>
    <p:extLst>
      <p:ext uri="{BB962C8B-B14F-4D97-AF65-F5344CB8AC3E}">
        <p14:creationId xmlns:p14="http://schemas.microsoft.com/office/powerpoint/2010/main" val="4153568113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grpSp>
        <p:nvGrpSpPr>
          <p:cNvPr id="13" name="Groep 12"/>
          <p:cNvGrpSpPr/>
          <p:nvPr/>
        </p:nvGrpSpPr>
        <p:grpSpPr>
          <a:xfrm>
            <a:off x="590517" y="126749"/>
            <a:ext cx="6507399" cy="4426329"/>
            <a:chOff x="871538" y="571500"/>
            <a:chExt cx="8478600" cy="5715000"/>
          </a:xfrm>
        </p:grpSpPr>
        <p:grpSp>
          <p:nvGrpSpPr>
            <p:cNvPr id="14" name="Groep 13"/>
            <p:cNvGrpSpPr/>
            <p:nvPr/>
          </p:nvGrpSpPr>
          <p:grpSpPr>
            <a:xfrm>
              <a:off x="871538" y="571500"/>
              <a:ext cx="8478600" cy="5715000"/>
              <a:chOff x="871538" y="571500"/>
              <a:chExt cx="8478600" cy="5715000"/>
            </a:xfrm>
          </p:grpSpPr>
          <p:pic>
            <p:nvPicPr>
              <p:cNvPr id="16" name="Afbeelding 1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71538" y="571500"/>
                <a:ext cx="7400925" cy="5715000"/>
              </a:xfrm>
              <a:prstGeom prst="rect">
                <a:avLst/>
              </a:prstGeom>
            </p:spPr>
          </p:pic>
          <p:pic>
            <p:nvPicPr>
              <p:cNvPr id="17" name="Afbeelding 16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187" t="49551" r="62245" b="-566"/>
              <a:stretch/>
            </p:blipFill>
            <p:spPr>
              <a:xfrm rot="15190089">
                <a:off x="6488344" y="2943062"/>
                <a:ext cx="2808064" cy="2915524"/>
              </a:xfrm>
              <a:prstGeom prst="rect">
                <a:avLst/>
              </a:prstGeom>
            </p:spPr>
          </p:pic>
        </p:grpSp>
        <p:sp>
          <p:nvSpPr>
            <p:cNvPr id="15" name="Rechthoek 14"/>
            <p:cNvSpPr/>
            <p:nvPr/>
          </p:nvSpPr>
          <p:spPr>
            <a:xfrm rot="19212347">
              <a:off x="6188555" y="4004440"/>
              <a:ext cx="266463" cy="2048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996504927"/>
      </p:ext>
    </p:extLst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1521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6</a:t>
            </a:r>
            <a:r>
              <a:rPr lang="nl-NL" sz="4800" dirty="0"/>
              <a:t>H</a:t>
            </a:r>
            <a:r>
              <a:rPr lang="nl-NL" sz="4800" baseline="-30000" dirty="0"/>
              <a:t>14</a:t>
            </a:r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23936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1521570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6</a:t>
            </a:r>
            <a:r>
              <a:rPr lang="nl-NL" sz="4800" dirty="0"/>
              <a:t>H</a:t>
            </a:r>
            <a:r>
              <a:rPr lang="nl-NL" sz="4800" baseline="-30000" dirty="0"/>
              <a:t>14</a:t>
            </a:r>
          </a:p>
          <a:p>
            <a:endParaRPr lang="nl-NL" sz="2800" dirty="0">
              <a:solidFill>
                <a:srgbClr val="FF0000"/>
              </a:solidFill>
            </a:endParaRP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44D3BA5-EC21-ED5E-A6BD-73B005C9EC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11172" b="31827"/>
          <a:stretch/>
        </p:blipFill>
        <p:spPr>
          <a:xfrm>
            <a:off x="2258298" y="1875332"/>
            <a:ext cx="5567882" cy="107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97176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>
            <a:extLst>
              <a:ext uri="{FF2B5EF4-FFF2-40B4-BE49-F238E27FC236}">
                <a16:creationId xmlns:a16="http://schemas.microsoft.com/office/drawing/2014/main" id="{DF0E33A9-12D4-6D1B-01D5-D3EBAC1E3DAF}"/>
              </a:ext>
            </a:extLst>
          </p:cNvPr>
          <p:cNvGrpSpPr/>
          <p:nvPr/>
        </p:nvGrpSpPr>
        <p:grpSpPr>
          <a:xfrm>
            <a:off x="6595969" y="1588316"/>
            <a:ext cx="3602896" cy="6226084"/>
            <a:chOff x="5302224" y="446465"/>
            <a:chExt cx="3602896" cy="6226084"/>
          </a:xfrm>
        </p:grpSpPr>
        <p:grpSp>
          <p:nvGrpSpPr>
            <p:cNvPr id="4" name="Groep 3">
              <a:extLst>
                <a:ext uri="{FF2B5EF4-FFF2-40B4-BE49-F238E27FC236}">
                  <a16:creationId xmlns:a16="http://schemas.microsoft.com/office/drawing/2014/main" id="{C1F67B65-888D-9F65-86D0-EA08CB068AFD}"/>
                </a:ext>
              </a:extLst>
            </p:cNvPr>
            <p:cNvGrpSpPr/>
            <p:nvPr/>
          </p:nvGrpSpPr>
          <p:grpSpPr>
            <a:xfrm>
              <a:off x="5302224" y="2272937"/>
              <a:ext cx="3334059" cy="4399612"/>
              <a:chOff x="1548829" y="2377440"/>
              <a:chExt cx="3334059" cy="4399612"/>
            </a:xfrm>
          </p:grpSpPr>
          <p:graphicFrame>
            <p:nvGraphicFramePr>
              <p:cNvPr id="9" name="Object 8">
                <a:extLst>
                  <a:ext uri="{FF2B5EF4-FFF2-40B4-BE49-F238E27FC236}">
                    <a16:creationId xmlns:a16="http://schemas.microsoft.com/office/drawing/2014/main" id="{72401327-FAB8-CA3B-84A2-E810B5FCD59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96574004"/>
                  </p:ext>
                </p:extLst>
              </p:nvPr>
            </p:nvGraphicFramePr>
            <p:xfrm>
              <a:off x="1548829" y="2377440"/>
              <a:ext cx="3330575" cy="433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2" imgW="573024" imgH="743712" progId="ACD.ChemSketch.20">
                      <p:embed/>
                    </p:oleObj>
                  </mc:Choice>
                  <mc:Fallback>
                    <p:oleObj r:id="rId2" imgW="573024" imgH="743712" progId="ACD.ChemSketch.20">
                      <p:embed/>
                      <p:pic>
                        <p:nvPicPr>
                          <p:cNvPr id="9" name="Object 8">
                            <a:extLst>
                              <a:ext uri="{FF2B5EF4-FFF2-40B4-BE49-F238E27FC236}">
                                <a16:creationId xmlns:a16="http://schemas.microsoft.com/office/drawing/2014/main" id="{3692154A-3F0D-76FB-824A-7B3B9224B28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48829" y="2377440"/>
                            <a:ext cx="3330575" cy="43307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" name="Rechthoek 9">
                <a:extLst>
                  <a:ext uri="{FF2B5EF4-FFF2-40B4-BE49-F238E27FC236}">
                    <a16:creationId xmlns:a16="http://schemas.microsoft.com/office/drawing/2014/main" id="{3EFCBA14-41E4-33B1-BEB6-F50B37CA5E77}"/>
                  </a:ext>
                </a:extLst>
              </p:cNvPr>
              <p:cNvSpPr/>
              <p:nvPr/>
            </p:nvSpPr>
            <p:spPr>
              <a:xfrm>
                <a:off x="3392860" y="5158232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1" name="Rechthoek 10">
                <a:extLst>
                  <a:ext uri="{FF2B5EF4-FFF2-40B4-BE49-F238E27FC236}">
                    <a16:creationId xmlns:a16="http://schemas.microsoft.com/office/drawing/2014/main" id="{1F291D8C-EE0A-4126-F990-A072B7491CFD}"/>
                  </a:ext>
                </a:extLst>
              </p:cNvPr>
              <p:cNvSpPr/>
              <p:nvPr/>
            </p:nvSpPr>
            <p:spPr>
              <a:xfrm>
                <a:off x="1570472" y="2463769"/>
                <a:ext cx="1847514" cy="43132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5" name="Groep 4">
              <a:extLst>
                <a:ext uri="{FF2B5EF4-FFF2-40B4-BE49-F238E27FC236}">
                  <a16:creationId xmlns:a16="http://schemas.microsoft.com/office/drawing/2014/main" id="{66ED9C07-D9F5-8E9B-B0B6-E82FBE39A9C5}"/>
                </a:ext>
              </a:extLst>
            </p:cNvPr>
            <p:cNvGrpSpPr/>
            <p:nvPr/>
          </p:nvGrpSpPr>
          <p:grpSpPr>
            <a:xfrm>
              <a:off x="5302224" y="446465"/>
              <a:ext cx="3602896" cy="4330700"/>
              <a:chOff x="5302224" y="446465"/>
              <a:chExt cx="3602896" cy="4330700"/>
            </a:xfrm>
          </p:grpSpPr>
          <p:graphicFrame>
            <p:nvGraphicFramePr>
              <p:cNvPr id="6" name="Object 5">
                <a:extLst>
                  <a:ext uri="{FF2B5EF4-FFF2-40B4-BE49-F238E27FC236}">
                    <a16:creationId xmlns:a16="http://schemas.microsoft.com/office/drawing/2014/main" id="{16A7ACA3-2EAA-92A6-D6FD-5BFEE4074730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31213274"/>
                  </p:ext>
                </p:extLst>
              </p:nvPr>
            </p:nvGraphicFramePr>
            <p:xfrm>
              <a:off x="5302224" y="446465"/>
              <a:ext cx="3330575" cy="433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4" imgW="573024" imgH="743712" progId="ACD.ChemSketch.20">
                      <p:embed/>
                    </p:oleObj>
                  </mc:Choice>
                  <mc:Fallback>
                    <p:oleObj r:id="rId4" imgW="573024" imgH="743712" progId="ACD.ChemSketch.20">
                      <p:embed/>
                      <p:pic>
                        <p:nvPicPr>
                          <p:cNvPr id="6" name="Object 5">
                            <a:extLst>
                              <a:ext uri="{FF2B5EF4-FFF2-40B4-BE49-F238E27FC236}">
                                <a16:creationId xmlns:a16="http://schemas.microsoft.com/office/drawing/2014/main" id="{CC3278FF-7905-C375-2321-DFC737E0E3C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02224" y="446465"/>
                            <a:ext cx="3330575" cy="43307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7" name="Rechthoek 6">
                <a:extLst>
                  <a:ext uri="{FF2B5EF4-FFF2-40B4-BE49-F238E27FC236}">
                    <a16:creationId xmlns:a16="http://schemas.microsoft.com/office/drawing/2014/main" id="{B6257599-8896-7236-4152-14AE8E8C69BA}"/>
                  </a:ext>
                </a:extLst>
              </p:cNvPr>
              <p:cNvSpPr/>
              <p:nvPr/>
            </p:nvSpPr>
            <p:spPr>
              <a:xfrm>
                <a:off x="7193024" y="2611815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8" name="Rechthoek 7">
                <a:extLst>
                  <a:ext uri="{FF2B5EF4-FFF2-40B4-BE49-F238E27FC236}">
                    <a16:creationId xmlns:a16="http://schemas.microsoft.com/office/drawing/2014/main" id="{FB0B8D82-DC1B-6F62-EDD2-50D8A7302F26}"/>
                  </a:ext>
                </a:extLst>
              </p:cNvPr>
              <p:cNvSpPr/>
              <p:nvPr/>
            </p:nvSpPr>
            <p:spPr>
              <a:xfrm>
                <a:off x="7415092" y="2971800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0324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fade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5034776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6</a:t>
            </a:r>
            <a:r>
              <a:rPr lang="nl-NL" sz="4800" dirty="0"/>
              <a:t>H</a:t>
            </a:r>
            <a:r>
              <a:rPr lang="nl-NL" sz="4800" baseline="-30000" dirty="0"/>
              <a:t>14</a:t>
            </a:r>
            <a:r>
              <a:rPr lang="nl-NL" sz="4800" dirty="0"/>
              <a:t>              </a:t>
            </a:r>
            <a:r>
              <a:rPr lang="nl-NL" sz="3200" dirty="0">
                <a:solidFill>
                  <a:srgbClr val="FF0000"/>
                </a:solidFill>
              </a:rPr>
              <a:t>isomeren</a:t>
            </a:r>
            <a:endParaRPr lang="nl-NL" sz="3200" baseline="-30000" dirty="0"/>
          </a:p>
          <a:p>
            <a:endParaRPr lang="nl-NL" sz="2800" dirty="0">
              <a:solidFill>
                <a:srgbClr val="FF0000"/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11172" b="31827"/>
          <a:stretch/>
        </p:blipFill>
        <p:spPr>
          <a:xfrm>
            <a:off x="2258298" y="1875332"/>
            <a:ext cx="5567882" cy="1077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543974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ep 19"/>
          <p:cNvGrpSpPr/>
          <p:nvPr/>
        </p:nvGrpSpPr>
        <p:grpSpPr>
          <a:xfrm>
            <a:off x="169686" y="2140454"/>
            <a:ext cx="5969857" cy="1521851"/>
            <a:chOff x="491904" y="2740040"/>
            <a:chExt cx="6124374" cy="1680701"/>
          </a:xfrm>
        </p:grpSpPr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62617" r="40001" b="5171"/>
            <a:stretch/>
          </p:blipFill>
          <p:spPr>
            <a:xfrm>
              <a:off x="1724894" y="3791547"/>
              <a:ext cx="1132114" cy="629194"/>
            </a:xfrm>
            <a:prstGeom prst="rect">
              <a:avLst/>
            </a:prstGeom>
          </p:spPr>
        </p:pic>
        <p:pic>
          <p:nvPicPr>
            <p:cNvPr id="4" name="Afbeelding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61" b="55506"/>
            <a:stretch/>
          </p:blipFill>
          <p:spPr>
            <a:xfrm>
              <a:off x="3966755" y="2740040"/>
              <a:ext cx="2649523" cy="869116"/>
            </a:xfrm>
            <a:prstGeom prst="rect">
              <a:avLst/>
            </a:prstGeom>
          </p:spPr>
        </p:pic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0" r="19552" b="56398"/>
            <a:stretch/>
          </p:blipFill>
          <p:spPr>
            <a:xfrm>
              <a:off x="2625635" y="2740040"/>
              <a:ext cx="1410789" cy="851699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3" r="42730" b="66206"/>
            <a:stretch/>
          </p:blipFill>
          <p:spPr>
            <a:xfrm>
              <a:off x="1614254" y="2740040"/>
              <a:ext cx="1062447" cy="660110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157" b="53277"/>
            <a:stretch/>
          </p:blipFill>
          <p:spPr>
            <a:xfrm>
              <a:off x="491904" y="2740040"/>
              <a:ext cx="1210624" cy="912659"/>
            </a:xfrm>
            <a:prstGeom prst="rect">
              <a:avLst/>
            </a:prstGeom>
          </p:spPr>
        </p:pic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25" t="42153" r="48558" b="39145"/>
            <a:stretch/>
          </p:blipFill>
          <p:spPr>
            <a:xfrm>
              <a:off x="1698768" y="3409077"/>
              <a:ext cx="592183" cy="365323"/>
            </a:xfrm>
            <a:prstGeom prst="rect">
              <a:avLst/>
            </a:prstGeom>
          </p:spPr>
        </p:pic>
      </p:grpSp>
      <p:grpSp>
        <p:nvGrpSpPr>
          <p:cNvPr id="34" name="Groep 33"/>
          <p:cNvGrpSpPr/>
          <p:nvPr/>
        </p:nvGrpSpPr>
        <p:grpSpPr>
          <a:xfrm>
            <a:off x="169686" y="187594"/>
            <a:ext cx="5900188" cy="1475743"/>
            <a:chOff x="491904" y="310459"/>
            <a:chExt cx="6124374" cy="1555569"/>
          </a:xfrm>
        </p:grpSpPr>
        <p:pic>
          <p:nvPicPr>
            <p:cNvPr id="14" name="Afbeelding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62617" r="40001" b="5171"/>
            <a:stretch/>
          </p:blipFill>
          <p:spPr>
            <a:xfrm>
              <a:off x="1702528" y="310459"/>
              <a:ext cx="1132114" cy="629194"/>
            </a:xfrm>
            <a:prstGeom prst="rect">
              <a:avLst/>
            </a:prstGeom>
          </p:spPr>
        </p:pic>
        <p:pic>
          <p:nvPicPr>
            <p:cNvPr id="15" name="Afbeelding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61" b="55506"/>
            <a:stretch/>
          </p:blipFill>
          <p:spPr>
            <a:xfrm>
              <a:off x="3966755" y="953369"/>
              <a:ext cx="2649523" cy="869116"/>
            </a:xfrm>
            <a:prstGeom prst="rect">
              <a:avLst/>
            </a:prstGeom>
          </p:spPr>
        </p:pic>
        <p:pic>
          <p:nvPicPr>
            <p:cNvPr id="16" name="Afbeelding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0" r="19552" b="56398"/>
            <a:stretch/>
          </p:blipFill>
          <p:spPr>
            <a:xfrm>
              <a:off x="2625635" y="953369"/>
              <a:ext cx="1410789" cy="851699"/>
            </a:xfrm>
            <a:prstGeom prst="rect">
              <a:avLst/>
            </a:prstGeom>
          </p:spPr>
        </p:pic>
        <p:pic>
          <p:nvPicPr>
            <p:cNvPr id="17" name="Afbeelding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3" r="42730" b="66206"/>
            <a:stretch/>
          </p:blipFill>
          <p:spPr>
            <a:xfrm>
              <a:off x="1614254" y="953369"/>
              <a:ext cx="1062447" cy="660110"/>
            </a:xfrm>
            <a:prstGeom prst="rect">
              <a:avLst/>
            </a:prstGeom>
          </p:spPr>
        </p:pic>
        <p:pic>
          <p:nvPicPr>
            <p:cNvPr id="18" name="Afbeelding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157" b="53277"/>
            <a:stretch/>
          </p:blipFill>
          <p:spPr>
            <a:xfrm>
              <a:off x="491904" y="953369"/>
              <a:ext cx="1210624" cy="912659"/>
            </a:xfrm>
            <a:prstGeom prst="rect">
              <a:avLst/>
            </a:prstGeom>
          </p:spPr>
        </p:pic>
        <p:pic>
          <p:nvPicPr>
            <p:cNvPr id="19" name="Afbeelding 1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25" t="42153" r="48558" b="39145"/>
            <a:stretch/>
          </p:blipFill>
          <p:spPr>
            <a:xfrm>
              <a:off x="1698768" y="786643"/>
              <a:ext cx="592183" cy="365323"/>
            </a:xfrm>
            <a:prstGeom prst="rect">
              <a:avLst/>
            </a:prstGeom>
          </p:spPr>
        </p:pic>
      </p:grpSp>
      <p:grpSp>
        <p:nvGrpSpPr>
          <p:cNvPr id="24" name="Groep 23"/>
          <p:cNvGrpSpPr/>
          <p:nvPr/>
        </p:nvGrpSpPr>
        <p:grpSpPr>
          <a:xfrm>
            <a:off x="3091003" y="4924358"/>
            <a:ext cx="5957741" cy="1851848"/>
            <a:chOff x="311201" y="3955346"/>
            <a:chExt cx="6305077" cy="1953334"/>
          </a:xfrm>
        </p:grpSpPr>
        <p:pic>
          <p:nvPicPr>
            <p:cNvPr id="25" name="Afbeelding 2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059"/>
            <a:stretch/>
          </p:blipFill>
          <p:spPr>
            <a:xfrm>
              <a:off x="1632761" y="3955346"/>
              <a:ext cx="4943301" cy="1953334"/>
            </a:xfrm>
            <a:prstGeom prst="rect">
              <a:avLst/>
            </a:prstGeom>
          </p:spPr>
        </p:pic>
        <p:pic>
          <p:nvPicPr>
            <p:cNvPr id="26" name="Afbeelding 2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42" b="57285"/>
            <a:stretch/>
          </p:blipFill>
          <p:spPr>
            <a:xfrm>
              <a:off x="5333990" y="3955346"/>
              <a:ext cx="1282288" cy="834368"/>
            </a:xfrm>
            <a:prstGeom prst="rect">
              <a:avLst/>
            </a:prstGeom>
          </p:spPr>
        </p:pic>
        <p:pic>
          <p:nvPicPr>
            <p:cNvPr id="27" name="Afbeelding 2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437" b="52617"/>
            <a:stretch/>
          </p:blipFill>
          <p:spPr>
            <a:xfrm>
              <a:off x="311201" y="3955346"/>
              <a:ext cx="2606106" cy="925541"/>
            </a:xfrm>
            <a:prstGeom prst="rect">
              <a:avLst/>
            </a:prstGeom>
          </p:spPr>
        </p:pic>
      </p:grpSp>
      <p:grpSp>
        <p:nvGrpSpPr>
          <p:cNvPr id="38" name="Groep 37"/>
          <p:cNvGrpSpPr/>
          <p:nvPr/>
        </p:nvGrpSpPr>
        <p:grpSpPr>
          <a:xfrm>
            <a:off x="3195462" y="2937451"/>
            <a:ext cx="5948538" cy="1523518"/>
            <a:chOff x="3195462" y="2937451"/>
            <a:chExt cx="5948538" cy="1523518"/>
          </a:xfrm>
        </p:grpSpPr>
        <p:grpSp>
          <p:nvGrpSpPr>
            <p:cNvPr id="36" name="Groep 35"/>
            <p:cNvGrpSpPr/>
            <p:nvPr/>
          </p:nvGrpSpPr>
          <p:grpSpPr>
            <a:xfrm>
              <a:off x="3195462" y="2937451"/>
              <a:ext cx="5948538" cy="1449708"/>
              <a:chOff x="2758382" y="3438193"/>
              <a:chExt cx="6305077" cy="1578547"/>
            </a:xfrm>
          </p:grpSpPr>
          <p:pic>
            <p:nvPicPr>
              <p:cNvPr id="29" name="Afbeelding 2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3059" b="56661"/>
              <a:stretch/>
            </p:blipFill>
            <p:spPr>
              <a:xfrm>
                <a:off x="4079942" y="4091199"/>
                <a:ext cx="4943301" cy="846561"/>
              </a:xfrm>
              <a:prstGeom prst="rect">
                <a:avLst/>
              </a:prstGeom>
            </p:spPr>
          </p:pic>
          <p:pic>
            <p:nvPicPr>
              <p:cNvPr id="30" name="Afbeelding 2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042" b="57285"/>
              <a:stretch/>
            </p:blipFill>
            <p:spPr>
              <a:xfrm>
                <a:off x="7781171" y="4091199"/>
                <a:ext cx="1282288" cy="834368"/>
              </a:xfrm>
              <a:prstGeom prst="rect">
                <a:avLst/>
              </a:prstGeom>
            </p:spPr>
          </p:pic>
          <p:pic>
            <p:nvPicPr>
              <p:cNvPr id="31" name="Afbeelding 3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9437" b="52617"/>
              <a:stretch/>
            </p:blipFill>
            <p:spPr>
              <a:xfrm>
                <a:off x="2758382" y="4091199"/>
                <a:ext cx="2606106" cy="925541"/>
              </a:xfrm>
              <a:prstGeom prst="rect">
                <a:avLst/>
              </a:prstGeom>
            </p:spPr>
          </p:pic>
          <p:pic>
            <p:nvPicPr>
              <p:cNvPr id="32" name="Afbeelding 3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378" t="62617" r="40001" b="5171"/>
              <a:stretch/>
            </p:blipFill>
            <p:spPr>
              <a:xfrm>
                <a:off x="6787491" y="3438193"/>
                <a:ext cx="1132114" cy="629194"/>
              </a:xfrm>
              <a:prstGeom prst="rect">
                <a:avLst/>
              </a:prstGeom>
            </p:spPr>
          </p:pic>
          <p:pic>
            <p:nvPicPr>
              <p:cNvPr id="33" name="Afbeelding 3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225" t="42153" r="48558" b="39145"/>
              <a:stretch/>
            </p:blipFill>
            <p:spPr>
              <a:xfrm>
                <a:off x="6787491" y="3908537"/>
                <a:ext cx="592183" cy="365323"/>
              </a:xfrm>
              <a:prstGeom prst="rect">
                <a:avLst/>
              </a:prstGeom>
            </p:spPr>
          </p:pic>
        </p:grpSp>
        <p:sp>
          <p:nvSpPr>
            <p:cNvPr id="37" name="Rechthoek 36"/>
            <p:cNvSpPr/>
            <p:nvPr/>
          </p:nvSpPr>
          <p:spPr>
            <a:xfrm>
              <a:off x="7182437" y="4136222"/>
              <a:ext cx="348343" cy="3247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57737109"/>
      </p:ext>
    </p:extLst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ep 19"/>
          <p:cNvGrpSpPr/>
          <p:nvPr/>
        </p:nvGrpSpPr>
        <p:grpSpPr>
          <a:xfrm>
            <a:off x="169686" y="2140454"/>
            <a:ext cx="5969857" cy="1521851"/>
            <a:chOff x="491904" y="2740040"/>
            <a:chExt cx="6124374" cy="1680701"/>
          </a:xfrm>
        </p:grpSpPr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62617" r="40001" b="5171"/>
            <a:stretch/>
          </p:blipFill>
          <p:spPr>
            <a:xfrm>
              <a:off x="1724894" y="3791547"/>
              <a:ext cx="1132114" cy="629194"/>
            </a:xfrm>
            <a:prstGeom prst="rect">
              <a:avLst/>
            </a:prstGeom>
          </p:spPr>
        </p:pic>
        <p:pic>
          <p:nvPicPr>
            <p:cNvPr id="4" name="Afbeelding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61" b="55506"/>
            <a:stretch/>
          </p:blipFill>
          <p:spPr>
            <a:xfrm>
              <a:off x="3966755" y="2740040"/>
              <a:ext cx="2649523" cy="869116"/>
            </a:xfrm>
            <a:prstGeom prst="rect">
              <a:avLst/>
            </a:prstGeom>
          </p:spPr>
        </p:pic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0" r="19552" b="56398"/>
            <a:stretch/>
          </p:blipFill>
          <p:spPr>
            <a:xfrm>
              <a:off x="2625635" y="2740040"/>
              <a:ext cx="1410789" cy="851699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3" r="42730" b="66206"/>
            <a:stretch/>
          </p:blipFill>
          <p:spPr>
            <a:xfrm>
              <a:off x="1614254" y="2740040"/>
              <a:ext cx="1062447" cy="660110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157" b="53277"/>
            <a:stretch/>
          </p:blipFill>
          <p:spPr>
            <a:xfrm>
              <a:off x="491904" y="2740040"/>
              <a:ext cx="1210624" cy="912659"/>
            </a:xfrm>
            <a:prstGeom prst="rect">
              <a:avLst/>
            </a:prstGeom>
          </p:spPr>
        </p:pic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25" t="42153" r="48558" b="39145"/>
            <a:stretch/>
          </p:blipFill>
          <p:spPr>
            <a:xfrm>
              <a:off x="1698768" y="3409077"/>
              <a:ext cx="592183" cy="365323"/>
            </a:xfrm>
            <a:prstGeom prst="rect">
              <a:avLst/>
            </a:prstGeom>
          </p:spPr>
        </p:pic>
      </p:grpSp>
      <p:grpSp>
        <p:nvGrpSpPr>
          <p:cNvPr id="34" name="Groep 33"/>
          <p:cNvGrpSpPr/>
          <p:nvPr/>
        </p:nvGrpSpPr>
        <p:grpSpPr>
          <a:xfrm>
            <a:off x="169686" y="187594"/>
            <a:ext cx="5900188" cy="1475743"/>
            <a:chOff x="491904" y="310459"/>
            <a:chExt cx="6124374" cy="1555569"/>
          </a:xfrm>
        </p:grpSpPr>
        <p:pic>
          <p:nvPicPr>
            <p:cNvPr id="14" name="Afbeelding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62617" r="40001" b="5171"/>
            <a:stretch/>
          </p:blipFill>
          <p:spPr>
            <a:xfrm>
              <a:off x="1702528" y="310459"/>
              <a:ext cx="1132114" cy="629194"/>
            </a:xfrm>
            <a:prstGeom prst="rect">
              <a:avLst/>
            </a:prstGeom>
          </p:spPr>
        </p:pic>
        <p:pic>
          <p:nvPicPr>
            <p:cNvPr id="15" name="Afbeelding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61" b="55506"/>
            <a:stretch/>
          </p:blipFill>
          <p:spPr>
            <a:xfrm>
              <a:off x="3966755" y="953369"/>
              <a:ext cx="2649523" cy="869116"/>
            </a:xfrm>
            <a:prstGeom prst="rect">
              <a:avLst/>
            </a:prstGeom>
          </p:spPr>
        </p:pic>
        <p:pic>
          <p:nvPicPr>
            <p:cNvPr id="16" name="Afbeelding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0" r="19552" b="56398"/>
            <a:stretch/>
          </p:blipFill>
          <p:spPr>
            <a:xfrm>
              <a:off x="2625635" y="953369"/>
              <a:ext cx="1410789" cy="851699"/>
            </a:xfrm>
            <a:prstGeom prst="rect">
              <a:avLst/>
            </a:prstGeom>
          </p:spPr>
        </p:pic>
        <p:pic>
          <p:nvPicPr>
            <p:cNvPr id="17" name="Afbeelding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3" r="42730" b="66206"/>
            <a:stretch/>
          </p:blipFill>
          <p:spPr>
            <a:xfrm>
              <a:off x="1614254" y="953369"/>
              <a:ext cx="1062447" cy="660110"/>
            </a:xfrm>
            <a:prstGeom prst="rect">
              <a:avLst/>
            </a:prstGeom>
          </p:spPr>
        </p:pic>
        <p:pic>
          <p:nvPicPr>
            <p:cNvPr id="18" name="Afbeelding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157" b="53277"/>
            <a:stretch/>
          </p:blipFill>
          <p:spPr>
            <a:xfrm>
              <a:off x="491904" y="953369"/>
              <a:ext cx="1210624" cy="912659"/>
            </a:xfrm>
            <a:prstGeom prst="rect">
              <a:avLst/>
            </a:prstGeom>
          </p:spPr>
        </p:pic>
        <p:pic>
          <p:nvPicPr>
            <p:cNvPr id="19" name="Afbeelding 1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25" t="42153" r="48558" b="39145"/>
            <a:stretch/>
          </p:blipFill>
          <p:spPr>
            <a:xfrm>
              <a:off x="1698768" y="786643"/>
              <a:ext cx="592183" cy="365323"/>
            </a:xfrm>
            <a:prstGeom prst="rect">
              <a:avLst/>
            </a:prstGeom>
          </p:spPr>
        </p:pic>
      </p:grpSp>
      <p:grpSp>
        <p:nvGrpSpPr>
          <p:cNvPr id="24" name="Groep 23"/>
          <p:cNvGrpSpPr/>
          <p:nvPr/>
        </p:nvGrpSpPr>
        <p:grpSpPr>
          <a:xfrm>
            <a:off x="3091003" y="4924358"/>
            <a:ext cx="5957741" cy="1851848"/>
            <a:chOff x="311201" y="3955346"/>
            <a:chExt cx="6305077" cy="1953334"/>
          </a:xfrm>
        </p:grpSpPr>
        <p:pic>
          <p:nvPicPr>
            <p:cNvPr id="25" name="Afbeelding 2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059"/>
            <a:stretch/>
          </p:blipFill>
          <p:spPr>
            <a:xfrm>
              <a:off x="1632761" y="3955346"/>
              <a:ext cx="4943301" cy="1953334"/>
            </a:xfrm>
            <a:prstGeom prst="rect">
              <a:avLst/>
            </a:prstGeom>
          </p:spPr>
        </p:pic>
        <p:pic>
          <p:nvPicPr>
            <p:cNvPr id="26" name="Afbeelding 2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42" b="57285"/>
            <a:stretch/>
          </p:blipFill>
          <p:spPr>
            <a:xfrm>
              <a:off x="5333990" y="3955346"/>
              <a:ext cx="1282288" cy="834368"/>
            </a:xfrm>
            <a:prstGeom prst="rect">
              <a:avLst/>
            </a:prstGeom>
          </p:spPr>
        </p:pic>
        <p:pic>
          <p:nvPicPr>
            <p:cNvPr id="27" name="Afbeelding 2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437" b="52617"/>
            <a:stretch/>
          </p:blipFill>
          <p:spPr>
            <a:xfrm>
              <a:off x="311201" y="3955346"/>
              <a:ext cx="2606106" cy="925541"/>
            </a:xfrm>
            <a:prstGeom prst="rect">
              <a:avLst/>
            </a:prstGeom>
          </p:spPr>
        </p:pic>
      </p:grpSp>
      <p:grpSp>
        <p:nvGrpSpPr>
          <p:cNvPr id="38" name="Groep 37"/>
          <p:cNvGrpSpPr/>
          <p:nvPr/>
        </p:nvGrpSpPr>
        <p:grpSpPr>
          <a:xfrm>
            <a:off x="3195462" y="2937451"/>
            <a:ext cx="5948538" cy="1523518"/>
            <a:chOff x="3195462" y="2937451"/>
            <a:chExt cx="5948538" cy="1523518"/>
          </a:xfrm>
        </p:grpSpPr>
        <p:grpSp>
          <p:nvGrpSpPr>
            <p:cNvPr id="36" name="Groep 35"/>
            <p:cNvGrpSpPr/>
            <p:nvPr/>
          </p:nvGrpSpPr>
          <p:grpSpPr>
            <a:xfrm>
              <a:off x="3195462" y="2937451"/>
              <a:ext cx="5948538" cy="1449708"/>
              <a:chOff x="2758382" y="3438193"/>
              <a:chExt cx="6305077" cy="1578547"/>
            </a:xfrm>
          </p:grpSpPr>
          <p:pic>
            <p:nvPicPr>
              <p:cNvPr id="29" name="Afbeelding 2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3059" b="56661"/>
              <a:stretch/>
            </p:blipFill>
            <p:spPr>
              <a:xfrm>
                <a:off x="4079942" y="4091199"/>
                <a:ext cx="4943301" cy="846561"/>
              </a:xfrm>
              <a:prstGeom prst="rect">
                <a:avLst/>
              </a:prstGeom>
            </p:spPr>
          </p:pic>
          <p:pic>
            <p:nvPicPr>
              <p:cNvPr id="30" name="Afbeelding 2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042" b="57285"/>
              <a:stretch/>
            </p:blipFill>
            <p:spPr>
              <a:xfrm>
                <a:off x="7781171" y="4091199"/>
                <a:ext cx="1282288" cy="834368"/>
              </a:xfrm>
              <a:prstGeom prst="rect">
                <a:avLst/>
              </a:prstGeom>
            </p:spPr>
          </p:pic>
          <p:pic>
            <p:nvPicPr>
              <p:cNvPr id="31" name="Afbeelding 3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9437" b="52617"/>
              <a:stretch/>
            </p:blipFill>
            <p:spPr>
              <a:xfrm>
                <a:off x="2758382" y="4091199"/>
                <a:ext cx="2606106" cy="925541"/>
              </a:xfrm>
              <a:prstGeom prst="rect">
                <a:avLst/>
              </a:prstGeom>
            </p:spPr>
          </p:pic>
          <p:pic>
            <p:nvPicPr>
              <p:cNvPr id="32" name="Afbeelding 3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378" t="62617" r="40001" b="5171"/>
              <a:stretch/>
            </p:blipFill>
            <p:spPr>
              <a:xfrm>
                <a:off x="6787491" y="3438193"/>
                <a:ext cx="1132114" cy="629194"/>
              </a:xfrm>
              <a:prstGeom prst="rect">
                <a:avLst/>
              </a:prstGeom>
            </p:spPr>
          </p:pic>
          <p:pic>
            <p:nvPicPr>
              <p:cNvPr id="33" name="Afbeelding 3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225" t="42153" r="48558" b="39145"/>
              <a:stretch/>
            </p:blipFill>
            <p:spPr>
              <a:xfrm>
                <a:off x="6787491" y="3908537"/>
                <a:ext cx="592183" cy="365323"/>
              </a:xfrm>
              <a:prstGeom prst="rect">
                <a:avLst/>
              </a:prstGeom>
            </p:spPr>
          </p:pic>
        </p:grpSp>
        <p:sp>
          <p:nvSpPr>
            <p:cNvPr id="37" name="Rechthoek 36"/>
            <p:cNvSpPr/>
            <p:nvPr/>
          </p:nvSpPr>
          <p:spPr>
            <a:xfrm>
              <a:off x="7182437" y="4136222"/>
              <a:ext cx="348343" cy="3247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96982D29-8E3F-50C6-F9EF-6D3BF144EF91}"/>
              </a:ext>
            </a:extLst>
          </p:cNvPr>
          <p:cNvSpPr txBox="1"/>
          <p:nvPr/>
        </p:nvSpPr>
        <p:spPr>
          <a:xfrm>
            <a:off x="243417" y="5583359"/>
            <a:ext cx="4762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allemaal hetzelfde</a:t>
            </a:r>
          </a:p>
        </p:txBody>
      </p:sp>
    </p:spTree>
    <p:extLst>
      <p:ext uri="{BB962C8B-B14F-4D97-AF65-F5344CB8AC3E}">
        <p14:creationId xmlns:p14="http://schemas.microsoft.com/office/powerpoint/2010/main" val="1585073281"/>
      </p:ext>
    </p:extLst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ep 19"/>
          <p:cNvGrpSpPr/>
          <p:nvPr/>
        </p:nvGrpSpPr>
        <p:grpSpPr>
          <a:xfrm>
            <a:off x="169686" y="2140454"/>
            <a:ext cx="5969857" cy="1521851"/>
            <a:chOff x="491904" y="2740040"/>
            <a:chExt cx="6124374" cy="1680701"/>
          </a:xfrm>
        </p:grpSpPr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62617" r="40001" b="5171"/>
            <a:stretch/>
          </p:blipFill>
          <p:spPr>
            <a:xfrm>
              <a:off x="1724894" y="3791547"/>
              <a:ext cx="1132114" cy="629194"/>
            </a:xfrm>
            <a:prstGeom prst="rect">
              <a:avLst/>
            </a:prstGeom>
          </p:spPr>
        </p:pic>
        <p:pic>
          <p:nvPicPr>
            <p:cNvPr id="4" name="Afbeelding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61" b="55506"/>
            <a:stretch/>
          </p:blipFill>
          <p:spPr>
            <a:xfrm>
              <a:off x="3966755" y="2740040"/>
              <a:ext cx="2649523" cy="869116"/>
            </a:xfrm>
            <a:prstGeom prst="rect">
              <a:avLst/>
            </a:prstGeom>
          </p:spPr>
        </p:pic>
        <p:pic>
          <p:nvPicPr>
            <p:cNvPr id="5" name="Afbeelding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0" r="19552" b="56398"/>
            <a:stretch/>
          </p:blipFill>
          <p:spPr>
            <a:xfrm>
              <a:off x="2625635" y="2740040"/>
              <a:ext cx="1410789" cy="851699"/>
            </a:xfrm>
            <a:prstGeom prst="rect">
              <a:avLst/>
            </a:prstGeom>
          </p:spPr>
        </p:pic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3" r="42730" b="66206"/>
            <a:stretch/>
          </p:blipFill>
          <p:spPr>
            <a:xfrm>
              <a:off x="1614254" y="2740040"/>
              <a:ext cx="1062447" cy="660110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157" b="53277"/>
            <a:stretch/>
          </p:blipFill>
          <p:spPr>
            <a:xfrm>
              <a:off x="491904" y="2740040"/>
              <a:ext cx="1210624" cy="912659"/>
            </a:xfrm>
            <a:prstGeom prst="rect">
              <a:avLst/>
            </a:prstGeom>
          </p:spPr>
        </p:pic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25" t="42153" r="48558" b="39145"/>
            <a:stretch/>
          </p:blipFill>
          <p:spPr>
            <a:xfrm>
              <a:off x="1698768" y="3409077"/>
              <a:ext cx="592183" cy="365323"/>
            </a:xfrm>
            <a:prstGeom prst="rect">
              <a:avLst/>
            </a:prstGeom>
          </p:spPr>
        </p:pic>
      </p:grpSp>
      <p:grpSp>
        <p:nvGrpSpPr>
          <p:cNvPr id="34" name="Groep 33"/>
          <p:cNvGrpSpPr/>
          <p:nvPr/>
        </p:nvGrpSpPr>
        <p:grpSpPr>
          <a:xfrm>
            <a:off x="169686" y="187594"/>
            <a:ext cx="5900188" cy="1475743"/>
            <a:chOff x="491904" y="310459"/>
            <a:chExt cx="6124374" cy="1555569"/>
          </a:xfrm>
        </p:grpSpPr>
        <p:pic>
          <p:nvPicPr>
            <p:cNvPr id="14" name="Afbeelding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62617" r="40001" b="5171"/>
            <a:stretch/>
          </p:blipFill>
          <p:spPr>
            <a:xfrm>
              <a:off x="1702528" y="310459"/>
              <a:ext cx="1132114" cy="629194"/>
            </a:xfrm>
            <a:prstGeom prst="rect">
              <a:avLst/>
            </a:prstGeom>
          </p:spPr>
        </p:pic>
        <p:pic>
          <p:nvPicPr>
            <p:cNvPr id="15" name="Afbeelding 1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761" b="55506"/>
            <a:stretch/>
          </p:blipFill>
          <p:spPr>
            <a:xfrm>
              <a:off x="3966755" y="953369"/>
              <a:ext cx="2649523" cy="869116"/>
            </a:xfrm>
            <a:prstGeom prst="rect">
              <a:avLst/>
            </a:prstGeom>
          </p:spPr>
        </p:pic>
        <p:pic>
          <p:nvPicPr>
            <p:cNvPr id="16" name="Afbeelding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490" r="19552" b="56398"/>
            <a:stretch/>
          </p:blipFill>
          <p:spPr>
            <a:xfrm>
              <a:off x="2625635" y="953369"/>
              <a:ext cx="1410789" cy="851699"/>
            </a:xfrm>
            <a:prstGeom prst="rect">
              <a:avLst/>
            </a:prstGeom>
          </p:spPr>
        </p:pic>
        <p:pic>
          <p:nvPicPr>
            <p:cNvPr id="17" name="Afbeelding 1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733" r="42730" b="66206"/>
            <a:stretch/>
          </p:blipFill>
          <p:spPr>
            <a:xfrm>
              <a:off x="1614254" y="953369"/>
              <a:ext cx="1062447" cy="660110"/>
            </a:xfrm>
            <a:prstGeom prst="rect">
              <a:avLst/>
            </a:prstGeom>
          </p:spPr>
        </p:pic>
        <p:pic>
          <p:nvPicPr>
            <p:cNvPr id="18" name="Afbeelding 1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1157" b="53277"/>
            <a:stretch/>
          </p:blipFill>
          <p:spPr>
            <a:xfrm>
              <a:off x="491904" y="953369"/>
              <a:ext cx="1210624" cy="912659"/>
            </a:xfrm>
            <a:prstGeom prst="rect">
              <a:avLst/>
            </a:prstGeom>
          </p:spPr>
        </p:pic>
        <p:pic>
          <p:nvPicPr>
            <p:cNvPr id="19" name="Afbeelding 1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25" t="42153" r="48558" b="39145"/>
            <a:stretch/>
          </p:blipFill>
          <p:spPr>
            <a:xfrm>
              <a:off x="1698768" y="786643"/>
              <a:ext cx="592183" cy="365323"/>
            </a:xfrm>
            <a:prstGeom prst="rect">
              <a:avLst/>
            </a:prstGeom>
          </p:spPr>
        </p:pic>
      </p:grpSp>
      <p:grpSp>
        <p:nvGrpSpPr>
          <p:cNvPr id="24" name="Groep 23"/>
          <p:cNvGrpSpPr/>
          <p:nvPr/>
        </p:nvGrpSpPr>
        <p:grpSpPr>
          <a:xfrm>
            <a:off x="3091003" y="4924358"/>
            <a:ext cx="5957741" cy="1851848"/>
            <a:chOff x="311201" y="3955346"/>
            <a:chExt cx="6305077" cy="1953334"/>
          </a:xfrm>
        </p:grpSpPr>
        <p:pic>
          <p:nvPicPr>
            <p:cNvPr id="25" name="Afbeelding 2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3059"/>
            <a:stretch/>
          </p:blipFill>
          <p:spPr>
            <a:xfrm>
              <a:off x="1632761" y="3955346"/>
              <a:ext cx="4943301" cy="1953334"/>
            </a:xfrm>
            <a:prstGeom prst="rect">
              <a:avLst/>
            </a:prstGeom>
          </p:spPr>
        </p:pic>
        <p:pic>
          <p:nvPicPr>
            <p:cNvPr id="26" name="Afbeelding 2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042" b="57285"/>
            <a:stretch/>
          </p:blipFill>
          <p:spPr>
            <a:xfrm>
              <a:off x="5333990" y="3955346"/>
              <a:ext cx="1282288" cy="834368"/>
            </a:xfrm>
            <a:prstGeom prst="rect">
              <a:avLst/>
            </a:prstGeom>
          </p:spPr>
        </p:pic>
        <p:pic>
          <p:nvPicPr>
            <p:cNvPr id="27" name="Afbeelding 2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437" b="52617"/>
            <a:stretch/>
          </p:blipFill>
          <p:spPr>
            <a:xfrm>
              <a:off x="311201" y="3955346"/>
              <a:ext cx="2606106" cy="925541"/>
            </a:xfrm>
            <a:prstGeom prst="rect">
              <a:avLst/>
            </a:prstGeom>
          </p:spPr>
        </p:pic>
      </p:grpSp>
      <p:grpSp>
        <p:nvGrpSpPr>
          <p:cNvPr id="38" name="Groep 37"/>
          <p:cNvGrpSpPr/>
          <p:nvPr/>
        </p:nvGrpSpPr>
        <p:grpSpPr>
          <a:xfrm>
            <a:off x="3195462" y="2937451"/>
            <a:ext cx="5948538" cy="1523518"/>
            <a:chOff x="3195462" y="2937451"/>
            <a:chExt cx="5948538" cy="1523518"/>
          </a:xfrm>
        </p:grpSpPr>
        <p:grpSp>
          <p:nvGrpSpPr>
            <p:cNvPr id="36" name="Groep 35"/>
            <p:cNvGrpSpPr/>
            <p:nvPr/>
          </p:nvGrpSpPr>
          <p:grpSpPr>
            <a:xfrm>
              <a:off x="3195462" y="2937451"/>
              <a:ext cx="5948538" cy="1449708"/>
              <a:chOff x="2758382" y="3438193"/>
              <a:chExt cx="6305077" cy="1578547"/>
            </a:xfrm>
          </p:grpSpPr>
          <p:pic>
            <p:nvPicPr>
              <p:cNvPr id="29" name="Afbeelding 28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3059" b="56661"/>
              <a:stretch/>
            </p:blipFill>
            <p:spPr>
              <a:xfrm>
                <a:off x="4079942" y="4091199"/>
                <a:ext cx="4943301" cy="846561"/>
              </a:xfrm>
              <a:prstGeom prst="rect">
                <a:avLst/>
              </a:prstGeom>
            </p:spPr>
          </p:pic>
          <p:pic>
            <p:nvPicPr>
              <p:cNvPr id="30" name="Afbeelding 2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042" b="57285"/>
              <a:stretch/>
            </p:blipFill>
            <p:spPr>
              <a:xfrm>
                <a:off x="7781171" y="4091199"/>
                <a:ext cx="1282288" cy="834368"/>
              </a:xfrm>
              <a:prstGeom prst="rect">
                <a:avLst/>
              </a:prstGeom>
            </p:spPr>
          </p:pic>
          <p:pic>
            <p:nvPicPr>
              <p:cNvPr id="31" name="Afbeelding 30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9437" b="52617"/>
              <a:stretch/>
            </p:blipFill>
            <p:spPr>
              <a:xfrm>
                <a:off x="2758382" y="4091199"/>
                <a:ext cx="2606106" cy="925541"/>
              </a:xfrm>
              <a:prstGeom prst="rect">
                <a:avLst/>
              </a:prstGeom>
            </p:spPr>
          </p:pic>
          <p:pic>
            <p:nvPicPr>
              <p:cNvPr id="32" name="Afbeelding 31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378" t="62617" r="40001" b="5171"/>
              <a:stretch/>
            </p:blipFill>
            <p:spPr>
              <a:xfrm>
                <a:off x="6787491" y="3438193"/>
                <a:ext cx="1132114" cy="629194"/>
              </a:xfrm>
              <a:prstGeom prst="rect">
                <a:avLst/>
              </a:prstGeom>
            </p:spPr>
          </p:pic>
          <p:pic>
            <p:nvPicPr>
              <p:cNvPr id="33" name="Afbeelding 3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2225" t="42153" r="48558" b="39145"/>
              <a:stretch/>
            </p:blipFill>
            <p:spPr>
              <a:xfrm>
                <a:off x="6787491" y="3908537"/>
                <a:ext cx="592183" cy="365323"/>
              </a:xfrm>
              <a:prstGeom prst="rect">
                <a:avLst/>
              </a:prstGeom>
            </p:spPr>
          </p:pic>
        </p:grpSp>
        <p:sp>
          <p:nvSpPr>
            <p:cNvPr id="37" name="Rechthoek 36"/>
            <p:cNvSpPr/>
            <p:nvPr/>
          </p:nvSpPr>
          <p:spPr>
            <a:xfrm>
              <a:off x="7182437" y="4136222"/>
              <a:ext cx="348343" cy="3247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2" name="Tekstvak 1"/>
          <p:cNvSpPr txBox="1"/>
          <p:nvPr/>
        </p:nvSpPr>
        <p:spPr>
          <a:xfrm>
            <a:off x="243417" y="6113568"/>
            <a:ext cx="4762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geen isomeren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DB7901CE-F51C-D8C5-CAA2-D8C93CFA5647}"/>
              </a:ext>
            </a:extLst>
          </p:cNvPr>
          <p:cNvSpPr txBox="1"/>
          <p:nvPr/>
        </p:nvSpPr>
        <p:spPr>
          <a:xfrm>
            <a:off x="243417" y="5583359"/>
            <a:ext cx="4762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allemaal hetzelfde</a:t>
            </a:r>
          </a:p>
        </p:txBody>
      </p:sp>
    </p:spTree>
    <p:extLst>
      <p:ext uri="{BB962C8B-B14F-4D97-AF65-F5344CB8AC3E}">
        <p14:creationId xmlns:p14="http://schemas.microsoft.com/office/powerpoint/2010/main" val="8066000"/>
      </p:ext>
    </p:extLst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10689790-18CC-BDF8-CE68-1F1D0B44141F}"/>
              </a:ext>
            </a:extLst>
          </p:cNvPr>
          <p:cNvSpPr txBox="1"/>
          <p:nvPr/>
        </p:nvSpPr>
        <p:spPr>
          <a:xfrm>
            <a:off x="583474" y="304800"/>
            <a:ext cx="3413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/>
              <a:t>Naamgeving</a:t>
            </a:r>
          </a:p>
        </p:txBody>
      </p:sp>
    </p:spTree>
    <p:extLst>
      <p:ext uri="{BB962C8B-B14F-4D97-AF65-F5344CB8AC3E}">
        <p14:creationId xmlns:p14="http://schemas.microsoft.com/office/powerpoint/2010/main" val="1819931025"/>
      </p:ext>
    </p:extLst>
  </p:cSld>
  <p:clrMapOvr>
    <a:masterClrMapping/>
  </p:clrMapOvr>
  <p:transition spd="slow">
    <p:fade thruBlk="1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5" name="Tekstvak 4">
            <a:extLst>
              <a:ext uri="{FF2B5EF4-FFF2-40B4-BE49-F238E27FC236}">
                <a16:creationId xmlns:a16="http://schemas.microsoft.com/office/drawing/2014/main" id="{B310CFF1-7683-8F96-759A-F7FE8C2236E6}"/>
              </a:ext>
            </a:extLst>
          </p:cNvPr>
          <p:cNvSpPr txBox="1"/>
          <p:nvPr/>
        </p:nvSpPr>
        <p:spPr>
          <a:xfrm>
            <a:off x="583474" y="304800"/>
            <a:ext cx="3413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/>
              <a:t>Alkanen</a:t>
            </a:r>
          </a:p>
        </p:txBody>
      </p:sp>
    </p:spTree>
    <p:extLst>
      <p:ext uri="{BB962C8B-B14F-4D97-AF65-F5344CB8AC3E}">
        <p14:creationId xmlns:p14="http://schemas.microsoft.com/office/powerpoint/2010/main" val="910272255"/>
      </p:ext>
    </p:extLst>
  </p:cSld>
  <p:clrMapOvr>
    <a:masterClrMapping/>
  </p:clrMapOvr>
  <p:transition spd="slow">
    <p:fade thruBlk="1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5093638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/>
              <a:t>Langste keten : </a:t>
            </a:r>
            <a:r>
              <a:rPr lang="nl-NL" sz="2800" dirty="0">
                <a:solidFill>
                  <a:srgbClr val="FF0000"/>
                </a:solidFill>
              </a:rPr>
              <a:t>5 koolstofatomen</a:t>
            </a:r>
          </a:p>
        </p:txBody>
      </p:sp>
    </p:spTree>
    <p:extLst>
      <p:ext uri="{BB962C8B-B14F-4D97-AF65-F5344CB8AC3E}">
        <p14:creationId xmlns:p14="http://schemas.microsoft.com/office/powerpoint/2010/main" val="485767300"/>
      </p:ext>
    </p:extLst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653986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/>
              <a:t>Langste keten : 5 koolstofatomen:   </a:t>
            </a:r>
            <a:r>
              <a:rPr lang="nl-NL" sz="2800" dirty="0">
                <a:solidFill>
                  <a:srgbClr val="FF0000"/>
                </a:solidFill>
              </a:rPr>
              <a:t>pentaan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386155144"/>
      </p:ext>
    </p:extLst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6539867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/>
              <a:t>Langste keten : 5 koolstofatomen:   </a:t>
            </a:r>
            <a:r>
              <a:rPr lang="nl-NL" sz="2800" dirty="0">
                <a:solidFill>
                  <a:srgbClr val="FF0000"/>
                </a:solidFill>
              </a:rPr>
              <a:t>pentaan</a:t>
            </a:r>
          </a:p>
          <a:p>
            <a:endParaRPr lang="nl-NL" sz="2800" dirty="0"/>
          </a:p>
          <a:p>
            <a:r>
              <a:rPr lang="nl-NL" sz="2800" dirty="0"/>
              <a:t>Zijketen CH</a:t>
            </a:r>
            <a:r>
              <a:rPr lang="nl-NL" sz="2800" baseline="-30000" dirty="0"/>
              <a:t>3</a:t>
            </a:r>
            <a:r>
              <a:rPr lang="nl-NL" sz="2800" dirty="0"/>
              <a:t> : </a:t>
            </a:r>
            <a:r>
              <a:rPr lang="nl-NL" sz="2800" dirty="0">
                <a:solidFill>
                  <a:srgbClr val="FF0000"/>
                </a:solidFill>
              </a:rPr>
              <a:t>methyl</a:t>
            </a:r>
          </a:p>
        </p:txBody>
      </p:sp>
    </p:spTree>
    <p:extLst>
      <p:ext uri="{BB962C8B-B14F-4D97-AF65-F5344CB8AC3E}">
        <p14:creationId xmlns:p14="http://schemas.microsoft.com/office/powerpoint/2010/main" val="3411661553"/>
      </p:ext>
    </p:extLst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/>
              <a:t>Langste keten : 5 koolstofatomen:   </a:t>
            </a:r>
            <a:r>
              <a:rPr lang="nl-NL" sz="2800" dirty="0">
                <a:solidFill>
                  <a:srgbClr val="FF0000"/>
                </a:solidFill>
              </a:rPr>
              <a:t>pentaan</a:t>
            </a:r>
          </a:p>
          <a:p>
            <a:endParaRPr lang="nl-NL" sz="2800" dirty="0"/>
          </a:p>
          <a:p>
            <a:r>
              <a:rPr lang="nl-NL" sz="2800" dirty="0"/>
              <a:t>Zijketen CH</a:t>
            </a:r>
            <a:r>
              <a:rPr lang="nl-NL" sz="2800" baseline="-30000" dirty="0"/>
              <a:t>3</a:t>
            </a:r>
            <a:r>
              <a:rPr lang="nl-NL" sz="2800" dirty="0"/>
              <a:t> : </a:t>
            </a:r>
            <a:r>
              <a:rPr lang="nl-NL" sz="2800" dirty="0">
                <a:solidFill>
                  <a:srgbClr val="FF0000"/>
                </a:solidFill>
              </a:rPr>
              <a:t>methyl</a:t>
            </a:r>
            <a:r>
              <a:rPr lang="nl-NL" sz="2800" dirty="0"/>
              <a:t> , aan het </a:t>
            </a:r>
            <a:r>
              <a:rPr lang="nl-NL" sz="2800" dirty="0">
                <a:solidFill>
                  <a:srgbClr val="FF0000"/>
                </a:solidFill>
              </a:rPr>
              <a:t>2</a:t>
            </a:r>
            <a:r>
              <a:rPr lang="nl-NL" sz="2800" baseline="30000" dirty="0">
                <a:solidFill>
                  <a:srgbClr val="FF0000"/>
                </a:solidFill>
              </a:rPr>
              <a:t>e</a:t>
            </a:r>
            <a:r>
              <a:rPr lang="nl-NL" sz="2800" dirty="0"/>
              <a:t> C-atoom van pentaan</a:t>
            </a: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525650453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74469" y="384948"/>
            <a:ext cx="4279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rgbClr val="FF0000"/>
                </a:solidFill>
              </a:rPr>
              <a:t>C</a:t>
            </a:r>
            <a:r>
              <a:rPr lang="nl-NL" sz="4800" baseline="-30000" dirty="0">
                <a:solidFill>
                  <a:srgbClr val="FF0000"/>
                </a:solidFill>
              </a:rPr>
              <a:t>5</a:t>
            </a:r>
            <a:r>
              <a:rPr lang="nl-NL" sz="4800" dirty="0">
                <a:solidFill>
                  <a:srgbClr val="FF0000"/>
                </a:solidFill>
              </a:rPr>
              <a:t>H</a:t>
            </a:r>
            <a:r>
              <a:rPr lang="nl-NL" sz="4800" baseline="-30000" dirty="0">
                <a:solidFill>
                  <a:srgbClr val="FF0000"/>
                </a:solidFill>
              </a:rPr>
              <a:t>12</a:t>
            </a:r>
            <a:r>
              <a:rPr lang="nl-NL" sz="4800" dirty="0">
                <a:solidFill>
                  <a:srgbClr val="FF0000"/>
                </a:solidFill>
              </a:rPr>
              <a:t>     pentaan</a:t>
            </a:r>
            <a:endParaRPr lang="nl-NL" sz="4800" baseline="-30000" dirty="0">
              <a:solidFill>
                <a:srgbClr val="FF0000"/>
              </a:solidFill>
            </a:endParaRPr>
          </a:p>
        </p:txBody>
      </p:sp>
      <p:grpSp>
        <p:nvGrpSpPr>
          <p:cNvPr id="2" name="Groep 1">
            <a:extLst>
              <a:ext uri="{FF2B5EF4-FFF2-40B4-BE49-F238E27FC236}">
                <a16:creationId xmlns:a16="http://schemas.microsoft.com/office/drawing/2014/main" id="{9A9E7EBA-6E63-5E52-320C-FC71FB9BF787}"/>
              </a:ext>
            </a:extLst>
          </p:cNvPr>
          <p:cNvGrpSpPr/>
          <p:nvPr/>
        </p:nvGrpSpPr>
        <p:grpSpPr>
          <a:xfrm>
            <a:off x="6595969" y="1588316"/>
            <a:ext cx="3602896" cy="6226084"/>
            <a:chOff x="5302224" y="446465"/>
            <a:chExt cx="3602896" cy="6226084"/>
          </a:xfrm>
        </p:grpSpPr>
        <p:grpSp>
          <p:nvGrpSpPr>
            <p:cNvPr id="5" name="Groep 4">
              <a:extLst>
                <a:ext uri="{FF2B5EF4-FFF2-40B4-BE49-F238E27FC236}">
                  <a16:creationId xmlns:a16="http://schemas.microsoft.com/office/drawing/2014/main" id="{522EFA07-84EB-72FB-4B21-0753C9B1E8F2}"/>
                </a:ext>
              </a:extLst>
            </p:cNvPr>
            <p:cNvGrpSpPr/>
            <p:nvPr/>
          </p:nvGrpSpPr>
          <p:grpSpPr>
            <a:xfrm>
              <a:off x="5302224" y="2272937"/>
              <a:ext cx="3334059" cy="4399612"/>
              <a:chOff x="1548829" y="2377440"/>
              <a:chExt cx="3334059" cy="4399612"/>
            </a:xfrm>
          </p:grpSpPr>
          <p:graphicFrame>
            <p:nvGraphicFramePr>
              <p:cNvPr id="10" name="Object 9">
                <a:extLst>
                  <a:ext uri="{FF2B5EF4-FFF2-40B4-BE49-F238E27FC236}">
                    <a16:creationId xmlns:a16="http://schemas.microsoft.com/office/drawing/2014/main" id="{3344AE1A-DEE2-65D0-56A9-EAEA7998E329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96574004"/>
                  </p:ext>
                </p:extLst>
              </p:nvPr>
            </p:nvGraphicFramePr>
            <p:xfrm>
              <a:off x="1548829" y="2377440"/>
              <a:ext cx="3330575" cy="433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2" imgW="573024" imgH="743712" progId="ACD.ChemSketch.20">
                      <p:embed/>
                    </p:oleObj>
                  </mc:Choice>
                  <mc:Fallback>
                    <p:oleObj r:id="rId2" imgW="573024" imgH="743712" progId="ACD.ChemSketch.20">
                      <p:embed/>
                      <p:pic>
                        <p:nvPicPr>
                          <p:cNvPr id="9" name="Object 8">
                            <a:extLst>
                              <a:ext uri="{FF2B5EF4-FFF2-40B4-BE49-F238E27FC236}">
                                <a16:creationId xmlns:a16="http://schemas.microsoft.com/office/drawing/2014/main" id="{3692154A-3F0D-76FB-824A-7B3B9224B284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548829" y="2377440"/>
                            <a:ext cx="3330575" cy="43307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Rechthoek 10">
                <a:extLst>
                  <a:ext uri="{FF2B5EF4-FFF2-40B4-BE49-F238E27FC236}">
                    <a16:creationId xmlns:a16="http://schemas.microsoft.com/office/drawing/2014/main" id="{C74CB54E-288A-37DA-A6C5-95B06817B5FE}"/>
                  </a:ext>
                </a:extLst>
              </p:cNvPr>
              <p:cNvSpPr/>
              <p:nvPr/>
            </p:nvSpPr>
            <p:spPr>
              <a:xfrm>
                <a:off x="3392860" y="5158232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12" name="Rechthoek 11">
                <a:extLst>
                  <a:ext uri="{FF2B5EF4-FFF2-40B4-BE49-F238E27FC236}">
                    <a16:creationId xmlns:a16="http://schemas.microsoft.com/office/drawing/2014/main" id="{71AAB604-606A-40B0-4FCD-716E3C51CF3A}"/>
                  </a:ext>
                </a:extLst>
              </p:cNvPr>
              <p:cNvSpPr/>
              <p:nvPr/>
            </p:nvSpPr>
            <p:spPr>
              <a:xfrm>
                <a:off x="1570472" y="2463769"/>
                <a:ext cx="1847514" cy="43132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AC380736-260B-F8BC-566D-8DB484FD6CAD}"/>
                </a:ext>
              </a:extLst>
            </p:cNvPr>
            <p:cNvGrpSpPr/>
            <p:nvPr/>
          </p:nvGrpSpPr>
          <p:grpSpPr>
            <a:xfrm>
              <a:off x="5302224" y="446465"/>
              <a:ext cx="3602896" cy="4330700"/>
              <a:chOff x="5302224" y="446465"/>
              <a:chExt cx="3602896" cy="4330700"/>
            </a:xfrm>
          </p:grpSpPr>
          <p:graphicFrame>
            <p:nvGraphicFramePr>
              <p:cNvPr id="7" name="Object 6">
                <a:extLst>
                  <a:ext uri="{FF2B5EF4-FFF2-40B4-BE49-F238E27FC236}">
                    <a16:creationId xmlns:a16="http://schemas.microsoft.com/office/drawing/2014/main" id="{92C53D3C-1070-27ED-4C78-44D39EAC8C4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31213274"/>
                  </p:ext>
                </p:extLst>
              </p:nvPr>
            </p:nvGraphicFramePr>
            <p:xfrm>
              <a:off x="5302224" y="446465"/>
              <a:ext cx="3330575" cy="43307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r:id="rId4" imgW="573024" imgH="743712" progId="ACD.ChemSketch.20">
                      <p:embed/>
                    </p:oleObj>
                  </mc:Choice>
                  <mc:Fallback>
                    <p:oleObj r:id="rId4" imgW="573024" imgH="743712" progId="ACD.ChemSketch.20">
                      <p:embed/>
                      <p:pic>
                        <p:nvPicPr>
                          <p:cNvPr id="6" name="Object 5">
                            <a:extLst>
                              <a:ext uri="{FF2B5EF4-FFF2-40B4-BE49-F238E27FC236}">
                                <a16:creationId xmlns:a16="http://schemas.microsoft.com/office/drawing/2014/main" id="{CC3278FF-7905-C375-2321-DFC737E0E3C3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02224" y="446465"/>
                            <a:ext cx="3330575" cy="433070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Rechthoek 7">
                <a:extLst>
                  <a:ext uri="{FF2B5EF4-FFF2-40B4-BE49-F238E27FC236}">
                    <a16:creationId xmlns:a16="http://schemas.microsoft.com/office/drawing/2014/main" id="{A974CFBF-BFDC-EEA2-F6EA-E3FD8D112F79}"/>
                  </a:ext>
                </a:extLst>
              </p:cNvPr>
              <p:cNvSpPr/>
              <p:nvPr/>
            </p:nvSpPr>
            <p:spPr>
              <a:xfrm>
                <a:off x="7193024" y="2611815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sp>
            <p:nvSpPr>
              <p:cNvPr id="9" name="Rechthoek 8">
                <a:extLst>
                  <a:ext uri="{FF2B5EF4-FFF2-40B4-BE49-F238E27FC236}">
                    <a16:creationId xmlns:a16="http://schemas.microsoft.com/office/drawing/2014/main" id="{71031AB6-6E35-9873-DAA3-3F9693F775CE}"/>
                  </a:ext>
                </a:extLst>
              </p:cNvPr>
              <p:cNvSpPr/>
              <p:nvPr/>
            </p:nvSpPr>
            <p:spPr>
              <a:xfrm>
                <a:off x="7415092" y="2971800"/>
                <a:ext cx="1490028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48757829"/>
      </p:ext>
    </p:extLst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/>
              <a:t>Langste keten : 5 koolstofatomen:   </a:t>
            </a:r>
            <a:r>
              <a:rPr lang="nl-NL" sz="2800" dirty="0">
                <a:solidFill>
                  <a:srgbClr val="FF0000"/>
                </a:solidFill>
              </a:rPr>
              <a:t>pentaan</a:t>
            </a:r>
          </a:p>
          <a:p>
            <a:endParaRPr lang="nl-NL" sz="2800" dirty="0"/>
          </a:p>
          <a:p>
            <a:r>
              <a:rPr lang="nl-NL" sz="2800" dirty="0"/>
              <a:t>Zijketen CH</a:t>
            </a:r>
            <a:r>
              <a:rPr lang="nl-NL" sz="2800" baseline="-30000" dirty="0"/>
              <a:t>3</a:t>
            </a:r>
            <a:r>
              <a:rPr lang="nl-NL" sz="2800" dirty="0"/>
              <a:t> : </a:t>
            </a:r>
            <a:r>
              <a:rPr lang="nl-NL" sz="2800" dirty="0">
                <a:solidFill>
                  <a:srgbClr val="FF0000"/>
                </a:solidFill>
              </a:rPr>
              <a:t>methyl</a:t>
            </a:r>
            <a:r>
              <a:rPr lang="nl-NL" sz="2800" dirty="0"/>
              <a:t> , aan het </a:t>
            </a:r>
            <a:r>
              <a:rPr lang="nl-NL" sz="2800" dirty="0">
                <a:solidFill>
                  <a:srgbClr val="FF0000"/>
                </a:solidFill>
              </a:rPr>
              <a:t>2</a:t>
            </a:r>
            <a:r>
              <a:rPr lang="nl-NL" sz="2800" baseline="30000" dirty="0">
                <a:solidFill>
                  <a:srgbClr val="FF0000"/>
                </a:solidFill>
              </a:rPr>
              <a:t>e</a:t>
            </a:r>
            <a:r>
              <a:rPr lang="nl-NL" sz="2800" dirty="0"/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   </a:t>
            </a:r>
            <a:r>
              <a:rPr lang="nl-NL" sz="2800" dirty="0">
                <a:solidFill>
                  <a:srgbClr val="FF0000"/>
                </a:solidFill>
              </a:rPr>
              <a:t>2-methylpentaan</a:t>
            </a:r>
          </a:p>
        </p:txBody>
      </p:sp>
    </p:spTree>
    <p:extLst>
      <p:ext uri="{BB962C8B-B14F-4D97-AF65-F5344CB8AC3E}">
        <p14:creationId xmlns:p14="http://schemas.microsoft.com/office/powerpoint/2010/main" val="3385032881"/>
      </p:ext>
    </p:extLst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1721117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Naam:    </a:t>
            </a:r>
            <a:r>
              <a:rPr lang="nl-NL" sz="2800" dirty="0">
                <a:solidFill>
                  <a:srgbClr val="FF0000"/>
                </a:solidFill>
              </a:rPr>
              <a:t>2-methylpentaan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9964775"/>
              </p:ext>
            </p:extLst>
          </p:nvPr>
        </p:nvGraphicFramePr>
        <p:xfrm>
          <a:off x="5425441" y="287385"/>
          <a:ext cx="3331452" cy="433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573024" imgH="743712" progId="ACD.ChemSketch.20">
                  <p:embed/>
                </p:oleObj>
              </mc:Choice>
              <mc:Fallback>
                <p:oleObj r:id="rId3" imgW="573024" imgH="743712" progId="ACD.ChemSketch.20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25441" y="287385"/>
                        <a:ext cx="3331452" cy="43308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66304790"/>
      </p:ext>
    </p:extLst>
  </p:cSld>
  <p:clrMapOvr>
    <a:masterClrMapping/>
  </p:clrMapOvr>
  <p:transition spd="med"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2609110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</a:t>
            </a:r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90596"/>
      </p:ext>
    </p:extLst>
  </p:cSld>
  <p:clrMapOvr>
    <a:masterClrMapping/>
  </p:clrMapOvr>
  <p:transition spd="med"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2609110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   </a:t>
            </a:r>
            <a:r>
              <a:rPr lang="nl-NL" sz="2800" dirty="0">
                <a:solidFill>
                  <a:srgbClr val="FF0000"/>
                </a:solidFill>
              </a:rPr>
              <a:t>3-methylpentaan</a:t>
            </a:r>
          </a:p>
        </p:txBody>
      </p:sp>
    </p:spTree>
    <p:extLst>
      <p:ext uri="{BB962C8B-B14F-4D97-AF65-F5344CB8AC3E}">
        <p14:creationId xmlns:p14="http://schemas.microsoft.com/office/powerpoint/2010/main" val="148026795"/>
      </p:ext>
    </p:extLst>
  </p:cSld>
  <p:clrMapOvr>
    <a:masterClrMapping/>
  </p:clrMapOvr>
  <p:transition spd="med"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3498995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   </a:t>
            </a:r>
            <a:r>
              <a:rPr lang="nl-NL" sz="2800" dirty="0">
                <a:solidFill>
                  <a:schemeClr val="bg1"/>
                </a:solidFill>
              </a:rPr>
              <a:t>2-methylpentaan</a:t>
            </a:r>
          </a:p>
        </p:txBody>
      </p:sp>
    </p:spTree>
    <p:extLst>
      <p:ext uri="{BB962C8B-B14F-4D97-AF65-F5344CB8AC3E}">
        <p14:creationId xmlns:p14="http://schemas.microsoft.com/office/powerpoint/2010/main" val="3876314770"/>
      </p:ext>
    </p:extLst>
  </p:cSld>
  <p:clrMapOvr>
    <a:masterClrMapping/>
  </p:clrMapOvr>
  <p:transition spd="med"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3498995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   </a:t>
            </a:r>
            <a:r>
              <a:rPr lang="nl-NL" sz="2800" dirty="0">
                <a:solidFill>
                  <a:srgbClr val="FF0000"/>
                </a:solidFill>
              </a:rPr>
              <a:t>2-methylpentaan </a:t>
            </a:r>
            <a:r>
              <a:rPr lang="nl-NL" sz="2800" dirty="0"/>
              <a:t>  </a:t>
            </a:r>
            <a:r>
              <a:rPr lang="nl-NL" sz="2800" dirty="0">
                <a:solidFill>
                  <a:schemeClr val="bg1"/>
                </a:solidFill>
              </a:rPr>
              <a:t>2-methylpentaan</a:t>
            </a:r>
          </a:p>
        </p:txBody>
      </p:sp>
    </p:spTree>
    <p:extLst>
      <p:ext uri="{BB962C8B-B14F-4D97-AF65-F5344CB8AC3E}">
        <p14:creationId xmlns:p14="http://schemas.microsoft.com/office/powerpoint/2010/main" val="3465953975"/>
      </p:ext>
    </p:extLst>
  </p:cSld>
  <p:clrMapOvr>
    <a:masterClrMapping/>
  </p:clrMapOvr>
  <p:transition spd="med"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3498995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   </a:t>
            </a:r>
            <a:r>
              <a:rPr lang="nl-NL" sz="2800" dirty="0">
                <a:solidFill>
                  <a:srgbClr val="FF0000"/>
                </a:solidFill>
              </a:rPr>
              <a:t>2-methylpentaan.   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8F7E2D4F-06CB-BEE8-EDC2-3622AF9ABA3B}"/>
              </a:ext>
            </a:extLst>
          </p:cNvPr>
          <p:cNvSpPr txBox="1"/>
          <p:nvPr/>
        </p:nvSpPr>
        <p:spPr>
          <a:xfrm>
            <a:off x="3518263" y="3379560"/>
            <a:ext cx="5347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Begin met nummeren aan de kant waar je het eerst een vertakking tegenkomt. </a:t>
            </a:r>
            <a:endParaRPr lang="nl-NL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98823"/>
      </p:ext>
    </p:extLst>
  </p:cSld>
  <p:clrMapOvr>
    <a:masterClrMapping/>
  </p:clrMapOvr>
  <p:transition spd="med"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4391889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   </a:t>
            </a:r>
            <a:r>
              <a:rPr lang="nl-NL" sz="2800" dirty="0">
                <a:solidFill>
                  <a:schemeClr val="bg1"/>
                </a:solidFill>
              </a:rPr>
              <a:t>2-methylpentaan</a:t>
            </a:r>
            <a:r>
              <a:rPr lang="nl-NL" sz="2800" dirty="0">
                <a:solidFill>
                  <a:srgbClr val="FF0000"/>
                </a:solidFill>
              </a:rPr>
              <a:t> </a:t>
            </a:r>
            <a:r>
              <a:rPr lang="nl-NL" sz="2800" dirty="0"/>
              <a:t>  </a:t>
            </a:r>
            <a:r>
              <a:rPr lang="nl-NL" sz="2800" dirty="0">
                <a:solidFill>
                  <a:schemeClr val="bg1"/>
                </a:solidFill>
              </a:rPr>
              <a:t>2-methylpentaan</a:t>
            </a:r>
          </a:p>
        </p:txBody>
      </p:sp>
    </p:spTree>
    <p:extLst>
      <p:ext uri="{BB962C8B-B14F-4D97-AF65-F5344CB8AC3E}">
        <p14:creationId xmlns:p14="http://schemas.microsoft.com/office/powerpoint/2010/main" val="2396284931"/>
      </p:ext>
    </p:extLst>
  </p:cSld>
  <p:clrMapOvr>
    <a:masterClrMapping/>
  </p:clrMapOvr>
  <p:transition spd="med"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4391889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   </a:t>
            </a:r>
            <a:r>
              <a:rPr lang="nl-NL" sz="2800" dirty="0" err="1">
                <a:solidFill>
                  <a:srgbClr val="FF0000"/>
                </a:solidFill>
              </a:rPr>
              <a:t>hexaan</a:t>
            </a:r>
            <a:r>
              <a:rPr lang="nl-NL" sz="2800" dirty="0" err="1">
                <a:solidFill>
                  <a:schemeClr val="bg1"/>
                </a:solidFill>
              </a:rPr>
              <a:t>n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951624"/>
      </p:ext>
    </p:extLst>
  </p:cSld>
  <p:clrMapOvr>
    <a:masterClrMapping/>
  </p:clrMapOvr>
  <p:transition spd="med"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3498995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   </a:t>
            </a:r>
            <a:r>
              <a:rPr lang="nl-NL" sz="2800" dirty="0">
                <a:solidFill>
                  <a:schemeClr val="bg1"/>
                </a:solidFill>
              </a:rPr>
              <a:t>2-methylpentaan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73308" b="37977"/>
          <a:stretch/>
        </p:blipFill>
        <p:spPr>
          <a:xfrm>
            <a:off x="2214558" y="4270808"/>
            <a:ext cx="1094511" cy="90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579708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/>
          <a:srcRect r="65656"/>
          <a:stretch/>
        </p:blipFill>
        <p:spPr>
          <a:xfrm>
            <a:off x="6237648" y="384948"/>
            <a:ext cx="2654867" cy="6016841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374469" y="384948"/>
            <a:ext cx="4279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5</a:t>
            </a:r>
            <a:r>
              <a:rPr lang="nl-NL" sz="4800" dirty="0"/>
              <a:t>H</a:t>
            </a:r>
            <a:r>
              <a:rPr lang="nl-NL" sz="4800" baseline="-30000" dirty="0"/>
              <a:t>12</a:t>
            </a:r>
            <a:r>
              <a:rPr lang="nl-NL" sz="4800" dirty="0"/>
              <a:t>     pentaan</a:t>
            </a:r>
            <a:endParaRPr lang="nl-NL" sz="4800" baseline="-30000" dirty="0"/>
          </a:p>
        </p:txBody>
      </p:sp>
      <p:grpSp>
        <p:nvGrpSpPr>
          <p:cNvPr id="5" name="Groep 4"/>
          <p:cNvGrpSpPr/>
          <p:nvPr/>
        </p:nvGrpSpPr>
        <p:grpSpPr>
          <a:xfrm>
            <a:off x="374469" y="2123451"/>
            <a:ext cx="5721531" cy="2339348"/>
            <a:chOff x="3422469" y="4280725"/>
            <a:chExt cx="5721531" cy="2339348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98" t="8269" r="2775" b="9590"/>
            <a:stretch/>
          </p:blipFill>
          <p:spPr>
            <a:xfrm>
              <a:off x="3819017" y="4302630"/>
              <a:ext cx="5324983" cy="2295538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52" t="8269" r="2775" b="9590"/>
            <a:stretch/>
          </p:blipFill>
          <p:spPr>
            <a:xfrm>
              <a:off x="3422469" y="4280725"/>
              <a:ext cx="482608" cy="2339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61359998"/>
      </p:ext>
    </p:extLst>
  </p:cSld>
  <p:clrMapOvr>
    <a:masterClrMapping/>
  </p:clrMapOvr>
  <p:transition spd="med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7" y="4185018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3498995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 </a:t>
            </a:r>
            <a:r>
              <a:rPr lang="nl-NL" sz="2800" dirty="0">
                <a:solidFill>
                  <a:srgbClr val="FF0000"/>
                </a:solidFill>
              </a:rPr>
              <a:t>2,4-dimethylpentaan   </a:t>
            </a:r>
            <a:r>
              <a:rPr lang="nl-NL" sz="2800" dirty="0">
                <a:solidFill>
                  <a:schemeClr val="bg1"/>
                </a:solidFill>
              </a:rPr>
              <a:t>2-methylpentaan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73308" b="37977"/>
          <a:stretch/>
        </p:blipFill>
        <p:spPr>
          <a:xfrm>
            <a:off x="2214558" y="4270808"/>
            <a:ext cx="1094511" cy="90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943332"/>
      </p:ext>
    </p:extLst>
  </p:cSld>
  <p:clrMapOvr>
    <a:masterClrMapping/>
  </p:clrMapOvr>
  <p:transition spd="med"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6" y="4193727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2609110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</a:t>
            </a:r>
            <a:r>
              <a:rPr lang="nl-NL" sz="2800" dirty="0">
                <a:solidFill>
                  <a:schemeClr val="bg1"/>
                </a:solidFill>
              </a:rPr>
              <a:t>2-methylpentaan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73308" b="37977"/>
          <a:stretch/>
        </p:blipFill>
        <p:spPr>
          <a:xfrm>
            <a:off x="3109715" y="3367778"/>
            <a:ext cx="1094511" cy="90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993329"/>
      </p:ext>
    </p:extLst>
  </p:cSld>
  <p:clrMapOvr>
    <a:masterClrMapping/>
  </p:clrMapOvr>
  <p:transition spd="med"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6" y="4193727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2609110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 </a:t>
            </a:r>
            <a:r>
              <a:rPr lang="nl-NL" sz="2800" dirty="0">
                <a:solidFill>
                  <a:srgbClr val="0070C0"/>
                </a:solidFill>
              </a:rPr>
              <a:t>3-</a:t>
            </a:r>
            <a:r>
              <a:rPr lang="nl-NL" sz="2800" dirty="0">
                <a:solidFill>
                  <a:srgbClr val="FF0000"/>
                </a:solidFill>
              </a:rPr>
              <a:t>ethylpentaan   </a:t>
            </a:r>
            <a:r>
              <a:rPr lang="nl-NL" sz="2800" dirty="0">
                <a:solidFill>
                  <a:schemeClr val="bg1"/>
                </a:solidFill>
              </a:rPr>
              <a:t>2-methylpentaan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73308" b="37977"/>
          <a:stretch/>
        </p:blipFill>
        <p:spPr>
          <a:xfrm>
            <a:off x="3109715" y="3367778"/>
            <a:ext cx="1094511" cy="90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142636"/>
      </p:ext>
    </p:extLst>
  </p:cSld>
  <p:clrMapOvr>
    <a:masterClrMapping/>
  </p:clrMapOvr>
  <p:transition spd="med"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 rot="19212347">
            <a:off x="6188555" y="4004440"/>
            <a:ext cx="266463" cy="204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8" name="Groep 7"/>
          <p:cNvGrpSpPr/>
          <p:nvPr/>
        </p:nvGrpSpPr>
        <p:grpSpPr>
          <a:xfrm>
            <a:off x="1326936" y="4193727"/>
            <a:ext cx="4660068" cy="1980392"/>
            <a:chOff x="826332" y="2591608"/>
            <a:chExt cx="4660068" cy="198039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23781" b="31827"/>
            <a:stretch/>
          </p:blipFill>
          <p:spPr>
            <a:xfrm>
              <a:off x="826332" y="3494638"/>
              <a:ext cx="4660068" cy="1077362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73308" b="37977"/>
            <a:stretch/>
          </p:blipFill>
          <p:spPr>
            <a:xfrm>
              <a:off x="2609110" y="2591608"/>
              <a:ext cx="1094511" cy="903030"/>
            </a:xfrm>
            <a:prstGeom prst="rect">
              <a:avLst/>
            </a:prstGeom>
          </p:spPr>
        </p:pic>
      </p:grpSp>
      <p:sp>
        <p:nvSpPr>
          <p:cNvPr id="11" name="Tekstvak 10"/>
          <p:cNvSpPr txBox="1"/>
          <p:nvPr/>
        </p:nvSpPr>
        <p:spPr>
          <a:xfrm>
            <a:off x="444900" y="65985"/>
            <a:ext cx="817127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800" baseline="-30000" dirty="0"/>
          </a:p>
          <a:p>
            <a:endParaRPr lang="nl-NL" sz="4800" baseline="-30000" dirty="0"/>
          </a:p>
          <a:p>
            <a:r>
              <a:rPr lang="nl-NL" sz="2800" dirty="0">
                <a:solidFill>
                  <a:schemeClr val="bg1"/>
                </a:solidFill>
              </a:rPr>
              <a:t>Langste keten : 5 koolstofatomen:   pentaan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Zijketen CH</a:t>
            </a:r>
            <a:r>
              <a:rPr lang="nl-NL" sz="2800" baseline="-30000" dirty="0">
                <a:solidFill>
                  <a:schemeClr val="bg1"/>
                </a:solidFill>
              </a:rPr>
              <a:t>3</a:t>
            </a:r>
            <a:r>
              <a:rPr lang="nl-NL" sz="2800" dirty="0">
                <a:solidFill>
                  <a:schemeClr val="bg1"/>
                </a:solidFill>
              </a:rPr>
              <a:t> : methyl , aan het 2</a:t>
            </a:r>
            <a:r>
              <a:rPr lang="nl-NL" sz="2800" baseline="30000" dirty="0">
                <a:solidFill>
                  <a:schemeClr val="bg1"/>
                </a:solidFill>
              </a:rPr>
              <a:t>e</a:t>
            </a:r>
            <a:r>
              <a:rPr lang="nl-NL" sz="2800" dirty="0">
                <a:solidFill>
                  <a:schemeClr val="bg1"/>
                </a:solidFill>
              </a:rPr>
              <a:t> C-atoom van pentaan</a:t>
            </a:r>
          </a:p>
          <a:p>
            <a:endParaRPr lang="nl-NL" sz="2800" dirty="0"/>
          </a:p>
          <a:p>
            <a:r>
              <a:rPr lang="nl-NL" sz="2800" dirty="0"/>
              <a:t>Naam:  </a:t>
            </a:r>
            <a:r>
              <a:rPr lang="nl-NL" sz="2800" dirty="0">
                <a:solidFill>
                  <a:srgbClr val="0070C0"/>
                </a:solidFill>
              </a:rPr>
              <a:t>3-</a:t>
            </a:r>
            <a:r>
              <a:rPr lang="nl-NL" sz="2800" dirty="0">
                <a:solidFill>
                  <a:srgbClr val="FF0000"/>
                </a:solidFill>
              </a:rPr>
              <a:t>ethylpentaan               </a:t>
            </a:r>
            <a:r>
              <a:rPr lang="nl-NL" sz="2000" dirty="0">
                <a:solidFill>
                  <a:srgbClr val="FF0000"/>
                </a:solidFill>
              </a:rPr>
              <a:t>	De 3 mag weg omdat plek 3</a:t>
            </a:r>
          </a:p>
          <a:p>
            <a:r>
              <a:rPr lang="nl-NL" sz="2000" dirty="0">
                <a:solidFill>
                  <a:srgbClr val="FF0000"/>
                </a:solidFill>
              </a:rPr>
              <a:t>					de enige mogelijkheid is.</a:t>
            </a: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73308" b="37977"/>
          <a:stretch/>
        </p:blipFill>
        <p:spPr>
          <a:xfrm>
            <a:off x="3109715" y="3367778"/>
            <a:ext cx="1094511" cy="90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32706"/>
      </p:ext>
    </p:extLst>
  </p:cSld>
  <p:clrMapOvr>
    <a:masterClrMapping/>
  </p:clrMapOvr>
  <p:transition spd="med"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583474" y="304800"/>
            <a:ext cx="3413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/>
              <a:t>Alkenen</a:t>
            </a:r>
          </a:p>
        </p:txBody>
      </p:sp>
    </p:spTree>
    <p:extLst>
      <p:ext uri="{BB962C8B-B14F-4D97-AF65-F5344CB8AC3E}">
        <p14:creationId xmlns:p14="http://schemas.microsoft.com/office/powerpoint/2010/main" val="1461219527"/>
      </p:ext>
    </p:extLst>
  </p:cSld>
  <p:clrMapOvr>
    <a:masterClrMapping/>
  </p:clrMapOvr>
  <p:transition spd="slow">
    <p:fade thruBlk="1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5D9877B0-7F97-7C60-6BB7-A281D33598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721497" cy="3951514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A51F36D-3E59-BA12-80AD-9B0E398E915F}"/>
              </a:ext>
            </a:extLst>
          </p:cNvPr>
          <p:cNvSpPr txBox="1"/>
          <p:nvPr/>
        </p:nvSpPr>
        <p:spPr>
          <a:xfrm>
            <a:off x="583474" y="304800"/>
            <a:ext cx="3413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/>
              <a:t>Alkenen</a:t>
            </a:r>
          </a:p>
        </p:txBody>
      </p:sp>
    </p:spTree>
    <p:extLst>
      <p:ext uri="{BB962C8B-B14F-4D97-AF65-F5344CB8AC3E}">
        <p14:creationId xmlns:p14="http://schemas.microsoft.com/office/powerpoint/2010/main" val="3909541087"/>
      </p:ext>
    </p:extLst>
  </p:cSld>
  <p:clrMapOvr>
    <a:masterClrMapping/>
  </p:clrMapOvr>
  <p:transition spd="med">
    <p:fade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ep 13"/>
          <p:cNvGrpSpPr/>
          <p:nvPr/>
        </p:nvGrpSpPr>
        <p:grpSpPr>
          <a:xfrm>
            <a:off x="1100516" y="1219199"/>
            <a:ext cx="2879302" cy="1789353"/>
            <a:chOff x="1100516" y="1219199"/>
            <a:chExt cx="2879302" cy="1789353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  <p:sp>
          <p:nvSpPr>
            <p:cNvPr id="2" name="Rechthoek 1"/>
            <p:cNvSpPr/>
            <p:nvPr/>
          </p:nvSpPr>
          <p:spPr>
            <a:xfrm>
              <a:off x="1425754" y="1219199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3" name="Afbeelding 2">
            <a:extLst>
              <a:ext uri="{FF2B5EF4-FFF2-40B4-BE49-F238E27FC236}">
                <a16:creationId xmlns:a16="http://schemas.microsoft.com/office/drawing/2014/main" id="{70FD85B4-CC6B-5A11-DC27-ACA1811C6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0"/>
            <a:ext cx="4721497" cy="395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459802"/>
      </p:ext>
    </p:extLst>
  </p:cSld>
  <p:clrMapOvr>
    <a:masterClrMapping/>
  </p:clrMapOvr>
  <p:transition spd="med">
    <p:fade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ep 2"/>
          <p:cNvGrpSpPr/>
          <p:nvPr/>
        </p:nvGrpSpPr>
        <p:grpSpPr>
          <a:xfrm>
            <a:off x="1100516" y="1839750"/>
            <a:ext cx="2879302" cy="1168802"/>
            <a:chOff x="1100516" y="1839750"/>
            <a:chExt cx="2879302" cy="116880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</p:grpSp>
      <p:sp>
        <p:nvSpPr>
          <p:cNvPr id="2" name="Rechthoek 1"/>
          <p:cNvSpPr/>
          <p:nvPr/>
        </p:nvSpPr>
        <p:spPr>
          <a:xfrm>
            <a:off x="1425754" y="1219199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1425754" y="3537663"/>
            <a:ext cx="4023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  propeen</a:t>
            </a:r>
          </a:p>
        </p:txBody>
      </p:sp>
    </p:spTree>
    <p:extLst>
      <p:ext uri="{BB962C8B-B14F-4D97-AF65-F5344CB8AC3E}">
        <p14:creationId xmlns:p14="http://schemas.microsoft.com/office/powerpoint/2010/main" val="2093553132"/>
      </p:ext>
    </p:extLst>
  </p:cSld>
  <p:clrMapOvr>
    <a:masterClrMapping/>
  </p:clrMapOvr>
  <p:transition spd="med">
    <p:fade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ep 2"/>
          <p:cNvGrpSpPr/>
          <p:nvPr/>
        </p:nvGrpSpPr>
        <p:grpSpPr>
          <a:xfrm>
            <a:off x="1100516" y="1839750"/>
            <a:ext cx="2879302" cy="1168802"/>
            <a:chOff x="1100516" y="1839750"/>
            <a:chExt cx="2879302" cy="1168802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8" name="Afbeelding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</p:grpSp>
      <p:sp>
        <p:nvSpPr>
          <p:cNvPr id="2" name="Rechthoek 1"/>
          <p:cNvSpPr/>
          <p:nvPr/>
        </p:nvSpPr>
        <p:spPr>
          <a:xfrm>
            <a:off x="1425754" y="1219199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1425753" y="3537663"/>
            <a:ext cx="6808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rgbClr val="FF0000"/>
                </a:solidFill>
              </a:rPr>
              <a:t>  propeen                               </a:t>
            </a:r>
            <a:r>
              <a:rPr lang="nl-NL" sz="3200" dirty="0" err="1">
                <a:solidFill>
                  <a:srgbClr val="FF0000"/>
                </a:solidFill>
              </a:rPr>
              <a:t>propeen</a:t>
            </a:r>
            <a:endParaRPr lang="nl-NL" sz="3200" dirty="0">
              <a:solidFill>
                <a:srgbClr val="FF0000"/>
              </a:solidFill>
            </a:endParaRPr>
          </a:p>
        </p:txBody>
      </p:sp>
      <p:grpSp>
        <p:nvGrpSpPr>
          <p:cNvPr id="7" name="Groep 6"/>
          <p:cNvGrpSpPr/>
          <p:nvPr/>
        </p:nvGrpSpPr>
        <p:grpSpPr>
          <a:xfrm>
            <a:off x="5354653" y="1839750"/>
            <a:ext cx="2879302" cy="1168802"/>
            <a:chOff x="1100516" y="1839750"/>
            <a:chExt cx="2879302" cy="1168802"/>
          </a:xfrm>
        </p:grpSpPr>
        <p:pic>
          <p:nvPicPr>
            <p:cNvPr id="10" name="Afbeelding 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90" t="30168" r="48515" b="31827"/>
            <a:stretch/>
          </p:blipFill>
          <p:spPr>
            <a:xfrm>
              <a:off x="1100516" y="1839750"/>
              <a:ext cx="2879302" cy="1077362"/>
            </a:xfrm>
            <a:prstGeom prst="rect">
              <a:avLst/>
            </a:prstGeom>
          </p:spPr>
        </p:pic>
        <p:pic>
          <p:nvPicPr>
            <p:cNvPr id="11" name="Afbeelding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2739818" y="1931190"/>
              <a:ext cx="506027" cy="1077362"/>
            </a:xfrm>
            <a:prstGeom prst="rect">
              <a:avLst/>
            </a:prstGeom>
          </p:spPr>
        </p:pic>
      </p:grpSp>
      <p:sp>
        <p:nvSpPr>
          <p:cNvPr id="12" name="Rechthoek 11"/>
          <p:cNvSpPr/>
          <p:nvPr/>
        </p:nvSpPr>
        <p:spPr>
          <a:xfrm>
            <a:off x="6472371" y="1219199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1470232"/>
      </p:ext>
    </p:extLst>
  </p:cSld>
  <p:clrMapOvr>
    <a:masterClrMapping/>
  </p:clrMapOvr>
  <p:transition spd="med"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909" y="-107735"/>
            <a:ext cx="9144000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45619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74469" y="384948"/>
            <a:ext cx="4279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5</a:t>
            </a:r>
            <a:r>
              <a:rPr lang="nl-NL" sz="4800" dirty="0"/>
              <a:t>H</a:t>
            </a:r>
            <a:r>
              <a:rPr lang="nl-NL" sz="4800" baseline="-30000" dirty="0"/>
              <a:t>12</a:t>
            </a:r>
            <a:r>
              <a:rPr lang="nl-NL" sz="4800" dirty="0"/>
              <a:t>     pentaan</a:t>
            </a:r>
            <a:endParaRPr lang="nl-NL" sz="4800" baseline="-30000" dirty="0"/>
          </a:p>
        </p:txBody>
      </p:sp>
      <p:grpSp>
        <p:nvGrpSpPr>
          <p:cNvPr id="5" name="Groep 4"/>
          <p:cNvGrpSpPr/>
          <p:nvPr/>
        </p:nvGrpSpPr>
        <p:grpSpPr>
          <a:xfrm>
            <a:off x="374469" y="2123451"/>
            <a:ext cx="5721531" cy="2339348"/>
            <a:chOff x="3422469" y="4280725"/>
            <a:chExt cx="5721531" cy="2339348"/>
          </a:xfrm>
        </p:grpSpPr>
        <p:pic>
          <p:nvPicPr>
            <p:cNvPr id="6" name="Afbeelding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98" t="8269" r="2775" b="9590"/>
            <a:stretch/>
          </p:blipFill>
          <p:spPr>
            <a:xfrm>
              <a:off x="3819017" y="4302630"/>
              <a:ext cx="5324983" cy="2295538"/>
            </a:xfrm>
            <a:prstGeom prst="rect">
              <a:avLst/>
            </a:prstGeom>
          </p:spPr>
        </p:pic>
        <p:pic>
          <p:nvPicPr>
            <p:cNvPr id="7" name="Afbeelding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552" t="8269" r="2775" b="9590"/>
            <a:stretch/>
          </p:blipFill>
          <p:spPr>
            <a:xfrm>
              <a:off x="3422469" y="4280725"/>
              <a:ext cx="482608" cy="233934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3858937"/>
      </p:ext>
    </p:extLst>
  </p:cSld>
  <p:clrMapOvr>
    <a:masterClrMapping/>
  </p:clrMapOvr>
  <p:transition spd="med"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18230" y="-235935"/>
            <a:ext cx="8981038" cy="7177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3540820"/>
      </p:ext>
    </p:extLst>
  </p:cSld>
  <p:clrMapOvr>
    <a:masterClrMapping/>
  </p:clrMapOvr>
  <p:transition spd="med"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hoek 18"/>
          <p:cNvSpPr/>
          <p:nvPr/>
        </p:nvSpPr>
        <p:spPr>
          <a:xfrm>
            <a:off x="6335722" y="888273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21" name="Groep 20"/>
          <p:cNvGrpSpPr/>
          <p:nvPr/>
        </p:nvGrpSpPr>
        <p:grpSpPr>
          <a:xfrm>
            <a:off x="290618" y="888273"/>
            <a:ext cx="3758867" cy="1789353"/>
            <a:chOff x="1100515" y="1219199"/>
            <a:chExt cx="3758867" cy="1789353"/>
          </a:xfrm>
        </p:grpSpPr>
        <p:pic>
          <p:nvPicPr>
            <p:cNvPr id="22" name="Afbeelding 2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36298" b="31827"/>
            <a:stretch/>
          </p:blipFill>
          <p:spPr>
            <a:xfrm>
              <a:off x="1100515" y="1839750"/>
              <a:ext cx="3758867" cy="1077362"/>
            </a:xfrm>
            <a:prstGeom prst="rect">
              <a:avLst/>
            </a:prstGeom>
          </p:spPr>
        </p:pic>
        <p:pic>
          <p:nvPicPr>
            <p:cNvPr id="23" name="Afbeelding 2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  <p:sp>
          <p:nvSpPr>
            <p:cNvPr id="24" name="Rechthoek 23"/>
            <p:cNvSpPr/>
            <p:nvPr/>
          </p:nvSpPr>
          <p:spPr>
            <a:xfrm>
              <a:off x="1425754" y="1219199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25" name="Afbeelding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36298" b="31827"/>
          <a:stretch/>
        </p:blipFill>
        <p:spPr>
          <a:xfrm>
            <a:off x="5141685" y="1508824"/>
            <a:ext cx="3758867" cy="1077362"/>
          </a:xfrm>
          <a:prstGeom prst="rect">
            <a:avLst/>
          </a:prstGeom>
        </p:spPr>
      </p:pic>
      <p:pic>
        <p:nvPicPr>
          <p:cNvPr id="26" name="Afbeelding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1" t="30168" r="71190" b="31827"/>
          <a:stretch/>
        </p:blipFill>
        <p:spPr>
          <a:xfrm>
            <a:off x="6768104" y="1600264"/>
            <a:ext cx="506027" cy="1077362"/>
          </a:xfrm>
          <a:prstGeom prst="rect">
            <a:avLst/>
          </a:prstGeom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6EC18FA8-7387-313A-5834-7C87305AA3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635" y="3424177"/>
            <a:ext cx="3950208" cy="2883652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DC341DE8-73DA-BB56-7C89-F69D014659D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67415" y="3197529"/>
            <a:ext cx="4307403" cy="3442431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4A4995BF-7D83-1E65-EE3D-28247B453AA8}"/>
              </a:ext>
            </a:extLst>
          </p:cNvPr>
          <p:cNvSpPr/>
          <p:nvPr/>
        </p:nvSpPr>
        <p:spPr>
          <a:xfrm>
            <a:off x="6307658" y="897481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1711197"/>
      </p:ext>
    </p:extLst>
  </p:cSld>
  <p:clrMapOvr>
    <a:masterClrMapping/>
  </p:clrMapOvr>
  <p:transition spd="med">
    <p:fade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ep 11"/>
          <p:cNvGrpSpPr/>
          <p:nvPr/>
        </p:nvGrpSpPr>
        <p:grpSpPr>
          <a:xfrm>
            <a:off x="290618" y="888273"/>
            <a:ext cx="3758867" cy="1789353"/>
            <a:chOff x="1100515" y="1219199"/>
            <a:chExt cx="3758867" cy="1789353"/>
          </a:xfrm>
        </p:grpSpPr>
        <p:pic>
          <p:nvPicPr>
            <p:cNvPr id="13" name="Afbeelding 1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89" t="30168" r="36298" b="31827"/>
            <a:stretch/>
          </p:blipFill>
          <p:spPr>
            <a:xfrm>
              <a:off x="1100515" y="1839750"/>
              <a:ext cx="3758867" cy="1077362"/>
            </a:xfrm>
            <a:prstGeom prst="rect">
              <a:avLst/>
            </a:prstGeom>
          </p:spPr>
        </p:pic>
        <p:pic>
          <p:nvPicPr>
            <p:cNvPr id="14" name="Afbeelding 1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81" t="30168" r="71190" b="31827"/>
            <a:stretch/>
          </p:blipFill>
          <p:spPr>
            <a:xfrm>
              <a:off x="1834127" y="1931190"/>
              <a:ext cx="506027" cy="1077362"/>
            </a:xfrm>
            <a:prstGeom prst="rect">
              <a:avLst/>
            </a:prstGeom>
          </p:spPr>
        </p:pic>
        <p:sp>
          <p:nvSpPr>
            <p:cNvPr id="15" name="Rechthoek 14"/>
            <p:cNvSpPr/>
            <p:nvPr/>
          </p:nvSpPr>
          <p:spPr>
            <a:xfrm>
              <a:off x="1425754" y="1219199"/>
              <a:ext cx="1282612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17" name="Afbeelding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9" t="30168" r="36298" b="31827"/>
          <a:stretch/>
        </p:blipFill>
        <p:spPr>
          <a:xfrm>
            <a:off x="5141685" y="1508824"/>
            <a:ext cx="3758867" cy="1077362"/>
          </a:xfrm>
          <a:prstGeom prst="rect">
            <a:avLst/>
          </a:prstGeom>
        </p:spPr>
      </p:pic>
      <p:pic>
        <p:nvPicPr>
          <p:cNvPr id="18" name="Afbeelding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81" t="30168" r="71190" b="31827"/>
          <a:stretch/>
        </p:blipFill>
        <p:spPr>
          <a:xfrm>
            <a:off x="6768104" y="1600264"/>
            <a:ext cx="506027" cy="1077362"/>
          </a:xfrm>
          <a:prstGeom prst="rect">
            <a:avLst/>
          </a:prstGeom>
        </p:spPr>
      </p:pic>
      <p:sp>
        <p:nvSpPr>
          <p:cNvPr id="19" name="Rechthoek 18"/>
          <p:cNvSpPr/>
          <p:nvPr/>
        </p:nvSpPr>
        <p:spPr>
          <a:xfrm>
            <a:off x="6335722" y="888273"/>
            <a:ext cx="128261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/>
          <p:cNvSpPr txBox="1"/>
          <p:nvPr/>
        </p:nvSpPr>
        <p:spPr>
          <a:xfrm>
            <a:off x="1152766" y="3622766"/>
            <a:ext cx="8766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but-1-een                              but-2-een</a:t>
            </a:r>
          </a:p>
        </p:txBody>
      </p:sp>
    </p:spTree>
    <p:extLst>
      <p:ext uri="{BB962C8B-B14F-4D97-AF65-F5344CB8AC3E}">
        <p14:creationId xmlns:p14="http://schemas.microsoft.com/office/powerpoint/2010/main" val="2021309974"/>
      </p:ext>
    </p:extLst>
  </p:cSld>
  <p:clrMapOvr>
    <a:masterClrMapping/>
  </p:clrMapOvr>
  <p:transition spd="med"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289" y="292609"/>
            <a:ext cx="9461313" cy="464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8508"/>
      </p:ext>
    </p:extLst>
  </p:cSld>
  <p:clrMapOvr>
    <a:masterClrMapping/>
  </p:clrMapOvr>
  <p:transition spd="med"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289" y="292609"/>
            <a:ext cx="9461313" cy="4645152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3178370" y="5752572"/>
            <a:ext cx="3849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FF0000"/>
                </a:solidFill>
              </a:rPr>
              <a:t>hex-1-een</a:t>
            </a:r>
          </a:p>
        </p:txBody>
      </p:sp>
    </p:spTree>
    <p:extLst>
      <p:ext uri="{BB962C8B-B14F-4D97-AF65-F5344CB8AC3E}">
        <p14:creationId xmlns:p14="http://schemas.microsoft.com/office/powerpoint/2010/main" val="4127297697"/>
      </p:ext>
    </p:extLst>
  </p:cSld>
  <p:clrMapOvr>
    <a:masterClrMapping/>
  </p:clrMapOvr>
  <p:transition spd="med">
    <p:fade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240" y="126723"/>
            <a:ext cx="3434324" cy="2861937"/>
          </a:xfrm>
          <a:prstGeom prst="rect">
            <a:avLst/>
          </a:prstGeom>
        </p:spPr>
      </p:pic>
      <p:grpSp>
        <p:nvGrpSpPr>
          <p:cNvPr id="5" name="Groep 4">
            <a:extLst>
              <a:ext uri="{FF2B5EF4-FFF2-40B4-BE49-F238E27FC236}">
                <a16:creationId xmlns:a16="http://schemas.microsoft.com/office/drawing/2014/main" id="{0E42D4BE-FC39-3C5F-DE46-D603AEDE7242}"/>
              </a:ext>
            </a:extLst>
          </p:cNvPr>
          <p:cNvGrpSpPr/>
          <p:nvPr/>
        </p:nvGrpSpPr>
        <p:grpSpPr>
          <a:xfrm>
            <a:off x="812257" y="836023"/>
            <a:ext cx="3594280" cy="2449834"/>
            <a:chOff x="812257" y="836023"/>
            <a:chExt cx="3594280" cy="2449834"/>
          </a:xfrm>
        </p:grpSpPr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728C34EE-EC19-5071-500D-F2F855B5D911}"/>
                </a:ext>
              </a:extLst>
            </p:cNvPr>
            <p:cNvGrpSpPr/>
            <p:nvPr/>
          </p:nvGrpSpPr>
          <p:grpSpPr>
            <a:xfrm>
              <a:off x="812257" y="1652516"/>
              <a:ext cx="3594280" cy="1633341"/>
              <a:chOff x="5436508" y="1931190"/>
              <a:chExt cx="3594280" cy="1633341"/>
            </a:xfrm>
          </p:grpSpPr>
          <p:pic>
            <p:nvPicPr>
              <p:cNvPr id="8" name="Afbeelding 7">
                <a:extLst>
                  <a:ext uri="{FF2B5EF4-FFF2-40B4-BE49-F238E27FC236}">
                    <a16:creationId xmlns:a16="http://schemas.microsoft.com/office/drawing/2014/main" id="{60030A22-7C7B-7D33-52E7-5AAA928C80E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626" t="33394" r="37447" b="34276"/>
              <a:stretch/>
            </p:blipFill>
            <p:spPr>
              <a:xfrm>
                <a:off x="5436508" y="1931190"/>
                <a:ext cx="3594280" cy="916513"/>
              </a:xfrm>
              <a:prstGeom prst="rect">
                <a:avLst/>
              </a:prstGeom>
            </p:spPr>
          </p:pic>
          <p:pic>
            <p:nvPicPr>
              <p:cNvPr id="9" name="Afbeelding 8">
                <a:extLst>
                  <a:ext uri="{FF2B5EF4-FFF2-40B4-BE49-F238E27FC236}">
                    <a16:creationId xmlns:a16="http://schemas.microsoft.com/office/drawing/2014/main" id="{67A58DFC-95C9-7BF9-4B73-4C69391D78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81" t="30168" r="71190" b="31827"/>
              <a:stretch/>
            </p:blipFill>
            <p:spPr>
              <a:xfrm>
                <a:off x="6981072" y="1931190"/>
                <a:ext cx="506027" cy="1077362"/>
              </a:xfrm>
              <a:prstGeom prst="rect">
                <a:avLst/>
              </a:prstGeom>
            </p:spPr>
          </p:pic>
          <p:sp>
            <p:nvSpPr>
              <p:cNvPr id="10" name="Rechthoek 9">
                <a:extLst>
                  <a:ext uri="{FF2B5EF4-FFF2-40B4-BE49-F238E27FC236}">
                    <a16:creationId xmlns:a16="http://schemas.microsoft.com/office/drawing/2014/main" id="{611C1BBD-32E5-27EE-5F15-5E0BCFD1FF37}"/>
                  </a:ext>
                </a:extLst>
              </p:cNvPr>
              <p:cNvSpPr/>
              <p:nvPr/>
            </p:nvSpPr>
            <p:spPr>
              <a:xfrm>
                <a:off x="6592779" y="2650131"/>
                <a:ext cx="1282612" cy="9144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pic>
          <p:nvPicPr>
            <p:cNvPr id="7" name="Afbeelding 6">
              <a:extLst>
                <a:ext uri="{FF2B5EF4-FFF2-40B4-BE49-F238E27FC236}">
                  <a16:creationId xmlns:a16="http://schemas.microsoft.com/office/drawing/2014/main" id="{CEDA2CAC-B0C4-5542-8E71-148A943FE3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933" t="33709" r="37608" b="40714"/>
            <a:stretch/>
          </p:blipFill>
          <p:spPr>
            <a:xfrm>
              <a:off x="2612571" y="836023"/>
              <a:ext cx="896983" cy="7250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6507999"/>
      </p:ext>
    </p:extLst>
  </p:cSld>
  <p:clrMapOvr>
    <a:masterClrMapping/>
  </p:clrMapOvr>
  <p:transition spd="med">
    <p:fad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240" y="126723"/>
            <a:ext cx="3434324" cy="2861937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2943498" y="3282695"/>
            <a:ext cx="41077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>
                <a:solidFill>
                  <a:srgbClr val="FF0000"/>
                </a:solidFill>
              </a:rPr>
              <a:t>2-methylbut-2-een</a:t>
            </a:r>
          </a:p>
        </p:txBody>
      </p:sp>
      <p:grpSp>
        <p:nvGrpSpPr>
          <p:cNvPr id="6" name="Groep 5">
            <a:extLst>
              <a:ext uri="{FF2B5EF4-FFF2-40B4-BE49-F238E27FC236}">
                <a16:creationId xmlns:a16="http://schemas.microsoft.com/office/drawing/2014/main" id="{64064B8B-FCF4-6754-3F89-BBCDEA8C7065}"/>
              </a:ext>
            </a:extLst>
          </p:cNvPr>
          <p:cNvGrpSpPr/>
          <p:nvPr/>
        </p:nvGrpSpPr>
        <p:grpSpPr>
          <a:xfrm>
            <a:off x="812257" y="836023"/>
            <a:ext cx="3594280" cy="2449834"/>
            <a:chOff x="812257" y="836023"/>
            <a:chExt cx="3594280" cy="2449834"/>
          </a:xfrm>
        </p:grpSpPr>
        <p:grpSp>
          <p:nvGrpSpPr>
            <p:cNvPr id="7" name="Groep 6">
              <a:extLst>
                <a:ext uri="{FF2B5EF4-FFF2-40B4-BE49-F238E27FC236}">
                  <a16:creationId xmlns:a16="http://schemas.microsoft.com/office/drawing/2014/main" id="{E224BE56-E4EC-3026-9DDC-79FA8E46D843}"/>
                </a:ext>
              </a:extLst>
            </p:cNvPr>
            <p:cNvGrpSpPr/>
            <p:nvPr/>
          </p:nvGrpSpPr>
          <p:grpSpPr>
            <a:xfrm>
              <a:off x="812257" y="1652516"/>
              <a:ext cx="3594280" cy="1633341"/>
              <a:chOff x="5436508" y="1931190"/>
              <a:chExt cx="3594280" cy="1633341"/>
            </a:xfrm>
          </p:grpSpPr>
          <p:pic>
            <p:nvPicPr>
              <p:cNvPr id="9" name="Afbeelding 8">
                <a:extLst>
                  <a:ext uri="{FF2B5EF4-FFF2-40B4-BE49-F238E27FC236}">
                    <a16:creationId xmlns:a16="http://schemas.microsoft.com/office/drawing/2014/main" id="{0713DCF3-DEED-2629-54D8-B4456DDF278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626" t="33394" r="37447" b="34276"/>
              <a:stretch/>
            </p:blipFill>
            <p:spPr>
              <a:xfrm>
                <a:off x="5436508" y="1931190"/>
                <a:ext cx="3594280" cy="916513"/>
              </a:xfrm>
              <a:prstGeom prst="rect">
                <a:avLst/>
              </a:prstGeom>
            </p:spPr>
          </p:pic>
          <p:pic>
            <p:nvPicPr>
              <p:cNvPr id="10" name="Afbeelding 9">
                <a:extLst>
                  <a:ext uri="{FF2B5EF4-FFF2-40B4-BE49-F238E27FC236}">
                    <a16:creationId xmlns:a16="http://schemas.microsoft.com/office/drawing/2014/main" id="{753F6A81-82D8-8C09-14F5-1419B5DB5D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81" t="30168" r="71190" b="31827"/>
              <a:stretch/>
            </p:blipFill>
            <p:spPr>
              <a:xfrm>
                <a:off x="6981072" y="1931190"/>
                <a:ext cx="506027" cy="1077362"/>
              </a:xfrm>
              <a:prstGeom prst="rect">
                <a:avLst/>
              </a:prstGeom>
            </p:spPr>
          </p:pic>
          <p:sp>
            <p:nvSpPr>
              <p:cNvPr id="11" name="Rechthoek 10">
                <a:extLst>
                  <a:ext uri="{FF2B5EF4-FFF2-40B4-BE49-F238E27FC236}">
                    <a16:creationId xmlns:a16="http://schemas.microsoft.com/office/drawing/2014/main" id="{7EAC61D8-7183-AE88-42E0-8C4C458F6310}"/>
                  </a:ext>
                </a:extLst>
              </p:cNvPr>
              <p:cNvSpPr/>
              <p:nvPr/>
            </p:nvSpPr>
            <p:spPr>
              <a:xfrm>
                <a:off x="6592779" y="2650131"/>
                <a:ext cx="1282612" cy="9144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pic>
          <p:nvPicPr>
            <p:cNvPr id="8" name="Afbeelding 7">
              <a:extLst>
                <a:ext uri="{FF2B5EF4-FFF2-40B4-BE49-F238E27FC236}">
                  <a16:creationId xmlns:a16="http://schemas.microsoft.com/office/drawing/2014/main" id="{39CC5FE6-F760-80CF-55B6-DF3D830841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933" t="33709" r="37608" b="40714"/>
            <a:stretch/>
          </p:blipFill>
          <p:spPr>
            <a:xfrm>
              <a:off x="2612571" y="836023"/>
              <a:ext cx="896983" cy="7250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6355"/>
      </p:ext>
    </p:extLst>
  </p:cSld>
  <p:clrMapOvr>
    <a:masterClrMapping/>
  </p:clrMapOvr>
  <p:transition spd="med"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35456F33-5F3D-93E5-1909-5DDB5CA39D97}"/>
              </a:ext>
            </a:extLst>
          </p:cNvPr>
          <p:cNvSpPr txBox="1"/>
          <p:nvPr/>
        </p:nvSpPr>
        <p:spPr>
          <a:xfrm>
            <a:off x="583474" y="304800"/>
            <a:ext cx="3988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/>
              <a:t>Cycloalkanen</a:t>
            </a:r>
          </a:p>
        </p:txBody>
      </p:sp>
    </p:spTree>
    <p:extLst>
      <p:ext uri="{BB962C8B-B14F-4D97-AF65-F5344CB8AC3E}">
        <p14:creationId xmlns:p14="http://schemas.microsoft.com/office/powerpoint/2010/main" val="1871907746"/>
      </p:ext>
    </p:extLst>
  </p:cSld>
  <p:clrMapOvr>
    <a:masterClrMapping/>
  </p:clrMapOvr>
  <p:transition spd="slow">
    <p:fade thruBlk="1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662" y="720298"/>
            <a:ext cx="6193124" cy="620440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F2EFDBF3-39E8-A37C-D566-D48E8AA6523E}"/>
              </a:ext>
            </a:extLst>
          </p:cNvPr>
          <p:cNvSpPr txBox="1"/>
          <p:nvPr/>
        </p:nvSpPr>
        <p:spPr>
          <a:xfrm>
            <a:off x="583474" y="304800"/>
            <a:ext cx="3988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/>
              <a:t>Cycloalkanen</a:t>
            </a:r>
          </a:p>
        </p:txBody>
      </p:sp>
    </p:spTree>
    <p:extLst>
      <p:ext uri="{BB962C8B-B14F-4D97-AF65-F5344CB8AC3E}">
        <p14:creationId xmlns:p14="http://schemas.microsoft.com/office/powerpoint/2010/main" val="2093148999"/>
      </p:ext>
    </p:extLst>
  </p:cSld>
  <p:clrMapOvr>
    <a:masterClrMapping/>
  </p:clrMapOvr>
  <p:transition spd="med">
    <p:fade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24" y="1254713"/>
            <a:ext cx="3095625" cy="3286125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28CA0AD6-5CDB-6997-4693-6A45E573EA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662" y="720298"/>
            <a:ext cx="6193124" cy="6204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68227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74469" y="384948"/>
            <a:ext cx="4279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5</a:t>
            </a:r>
            <a:r>
              <a:rPr lang="nl-NL" sz="4800" dirty="0"/>
              <a:t>H</a:t>
            </a:r>
            <a:r>
              <a:rPr lang="nl-NL" sz="4800" baseline="-30000" dirty="0"/>
              <a:t>12</a:t>
            </a:r>
            <a:r>
              <a:rPr lang="nl-NL" sz="4800" dirty="0"/>
              <a:t>     pentaan</a:t>
            </a:r>
            <a:endParaRPr lang="nl-NL" sz="4800" baseline="-300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3" t="30933" r="10988" b="30947"/>
          <a:stretch/>
        </p:blipFill>
        <p:spPr>
          <a:xfrm>
            <a:off x="887766" y="2778710"/>
            <a:ext cx="4625267" cy="1065321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4654423" y="5129349"/>
            <a:ext cx="48593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>
                <a:solidFill>
                  <a:srgbClr val="FF0000"/>
                </a:solidFill>
              </a:rPr>
              <a:t>Zo mag het ook.</a:t>
            </a:r>
          </a:p>
        </p:txBody>
      </p:sp>
    </p:spTree>
    <p:extLst>
      <p:ext uri="{BB962C8B-B14F-4D97-AF65-F5344CB8AC3E}">
        <p14:creationId xmlns:p14="http://schemas.microsoft.com/office/powerpoint/2010/main" val="442969185"/>
      </p:ext>
    </p:extLst>
  </p:cSld>
  <p:clrMapOvr>
    <a:masterClrMapping/>
  </p:clrMapOvr>
  <p:transition spd="med">
    <p:fade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24" y="1254713"/>
            <a:ext cx="3095625" cy="3286125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31520" y="5669280"/>
            <a:ext cx="4641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>
                <a:solidFill>
                  <a:srgbClr val="FF0000"/>
                </a:solidFill>
              </a:rPr>
              <a:t>cyclobutaan</a:t>
            </a:r>
            <a:endParaRPr lang="nl-NL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346623"/>
      </p:ext>
    </p:extLst>
  </p:cSld>
  <p:clrMapOvr>
    <a:masterClrMapping/>
  </p:clrMapOvr>
  <p:transition spd="med">
    <p:fade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731520" y="5669280"/>
            <a:ext cx="4641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>
                <a:solidFill>
                  <a:srgbClr val="FF0000"/>
                </a:solidFill>
              </a:rPr>
              <a:t>cyclobutaan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744582" y="3878988"/>
            <a:ext cx="1750423" cy="80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 rot="5400000">
            <a:off x="2203268" y="2355778"/>
            <a:ext cx="1750423" cy="80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788124" y="1091086"/>
            <a:ext cx="1750423" cy="80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 rot="5400000">
            <a:off x="-600892" y="2630670"/>
            <a:ext cx="1750423" cy="80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DEF293A-F554-243B-7E16-F37D8B8CD1C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8" t="21345" r="18610" b="20962"/>
          <a:stretch/>
        </p:blipFill>
        <p:spPr>
          <a:xfrm>
            <a:off x="731521" y="1956150"/>
            <a:ext cx="1903552" cy="1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154080"/>
      </p:ext>
    </p:extLst>
  </p:cSld>
  <p:clrMapOvr>
    <a:masterClrMapping/>
  </p:clrMapOvr>
  <p:transition spd="med">
    <p:fade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69" t="30085" r="28113" b="27669"/>
          <a:stretch/>
        </p:blipFill>
        <p:spPr>
          <a:xfrm>
            <a:off x="987551" y="2243328"/>
            <a:ext cx="1353313" cy="1388256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31520" y="5669280"/>
            <a:ext cx="46416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>
                <a:solidFill>
                  <a:srgbClr val="FF0000"/>
                </a:solidFill>
              </a:rPr>
              <a:t>cyclobutaan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 rot="5400000">
            <a:off x="2203268" y="2355778"/>
            <a:ext cx="1750423" cy="80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788124" y="1091086"/>
            <a:ext cx="1750423" cy="80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HH</a:t>
            </a:r>
          </a:p>
        </p:txBody>
      </p:sp>
      <p:sp>
        <p:nvSpPr>
          <p:cNvPr id="8" name="Rechthoek 7"/>
          <p:cNvSpPr/>
          <p:nvPr/>
        </p:nvSpPr>
        <p:spPr>
          <a:xfrm rot="5400000">
            <a:off x="-600892" y="2630670"/>
            <a:ext cx="1750423" cy="801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4C31DE9A-AA41-E001-816F-BF103E9D8AC0}"/>
              </a:ext>
            </a:extLst>
          </p:cNvPr>
          <p:cNvSpPr txBox="1"/>
          <p:nvPr/>
        </p:nvSpPr>
        <p:spPr>
          <a:xfrm>
            <a:off x="2192421" y="2106000"/>
            <a:ext cx="1321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H</a:t>
            </a:r>
            <a:r>
              <a:rPr lang="nl-NL" sz="4000" baseline="-25000" dirty="0"/>
              <a:t>2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8055C3DE-B51C-5431-A230-DD4DFEBEE7DA}"/>
              </a:ext>
            </a:extLst>
          </p:cNvPr>
          <p:cNvSpPr txBox="1"/>
          <p:nvPr/>
        </p:nvSpPr>
        <p:spPr>
          <a:xfrm>
            <a:off x="2194163" y="2988000"/>
            <a:ext cx="1321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H</a:t>
            </a:r>
            <a:r>
              <a:rPr lang="nl-NL" sz="4000" baseline="-25000" dirty="0"/>
              <a:t>2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2B28EC68-9CA8-E1CA-6702-C462C24A2AE6}"/>
              </a:ext>
            </a:extLst>
          </p:cNvPr>
          <p:cNvSpPr txBox="1"/>
          <p:nvPr/>
        </p:nvSpPr>
        <p:spPr>
          <a:xfrm>
            <a:off x="478544" y="2106000"/>
            <a:ext cx="1321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H</a:t>
            </a:r>
            <a:r>
              <a:rPr lang="nl-NL" sz="4000" baseline="-25000" dirty="0"/>
              <a:t>2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3B4B9C8-9FF4-F64C-8D3B-BE109BAC6B40}"/>
              </a:ext>
            </a:extLst>
          </p:cNvPr>
          <p:cNvSpPr txBox="1"/>
          <p:nvPr/>
        </p:nvSpPr>
        <p:spPr>
          <a:xfrm>
            <a:off x="499436" y="2988000"/>
            <a:ext cx="1321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H</a:t>
            </a:r>
            <a:r>
              <a:rPr lang="nl-NL" sz="4000" baseline="-250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95477577"/>
      </p:ext>
    </p:extLst>
  </p:cSld>
  <p:clrMapOvr>
    <a:masterClrMapping/>
  </p:clrMapOvr>
  <p:transition spd="med">
    <p:fade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87383" y="269966"/>
            <a:ext cx="40581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/>
              <a:t>alkanolen</a:t>
            </a:r>
          </a:p>
        </p:txBody>
      </p:sp>
    </p:spTree>
    <p:extLst>
      <p:ext uri="{BB962C8B-B14F-4D97-AF65-F5344CB8AC3E}">
        <p14:creationId xmlns:p14="http://schemas.microsoft.com/office/powerpoint/2010/main" val="904876841"/>
      </p:ext>
    </p:extLst>
  </p:cSld>
  <p:clrMapOvr>
    <a:masterClrMapping/>
  </p:clrMapOvr>
  <p:transition spd="slow">
    <p:fade thruBlk="1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173820"/>
              </p:ext>
            </p:extLst>
          </p:nvPr>
        </p:nvGraphicFramePr>
        <p:xfrm>
          <a:off x="0" y="2"/>
          <a:ext cx="9144000" cy="694152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1857">
                <a:tc>
                  <a:txBody>
                    <a:bodyPr/>
                    <a:lstStyle/>
                    <a:p>
                      <a:pPr algn="ctr"/>
                      <a:endParaRPr lang="nl-NL" sz="1200" dirty="0">
                        <a:latin typeface="+mn-lt"/>
                      </a:endParaRPr>
                    </a:p>
                    <a:p>
                      <a:pPr algn="ctr"/>
                      <a:r>
                        <a:rPr lang="nl-NL" sz="2800" dirty="0">
                          <a:latin typeface="+mn-lt"/>
                        </a:rPr>
                        <a:t>ethanol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sz="1200" dirty="0">
                        <a:latin typeface="+mn-lt"/>
                      </a:endParaRPr>
                    </a:p>
                    <a:p>
                      <a:pPr algn="ctr"/>
                      <a:r>
                        <a:rPr lang="nl-NL" sz="2800" dirty="0">
                          <a:latin typeface="+mn-lt"/>
                        </a:rPr>
                        <a:t>methanol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478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nl-NL" sz="1400" dirty="0"/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nl-NL" sz="4000" dirty="0"/>
                        <a:t>C</a:t>
                      </a:r>
                      <a:r>
                        <a:rPr lang="nl-NL" sz="4000" baseline="-25000" dirty="0"/>
                        <a:t>2</a:t>
                      </a:r>
                      <a:r>
                        <a:rPr lang="nl-NL" sz="4000" baseline="0" dirty="0"/>
                        <a:t>H</a:t>
                      </a:r>
                      <a:r>
                        <a:rPr lang="nl-NL" sz="4000" baseline="-25000" dirty="0"/>
                        <a:t>5</a:t>
                      </a:r>
                      <a:r>
                        <a:rPr lang="nl-NL" sz="4000" baseline="0" dirty="0"/>
                        <a:t> OH</a:t>
                      </a:r>
                      <a:endParaRPr lang="nl-NL" sz="4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400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4000" dirty="0"/>
                        <a:t>C</a:t>
                      </a:r>
                      <a:r>
                        <a:rPr lang="nl-NL" sz="4000" baseline="0" dirty="0"/>
                        <a:t>H</a:t>
                      </a:r>
                      <a:r>
                        <a:rPr lang="nl-NL" sz="4000" baseline="-25000" dirty="0"/>
                        <a:t>3</a:t>
                      </a:r>
                      <a:r>
                        <a:rPr lang="nl-NL" sz="4000" baseline="0" dirty="0"/>
                        <a:t> OH</a:t>
                      </a:r>
                      <a:endParaRPr lang="nl-NL" sz="4000" dirty="0"/>
                    </a:p>
                    <a:p>
                      <a:pPr algn="ctr"/>
                      <a:endParaRPr lang="nl-NL" sz="4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164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4023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" name="Picture 10" descr="http://www.m2c3.com/c106/lab/D_Specific_Heat_3/ethano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8902" y="2613029"/>
            <a:ext cx="2775985" cy="1584175"/>
          </a:xfrm>
          <a:prstGeom prst="rect">
            <a:avLst/>
          </a:prstGeom>
          <a:noFill/>
        </p:spPr>
      </p:pic>
      <p:pic>
        <p:nvPicPr>
          <p:cNvPr id="1036" name="Picture 12" descr="http://upload.wikimedia.org/wikipedia/commons/b/b0/Ethanol-3D-ball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1564" y="4584511"/>
            <a:ext cx="3323952" cy="2275591"/>
          </a:xfrm>
          <a:prstGeom prst="rect">
            <a:avLst/>
          </a:prstGeom>
          <a:noFill/>
        </p:spPr>
      </p:pic>
      <p:pic>
        <p:nvPicPr>
          <p:cNvPr id="1038" name="Picture 14" descr="http://images.blog-u.net/wp-content/uploads/original/2011_02/methanol-formu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1865" y="2573703"/>
            <a:ext cx="2160240" cy="1643136"/>
          </a:xfrm>
          <a:prstGeom prst="rect">
            <a:avLst/>
          </a:prstGeom>
          <a:noFill/>
        </p:spPr>
      </p:pic>
      <p:pic>
        <p:nvPicPr>
          <p:cNvPr id="1040" name="Picture 16" descr="http://upload.wikimedia.org/wikipedia/commons/8/8f/Methanol-alternative-3D-ball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86306" y="4777428"/>
            <a:ext cx="2955794" cy="2013112"/>
          </a:xfrm>
          <a:prstGeom prst="rect">
            <a:avLst/>
          </a:prstGeom>
          <a:noFill/>
        </p:spPr>
      </p:pic>
      <p:sp>
        <p:nvSpPr>
          <p:cNvPr id="2" name="Rechthoek 1"/>
          <p:cNvSpPr/>
          <p:nvPr/>
        </p:nvSpPr>
        <p:spPr>
          <a:xfrm>
            <a:off x="-35511" y="-6766"/>
            <a:ext cx="9215021" cy="4509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/>
          <p:cNvSpPr txBox="1"/>
          <p:nvPr/>
        </p:nvSpPr>
        <p:spPr>
          <a:xfrm>
            <a:off x="287382" y="269966"/>
            <a:ext cx="719649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/>
              <a:t>alkanolen</a:t>
            </a:r>
          </a:p>
          <a:p>
            <a:endParaRPr lang="nl-NL" sz="4400" dirty="0"/>
          </a:p>
          <a:p>
            <a:endParaRPr lang="nl-NL" sz="4400" dirty="0"/>
          </a:p>
          <a:p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1515438624"/>
      </p:ext>
    </p:extLst>
  </p:cSld>
  <p:clrMapOvr>
    <a:masterClrMapping/>
  </p:clrMapOvr>
  <p:transition spd="med">
    <p:fade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-35511" y="-6766"/>
            <a:ext cx="9215021" cy="4509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938697"/>
              </p:ext>
            </p:extLst>
          </p:nvPr>
        </p:nvGraphicFramePr>
        <p:xfrm>
          <a:off x="0" y="2"/>
          <a:ext cx="9144000" cy="694152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1857">
                <a:tc>
                  <a:txBody>
                    <a:bodyPr/>
                    <a:lstStyle/>
                    <a:p>
                      <a:pPr algn="ctr"/>
                      <a:endParaRPr lang="nl-NL" sz="1200" dirty="0">
                        <a:latin typeface="+mn-lt"/>
                      </a:endParaRPr>
                    </a:p>
                    <a:p>
                      <a:pPr algn="ctr"/>
                      <a:r>
                        <a:rPr lang="nl-NL" sz="2800" dirty="0">
                          <a:latin typeface="+mn-lt"/>
                        </a:rPr>
                        <a:t>ethanol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sz="1200" dirty="0">
                        <a:latin typeface="+mn-lt"/>
                      </a:endParaRPr>
                    </a:p>
                    <a:p>
                      <a:pPr algn="ctr"/>
                      <a:r>
                        <a:rPr lang="nl-NL" sz="2800" dirty="0">
                          <a:latin typeface="+mn-lt"/>
                        </a:rPr>
                        <a:t>methanol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478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nl-NL" sz="1400" dirty="0"/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nl-NL" sz="4000" dirty="0"/>
                        <a:t>C</a:t>
                      </a:r>
                      <a:r>
                        <a:rPr lang="nl-NL" sz="4000" baseline="-25000" dirty="0"/>
                        <a:t>2</a:t>
                      </a:r>
                      <a:r>
                        <a:rPr lang="nl-NL" sz="4000" baseline="0" dirty="0"/>
                        <a:t>H</a:t>
                      </a:r>
                      <a:r>
                        <a:rPr lang="nl-NL" sz="4000" baseline="-25000" dirty="0"/>
                        <a:t>5</a:t>
                      </a:r>
                      <a:r>
                        <a:rPr lang="nl-NL" sz="4000" baseline="0" dirty="0"/>
                        <a:t> OH</a:t>
                      </a:r>
                      <a:endParaRPr lang="nl-NL" sz="4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400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4000" dirty="0"/>
                        <a:t>C</a:t>
                      </a:r>
                      <a:r>
                        <a:rPr lang="nl-NL" sz="4000" baseline="0" dirty="0"/>
                        <a:t>H</a:t>
                      </a:r>
                      <a:r>
                        <a:rPr lang="nl-NL" sz="4000" baseline="-25000" dirty="0"/>
                        <a:t>3</a:t>
                      </a:r>
                      <a:r>
                        <a:rPr lang="nl-NL" sz="4000" baseline="0" dirty="0"/>
                        <a:t> OH</a:t>
                      </a:r>
                      <a:endParaRPr lang="nl-NL" sz="4000" dirty="0"/>
                    </a:p>
                    <a:p>
                      <a:pPr algn="ctr"/>
                      <a:endParaRPr lang="nl-NL" sz="4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164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T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T>
                      <a:noFill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4023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" name="Picture 10" descr="http://www.m2c3.com/c106/lab/D_Specific_Heat_3/ethano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8902" y="2613029"/>
            <a:ext cx="2775985" cy="1584175"/>
          </a:xfrm>
          <a:prstGeom prst="rect">
            <a:avLst/>
          </a:prstGeom>
          <a:noFill/>
        </p:spPr>
      </p:pic>
      <p:pic>
        <p:nvPicPr>
          <p:cNvPr id="1036" name="Picture 12" descr="http://upload.wikimedia.org/wikipedia/commons/b/b0/Ethanol-3D-ball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1564" y="4584511"/>
            <a:ext cx="3323952" cy="2275591"/>
          </a:xfrm>
          <a:prstGeom prst="rect">
            <a:avLst/>
          </a:prstGeom>
          <a:noFill/>
        </p:spPr>
      </p:pic>
      <p:pic>
        <p:nvPicPr>
          <p:cNvPr id="1038" name="Picture 14" descr="http://images.blog-u.net/wp-content/uploads/original/2011_02/methanol-formu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1865" y="2573703"/>
            <a:ext cx="2160240" cy="1643136"/>
          </a:xfrm>
          <a:prstGeom prst="rect">
            <a:avLst/>
          </a:prstGeom>
          <a:noFill/>
        </p:spPr>
      </p:pic>
      <p:pic>
        <p:nvPicPr>
          <p:cNvPr id="1040" name="Picture 16" descr="http://upload.wikimedia.org/wikipedia/commons/8/8f/Methanol-alternative-3D-ball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86306" y="4777428"/>
            <a:ext cx="2955794" cy="2013112"/>
          </a:xfrm>
          <a:prstGeom prst="rect">
            <a:avLst/>
          </a:prstGeom>
          <a:noFill/>
        </p:spPr>
      </p:pic>
      <p:sp>
        <p:nvSpPr>
          <p:cNvPr id="13" name="Rechthoek 12"/>
          <p:cNvSpPr/>
          <p:nvPr/>
        </p:nvSpPr>
        <p:spPr>
          <a:xfrm>
            <a:off x="0" y="145634"/>
            <a:ext cx="9215021" cy="2346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ekstvak 13"/>
          <p:cNvSpPr txBox="1"/>
          <p:nvPr/>
        </p:nvSpPr>
        <p:spPr>
          <a:xfrm>
            <a:off x="287382" y="269966"/>
            <a:ext cx="719649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/>
              <a:t>Alkanolen</a:t>
            </a:r>
            <a:endParaRPr lang="nl-NL" sz="4400" dirty="0"/>
          </a:p>
          <a:p>
            <a:endParaRPr lang="nl-NL" sz="4400" dirty="0"/>
          </a:p>
          <a:p>
            <a:endParaRPr lang="nl-NL" sz="4400" dirty="0"/>
          </a:p>
          <a:p>
            <a:endParaRPr lang="nl-NL" sz="4400" dirty="0"/>
          </a:p>
        </p:txBody>
      </p:sp>
    </p:spTree>
    <p:extLst>
      <p:ext uri="{BB962C8B-B14F-4D97-AF65-F5344CB8AC3E}">
        <p14:creationId xmlns:p14="http://schemas.microsoft.com/office/powerpoint/2010/main" val="38335003"/>
      </p:ext>
    </p:extLst>
  </p:cSld>
  <p:clrMapOvr>
    <a:masterClrMapping/>
  </p:clrMapOvr>
  <p:transition spd="med">
    <p:fade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/>
          <p:cNvSpPr/>
          <p:nvPr/>
        </p:nvSpPr>
        <p:spPr>
          <a:xfrm>
            <a:off x="-35511" y="-6766"/>
            <a:ext cx="9215021" cy="45098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670350"/>
              </p:ext>
            </p:extLst>
          </p:nvPr>
        </p:nvGraphicFramePr>
        <p:xfrm>
          <a:off x="0" y="2"/>
          <a:ext cx="9144000" cy="694152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1857">
                <a:tc>
                  <a:txBody>
                    <a:bodyPr/>
                    <a:lstStyle/>
                    <a:p>
                      <a:pPr algn="ctr"/>
                      <a:endParaRPr lang="nl-NL" sz="1200" dirty="0">
                        <a:latin typeface="+mn-lt"/>
                      </a:endParaRPr>
                    </a:p>
                    <a:p>
                      <a:pPr algn="ctr"/>
                      <a:r>
                        <a:rPr lang="nl-NL" sz="2800" dirty="0">
                          <a:latin typeface="+mn-lt"/>
                        </a:rPr>
                        <a:t>ethanol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sz="1200" dirty="0">
                        <a:latin typeface="+mn-lt"/>
                      </a:endParaRPr>
                    </a:p>
                    <a:p>
                      <a:pPr algn="ctr"/>
                      <a:r>
                        <a:rPr lang="nl-NL" sz="2800" dirty="0">
                          <a:latin typeface="+mn-lt"/>
                        </a:rPr>
                        <a:t>methanol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478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nl-NL" sz="1400" dirty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nl-NL" sz="4000" dirty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nl-NL" sz="4000" baseline="-25000" dirty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nl-NL" sz="4000" baseline="0" dirty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nl-NL" sz="4000" baseline="-25000" dirty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nl-NL" sz="4000" baseline="0" dirty="0">
                          <a:solidFill>
                            <a:srgbClr val="FF0000"/>
                          </a:solidFill>
                        </a:rPr>
                        <a:t> OH</a:t>
                      </a:r>
                      <a:endParaRPr lang="nl-NL" sz="4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40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4000" dirty="0">
                          <a:solidFill>
                            <a:srgbClr val="FF0000"/>
                          </a:solidFill>
                        </a:rPr>
                        <a:t>C</a:t>
                      </a:r>
                      <a:r>
                        <a:rPr lang="nl-NL" sz="4000" baseline="0" dirty="0">
                          <a:solidFill>
                            <a:srgbClr val="FF0000"/>
                          </a:solidFill>
                        </a:rPr>
                        <a:t>H</a:t>
                      </a:r>
                      <a:r>
                        <a:rPr lang="nl-NL" sz="4000" baseline="-25000" dirty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nl-NL" sz="4000" baseline="0" dirty="0">
                          <a:solidFill>
                            <a:srgbClr val="FF0000"/>
                          </a:solidFill>
                        </a:rPr>
                        <a:t> OH</a:t>
                      </a:r>
                      <a:endParaRPr lang="nl-NL" sz="4000" dirty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nl-NL" sz="4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164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T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T>
                      <a:noFill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4023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" name="Picture 10" descr="http://www.m2c3.com/c106/lab/D_Specific_Heat_3/ethano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8902" y="2613029"/>
            <a:ext cx="2775985" cy="1584175"/>
          </a:xfrm>
          <a:prstGeom prst="rect">
            <a:avLst/>
          </a:prstGeom>
          <a:noFill/>
        </p:spPr>
      </p:pic>
      <p:pic>
        <p:nvPicPr>
          <p:cNvPr id="1036" name="Picture 12" descr="http://upload.wikimedia.org/wikipedia/commons/b/b0/Ethanol-3D-ball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1564" y="4584511"/>
            <a:ext cx="3323952" cy="2275591"/>
          </a:xfrm>
          <a:prstGeom prst="rect">
            <a:avLst/>
          </a:prstGeom>
          <a:noFill/>
        </p:spPr>
      </p:pic>
      <p:pic>
        <p:nvPicPr>
          <p:cNvPr id="1038" name="Picture 14" descr="http://images.blog-u.net/wp-content/uploads/original/2011_02/methanol-formu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1865" y="2573703"/>
            <a:ext cx="2160240" cy="1643136"/>
          </a:xfrm>
          <a:prstGeom prst="rect">
            <a:avLst/>
          </a:prstGeom>
          <a:noFill/>
        </p:spPr>
      </p:pic>
      <p:pic>
        <p:nvPicPr>
          <p:cNvPr id="1040" name="Picture 16" descr="http://upload.wikimedia.org/wikipedia/commons/8/8f/Methanol-alternative-3D-ball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86306" y="4777428"/>
            <a:ext cx="2955794" cy="2013112"/>
          </a:xfrm>
          <a:prstGeom prst="rect">
            <a:avLst/>
          </a:prstGeom>
          <a:noFill/>
        </p:spPr>
      </p:pic>
      <p:sp>
        <p:nvSpPr>
          <p:cNvPr id="13" name="Rechthoek 12"/>
          <p:cNvSpPr/>
          <p:nvPr/>
        </p:nvSpPr>
        <p:spPr>
          <a:xfrm>
            <a:off x="0" y="145634"/>
            <a:ext cx="9215021" cy="7953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850799"/>
      </p:ext>
    </p:extLst>
  </p:cSld>
  <p:clrMapOvr>
    <a:masterClrMapping/>
  </p:clrMapOvr>
  <p:transition spd="med">
    <p:fade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104529"/>
              </p:ext>
            </p:extLst>
          </p:nvPr>
        </p:nvGraphicFramePr>
        <p:xfrm>
          <a:off x="0" y="2"/>
          <a:ext cx="9144000" cy="694152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1857">
                <a:tc>
                  <a:txBody>
                    <a:bodyPr/>
                    <a:lstStyle/>
                    <a:p>
                      <a:pPr algn="ctr"/>
                      <a:endParaRPr lang="nl-NL" sz="1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nl-NL" sz="2800" b="0" dirty="0">
                          <a:solidFill>
                            <a:srgbClr val="FF0000"/>
                          </a:solidFill>
                          <a:latin typeface="+mn-lt"/>
                        </a:rPr>
                        <a:t>ethanol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sz="1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nl-NL" sz="2800" b="0" dirty="0">
                          <a:solidFill>
                            <a:srgbClr val="FF0000"/>
                          </a:solidFill>
                          <a:latin typeface="+mn-lt"/>
                        </a:rPr>
                        <a:t>methanol</a:t>
                      </a:r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40478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</a:pPr>
                      <a:endParaRPr lang="nl-NL" sz="1400" dirty="0"/>
                    </a:p>
                    <a:p>
                      <a:pPr algn="ctr">
                        <a:spcBef>
                          <a:spcPts val="0"/>
                        </a:spcBef>
                      </a:pPr>
                      <a:r>
                        <a:rPr lang="nl-NL" sz="4000" dirty="0"/>
                        <a:t>C</a:t>
                      </a:r>
                      <a:r>
                        <a:rPr lang="nl-NL" sz="4000" baseline="-25000" dirty="0"/>
                        <a:t>2</a:t>
                      </a:r>
                      <a:r>
                        <a:rPr lang="nl-NL" sz="4000" baseline="0" dirty="0"/>
                        <a:t>H</a:t>
                      </a:r>
                      <a:r>
                        <a:rPr lang="nl-NL" sz="4000" baseline="-25000" dirty="0"/>
                        <a:t>5</a:t>
                      </a:r>
                      <a:r>
                        <a:rPr lang="nl-NL" sz="4000" baseline="0" dirty="0"/>
                        <a:t> OH</a:t>
                      </a:r>
                      <a:endParaRPr lang="nl-NL" sz="4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400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4000" dirty="0"/>
                        <a:t>C</a:t>
                      </a:r>
                      <a:r>
                        <a:rPr lang="nl-NL" sz="4000" baseline="0" dirty="0"/>
                        <a:t>H</a:t>
                      </a:r>
                      <a:r>
                        <a:rPr lang="nl-NL" sz="4000" baseline="-25000" dirty="0"/>
                        <a:t>3</a:t>
                      </a:r>
                      <a:r>
                        <a:rPr lang="nl-NL" sz="4000" baseline="0" dirty="0"/>
                        <a:t> OH</a:t>
                      </a:r>
                      <a:endParaRPr lang="nl-NL" sz="4000" dirty="0"/>
                    </a:p>
                    <a:p>
                      <a:pPr algn="ctr"/>
                      <a:endParaRPr lang="nl-NL" sz="40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1641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T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lnT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34023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1" name="Picture 10" descr="http://www.m2c3.com/c106/lab/D_Specific_Heat_3/ethano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8902" y="2613029"/>
            <a:ext cx="2775985" cy="1584175"/>
          </a:xfrm>
          <a:prstGeom prst="rect">
            <a:avLst/>
          </a:prstGeom>
          <a:noFill/>
        </p:spPr>
      </p:pic>
      <p:pic>
        <p:nvPicPr>
          <p:cNvPr id="1036" name="Picture 12" descr="http://upload.wikimedia.org/wikipedia/commons/b/b0/Ethanol-3D-ball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1564" y="4584511"/>
            <a:ext cx="3323952" cy="2275591"/>
          </a:xfrm>
          <a:prstGeom prst="rect">
            <a:avLst/>
          </a:prstGeom>
          <a:noFill/>
        </p:spPr>
      </p:pic>
      <p:pic>
        <p:nvPicPr>
          <p:cNvPr id="1038" name="Picture 14" descr="http://images.blog-u.net/wp-content/uploads/original/2011_02/methanol-formul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1865" y="2573703"/>
            <a:ext cx="2160240" cy="1643136"/>
          </a:xfrm>
          <a:prstGeom prst="rect">
            <a:avLst/>
          </a:prstGeom>
          <a:noFill/>
        </p:spPr>
      </p:pic>
      <p:pic>
        <p:nvPicPr>
          <p:cNvPr id="1040" name="Picture 16" descr="http://upload.wikimedia.org/wikipedia/commons/8/8f/Methanol-alternative-3D-ball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86306" y="4777428"/>
            <a:ext cx="2955794" cy="2013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6257107"/>
      </p:ext>
    </p:extLst>
  </p:cSld>
  <p:clrMapOvr>
    <a:masterClrMapping/>
  </p:clrMapOvr>
  <p:transition spd="med">
    <p:fade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46" y="-305197"/>
            <a:ext cx="9144000" cy="501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321085"/>
      </p:ext>
    </p:extLst>
  </p:cSld>
  <p:clrMapOvr>
    <a:masterClrMapping/>
  </p:clrMapOvr>
  <p:transition spd="med">
    <p:fade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027" y="844110"/>
            <a:ext cx="4319946" cy="22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822703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74469" y="384948"/>
            <a:ext cx="4279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5</a:t>
            </a:r>
            <a:r>
              <a:rPr lang="nl-NL" sz="4800" dirty="0"/>
              <a:t>H</a:t>
            </a:r>
            <a:r>
              <a:rPr lang="nl-NL" sz="4800" baseline="-30000" dirty="0"/>
              <a:t>12</a:t>
            </a:r>
            <a:r>
              <a:rPr lang="nl-NL" sz="4800" dirty="0"/>
              <a:t>     pentaan</a:t>
            </a:r>
            <a:endParaRPr lang="nl-NL" sz="4800" baseline="-300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3" t="30933" r="10988" b="30947"/>
          <a:stretch/>
        </p:blipFill>
        <p:spPr>
          <a:xfrm>
            <a:off x="887766" y="2778710"/>
            <a:ext cx="4625267" cy="1065321"/>
          </a:xfrm>
          <a:prstGeom prst="rect">
            <a:avLst/>
          </a:prstGeom>
        </p:spPr>
      </p:pic>
      <p:sp>
        <p:nvSpPr>
          <p:cNvPr id="14" name="Tekstvak 13">
            <a:extLst>
              <a:ext uri="{FF2B5EF4-FFF2-40B4-BE49-F238E27FC236}">
                <a16:creationId xmlns:a16="http://schemas.microsoft.com/office/drawing/2014/main" id="{6576344B-BB85-DA6A-4C32-F17140EEC02B}"/>
              </a:ext>
            </a:extLst>
          </p:cNvPr>
          <p:cNvSpPr txBox="1"/>
          <p:nvPr/>
        </p:nvSpPr>
        <p:spPr>
          <a:xfrm>
            <a:off x="444900" y="4660777"/>
            <a:ext cx="80556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Koolstof heeft altijd 4 bindingen.</a:t>
            </a:r>
          </a:p>
        </p:txBody>
      </p:sp>
    </p:spTree>
    <p:extLst>
      <p:ext uri="{BB962C8B-B14F-4D97-AF65-F5344CB8AC3E}">
        <p14:creationId xmlns:p14="http://schemas.microsoft.com/office/powerpoint/2010/main" val="2848070904"/>
      </p:ext>
    </p:extLst>
  </p:cSld>
  <p:clrMapOvr>
    <a:masterClrMapping/>
  </p:clrMapOvr>
  <p:transition spd="med">
    <p:fade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956264" y="5104660"/>
            <a:ext cx="652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1 </a:t>
            </a:r>
            <a:r>
              <a:rPr lang="nl-NL" sz="2800" dirty="0" err="1">
                <a:solidFill>
                  <a:srgbClr val="FF0000"/>
                </a:solidFill>
              </a:rPr>
              <a:t>propanol</a:t>
            </a:r>
            <a:endParaRPr lang="nl-NL" sz="2800" dirty="0">
              <a:solidFill>
                <a:srgbClr val="FF0000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E65D5B7-FA8A-9409-3415-446AB7490A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027" y="844110"/>
            <a:ext cx="4319946" cy="22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72367"/>
      </p:ext>
    </p:extLst>
  </p:cSld>
  <p:clrMapOvr>
    <a:masterClrMapping/>
  </p:clrMapOvr>
  <p:transition spd="med"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956264" y="5104660"/>
            <a:ext cx="652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   </a:t>
            </a:r>
            <a:r>
              <a:rPr lang="nl-NL" sz="800" dirty="0">
                <a:solidFill>
                  <a:srgbClr val="FF0000"/>
                </a:solidFill>
              </a:rPr>
              <a:t> </a:t>
            </a:r>
            <a:r>
              <a:rPr lang="nl-NL" sz="2800" dirty="0">
                <a:solidFill>
                  <a:srgbClr val="FF0000"/>
                </a:solidFill>
              </a:rPr>
              <a:t>propaan-1-ol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93B440E-F02E-AE79-7E19-9C28184772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027" y="844110"/>
            <a:ext cx="4319946" cy="222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517817"/>
      </p:ext>
    </p:extLst>
  </p:cSld>
  <p:clrMapOvr>
    <a:masterClrMapping/>
  </p:clrMapOvr>
  <p:transition spd="med"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71" y="0"/>
            <a:ext cx="81886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304326"/>
      </p:ext>
    </p:extLst>
  </p:cSld>
  <p:clrMapOvr>
    <a:masterClrMapping/>
  </p:clrMapOvr>
  <p:transition spd="med"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79" y="104503"/>
            <a:ext cx="3824363" cy="3202904"/>
          </a:xfrm>
          <a:prstGeom prst="rect">
            <a:avLst/>
          </a:prstGeom>
        </p:spPr>
      </p:pic>
      <p:grpSp>
        <p:nvGrpSpPr>
          <p:cNvPr id="11" name="Groep 10">
            <a:extLst>
              <a:ext uri="{FF2B5EF4-FFF2-40B4-BE49-F238E27FC236}">
                <a16:creationId xmlns:a16="http://schemas.microsoft.com/office/drawing/2014/main" id="{23CEC2F3-1D7E-DA76-A55B-655EDB2FDAD5}"/>
              </a:ext>
            </a:extLst>
          </p:cNvPr>
          <p:cNvGrpSpPr/>
          <p:nvPr/>
        </p:nvGrpSpPr>
        <p:grpSpPr>
          <a:xfrm>
            <a:off x="5024925" y="1017264"/>
            <a:ext cx="2768208" cy="1824838"/>
            <a:chOff x="2464605" y="3967728"/>
            <a:chExt cx="2768208" cy="1824838"/>
          </a:xfrm>
        </p:grpSpPr>
        <p:grpSp>
          <p:nvGrpSpPr>
            <p:cNvPr id="10" name="Groep 9">
              <a:extLst>
                <a:ext uri="{FF2B5EF4-FFF2-40B4-BE49-F238E27FC236}">
                  <a16:creationId xmlns:a16="http://schemas.microsoft.com/office/drawing/2014/main" id="{60C800BA-66F4-0E05-634A-5ECB4D72E728}"/>
                </a:ext>
              </a:extLst>
            </p:cNvPr>
            <p:cNvGrpSpPr/>
            <p:nvPr/>
          </p:nvGrpSpPr>
          <p:grpSpPr>
            <a:xfrm>
              <a:off x="2464605" y="3971382"/>
              <a:ext cx="2489360" cy="1821184"/>
              <a:chOff x="6034814" y="4939837"/>
              <a:chExt cx="2489360" cy="1821184"/>
            </a:xfrm>
          </p:grpSpPr>
          <p:pic>
            <p:nvPicPr>
              <p:cNvPr id="5" name="Afbeelding 4">
                <a:extLst>
                  <a:ext uri="{FF2B5EF4-FFF2-40B4-BE49-F238E27FC236}">
                    <a16:creationId xmlns:a16="http://schemas.microsoft.com/office/drawing/2014/main" id="{9FA3B3E1-3E61-9E02-A6FB-0AD07365FD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65" t="10312" r="29571" b="4770"/>
              <a:stretch/>
            </p:blipFill>
            <p:spPr>
              <a:xfrm>
                <a:off x="6034814" y="5151677"/>
                <a:ext cx="2489360" cy="1609344"/>
              </a:xfrm>
              <a:prstGeom prst="rect">
                <a:avLst/>
              </a:prstGeom>
            </p:spPr>
          </p:pic>
          <p:sp>
            <p:nvSpPr>
              <p:cNvPr id="9" name="Rechthoek 8">
                <a:extLst>
                  <a:ext uri="{FF2B5EF4-FFF2-40B4-BE49-F238E27FC236}">
                    <a16:creationId xmlns:a16="http://schemas.microsoft.com/office/drawing/2014/main" id="{AFEA6C94-8C40-51C6-AD10-8CBCC1D3653D}"/>
                  </a:ext>
                </a:extLst>
              </p:cNvPr>
              <p:cNvSpPr/>
              <p:nvPr/>
            </p:nvSpPr>
            <p:spPr>
              <a:xfrm>
                <a:off x="7279494" y="4939837"/>
                <a:ext cx="524256" cy="59740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pic>
          <p:nvPicPr>
            <p:cNvPr id="6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0C5910BE-6A10-27D3-2460-E287081FE3C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2657" t="26010" r="84009" b="25784"/>
            <a:stretch/>
          </p:blipFill>
          <p:spPr bwMode="auto">
            <a:xfrm>
              <a:off x="4944781" y="4568790"/>
              <a:ext cx="288032" cy="792088"/>
            </a:xfrm>
            <a:prstGeom prst="rect">
              <a:avLst/>
            </a:prstGeom>
            <a:noFill/>
          </p:spPr>
        </p:pic>
        <p:pic>
          <p:nvPicPr>
            <p:cNvPr id="7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4067AA77-493B-EBF2-952B-D9D550D1B7C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2657" t="26010" r="84009" b="25784"/>
            <a:stretch/>
          </p:blipFill>
          <p:spPr bwMode="auto">
            <a:xfrm>
              <a:off x="4003414" y="3967728"/>
              <a:ext cx="288032" cy="792088"/>
            </a:xfrm>
            <a:prstGeom prst="rect">
              <a:avLst/>
            </a:prstGeom>
            <a:noFill/>
          </p:spPr>
        </p:pic>
        <p:pic>
          <p:nvPicPr>
            <p:cNvPr id="8" name="Afbeelding 7">
              <a:extLst>
                <a:ext uri="{FF2B5EF4-FFF2-40B4-BE49-F238E27FC236}">
                  <a16:creationId xmlns:a16="http://schemas.microsoft.com/office/drawing/2014/main" id="{4867728A-EAC6-66E5-8F8E-B7C9B003C4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64" t="30396" r="19635" b="27809"/>
            <a:stretch/>
          </p:blipFill>
          <p:spPr>
            <a:xfrm>
              <a:off x="3709285" y="3967728"/>
              <a:ext cx="360040" cy="79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9084464"/>
      </p:ext>
    </p:extLst>
  </p:cSld>
  <p:clrMapOvr>
    <a:masterClrMapping/>
  </p:clrMapOvr>
  <p:transition spd="med">
    <p:fade/>
  </p:transition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79" y="104503"/>
            <a:ext cx="3824363" cy="3202904"/>
          </a:xfrm>
          <a:prstGeom prst="rect">
            <a:avLst/>
          </a:prstGeom>
        </p:spPr>
      </p:pic>
      <p:grpSp>
        <p:nvGrpSpPr>
          <p:cNvPr id="10" name="Groep 9">
            <a:extLst>
              <a:ext uri="{FF2B5EF4-FFF2-40B4-BE49-F238E27FC236}">
                <a16:creationId xmlns:a16="http://schemas.microsoft.com/office/drawing/2014/main" id="{90BB6DB7-1840-0D1D-59B8-3F36E89DA4C7}"/>
              </a:ext>
            </a:extLst>
          </p:cNvPr>
          <p:cNvGrpSpPr/>
          <p:nvPr/>
        </p:nvGrpSpPr>
        <p:grpSpPr>
          <a:xfrm>
            <a:off x="5364479" y="1017264"/>
            <a:ext cx="2149805" cy="1393150"/>
            <a:chOff x="2804159" y="3967728"/>
            <a:chExt cx="2149805" cy="1393150"/>
          </a:xfrm>
        </p:grpSpPr>
        <p:grpSp>
          <p:nvGrpSpPr>
            <p:cNvPr id="11" name="Groep 10">
              <a:extLst>
                <a:ext uri="{FF2B5EF4-FFF2-40B4-BE49-F238E27FC236}">
                  <a16:creationId xmlns:a16="http://schemas.microsoft.com/office/drawing/2014/main" id="{526039B1-69C9-37D8-E44D-4004B8FB4164}"/>
                </a:ext>
              </a:extLst>
            </p:cNvPr>
            <p:cNvGrpSpPr/>
            <p:nvPr/>
          </p:nvGrpSpPr>
          <p:grpSpPr>
            <a:xfrm>
              <a:off x="2804159" y="3971382"/>
              <a:ext cx="2149805" cy="1389496"/>
              <a:chOff x="6374368" y="4939837"/>
              <a:chExt cx="2149805" cy="1389496"/>
            </a:xfrm>
          </p:grpSpPr>
          <p:pic>
            <p:nvPicPr>
              <p:cNvPr id="15" name="Afbeelding 14">
                <a:extLst>
                  <a:ext uri="{FF2B5EF4-FFF2-40B4-BE49-F238E27FC236}">
                    <a16:creationId xmlns:a16="http://schemas.microsoft.com/office/drawing/2014/main" id="{55180B68-11B3-6310-AC0D-B0EF061082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08" t="30656" r="29571" b="27548"/>
              <a:stretch/>
            </p:blipFill>
            <p:spPr>
              <a:xfrm>
                <a:off x="6374368" y="5537245"/>
                <a:ext cx="2149805" cy="792088"/>
              </a:xfrm>
              <a:prstGeom prst="rect">
                <a:avLst/>
              </a:prstGeom>
            </p:spPr>
          </p:pic>
          <p:sp>
            <p:nvSpPr>
              <p:cNvPr id="16" name="Rechthoek 15">
                <a:extLst>
                  <a:ext uri="{FF2B5EF4-FFF2-40B4-BE49-F238E27FC236}">
                    <a16:creationId xmlns:a16="http://schemas.microsoft.com/office/drawing/2014/main" id="{103BF617-DD3B-AA14-F8E4-733EFE9B863A}"/>
                  </a:ext>
                </a:extLst>
              </p:cNvPr>
              <p:cNvSpPr/>
              <p:nvPr/>
            </p:nvSpPr>
            <p:spPr>
              <a:xfrm>
                <a:off x="7279494" y="4939837"/>
                <a:ext cx="524256" cy="59740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pic>
          <p:nvPicPr>
            <p:cNvPr id="13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E02118C0-F570-37FF-1A9A-A64A92275D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2657" t="26010" r="84009" b="25784"/>
            <a:stretch/>
          </p:blipFill>
          <p:spPr bwMode="auto">
            <a:xfrm>
              <a:off x="4003414" y="3967728"/>
              <a:ext cx="288032" cy="792088"/>
            </a:xfrm>
            <a:prstGeom prst="rect">
              <a:avLst/>
            </a:prstGeom>
            <a:noFill/>
          </p:spPr>
        </p:pic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7E16173E-AA27-BCE9-96B9-77920C063E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64" t="30396" r="19635" b="27809"/>
            <a:stretch/>
          </p:blipFill>
          <p:spPr>
            <a:xfrm>
              <a:off x="3709285" y="3967728"/>
              <a:ext cx="360040" cy="79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2836015"/>
      </p:ext>
    </p:extLst>
  </p:cSld>
  <p:clrMapOvr>
    <a:masterClrMapping/>
  </p:clrMapOvr>
  <p:transition spd="med">
    <p:fade/>
  </p:transition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79" y="104503"/>
            <a:ext cx="3824363" cy="3202904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2956264" y="4465468"/>
            <a:ext cx="652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propaan-2-ol</a:t>
            </a:r>
          </a:p>
        </p:txBody>
      </p:sp>
      <p:grpSp>
        <p:nvGrpSpPr>
          <p:cNvPr id="10" name="Groep 9">
            <a:extLst>
              <a:ext uri="{FF2B5EF4-FFF2-40B4-BE49-F238E27FC236}">
                <a16:creationId xmlns:a16="http://schemas.microsoft.com/office/drawing/2014/main" id="{90BB6DB7-1840-0D1D-59B8-3F36E89DA4C7}"/>
              </a:ext>
            </a:extLst>
          </p:cNvPr>
          <p:cNvGrpSpPr/>
          <p:nvPr/>
        </p:nvGrpSpPr>
        <p:grpSpPr>
          <a:xfrm>
            <a:off x="5364479" y="1017264"/>
            <a:ext cx="2149805" cy="1393150"/>
            <a:chOff x="2804159" y="3967728"/>
            <a:chExt cx="2149805" cy="1393150"/>
          </a:xfrm>
        </p:grpSpPr>
        <p:grpSp>
          <p:nvGrpSpPr>
            <p:cNvPr id="11" name="Groep 10">
              <a:extLst>
                <a:ext uri="{FF2B5EF4-FFF2-40B4-BE49-F238E27FC236}">
                  <a16:creationId xmlns:a16="http://schemas.microsoft.com/office/drawing/2014/main" id="{526039B1-69C9-37D8-E44D-4004B8FB4164}"/>
                </a:ext>
              </a:extLst>
            </p:cNvPr>
            <p:cNvGrpSpPr/>
            <p:nvPr/>
          </p:nvGrpSpPr>
          <p:grpSpPr>
            <a:xfrm>
              <a:off x="2804159" y="3971382"/>
              <a:ext cx="2149805" cy="1389496"/>
              <a:chOff x="6374368" y="4939837"/>
              <a:chExt cx="2149805" cy="1389496"/>
            </a:xfrm>
          </p:grpSpPr>
          <p:pic>
            <p:nvPicPr>
              <p:cNvPr id="15" name="Afbeelding 14">
                <a:extLst>
                  <a:ext uri="{FF2B5EF4-FFF2-40B4-BE49-F238E27FC236}">
                    <a16:creationId xmlns:a16="http://schemas.microsoft.com/office/drawing/2014/main" id="{55180B68-11B3-6310-AC0D-B0EF0610823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908" t="30656" r="29571" b="27548"/>
              <a:stretch/>
            </p:blipFill>
            <p:spPr>
              <a:xfrm>
                <a:off x="6374368" y="5537245"/>
                <a:ext cx="2149805" cy="792088"/>
              </a:xfrm>
              <a:prstGeom prst="rect">
                <a:avLst/>
              </a:prstGeom>
            </p:spPr>
          </p:pic>
          <p:sp>
            <p:nvSpPr>
              <p:cNvPr id="16" name="Rechthoek 15">
                <a:extLst>
                  <a:ext uri="{FF2B5EF4-FFF2-40B4-BE49-F238E27FC236}">
                    <a16:creationId xmlns:a16="http://schemas.microsoft.com/office/drawing/2014/main" id="{103BF617-DD3B-AA14-F8E4-733EFE9B863A}"/>
                  </a:ext>
                </a:extLst>
              </p:cNvPr>
              <p:cNvSpPr/>
              <p:nvPr/>
            </p:nvSpPr>
            <p:spPr>
              <a:xfrm>
                <a:off x="7279494" y="4939837"/>
                <a:ext cx="524256" cy="59740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pic>
          <p:nvPicPr>
            <p:cNvPr id="13" name="Picture 14" descr="http://images.blog-u.net/wp-content/uploads/original/2011_02/methanol-formula.png">
              <a:extLst>
                <a:ext uri="{FF2B5EF4-FFF2-40B4-BE49-F238E27FC236}">
                  <a16:creationId xmlns:a16="http://schemas.microsoft.com/office/drawing/2014/main" id="{E02118C0-F570-37FF-1A9A-A64A92275DC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2657" t="26010" r="84009" b="25784"/>
            <a:stretch/>
          </p:blipFill>
          <p:spPr bwMode="auto">
            <a:xfrm>
              <a:off x="4003414" y="3967728"/>
              <a:ext cx="288032" cy="792088"/>
            </a:xfrm>
            <a:prstGeom prst="rect">
              <a:avLst/>
            </a:prstGeom>
            <a:noFill/>
          </p:spPr>
        </p:pic>
        <p:pic>
          <p:nvPicPr>
            <p:cNvPr id="14" name="Afbeelding 13">
              <a:extLst>
                <a:ext uri="{FF2B5EF4-FFF2-40B4-BE49-F238E27FC236}">
                  <a16:creationId xmlns:a16="http://schemas.microsoft.com/office/drawing/2014/main" id="{7E16173E-AA27-BCE9-96B9-77920C063E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564" t="30396" r="19635" b="27809"/>
            <a:stretch/>
          </p:blipFill>
          <p:spPr>
            <a:xfrm>
              <a:off x="3709285" y="3967728"/>
              <a:ext cx="360040" cy="79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8868544"/>
      </p:ext>
    </p:extLst>
  </p:cSld>
  <p:clrMapOvr>
    <a:masterClrMapping/>
  </p:clrMapOvr>
  <p:transition spd="med"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530" y="777221"/>
            <a:ext cx="3023334" cy="2191916"/>
          </a:xfrm>
          <a:prstGeom prst="rect">
            <a:avLst/>
          </a:prstGeom>
        </p:spPr>
      </p:pic>
      <p:grpSp>
        <p:nvGrpSpPr>
          <p:cNvPr id="4" name="Groep 3">
            <a:extLst>
              <a:ext uri="{FF2B5EF4-FFF2-40B4-BE49-F238E27FC236}">
                <a16:creationId xmlns:a16="http://schemas.microsoft.com/office/drawing/2014/main" id="{989202AB-223E-71F7-9D16-945833C446AF}"/>
              </a:ext>
            </a:extLst>
          </p:cNvPr>
          <p:cNvGrpSpPr/>
          <p:nvPr/>
        </p:nvGrpSpPr>
        <p:grpSpPr>
          <a:xfrm>
            <a:off x="1691680" y="1024920"/>
            <a:ext cx="1973316" cy="1944217"/>
            <a:chOff x="3419872" y="1380046"/>
            <a:chExt cx="2558257" cy="2660850"/>
          </a:xfrm>
        </p:grpSpPr>
        <p:grpSp>
          <p:nvGrpSpPr>
            <p:cNvPr id="5" name="Groep 4">
              <a:extLst>
                <a:ext uri="{FF2B5EF4-FFF2-40B4-BE49-F238E27FC236}">
                  <a16:creationId xmlns:a16="http://schemas.microsoft.com/office/drawing/2014/main" id="{02C53CAA-0A56-BE0B-9687-783F07B47B35}"/>
                </a:ext>
              </a:extLst>
            </p:cNvPr>
            <p:cNvGrpSpPr/>
            <p:nvPr/>
          </p:nvGrpSpPr>
          <p:grpSpPr>
            <a:xfrm>
              <a:off x="3419872" y="1380046"/>
              <a:ext cx="1944216" cy="2660850"/>
              <a:chOff x="3419872" y="1380046"/>
              <a:chExt cx="1944216" cy="2660850"/>
            </a:xfrm>
          </p:grpSpPr>
          <p:grpSp>
            <p:nvGrpSpPr>
              <p:cNvPr id="11" name="Groep 10">
                <a:extLst>
                  <a:ext uri="{FF2B5EF4-FFF2-40B4-BE49-F238E27FC236}">
                    <a16:creationId xmlns:a16="http://schemas.microsoft.com/office/drawing/2014/main" id="{2357A9C1-930B-D253-598A-54F59FA1D471}"/>
                  </a:ext>
                </a:extLst>
              </p:cNvPr>
              <p:cNvGrpSpPr/>
              <p:nvPr/>
            </p:nvGrpSpPr>
            <p:grpSpPr>
              <a:xfrm>
                <a:off x="3419872" y="1380046"/>
                <a:ext cx="1944216" cy="1869106"/>
                <a:chOff x="970348" y="2702894"/>
                <a:chExt cx="1944216" cy="1869106"/>
              </a:xfrm>
            </p:grpSpPr>
            <p:pic>
              <p:nvPicPr>
                <p:cNvPr id="13" name="Afbeelding 12">
                  <a:extLst>
                    <a:ext uri="{FF2B5EF4-FFF2-40B4-BE49-F238E27FC236}">
                      <a16:creationId xmlns:a16="http://schemas.microsoft.com/office/drawing/2014/main" id="{C8CC59D0-088A-A5C3-9E68-334769AA7E9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490" t="30168" r="59505" b="31827"/>
                <a:stretch/>
              </p:blipFill>
              <p:spPr>
                <a:xfrm>
                  <a:off x="970348" y="3494638"/>
                  <a:ext cx="1944216" cy="1077362"/>
                </a:xfrm>
                <a:prstGeom prst="rect">
                  <a:avLst/>
                </a:prstGeom>
              </p:spPr>
            </p:pic>
            <p:pic>
              <p:nvPicPr>
                <p:cNvPr id="14" name="Afbeelding 13">
                  <a:extLst>
                    <a:ext uri="{FF2B5EF4-FFF2-40B4-BE49-F238E27FC236}">
                      <a16:creationId xmlns:a16="http://schemas.microsoft.com/office/drawing/2014/main" id="{F6AA2BA0-ED63-6CDA-8D10-CFEBB24947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138" t="34094" r="74859" b="37977"/>
                <a:stretch/>
              </p:blipFill>
              <p:spPr>
                <a:xfrm>
                  <a:off x="1762435" y="2702894"/>
                  <a:ext cx="936105" cy="791744"/>
                </a:xfrm>
                <a:prstGeom prst="rect">
                  <a:avLst/>
                </a:prstGeom>
              </p:spPr>
            </p:pic>
          </p:grpSp>
          <p:pic>
            <p:nvPicPr>
              <p:cNvPr id="12" name="Afbeelding 11">
                <a:extLst>
                  <a:ext uri="{FF2B5EF4-FFF2-40B4-BE49-F238E27FC236}">
                    <a16:creationId xmlns:a16="http://schemas.microsoft.com/office/drawing/2014/main" id="{0082B9C5-5DD0-6533-A8AF-AB84E2ACB6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138" t="34572" r="74859" b="34947"/>
              <a:stretch/>
            </p:blipFill>
            <p:spPr>
              <a:xfrm>
                <a:off x="4211959" y="3176801"/>
                <a:ext cx="936106" cy="864095"/>
              </a:xfrm>
              <a:prstGeom prst="rect">
                <a:avLst/>
              </a:prstGeom>
            </p:spPr>
          </p:pic>
        </p:grpSp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19851D2A-1C9E-A5B5-2104-12962F24E96F}"/>
                </a:ext>
              </a:extLst>
            </p:cNvPr>
            <p:cNvGrpSpPr/>
            <p:nvPr/>
          </p:nvGrpSpPr>
          <p:grpSpPr>
            <a:xfrm>
              <a:off x="5372966" y="2314427"/>
              <a:ext cx="605163" cy="792088"/>
              <a:chOff x="3989031" y="1340766"/>
              <a:chExt cx="605163" cy="792088"/>
            </a:xfrm>
          </p:grpSpPr>
          <p:pic>
            <p:nvPicPr>
              <p:cNvPr id="9" name="Picture 14" descr="http://images.blog-u.net/wp-content/uploads/original/2011_02/methanol-formula.png">
                <a:extLst>
                  <a:ext uri="{FF2B5EF4-FFF2-40B4-BE49-F238E27FC236}">
                    <a16:creationId xmlns:a16="http://schemas.microsoft.com/office/drawing/2014/main" id="{D35DB06B-E045-917C-EB5C-9FE9024783C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2657" t="26010" r="84009" b="25784"/>
              <a:stretch/>
            </p:blipFill>
            <p:spPr bwMode="auto">
              <a:xfrm>
                <a:off x="4306162" y="1340766"/>
                <a:ext cx="288032" cy="792088"/>
              </a:xfrm>
              <a:prstGeom prst="rect">
                <a:avLst/>
              </a:prstGeom>
              <a:noFill/>
            </p:spPr>
          </p:pic>
          <p:pic>
            <p:nvPicPr>
              <p:cNvPr id="10" name="Afbeelding 9">
                <a:extLst>
                  <a:ext uri="{FF2B5EF4-FFF2-40B4-BE49-F238E27FC236}">
                    <a16:creationId xmlns:a16="http://schemas.microsoft.com/office/drawing/2014/main" id="{30797CAD-745E-480A-FAE7-C5E0DD198B6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564" t="30396" r="19635" b="27809"/>
              <a:stretch/>
            </p:blipFill>
            <p:spPr>
              <a:xfrm>
                <a:off x="3989031" y="1340766"/>
                <a:ext cx="360040" cy="792088"/>
              </a:xfrm>
              <a:prstGeom prst="rect">
                <a:avLst/>
              </a:prstGeom>
            </p:spPr>
          </p:pic>
        </p:grpSp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A802E13C-B6D6-74F6-BC45-EAEB00F056A3}"/>
                </a:ext>
              </a:extLst>
            </p:cNvPr>
            <p:cNvSpPr/>
            <p:nvPr/>
          </p:nvSpPr>
          <p:spPr>
            <a:xfrm>
              <a:off x="3527884" y="1737441"/>
              <a:ext cx="756084" cy="554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199F194F-2FB6-03AA-6E9B-9833B5CC86AC}"/>
                </a:ext>
              </a:extLst>
            </p:cNvPr>
            <p:cNvSpPr/>
            <p:nvPr/>
          </p:nvSpPr>
          <p:spPr>
            <a:xfrm>
              <a:off x="3633922" y="3176801"/>
              <a:ext cx="650046" cy="554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4110777937"/>
      </p:ext>
    </p:extLst>
  </p:cSld>
  <p:clrMapOvr>
    <a:masterClrMapping/>
  </p:clrMapOvr>
  <p:transition spd="med">
    <p:fad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1597218" y="4332303"/>
            <a:ext cx="71078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solidFill>
                  <a:srgbClr val="FF0000"/>
                </a:solidFill>
              </a:rPr>
              <a:t>2,2-dimethylpropaan-2-ol</a:t>
            </a:r>
          </a:p>
        </p:txBody>
      </p:sp>
      <p:grpSp>
        <p:nvGrpSpPr>
          <p:cNvPr id="5" name="Groep 4">
            <a:extLst>
              <a:ext uri="{FF2B5EF4-FFF2-40B4-BE49-F238E27FC236}">
                <a16:creationId xmlns:a16="http://schemas.microsoft.com/office/drawing/2014/main" id="{79875153-02FD-5A41-F51C-20425514C66E}"/>
              </a:ext>
            </a:extLst>
          </p:cNvPr>
          <p:cNvGrpSpPr/>
          <p:nvPr/>
        </p:nvGrpSpPr>
        <p:grpSpPr>
          <a:xfrm>
            <a:off x="1691680" y="1024920"/>
            <a:ext cx="1973316" cy="1944217"/>
            <a:chOff x="3419872" y="1380046"/>
            <a:chExt cx="2558257" cy="2660850"/>
          </a:xfrm>
        </p:grpSpPr>
        <p:grpSp>
          <p:nvGrpSpPr>
            <p:cNvPr id="6" name="Groep 5">
              <a:extLst>
                <a:ext uri="{FF2B5EF4-FFF2-40B4-BE49-F238E27FC236}">
                  <a16:creationId xmlns:a16="http://schemas.microsoft.com/office/drawing/2014/main" id="{003093D5-3E53-A401-AD00-7CA6C0709A0D}"/>
                </a:ext>
              </a:extLst>
            </p:cNvPr>
            <p:cNvGrpSpPr/>
            <p:nvPr/>
          </p:nvGrpSpPr>
          <p:grpSpPr>
            <a:xfrm>
              <a:off x="3419872" y="1380046"/>
              <a:ext cx="1944216" cy="2660850"/>
              <a:chOff x="3419872" y="1380046"/>
              <a:chExt cx="1944216" cy="2660850"/>
            </a:xfrm>
          </p:grpSpPr>
          <p:grpSp>
            <p:nvGrpSpPr>
              <p:cNvPr id="12" name="Groep 11">
                <a:extLst>
                  <a:ext uri="{FF2B5EF4-FFF2-40B4-BE49-F238E27FC236}">
                    <a16:creationId xmlns:a16="http://schemas.microsoft.com/office/drawing/2014/main" id="{A9574EFD-F881-AE1A-78F8-F501F327CCDC}"/>
                  </a:ext>
                </a:extLst>
              </p:cNvPr>
              <p:cNvGrpSpPr/>
              <p:nvPr/>
            </p:nvGrpSpPr>
            <p:grpSpPr>
              <a:xfrm>
                <a:off x="3419872" y="1380046"/>
                <a:ext cx="1944216" cy="1869106"/>
                <a:chOff x="970348" y="2702894"/>
                <a:chExt cx="1944216" cy="1869106"/>
              </a:xfrm>
            </p:grpSpPr>
            <p:pic>
              <p:nvPicPr>
                <p:cNvPr id="14" name="Afbeelding 13">
                  <a:extLst>
                    <a:ext uri="{FF2B5EF4-FFF2-40B4-BE49-F238E27FC236}">
                      <a16:creationId xmlns:a16="http://schemas.microsoft.com/office/drawing/2014/main" id="{AF31CC63-757B-534F-65CC-578351672F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3490" t="30168" r="59505" b="31827"/>
                <a:stretch/>
              </p:blipFill>
              <p:spPr>
                <a:xfrm>
                  <a:off x="970348" y="3494638"/>
                  <a:ext cx="1944216" cy="1077362"/>
                </a:xfrm>
                <a:prstGeom prst="rect">
                  <a:avLst/>
                </a:prstGeom>
              </p:spPr>
            </p:pic>
            <p:pic>
              <p:nvPicPr>
                <p:cNvPr id="15" name="Afbeelding 14">
                  <a:extLst>
                    <a:ext uri="{FF2B5EF4-FFF2-40B4-BE49-F238E27FC236}">
                      <a16:creationId xmlns:a16="http://schemas.microsoft.com/office/drawing/2014/main" id="{9ECCE0DC-D3E5-E156-5379-945A8FAD91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138" t="34094" r="74859" b="37977"/>
                <a:stretch/>
              </p:blipFill>
              <p:spPr>
                <a:xfrm>
                  <a:off x="1762435" y="2702894"/>
                  <a:ext cx="936105" cy="791744"/>
                </a:xfrm>
                <a:prstGeom prst="rect">
                  <a:avLst/>
                </a:prstGeom>
              </p:spPr>
            </p:pic>
          </p:grpSp>
          <p:pic>
            <p:nvPicPr>
              <p:cNvPr id="13" name="Afbeelding 12">
                <a:extLst>
                  <a:ext uri="{FF2B5EF4-FFF2-40B4-BE49-F238E27FC236}">
                    <a16:creationId xmlns:a16="http://schemas.microsoft.com/office/drawing/2014/main" id="{216699F0-B6FC-4151-2AB9-99D1BC0AB9B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138" t="34572" r="74859" b="34947"/>
              <a:stretch/>
            </p:blipFill>
            <p:spPr>
              <a:xfrm>
                <a:off x="4211959" y="3176801"/>
                <a:ext cx="936106" cy="864095"/>
              </a:xfrm>
              <a:prstGeom prst="rect">
                <a:avLst/>
              </a:prstGeom>
            </p:spPr>
          </p:pic>
        </p:grpSp>
        <p:grpSp>
          <p:nvGrpSpPr>
            <p:cNvPr id="7" name="Groep 6">
              <a:extLst>
                <a:ext uri="{FF2B5EF4-FFF2-40B4-BE49-F238E27FC236}">
                  <a16:creationId xmlns:a16="http://schemas.microsoft.com/office/drawing/2014/main" id="{FBDBE6EF-7BE4-4D93-1507-A01DC0824620}"/>
                </a:ext>
              </a:extLst>
            </p:cNvPr>
            <p:cNvGrpSpPr/>
            <p:nvPr/>
          </p:nvGrpSpPr>
          <p:grpSpPr>
            <a:xfrm>
              <a:off x="5372966" y="2314427"/>
              <a:ext cx="605163" cy="792088"/>
              <a:chOff x="3989031" y="1340766"/>
              <a:chExt cx="605163" cy="792088"/>
            </a:xfrm>
          </p:grpSpPr>
          <p:pic>
            <p:nvPicPr>
              <p:cNvPr id="10" name="Picture 14" descr="http://images.blog-u.net/wp-content/uploads/original/2011_02/methanol-formula.png">
                <a:extLst>
                  <a:ext uri="{FF2B5EF4-FFF2-40B4-BE49-F238E27FC236}">
                    <a16:creationId xmlns:a16="http://schemas.microsoft.com/office/drawing/2014/main" id="{D41B3AA6-748E-AD56-1B53-D86CFF3CE70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/>
              <a:srcRect l="2657" t="26010" r="84009" b="25784"/>
              <a:stretch/>
            </p:blipFill>
            <p:spPr bwMode="auto">
              <a:xfrm>
                <a:off x="4306162" y="1340766"/>
                <a:ext cx="288032" cy="792088"/>
              </a:xfrm>
              <a:prstGeom prst="rect">
                <a:avLst/>
              </a:prstGeom>
              <a:noFill/>
            </p:spPr>
          </p:pic>
          <p:pic>
            <p:nvPicPr>
              <p:cNvPr id="11" name="Afbeelding 10">
                <a:extLst>
                  <a:ext uri="{FF2B5EF4-FFF2-40B4-BE49-F238E27FC236}">
                    <a16:creationId xmlns:a16="http://schemas.microsoft.com/office/drawing/2014/main" id="{B9C06521-1627-1724-E30A-EA3AECFD6C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0564" t="30396" r="19635" b="27809"/>
              <a:stretch/>
            </p:blipFill>
            <p:spPr>
              <a:xfrm>
                <a:off x="3989031" y="1340766"/>
                <a:ext cx="360040" cy="792088"/>
              </a:xfrm>
              <a:prstGeom prst="rect">
                <a:avLst/>
              </a:prstGeom>
            </p:spPr>
          </p:pic>
        </p:grpSp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B4A0D038-5468-2B77-FB09-6919BC72842A}"/>
                </a:ext>
              </a:extLst>
            </p:cNvPr>
            <p:cNvSpPr/>
            <p:nvPr/>
          </p:nvSpPr>
          <p:spPr>
            <a:xfrm>
              <a:off x="3527884" y="1737441"/>
              <a:ext cx="756084" cy="554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9" name="Rechthoek 8">
              <a:extLst>
                <a:ext uri="{FF2B5EF4-FFF2-40B4-BE49-F238E27FC236}">
                  <a16:creationId xmlns:a16="http://schemas.microsoft.com/office/drawing/2014/main" id="{C96F1515-7176-1740-EA52-C281CDB0E578}"/>
                </a:ext>
              </a:extLst>
            </p:cNvPr>
            <p:cNvSpPr/>
            <p:nvPr/>
          </p:nvSpPr>
          <p:spPr>
            <a:xfrm>
              <a:off x="3633922" y="3176801"/>
              <a:ext cx="650046" cy="55436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30448ABC-0FF4-3406-4C2D-8EE78E958C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8530" y="777221"/>
            <a:ext cx="3023334" cy="2191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894486"/>
      </p:ext>
    </p:extLst>
  </p:cSld>
  <p:clrMapOvr>
    <a:masterClrMapping/>
  </p:clrMapOvr>
  <p:transition spd="med">
    <p:fad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BCFB63B7-2C32-538E-2B69-1795091EA10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238" t="10593" r="25239" b="5937"/>
          <a:stretch/>
        </p:blipFill>
        <p:spPr>
          <a:xfrm>
            <a:off x="2412275" y="73762"/>
            <a:ext cx="5077097" cy="671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575052"/>
      </p:ext>
    </p:extLst>
  </p:cSld>
  <p:clrMapOvr>
    <a:masterClrMapping/>
  </p:clrMapOvr>
  <p:transition spd="med">
    <p:fade/>
  </p:transition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330373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74469" y="384948"/>
            <a:ext cx="4279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5</a:t>
            </a:r>
            <a:r>
              <a:rPr lang="nl-NL" sz="4800" dirty="0"/>
              <a:t>H</a:t>
            </a:r>
            <a:r>
              <a:rPr lang="nl-NL" sz="4800" baseline="-30000" dirty="0"/>
              <a:t>12</a:t>
            </a:r>
            <a:r>
              <a:rPr lang="nl-NL" sz="4800" dirty="0"/>
              <a:t>     pentaan</a:t>
            </a:r>
            <a:endParaRPr lang="nl-NL" sz="4800" baseline="-300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3" t="30933" r="10988" b="30947"/>
          <a:stretch/>
        </p:blipFill>
        <p:spPr>
          <a:xfrm>
            <a:off x="887766" y="2778710"/>
            <a:ext cx="4625267" cy="106532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0A28B87E-DB1C-AE14-5749-A33D73AACAE7}"/>
              </a:ext>
            </a:extLst>
          </p:cNvPr>
          <p:cNvSpPr txBox="1"/>
          <p:nvPr/>
        </p:nvSpPr>
        <p:spPr>
          <a:xfrm>
            <a:off x="444900" y="4660777"/>
            <a:ext cx="8055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Koolstof heeft altijd 4 bindingen.</a:t>
            </a:r>
          </a:p>
          <a:p>
            <a:r>
              <a:rPr lang="nl-NL" sz="2800" dirty="0">
                <a:solidFill>
                  <a:srgbClr val="FF0000"/>
                </a:solidFill>
              </a:rPr>
              <a:t>Waterstof heeft altijd 1 binding.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635166813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74469" y="384948"/>
            <a:ext cx="42799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/>
              <a:t>C</a:t>
            </a:r>
            <a:r>
              <a:rPr lang="nl-NL" sz="4800" baseline="-30000" dirty="0"/>
              <a:t>5</a:t>
            </a:r>
            <a:r>
              <a:rPr lang="nl-NL" sz="4800" dirty="0"/>
              <a:t>H</a:t>
            </a:r>
            <a:r>
              <a:rPr lang="nl-NL" sz="4800" baseline="-30000" dirty="0"/>
              <a:t>12</a:t>
            </a:r>
            <a:r>
              <a:rPr lang="nl-NL" sz="4800" dirty="0"/>
              <a:t>     pentaan</a:t>
            </a:r>
            <a:endParaRPr lang="nl-NL" sz="4800" baseline="-30000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43" t="30933" r="10988" b="30947"/>
          <a:stretch/>
        </p:blipFill>
        <p:spPr>
          <a:xfrm>
            <a:off x="887766" y="2778710"/>
            <a:ext cx="4625267" cy="106532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0A28B87E-DB1C-AE14-5749-A33D73AACAE7}"/>
              </a:ext>
            </a:extLst>
          </p:cNvPr>
          <p:cNvSpPr txBox="1"/>
          <p:nvPr/>
        </p:nvSpPr>
        <p:spPr>
          <a:xfrm>
            <a:off x="444900" y="4660777"/>
            <a:ext cx="8055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Koolstof heeft altijd 4 bindingen.</a:t>
            </a:r>
          </a:p>
          <a:p>
            <a:r>
              <a:rPr lang="nl-NL" sz="2800" dirty="0"/>
              <a:t>Waterstof heeft altijd 1 binding.                </a:t>
            </a:r>
            <a:r>
              <a:rPr lang="nl-NL" sz="2800" dirty="0">
                <a:solidFill>
                  <a:srgbClr val="FF0000"/>
                </a:solidFill>
              </a:rPr>
              <a:t>=  Covalentie</a:t>
            </a:r>
          </a:p>
        </p:txBody>
      </p:sp>
    </p:spTree>
    <p:extLst>
      <p:ext uri="{BB962C8B-B14F-4D97-AF65-F5344CB8AC3E}">
        <p14:creationId xmlns:p14="http://schemas.microsoft.com/office/powerpoint/2010/main" val="187943097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2949</TotalTime>
  <Words>498</Words>
  <Application>Microsoft Office PowerPoint</Application>
  <PresentationFormat>Diavoorstelling (4:3)</PresentationFormat>
  <Paragraphs>201</Paragraphs>
  <Slides>79</Slides>
  <Notes>0</Notes>
  <HiddenSlides>0</HiddenSlides>
  <MMClips>0</MMClips>
  <ScaleCrop>false</ScaleCrop>
  <HeadingPairs>
    <vt:vector size="8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79</vt:i4>
      </vt:variant>
    </vt:vector>
  </HeadingPairs>
  <TitlesOfParts>
    <vt:vector size="84" baseType="lpstr">
      <vt:lpstr>Arial</vt:lpstr>
      <vt:lpstr>Calibri</vt:lpstr>
      <vt:lpstr>Calibri Light</vt:lpstr>
      <vt:lpstr>Kantoorthema</vt:lpstr>
      <vt:lpstr>ACD.ChemSketch.20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65</cp:revision>
  <dcterms:created xsi:type="dcterms:W3CDTF">2014-02-11T20:46:40Z</dcterms:created>
  <dcterms:modified xsi:type="dcterms:W3CDTF">2023-02-19T13:08:31Z</dcterms:modified>
</cp:coreProperties>
</file>