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7" r:id="rId4"/>
    <p:sldId id="261" r:id="rId5"/>
    <p:sldId id="268" r:id="rId6"/>
    <p:sldId id="269" r:id="rId7"/>
    <p:sldId id="258" r:id="rId8"/>
    <p:sldId id="273" r:id="rId9"/>
    <p:sldId id="262" r:id="rId10"/>
    <p:sldId id="299" r:id="rId11"/>
    <p:sldId id="264" r:id="rId12"/>
    <p:sldId id="265" r:id="rId13"/>
    <p:sldId id="272" r:id="rId14"/>
    <p:sldId id="311" r:id="rId15"/>
    <p:sldId id="283" r:id="rId16"/>
    <p:sldId id="310" r:id="rId17"/>
    <p:sldId id="285" r:id="rId18"/>
    <p:sldId id="284" r:id="rId19"/>
    <p:sldId id="288" r:id="rId20"/>
    <p:sldId id="291" r:id="rId21"/>
    <p:sldId id="294" r:id="rId22"/>
    <p:sldId id="296" r:id="rId23"/>
    <p:sldId id="295" r:id="rId24"/>
    <p:sldId id="297" r:id="rId25"/>
    <p:sldId id="289" r:id="rId26"/>
    <p:sldId id="276" r:id="rId27"/>
    <p:sldId id="281" r:id="rId28"/>
    <p:sldId id="280" r:id="rId29"/>
    <p:sldId id="279" r:id="rId30"/>
    <p:sldId id="278" r:id="rId31"/>
    <p:sldId id="277" r:id="rId32"/>
    <p:sldId id="275" r:id="rId33"/>
    <p:sldId id="309" r:id="rId34"/>
    <p:sldId id="274" r:id="rId35"/>
    <p:sldId id="282" r:id="rId3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31341-0A4B-4700-B840-184E01CDC88E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D1F8B-1E80-4924-9CEA-5695973C3A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9468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31341-0A4B-4700-B840-184E01CDC88E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D1F8B-1E80-4924-9CEA-5695973C3A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5043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31341-0A4B-4700-B840-184E01CDC88E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D1F8B-1E80-4924-9CEA-5695973C3A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3795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31341-0A4B-4700-B840-184E01CDC88E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D1F8B-1E80-4924-9CEA-5695973C3A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418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31341-0A4B-4700-B840-184E01CDC88E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D1F8B-1E80-4924-9CEA-5695973C3A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351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31341-0A4B-4700-B840-184E01CDC88E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D1F8B-1E80-4924-9CEA-5695973C3A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0297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31341-0A4B-4700-B840-184E01CDC88E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D1F8B-1E80-4924-9CEA-5695973C3A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382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31341-0A4B-4700-B840-184E01CDC88E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D1F8B-1E80-4924-9CEA-5695973C3A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6885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31341-0A4B-4700-B840-184E01CDC88E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D1F8B-1E80-4924-9CEA-5695973C3A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7267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31341-0A4B-4700-B840-184E01CDC88E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D1F8B-1E80-4924-9CEA-5695973C3A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8902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31341-0A4B-4700-B840-184E01CDC88E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D1F8B-1E80-4924-9CEA-5695973C3A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7739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31341-0A4B-4700-B840-184E01CDC88E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D1F8B-1E80-4924-9CEA-5695973C3A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0984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80767" y="129252"/>
            <a:ext cx="8475133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nl-NL" sz="2800" dirty="0"/>
              <a:t>   	Verbranden van aardgas (methaan).                         	</a:t>
            </a:r>
            <a:endParaRPr lang="nl-NL" baseline="-30000" dirty="0">
              <a:sym typeface="Wingdings" panose="05000000000000000000" pitchFamily="2" charset="2"/>
            </a:endParaRPr>
          </a:p>
          <a:p>
            <a:endParaRPr lang="nl-NL" baseline="-30000" dirty="0">
              <a:sym typeface="Wingdings" panose="05000000000000000000" pitchFamily="2" charset="2"/>
            </a:endParaRPr>
          </a:p>
          <a:p>
            <a:pPr marL="342900" indent="-342900">
              <a:buFont typeface="+mj-lt"/>
              <a:buAutoNum type="arabicPeriod"/>
            </a:pPr>
            <a:endParaRPr lang="nl-NL" dirty="0"/>
          </a:p>
          <a:p>
            <a:r>
              <a:rPr lang="nl-NL" dirty="0"/>
              <a:t>	</a:t>
            </a:r>
            <a:endParaRPr lang="nl-NL" sz="2400" dirty="0">
              <a:sym typeface="Wingdings" panose="05000000000000000000" pitchFamily="2" charset="2"/>
            </a:endParaRPr>
          </a:p>
          <a:p>
            <a:endParaRPr lang="nl-NL" sz="2400" dirty="0">
              <a:sym typeface="Wingdings" panose="05000000000000000000" pitchFamily="2" charset="2"/>
            </a:endParaRPr>
          </a:p>
          <a:p>
            <a:endParaRPr lang="nl-NL" sz="2400" dirty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6777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80767" y="129252"/>
            <a:ext cx="8475133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nl-NL" sz="2800" dirty="0"/>
              <a:t>   	Verbranden van aardgas (methaan).                         	Er ontstaat koolstofdioxide en water.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/>
          </a:p>
          <a:p>
            <a:r>
              <a:rPr lang="nl-NL" sz="2800" dirty="0"/>
              <a:t>                              	CH</a:t>
            </a:r>
            <a:r>
              <a:rPr lang="nl-NL" sz="2800" baseline="-30000" dirty="0"/>
              <a:t>4</a:t>
            </a:r>
            <a:r>
              <a:rPr lang="nl-NL" sz="2800" dirty="0"/>
              <a:t>  +  2 O</a:t>
            </a:r>
            <a:r>
              <a:rPr lang="nl-NL" sz="2800" baseline="-30000" dirty="0"/>
              <a:t>2</a:t>
            </a:r>
            <a:r>
              <a:rPr lang="nl-NL" sz="2800" dirty="0"/>
              <a:t>  </a:t>
            </a:r>
            <a:r>
              <a:rPr lang="nl-NL" sz="2800" dirty="0">
                <a:sym typeface="Wingdings" panose="05000000000000000000" pitchFamily="2" charset="2"/>
              </a:rPr>
              <a:t>  CO</a:t>
            </a:r>
            <a:r>
              <a:rPr lang="nl-NL" sz="2800" baseline="-30000" dirty="0">
                <a:sym typeface="Wingdings" panose="05000000000000000000" pitchFamily="2" charset="2"/>
              </a:rPr>
              <a:t>2</a:t>
            </a:r>
            <a:r>
              <a:rPr lang="nl-NL" sz="2800" dirty="0">
                <a:sym typeface="Wingdings" panose="05000000000000000000" pitchFamily="2" charset="2"/>
              </a:rPr>
              <a:t>  +  2 H</a:t>
            </a:r>
            <a:r>
              <a:rPr lang="nl-NL" sz="2800" baseline="-30000" dirty="0">
                <a:sym typeface="Wingdings" panose="05000000000000000000" pitchFamily="2" charset="2"/>
              </a:rPr>
              <a:t>2</a:t>
            </a:r>
            <a:r>
              <a:rPr lang="nl-NL" sz="2800" dirty="0">
                <a:sym typeface="Wingdings" panose="05000000000000000000" pitchFamily="2" charset="2"/>
              </a:rPr>
              <a:t>O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>
              <a:sym typeface="Wingdings" panose="05000000000000000000" pitchFamily="2" charset="2"/>
            </a:endParaRPr>
          </a:p>
          <a:p>
            <a:r>
              <a:rPr lang="nl-NL" sz="2800" dirty="0">
                <a:sym typeface="Wingdings" panose="05000000000000000000" pitchFamily="2" charset="2"/>
              </a:rPr>
              <a:t>2.    	Het verbranden van aluminium.</a:t>
            </a:r>
          </a:p>
          <a:p>
            <a:r>
              <a:rPr lang="nl-NL" sz="2800" dirty="0"/>
              <a:t>	Er ontstaat aluminiumoxide (Al</a:t>
            </a:r>
            <a:r>
              <a:rPr lang="nl-NL" sz="2800" baseline="-25000" dirty="0"/>
              <a:t>2</a:t>
            </a:r>
            <a:r>
              <a:rPr lang="nl-NL" sz="2800" dirty="0"/>
              <a:t>O</a:t>
            </a:r>
            <a:r>
              <a:rPr lang="nl-NL" sz="2800" baseline="-25000" dirty="0"/>
              <a:t>3</a:t>
            </a:r>
            <a:r>
              <a:rPr lang="nl-NL" sz="2800" dirty="0"/>
              <a:t>).</a:t>
            </a:r>
            <a:endParaRPr lang="nl-NL" sz="2800" dirty="0">
              <a:sym typeface="Wingdings" panose="05000000000000000000" pitchFamily="2" charset="2"/>
            </a:endParaRPr>
          </a:p>
          <a:p>
            <a:r>
              <a:rPr lang="nl-NL" sz="2800" dirty="0"/>
              <a:t>                              	</a:t>
            </a:r>
            <a:r>
              <a:rPr lang="nl-NL" sz="2800" dirty="0">
                <a:solidFill>
                  <a:schemeClr val="bg1"/>
                </a:solidFill>
              </a:rPr>
              <a:t>4 Al  +  3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2 Al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3</a:t>
            </a:r>
          </a:p>
          <a:p>
            <a:endParaRPr lang="nl-NL" sz="2800" baseline="-30000" dirty="0">
              <a:sym typeface="Wingdings" panose="05000000000000000000" pitchFamily="2" charset="2"/>
            </a:endParaRPr>
          </a:p>
          <a:p>
            <a:endParaRPr lang="nl-NL" sz="2800" baseline="-30000" dirty="0">
              <a:sym typeface="Wingdings" panose="05000000000000000000" pitchFamily="2" charset="2"/>
            </a:endParaRPr>
          </a:p>
          <a:p>
            <a:endParaRPr lang="nl-NL" sz="2800" baseline="-30000" dirty="0">
              <a:sym typeface="Wingdings" panose="05000000000000000000" pitchFamily="2" charset="2"/>
            </a:endParaRPr>
          </a:p>
          <a:p>
            <a:pPr marL="342900" indent="-342900">
              <a:buAutoNum type="arabicPeriod" startAt="3"/>
            </a:pP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     Het verbranden van zwavel.</a:t>
            </a:r>
          </a:p>
          <a:p>
            <a:r>
              <a:rPr lang="nl-NL" sz="2800" dirty="0">
                <a:solidFill>
                  <a:schemeClr val="bg1"/>
                </a:solidFill>
              </a:rPr>
              <a:t>	Er ontstaat zwaveldioxide.</a:t>
            </a:r>
            <a:endParaRPr lang="nl-NL" sz="28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r>
              <a:rPr lang="nl-NL" sz="2800" dirty="0">
                <a:sym typeface="Wingdings" panose="05000000000000000000" pitchFamily="2" charset="2"/>
              </a:rPr>
              <a:t>			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S</a:t>
            </a:r>
            <a:r>
              <a:rPr lang="nl-NL" sz="2800" baseline="-25000" dirty="0">
                <a:solidFill>
                  <a:schemeClr val="bg1"/>
                </a:solidFill>
                <a:sym typeface="Wingdings" panose="05000000000000000000" pitchFamily="2" charset="2"/>
              </a:rPr>
              <a:t>8     </a:t>
            </a:r>
            <a:r>
              <a:rPr lang="nl-NL" sz="2800" dirty="0">
                <a:solidFill>
                  <a:schemeClr val="bg1"/>
                </a:solidFill>
              </a:rPr>
              <a:t>+    8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 8 SO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</a:p>
          <a:p>
            <a:endParaRPr lang="nl-NL" baseline="-30000" dirty="0">
              <a:sym typeface="Wingdings" panose="05000000000000000000" pitchFamily="2" charset="2"/>
            </a:endParaRPr>
          </a:p>
          <a:p>
            <a:endParaRPr lang="nl-NL" baseline="-30000" dirty="0">
              <a:sym typeface="Wingdings" panose="05000000000000000000" pitchFamily="2" charset="2"/>
            </a:endParaRPr>
          </a:p>
          <a:p>
            <a:pPr marL="342900" indent="-342900">
              <a:buFont typeface="+mj-lt"/>
              <a:buAutoNum type="arabicPeriod"/>
            </a:pPr>
            <a:endParaRPr lang="nl-NL" dirty="0"/>
          </a:p>
          <a:p>
            <a:r>
              <a:rPr lang="nl-NL" dirty="0"/>
              <a:t>	</a:t>
            </a:r>
            <a:endParaRPr lang="nl-NL" sz="2400" dirty="0">
              <a:sym typeface="Wingdings" panose="05000000000000000000" pitchFamily="2" charset="2"/>
            </a:endParaRPr>
          </a:p>
          <a:p>
            <a:endParaRPr lang="nl-NL" sz="2400" dirty="0">
              <a:sym typeface="Wingdings" panose="05000000000000000000" pitchFamily="2" charset="2"/>
            </a:endParaRPr>
          </a:p>
          <a:p>
            <a:endParaRPr lang="nl-NL" sz="2400" dirty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284324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80767" y="129252"/>
            <a:ext cx="8475133" cy="7868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nl-NL" sz="2800" dirty="0"/>
              <a:t>   	Verbranden van aardgas (methaan).                         	Er ontstaat koolstofdioxide en water.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/>
          </a:p>
          <a:p>
            <a:r>
              <a:rPr lang="nl-NL" sz="2800" dirty="0"/>
              <a:t>                              	CH</a:t>
            </a:r>
            <a:r>
              <a:rPr lang="nl-NL" sz="2800" baseline="-30000" dirty="0"/>
              <a:t>4</a:t>
            </a:r>
            <a:r>
              <a:rPr lang="nl-NL" sz="2800" dirty="0"/>
              <a:t>  +  2 O</a:t>
            </a:r>
            <a:r>
              <a:rPr lang="nl-NL" sz="2800" baseline="-30000" dirty="0"/>
              <a:t>2</a:t>
            </a:r>
            <a:r>
              <a:rPr lang="nl-NL" sz="2800" dirty="0"/>
              <a:t>  </a:t>
            </a:r>
            <a:r>
              <a:rPr lang="nl-NL" sz="2800" dirty="0">
                <a:sym typeface="Wingdings" panose="05000000000000000000" pitchFamily="2" charset="2"/>
              </a:rPr>
              <a:t>  CO</a:t>
            </a:r>
            <a:r>
              <a:rPr lang="nl-NL" sz="2800" baseline="-30000" dirty="0">
                <a:sym typeface="Wingdings" panose="05000000000000000000" pitchFamily="2" charset="2"/>
              </a:rPr>
              <a:t>2</a:t>
            </a:r>
            <a:r>
              <a:rPr lang="nl-NL" sz="2800" dirty="0">
                <a:sym typeface="Wingdings" panose="05000000000000000000" pitchFamily="2" charset="2"/>
              </a:rPr>
              <a:t>  +  2 H</a:t>
            </a:r>
            <a:r>
              <a:rPr lang="nl-NL" sz="2800" baseline="-30000" dirty="0">
                <a:sym typeface="Wingdings" panose="05000000000000000000" pitchFamily="2" charset="2"/>
              </a:rPr>
              <a:t>2</a:t>
            </a:r>
            <a:r>
              <a:rPr lang="nl-NL" sz="2800" dirty="0">
                <a:sym typeface="Wingdings" panose="05000000000000000000" pitchFamily="2" charset="2"/>
              </a:rPr>
              <a:t>O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>
              <a:sym typeface="Wingdings" panose="05000000000000000000" pitchFamily="2" charset="2"/>
            </a:endParaRPr>
          </a:p>
          <a:p>
            <a:r>
              <a:rPr lang="nl-NL" sz="2800" dirty="0">
                <a:sym typeface="Wingdings" panose="05000000000000000000" pitchFamily="2" charset="2"/>
              </a:rPr>
              <a:t>2.    	Het verbranden van aluminium.</a:t>
            </a:r>
          </a:p>
          <a:p>
            <a:r>
              <a:rPr lang="nl-NL" sz="2800" dirty="0"/>
              <a:t>	Er ontstaat aluminiumoxide (Al</a:t>
            </a:r>
            <a:r>
              <a:rPr lang="nl-NL" sz="2800" baseline="-25000" dirty="0"/>
              <a:t>2</a:t>
            </a:r>
            <a:r>
              <a:rPr lang="nl-NL" sz="2800" dirty="0"/>
              <a:t>O</a:t>
            </a:r>
            <a:r>
              <a:rPr lang="nl-NL" sz="2800" baseline="-25000" dirty="0"/>
              <a:t>3</a:t>
            </a:r>
            <a:r>
              <a:rPr lang="nl-NL" sz="2800" dirty="0"/>
              <a:t>).</a:t>
            </a:r>
            <a:endParaRPr lang="nl-NL" sz="2800" dirty="0">
              <a:sym typeface="Wingdings" panose="05000000000000000000" pitchFamily="2" charset="2"/>
            </a:endParaRPr>
          </a:p>
          <a:p>
            <a:endParaRPr lang="nl-NL" sz="2800" dirty="0">
              <a:sym typeface="Wingdings" panose="05000000000000000000" pitchFamily="2" charset="2"/>
            </a:endParaRPr>
          </a:p>
          <a:p>
            <a:r>
              <a:rPr lang="nl-NL" sz="2800" dirty="0"/>
              <a:t>                              	</a:t>
            </a:r>
            <a:r>
              <a:rPr lang="nl-NL" sz="2800" dirty="0">
                <a:solidFill>
                  <a:schemeClr val="bg1"/>
                </a:solidFill>
              </a:rPr>
              <a:t>4</a:t>
            </a:r>
            <a:r>
              <a:rPr lang="nl-NL" sz="2800" dirty="0"/>
              <a:t> Al  +  </a:t>
            </a:r>
            <a:r>
              <a:rPr lang="nl-NL" sz="2800" dirty="0">
                <a:solidFill>
                  <a:schemeClr val="bg1"/>
                </a:solidFill>
              </a:rPr>
              <a:t>3</a:t>
            </a:r>
            <a:r>
              <a:rPr lang="nl-NL" sz="2800" dirty="0"/>
              <a:t> O</a:t>
            </a:r>
            <a:r>
              <a:rPr lang="nl-NL" sz="2800" baseline="-30000" dirty="0"/>
              <a:t>2</a:t>
            </a:r>
            <a:r>
              <a:rPr lang="nl-NL" sz="2800" dirty="0"/>
              <a:t>  </a:t>
            </a:r>
            <a:r>
              <a:rPr lang="nl-NL" sz="2800" dirty="0">
                <a:sym typeface="Wingdings" panose="05000000000000000000" pitchFamily="2" charset="2"/>
              </a:rPr>
              <a:t>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ym typeface="Wingdings" panose="05000000000000000000" pitchFamily="2" charset="2"/>
              </a:rPr>
              <a:t> Al</a:t>
            </a:r>
            <a:r>
              <a:rPr lang="nl-NL" sz="2800" baseline="-30000" dirty="0">
                <a:sym typeface="Wingdings" panose="05000000000000000000" pitchFamily="2" charset="2"/>
              </a:rPr>
              <a:t>2</a:t>
            </a:r>
            <a:r>
              <a:rPr lang="nl-NL" sz="2800" dirty="0">
                <a:sym typeface="Wingdings" panose="05000000000000000000" pitchFamily="2" charset="2"/>
              </a:rPr>
              <a:t>O</a:t>
            </a:r>
            <a:r>
              <a:rPr lang="nl-NL" sz="2800" baseline="-30000" dirty="0">
                <a:sym typeface="Wingdings" panose="05000000000000000000" pitchFamily="2" charset="2"/>
              </a:rPr>
              <a:t>3</a:t>
            </a:r>
          </a:p>
          <a:p>
            <a:endParaRPr lang="nl-NL" sz="2800" baseline="-30000" dirty="0">
              <a:sym typeface="Wingdings" panose="05000000000000000000" pitchFamily="2" charset="2"/>
            </a:endParaRPr>
          </a:p>
          <a:p>
            <a:endParaRPr lang="nl-NL" sz="2800" baseline="-30000" dirty="0">
              <a:sym typeface="Wingdings" panose="05000000000000000000" pitchFamily="2" charset="2"/>
            </a:endParaRPr>
          </a:p>
          <a:p>
            <a:pPr marL="342900" indent="-342900">
              <a:buAutoNum type="arabicPeriod" startAt="3"/>
            </a:pP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     Het verbranden van zwavel.</a:t>
            </a:r>
          </a:p>
          <a:p>
            <a:pPr marL="342900" indent="-342900">
              <a:buAutoNum type="arabicPeriod" startAt="3"/>
            </a:pPr>
            <a:endParaRPr lang="nl-NL" sz="2800" dirty="0">
              <a:sym typeface="Wingdings" panose="05000000000000000000" pitchFamily="2" charset="2"/>
            </a:endParaRPr>
          </a:p>
          <a:p>
            <a:r>
              <a:rPr lang="nl-NL" sz="2800" dirty="0">
                <a:sym typeface="Wingdings" panose="05000000000000000000" pitchFamily="2" charset="2"/>
              </a:rPr>
              <a:t>			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S</a:t>
            </a:r>
            <a:r>
              <a:rPr lang="nl-NL" sz="2800" baseline="-25000" dirty="0">
                <a:solidFill>
                  <a:schemeClr val="bg1"/>
                </a:solidFill>
                <a:sym typeface="Wingdings" panose="05000000000000000000" pitchFamily="2" charset="2"/>
              </a:rPr>
              <a:t>8     </a:t>
            </a:r>
            <a:r>
              <a:rPr lang="nl-NL" sz="2800" dirty="0">
                <a:solidFill>
                  <a:schemeClr val="bg1"/>
                </a:solidFill>
              </a:rPr>
              <a:t>+    8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 8 SO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</a:p>
          <a:p>
            <a:endParaRPr lang="nl-NL" baseline="-30000" dirty="0">
              <a:sym typeface="Wingdings" panose="05000000000000000000" pitchFamily="2" charset="2"/>
            </a:endParaRPr>
          </a:p>
          <a:p>
            <a:endParaRPr lang="nl-NL" baseline="-30000" dirty="0">
              <a:sym typeface="Wingdings" panose="05000000000000000000" pitchFamily="2" charset="2"/>
            </a:endParaRPr>
          </a:p>
          <a:p>
            <a:pPr marL="342900" indent="-342900">
              <a:buFont typeface="+mj-lt"/>
              <a:buAutoNum type="arabicPeriod"/>
            </a:pPr>
            <a:endParaRPr lang="nl-NL" dirty="0"/>
          </a:p>
          <a:p>
            <a:r>
              <a:rPr lang="nl-NL" dirty="0"/>
              <a:t>	</a:t>
            </a:r>
            <a:endParaRPr lang="nl-NL" sz="2400" dirty="0">
              <a:sym typeface="Wingdings" panose="05000000000000000000" pitchFamily="2" charset="2"/>
            </a:endParaRPr>
          </a:p>
          <a:p>
            <a:endParaRPr lang="nl-NL" sz="2400" dirty="0">
              <a:sym typeface="Wingdings" panose="05000000000000000000" pitchFamily="2" charset="2"/>
            </a:endParaRPr>
          </a:p>
          <a:p>
            <a:endParaRPr lang="nl-NL" sz="2400" dirty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118898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80767" y="129252"/>
            <a:ext cx="8475133" cy="7868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nl-NL" sz="2800" dirty="0"/>
              <a:t>   	Verbranden van aardgas (methaan).                         	Er ontstaat koolstofdioxide en water.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/>
          </a:p>
          <a:p>
            <a:r>
              <a:rPr lang="nl-NL" sz="2800" dirty="0"/>
              <a:t>                              	CH</a:t>
            </a:r>
            <a:r>
              <a:rPr lang="nl-NL" sz="2800" baseline="-30000" dirty="0"/>
              <a:t>4</a:t>
            </a:r>
            <a:r>
              <a:rPr lang="nl-NL" sz="2800" dirty="0"/>
              <a:t>  +  2 O</a:t>
            </a:r>
            <a:r>
              <a:rPr lang="nl-NL" sz="2800" baseline="-30000" dirty="0"/>
              <a:t>2</a:t>
            </a:r>
            <a:r>
              <a:rPr lang="nl-NL" sz="2800" dirty="0"/>
              <a:t>  </a:t>
            </a:r>
            <a:r>
              <a:rPr lang="nl-NL" sz="2800" dirty="0">
                <a:sym typeface="Wingdings" panose="05000000000000000000" pitchFamily="2" charset="2"/>
              </a:rPr>
              <a:t>  CO</a:t>
            </a:r>
            <a:r>
              <a:rPr lang="nl-NL" sz="2800" baseline="-30000" dirty="0">
                <a:sym typeface="Wingdings" panose="05000000000000000000" pitchFamily="2" charset="2"/>
              </a:rPr>
              <a:t>2</a:t>
            </a:r>
            <a:r>
              <a:rPr lang="nl-NL" sz="2800" dirty="0">
                <a:sym typeface="Wingdings" panose="05000000000000000000" pitchFamily="2" charset="2"/>
              </a:rPr>
              <a:t>  +  2 H</a:t>
            </a:r>
            <a:r>
              <a:rPr lang="nl-NL" sz="2800" baseline="-30000" dirty="0">
                <a:sym typeface="Wingdings" panose="05000000000000000000" pitchFamily="2" charset="2"/>
              </a:rPr>
              <a:t>2</a:t>
            </a:r>
            <a:r>
              <a:rPr lang="nl-NL" sz="2800" dirty="0">
                <a:sym typeface="Wingdings" panose="05000000000000000000" pitchFamily="2" charset="2"/>
              </a:rPr>
              <a:t>O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>
              <a:sym typeface="Wingdings" panose="05000000000000000000" pitchFamily="2" charset="2"/>
            </a:endParaRPr>
          </a:p>
          <a:p>
            <a:r>
              <a:rPr lang="nl-NL" sz="2800" dirty="0">
                <a:sym typeface="Wingdings" panose="05000000000000000000" pitchFamily="2" charset="2"/>
              </a:rPr>
              <a:t>2.    	Het verbranden van aluminium.</a:t>
            </a: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	Er ontstaat aluminiumoxide (Al</a:t>
            </a:r>
            <a:r>
              <a:rPr lang="nl-NL" sz="2800" baseline="-25000" dirty="0">
                <a:solidFill>
                  <a:prstClr val="black"/>
                </a:solidFill>
              </a:rPr>
              <a:t>2</a:t>
            </a:r>
            <a:r>
              <a:rPr lang="nl-NL" sz="2800" dirty="0">
                <a:solidFill>
                  <a:prstClr val="black"/>
                </a:solidFill>
              </a:rPr>
              <a:t>O</a:t>
            </a:r>
            <a:r>
              <a:rPr lang="nl-NL" sz="2800" baseline="-25000" dirty="0">
                <a:solidFill>
                  <a:prstClr val="black"/>
                </a:solidFill>
              </a:rPr>
              <a:t>3</a:t>
            </a:r>
            <a:r>
              <a:rPr lang="nl-NL" sz="2800" dirty="0">
                <a:solidFill>
                  <a:prstClr val="black"/>
                </a:solidFill>
              </a:rPr>
              <a:t>).</a:t>
            </a:r>
            <a:endParaRPr lang="nl-NL" sz="2800" dirty="0">
              <a:solidFill>
                <a:prstClr val="black"/>
              </a:solidFill>
              <a:sym typeface="Wingdings" panose="05000000000000000000" pitchFamily="2" charset="2"/>
            </a:endParaRPr>
          </a:p>
          <a:p>
            <a:endParaRPr lang="nl-NL" sz="2800" dirty="0">
              <a:sym typeface="Wingdings" panose="05000000000000000000" pitchFamily="2" charset="2"/>
            </a:endParaRPr>
          </a:p>
          <a:p>
            <a:r>
              <a:rPr lang="nl-NL" sz="2800" dirty="0"/>
              <a:t>                              	</a:t>
            </a:r>
            <a:r>
              <a:rPr lang="nl-NL" sz="2800" dirty="0">
                <a:solidFill>
                  <a:srgbClr val="FF0000"/>
                </a:solidFill>
              </a:rPr>
              <a:t>4 </a:t>
            </a:r>
            <a:r>
              <a:rPr lang="nl-NL" sz="2800" dirty="0"/>
              <a:t>Al  + </a:t>
            </a:r>
            <a:r>
              <a:rPr lang="nl-NL" sz="2800" dirty="0">
                <a:solidFill>
                  <a:srgbClr val="FF0000"/>
                </a:solidFill>
              </a:rPr>
              <a:t> 3 </a:t>
            </a:r>
            <a:r>
              <a:rPr lang="nl-NL" sz="2800" dirty="0"/>
              <a:t>O</a:t>
            </a:r>
            <a:r>
              <a:rPr lang="nl-NL" sz="2800" baseline="-30000" dirty="0"/>
              <a:t>2</a:t>
            </a:r>
            <a:r>
              <a:rPr lang="nl-NL" sz="2800" dirty="0"/>
              <a:t>  </a:t>
            </a:r>
            <a:r>
              <a:rPr lang="nl-NL" sz="2800" dirty="0">
                <a:sym typeface="Wingdings" panose="05000000000000000000" pitchFamily="2" charset="2"/>
              </a:rPr>
              <a:t> </a:t>
            </a:r>
            <a:r>
              <a:rPr lang="nl-NL" sz="2800" dirty="0">
                <a:solidFill>
                  <a:srgbClr val="FF0000"/>
                </a:solidFill>
                <a:sym typeface="Wingdings" panose="05000000000000000000" pitchFamily="2" charset="2"/>
              </a:rPr>
              <a:t> 2 </a:t>
            </a:r>
            <a:r>
              <a:rPr lang="nl-NL" sz="2800" dirty="0">
                <a:sym typeface="Wingdings" panose="05000000000000000000" pitchFamily="2" charset="2"/>
              </a:rPr>
              <a:t>Al</a:t>
            </a:r>
            <a:r>
              <a:rPr lang="nl-NL" sz="2800" baseline="-30000" dirty="0">
                <a:sym typeface="Wingdings" panose="05000000000000000000" pitchFamily="2" charset="2"/>
              </a:rPr>
              <a:t>2</a:t>
            </a:r>
            <a:r>
              <a:rPr lang="nl-NL" sz="2800" dirty="0">
                <a:sym typeface="Wingdings" panose="05000000000000000000" pitchFamily="2" charset="2"/>
              </a:rPr>
              <a:t>O</a:t>
            </a:r>
            <a:r>
              <a:rPr lang="nl-NL" sz="2800" baseline="-30000" dirty="0">
                <a:sym typeface="Wingdings" panose="05000000000000000000" pitchFamily="2" charset="2"/>
              </a:rPr>
              <a:t>3</a:t>
            </a:r>
          </a:p>
          <a:p>
            <a:endParaRPr lang="nl-NL" sz="2800" baseline="-30000" dirty="0">
              <a:sym typeface="Wingdings" panose="05000000000000000000" pitchFamily="2" charset="2"/>
            </a:endParaRPr>
          </a:p>
          <a:p>
            <a:endParaRPr lang="nl-NL" sz="2800" baseline="-30000" dirty="0">
              <a:sym typeface="Wingdings" panose="05000000000000000000" pitchFamily="2" charset="2"/>
            </a:endParaRPr>
          </a:p>
          <a:p>
            <a:pPr marL="342900" indent="-342900">
              <a:buAutoNum type="arabicPeriod" startAt="3"/>
            </a:pP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     Het verbranden van zwavel.</a:t>
            </a:r>
          </a:p>
          <a:p>
            <a:pPr marL="342900" indent="-342900">
              <a:buAutoNum type="arabicPeriod" startAt="3"/>
            </a:pPr>
            <a:endParaRPr lang="nl-NL" sz="2800" dirty="0">
              <a:sym typeface="Wingdings" panose="05000000000000000000" pitchFamily="2" charset="2"/>
            </a:endParaRPr>
          </a:p>
          <a:p>
            <a:r>
              <a:rPr lang="nl-NL" sz="2800" dirty="0">
                <a:sym typeface="Wingdings" panose="05000000000000000000" pitchFamily="2" charset="2"/>
              </a:rPr>
              <a:t>			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S</a:t>
            </a:r>
            <a:r>
              <a:rPr lang="nl-NL" sz="2800" baseline="-25000" dirty="0">
                <a:solidFill>
                  <a:schemeClr val="bg1"/>
                </a:solidFill>
                <a:sym typeface="Wingdings" panose="05000000000000000000" pitchFamily="2" charset="2"/>
              </a:rPr>
              <a:t>8     </a:t>
            </a:r>
            <a:r>
              <a:rPr lang="nl-NL" sz="2800" dirty="0">
                <a:solidFill>
                  <a:schemeClr val="bg1"/>
                </a:solidFill>
              </a:rPr>
              <a:t>+    8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 8 SO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</a:p>
          <a:p>
            <a:endParaRPr lang="nl-NL" baseline="-30000" dirty="0">
              <a:sym typeface="Wingdings" panose="05000000000000000000" pitchFamily="2" charset="2"/>
            </a:endParaRPr>
          </a:p>
          <a:p>
            <a:endParaRPr lang="nl-NL" baseline="-30000" dirty="0">
              <a:sym typeface="Wingdings" panose="05000000000000000000" pitchFamily="2" charset="2"/>
            </a:endParaRPr>
          </a:p>
          <a:p>
            <a:pPr marL="342900" indent="-342900">
              <a:buFont typeface="+mj-lt"/>
              <a:buAutoNum type="arabicPeriod"/>
            </a:pPr>
            <a:endParaRPr lang="nl-NL" dirty="0"/>
          </a:p>
          <a:p>
            <a:r>
              <a:rPr lang="nl-NL" dirty="0"/>
              <a:t>	</a:t>
            </a:r>
            <a:endParaRPr lang="nl-NL" sz="2400" dirty="0">
              <a:sym typeface="Wingdings" panose="05000000000000000000" pitchFamily="2" charset="2"/>
            </a:endParaRPr>
          </a:p>
          <a:p>
            <a:endParaRPr lang="nl-NL" sz="2400" dirty="0">
              <a:sym typeface="Wingdings" panose="05000000000000000000" pitchFamily="2" charset="2"/>
            </a:endParaRPr>
          </a:p>
          <a:p>
            <a:endParaRPr lang="nl-NL" sz="2400" dirty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87504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80767" y="129252"/>
            <a:ext cx="8475133" cy="8299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nl-NL" sz="2800" dirty="0"/>
              <a:t>   	Verbranden van aardgas (methaan).                         	Er ontstaat koolstofdioxide en water.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/>
          </a:p>
          <a:p>
            <a:r>
              <a:rPr lang="nl-NL" sz="2800" dirty="0"/>
              <a:t>                              	CH</a:t>
            </a:r>
            <a:r>
              <a:rPr lang="nl-NL" sz="2800" baseline="-30000" dirty="0"/>
              <a:t>4</a:t>
            </a:r>
            <a:r>
              <a:rPr lang="nl-NL" sz="2800" dirty="0"/>
              <a:t>  +  2 O</a:t>
            </a:r>
            <a:r>
              <a:rPr lang="nl-NL" sz="2800" baseline="-30000" dirty="0"/>
              <a:t>2</a:t>
            </a:r>
            <a:r>
              <a:rPr lang="nl-NL" sz="2800" dirty="0"/>
              <a:t>  </a:t>
            </a:r>
            <a:r>
              <a:rPr lang="nl-NL" sz="2800" dirty="0">
                <a:sym typeface="Wingdings" panose="05000000000000000000" pitchFamily="2" charset="2"/>
              </a:rPr>
              <a:t>  CO</a:t>
            </a:r>
            <a:r>
              <a:rPr lang="nl-NL" sz="2800" baseline="-30000" dirty="0">
                <a:sym typeface="Wingdings" panose="05000000000000000000" pitchFamily="2" charset="2"/>
              </a:rPr>
              <a:t>2</a:t>
            </a:r>
            <a:r>
              <a:rPr lang="nl-NL" sz="2800" dirty="0">
                <a:sym typeface="Wingdings" panose="05000000000000000000" pitchFamily="2" charset="2"/>
              </a:rPr>
              <a:t>  +  2 H</a:t>
            </a:r>
            <a:r>
              <a:rPr lang="nl-NL" sz="2800" baseline="-30000" dirty="0">
                <a:sym typeface="Wingdings" panose="05000000000000000000" pitchFamily="2" charset="2"/>
              </a:rPr>
              <a:t>2</a:t>
            </a:r>
            <a:r>
              <a:rPr lang="nl-NL" sz="2800" dirty="0">
                <a:sym typeface="Wingdings" panose="05000000000000000000" pitchFamily="2" charset="2"/>
              </a:rPr>
              <a:t>O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>
              <a:sym typeface="Wingdings" panose="05000000000000000000" pitchFamily="2" charset="2"/>
            </a:endParaRPr>
          </a:p>
          <a:p>
            <a:r>
              <a:rPr lang="nl-NL" sz="2800" dirty="0">
                <a:sym typeface="Wingdings" panose="05000000000000000000" pitchFamily="2" charset="2"/>
              </a:rPr>
              <a:t>2.    	Het verbranden van aluminium.</a:t>
            </a: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	Er ontstaat aluminiumoxide (Al</a:t>
            </a:r>
            <a:r>
              <a:rPr lang="nl-NL" sz="2800" baseline="-25000" dirty="0">
                <a:solidFill>
                  <a:prstClr val="black"/>
                </a:solidFill>
              </a:rPr>
              <a:t>2</a:t>
            </a:r>
            <a:r>
              <a:rPr lang="nl-NL" sz="2800" dirty="0">
                <a:solidFill>
                  <a:prstClr val="black"/>
                </a:solidFill>
              </a:rPr>
              <a:t>O</a:t>
            </a:r>
            <a:r>
              <a:rPr lang="nl-NL" sz="2800" baseline="-25000" dirty="0">
                <a:solidFill>
                  <a:prstClr val="black"/>
                </a:solidFill>
              </a:rPr>
              <a:t>3</a:t>
            </a:r>
            <a:r>
              <a:rPr lang="nl-NL" sz="2800" dirty="0">
                <a:solidFill>
                  <a:prstClr val="black"/>
                </a:solidFill>
              </a:rPr>
              <a:t>).</a:t>
            </a:r>
            <a:endParaRPr lang="nl-NL" sz="2800" dirty="0">
              <a:solidFill>
                <a:prstClr val="black"/>
              </a:solidFill>
              <a:sym typeface="Wingdings" panose="05000000000000000000" pitchFamily="2" charset="2"/>
            </a:endParaRPr>
          </a:p>
          <a:p>
            <a:endParaRPr lang="nl-NL" sz="2800" dirty="0">
              <a:sym typeface="Wingdings" panose="05000000000000000000" pitchFamily="2" charset="2"/>
            </a:endParaRPr>
          </a:p>
          <a:p>
            <a:r>
              <a:rPr lang="nl-NL" sz="2800" dirty="0"/>
              <a:t>                              	4 Al  +  3 O</a:t>
            </a:r>
            <a:r>
              <a:rPr lang="nl-NL" sz="2800" baseline="-30000" dirty="0"/>
              <a:t>2</a:t>
            </a:r>
            <a:r>
              <a:rPr lang="nl-NL" sz="2800" dirty="0"/>
              <a:t>  </a:t>
            </a:r>
            <a:r>
              <a:rPr lang="nl-NL" sz="2800" dirty="0">
                <a:sym typeface="Wingdings" panose="05000000000000000000" pitchFamily="2" charset="2"/>
              </a:rPr>
              <a:t>  2 Al</a:t>
            </a:r>
            <a:r>
              <a:rPr lang="nl-NL" sz="2800" baseline="-30000" dirty="0">
                <a:sym typeface="Wingdings" panose="05000000000000000000" pitchFamily="2" charset="2"/>
              </a:rPr>
              <a:t>2</a:t>
            </a:r>
            <a:r>
              <a:rPr lang="nl-NL" sz="2800" dirty="0">
                <a:sym typeface="Wingdings" panose="05000000000000000000" pitchFamily="2" charset="2"/>
              </a:rPr>
              <a:t>O</a:t>
            </a:r>
            <a:r>
              <a:rPr lang="nl-NL" sz="2800" baseline="-30000" dirty="0">
                <a:sym typeface="Wingdings" panose="05000000000000000000" pitchFamily="2" charset="2"/>
              </a:rPr>
              <a:t>3</a:t>
            </a:r>
          </a:p>
          <a:p>
            <a:endParaRPr lang="nl-NL" sz="2800" baseline="-30000" dirty="0">
              <a:sym typeface="Wingdings" panose="05000000000000000000" pitchFamily="2" charset="2"/>
            </a:endParaRPr>
          </a:p>
          <a:p>
            <a:endParaRPr lang="nl-NL" sz="2800" baseline="-30000" dirty="0">
              <a:sym typeface="Wingdings" panose="05000000000000000000" pitchFamily="2" charset="2"/>
            </a:endParaRPr>
          </a:p>
          <a:p>
            <a:pPr marL="342900" indent="-342900">
              <a:buFontTx/>
              <a:buAutoNum type="arabicPeriod" startAt="3"/>
            </a:pPr>
            <a:r>
              <a:rPr lang="nl-NL" sz="2800" dirty="0">
                <a:sym typeface="Wingdings" panose="05000000000000000000" pitchFamily="2" charset="2"/>
              </a:rPr>
              <a:t>       Het verbranden van zwavel.</a:t>
            </a: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	Er ontstaat zwaveldioxide (SO</a:t>
            </a:r>
            <a:r>
              <a:rPr lang="nl-NL" sz="2800" baseline="-25000" dirty="0">
                <a:solidFill>
                  <a:prstClr val="black"/>
                </a:solidFill>
              </a:rPr>
              <a:t>2</a:t>
            </a:r>
            <a:r>
              <a:rPr lang="nl-NL" sz="2800" dirty="0">
                <a:solidFill>
                  <a:prstClr val="black"/>
                </a:solidFill>
              </a:rPr>
              <a:t>).</a:t>
            </a:r>
            <a:endParaRPr lang="nl-NL" sz="2800" dirty="0">
              <a:solidFill>
                <a:prstClr val="black"/>
              </a:solidFill>
              <a:sym typeface="Wingdings" panose="05000000000000000000" pitchFamily="2" charset="2"/>
            </a:endParaRPr>
          </a:p>
          <a:p>
            <a:pPr marL="342900" indent="-342900">
              <a:buAutoNum type="arabicPeriod" startAt="3"/>
            </a:pPr>
            <a:endParaRPr lang="nl-NL" sz="2800" dirty="0">
              <a:sym typeface="Wingdings" panose="05000000000000000000" pitchFamily="2" charset="2"/>
            </a:endParaRPr>
          </a:p>
          <a:p>
            <a:pPr lvl="1"/>
            <a:r>
              <a:rPr lang="nl-NL" sz="2800" dirty="0">
                <a:sym typeface="Wingdings" panose="05000000000000000000" pitchFamily="2" charset="2"/>
              </a:rPr>
              <a:t>			</a:t>
            </a:r>
          </a:p>
          <a:p>
            <a:endParaRPr lang="nl-NL" baseline="-30000" dirty="0">
              <a:sym typeface="Wingdings" panose="05000000000000000000" pitchFamily="2" charset="2"/>
            </a:endParaRPr>
          </a:p>
          <a:p>
            <a:endParaRPr lang="nl-NL" baseline="-30000" dirty="0">
              <a:sym typeface="Wingdings" panose="05000000000000000000" pitchFamily="2" charset="2"/>
            </a:endParaRPr>
          </a:p>
          <a:p>
            <a:pPr marL="342900" indent="-342900">
              <a:buFont typeface="+mj-lt"/>
              <a:buAutoNum type="arabicPeriod"/>
            </a:pPr>
            <a:endParaRPr lang="nl-NL" dirty="0"/>
          </a:p>
          <a:p>
            <a:r>
              <a:rPr lang="nl-NL" dirty="0"/>
              <a:t>	</a:t>
            </a:r>
            <a:endParaRPr lang="nl-NL" sz="2400" dirty="0">
              <a:sym typeface="Wingdings" panose="05000000000000000000" pitchFamily="2" charset="2"/>
            </a:endParaRPr>
          </a:p>
          <a:p>
            <a:endParaRPr lang="nl-NL" sz="2400" dirty="0">
              <a:sym typeface="Wingdings" panose="05000000000000000000" pitchFamily="2" charset="2"/>
            </a:endParaRPr>
          </a:p>
          <a:p>
            <a:endParaRPr lang="nl-NL" sz="2400" dirty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159932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80767" y="129252"/>
            <a:ext cx="8475133" cy="8299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nl-NL" sz="2800" dirty="0"/>
              <a:t>   	Verbranden van aardgas (methaan).                         	Er ontstaat koolstofdioxide en water.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/>
          </a:p>
          <a:p>
            <a:r>
              <a:rPr lang="nl-NL" sz="2800" dirty="0"/>
              <a:t>                              	CH</a:t>
            </a:r>
            <a:r>
              <a:rPr lang="nl-NL" sz="2800" baseline="-30000" dirty="0"/>
              <a:t>4</a:t>
            </a:r>
            <a:r>
              <a:rPr lang="nl-NL" sz="2800" dirty="0"/>
              <a:t>  +  2 O</a:t>
            </a:r>
            <a:r>
              <a:rPr lang="nl-NL" sz="2800" baseline="-30000" dirty="0"/>
              <a:t>2</a:t>
            </a:r>
            <a:r>
              <a:rPr lang="nl-NL" sz="2800" dirty="0"/>
              <a:t>  </a:t>
            </a:r>
            <a:r>
              <a:rPr lang="nl-NL" sz="2800" dirty="0">
                <a:sym typeface="Wingdings" panose="05000000000000000000" pitchFamily="2" charset="2"/>
              </a:rPr>
              <a:t>  CO</a:t>
            </a:r>
            <a:r>
              <a:rPr lang="nl-NL" sz="2800" baseline="-30000" dirty="0">
                <a:sym typeface="Wingdings" panose="05000000000000000000" pitchFamily="2" charset="2"/>
              </a:rPr>
              <a:t>2</a:t>
            </a:r>
            <a:r>
              <a:rPr lang="nl-NL" sz="2800" dirty="0">
                <a:sym typeface="Wingdings" panose="05000000000000000000" pitchFamily="2" charset="2"/>
              </a:rPr>
              <a:t>  +  2 H</a:t>
            </a:r>
            <a:r>
              <a:rPr lang="nl-NL" sz="2800" baseline="-30000" dirty="0">
                <a:sym typeface="Wingdings" panose="05000000000000000000" pitchFamily="2" charset="2"/>
              </a:rPr>
              <a:t>2</a:t>
            </a:r>
            <a:r>
              <a:rPr lang="nl-NL" sz="2800" dirty="0">
                <a:sym typeface="Wingdings" panose="05000000000000000000" pitchFamily="2" charset="2"/>
              </a:rPr>
              <a:t>O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>
              <a:sym typeface="Wingdings" panose="05000000000000000000" pitchFamily="2" charset="2"/>
            </a:endParaRPr>
          </a:p>
          <a:p>
            <a:r>
              <a:rPr lang="nl-NL" sz="2800" dirty="0">
                <a:sym typeface="Wingdings" panose="05000000000000000000" pitchFamily="2" charset="2"/>
              </a:rPr>
              <a:t>2.    	Het verbranden van aluminium.</a:t>
            </a: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	Er ontstaat aluminiumoxide (Al</a:t>
            </a:r>
            <a:r>
              <a:rPr lang="nl-NL" sz="2800" baseline="-25000" dirty="0">
                <a:solidFill>
                  <a:prstClr val="black"/>
                </a:solidFill>
              </a:rPr>
              <a:t>2</a:t>
            </a:r>
            <a:r>
              <a:rPr lang="nl-NL" sz="2800" dirty="0">
                <a:solidFill>
                  <a:prstClr val="black"/>
                </a:solidFill>
              </a:rPr>
              <a:t>O</a:t>
            </a:r>
            <a:r>
              <a:rPr lang="nl-NL" sz="2800" baseline="-25000" dirty="0">
                <a:solidFill>
                  <a:prstClr val="black"/>
                </a:solidFill>
              </a:rPr>
              <a:t>3</a:t>
            </a:r>
            <a:r>
              <a:rPr lang="nl-NL" sz="2800" dirty="0">
                <a:solidFill>
                  <a:prstClr val="black"/>
                </a:solidFill>
              </a:rPr>
              <a:t>).</a:t>
            </a:r>
            <a:endParaRPr lang="nl-NL" sz="2800" dirty="0">
              <a:solidFill>
                <a:prstClr val="black"/>
              </a:solidFill>
              <a:sym typeface="Wingdings" panose="05000000000000000000" pitchFamily="2" charset="2"/>
            </a:endParaRPr>
          </a:p>
          <a:p>
            <a:endParaRPr lang="nl-NL" sz="2800" dirty="0">
              <a:sym typeface="Wingdings" panose="05000000000000000000" pitchFamily="2" charset="2"/>
            </a:endParaRPr>
          </a:p>
          <a:p>
            <a:r>
              <a:rPr lang="nl-NL" sz="2800" dirty="0"/>
              <a:t>                              	4 Al  +  3 O</a:t>
            </a:r>
            <a:r>
              <a:rPr lang="nl-NL" sz="2800" baseline="-30000" dirty="0"/>
              <a:t>2</a:t>
            </a:r>
            <a:r>
              <a:rPr lang="nl-NL" sz="2800" dirty="0"/>
              <a:t>  </a:t>
            </a:r>
            <a:r>
              <a:rPr lang="nl-NL" sz="2800" dirty="0">
                <a:sym typeface="Wingdings" panose="05000000000000000000" pitchFamily="2" charset="2"/>
              </a:rPr>
              <a:t>  2 Al</a:t>
            </a:r>
            <a:r>
              <a:rPr lang="nl-NL" sz="2800" baseline="-30000" dirty="0">
                <a:sym typeface="Wingdings" panose="05000000000000000000" pitchFamily="2" charset="2"/>
              </a:rPr>
              <a:t>2</a:t>
            </a:r>
            <a:r>
              <a:rPr lang="nl-NL" sz="2800" dirty="0">
                <a:sym typeface="Wingdings" panose="05000000000000000000" pitchFamily="2" charset="2"/>
              </a:rPr>
              <a:t>O</a:t>
            </a:r>
            <a:r>
              <a:rPr lang="nl-NL" sz="2800" baseline="-30000" dirty="0">
                <a:sym typeface="Wingdings" panose="05000000000000000000" pitchFamily="2" charset="2"/>
              </a:rPr>
              <a:t>3</a:t>
            </a:r>
          </a:p>
          <a:p>
            <a:endParaRPr lang="nl-NL" sz="2800" baseline="-30000" dirty="0">
              <a:sym typeface="Wingdings" panose="05000000000000000000" pitchFamily="2" charset="2"/>
            </a:endParaRPr>
          </a:p>
          <a:p>
            <a:endParaRPr lang="nl-NL" sz="2800" baseline="-30000" dirty="0">
              <a:sym typeface="Wingdings" panose="05000000000000000000" pitchFamily="2" charset="2"/>
            </a:endParaRPr>
          </a:p>
          <a:p>
            <a:pPr marL="342900" indent="-342900">
              <a:buFontTx/>
              <a:buAutoNum type="arabicPeriod" startAt="3"/>
            </a:pPr>
            <a:r>
              <a:rPr lang="nl-NL" sz="2800" dirty="0">
                <a:sym typeface="Wingdings" panose="05000000000000000000" pitchFamily="2" charset="2"/>
              </a:rPr>
              <a:t>       Het verbranden van zwavel.</a:t>
            </a: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	Er ontstaat zwaveldioxide (SO</a:t>
            </a:r>
            <a:r>
              <a:rPr lang="nl-NL" sz="2800" baseline="-25000" dirty="0">
                <a:solidFill>
                  <a:prstClr val="black"/>
                </a:solidFill>
              </a:rPr>
              <a:t>2</a:t>
            </a:r>
            <a:r>
              <a:rPr lang="nl-NL" sz="2800" dirty="0">
                <a:solidFill>
                  <a:prstClr val="black"/>
                </a:solidFill>
              </a:rPr>
              <a:t>).</a:t>
            </a:r>
            <a:endParaRPr lang="nl-NL" sz="2800" dirty="0">
              <a:solidFill>
                <a:prstClr val="black"/>
              </a:solidFill>
              <a:sym typeface="Wingdings" panose="05000000000000000000" pitchFamily="2" charset="2"/>
            </a:endParaRPr>
          </a:p>
          <a:p>
            <a:pPr marL="342900" indent="-342900">
              <a:buAutoNum type="arabicPeriod" startAt="3"/>
            </a:pPr>
            <a:endParaRPr lang="nl-NL" sz="2800" dirty="0">
              <a:sym typeface="Wingdings" panose="05000000000000000000" pitchFamily="2" charset="2"/>
            </a:endParaRPr>
          </a:p>
          <a:p>
            <a:pPr lvl="1"/>
            <a:r>
              <a:rPr lang="nl-NL" sz="2800" dirty="0">
                <a:sym typeface="Wingdings" panose="05000000000000000000" pitchFamily="2" charset="2"/>
              </a:rPr>
              <a:t>			   S</a:t>
            </a:r>
            <a:r>
              <a:rPr lang="nl-NL" sz="2800" baseline="-25000" dirty="0">
                <a:sym typeface="Wingdings" panose="05000000000000000000" pitchFamily="2" charset="2"/>
              </a:rPr>
              <a:t>      </a:t>
            </a:r>
            <a:r>
              <a:rPr lang="nl-NL" sz="2800" dirty="0"/>
              <a:t>+    O</a:t>
            </a:r>
            <a:r>
              <a:rPr lang="nl-NL" sz="2800" baseline="-30000" dirty="0"/>
              <a:t>2</a:t>
            </a:r>
            <a:r>
              <a:rPr lang="nl-NL" sz="2800" dirty="0"/>
              <a:t>   </a:t>
            </a:r>
            <a:r>
              <a:rPr lang="nl-NL" sz="2800" dirty="0">
                <a:sym typeface="Wingdings" panose="05000000000000000000" pitchFamily="2" charset="2"/>
              </a:rPr>
              <a:t> 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8</a:t>
            </a:r>
            <a:r>
              <a:rPr lang="nl-NL" sz="2800" dirty="0">
                <a:sym typeface="Wingdings" panose="05000000000000000000" pitchFamily="2" charset="2"/>
              </a:rPr>
              <a:t>SO</a:t>
            </a:r>
            <a:r>
              <a:rPr lang="nl-NL" sz="2800" baseline="-30000" dirty="0">
                <a:sym typeface="Wingdings" panose="05000000000000000000" pitchFamily="2" charset="2"/>
              </a:rPr>
              <a:t>2</a:t>
            </a:r>
            <a:r>
              <a:rPr lang="nl-NL" sz="2800" dirty="0">
                <a:sym typeface="Wingdings" panose="05000000000000000000" pitchFamily="2" charset="2"/>
              </a:rPr>
              <a:t> </a:t>
            </a:r>
          </a:p>
          <a:p>
            <a:endParaRPr lang="nl-NL" baseline="-30000" dirty="0">
              <a:sym typeface="Wingdings" panose="05000000000000000000" pitchFamily="2" charset="2"/>
            </a:endParaRPr>
          </a:p>
          <a:p>
            <a:endParaRPr lang="nl-NL" baseline="-30000" dirty="0">
              <a:sym typeface="Wingdings" panose="05000000000000000000" pitchFamily="2" charset="2"/>
            </a:endParaRPr>
          </a:p>
          <a:p>
            <a:pPr marL="342900" indent="-342900">
              <a:buFont typeface="+mj-lt"/>
              <a:buAutoNum type="arabicPeriod"/>
            </a:pPr>
            <a:endParaRPr lang="nl-NL" dirty="0"/>
          </a:p>
          <a:p>
            <a:r>
              <a:rPr lang="nl-NL" dirty="0"/>
              <a:t>	</a:t>
            </a:r>
            <a:endParaRPr lang="nl-NL" sz="2400" dirty="0">
              <a:sym typeface="Wingdings" panose="05000000000000000000" pitchFamily="2" charset="2"/>
            </a:endParaRPr>
          </a:p>
          <a:p>
            <a:endParaRPr lang="nl-NL" sz="2400" dirty="0">
              <a:sym typeface="Wingdings" panose="05000000000000000000" pitchFamily="2" charset="2"/>
            </a:endParaRPr>
          </a:p>
          <a:p>
            <a:endParaRPr lang="nl-NL" sz="2400" dirty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394178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341832" y="167388"/>
            <a:ext cx="9182025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Tx/>
              <a:buAutoNum type="arabicPeriod" startAt="4"/>
            </a:pP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Het ontleden van kaliumnitraat (KNO</a:t>
            </a:r>
            <a:r>
              <a:rPr lang="nl-NL" sz="2800" baseline="-25000" dirty="0">
                <a:solidFill>
                  <a:prstClr val="black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) </a:t>
            </a:r>
          </a:p>
          <a:p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    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in de elementen.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		2 KNO</a:t>
            </a:r>
            <a:r>
              <a:rPr lang="nl-NL" sz="2800" baseline="-25000" dirty="0">
                <a:solidFill>
                  <a:schemeClr val="bg1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    2 K  </a:t>
            </a:r>
            <a:r>
              <a:rPr lang="nl-NL" sz="2800" dirty="0">
                <a:solidFill>
                  <a:schemeClr val="bg1"/>
                </a:solidFill>
              </a:rPr>
              <a:t>+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N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nl-NL" sz="2800" dirty="0">
                <a:solidFill>
                  <a:schemeClr val="bg1"/>
                </a:solidFill>
              </a:rPr>
              <a:t>+  3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5.   Het verbranden van glucose.</a:t>
            </a:r>
          </a:p>
          <a:p>
            <a:r>
              <a:rPr lang="nl-NL" sz="2800" dirty="0">
                <a:solidFill>
                  <a:schemeClr val="bg1"/>
                </a:solidFill>
              </a:rPr>
              <a:t>      Er ontstaat koolstofdioxide en water.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		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12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  +  6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6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6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6.   Het verbranden van hout. Formule van hout (C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10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5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  <a:r>
              <a:rPr lang="nl-NL" sz="2800" baseline="-300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chemeClr val="bg1"/>
                </a:solidFill>
              </a:rPr>
              <a:t> </a:t>
            </a:r>
          </a:p>
          <a:p>
            <a:r>
              <a:rPr lang="nl-NL" sz="2800" dirty="0">
                <a:solidFill>
                  <a:schemeClr val="bg1"/>
                </a:solidFill>
              </a:rPr>
              <a:t>      Er ontstaat koolstofdioxide en water.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		(C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10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5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  <a:r>
              <a:rPr lang="nl-NL" sz="2800" baseline="-300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chemeClr val="bg1"/>
                </a:solidFill>
              </a:rPr>
              <a:t> +  6n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6n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5n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2392590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341832" y="167388"/>
            <a:ext cx="918202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Tx/>
              <a:buAutoNum type="arabicPeriod" startAt="4"/>
            </a:pP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Het ontleden van kaliumnitraat (KNO</a:t>
            </a:r>
            <a:r>
              <a:rPr lang="nl-NL" sz="2800" baseline="-25000" dirty="0">
                <a:solidFill>
                  <a:prstClr val="black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) </a:t>
            </a:r>
            <a:r>
              <a:rPr lang="nl-NL" sz="2800" dirty="0">
                <a:solidFill>
                  <a:srgbClr val="FF0000"/>
                </a:solidFill>
                <a:sym typeface="Wingdings" panose="05000000000000000000" pitchFamily="2" charset="2"/>
              </a:rPr>
              <a:t>in de elementen.</a:t>
            </a:r>
          </a:p>
          <a:p>
            <a:endParaRPr lang="nl-NL" sz="2800" dirty="0">
              <a:solidFill>
                <a:prstClr val="black"/>
              </a:solidFill>
            </a:endParaRPr>
          </a:p>
          <a:p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		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2 KNO</a:t>
            </a:r>
            <a:r>
              <a:rPr lang="nl-NL" sz="2800" baseline="-25000" dirty="0">
                <a:solidFill>
                  <a:schemeClr val="bg1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    2 K  </a:t>
            </a:r>
            <a:r>
              <a:rPr lang="nl-NL" sz="2800" dirty="0">
                <a:solidFill>
                  <a:schemeClr val="bg1"/>
                </a:solidFill>
              </a:rPr>
              <a:t>+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N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nl-NL" sz="2800" dirty="0">
                <a:solidFill>
                  <a:schemeClr val="bg1"/>
                </a:solidFill>
              </a:rPr>
              <a:t>+  3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Er ontstaat koolstofdioxide en water.</a:t>
            </a:r>
          </a:p>
          <a:p>
            <a:endParaRPr lang="nl-NL" sz="2800" dirty="0">
              <a:solidFill>
                <a:prstClr val="black"/>
              </a:solidFill>
            </a:endParaRPr>
          </a:p>
          <a:p>
            <a:r>
              <a:rPr lang="nl-NL" sz="2800" dirty="0">
                <a:solidFill>
                  <a:prstClr val="black"/>
                </a:solidFill>
              </a:rPr>
              <a:t>		</a:t>
            </a:r>
            <a:r>
              <a:rPr lang="nl-NL" sz="2800" dirty="0">
                <a:solidFill>
                  <a:schemeClr val="bg1"/>
                </a:solidFill>
              </a:rPr>
              <a:t>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12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  +  6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6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6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6.   Het verbranden van hout. Formule van hout (C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10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5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  <a:r>
              <a:rPr lang="nl-NL" sz="2800" baseline="-300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chemeClr val="bg1"/>
                </a:solidFill>
              </a:rPr>
              <a:t> </a:t>
            </a:r>
          </a:p>
          <a:p>
            <a:r>
              <a:rPr lang="nl-NL" sz="2800" dirty="0">
                <a:solidFill>
                  <a:schemeClr val="bg1"/>
                </a:solidFill>
              </a:rPr>
              <a:t>      Er ontstaat koolstofdioxide en water.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		(C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10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5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  <a:r>
              <a:rPr lang="nl-NL" sz="2800" baseline="-300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chemeClr val="bg1"/>
                </a:solidFill>
              </a:rPr>
              <a:t> +  6n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6n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5n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4217529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341832" y="167388"/>
            <a:ext cx="918202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Tx/>
              <a:buAutoNum type="arabicPeriod" startAt="4"/>
            </a:pP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Het ontleden van kaliumnitraat (KNO</a:t>
            </a:r>
            <a:r>
              <a:rPr lang="nl-NL" sz="2800" baseline="-25000" dirty="0">
                <a:solidFill>
                  <a:prstClr val="black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) in de elementen.</a:t>
            </a:r>
          </a:p>
          <a:p>
            <a:endParaRPr lang="nl-NL" sz="2800" dirty="0">
              <a:solidFill>
                <a:prstClr val="black"/>
              </a:solidFill>
            </a:endParaRPr>
          </a:p>
          <a:p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		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2 KNO</a:t>
            </a:r>
            <a:r>
              <a:rPr lang="nl-NL" sz="2800" baseline="-25000" dirty="0">
                <a:solidFill>
                  <a:schemeClr val="bg1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    2 K  </a:t>
            </a:r>
            <a:r>
              <a:rPr lang="nl-NL" sz="2800" dirty="0">
                <a:solidFill>
                  <a:schemeClr val="bg1"/>
                </a:solidFill>
              </a:rPr>
              <a:t>+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N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nl-NL" sz="2800" dirty="0">
                <a:solidFill>
                  <a:schemeClr val="bg1"/>
                </a:solidFill>
              </a:rPr>
              <a:t>+  3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prstClr val="black"/>
                </a:solidFill>
              </a:rPr>
              <a:t>5.   Het verbranden van glucose.</a:t>
            </a:r>
          </a:p>
          <a:p>
            <a:r>
              <a:rPr lang="nl-NL" sz="2800" dirty="0">
                <a:solidFill>
                  <a:prstClr val="black"/>
                </a:solidFill>
              </a:rPr>
              <a:t>      </a:t>
            </a:r>
            <a:r>
              <a:rPr lang="nl-NL" sz="2800" dirty="0">
                <a:solidFill>
                  <a:schemeClr val="bg1"/>
                </a:solidFill>
              </a:rPr>
              <a:t>Er ontstaat koolstofdioxide en water.</a:t>
            </a:r>
          </a:p>
          <a:p>
            <a:endParaRPr lang="nl-NL" sz="2800" dirty="0">
              <a:solidFill>
                <a:prstClr val="black"/>
              </a:solidFill>
            </a:endParaRPr>
          </a:p>
          <a:p>
            <a:r>
              <a:rPr lang="nl-NL" sz="2800" dirty="0">
                <a:solidFill>
                  <a:prstClr val="black"/>
                </a:solidFill>
              </a:rPr>
              <a:t>		</a:t>
            </a:r>
            <a:r>
              <a:rPr lang="nl-NL" sz="2800" dirty="0">
                <a:solidFill>
                  <a:schemeClr val="bg1"/>
                </a:solidFill>
              </a:rPr>
              <a:t>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12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  +  6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6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6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6.   Het verbranden van hout. Formule van hout (C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10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5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  <a:r>
              <a:rPr lang="nl-NL" sz="2800" baseline="-300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chemeClr val="bg1"/>
                </a:solidFill>
              </a:rPr>
              <a:t> </a:t>
            </a:r>
          </a:p>
          <a:p>
            <a:r>
              <a:rPr lang="nl-NL" sz="2800" dirty="0">
                <a:solidFill>
                  <a:schemeClr val="bg1"/>
                </a:solidFill>
              </a:rPr>
              <a:t>      Er ontstaat koolstofdioxide en water.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		(C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10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5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  <a:r>
              <a:rPr lang="nl-NL" sz="2800" baseline="-300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chemeClr val="bg1"/>
                </a:solidFill>
              </a:rPr>
              <a:t> +  6n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6n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5n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1477290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341832" y="167388"/>
            <a:ext cx="918202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Tx/>
              <a:buAutoNum type="arabicPeriod" startAt="4"/>
            </a:pP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Het ontleden van kaliumnitraat (KNO</a:t>
            </a:r>
            <a:r>
              <a:rPr lang="nl-NL" sz="2800" baseline="-25000" dirty="0">
                <a:solidFill>
                  <a:prstClr val="black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) in de elementen.</a:t>
            </a:r>
          </a:p>
          <a:p>
            <a:endParaRPr lang="nl-NL" sz="2800" dirty="0">
              <a:solidFill>
                <a:prstClr val="black"/>
              </a:solidFill>
            </a:endParaRPr>
          </a:p>
          <a:p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		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2 KNO</a:t>
            </a:r>
            <a:r>
              <a:rPr lang="nl-NL" sz="2800" baseline="-25000" dirty="0">
                <a:solidFill>
                  <a:schemeClr val="bg1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    2 K  </a:t>
            </a:r>
            <a:r>
              <a:rPr lang="nl-NL" sz="2800" dirty="0">
                <a:solidFill>
                  <a:schemeClr val="bg1"/>
                </a:solidFill>
              </a:rPr>
              <a:t>+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N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nl-NL" sz="2800" dirty="0">
                <a:solidFill>
                  <a:schemeClr val="bg1"/>
                </a:solidFill>
              </a:rPr>
              <a:t>+  3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</a:t>
            </a:r>
          </a:p>
          <a:p>
            <a:endParaRPr lang="nl-NL" sz="2800" dirty="0">
              <a:solidFill>
                <a:prstClr val="black"/>
              </a:solidFill>
            </a:endParaRPr>
          </a:p>
          <a:p>
            <a:r>
              <a:rPr lang="nl-NL" sz="2800" dirty="0">
                <a:solidFill>
                  <a:prstClr val="black"/>
                </a:solidFill>
              </a:rPr>
              <a:t>5.   Het verbranden van glucose.</a:t>
            </a:r>
          </a:p>
          <a:p>
            <a:r>
              <a:rPr lang="nl-NL" sz="2800" dirty="0">
                <a:solidFill>
                  <a:prstClr val="black"/>
                </a:solidFill>
              </a:rPr>
              <a:t>      </a:t>
            </a:r>
            <a:r>
              <a:rPr lang="nl-NL" sz="2800" dirty="0">
                <a:solidFill>
                  <a:srgbClr val="FF0000"/>
                </a:solidFill>
              </a:rPr>
              <a:t>Er ontstaat koolstofdioxide en water.</a:t>
            </a:r>
          </a:p>
          <a:p>
            <a:endParaRPr lang="nl-NL" sz="2800" dirty="0">
              <a:solidFill>
                <a:prstClr val="black"/>
              </a:solidFill>
            </a:endParaRPr>
          </a:p>
          <a:p>
            <a:r>
              <a:rPr lang="nl-NL" sz="2800" dirty="0">
                <a:solidFill>
                  <a:prstClr val="black"/>
                </a:solidFill>
              </a:rPr>
              <a:t>		</a:t>
            </a:r>
            <a:r>
              <a:rPr lang="nl-NL" sz="2800" dirty="0">
                <a:solidFill>
                  <a:schemeClr val="bg1"/>
                </a:solidFill>
              </a:rPr>
              <a:t>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12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  +  6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6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6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6.   Het verbranden van hout. Formule van hout (C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10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5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  <a:r>
              <a:rPr lang="nl-NL" sz="2800" baseline="-300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chemeClr val="bg1"/>
                </a:solidFill>
              </a:rPr>
              <a:t> </a:t>
            </a:r>
          </a:p>
          <a:p>
            <a:r>
              <a:rPr lang="nl-NL" sz="2800" dirty="0">
                <a:solidFill>
                  <a:schemeClr val="bg1"/>
                </a:solidFill>
              </a:rPr>
              <a:t>      Er ontstaat koolstofdioxide en water.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		(C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10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5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  <a:r>
              <a:rPr lang="nl-NL" sz="2800" baseline="-300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chemeClr val="bg1"/>
                </a:solidFill>
              </a:rPr>
              <a:t> +  6n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6n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5n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46499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341832" y="167388"/>
            <a:ext cx="918202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Tx/>
              <a:buAutoNum type="arabicPeriod" startAt="4"/>
            </a:pP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Het ontleden van kaliumnitraat (KNO</a:t>
            </a:r>
            <a:r>
              <a:rPr lang="nl-NL" sz="2800" baseline="-25000" dirty="0">
                <a:solidFill>
                  <a:prstClr val="black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) in de elementen.</a:t>
            </a:r>
          </a:p>
          <a:p>
            <a:endParaRPr lang="nl-NL" sz="2800" dirty="0">
              <a:solidFill>
                <a:prstClr val="black"/>
              </a:solidFill>
            </a:endParaRPr>
          </a:p>
          <a:p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		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2 KNO</a:t>
            </a:r>
            <a:r>
              <a:rPr lang="nl-NL" sz="2800" baseline="-25000" dirty="0">
                <a:solidFill>
                  <a:schemeClr val="bg1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    2 K  </a:t>
            </a:r>
            <a:r>
              <a:rPr lang="nl-NL" sz="2800" dirty="0">
                <a:solidFill>
                  <a:schemeClr val="bg1"/>
                </a:solidFill>
              </a:rPr>
              <a:t>+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N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nl-NL" sz="2800" dirty="0">
                <a:solidFill>
                  <a:schemeClr val="bg1"/>
                </a:solidFill>
              </a:rPr>
              <a:t>+  3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</a:t>
            </a:r>
          </a:p>
          <a:p>
            <a:endParaRPr lang="nl-NL" sz="2800" dirty="0">
              <a:solidFill>
                <a:prstClr val="black"/>
              </a:solidFill>
            </a:endParaRPr>
          </a:p>
          <a:p>
            <a:r>
              <a:rPr lang="nl-NL" sz="2800" dirty="0">
                <a:solidFill>
                  <a:prstClr val="black"/>
                </a:solidFill>
              </a:rPr>
              <a:t>5.   Het verbranden van glucose.</a:t>
            </a:r>
          </a:p>
          <a:p>
            <a:r>
              <a:rPr lang="nl-NL" sz="2800" dirty="0">
                <a:solidFill>
                  <a:prstClr val="black"/>
                </a:solidFill>
              </a:rPr>
              <a:t>      </a:t>
            </a:r>
            <a:r>
              <a:rPr lang="nl-NL" sz="2800" dirty="0"/>
              <a:t>Er ontstaat koolstofdioxide en water.</a:t>
            </a:r>
          </a:p>
          <a:p>
            <a:endParaRPr lang="nl-NL" sz="2800" dirty="0"/>
          </a:p>
          <a:p>
            <a:r>
              <a:rPr lang="nl-NL" sz="2800" dirty="0"/>
              <a:t>		</a:t>
            </a:r>
            <a:r>
              <a:rPr lang="nl-NL" sz="2800" dirty="0">
                <a:solidFill>
                  <a:schemeClr val="bg1"/>
                </a:solidFill>
              </a:rPr>
              <a:t>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12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  +  6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6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6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/>
          </a:p>
          <a:p>
            <a:r>
              <a:rPr lang="nl-NL" sz="2800" dirty="0"/>
              <a:t>6.   Het verbranden van hout. </a:t>
            </a:r>
            <a:r>
              <a:rPr lang="nl-NL" sz="2800" dirty="0">
                <a:solidFill>
                  <a:schemeClr val="bg1"/>
                </a:solidFill>
              </a:rPr>
              <a:t>(C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10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5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  <a:r>
              <a:rPr lang="nl-NL" sz="2800" baseline="-300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chemeClr val="bg1"/>
                </a:solidFill>
              </a:rPr>
              <a:t> </a:t>
            </a:r>
          </a:p>
          <a:p>
            <a:r>
              <a:rPr lang="nl-NL" sz="2800" dirty="0">
                <a:solidFill>
                  <a:schemeClr val="bg1"/>
                </a:solidFill>
              </a:rPr>
              <a:t>      Er ontstaat koolstofdioxide en water.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		(C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10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5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  <a:r>
              <a:rPr lang="nl-NL" sz="2800" baseline="-300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chemeClr val="bg1"/>
                </a:solidFill>
              </a:rPr>
              <a:t> +  6n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6n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5n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4146872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80767" y="129252"/>
            <a:ext cx="8475133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nl-NL" sz="2800" dirty="0"/>
              <a:t>   	Verbranden van aardgas (methaan).                         	</a:t>
            </a:r>
            <a:r>
              <a:rPr lang="nl-NL" sz="2800" dirty="0">
                <a:solidFill>
                  <a:srgbClr val="FF0000"/>
                </a:solidFill>
              </a:rPr>
              <a:t>Er ontstaat koolstofdioxide en water.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/>
          </a:p>
          <a:p>
            <a:r>
              <a:rPr lang="nl-NL" sz="2800" dirty="0"/>
              <a:t>                              	</a:t>
            </a:r>
            <a:endParaRPr lang="nl-NL" baseline="-30000" dirty="0">
              <a:sym typeface="Wingdings" panose="05000000000000000000" pitchFamily="2" charset="2"/>
            </a:endParaRPr>
          </a:p>
          <a:p>
            <a:endParaRPr lang="nl-NL" baseline="-30000" dirty="0">
              <a:sym typeface="Wingdings" panose="05000000000000000000" pitchFamily="2" charset="2"/>
            </a:endParaRPr>
          </a:p>
          <a:p>
            <a:pPr marL="342900" indent="-342900">
              <a:buFont typeface="+mj-lt"/>
              <a:buAutoNum type="arabicPeriod"/>
            </a:pPr>
            <a:endParaRPr lang="nl-NL" dirty="0"/>
          </a:p>
          <a:p>
            <a:r>
              <a:rPr lang="nl-NL" dirty="0"/>
              <a:t>	</a:t>
            </a:r>
            <a:endParaRPr lang="nl-NL" sz="2400" dirty="0">
              <a:sym typeface="Wingdings" panose="05000000000000000000" pitchFamily="2" charset="2"/>
            </a:endParaRPr>
          </a:p>
          <a:p>
            <a:endParaRPr lang="nl-NL" sz="2400" dirty="0">
              <a:sym typeface="Wingdings" panose="05000000000000000000" pitchFamily="2" charset="2"/>
            </a:endParaRPr>
          </a:p>
          <a:p>
            <a:endParaRPr lang="nl-NL" sz="2400" dirty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370181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341832" y="167388"/>
            <a:ext cx="918202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Tx/>
              <a:buAutoNum type="arabicPeriod" startAt="4"/>
            </a:pP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Het ontleden van kaliumnitraat (KNO</a:t>
            </a:r>
            <a:r>
              <a:rPr lang="nl-NL" sz="2800" baseline="-25000" dirty="0">
                <a:solidFill>
                  <a:prstClr val="black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) </a:t>
            </a:r>
          </a:p>
          <a:p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      in de elementen.</a:t>
            </a:r>
          </a:p>
          <a:p>
            <a:endParaRPr lang="nl-NL" sz="2800" dirty="0">
              <a:solidFill>
                <a:prstClr val="black"/>
              </a:solidFill>
            </a:endParaRPr>
          </a:p>
          <a:p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		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2 KNO</a:t>
            </a:r>
            <a:r>
              <a:rPr lang="nl-NL" sz="2800" baseline="-25000" dirty="0">
                <a:solidFill>
                  <a:schemeClr val="bg1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    2 K  </a:t>
            </a:r>
            <a:r>
              <a:rPr lang="nl-NL" sz="2800" dirty="0">
                <a:solidFill>
                  <a:schemeClr val="bg1"/>
                </a:solidFill>
              </a:rPr>
              <a:t>+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N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nl-NL" sz="2800" dirty="0">
                <a:solidFill>
                  <a:schemeClr val="bg1"/>
                </a:solidFill>
              </a:rPr>
              <a:t>+  3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</a:t>
            </a:r>
          </a:p>
          <a:p>
            <a:endParaRPr lang="nl-NL" sz="2800" dirty="0">
              <a:solidFill>
                <a:prstClr val="black"/>
              </a:solidFill>
            </a:endParaRPr>
          </a:p>
          <a:p>
            <a:r>
              <a:rPr lang="nl-NL" sz="2800" dirty="0">
                <a:solidFill>
                  <a:prstClr val="black"/>
                </a:solidFill>
              </a:rPr>
              <a:t>5.   Het verbranden van glucose.</a:t>
            </a:r>
          </a:p>
          <a:p>
            <a:r>
              <a:rPr lang="nl-NL" sz="2800" dirty="0">
                <a:solidFill>
                  <a:prstClr val="black"/>
                </a:solidFill>
              </a:rPr>
              <a:t>      </a:t>
            </a:r>
            <a:r>
              <a:rPr lang="nl-NL" sz="2800" dirty="0"/>
              <a:t>Er ontstaat koolstofdioxide en water.</a:t>
            </a:r>
          </a:p>
          <a:p>
            <a:r>
              <a:rPr lang="nl-NL" sz="2800" dirty="0"/>
              <a:t>		</a:t>
            </a:r>
            <a:r>
              <a:rPr lang="nl-NL" sz="2800" dirty="0">
                <a:solidFill>
                  <a:schemeClr val="bg1"/>
                </a:solidFill>
              </a:rPr>
              <a:t>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12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  +  6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6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6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/>
          </a:p>
          <a:p>
            <a:r>
              <a:rPr lang="nl-NL" sz="2800" dirty="0"/>
              <a:t>6.   Het verbranden van hout. </a:t>
            </a:r>
            <a:r>
              <a:rPr lang="nl-NL" sz="2800" dirty="0">
                <a:solidFill>
                  <a:schemeClr val="bg1"/>
                </a:solidFill>
              </a:rPr>
              <a:t>(C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10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5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  <a:r>
              <a:rPr lang="nl-NL" sz="2800" baseline="-300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chemeClr val="bg1"/>
                </a:solidFill>
              </a:rPr>
              <a:t> </a:t>
            </a:r>
          </a:p>
          <a:p>
            <a:r>
              <a:rPr lang="nl-NL" sz="2800" dirty="0">
                <a:solidFill>
                  <a:schemeClr val="bg1"/>
                </a:solidFill>
              </a:rPr>
              <a:t>      Er ontstaat koolstofdioxide en water.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		(C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10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5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  <a:r>
              <a:rPr lang="nl-NL" sz="2800" baseline="-300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chemeClr val="bg1"/>
                </a:solidFill>
              </a:rPr>
              <a:t> +  6n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6n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5n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9398"/>
            <a:ext cx="9170664" cy="3435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081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341832" y="167388"/>
            <a:ext cx="918202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Tx/>
              <a:buAutoNum type="arabicPeriod" startAt="4"/>
            </a:pP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Het ontleden van kaliumnitraat (KNO</a:t>
            </a:r>
            <a:r>
              <a:rPr lang="nl-NL" sz="2800" baseline="-25000" dirty="0">
                <a:solidFill>
                  <a:prstClr val="black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) </a:t>
            </a:r>
          </a:p>
          <a:p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      in de elementen.</a:t>
            </a:r>
          </a:p>
          <a:p>
            <a:endParaRPr lang="nl-NL" sz="2800" dirty="0">
              <a:solidFill>
                <a:prstClr val="black"/>
              </a:solidFill>
            </a:endParaRPr>
          </a:p>
          <a:p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		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2 KNO</a:t>
            </a:r>
            <a:r>
              <a:rPr lang="nl-NL" sz="2800" baseline="-25000" dirty="0">
                <a:solidFill>
                  <a:schemeClr val="bg1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    2 K  </a:t>
            </a:r>
            <a:r>
              <a:rPr lang="nl-NL" sz="2800" dirty="0">
                <a:solidFill>
                  <a:schemeClr val="bg1"/>
                </a:solidFill>
              </a:rPr>
              <a:t>+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N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nl-NL" sz="2800" dirty="0">
                <a:solidFill>
                  <a:schemeClr val="bg1"/>
                </a:solidFill>
              </a:rPr>
              <a:t>+  3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</a:t>
            </a:r>
          </a:p>
          <a:p>
            <a:endParaRPr lang="nl-NL" sz="2800" dirty="0">
              <a:solidFill>
                <a:prstClr val="black"/>
              </a:solidFill>
            </a:endParaRPr>
          </a:p>
          <a:p>
            <a:r>
              <a:rPr lang="nl-NL" sz="2800" dirty="0">
                <a:solidFill>
                  <a:prstClr val="black"/>
                </a:solidFill>
              </a:rPr>
              <a:t>5.   Het verbranden van glucose.</a:t>
            </a:r>
          </a:p>
          <a:p>
            <a:r>
              <a:rPr lang="nl-NL" sz="2800" dirty="0">
                <a:solidFill>
                  <a:prstClr val="black"/>
                </a:solidFill>
              </a:rPr>
              <a:t>      </a:t>
            </a:r>
            <a:r>
              <a:rPr lang="nl-NL" sz="2800" dirty="0"/>
              <a:t>Er ontstaat koolstofdioxide en water.</a:t>
            </a:r>
          </a:p>
          <a:p>
            <a:endParaRPr lang="nl-NL" sz="2800" dirty="0"/>
          </a:p>
          <a:p>
            <a:r>
              <a:rPr lang="nl-NL" sz="2800" dirty="0"/>
              <a:t>		</a:t>
            </a:r>
            <a:r>
              <a:rPr lang="nl-NL" sz="2800" dirty="0">
                <a:solidFill>
                  <a:schemeClr val="bg1"/>
                </a:solidFill>
              </a:rPr>
              <a:t>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12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  +  6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6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6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  <a:endParaRPr lang="nl-NL" sz="2800" dirty="0"/>
          </a:p>
          <a:p>
            <a:r>
              <a:rPr lang="nl-NL" sz="2800" dirty="0"/>
              <a:t>6.   Het verbranden van hout. </a:t>
            </a:r>
            <a:r>
              <a:rPr lang="nl-NL" sz="2800" dirty="0">
                <a:solidFill>
                  <a:schemeClr val="bg1"/>
                </a:solidFill>
              </a:rPr>
              <a:t>(C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10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5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  <a:r>
              <a:rPr lang="nl-NL" sz="2800" baseline="-300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chemeClr val="bg1"/>
                </a:solidFill>
              </a:rPr>
              <a:t> </a:t>
            </a:r>
          </a:p>
          <a:p>
            <a:r>
              <a:rPr lang="nl-NL" sz="2800" dirty="0">
                <a:solidFill>
                  <a:schemeClr val="bg1"/>
                </a:solidFill>
              </a:rPr>
              <a:t>      Er ontstaat koolstofdioxide en water.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		(C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10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5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  <a:r>
              <a:rPr lang="nl-NL" sz="2800" baseline="-300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chemeClr val="bg1"/>
                </a:solidFill>
              </a:rPr>
              <a:t> +  6n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6n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5n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9398"/>
            <a:ext cx="9170664" cy="3435113"/>
          </a:xfrm>
          <a:prstGeom prst="rect">
            <a:avLst/>
          </a:prstGeom>
        </p:spPr>
      </p:pic>
      <p:sp>
        <p:nvSpPr>
          <p:cNvPr id="4" name="Rechthoek 3"/>
          <p:cNvSpPr/>
          <p:nvPr/>
        </p:nvSpPr>
        <p:spPr>
          <a:xfrm>
            <a:off x="3240777" y="706246"/>
            <a:ext cx="1692067" cy="287138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9364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341832" y="167388"/>
            <a:ext cx="918202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Tx/>
              <a:buAutoNum type="arabicPeriod" startAt="4"/>
            </a:pP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Het ontleden van kaliumnitraat (KNO</a:t>
            </a:r>
            <a:r>
              <a:rPr lang="nl-NL" sz="2800" baseline="-25000" dirty="0">
                <a:solidFill>
                  <a:prstClr val="black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) </a:t>
            </a:r>
          </a:p>
          <a:p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      in de elementen.</a:t>
            </a:r>
          </a:p>
          <a:p>
            <a:endParaRPr lang="nl-NL" sz="2800" dirty="0">
              <a:solidFill>
                <a:prstClr val="black"/>
              </a:solidFill>
            </a:endParaRPr>
          </a:p>
          <a:p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		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2 KNO</a:t>
            </a:r>
            <a:r>
              <a:rPr lang="nl-NL" sz="2800" baseline="-25000" dirty="0">
                <a:solidFill>
                  <a:schemeClr val="bg1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    2 K  </a:t>
            </a:r>
            <a:r>
              <a:rPr lang="nl-NL" sz="2800" dirty="0">
                <a:solidFill>
                  <a:schemeClr val="bg1"/>
                </a:solidFill>
              </a:rPr>
              <a:t>+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N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nl-NL" sz="2800" dirty="0">
                <a:solidFill>
                  <a:schemeClr val="bg1"/>
                </a:solidFill>
              </a:rPr>
              <a:t>+  3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</a:t>
            </a:r>
          </a:p>
          <a:p>
            <a:endParaRPr lang="nl-NL" sz="2800" dirty="0">
              <a:solidFill>
                <a:prstClr val="black"/>
              </a:solidFill>
            </a:endParaRPr>
          </a:p>
          <a:p>
            <a:r>
              <a:rPr lang="nl-NL" sz="2800" dirty="0">
                <a:solidFill>
                  <a:prstClr val="black"/>
                </a:solidFill>
              </a:rPr>
              <a:t>5.   Het verbranden van glucose.</a:t>
            </a:r>
          </a:p>
          <a:p>
            <a:r>
              <a:rPr lang="nl-NL" sz="2800" dirty="0">
                <a:solidFill>
                  <a:prstClr val="black"/>
                </a:solidFill>
              </a:rPr>
              <a:t>      </a:t>
            </a:r>
            <a:r>
              <a:rPr lang="nl-NL" sz="2800" dirty="0"/>
              <a:t>Er ontstaat koolstofdioxide en water.</a:t>
            </a:r>
          </a:p>
          <a:p>
            <a:endParaRPr lang="nl-NL" sz="2800" dirty="0"/>
          </a:p>
          <a:p>
            <a:r>
              <a:rPr lang="nl-NL" sz="2800" dirty="0"/>
              <a:t>		</a:t>
            </a:r>
            <a:r>
              <a:rPr lang="nl-NL" sz="2800" dirty="0">
                <a:solidFill>
                  <a:schemeClr val="bg1"/>
                </a:solidFill>
              </a:rPr>
              <a:t>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12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  +  6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6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6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  <a:endParaRPr lang="nl-NL" sz="2800" dirty="0"/>
          </a:p>
          <a:p>
            <a:r>
              <a:rPr lang="nl-NL" sz="2800" dirty="0"/>
              <a:t>6.   Het verbranden van hout. </a:t>
            </a:r>
            <a:r>
              <a:rPr lang="nl-NL" sz="2800" dirty="0">
                <a:solidFill>
                  <a:schemeClr val="bg1"/>
                </a:solidFill>
              </a:rPr>
              <a:t>(C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10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5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  <a:r>
              <a:rPr lang="nl-NL" sz="2800" baseline="-300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chemeClr val="bg1"/>
                </a:solidFill>
              </a:rPr>
              <a:t> </a:t>
            </a:r>
          </a:p>
          <a:p>
            <a:r>
              <a:rPr lang="nl-NL" sz="2800" dirty="0">
                <a:solidFill>
                  <a:schemeClr val="bg1"/>
                </a:solidFill>
              </a:rPr>
              <a:t>      Er ontstaat koolstofdioxide en water.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		(C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10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5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  <a:r>
              <a:rPr lang="nl-NL" sz="2800" baseline="-300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chemeClr val="bg1"/>
                </a:solidFill>
              </a:rPr>
              <a:t> +  6n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6n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5n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9398"/>
            <a:ext cx="9170664" cy="3435113"/>
          </a:xfrm>
          <a:prstGeom prst="rect">
            <a:avLst/>
          </a:prstGeom>
        </p:spPr>
      </p:pic>
      <p:sp>
        <p:nvSpPr>
          <p:cNvPr id="4" name="Rechthoek 3"/>
          <p:cNvSpPr/>
          <p:nvPr/>
        </p:nvSpPr>
        <p:spPr>
          <a:xfrm>
            <a:off x="3240777" y="706246"/>
            <a:ext cx="1692067" cy="287138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/>
          <p:cNvSpPr/>
          <p:nvPr/>
        </p:nvSpPr>
        <p:spPr>
          <a:xfrm>
            <a:off x="4932844" y="706245"/>
            <a:ext cx="1692067" cy="287138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397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341832" y="167388"/>
            <a:ext cx="918202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Tx/>
              <a:buAutoNum type="arabicPeriod" startAt="4"/>
            </a:pP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Het ontleden van kaliumnitraat (KNO</a:t>
            </a:r>
            <a:r>
              <a:rPr lang="nl-NL" sz="2800" baseline="-25000" dirty="0">
                <a:solidFill>
                  <a:prstClr val="black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) </a:t>
            </a:r>
          </a:p>
          <a:p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      in de elementen.</a:t>
            </a:r>
          </a:p>
          <a:p>
            <a:endParaRPr lang="nl-NL" sz="2800" dirty="0">
              <a:solidFill>
                <a:prstClr val="black"/>
              </a:solidFill>
            </a:endParaRPr>
          </a:p>
          <a:p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		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2 KNO</a:t>
            </a:r>
            <a:r>
              <a:rPr lang="nl-NL" sz="2800" baseline="-25000" dirty="0">
                <a:solidFill>
                  <a:schemeClr val="bg1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    2 K  </a:t>
            </a:r>
            <a:r>
              <a:rPr lang="nl-NL" sz="2800" dirty="0">
                <a:solidFill>
                  <a:schemeClr val="bg1"/>
                </a:solidFill>
              </a:rPr>
              <a:t>+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N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nl-NL" sz="2800" dirty="0">
                <a:solidFill>
                  <a:schemeClr val="bg1"/>
                </a:solidFill>
              </a:rPr>
              <a:t>+  3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</a:t>
            </a:r>
          </a:p>
          <a:p>
            <a:endParaRPr lang="nl-NL" sz="2800" dirty="0">
              <a:solidFill>
                <a:prstClr val="black"/>
              </a:solidFill>
            </a:endParaRPr>
          </a:p>
          <a:p>
            <a:r>
              <a:rPr lang="nl-NL" sz="2800" dirty="0">
                <a:solidFill>
                  <a:prstClr val="black"/>
                </a:solidFill>
              </a:rPr>
              <a:t>5.   Het verbranden van glucose.</a:t>
            </a:r>
          </a:p>
          <a:p>
            <a:r>
              <a:rPr lang="nl-NL" sz="2800" dirty="0">
                <a:solidFill>
                  <a:prstClr val="black"/>
                </a:solidFill>
              </a:rPr>
              <a:t>      </a:t>
            </a:r>
            <a:r>
              <a:rPr lang="nl-NL" sz="2800" dirty="0"/>
              <a:t>Er ontstaat koolstofdioxide en water.</a:t>
            </a:r>
          </a:p>
          <a:p>
            <a:endParaRPr lang="nl-NL" sz="2800" dirty="0"/>
          </a:p>
          <a:p>
            <a:r>
              <a:rPr lang="nl-NL" sz="2800" dirty="0"/>
              <a:t>		</a:t>
            </a:r>
            <a:r>
              <a:rPr lang="nl-NL" sz="2800" dirty="0">
                <a:solidFill>
                  <a:schemeClr val="bg1"/>
                </a:solidFill>
              </a:rPr>
              <a:t>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12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  +  6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6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6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  <a:p>
            <a:r>
              <a:rPr lang="nl-NL" sz="2800" dirty="0"/>
              <a:t>6.   Het verbranden van hout. </a:t>
            </a:r>
            <a:r>
              <a:rPr lang="nl-NL" sz="2800" dirty="0">
                <a:solidFill>
                  <a:schemeClr val="bg1"/>
                </a:solidFill>
              </a:rPr>
              <a:t>(C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10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5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  <a:r>
              <a:rPr lang="nl-NL" sz="2800" baseline="-300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chemeClr val="bg1"/>
                </a:solidFill>
              </a:rPr>
              <a:t> </a:t>
            </a:r>
          </a:p>
          <a:p>
            <a:r>
              <a:rPr lang="nl-NL" sz="2800" dirty="0">
                <a:solidFill>
                  <a:schemeClr val="bg1"/>
                </a:solidFill>
              </a:rPr>
              <a:t>      Er ontstaat koolstofdioxide en water.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		(C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10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5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  <a:r>
              <a:rPr lang="nl-NL" sz="2800" baseline="-300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chemeClr val="bg1"/>
                </a:solidFill>
              </a:rPr>
              <a:t> +  6n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6n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5n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9398"/>
            <a:ext cx="9170664" cy="3435113"/>
          </a:xfrm>
          <a:prstGeom prst="rect">
            <a:avLst/>
          </a:prstGeom>
        </p:spPr>
      </p:pic>
      <p:sp>
        <p:nvSpPr>
          <p:cNvPr id="4" name="Rechthoek 3"/>
          <p:cNvSpPr/>
          <p:nvPr/>
        </p:nvSpPr>
        <p:spPr>
          <a:xfrm>
            <a:off x="3240777" y="706246"/>
            <a:ext cx="1692067" cy="287138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/>
          <p:cNvSpPr/>
          <p:nvPr/>
        </p:nvSpPr>
        <p:spPr>
          <a:xfrm>
            <a:off x="4932844" y="706245"/>
            <a:ext cx="1692067" cy="287138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6624911" y="706245"/>
            <a:ext cx="1692067" cy="287138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9148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341832" y="167388"/>
            <a:ext cx="918202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Tx/>
              <a:buAutoNum type="arabicPeriod" startAt="4"/>
            </a:pP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Het ontleden van kaliumnitraat (KNO</a:t>
            </a:r>
            <a:r>
              <a:rPr lang="nl-NL" sz="2800" baseline="-25000" dirty="0">
                <a:solidFill>
                  <a:prstClr val="black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) </a:t>
            </a:r>
          </a:p>
          <a:p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      in de elementen.</a:t>
            </a:r>
          </a:p>
          <a:p>
            <a:endParaRPr lang="nl-NL" sz="2800" dirty="0">
              <a:solidFill>
                <a:prstClr val="black"/>
              </a:solidFill>
            </a:endParaRPr>
          </a:p>
          <a:p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		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2 KNO</a:t>
            </a:r>
            <a:r>
              <a:rPr lang="nl-NL" sz="2800" baseline="-25000" dirty="0">
                <a:solidFill>
                  <a:schemeClr val="bg1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    2 K  </a:t>
            </a:r>
            <a:r>
              <a:rPr lang="nl-NL" sz="2800" dirty="0">
                <a:solidFill>
                  <a:schemeClr val="bg1"/>
                </a:solidFill>
              </a:rPr>
              <a:t>+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N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nl-NL" sz="2800" dirty="0">
                <a:solidFill>
                  <a:schemeClr val="bg1"/>
                </a:solidFill>
              </a:rPr>
              <a:t>+  3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</a:t>
            </a:r>
          </a:p>
          <a:p>
            <a:endParaRPr lang="nl-NL" sz="2800" dirty="0">
              <a:solidFill>
                <a:prstClr val="black"/>
              </a:solidFill>
            </a:endParaRPr>
          </a:p>
          <a:p>
            <a:r>
              <a:rPr lang="nl-NL" sz="2800" dirty="0">
                <a:solidFill>
                  <a:prstClr val="black"/>
                </a:solidFill>
              </a:rPr>
              <a:t>5.   Het verbranden van glucose.</a:t>
            </a:r>
          </a:p>
          <a:p>
            <a:r>
              <a:rPr lang="nl-NL" sz="2800" dirty="0">
                <a:solidFill>
                  <a:prstClr val="black"/>
                </a:solidFill>
              </a:rPr>
              <a:t>      </a:t>
            </a:r>
            <a:r>
              <a:rPr lang="nl-NL" sz="2800" dirty="0"/>
              <a:t>Er ontstaat koolstofdioxide en water.</a:t>
            </a:r>
          </a:p>
          <a:p>
            <a:endParaRPr lang="nl-NL" sz="2800" dirty="0"/>
          </a:p>
          <a:p>
            <a:r>
              <a:rPr lang="nl-NL" sz="2800" dirty="0"/>
              <a:t>		</a:t>
            </a:r>
            <a:r>
              <a:rPr lang="nl-NL" sz="2800" dirty="0">
                <a:solidFill>
                  <a:schemeClr val="bg1"/>
                </a:solidFill>
              </a:rPr>
              <a:t>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12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  +  6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6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6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  <a:p>
            <a:r>
              <a:rPr lang="nl-NL" sz="2800" dirty="0"/>
              <a:t>6.   Het verbranden van hout. </a:t>
            </a:r>
            <a:r>
              <a:rPr lang="nl-NL" sz="2800" dirty="0">
                <a:solidFill>
                  <a:srgbClr val="FF0000"/>
                </a:solidFill>
              </a:rPr>
              <a:t>Formule van hout (C</a:t>
            </a:r>
            <a:r>
              <a:rPr lang="nl-NL" sz="2800" baseline="-30000" dirty="0">
                <a:solidFill>
                  <a:srgbClr val="FF0000"/>
                </a:solidFill>
              </a:rPr>
              <a:t>6</a:t>
            </a:r>
            <a:r>
              <a:rPr lang="nl-NL" sz="2800" dirty="0">
                <a:solidFill>
                  <a:srgbClr val="FF0000"/>
                </a:solidFill>
              </a:rPr>
              <a:t>H</a:t>
            </a:r>
            <a:r>
              <a:rPr lang="nl-NL" sz="2800" baseline="-30000" dirty="0">
                <a:solidFill>
                  <a:srgbClr val="FF0000"/>
                </a:solidFill>
              </a:rPr>
              <a:t>10</a:t>
            </a:r>
            <a:r>
              <a:rPr lang="nl-NL" sz="2800" dirty="0">
                <a:solidFill>
                  <a:srgbClr val="FF0000"/>
                </a:solidFill>
              </a:rPr>
              <a:t>O</a:t>
            </a:r>
            <a:r>
              <a:rPr lang="nl-NL" sz="2800" baseline="-30000" dirty="0">
                <a:solidFill>
                  <a:srgbClr val="FF0000"/>
                </a:solidFill>
              </a:rPr>
              <a:t>5</a:t>
            </a:r>
            <a:r>
              <a:rPr lang="nl-NL" sz="2800" dirty="0">
                <a:solidFill>
                  <a:srgbClr val="FF0000"/>
                </a:solidFill>
              </a:rPr>
              <a:t>)</a:t>
            </a:r>
            <a:r>
              <a:rPr lang="nl-NL" sz="2800" baseline="-30000" dirty="0">
                <a:solidFill>
                  <a:srgbClr val="FF0000"/>
                </a:solidFill>
              </a:rPr>
              <a:t>n</a:t>
            </a:r>
            <a:r>
              <a:rPr lang="nl-NL" sz="2800" dirty="0">
                <a:solidFill>
                  <a:srgbClr val="FF0000"/>
                </a:solidFill>
              </a:rPr>
              <a:t> </a:t>
            </a:r>
          </a:p>
          <a:p>
            <a:r>
              <a:rPr lang="nl-NL" sz="2800" dirty="0">
                <a:solidFill>
                  <a:schemeClr val="bg1"/>
                </a:solidFill>
              </a:rPr>
              <a:t>Er ontstaat koolstofdioxide en water.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		(C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10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5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  <a:r>
              <a:rPr lang="nl-NL" sz="2800" baseline="-300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chemeClr val="bg1"/>
                </a:solidFill>
              </a:rPr>
              <a:t> +  6n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6n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5n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9398"/>
            <a:ext cx="9170664" cy="3435113"/>
          </a:xfrm>
          <a:prstGeom prst="rect">
            <a:avLst/>
          </a:prstGeom>
        </p:spPr>
      </p:pic>
      <p:sp>
        <p:nvSpPr>
          <p:cNvPr id="4" name="Rechthoek 3"/>
          <p:cNvSpPr/>
          <p:nvPr/>
        </p:nvSpPr>
        <p:spPr>
          <a:xfrm>
            <a:off x="3240777" y="706246"/>
            <a:ext cx="1692067" cy="287138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/>
          <p:cNvSpPr/>
          <p:nvPr/>
        </p:nvSpPr>
        <p:spPr>
          <a:xfrm>
            <a:off x="4932844" y="706245"/>
            <a:ext cx="1692067" cy="287138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6624911" y="706245"/>
            <a:ext cx="1692067" cy="287138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8786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341832" y="167388"/>
            <a:ext cx="9182025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Tx/>
              <a:buAutoNum type="arabicPeriod" startAt="4"/>
            </a:pP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Het ontleden van kaliumnitraat (KNO</a:t>
            </a:r>
            <a:r>
              <a:rPr lang="nl-NL" sz="2800" baseline="-25000" dirty="0">
                <a:solidFill>
                  <a:prstClr val="black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) in de elementen.</a:t>
            </a:r>
          </a:p>
          <a:p>
            <a:endParaRPr lang="nl-NL" sz="2800" dirty="0">
              <a:solidFill>
                <a:prstClr val="black"/>
              </a:solidFill>
            </a:endParaRPr>
          </a:p>
          <a:p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		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2 KNO</a:t>
            </a:r>
            <a:r>
              <a:rPr lang="nl-NL" sz="2800" baseline="-25000" dirty="0">
                <a:solidFill>
                  <a:schemeClr val="bg1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    2 K  </a:t>
            </a:r>
            <a:r>
              <a:rPr lang="nl-NL" sz="2800" dirty="0">
                <a:solidFill>
                  <a:schemeClr val="bg1"/>
                </a:solidFill>
              </a:rPr>
              <a:t>+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N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nl-NL" sz="2800" dirty="0">
                <a:solidFill>
                  <a:schemeClr val="bg1"/>
                </a:solidFill>
              </a:rPr>
              <a:t>+  3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</a:t>
            </a:r>
          </a:p>
          <a:p>
            <a:endParaRPr lang="nl-NL" sz="2800" dirty="0">
              <a:solidFill>
                <a:prstClr val="black"/>
              </a:solidFill>
            </a:endParaRPr>
          </a:p>
          <a:p>
            <a:r>
              <a:rPr lang="nl-NL" sz="2800" dirty="0">
                <a:solidFill>
                  <a:prstClr val="black"/>
                </a:solidFill>
              </a:rPr>
              <a:t>5.   Het verbranden van glucose.</a:t>
            </a:r>
          </a:p>
          <a:p>
            <a:r>
              <a:rPr lang="nl-NL" sz="2800" dirty="0">
                <a:solidFill>
                  <a:prstClr val="black"/>
                </a:solidFill>
              </a:rPr>
              <a:t>      </a:t>
            </a:r>
            <a:r>
              <a:rPr lang="nl-NL" sz="2800" dirty="0"/>
              <a:t>Er ontstaat koolstofdioxide en water.</a:t>
            </a:r>
          </a:p>
          <a:p>
            <a:endParaRPr lang="nl-NL" sz="2800" dirty="0"/>
          </a:p>
          <a:p>
            <a:r>
              <a:rPr lang="nl-NL" sz="2800" dirty="0"/>
              <a:t>		</a:t>
            </a:r>
            <a:r>
              <a:rPr lang="nl-NL" sz="2800" dirty="0">
                <a:solidFill>
                  <a:schemeClr val="bg1"/>
                </a:solidFill>
              </a:rPr>
              <a:t>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12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  +  6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6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6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/>
          </a:p>
          <a:p>
            <a:r>
              <a:rPr lang="nl-NL" sz="2800" dirty="0"/>
              <a:t>6.   Het verbranden van hout. Formule van hout (C</a:t>
            </a:r>
            <a:r>
              <a:rPr lang="nl-NL" sz="2800" baseline="-30000" dirty="0"/>
              <a:t>6</a:t>
            </a:r>
            <a:r>
              <a:rPr lang="nl-NL" sz="2800" dirty="0"/>
              <a:t>H</a:t>
            </a:r>
            <a:r>
              <a:rPr lang="nl-NL" sz="2800" baseline="-30000" dirty="0"/>
              <a:t>10</a:t>
            </a:r>
            <a:r>
              <a:rPr lang="nl-NL" sz="2800" dirty="0"/>
              <a:t>O</a:t>
            </a:r>
            <a:r>
              <a:rPr lang="nl-NL" sz="2800" baseline="-30000" dirty="0"/>
              <a:t>5</a:t>
            </a:r>
            <a:r>
              <a:rPr lang="nl-NL" sz="2800" dirty="0"/>
              <a:t>)</a:t>
            </a:r>
            <a:r>
              <a:rPr lang="nl-NL" sz="2800" baseline="-30000" dirty="0"/>
              <a:t>n</a:t>
            </a:r>
            <a:r>
              <a:rPr lang="nl-NL" sz="2800" dirty="0"/>
              <a:t> </a:t>
            </a:r>
          </a:p>
          <a:p>
            <a:r>
              <a:rPr lang="nl-NL" sz="2800" dirty="0">
                <a:solidFill>
                  <a:schemeClr val="bg1"/>
                </a:solidFill>
              </a:rPr>
              <a:t>      </a:t>
            </a:r>
            <a:r>
              <a:rPr lang="nl-NL" sz="2800" dirty="0">
                <a:solidFill>
                  <a:srgbClr val="FF0000"/>
                </a:solidFill>
              </a:rPr>
              <a:t>Er ontstaat koolstofdioxide en water. </a:t>
            </a:r>
            <a:r>
              <a:rPr lang="nl-NL" sz="2800" dirty="0">
                <a:solidFill>
                  <a:schemeClr val="bg1"/>
                </a:solidFill>
              </a:rPr>
              <a:t>koolstofdioxide en water.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		(C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10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5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  <a:r>
              <a:rPr lang="nl-NL" sz="2800" baseline="-300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chemeClr val="bg1"/>
                </a:solidFill>
              </a:rPr>
              <a:t> +  6n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6n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5n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722024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341832" y="167388"/>
            <a:ext cx="918202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>
              <a:buAutoNum type="arabicPeriod" startAt="4"/>
            </a:pP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Het ontleden van kaliumnitraat (KNO</a:t>
            </a:r>
            <a:r>
              <a:rPr lang="nl-NL" sz="2800" baseline="-25000" dirty="0">
                <a:solidFill>
                  <a:prstClr val="black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) </a:t>
            </a:r>
            <a:r>
              <a:rPr lang="nl-NL" sz="2800" dirty="0">
                <a:sym typeface="Wingdings" panose="05000000000000000000" pitchFamily="2" charset="2"/>
              </a:rPr>
              <a:t>in de elementen.</a:t>
            </a:r>
          </a:p>
          <a:p>
            <a:pPr lvl="0"/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		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2 KNO</a:t>
            </a:r>
            <a:r>
              <a:rPr lang="nl-NL" sz="2800" baseline="-25000" dirty="0">
                <a:solidFill>
                  <a:schemeClr val="bg1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    2 K  </a:t>
            </a:r>
            <a:r>
              <a:rPr lang="nl-NL" sz="2800" dirty="0">
                <a:solidFill>
                  <a:schemeClr val="bg1"/>
                </a:solidFill>
              </a:rPr>
              <a:t>+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N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nl-NL" sz="2800" dirty="0">
                <a:solidFill>
                  <a:schemeClr val="bg1"/>
                </a:solidFill>
              </a:rPr>
              <a:t>+  3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</a:t>
            </a:r>
          </a:p>
          <a:p>
            <a:pPr lvl="0"/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schemeClr val="bg1"/>
                </a:solidFill>
              </a:rPr>
              <a:t>5.   Het verbranden van glucose.</a:t>
            </a:r>
          </a:p>
          <a:p>
            <a:pPr lvl="0"/>
            <a:r>
              <a:rPr lang="nl-NL" sz="2800" dirty="0">
                <a:solidFill>
                  <a:schemeClr val="bg1"/>
                </a:solidFill>
              </a:rPr>
              <a:t>      Er ontstaat koolstofdioxide en water.</a:t>
            </a:r>
          </a:p>
          <a:p>
            <a:pPr lvl="0"/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		</a:t>
            </a:r>
            <a:r>
              <a:rPr lang="nl-NL" sz="2800" dirty="0">
                <a:solidFill>
                  <a:schemeClr val="bg1"/>
                </a:solidFill>
              </a:rPr>
              <a:t>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12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  +  6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6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6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  <a:p>
            <a:pPr marL="342900" lvl="0" indent="-342900">
              <a:buFont typeface="+mj-lt"/>
              <a:buAutoNum type="arabicPeriod"/>
            </a:pPr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schemeClr val="bg1"/>
                </a:solidFill>
              </a:rPr>
              <a:t>6.   Het verbranden van hout. Formule van hout (C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10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5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  <a:r>
              <a:rPr lang="nl-NL" sz="2800" baseline="-300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chemeClr val="bg1"/>
                </a:solidFill>
              </a:rPr>
              <a:t> </a:t>
            </a:r>
          </a:p>
          <a:p>
            <a:r>
              <a:rPr lang="nl-NL" sz="2800" dirty="0">
                <a:solidFill>
                  <a:schemeClr val="bg1"/>
                </a:solidFill>
              </a:rPr>
              <a:t>      Er ontstaat koolstofdioxide en water.</a:t>
            </a:r>
          </a:p>
          <a:p>
            <a:pPr marL="342900" lvl="0" indent="-342900">
              <a:buFont typeface="+mj-lt"/>
              <a:buAutoNum type="arabicPeriod"/>
            </a:pPr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		</a:t>
            </a:r>
            <a:r>
              <a:rPr lang="nl-NL" sz="2800" dirty="0">
                <a:solidFill>
                  <a:schemeClr val="bg1"/>
                </a:solidFill>
              </a:rPr>
              <a:t>(C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10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5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  <a:r>
              <a:rPr lang="nl-NL" sz="2800" baseline="-300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chemeClr val="bg1"/>
                </a:solidFill>
              </a:rPr>
              <a:t> +  6n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6n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5n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3018283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341832" y="167388"/>
            <a:ext cx="918202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>
              <a:buAutoNum type="arabicPeriod" startAt="4"/>
            </a:pP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Het ontleden van kaliumnitraat (KNO</a:t>
            </a:r>
            <a:r>
              <a:rPr lang="nl-NL" sz="2800" baseline="-25000" dirty="0">
                <a:solidFill>
                  <a:prstClr val="black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) in de elementen.</a:t>
            </a:r>
          </a:p>
          <a:p>
            <a:pPr lvl="0"/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		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KNO</a:t>
            </a:r>
            <a:r>
              <a:rPr lang="nl-NL" sz="2800" baseline="-25000" dirty="0">
                <a:solidFill>
                  <a:prstClr val="black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    </a:t>
            </a:r>
            <a:r>
              <a:rPr lang="nl-NL" sz="28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K  </a:t>
            </a:r>
            <a:r>
              <a:rPr lang="nl-NL" sz="2800" dirty="0">
                <a:solidFill>
                  <a:prstClr val="black"/>
                </a:solidFill>
              </a:rPr>
              <a:t>+ 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N</a:t>
            </a:r>
            <a:r>
              <a:rPr lang="nl-NL" sz="2800" baseline="-30000" dirty="0">
                <a:solidFill>
                  <a:prstClr val="black"/>
                </a:solidFill>
                <a:sym typeface="Wingdings" panose="05000000000000000000" pitchFamily="2" charset="2"/>
              </a:rPr>
              <a:t>2 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nl-NL" sz="2800" dirty="0">
                <a:solidFill>
                  <a:prstClr val="black"/>
                </a:solidFill>
              </a:rPr>
              <a:t>+  </a:t>
            </a:r>
            <a:r>
              <a:rPr lang="nl-NL" sz="2800" dirty="0">
                <a:solidFill>
                  <a:schemeClr val="bg1"/>
                </a:solidFill>
              </a:rPr>
              <a:t>3</a:t>
            </a:r>
            <a:r>
              <a:rPr lang="nl-NL" sz="2800" dirty="0">
                <a:solidFill>
                  <a:prstClr val="black"/>
                </a:solidFill>
              </a:rPr>
              <a:t> O</a:t>
            </a:r>
            <a:r>
              <a:rPr lang="nl-NL" sz="2800" baseline="-30000" dirty="0">
                <a:solidFill>
                  <a:prstClr val="black"/>
                </a:solidFill>
              </a:rPr>
              <a:t>2</a:t>
            </a:r>
            <a:r>
              <a:rPr lang="nl-NL" sz="2800" dirty="0">
                <a:solidFill>
                  <a:prstClr val="black"/>
                </a:solidFill>
              </a:rPr>
              <a:t> </a:t>
            </a:r>
          </a:p>
          <a:p>
            <a:pPr lvl="0"/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schemeClr val="bg1"/>
                </a:solidFill>
              </a:rPr>
              <a:t>5.   Het verbranden van glucose.</a:t>
            </a:r>
          </a:p>
          <a:p>
            <a:pPr lvl="0"/>
            <a:r>
              <a:rPr lang="nl-NL" sz="2800" dirty="0">
                <a:solidFill>
                  <a:schemeClr val="bg1"/>
                </a:solidFill>
              </a:rPr>
              <a:t>      Er ontstaat koolstofdioxide en water.</a:t>
            </a:r>
          </a:p>
          <a:p>
            <a:pPr lvl="0"/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		</a:t>
            </a:r>
            <a:r>
              <a:rPr lang="nl-NL" sz="2800" dirty="0">
                <a:solidFill>
                  <a:schemeClr val="bg1"/>
                </a:solidFill>
              </a:rPr>
              <a:t>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12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  +  6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6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6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  <a:p>
            <a:pPr marL="342900" lvl="0" indent="-342900">
              <a:buFont typeface="+mj-lt"/>
              <a:buAutoNum type="arabicPeriod"/>
            </a:pPr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schemeClr val="bg1"/>
                </a:solidFill>
              </a:rPr>
              <a:t>6.   Het verbranden van hout. Formule van hout (C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10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5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  <a:r>
              <a:rPr lang="nl-NL" sz="2800" baseline="-300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chemeClr val="bg1"/>
                </a:solidFill>
              </a:rPr>
              <a:t> </a:t>
            </a:r>
          </a:p>
          <a:p>
            <a:r>
              <a:rPr lang="nl-NL" sz="2800" dirty="0">
                <a:solidFill>
                  <a:schemeClr val="bg1"/>
                </a:solidFill>
              </a:rPr>
              <a:t>      Er ontstaat koolstofdioxide en water.</a:t>
            </a:r>
          </a:p>
          <a:p>
            <a:pPr marL="342900" lvl="0" indent="-342900">
              <a:buFont typeface="+mj-lt"/>
              <a:buAutoNum type="arabicPeriod"/>
            </a:pPr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		</a:t>
            </a:r>
            <a:r>
              <a:rPr lang="nl-NL" sz="2800" dirty="0">
                <a:solidFill>
                  <a:schemeClr val="bg1"/>
                </a:solidFill>
              </a:rPr>
              <a:t>(C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10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5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  <a:r>
              <a:rPr lang="nl-NL" sz="2800" baseline="-300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chemeClr val="bg1"/>
                </a:solidFill>
              </a:rPr>
              <a:t> +  6n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6n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5n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394777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341832" y="167388"/>
            <a:ext cx="918202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>
              <a:buAutoNum type="arabicPeriod" startAt="4"/>
            </a:pP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Het ontleden van kaliumnitraat (KNO</a:t>
            </a:r>
            <a:r>
              <a:rPr lang="nl-NL" sz="2800" baseline="-25000" dirty="0">
                <a:solidFill>
                  <a:prstClr val="black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) in de elementen.</a:t>
            </a:r>
          </a:p>
          <a:p>
            <a:pPr lvl="0"/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		</a:t>
            </a:r>
            <a:r>
              <a:rPr lang="nl-NL" sz="2800" dirty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KNO</a:t>
            </a:r>
            <a:r>
              <a:rPr lang="nl-NL" sz="2800" baseline="-25000" dirty="0">
                <a:solidFill>
                  <a:prstClr val="black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    </a:t>
            </a:r>
            <a:r>
              <a:rPr lang="nl-NL" sz="2800" dirty="0">
                <a:solidFill>
                  <a:srgbClr val="FF0000"/>
                </a:solidFill>
                <a:sym typeface="Wingdings" panose="05000000000000000000" pitchFamily="2" charset="2"/>
              </a:rPr>
              <a:t> 2 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K  </a:t>
            </a:r>
            <a:r>
              <a:rPr lang="nl-NL" sz="2800" dirty="0">
                <a:solidFill>
                  <a:prstClr val="black"/>
                </a:solidFill>
              </a:rPr>
              <a:t>+ 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N</a:t>
            </a:r>
            <a:r>
              <a:rPr lang="nl-NL" sz="2800" baseline="-30000" dirty="0">
                <a:solidFill>
                  <a:prstClr val="black"/>
                </a:solidFill>
                <a:sym typeface="Wingdings" panose="05000000000000000000" pitchFamily="2" charset="2"/>
              </a:rPr>
              <a:t>2 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nl-NL" sz="2800" dirty="0">
                <a:solidFill>
                  <a:prstClr val="black"/>
                </a:solidFill>
              </a:rPr>
              <a:t>+  </a:t>
            </a:r>
            <a:r>
              <a:rPr lang="nl-NL" sz="2800" dirty="0">
                <a:solidFill>
                  <a:srgbClr val="FF0000"/>
                </a:solidFill>
              </a:rPr>
              <a:t>3</a:t>
            </a:r>
            <a:r>
              <a:rPr lang="nl-NL" sz="2800" dirty="0">
                <a:solidFill>
                  <a:prstClr val="black"/>
                </a:solidFill>
              </a:rPr>
              <a:t> O</a:t>
            </a:r>
            <a:r>
              <a:rPr lang="nl-NL" sz="2800" baseline="-30000" dirty="0">
                <a:solidFill>
                  <a:prstClr val="black"/>
                </a:solidFill>
              </a:rPr>
              <a:t>2</a:t>
            </a:r>
            <a:r>
              <a:rPr lang="nl-NL" sz="2800" dirty="0">
                <a:solidFill>
                  <a:prstClr val="black"/>
                </a:solidFill>
              </a:rPr>
              <a:t> </a:t>
            </a:r>
          </a:p>
          <a:p>
            <a:pPr lvl="0"/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schemeClr val="bg1"/>
                </a:solidFill>
              </a:rPr>
              <a:t>5.   Het verbranden van glucose.</a:t>
            </a:r>
          </a:p>
          <a:p>
            <a:pPr lvl="0"/>
            <a:r>
              <a:rPr lang="nl-NL" sz="2800" dirty="0">
                <a:solidFill>
                  <a:schemeClr val="bg1"/>
                </a:solidFill>
              </a:rPr>
              <a:t>      Er ontstaat koolstofdioxide en water.</a:t>
            </a:r>
          </a:p>
          <a:p>
            <a:pPr lvl="0"/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		</a:t>
            </a:r>
            <a:r>
              <a:rPr lang="nl-NL" sz="2800" dirty="0">
                <a:solidFill>
                  <a:schemeClr val="bg1"/>
                </a:solidFill>
              </a:rPr>
              <a:t>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12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  +  6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6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6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  <a:p>
            <a:pPr marL="342900" lvl="0" indent="-342900">
              <a:buFont typeface="+mj-lt"/>
              <a:buAutoNum type="arabicPeriod"/>
            </a:pPr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schemeClr val="bg1"/>
                </a:solidFill>
              </a:rPr>
              <a:t>6.   Het verbranden van hout. Formule van hout (C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10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5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  <a:r>
              <a:rPr lang="nl-NL" sz="2800" baseline="-300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chemeClr val="bg1"/>
                </a:solidFill>
              </a:rPr>
              <a:t> </a:t>
            </a:r>
          </a:p>
          <a:p>
            <a:r>
              <a:rPr lang="nl-NL" sz="2800" dirty="0">
                <a:solidFill>
                  <a:schemeClr val="bg1"/>
                </a:solidFill>
              </a:rPr>
              <a:t>      Er ontstaat koolstofdioxide en water.</a:t>
            </a:r>
          </a:p>
          <a:p>
            <a:pPr marL="342900" lvl="0" indent="-342900">
              <a:buFont typeface="+mj-lt"/>
              <a:buAutoNum type="arabicPeriod"/>
            </a:pPr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		</a:t>
            </a:r>
            <a:r>
              <a:rPr lang="nl-NL" sz="2800" dirty="0">
                <a:solidFill>
                  <a:schemeClr val="bg1"/>
                </a:solidFill>
              </a:rPr>
              <a:t>(C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10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5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  <a:r>
              <a:rPr lang="nl-NL" sz="2800" baseline="-300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chemeClr val="bg1"/>
                </a:solidFill>
              </a:rPr>
              <a:t> +  6n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6n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5n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4244078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341832" y="167388"/>
            <a:ext cx="918202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>
              <a:buAutoNum type="arabicPeriod" startAt="4"/>
            </a:pP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Het ontleden van kaliumnitraat (KNO</a:t>
            </a:r>
            <a:r>
              <a:rPr lang="nl-NL" sz="2800" baseline="-25000" dirty="0">
                <a:solidFill>
                  <a:prstClr val="black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) in de elementen.</a:t>
            </a:r>
          </a:p>
          <a:p>
            <a:pPr lvl="0"/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		2 KNO</a:t>
            </a:r>
            <a:r>
              <a:rPr lang="nl-NL" sz="2800" baseline="-25000" dirty="0">
                <a:solidFill>
                  <a:prstClr val="black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     2 K  </a:t>
            </a:r>
            <a:r>
              <a:rPr lang="nl-NL" sz="2800" dirty="0">
                <a:solidFill>
                  <a:prstClr val="black"/>
                </a:solidFill>
              </a:rPr>
              <a:t>+ 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N</a:t>
            </a:r>
            <a:r>
              <a:rPr lang="nl-NL" sz="2800" baseline="-30000" dirty="0">
                <a:solidFill>
                  <a:prstClr val="black"/>
                </a:solidFill>
                <a:sym typeface="Wingdings" panose="05000000000000000000" pitchFamily="2" charset="2"/>
              </a:rPr>
              <a:t>2 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nl-NL" sz="2800" dirty="0">
                <a:solidFill>
                  <a:prstClr val="black"/>
                </a:solidFill>
              </a:rPr>
              <a:t>+  3 O</a:t>
            </a:r>
            <a:r>
              <a:rPr lang="nl-NL" sz="2800" baseline="-30000" dirty="0">
                <a:solidFill>
                  <a:prstClr val="black"/>
                </a:solidFill>
              </a:rPr>
              <a:t>2</a:t>
            </a:r>
            <a:r>
              <a:rPr lang="nl-NL" sz="2800" dirty="0">
                <a:solidFill>
                  <a:prstClr val="black"/>
                </a:solidFill>
              </a:rPr>
              <a:t> </a:t>
            </a:r>
          </a:p>
          <a:p>
            <a:pPr lvl="0"/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5.   Het verbranden van glucose.</a:t>
            </a: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      </a:t>
            </a:r>
            <a:r>
              <a:rPr lang="nl-NL" sz="2800" dirty="0"/>
              <a:t>Er ontstaat koolstofdioxide en water.</a:t>
            </a:r>
          </a:p>
          <a:p>
            <a:pPr lvl="0"/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		</a:t>
            </a:r>
            <a:r>
              <a:rPr lang="nl-NL" sz="2800" dirty="0">
                <a:solidFill>
                  <a:schemeClr val="bg1"/>
                </a:solidFill>
              </a:rPr>
              <a:t>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12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  +  6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6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6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  <a:p>
            <a:pPr marL="342900" lvl="0" indent="-342900">
              <a:buFont typeface="+mj-lt"/>
              <a:buAutoNum type="arabicPeriod"/>
            </a:pPr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schemeClr val="bg1"/>
                </a:solidFill>
              </a:rPr>
              <a:t>6.   Het verbranden van hout. Formule van hout (C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10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5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  <a:r>
              <a:rPr lang="nl-NL" sz="2800" baseline="-300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chemeClr val="bg1"/>
                </a:solidFill>
              </a:rPr>
              <a:t> </a:t>
            </a:r>
          </a:p>
          <a:p>
            <a:r>
              <a:rPr lang="nl-NL" sz="2800" dirty="0">
                <a:solidFill>
                  <a:schemeClr val="bg1"/>
                </a:solidFill>
              </a:rPr>
              <a:t>      Er ontstaat koolstofdioxide en water.</a:t>
            </a:r>
          </a:p>
          <a:p>
            <a:pPr marL="342900" lvl="0" indent="-342900">
              <a:buFont typeface="+mj-lt"/>
              <a:buAutoNum type="arabicPeriod"/>
            </a:pPr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		</a:t>
            </a:r>
            <a:r>
              <a:rPr lang="nl-NL" sz="2800" dirty="0">
                <a:solidFill>
                  <a:schemeClr val="bg1"/>
                </a:solidFill>
              </a:rPr>
              <a:t>(C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10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5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  <a:r>
              <a:rPr lang="nl-NL" sz="2800" baseline="-300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chemeClr val="bg1"/>
                </a:solidFill>
              </a:rPr>
              <a:t> +  6n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6n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5n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1979142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80767" y="129252"/>
            <a:ext cx="8475133" cy="7437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nl-NL" sz="2800" dirty="0"/>
              <a:t>   	Verbranden van aardgas (methaan).                         	Er ontstaat koolstofdioxide en water.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/>
          </a:p>
          <a:p>
            <a:r>
              <a:rPr lang="nl-NL" sz="2800" dirty="0"/>
              <a:t>                              	</a:t>
            </a:r>
            <a:r>
              <a:rPr lang="nl-NL" sz="2800" dirty="0">
                <a:solidFill>
                  <a:schemeClr val="bg1"/>
                </a:solidFill>
              </a:rPr>
              <a:t>CH</a:t>
            </a:r>
            <a:r>
              <a:rPr lang="nl-NL" sz="2800" baseline="-30000" dirty="0">
                <a:solidFill>
                  <a:schemeClr val="bg1"/>
                </a:solidFill>
              </a:rPr>
              <a:t>4</a:t>
            </a:r>
            <a:r>
              <a:rPr lang="nl-NL" sz="2800" dirty="0">
                <a:solidFill>
                  <a:schemeClr val="bg1"/>
                </a:solidFill>
              </a:rPr>
              <a:t>  +  2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2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>
              <a:sym typeface="Wingdings" panose="05000000000000000000" pitchFamily="2" charset="2"/>
            </a:endParaRPr>
          </a:p>
          <a:p>
            <a:r>
              <a:rPr lang="nl-NL" sz="2800" dirty="0">
                <a:sym typeface="Wingdings" panose="05000000000000000000" pitchFamily="2" charset="2"/>
              </a:rPr>
              <a:t>2.    	Het verbranden van aluminium.</a:t>
            </a:r>
          </a:p>
          <a:p>
            <a:endParaRPr lang="nl-NL" sz="2800" dirty="0">
              <a:sym typeface="Wingdings" panose="05000000000000000000" pitchFamily="2" charset="2"/>
            </a:endParaRPr>
          </a:p>
          <a:p>
            <a:r>
              <a:rPr lang="nl-NL" sz="2800" dirty="0"/>
              <a:t>                              	</a:t>
            </a:r>
            <a:r>
              <a:rPr lang="nl-NL" sz="2800" dirty="0">
                <a:solidFill>
                  <a:schemeClr val="bg1"/>
                </a:solidFill>
              </a:rPr>
              <a:t>4 Al  +  3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2 Al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3</a:t>
            </a:r>
          </a:p>
          <a:p>
            <a:endParaRPr lang="nl-NL" sz="2800" baseline="-30000" dirty="0">
              <a:sym typeface="Wingdings" panose="05000000000000000000" pitchFamily="2" charset="2"/>
            </a:endParaRPr>
          </a:p>
          <a:p>
            <a:endParaRPr lang="nl-NL" sz="2800" baseline="-30000" dirty="0">
              <a:sym typeface="Wingdings" panose="05000000000000000000" pitchFamily="2" charset="2"/>
            </a:endParaRPr>
          </a:p>
          <a:p>
            <a:pPr marL="342900" indent="-342900">
              <a:buAutoNum type="arabicPeriod" startAt="3"/>
            </a:pP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     Het verbranden van zwavel.</a:t>
            </a:r>
          </a:p>
          <a:p>
            <a:pPr marL="342900" indent="-342900">
              <a:buAutoNum type="arabicPeriod" startAt="3"/>
            </a:pPr>
            <a:endParaRPr lang="nl-NL" sz="2800" dirty="0">
              <a:sym typeface="Wingdings" panose="05000000000000000000" pitchFamily="2" charset="2"/>
            </a:endParaRPr>
          </a:p>
          <a:p>
            <a:r>
              <a:rPr lang="nl-NL" sz="2800" dirty="0">
                <a:sym typeface="Wingdings" panose="05000000000000000000" pitchFamily="2" charset="2"/>
              </a:rPr>
              <a:t>			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S</a:t>
            </a:r>
            <a:r>
              <a:rPr lang="nl-NL" sz="2800" baseline="-25000" dirty="0">
                <a:solidFill>
                  <a:schemeClr val="bg1"/>
                </a:solidFill>
                <a:sym typeface="Wingdings" panose="05000000000000000000" pitchFamily="2" charset="2"/>
              </a:rPr>
              <a:t>8     </a:t>
            </a:r>
            <a:r>
              <a:rPr lang="nl-NL" sz="2800" dirty="0">
                <a:solidFill>
                  <a:schemeClr val="bg1"/>
                </a:solidFill>
              </a:rPr>
              <a:t>+    8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 8 SO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</a:p>
          <a:p>
            <a:endParaRPr lang="nl-NL" baseline="-30000" dirty="0">
              <a:sym typeface="Wingdings" panose="05000000000000000000" pitchFamily="2" charset="2"/>
            </a:endParaRPr>
          </a:p>
          <a:p>
            <a:endParaRPr lang="nl-NL" baseline="-30000" dirty="0">
              <a:sym typeface="Wingdings" panose="05000000000000000000" pitchFamily="2" charset="2"/>
            </a:endParaRPr>
          </a:p>
          <a:p>
            <a:pPr marL="342900" indent="-342900">
              <a:buFont typeface="+mj-lt"/>
              <a:buAutoNum type="arabicPeriod"/>
            </a:pPr>
            <a:endParaRPr lang="nl-NL" dirty="0"/>
          </a:p>
          <a:p>
            <a:r>
              <a:rPr lang="nl-NL" dirty="0"/>
              <a:t>	</a:t>
            </a:r>
            <a:endParaRPr lang="nl-NL" sz="2400" dirty="0">
              <a:sym typeface="Wingdings" panose="05000000000000000000" pitchFamily="2" charset="2"/>
            </a:endParaRPr>
          </a:p>
          <a:p>
            <a:endParaRPr lang="nl-NL" sz="2400" dirty="0">
              <a:sym typeface="Wingdings" panose="05000000000000000000" pitchFamily="2" charset="2"/>
            </a:endParaRPr>
          </a:p>
          <a:p>
            <a:endParaRPr lang="nl-NL" sz="2400" dirty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743661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341832" y="167388"/>
            <a:ext cx="918202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>
              <a:buAutoNum type="arabicPeriod" startAt="4"/>
            </a:pP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Het ontleden van kaliumnitraat (KNO</a:t>
            </a:r>
            <a:r>
              <a:rPr lang="nl-NL" sz="2800" baseline="-25000" dirty="0">
                <a:solidFill>
                  <a:prstClr val="black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) in de elementen.</a:t>
            </a:r>
          </a:p>
          <a:p>
            <a:pPr lvl="0"/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		2 KNO</a:t>
            </a:r>
            <a:r>
              <a:rPr lang="nl-NL" sz="2800" baseline="-25000" dirty="0">
                <a:solidFill>
                  <a:prstClr val="black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     2 K  </a:t>
            </a:r>
            <a:r>
              <a:rPr lang="nl-NL" sz="2800" dirty="0">
                <a:solidFill>
                  <a:prstClr val="black"/>
                </a:solidFill>
              </a:rPr>
              <a:t>+ 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N</a:t>
            </a:r>
            <a:r>
              <a:rPr lang="nl-NL" sz="2800" baseline="-30000" dirty="0">
                <a:solidFill>
                  <a:prstClr val="black"/>
                </a:solidFill>
                <a:sym typeface="Wingdings" panose="05000000000000000000" pitchFamily="2" charset="2"/>
              </a:rPr>
              <a:t>2 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nl-NL" sz="2800" dirty="0">
                <a:solidFill>
                  <a:prstClr val="black"/>
                </a:solidFill>
              </a:rPr>
              <a:t>+  3 O</a:t>
            </a:r>
            <a:r>
              <a:rPr lang="nl-NL" sz="2800" baseline="-30000" dirty="0">
                <a:solidFill>
                  <a:prstClr val="black"/>
                </a:solidFill>
              </a:rPr>
              <a:t>2</a:t>
            </a:r>
            <a:r>
              <a:rPr lang="nl-NL" sz="2800" dirty="0">
                <a:solidFill>
                  <a:prstClr val="black"/>
                </a:solidFill>
              </a:rPr>
              <a:t> </a:t>
            </a:r>
          </a:p>
          <a:p>
            <a:pPr lvl="0"/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5.   Het verbranden van glucose.</a:t>
            </a: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      Er ontstaat koolstofdioxide en water.</a:t>
            </a:r>
          </a:p>
          <a:p>
            <a:pPr lvl="0"/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		C</a:t>
            </a:r>
            <a:r>
              <a:rPr lang="nl-NL" sz="2800" baseline="-30000" dirty="0">
                <a:solidFill>
                  <a:prstClr val="black"/>
                </a:solidFill>
              </a:rPr>
              <a:t>6</a:t>
            </a:r>
            <a:r>
              <a:rPr lang="nl-NL" sz="2800" dirty="0">
                <a:solidFill>
                  <a:prstClr val="black"/>
                </a:solidFill>
              </a:rPr>
              <a:t>H</a:t>
            </a:r>
            <a:r>
              <a:rPr lang="nl-NL" sz="2800" baseline="-30000" dirty="0">
                <a:solidFill>
                  <a:prstClr val="black"/>
                </a:solidFill>
              </a:rPr>
              <a:t>12</a:t>
            </a:r>
            <a:r>
              <a:rPr lang="nl-NL" sz="2800" dirty="0">
                <a:solidFill>
                  <a:prstClr val="black"/>
                </a:solidFill>
              </a:rPr>
              <a:t>O</a:t>
            </a:r>
            <a:r>
              <a:rPr lang="nl-NL" sz="2800" baseline="-30000" dirty="0">
                <a:solidFill>
                  <a:prstClr val="black"/>
                </a:solidFill>
              </a:rPr>
              <a:t>6</a:t>
            </a:r>
            <a:r>
              <a:rPr lang="nl-NL" sz="2800" dirty="0">
                <a:solidFill>
                  <a:prstClr val="black"/>
                </a:solidFill>
              </a:rPr>
              <a:t>  +  </a:t>
            </a:r>
            <a:r>
              <a:rPr lang="nl-NL" sz="28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prstClr val="black"/>
                </a:solidFill>
              </a:rPr>
              <a:t> O</a:t>
            </a:r>
            <a:r>
              <a:rPr lang="nl-NL" sz="2800" baseline="-30000" dirty="0">
                <a:solidFill>
                  <a:prstClr val="black"/>
                </a:solidFill>
              </a:rPr>
              <a:t>2</a:t>
            </a:r>
            <a:r>
              <a:rPr lang="nl-NL" sz="2800" dirty="0">
                <a:solidFill>
                  <a:prstClr val="black"/>
                </a:solidFill>
              </a:rPr>
              <a:t>  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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6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CO</a:t>
            </a:r>
            <a:r>
              <a:rPr lang="nl-NL" sz="2800" baseline="-30000" dirty="0">
                <a:solidFill>
                  <a:prstClr val="black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 +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6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H</a:t>
            </a:r>
            <a:r>
              <a:rPr lang="nl-NL" sz="2800" baseline="-30000" dirty="0">
                <a:solidFill>
                  <a:prstClr val="black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O</a:t>
            </a:r>
          </a:p>
          <a:p>
            <a:pPr marL="342900" lvl="0" indent="-342900">
              <a:buFont typeface="+mj-lt"/>
              <a:buAutoNum type="arabicPeriod"/>
            </a:pPr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schemeClr val="bg1"/>
                </a:solidFill>
              </a:rPr>
              <a:t>6.   Het verbranden van hout. Formule van hout (C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10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5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  <a:r>
              <a:rPr lang="nl-NL" sz="2800" baseline="-300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chemeClr val="bg1"/>
                </a:solidFill>
              </a:rPr>
              <a:t> </a:t>
            </a:r>
          </a:p>
          <a:p>
            <a:r>
              <a:rPr lang="nl-NL" sz="2800" dirty="0">
                <a:solidFill>
                  <a:schemeClr val="bg1"/>
                </a:solidFill>
              </a:rPr>
              <a:t>      Er ontstaat koolstofdioxide en water.</a:t>
            </a:r>
          </a:p>
          <a:p>
            <a:pPr marL="342900" lvl="0" indent="-342900">
              <a:buFont typeface="+mj-lt"/>
              <a:buAutoNum type="arabicPeriod"/>
            </a:pPr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		</a:t>
            </a:r>
            <a:r>
              <a:rPr lang="nl-NL" sz="2800" dirty="0">
                <a:solidFill>
                  <a:schemeClr val="bg1"/>
                </a:solidFill>
              </a:rPr>
              <a:t>(C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10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5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  <a:r>
              <a:rPr lang="nl-NL" sz="2800" baseline="-300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chemeClr val="bg1"/>
                </a:solidFill>
              </a:rPr>
              <a:t> +  6n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6n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5n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2752838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341832" y="167388"/>
            <a:ext cx="918202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>
              <a:buAutoNum type="arabicPeriod" startAt="4"/>
            </a:pP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Het ontleden van kaliumnitraat (KNO</a:t>
            </a:r>
            <a:r>
              <a:rPr lang="nl-NL" sz="2800" baseline="-25000" dirty="0">
                <a:solidFill>
                  <a:prstClr val="black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) in de elementen.</a:t>
            </a:r>
          </a:p>
          <a:p>
            <a:pPr lvl="0"/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		2 KNO</a:t>
            </a:r>
            <a:r>
              <a:rPr lang="nl-NL" sz="2800" baseline="-25000" dirty="0">
                <a:solidFill>
                  <a:prstClr val="black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     2 K  </a:t>
            </a:r>
            <a:r>
              <a:rPr lang="nl-NL" sz="2800" dirty="0">
                <a:solidFill>
                  <a:prstClr val="black"/>
                </a:solidFill>
              </a:rPr>
              <a:t>+ 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N</a:t>
            </a:r>
            <a:r>
              <a:rPr lang="nl-NL" sz="2800" baseline="-30000" dirty="0">
                <a:solidFill>
                  <a:prstClr val="black"/>
                </a:solidFill>
                <a:sym typeface="Wingdings" panose="05000000000000000000" pitchFamily="2" charset="2"/>
              </a:rPr>
              <a:t>2 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nl-NL" sz="2800" dirty="0">
                <a:solidFill>
                  <a:prstClr val="black"/>
                </a:solidFill>
              </a:rPr>
              <a:t>+  3 O</a:t>
            </a:r>
            <a:r>
              <a:rPr lang="nl-NL" sz="2800" baseline="-30000" dirty="0">
                <a:solidFill>
                  <a:prstClr val="black"/>
                </a:solidFill>
              </a:rPr>
              <a:t>2</a:t>
            </a:r>
            <a:r>
              <a:rPr lang="nl-NL" sz="2800" dirty="0">
                <a:solidFill>
                  <a:prstClr val="black"/>
                </a:solidFill>
              </a:rPr>
              <a:t> </a:t>
            </a:r>
          </a:p>
          <a:p>
            <a:pPr lvl="0"/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5.   Het verbranden van glucose.</a:t>
            </a: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      Er ontstaat koolstofdioxide en water.</a:t>
            </a:r>
          </a:p>
          <a:p>
            <a:pPr lvl="0"/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		C</a:t>
            </a:r>
            <a:r>
              <a:rPr lang="nl-NL" sz="2800" baseline="-30000" dirty="0">
                <a:solidFill>
                  <a:prstClr val="black"/>
                </a:solidFill>
              </a:rPr>
              <a:t>6</a:t>
            </a:r>
            <a:r>
              <a:rPr lang="nl-NL" sz="2800" dirty="0">
                <a:solidFill>
                  <a:prstClr val="black"/>
                </a:solidFill>
              </a:rPr>
              <a:t>H</a:t>
            </a:r>
            <a:r>
              <a:rPr lang="nl-NL" sz="2800" baseline="-30000" dirty="0">
                <a:solidFill>
                  <a:prstClr val="black"/>
                </a:solidFill>
              </a:rPr>
              <a:t>12</a:t>
            </a:r>
            <a:r>
              <a:rPr lang="nl-NL" sz="2800" dirty="0">
                <a:solidFill>
                  <a:prstClr val="black"/>
                </a:solidFill>
              </a:rPr>
              <a:t>O</a:t>
            </a:r>
            <a:r>
              <a:rPr lang="nl-NL" sz="2800" baseline="-30000" dirty="0">
                <a:solidFill>
                  <a:prstClr val="black"/>
                </a:solidFill>
              </a:rPr>
              <a:t>6</a:t>
            </a:r>
            <a:r>
              <a:rPr lang="nl-NL" sz="2800" dirty="0">
                <a:solidFill>
                  <a:prstClr val="black"/>
                </a:solidFill>
              </a:rPr>
              <a:t>  +  </a:t>
            </a:r>
            <a:r>
              <a:rPr lang="nl-NL" sz="2800" dirty="0">
                <a:solidFill>
                  <a:srgbClr val="FF0000"/>
                </a:solidFill>
              </a:rPr>
              <a:t>6 </a:t>
            </a:r>
            <a:r>
              <a:rPr lang="nl-NL" sz="2800" dirty="0">
                <a:solidFill>
                  <a:prstClr val="black"/>
                </a:solidFill>
              </a:rPr>
              <a:t>O</a:t>
            </a:r>
            <a:r>
              <a:rPr lang="nl-NL" sz="2800" baseline="-30000" dirty="0">
                <a:solidFill>
                  <a:prstClr val="black"/>
                </a:solidFill>
              </a:rPr>
              <a:t>2</a:t>
            </a:r>
            <a:r>
              <a:rPr lang="nl-NL" sz="2800" dirty="0">
                <a:solidFill>
                  <a:prstClr val="black"/>
                </a:solidFill>
              </a:rPr>
              <a:t>  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 </a:t>
            </a:r>
            <a:r>
              <a:rPr lang="nl-NL" sz="2800" dirty="0">
                <a:solidFill>
                  <a:srgbClr val="FF0000"/>
                </a:solidFill>
                <a:sym typeface="Wingdings" panose="05000000000000000000" pitchFamily="2" charset="2"/>
              </a:rPr>
              <a:t> 6 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CO</a:t>
            </a:r>
            <a:r>
              <a:rPr lang="nl-NL" sz="2800" baseline="-30000" dirty="0">
                <a:solidFill>
                  <a:prstClr val="black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 + </a:t>
            </a:r>
            <a:r>
              <a:rPr lang="nl-NL" sz="2800" dirty="0">
                <a:solidFill>
                  <a:srgbClr val="FF0000"/>
                </a:solidFill>
                <a:sym typeface="Wingdings" panose="05000000000000000000" pitchFamily="2" charset="2"/>
              </a:rPr>
              <a:t> 6 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H</a:t>
            </a:r>
            <a:r>
              <a:rPr lang="nl-NL" sz="2800" baseline="-30000" dirty="0">
                <a:solidFill>
                  <a:prstClr val="black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O</a:t>
            </a:r>
          </a:p>
          <a:p>
            <a:pPr marL="342900" lvl="0" indent="-342900">
              <a:buFont typeface="+mj-lt"/>
              <a:buAutoNum type="arabicPeriod"/>
            </a:pPr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schemeClr val="bg1"/>
                </a:solidFill>
              </a:rPr>
              <a:t>6.   Het verbranden van hout. Formule van hout (C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10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5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  <a:r>
              <a:rPr lang="nl-NL" sz="2800" baseline="-300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chemeClr val="bg1"/>
                </a:solidFill>
              </a:rPr>
              <a:t> </a:t>
            </a:r>
          </a:p>
          <a:p>
            <a:r>
              <a:rPr lang="nl-NL" sz="2800" dirty="0">
                <a:solidFill>
                  <a:schemeClr val="bg1"/>
                </a:solidFill>
              </a:rPr>
              <a:t>      Er ontstaat koolstofdioxide en water.</a:t>
            </a:r>
          </a:p>
          <a:p>
            <a:pPr marL="342900" lvl="0" indent="-342900">
              <a:buFont typeface="+mj-lt"/>
              <a:buAutoNum type="arabicPeriod"/>
            </a:pPr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		</a:t>
            </a:r>
            <a:r>
              <a:rPr lang="nl-NL" sz="2800" dirty="0">
                <a:solidFill>
                  <a:schemeClr val="bg1"/>
                </a:solidFill>
              </a:rPr>
              <a:t>(C</a:t>
            </a:r>
            <a:r>
              <a:rPr lang="nl-NL" sz="2800" baseline="-30000" dirty="0">
                <a:solidFill>
                  <a:schemeClr val="bg1"/>
                </a:solidFill>
              </a:rPr>
              <a:t>6</a:t>
            </a:r>
            <a:r>
              <a:rPr lang="nl-NL" sz="2800" dirty="0">
                <a:solidFill>
                  <a:schemeClr val="bg1"/>
                </a:solidFill>
              </a:rPr>
              <a:t>H</a:t>
            </a:r>
            <a:r>
              <a:rPr lang="nl-NL" sz="2800" baseline="-30000" dirty="0">
                <a:solidFill>
                  <a:schemeClr val="bg1"/>
                </a:solidFill>
              </a:rPr>
              <a:t>10</a:t>
            </a:r>
            <a:r>
              <a:rPr lang="nl-NL" sz="2800" dirty="0">
                <a:solidFill>
                  <a:schemeClr val="bg1"/>
                </a:solidFill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</a:rPr>
              <a:t>5</a:t>
            </a:r>
            <a:r>
              <a:rPr lang="nl-NL" sz="2800" dirty="0">
                <a:solidFill>
                  <a:schemeClr val="bg1"/>
                </a:solidFill>
              </a:rPr>
              <a:t>)</a:t>
            </a:r>
            <a:r>
              <a:rPr lang="nl-NL" sz="2800" baseline="-30000" dirty="0">
                <a:solidFill>
                  <a:schemeClr val="bg1"/>
                </a:solidFill>
              </a:rPr>
              <a:t>n</a:t>
            </a:r>
            <a:r>
              <a:rPr lang="nl-NL" sz="2800" dirty="0">
                <a:solidFill>
                  <a:schemeClr val="bg1"/>
                </a:solidFill>
              </a:rPr>
              <a:t> +  6n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6n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5n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1293001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341832" y="167388"/>
            <a:ext cx="918202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>
              <a:buAutoNum type="arabicPeriod" startAt="4"/>
            </a:pP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Het ontleden van kaliumnitraat (KNO</a:t>
            </a:r>
            <a:r>
              <a:rPr lang="nl-NL" sz="2800" baseline="-25000" dirty="0">
                <a:solidFill>
                  <a:prstClr val="black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) in de elementen.</a:t>
            </a:r>
          </a:p>
          <a:p>
            <a:pPr lvl="0"/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		2 KNO</a:t>
            </a:r>
            <a:r>
              <a:rPr lang="nl-NL" sz="2800" baseline="-25000" dirty="0">
                <a:solidFill>
                  <a:prstClr val="black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     2 K  </a:t>
            </a:r>
            <a:r>
              <a:rPr lang="nl-NL" sz="2800" dirty="0">
                <a:solidFill>
                  <a:prstClr val="black"/>
                </a:solidFill>
              </a:rPr>
              <a:t>+ 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N</a:t>
            </a:r>
            <a:r>
              <a:rPr lang="nl-NL" sz="2800" baseline="-30000" dirty="0">
                <a:solidFill>
                  <a:prstClr val="black"/>
                </a:solidFill>
                <a:sym typeface="Wingdings" panose="05000000000000000000" pitchFamily="2" charset="2"/>
              </a:rPr>
              <a:t>2 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nl-NL" sz="2800" dirty="0">
                <a:solidFill>
                  <a:prstClr val="black"/>
                </a:solidFill>
              </a:rPr>
              <a:t>+  3 O</a:t>
            </a:r>
            <a:r>
              <a:rPr lang="nl-NL" sz="2800" baseline="-30000" dirty="0">
                <a:solidFill>
                  <a:prstClr val="black"/>
                </a:solidFill>
              </a:rPr>
              <a:t>2</a:t>
            </a:r>
            <a:r>
              <a:rPr lang="nl-NL" sz="2800" dirty="0">
                <a:solidFill>
                  <a:prstClr val="black"/>
                </a:solidFill>
              </a:rPr>
              <a:t> </a:t>
            </a:r>
          </a:p>
          <a:p>
            <a:pPr lvl="0"/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5.   Het verbranden van glucose.</a:t>
            </a: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      Er ontstaat koolstofdioxide en water.</a:t>
            </a:r>
          </a:p>
          <a:p>
            <a:pPr lvl="0"/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		C</a:t>
            </a:r>
            <a:r>
              <a:rPr lang="nl-NL" sz="2800" baseline="-30000" dirty="0">
                <a:solidFill>
                  <a:prstClr val="black"/>
                </a:solidFill>
              </a:rPr>
              <a:t>6</a:t>
            </a:r>
            <a:r>
              <a:rPr lang="nl-NL" sz="2800" dirty="0">
                <a:solidFill>
                  <a:prstClr val="black"/>
                </a:solidFill>
              </a:rPr>
              <a:t>H</a:t>
            </a:r>
            <a:r>
              <a:rPr lang="nl-NL" sz="2800" baseline="-30000" dirty="0">
                <a:solidFill>
                  <a:prstClr val="black"/>
                </a:solidFill>
              </a:rPr>
              <a:t>12</a:t>
            </a:r>
            <a:r>
              <a:rPr lang="nl-NL" sz="2800" dirty="0">
                <a:solidFill>
                  <a:prstClr val="black"/>
                </a:solidFill>
              </a:rPr>
              <a:t>O</a:t>
            </a:r>
            <a:r>
              <a:rPr lang="nl-NL" sz="2800" baseline="-30000" dirty="0">
                <a:solidFill>
                  <a:prstClr val="black"/>
                </a:solidFill>
              </a:rPr>
              <a:t>6</a:t>
            </a:r>
            <a:r>
              <a:rPr lang="nl-NL" sz="2800" dirty="0">
                <a:solidFill>
                  <a:prstClr val="black"/>
                </a:solidFill>
              </a:rPr>
              <a:t>  +  6 O</a:t>
            </a:r>
            <a:r>
              <a:rPr lang="nl-NL" sz="2800" baseline="-30000" dirty="0">
                <a:solidFill>
                  <a:prstClr val="black"/>
                </a:solidFill>
              </a:rPr>
              <a:t>2</a:t>
            </a:r>
            <a:r>
              <a:rPr lang="nl-NL" sz="2800" dirty="0">
                <a:solidFill>
                  <a:prstClr val="black"/>
                </a:solidFill>
              </a:rPr>
              <a:t>  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  6 CO</a:t>
            </a:r>
            <a:r>
              <a:rPr lang="nl-NL" sz="2800" baseline="-30000" dirty="0">
                <a:solidFill>
                  <a:prstClr val="black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 +  6 H</a:t>
            </a:r>
            <a:r>
              <a:rPr lang="nl-NL" sz="2800" baseline="-30000" dirty="0">
                <a:solidFill>
                  <a:prstClr val="black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O</a:t>
            </a:r>
          </a:p>
          <a:p>
            <a:pPr marL="342900" lvl="0" indent="-342900">
              <a:buFont typeface="+mj-lt"/>
              <a:buAutoNum type="arabicPeriod"/>
            </a:pPr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6.   Het verbranden van hout. Formule van hout (C</a:t>
            </a:r>
            <a:r>
              <a:rPr lang="nl-NL" sz="2800" baseline="-30000" dirty="0">
                <a:solidFill>
                  <a:prstClr val="black"/>
                </a:solidFill>
              </a:rPr>
              <a:t>6</a:t>
            </a:r>
            <a:r>
              <a:rPr lang="nl-NL" sz="2800" dirty="0">
                <a:solidFill>
                  <a:prstClr val="black"/>
                </a:solidFill>
              </a:rPr>
              <a:t>H</a:t>
            </a:r>
            <a:r>
              <a:rPr lang="nl-NL" sz="2800" baseline="-30000" dirty="0">
                <a:solidFill>
                  <a:prstClr val="black"/>
                </a:solidFill>
              </a:rPr>
              <a:t>10</a:t>
            </a:r>
            <a:r>
              <a:rPr lang="nl-NL" sz="2800" dirty="0">
                <a:solidFill>
                  <a:prstClr val="black"/>
                </a:solidFill>
              </a:rPr>
              <a:t>O</a:t>
            </a:r>
            <a:r>
              <a:rPr lang="nl-NL" sz="2800" baseline="-30000" dirty="0">
                <a:solidFill>
                  <a:prstClr val="black"/>
                </a:solidFill>
              </a:rPr>
              <a:t>5</a:t>
            </a:r>
            <a:r>
              <a:rPr lang="nl-NL" sz="2800" dirty="0">
                <a:solidFill>
                  <a:prstClr val="black"/>
                </a:solidFill>
              </a:rPr>
              <a:t>)</a:t>
            </a:r>
            <a:r>
              <a:rPr lang="nl-NL" sz="2800" baseline="-30000" dirty="0">
                <a:solidFill>
                  <a:prstClr val="black"/>
                </a:solidFill>
              </a:rPr>
              <a:t>n</a:t>
            </a:r>
            <a:r>
              <a:rPr lang="nl-NL" sz="2800" dirty="0">
                <a:solidFill>
                  <a:prstClr val="black"/>
                </a:solidFill>
              </a:rPr>
              <a:t> </a:t>
            </a:r>
          </a:p>
          <a:p>
            <a:r>
              <a:rPr lang="nl-NL" sz="2800" dirty="0">
                <a:solidFill>
                  <a:prstClr val="black"/>
                </a:solidFill>
              </a:rPr>
              <a:t>      </a:t>
            </a:r>
            <a:r>
              <a:rPr lang="nl-NL" sz="2800" dirty="0"/>
              <a:t>Er ontstaat koolstofdioxide en water.</a:t>
            </a:r>
          </a:p>
          <a:p>
            <a:pPr marL="342900" lvl="0" indent="-342900">
              <a:buFont typeface="+mj-lt"/>
              <a:buAutoNum type="arabicPeriod"/>
            </a:pPr>
            <a:endParaRPr lang="nl-NL" sz="2800" dirty="0"/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		</a:t>
            </a:r>
            <a:endParaRPr lang="nl-NL" sz="2800" dirty="0">
              <a:solidFill>
                <a:prstClr val="black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83540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341832" y="167388"/>
            <a:ext cx="918202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>
              <a:buAutoNum type="arabicPeriod" startAt="4"/>
            </a:pP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Het ontleden van kaliumnitraat (KNO</a:t>
            </a:r>
            <a:r>
              <a:rPr lang="nl-NL" sz="2800" baseline="-25000" dirty="0">
                <a:solidFill>
                  <a:prstClr val="black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) in de elementen.</a:t>
            </a:r>
          </a:p>
          <a:p>
            <a:pPr lvl="0"/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		2 KNO</a:t>
            </a:r>
            <a:r>
              <a:rPr lang="nl-NL" sz="2800" baseline="-25000" dirty="0">
                <a:solidFill>
                  <a:prstClr val="black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     2 K  </a:t>
            </a:r>
            <a:r>
              <a:rPr lang="nl-NL" sz="2800" dirty="0">
                <a:solidFill>
                  <a:prstClr val="black"/>
                </a:solidFill>
              </a:rPr>
              <a:t>+ 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N</a:t>
            </a:r>
            <a:r>
              <a:rPr lang="nl-NL" sz="2800" baseline="-30000" dirty="0">
                <a:solidFill>
                  <a:prstClr val="black"/>
                </a:solidFill>
                <a:sym typeface="Wingdings" panose="05000000000000000000" pitchFamily="2" charset="2"/>
              </a:rPr>
              <a:t>2 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nl-NL" sz="2800" dirty="0">
                <a:solidFill>
                  <a:prstClr val="black"/>
                </a:solidFill>
              </a:rPr>
              <a:t>+  3 O</a:t>
            </a:r>
            <a:r>
              <a:rPr lang="nl-NL" sz="2800" baseline="-30000" dirty="0">
                <a:solidFill>
                  <a:prstClr val="black"/>
                </a:solidFill>
              </a:rPr>
              <a:t>2</a:t>
            </a:r>
            <a:r>
              <a:rPr lang="nl-NL" sz="2800" dirty="0">
                <a:solidFill>
                  <a:prstClr val="black"/>
                </a:solidFill>
              </a:rPr>
              <a:t> </a:t>
            </a:r>
          </a:p>
          <a:p>
            <a:pPr lvl="0"/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5.   Het verbranden van glucose.</a:t>
            </a: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      Er ontstaat koolstofdioxide en water.</a:t>
            </a:r>
          </a:p>
          <a:p>
            <a:pPr lvl="0"/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		C</a:t>
            </a:r>
            <a:r>
              <a:rPr lang="nl-NL" sz="2800" baseline="-30000" dirty="0">
                <a:solidFill>
                  <a:prstClr val="black"/>
                </a:solidFill>
              </a:rPr>
              <a:t>6</a:t>
            </a:r>
            <a:r>
              <a:rPr lang="nl-NL" sz="2800" dirty="0">
                <a:solidFill>
                  <a:prstClr val="black"/>
                </a:solidFill>
              </a:rPr>
              <a:t>H</a:t>
            </a:r>
            <a:r>
              <a:rPr lang="nl-NL" sz="2800" baseline="-30000" dirty="0">
                <a:solidFill>
                  <a:prstClr val="black"/>
                </a:solidFill>
              </a:rPr>
              <a:t>12</a:t>
            </a:r>
            <a:r>
              <a:rPr lang="nl-NL" sz="2800" dirty="0">
                <a:solidFill>
                  <a:prstClr val="black"/>
                </a:solidFill>
              </a:rPr>
              <a:t>O</a:t>
            </a:r>
            <a:r>
              <a:rPr lang="nl-NL" sz="2800" baseline="-30000" dirty="0">
                <a:solidFill>
                  <a:prstClr val="black"/>
                </a:solidFill>
              </a:rPr>
              <a:t>6</a:t>
            </a:r>
            <a:r>
              <a:rPr lang="nl-NL" sz="2800" dirty="0">
                <a:solidFill>
                  <a:prstClr val="black"/>
                </a:solidFill>
              </a:rPr>
              <a:t>  +  6 O</a:t>
            </a:r>
            <a:r>
              <a:rPr lang="nl-NL" sz="2800" baseline="-30000" dirty="0">
                <a:solidFill>
                  <a:prstClr val="black"/>
                </a:solidFill>
              </a:rPr>
              <a:t>2</a:t>
            </a:r>
            <a:r>
              <a:rPr lang="nl-NL" sz="2800" dirty="0">
                <a:solidFill>
                  <a:prstClr val="black"/>
                </a:solidFill>
              </a:rPr>
              <a:t>  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  6 CO</a:t>
            </a:r>
            <a:r>
              <a:rPr lang="nl-NL" sz="2800" baseline="-30000" dirty="0">
                <a:solidFill>
                  <a:prstClr val="black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 +  6 H</a:t>
            </a:r>
            <a:r>
              <a:rPr lang="nl-NL" sz="2800" baseline="-30000" dirty="0">
                <a:solidFill>
                  <a:prstClr val="black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O</a:t>
            </a:r>
          </a:p>
          <a:p>
            <a:pPr marL="342900" lvl="0" indent="-342900">
              <a:buFont typeface="+mj-lt"/>
              <a:buAutoNum type="arabicPeriod"/>
            </a:pPr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6.   Het verbranden van hout. Formule van hout (C</a:t>
            </a:r>
            <a:r>
              <a:rPr lang="nl-NL" sz="2800" baseline="-30000" dirty="0">
                <a:solidFill>
                  <a:prstClr val="black"/>
                </a:solidFill>
              </a:rPr>
              <a:t>6</a:t>
            </a:r>
            <a:r>
              <a:rPr lang="nl-NL" sz="2800" dirty="0">
                <a:solidFill>
                  <a:prstClr val="black"/>
                </a:solidFill>
              </a:rPr>
              <a:t>H</a:t>
            </a:r>
            <a:r>
              <a:rPr lang="nl-NL" sz="2800" baseline="-30000" dirty="0">
                <a:solidFill>
                  <a:prstClr val="black"/>
                </a:solidFill>
              </a:rPr>
              <a:t>10</a:t>
            </a:r>
            <a:r>
              <a:rPr lang="nl-NL" sz="2800" dirty="0">
                <a:solidFill>
                  <a:prstClr val="black"/>
                </a:solidFill>
              </a:rPr>
              <a:t>O</a:t>
            </a:r>
            <a:r>
              <a:rPr lang="nl-NL" sz="2800" baseline="-30000" dirty="0">
                <a:solidFill>
                  <a:prstClr val="black"/>
                </a:solidFill>
              </a:rPr>
              <a:t>5</a:t>
            </a:r>
            <a:r>
              <a:rPr lang="nl-NL" sz="2800" dirty="0">
                <a:solidFill>
                  <a:prstClr val="black"/>
                </a:solidFill>
              </a:rPr>
              <a:t>)</a:t>
            </a:r>
            <a:r>
              <a:rPr lang="nl-NL" sz="2800" baseline="-30000" dirty="0">
                <a:solidFill>
                  <a:prstClr val="black"/>
                </a:solidFill>
              </a:rPr>
              <a:t>n</a:t>
            </a:r>
            <a:r>
              <a:rPr lang="nl-NL" sz="2800" dirty="0">
                <a:solidFill>
                  <a:prstClr val="black"/>
                </a:solidFill>
              </a:rPr>
              <a:t> </a:t>
            </a:r>
          </a:p>
          <a:p>
            <a:r>
              <a:rPr lang="nl-NL" sz="2800" dirty="0">
                <a:solidFill>
                  <a:prstClr val="black"/>
                </a:solidFill>
              </a:rPr>
              <a:t>      </a:t>
            </a:r>
            <a:r>
              <a:rPr lang="nl-NL" sz="2800" dirty="0"/>
              <a:t>Er ontstaat koolstofdioxide en water.</a:t>
            </a:r>
          </a:p>
          <a:p>
            <a:pPr marL="342900" lvl="0" indent="-342900">
              <a:buFont typeface="+mj-lt"/>
              <a:buAutoNum type="arabicPeriod"/>
            </a:pPr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		(C</a:t>
            </a:r>
            <a:r>
              <a:rPr lang="nl-NL" sz="2800" baseline="-30000" dirty="0">
                <a:solidFill>
                  <a:prstClr val="black"/>
                </a:solidFill>
              </a:rPr>
              <a:t>6</a:t>
            </a:r>
            <a:r>
              <a:rPr lang="nl-NL" sz="2800" dirty="0">
                <a:solidFill>
                  <a:prstClr val="black"/>
                </a:solidFill>
              </a:rPr>
              <a:t>H</a:t>
            </a:r>
            <a:r>
              <a:rPr lang="nl-NL" sz="2800" baseline="-30000" dirty="0">
                <a:solidFill>
                  <a:prstClr val="black"/>
                </a:solidFill>
              </a:rPr>
              <a:t>10</a:t>
            </a:r>
            <a:r>
              <a:rPr lang="nl-NL" sz="2800" dirty="0">
                <a:solidFill>
                  <a:prstClr val="black"/>
                </a:solidFill>
              </a:rPr>
              <a:t>O</a:t>
            </a:r>
            <a:r>
              <a:rPr lang="nl-NL" sz="2800" baseline="-30000" dirty="0">
                <a:solidFill>
                  <a:prstClr val="black"/>
                </a:solidFill>
              </a:rPr>
              <a:t>5</a:t>
            </a:r>
            <a:r>
              <a:rPr lang="nl-NL" sz="2800" dirty="0">
                <a:solidFill>
                  <a:prstClr val="black"/>
                </a:solidFill>
              </a:rPr>
              <a:t>)</a:t>
            </a:r>
            <a:r>
              <a:rPr lang="nl-NL" sz="2800" baseline="-30000" dirty="0">
                <a:solidFill>
                  <a:prstClr val="black"/>
                </a:solidFill>
              </a:rPr>
              <a:t>n</a:t>
            </a:r>
            <a:r>
              <a:rPr lang="nl-NL" sz="2800" dirty="0">
                <a:solidFill>
                  <a:prstClr val="black"/>
                </a:solidFill>
              </a:rPr>
              <a:t> +  </a:t>
            </a:r>
            <a:r>
              <a:rPr lang="nl-NL" sz="2800" dirty="0">
                <a:solidFill>
                  <a:schemeClr val="bg1"/>
                </a:solidFill>
              </a:rPr>
              <a:t>6n</a:t>
            </a:r>
            <a:r>
              <a:rPr lang="nl-NL" sz="2800" dirty="0">
                <a:solidFill>
                  <a:prstClr val="black"/>
                </a:solidFill>
              </a:rPr>
              <a:t> O</a:t>
            </a:r>
            <a:r>
              <a:rPr lang="nl-NL" sz="2800" baseline="-30000" dirty="0">
                <a:solidFill>
                  <a:prstClr val="black"/>
                </a:solidFill>
              </a:rPr>
              <a:t>2</a:t>
            </a:r>
            <a:r>
              <a:rPr lang="nl-NL" sz="2800" dirty="0">
                <a:solidFill>
                  <a:prstClr val="black"/>
                </a:solidFill>
              </a:rPr>
              <a:t>  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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6n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CO</a:t>
            </a:r>
            <a:r>
              <a:rPr lang="nl-NL" sz="2800" baseline="-30000" dirty="0">
                <a:solidFill>
                  <a:prstClr val="black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 +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5n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H</a:t>
            </a:r>
            <a:r>
              <a:rPr lang="nl-NL" sz="2800" baseline="-30000" dirty="0">
                <a:solidFill>
                  <a:prstClr val="black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2312291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341832" y="167388"/>
            <a:ext cx="918202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>
              <a:buAutoNum type="arabicPeriod" startAt="4"/>
            </a:pP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Het ontleden van kaliumnitraat (KNO</a:t>
            </a:r>
            <a:r>
              <a:rPr lang="nl-NL" sz="2800" baseline="-25000" dirty="0">
                <a:solidFill>
                  <a:prstClr val="black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) in de elementen.</a:t>
            </a:r>
          </a:p>
          <a:p>
            <a:pPr lvl="0"/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		2 KNO</a:t>
            </a:r>
            <a:r>
              <a:rPr lang="nl-NL" sz="2800" baseline="-25000" dirty="0">
                <a:solidFill>
                  <a:prstClr val="black"/>
                </a:solidFill>
                <a:sym typeface="Wingdings" panose="05000000000000000000" pitchFamily="2" charset="2"/>
              </a:rPr>
              <a:t>3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     2 K  </a:t>
            </a:r>
            <a:r>
              <a:rPr lang="nl-NL" sz="2800" dirty="0">
                <a:solidFill>
                  <a:prstClr val="black"/>
                </a:solidFill>
              </a:rPr>
              <a:t>+ 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N</a:t>
            </a:r>
            <a:r>
              <a:rPr lang="nl-NL" sz="2800" baseline="-30000" dirty="0">
                <a:solidFill>
                  <a:prstClr val="black"/>
                </a:solidFill>
                <a:sym typeface="Wingdings" panose="05000000000000000000" pitchFamily="2" charset="2"/>
              </a:rPr>
              <a:t>2 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r>
              <a:rPr lang="nl-NL" sz="2800" dirty="0">
                <a:solidFill>
                  <a:prstClr val="black"/>
                </a:solidFill>
              </a:rPr>
              <a:t>+  3 O</a:t>
            </a:r>
            <a:r>
              <a:rPr lang="nl-NL" sz="2800" baseline="-30000" dirty="0">
                <a:solidFill>
                  <a:prstClr val="black"/>
                </a:solidFill>
              </a:rPr>
              <a:t>2</a:t>
            </a:r>
            <a:r>
              <a:rPr lang="nl-NL" sz="2800" dirty="0">
                <a:solidFill>
                  <a:prstClr val="black"/>
                </a:solidFill>
              </a:rPr>
              <a:t> </a:t>
            </a:r>
          </a:p>
          <a:p>
            <a:pPr lvl="0"/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5.   Het verbranden van glucose.</a:t>
            </a: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      Er ontstaat koolstofdioxide en water.</a:t>
            </a:r>
          </a:p>
          <a:p>
            <a:pPr lvl="0"/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		C</a:t>
            </a:r>
            <a:r>
              <a:rPr lang="nl-NL" sz="2800" baseline="-30000" dirty="0">
                <a:solidFill>
                  <a:prstClr val="black"/>
                </a:solidFill>
              </a:rPr>
              <a:t>6</a:t>
            </a:r>
            <a:r>
              <a:rPr lang="nl-NL" sz="2800" dirty="0">
                <a:solidFill>
                  <a:prstClr val="black"/>
                </a:solidFill>
              </a:rPr>
              <a:t>H</a:t>
            </a:r>
            <a:r>
              <a:rPr lang="nl-NL" sz="2800" baseline="-30000" dirty="0">
                <a:solidFill>
                  <a:prstClr val="black"/>
                </a:solidFill>
              </a:rPr>
              <a:t>12</a:t>
            </a:r>
            <a:r>
              <a:rPr lang="nl-NL" sz="2800" dirty="0">
                <a:solidFill>
                  <a:prstClr val="black"/>
                </a:solidFill>
              </a:rPr>
              <a:t>O</a:t>
            </a:r>
            <a:r>
              <a:rPr lang="nl-NL" sz="2800" baseline="-30000" dirty="0">
                <a:solidFill>
                  <a:prstClr val="black"/>
                </a:solidFill>
              </a:rPr>
              <a:t>6</a:t>
            </a:r>
            <a:r>
              <a:rPr lang="nl-NL" sz="2800" dirty="0">
                <a:solidFill>
                  <a:prstClr val="black"/>
                </a:solidFill>
              </a:rPr>
              <a:t>  +  6 O</a:t>
            </a:r>
            <a:r>
              <a:rPr lang="nl-NL" sz="2800" baseline="-30000" dirty="0">
                <a:solidFill>
                  <a:prstClr val="black"/>
                </a:solidFill>
              </a:rPr>
              <a:t>2</a:t>
            </a:r>
            <a:r>
              <a:rPr lang="nl-NL" sz="2800" dirty="0">
                <a:solidFill>
                  <a:prstClr val="black"/>
                </a:solidFill>
              </a:rPr>
              <a:t>  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  6 CO</a:t>
            </a:r>
            <a:r>
              <a:rPr lang="nl-NL" sz="2800" baseline="-30000" dirty="0">
                <a:solidFill>
                  <a:prstClr val="black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 +  6 H</a:t>
            </a:r>
            <a:r>
              <a:rPr lang="nl-NL" sz="2800" baseline="-30000" dirty="0">
                <a:solidFill>
                  <a:prstClr val="black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O</a:t>
            </a:r>
          </a:p>
          <a:p>
            <a:pPr marL="342900" lvl="0" indent="-342900">
              <a:buFont typeface="+mj-lt"/>
              <a:buAutoNum type="arabicPeriod"/>
            </a:pPr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6.   Het verbranden van hout. Formule van hout (C</a:t>
            </a:r>
            <a:r>
              <a:rPr lang="nl-NL" sz="2800" baseline="-30000" dirty="0">
                <a:solidFill>
                  <a:prstClr val="black"/>
                </a:solidFill>
              </a:rPr>
              <a:t>6</a:t>
            </a:r>
            <a:r>
              <a:rPr lang="nl-NL" sz="2800" dirty="0">
                <a:solidFill>
                  <a:prstClr val="black"/>
                </a:solidFill>
              </a:rPr>
              <a:t>H</a:t>
            </a:r>
            <a:r>
              <a:rPr lang="nl-NL" sz="2800" baseline="-30000" dirty="0">
                <a:solidFill>
                  <a:prstClr val="black"/>
                </a:solidFill>
              </a:rPr>
              <a:t>10</a:t>
            </a:r>
            <a:r>
              <a:rPr lang="nl-NL" sz="2800" dirty="0">
                <a:solidFill>
                  <a:prstClr val="black"/>
                </a:solidFill>
              </a:rPr>
              <a:t>O</a:t>
            </a:r>
            <a:r>
              <a:rPr lang="nl-NL" sz="2800" baseline="-30000" dirty="0">
                <a:solidFill>
                  <a:prstClr val="black"/>
                </a:solidFill>
              </a:rPr>
              <a:t>5</a:t>
            </a:r>
            <a:r>
              <a:rPr lang="nl-NL" sz="2800" dirty="0">
                <a:solidFill>
                  <a:prstClr val="black"/>
                </a:solidFill>
              </a:rPr>
              <a:t>)</a:t>
            </a:r>
            <a:r>
              <a:rPr lang="nl-NL" sz="2800" baseline="-30000" dirty="0">
                <a:solidFill>
                  <a:prstClr val="black"/>
                </a:solidFill>
              </a:rPr>
              <a:t>n</a:t>
            </a:r>
            <a:r>
              <a:rPr lang="nl-NL" sz="2800" dirty="0">
                <a:solidFill>
                  <a:prstClr val="black"/>
                </a:solidFill>
              </a:rPr>
              <a:t> </a:t>
            </a:r>
          </a:p>
          <a:p>
            <a:r>
              <a:rPr lang="nl-NL" sz="2800" dirty="0">
                <a:solidFill>
                  <a:prstClr val="black"/>
                </a:solidFill>
              </a:rPr>
              <a:t>      Er ontstaat koolstofdioxide en water.</a:t>
            </a:r>
          </a:p>
          <a:p>
            <a:pPr marL="342900" lvl="0" indent="-342900">
              <a:buFont typeface="+mj-lt"/>
              <a:buAutoNum type="arabicPeriod"/>
            </a:pPr>
            <a:endParaRPr lang="nl-NL" sz="2800" dirty="0">
              <a:solidFill>
                <a:prstClr val="black"/>
              </a:solidFill>
            </a:endParaRP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		(C</a:t>
            </a:r>
            <a:r>
              <a:rPr lang="nl-NL" sz="2800" baseline="-30000" dirty="0">
                <a:solidFill>
                  <a:prstClr val="black"/>
                </a:solidFill>
              </a:rPr>
              <a:t>6</a:t>
            </a:r>
            <a:r>
              <a:rPr lang="nl-NL" sz="2800" dirty="0">
                <a:solidFill>
                  <a:prstClr val="black"/>
                </a:solidFill>
              </a:rPr>
              <a:t>H</a:t>
            </a:r>
            <a:r>
              <a:rPr lang="nl-NL" sz="2800" baseline="-30000" dirty="0">
                <a:solidFill>
                  <a:prstClr val="black"/>
                </a:solidFill>
              </a:rPr>
              <a:t>10</a:t>
            </a:r>
            <a:r>
              <a:rPr lang="nl-NL" sz="2800" dirty="0">
                <a:solidFill>
                  <a:prstClr val="black"/>
                </a:solidFill>
              </a:rPr>
              <a:t>O</a:t>
            </a:r>
            <a:r>
              <a:rPr lang="nl-NL" sz="2800" baseline="-30000" dirty="0">
                <a:solidFill>
                  <a:prstClr val="black"/>
                </a:solidFill>
              </a:rPr>
              <a:t>5</a:t>
            </a:r>
            <a:r>
              <a:rPr lang="nl-NL" sz="2800" dirty="0">
                <a:solidFill>
                  <a:prstClr val="black"/>
                </a:solidFill>
              </a:rPr>
              <a:t>)</a:t>
            </a:r>
            <a:r>
              <a:rPr lang="nl-NL" sz="2800" baseline="-30000" dirty="0">
                <a:solidFill>
                  <a:prstClr val="black"/>
                </a:solidFill>
              </a:rPr>
              <a:t>n</a:t>
            </a:r>
            <a:r>
              <a:rPr lang="nl-NL" sz="2800" dirty="0">
                <a:solidFill>
                  <a:prstClr val="black"/>
                </a:solidFill>
              </a:rPr>
              <a:t> +  </a:t>
            </a:r>
            <a:r>
              <a:rPr lang="nl-NL" sz="2800" dirty="0">
                <a:solidFill>
                  <a:srgbClr val="FF0000"/>
                </a:solidFill>
              </a:rPr>
              <a:t>6n</a:t>
            </a:r>
            <a:r>
              <a:rPr lang="nl-NL" sz="2800" dirty="0">
                <a:solidFill>
                  <a:prstClr val="black"/>
                </a:solidFill>
              </a:rPr>
              <a:t> O</a:t>
            </a:r>
            <a:r>
              <a:rPr lang="nl-NL" sz="2800" baseline="-30000" dirty="0">
                <a:solidFill>
                  <a:prstClr val="black"/>
                </a:solidFill>
              </a:rPr>
              <a:t>2</a:t>
            </a:r>
            <a:r>
              <a:rPr lang="nl-NL" sz="2800" dirty="0">
                <a:solidFill>
                  <a:prstClr val="black"/>
                </a:solidFill>
              </a:rPr>
              <a:t>  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  </a:t>
            </a:r>
            <a:r>
              <a:rPr lang="nl-NL" sz="2800" dirty="0">
                <a:solidFill>
                  <a:srgbClr val="FF0000"/>
                </a:solidFill>
                <a:sym typeface="Wingdings" panose="05000000000000000000" pitchFamily="2" charset="2"/>
              </a:rPr>
              <a:t>6n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CO</a:t>
            </a:r>
            <a:r>
              <a:rPr lang="nl-NL" sz="2800" baseline="-30000" dirty="0">
                <a:solidFill>
                  <a:prstClr val="black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 +  </a:t>
            </a:r>
            <a:r>
              <a:rPr lang="nl-NL" sz="2800" dirty="0">
                <a:solidFill>
                  <a:srgbClr val="FF0000"/>
                </a:solidFill>
                <a:sym typeface="Wingdings" panose="05000000000000000000" pitchFamily="2" charset="2"/>
              </a:rPr>
              <a:t>5n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 H</a:t>
            </a:r>
            <a:r>
              <a:rPr lang="nl-NL" sz="2800" baseline="-30000" dirty="0">
                <a:solidFill>
                  <a:prstClr val="black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prstClr val="black"/>
                </a:solidFill>
                <a:sym typeface="Wingdings" panose="05000000000000000000" pitchFamily="2" charset="2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139612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7087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80767" y="129252"/>
            <a:ext cx="8475133" cy="7437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nl-NL" sz="2800" dirty="0"/>
              <a:t>   	Verbranden van aardgas (methaan).                         	Er ontstaat koolstofdioxide en water.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/>
          </a:p>
          <a:p>
            <a:r>
              <a:rPr lang="nl-NL" sz="2800" dirty="0"/>
              <a:t>                              	</a:t>
            </a:r>
            <a:r>
              <a:rPr lang="nl-NL" sz="2800" dirty="0">
                <a:solidFill>
                  <a:schemeClr val="bg1"/>
                </a:solidFill>
              </a:rPr>
              <a:t>CH</a:t>
            </a:r>
            <a:r>
              <a:rPr lang="nl-NL" sz="2800" baseline="-30000" dirty="0">
                <a:solidFill>
                  <a:schemeClr val="bg1"/>
                </a:solidFill>
              </a:rPr>
              <a:t>4</a:t>
            </a:r>
            <a:r>
              <a:rPr lang="nl-NL" sz="2800" dirty="0">
                <a:solidFill>
                  <a:schemeClr val="bg1"/>
                </a:solidFill>
              </a:rPr>
              <a:t>  +  2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2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>
              <a:sym typeface="Wingdings" panose="05000000000000000000" pitchFamily="2" charset="2"/>
            </a:endParaRPr>
          </a:p>
          <a:p>
            <a:r>
              <a:rPr lang="nl-NL" sz="2800" dirty="0">
                <a:sym typeface="Wingdings" panose="05000000000000000000" pitchFamily="2" charset="2"/>
              </a:rPr>
              <a:t>2.    	Het verbranden van aluminium.</a:t>
            </a:r>
          </a:p>
          <a:p>
            <a:r>
              <a:rPr lang="nl-NL" sz="2800" dirty="0"/>
              <a:t>	</a:t>
            </a:r>
            <a:r>
              <a:rPr lang="nl-NL" sz="2800" dirty="0">
                <a:solidFill>
                  <a:srgbClr val="FF0000"/>
                </a:solidFill>
              </a:rPr>
              <a:t>Er ontstaat aluminiumoxide (Al</a:t>
            </a:r>
            <a:r>
              <a:rPr lang="nl-NL" sz="2800" baseline="-25000" dirty="0">
                <a:solidFill>
                  <a:srgbClr val="FF0000"/>
                </a:solidFill>
              </a:rPr>
              <a:t>2</a:t>
            </a:r>
            <a:r>
              <a:rPr lang="nl-NL" sz="2800" dirty="0">
                <a:solidFill>
                  <a:srgbClr val="FF0000"/>
                </a:solidFill>
              </a:rPr>
              <a:t>O</a:t>
            </a:r>
            <a:r>
              <a:rPr lang="nl-NL" sz="2800" baseline="-25000" dirty="0">
                <a:solidFill>
                  <a:srgbClr val="FF0000"/>
                </a:solidFill>
              </a:rPr>
              <a:t>3</a:t>
            </a:r>
            <a:r>
              <a:rPr lang="nl-NL" sz="2800" dirty="0">
                <a:solidFill>
                  <a:srgbClr val="FF0000"/>
                </a:solidFill>
              </a:rPr>
              <a:t>).</a:t>
            </a:r>
            <a:endParaRPr lang="nl-NL" sz="28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nl-NL" sz="2800" dirty="0"/>
              <a:t>                              	</a:t>
            </a:r>
            <a:r>
              <a:rPr lang="nl-NL" sz="2800" dirty="0">
                <a:solidFill>
                  <a:schemeClr val="bg1"/>
                </a:solidFill>
              </a:rPr>
              <a:t>4 Al  +  3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2 Al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3</a:t>
            </a:r>
          </a:p>
          <a:p>
            <a:endParaRPr lang="nl-NL" sz="2800" baseline="-30000" dirty="0">
              <a:sym typeface="Wingdings" panose="05000000000000000000" pitchFamily="2" charset="2"/>
            </a:endParaRPr>
          </a:p>
          <a:p>
            <a:endParaRPr lang="nl-NL" sz="2800" baseline="-30000" dirty="0">
              <a:sym typeface="Wingdings" panose="05000000000000000000" pitchFamily="2" charset="2"/>
            </a:endParaRPr>
          </a:p>
          <a:p>
            <a:pPr marL="342900" indent="-342900">
              <a:buAutoNum type="arabicPeriod" startAt="3"/>
            </a:pP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     Het verbranden van zwavel.</a:t>
            </a:r>
          </a:p>
          <a:p>
            <a:pPr marL="342900" indent="-342900">
              <a:buAutoNum type="arabicPeriod" startAt="3"/>
            </a:pPr>
            <a:endParaRPr lang="nl-NL" sz="2800" dirty="0">
              <a:sym typeface="Wingdings" panose="05000000000000000000" pitchFamily="2" charset="2"/>
            </a:endParaRPr>
          </a:p>
          <a:p>
            <a:r>
              <a:rPr lang="nl-NL" sz="2800" dirty="0">
                <a:sym typeface="Wingdings" panose="05000000000000000000" pitchFamily="2" charset="2"/>
              </a:rPr>
              <a:t>			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S</a:t>
            </a:r>
            <a:r>
              <a:rPr lang="nl-NL" sz="2800" baseline="-25000" dirty="0">
                <a:solidFill>
                  <a:schemeClr val="bg1"/>
                </a:solidFill>
                <a:sym typeface="Wingdings" panose="05000000000000000000" pitchFamily="2" charset="2"/>
              </a:rPr>
              <a:t>8     </a:t>
            </a:r>
            <a:r>
              <a:rPr lang="nl-NL" sz="2800" dirty="0">
                <a:solidFill>
                  <a:schemeClr val="bg1"/>
                </a:solidFill>
              </a:rPr>
              <a:t>+    8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 8 SO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</a:p>
          <a:p>
            <a:endParaRPr lang="nl-NL" baseline="-30000" dirty="0">
              <a:sym typeface="Wingdings" panose="05000000000000000000" pitchFamily="2" charset="2"/>
            </a:endParaRPr>
          </a:p>
          <a:p>
            <a:endParaRPr lang="nl-NL" baseline="-30000" dirty="0">
              <a:sym typeface="Wingdings" panose="05000000000000000000" pitchFamily="2" charset="2"/>
            </a:endParaRPr>
          </a:p>
          <a:p>
            <a:pPr marL="342900" indent="-342900">
              <a:buFont typeface="+mj-lt"/>
              <a:buAutoNum type="arabicPeriod"/>
            </a:pPr>
            <a:endParaRPr lang="nl-NL" dirty="0"/>
          </a:p>
          <a:p>
            <a:r>
              <a:rPr lang="nl-NL" dirty="0"/>
              <a:t>	</a:t>
            </a:r>
            <a:endParaRPr lang="nl-NL" sz="2400" dirty="0">
              <a:sym typeface="Wingdings" panose="05000000000000000000" pitchFamily="2" charset="2"/>
            </a:endParaRPr>
          </a:p>
          <a:p>
            <a:endParaRPr lang="nl-NL" sz="2400" dirty="0">
              <a:sym typeface="Wingdings" panose="05000000000000000000" pitchFamily="2" charset="2"/>
            </a:endParaRPr>
          </a:p>
          <a:p>
            <a:endParaRPr lang="nl-NL" sz="2400" dirty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07390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80767" y="129252"/>
            <a:ext cx="8475133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nl-NL" sz="2800" dirty="0"/>
              <a:t>   	Verbranden van aardgas (methaan).                         	Er ontstaat koolstofdioxide en water.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/>
          </a:p>
          <a:p>
            <a:r>
              <a:rPr lang="nl-NL" sz="2800" dirty="0"/>
              <a:t>                              	</a:t>
            </a:r>
            <a:r>
              <a:rPr lang="nl-NL" sz="2800" dirty="0">
                <a:solidFill>
                  <a:schemeClr val="bg1"/>
                </a:solidFill>
              </a:rPr>
              <a:t>CH</a:t>
            </a:r>
            <a:r>
              <a:rPr lang="nl-NL" sz="2800" baseline="-30000" dirty="0">
                <a:solidFill>
                  <a:schemeClr val="bg1"/>
                </a:solidFill>
              </a:rPr>
              <a:t>4</a:t>
            </a:r>
            <a:r>
              <a:rPr lang="nl-NL" sz="2800" dirty="0">
                <a:solidFill>
                  <a:schemeClr val="bg1"/>
                </a:solidFill>
              </a:rPr>
              <a:t>  +  2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2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>
              <a:sym typeface="Wingdings" panose="05000000000000000000" pitchFamily="2" charset="2"/>
            </a:endParaRPr>
          </a:p>
          <a:p>
            <a:r>
              <a:rPr lang="nl-NL" sz="2800" dirty="0">
                <a:sym typeface="Wingdings" panose="05000000000000000000" pitchFamily="2" charset="2"/>
              </a:rPr>
              <a:t>2.    	Het verbranden van aluminium.</a:t>
            </a:r>
          </a:p>
          <a:p>
            <a:r>
              <a:rPr lang="nl-NL" sz="2800" dirty="0"/>
              <a:t>	Er ontstaat aluminiumoxide (Al</a:t>
            </a:r>
            <a:r>
              <a:rPr lang="nl-NL" sz="2800" baseline="-25000" dirty="0"/>
              <a:t>2</a:t>
            </a:r>
            <a:r>
              <a:rPr lang="nl-NL" sz="2800" dirty="0"/>
              <a:t>O</a:t>
            </a:r>
            <a:r>
              <a:rPr lang="nl-NL" sz="2800" baseline="-25000" dirty="0"/>
              <a:t>3</a:t>
            </a:r>
            <a:r>
              <a:rPr lang="nl-NL" sz="2800" dirty="0"/>
              <a:t>).</a:t>
            </a:r>
            <a:endParaRPr lang="nl-NL" sz="2800" dirty="0">
              <a:sym typeface="Wingdings" panose="05000000000000000000" pitchFamily="2" charset="2"/>
            </a:endParaRPr>
          </a:p>
          <a:p>
            <a:r>
              <a:rPr lang="nl-NL" sz="2800" dirty="0"/>
              <a:t>                              	</a:t>
            </a:r>
            <a:r>
              <a:rPr lang="nl-NL" sz="2800" dirty="0">
                <a:solidFill>
                  <a:schemeClr val="bg1"/>
                </a:solidFill>
              </a:rPr>
              <a:t>4 Al  +  3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2 Al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3</a:t>
            </a:r>
          </a:p>
          <a:p>
            <a:endParaRPr lang="nl-NL" sz="2800" baseline="-30000" dirty="0">
              <a:sym typeface="Wingdings" panose="05000000000000000000" pitchFamily="2" charset="2"/>
            </a:endParaRPr>
          </a:p>
          <a:p>
            <a:endParaRPr lang="nl-NL" sz="2800" baseline="-30000" dirty="0">
              <a:sym typeface="Wingdings" panose="05000000000000000000" pitchFamily="2" charset="2"/>
            </a:endParaRPr>
          </a:p>
          <a:p>
            <a:endParaRPr lang="nl-NL" sz="2800" baseline="-30000" dirty="0">
              <a:sym typeface="Wingdings" panose="05000000000000000000" pitchFamily="2" charset="2"/>
            </a:endParaRPr>
          </a:p>
          <a:p>
            <a:pPr marL="342900" indent="-342900">
              <a:buAutoNum type="arabicPeriod" startAt="3"/>
            </a:pPr>
            <a:r>
              <a:rPr lang="nl-NL" sz="2800" dirty="0">
                <a:sym typeface="Wingdings" panose="05000000000000000000" pitchFamily="2" charset="2"/>
              </a:rPr>
              <a:t>       Het verbranden van zwavel.</a:t>
            </a:r>
          </a:p>
          <a:p>
            <a:pPr marL="342900" indent="-342900">
              <a:buAutoNum type="arabicPeriod" startAt="3"/>
            </a:pPr>
            <a:endParaRPr lang="nl-NL" sz="2800" dirty="0">
              <a:sym typeface="Wingdings" panose="05000000000000000000" pitchFamily="2" charset="2"/>
            </a:endParaRPr>
          </a:p>
          <a:p>
            <a:r>
              <a:rPr lang="nl-NL" sz="2800" dirty="0">
                <a:sym typeface="Wingdings" panose="05000000000000000000" pitchFamily="2" charset="2"/>
              </a:rPr>
              <a:t>			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S</a:t>
            </a:r>
            <a:r>
              <a:rPr lang="nl-NL" sz="2800" baseline="-25000" dirty="0">
                <a:solidFill>
                  <a:schemeClr val="bg1"/>
                </a:solidFill>
                <a:sym typeface="Wingdings" panose="05000000000000000000" pitchFamily="2" charset="2"/>
              </a:rPr>
              <a:t>8     </a:t>
            </a:r>
            <a:r>
              <a:rPr lang="nl-NL" sz="2800" dirty="0">
                <a:solidFill>
                  <a:schemeClr val="bg1"/>
                </a:solidFill>
              </a:rPr>
              <a:t>+    8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 8 SO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</a:p>
          <a:p>
            <a:endParaRPr lang="nl-NL" baseline="-30000" dirty="0">
              <a:sym typeface="Wingdings" panose="05000000000000000000" pitchFamily="2" charset="2"/>
            </a:endParaRPr>
          </a:p>
          <a:p>
            <a:endParaRPr lang="nl-NL" baseline="-30000" dirty="0">
              <a:sym typeface="Wingdings" panose="05000000000000000000" pitchFamily="2" charset="2"/>
            </a:endParaRPr>
          </a:p>
          <a:p>
            <a:pPr marL="342900" indent="-342900">
              <a:buFont typeface="+mj-lt"/>
              <a:buAutoNum type="arabicPeriod"/>
            </a:pPr>
            <a:endParaRPr lang="nl-NL" dirty="0"/>
          </a:p>
          <a:p>
            <a:r>
              <a:rPr lang="nl-NL" dirty="0"/>
              <a:t>	</a:t>
            </a:r>
            <a:endParaRPr lang="nl-NL" sz="2400" dirty="0">
              <a:sym typeface="Wingdings" panose="05000000000000000000" pitchFamily="2" charset="2"/>
            </a:endParaRPr>
          </a:p>
          <a:p>
            <a:endParaRPr lang="nl-NL" sz="2400" dirty="0">
              <a:sym typeface="Wingdings" panose="05000000000000000000" pitchFamily="2" charset="2"/>
            </a:endParaRPr>
          </a:p>
          <a:p>
            <a:endParaRPr lang="nl-NL" sz="2400" dirty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33418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80767" y="129252"/>
            <a:ext cx="8475133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nl-NL" sz="2800" dirty="0"/>
              <a:t>   	Verbranden van aardgas (methaan).                         	Er ontstaat koolstofdioxide en water.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/>
          </a:p>
          <a:p>
            <a:r>
              <a:rPr lang="nl-NL" sz="2800" dirty="0"/>
              <a:t>                              	</a:t>
            </a:r>
            <a:r>
              <a:rPr lang="nl-NL" sz="2800" dirty="0">
                <a:solidFill>
                  <a:schemeClr val="bg1"/>
                </a:solidFill>
              </a:rPr>
              <a:t>CH</a:t>
            </a:r>
            <a:r>
              <a:rPr lang="nl-NL" sz="2800" baseline="-30000" dirty="0">
                <a:solidFill>
                  <a:schemeClr val="bg1"/>
                </a:solidFill>
              </a:rPr>
              <a:t>4</a:t>
            </a:r>
            <a:r>
              <a:rPr lang="nl-NL" sz="2800" dirty="0">
                <a:solidFill>
                  <a:schemeClr val="bg1"/>
                </a:solidFill>
              </a:rPr>
              <a:t>  +  2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2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>
              <a:sym typeface="Wingdings" panose="05000000000000000000" pitchFamily="2" charset="2"/>
            </a:endParaRPr>
          </a:p>
          <a:p>
            <a:r>
              <a:rPr lang="nl-NL" sz="2800" dirty="0">
                <a:sym typeface="Wingdings" panose="05000000000000000000" pitchFamily="2" charset="2"/>
              </a:rPr>
              <a:t>2.    	Het verbranden van aluminium.</a:t>
            </a:r>
          </a:p>
          <a:p>
            <a:r>
              <a:rPr lang="nl-NL" sz="2800" dirty="0"/>
              <a:t>	Er ontstaat aluminiumoxide (Al</a:t>
            </a:r>
            <a:r>
              <a:rPr lang="nl-NL" sz="2800" baseline="-25000" dirty="0"/>
              <a:t>2</a:t>
            </a:r>
            <a:r>
              <a:rPr lang="nl-NL" sz="2800" dirty="0"/>
              <a:t>O</a:t>
            </a:r>
            <a:r>
              <a:rPr lang="nl-NL" sz="2800" baseline="-25000" dirty="0"/>
              <a:t>3</a:t>
            </a:r>
            <a:r>
              <a:rPr lang="nl-NL" sz="2800" dirty="0"/>
              <a:t>).</a:t>
            </a:r>
            <a:endParaRPr lang="nl-NL" sz="2800" dirty="0">
              <a:sym typeface="Wingdings" panose="05000000000000000000" pitchFamily="2" charset="2"/>
            </a:endParaRPr>
          </a:p>
          <a:p>
            <a:r>
              <a:rPr lang="nl-NL" sz="2800" dirty="0"/>
              <a:t>                              	</a:t>
            </a:r>
            <a:r>
              <a:rPr lang="nl-NL" sz="2800" dirty="0">
                <a:solidFill>
                  <a:schemeClr val="bg1"/>
                </a:solidFill>
              </a:rPr>
              <a:t>4 Al  +  3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2 Al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3</a:t>
            </a:r>
          </a:p>
          <a:p>
            <a:endParaRPr lang="nl-NL" sz="2800" baseline="-30000" dirty="0">
              <a:sym typeface="Wingdings" panose="05000000000000000000" pitchFamily="2" charset="2"/>
            </a:endParaRPr>
          </a:p>
          <a:p>
            <a:endParaRPr lang="nl-NL" sz="2800" baseline="-30000" dirty="0">
              <a:sym typeface="Wingdings" panose="05000000000000000000" pitchFamily="2" charset="2"/>
            </a:endParaRPr>
          </a:p>
          <a:p>
            <a:endParaRPr lang="nl-NL" sz="2800" baseline="-30000" dirty="0">
              <a:sym typeface="Wingdings" panose="05000000000000000000" pitchFamily="2" charset="2"/>
            </a:endParaRPr>
          </a:p>
          <a:p>
            <a:pPr marL="342900" indent="-342900">
              <a:buAutoNum type="arabicPeriod" startAt="3"/>
            </a:pPr>
            <a:r>
              <a:rPr lang="nl-NL" sz="2800" dirty="0">
                <a:sym typeface="Wingdings" panose="05000000000000000000" pitchFamily="2" charset="2"/>
              </a:rPr>
              <a:t>       Het verbranden van zwavel.</a:t>
            </a:r>
          </a:p>
          <a:p>
            <a:r>
              <a:rPr lang="nl-NL" sz="2800" dirty="0"/>
              <a:t>	</a:t>
            </a:r>
            <a:r>
              <a:rPr lang="nl-NL" sz="2800" dirty="0">
                <a:solidFill>
                  <a:srgbClr val="FF0000"/>
                </a:solidFill>
              </a:rPr>
              <a:t>Er ontstaat zwaveldioxide (SO</a:t>
            </a:r>
            <a:r>
              <a:rPr lang="nl-NL" sz="2800" baseline="-25000" dirty="0">
                <a:solidFill>
                  <a:srgbClr val="FF0000"/>
                </a:solidFill>
              </a:rPr>
              <a:t>2</a:t>
            </a:r>
            <a:r>
              <a:rPr lang="nl-NL" sz="2800" dirty="0">
                <a:solidFill>
                  <a:srgbClr val="FF0000"/>
                </a:solidFill>
              </a:rPr>
              <a:t>).</a:t>
            </a:r>
            <a:endParaRPr lang="nl-NL" sz="28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nl-NL" sz="2800" dirty="0">
                <a:sym typeface="Wingdings" panose="05000000000000000000" pitchFamily="2" charset="2"/>
              </a:rPr>
              <a:t>			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S</a:t>
            </a:r>
            <a:r>
              <a:rPr lang="nl-NL" sz="2800" baseline="-25000" dirty="0">
                <a:solidFill>
                  <a:schemeClr val="bg1"/>
                </a:solidFill>
                <a:sym typeface="Wingdings" panose="05000000000000000000" pitchFamily="2" charset="2"/>
              </a:rPr>
              <a:t>8     </a:t>
            </a:r>
            <a:r>
              <a:rPr lang="nl-NL" sz="2800" dirty="0">
                <a:solidFill>
                  <a:schemeClr val="bg1"/>
                </a:solidFill>
              </a:rPr>
              <a:t>+    8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 8 SO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</a:p>
          <a:p>
            <a:endParaRPr lang="nl-NL" baseline="-30000" dirty="0">
              <a:sym typeface="Wingdings" panose="05000000000000000000" pitchFamily="2" charset="2"/>
            </a:endParaRPr>
          </a:p>
          <a:p>
            <a:endParaRPr lang="nl-NL" baseline="-30000" dirty="0">
              <a:sym typeface="Wingdings" panose="05000000000000000000" pitchFamily="2" charset="2"/>
            </a:endParaRPr>
          </a:p>
          <a:p>
            <a:pPr marL="342900" indent="-342900">
              <a:buFont typeface="+mj-lt"/>
              <a:buAutoNum type="arabicPeriod"/>
            </a:pPr>
            <a:endParaRPr lang="nl-NL" dirty="0"/>
          </a:p>
          <a:p>
            <a:r>
              <a:rPr lang="nl-NL" dirty="0"/>
              <a:t>	</a:t>
            </a:r>
            <a:endParaRPr lang="nl-NL" sz="2400" dirty="0">
              <a:sym typeface="Wingdings" panose="05000000000000000000" pitchFamily="2" charset="2"/>
            </a:endParaRPr>
          </a:p>
          <a:p>
            <a:endParaRPr lang="nl-NL" sz="2400" dirty="0">
              <a:sym typeface="Wingdings" panose="05000000000000000000" pitchFamily="2" charset="2"/>
            </a:endParaRPr>
          </a:p>
          <a:p>
            <a:endParaRPr lang="nl-NL" sz="2400" dirty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03747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80767" y="129252"/>
            <a:ext cx="8475133" cy="7868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nl-NL" sz="2800" dirty="0"/>
              <a:t>   	Verbranden van aardgas (methaan).                         	Er ontstaat koolstofdioxide en water.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/>
          </a:p>
          <a:p>
            <a:r>
              <a:rPr lang="nl-NL" sz="2800" dirty="0"/>
              <a:t>                              	</a:t>
            </a:r>
            <a:r>
              <a:rPr lang="nl-NL" sz="2800" dirty="0">
                <a:solidFill>
                  <a:schemeClr val="bg1"/>
                </a:solidFill>
              </a:rPr>
              <a:t>CH</a:t>
            </a:r>
            <a:r>
              <a:rPr lang="nl-NL" sz="2800" baseline="-30000" dirty="0">
                <a:solidFill>
                  <a:schemeClr val="bg1"/>
                </a:solidFill>
              </a:rPr>
              <a:t>4</a:t>
            </a:r>
            <a:r>
              <a:rPr lang="nl-NL" sz="2800" dirty="0">
                <a:solidFill>
                  <a:schemeClr val="bg1"/>
                </a:solidFill>
              </a:rPr>
              <a:t>  +  2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CO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+  2 H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>
              <a:sym typeface="Wingdings" panose="05000000000000000000" pitchFamily="2" charset="2"/>
            </a:endParaRPr>
          </a:p>
          <a:p>
            <a:pPr marL="342900" indent="-342900">
              <a:buFont typeface="+mj-lt"/>
              <a:buAutoNum type="arabicPeriod"/>
            </a:pPr>
            <a:endParaRPr lang="nl-NL" sz="2800" dirty="0">
              <a:sym typeface="Wingdings" panose="05000000000000000000" pitchFamily="2" charset="2"/>
            </a:endParaRPr>
          </a:p>
          <a:p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2.    	Het verbranden van aluminium.</a:t>
            </a:r>
          </a:p>
          <a:p>
            <a:endParaRPr lang="nl-NL" sz="28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                              	4 Al  +  3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2 Al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3</a:t>
            </a:r>
          </a:p>
          <a:p>
            <a:endParaRPr lang="nl-NL" sz="2800" baseline="-300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endParaRPr lang="nl-NL" sz="2800" baseline="-300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342900" indent="-342900">
              <a:buAutoNum type="arabicPeriod" startAt="3"/>
            </a:pP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     Het verbranden van zwavel.</a:t>
            </a:r>
          </a:p>
          <a:p>
            <a:pPr marL="342900" indent="-342900">
              <a:buAutoNum type="arabicPeriod" startAt="3"/>
            </a:pPr>
            <a:endParaRPr lang="nl-NL" sz="28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			S</a:t>
            </a:r>
            <a:r>
              <a:rPr lang="nl-NL" sz="2800" baseline="-25000" dirty="0">
                <a:solidFill>
                  <a:schemeClr val="bg1"/>
                </a:solidFill>
                <a:sym typeface="Wingdings" panose="05000000000000000000" pitchFamily="2" charset="2"/>
              </a:rPr>
              <a:t>8     </a:t>
            </a:r>
            <a:r>
              <a:rPr lang="nl-NL" sz="2800" dirty="0">
                <a:solidFill>
                  <a:schemeClr val="bg1"/>
                </a:solidFill>
              </a:rPr>
              <a:t>+    8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 8 SO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</a:p>
          <a:p>
            <a:endParaRPr lang="nl-NL" baseline="-30000" dirty="0">
              <a:sym typeface="Wingdings" panose="05000000000000000000" pitchFamily="2" charset="2"/>
            </a:endParaRPr>
          </a:p>
          <a:p>
            <a:endParaRPr lang="nl-NL" baseline="-30000" dirty="0">
              <a:sym typeface="Wingdings" panose="05000000000000000000" pitchFamily="2" charset="2"/>
            </a:endParaRPr>
          </a:p>
          <a:p>
            <a:pPr marL="342900" indent="-342900">
              <a:buFont typeface="+mj-lt"/>
              <a:buAutoNum type="arabicPeriod"/>
            </a:pPr>
            <a:endParaRPr lang="nl-NL" dirty="0"/>
          </a:p>
          <a:p>
            <a:r>
              <a:rPr lang="nl-NL" dirty="0"/>
              <a:t>	</a:t>
            </a:r>
            <a:endParaRPr lang="nl-NL" sz="2400" dirty="0">
              <a:sym typeface="Wingdings" panose="05000000000000000000" pitchFamily="2" charset="2"/>
            </a:endParaRPr>
          </a:p>
          <a:p>
            <a:endParaRPr lang="nl-NL" sz="2400" dirty="0">
              <a:sym typeface="Wingdings" panose="05000000000000000000" pitchFamily="2" charset="2"/>
            </a:endParaRPr>
          </a:p>
          <a:p>
            <a:endParaRPr lang="nl-NL" sz="2400" dirty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908921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80767" y="129252"/>
            <a:ext cx="8475133" cy="7868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nl-NL" sz="2800" dirty="0"/>
              <a:t>   	Verbranden van aardgas (methaan).                         	Er ontstaat koolstofdioxide en water.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/>
          </a:p>
          <a:p>
            <a:r>
              <a:rPr lang="nl-NL" sz="2800" dirty="0"/>
              <a:t>                              	CH</a:t>
            </a:r>
            <a:r>
              <a:rPr lang="nl-NL" sz="2800" baseline="-30000" dirty="0"/>
              <a:t>4</a:t>
            </a:r>
            <a:r>
              <a:rPr lang="nl-NL" sz="2800" dirty="0"/>
              <a:t>  +  </a:t>
            </a:r>
            <a:r>
              <a:rPr lang="nl-NL" sz="2800" dirty="0">
                <a:solidFill>
                  <a:schemeClr val="bg1"/>
                </a:solidFill>
              </a:rPr>
              <a:t>2</a:t>
            </a:r>
            <a:r>
              <a:rPr lang="nl-NL" sz="2800" dirty="0"/>
              <a:t> O</a:t>
            </a:r>
            <a:r>
              <a:rPr lang="nl-NL" sz="2800" baseline="-30000" dirty="0"/>
              <a:t>2</a:t>
            </a:r>
            <a:r>
              <a:rPr lang="nl-NL" sz="2800" dirty="0"/>
              <a:t>  </a:t>
            </a:r>
            <a:r>
              <a:rPr lang="nl-NL" sz="2800" dirty="0">
                <a:sym typeface="Wingdings" panose="05000000000000000000" pitchFamily="2" charset="2"/>
              </a:rPr>
              <a:t>  CO</a:t>
            </a:r>
            <a:r>
              <a:rPr lang="nl-NL" sz="2800" baseline="-30000" dirty="0">
                <a:sym typeface="Wingdings" panose="05000000000000000000" pitchFamily="2" charset="2"/>
              </a:rPr>
              <a:t>2</a:t>
            </a:r>
            <a:r>
              <a:rPr lang="nl-NL" sz="2800" dirty="0">
                <a:sym typeface="Wingdings" panose="05000000000000000000" pitchFamily="2" charset="2"/>
              </a:rPr>
              <a:t>  +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ym typeface="Wingdings" panose="05000000000000000000" pitchFamily="2" charset="2"/>
              </a:rPr>
              <a:t> H</a:t>
            </a:r>
            <a:r>
              <a:rPr lang="nl-NL" sz="2800" baseline="-30000" dirty="0">
                <a:sym typeface="Wingdings" panose="05000000000000000000" pitchFamily="2" charset="2"/>
              </a:rPr>
              <a:t>2</a:t>
            </a:r>
            <a:r>
              <a:rPr lang="nl-NL" sz="2800" dirty="0">
                <a:sym typeface="Wingdings" panose="05000000000000000000" pitchFamily="2" charset="2"/>
              </a:rPr>
              <a:t>O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>
              <a:sym typeface="Wingdings" panose="05000000000000000000" pitchFamily="2" charset="2"/>
            </a:endParaRPr>
          </a:p>
          <a:p>
            <a:pPr marL="342900" indent="-342900">
              <a:buFont typeface="+mj-lt"/>
              <a:buAutoNum type="arabicPeriod"/>
            </a:pPr>
            <a:endParaRPr lang="nl-NL" sz="2800" dirty="0">
              <a:sym typeface="Wingdings" panose="05000000000000000000" pitchFamily="2" charset="2"/>
            </a:endParaRPr>
          </a:p>
          <a:p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2.    	Het verbranden van aluminium.</a:t>
            </a:r>
          </a:p>
          <a:p>
            <a:endParaRPr lang="nl-NL" sz="28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                              	4 Al  +  3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2 Al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3</a:t>
            </a:r>
          </a:p>
          <a:p>
            <a:endParaRPr lang="nl-NL" sz="2800" baseline="-300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endParaRPr lang="nl-NL" sz="2800" baseline="-300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342900" indent="-342900">
              <a:buAutoNum type="arabicPeriod" startAt="3"/>
            </a:pP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     Het verbranden van zwavel.</a:t>
            </a:r>
          </a:p>
          <a:p>
            <a:pPr marL="342900" indent="-342900">
              <a:buAutoNum type="arabicPeriod" startAt="3"/>
            </a:pPr>
            <a:endParaRPr lang="nl-NL" sz="28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			S</a:t>
            </a:r>
            <a:r>
              <a:rPr lang="nl-NL" sz="2800" baseline="-25000" dirty="0">
                <a:solidFill>
                  <a:schemeClr val="bg1"/>
                </a:solidFill>
                <a:sym typeface="Wingdings" panose="05000000000000000000" pitchFamily="2" charset="2"/>
              </a:rPr>
              <a:t>8     </a:t>
            </a:r>
            <a:r>
              <a:rPr lang="nl-NL" sz="2800" dirty="0">
                <a:solidFill>
                  <a:schemeClr val="bg1"/>
                </a:solidFill>
              </a:rPr>
              <a:t>+    8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 8 SO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</a:p>
          <a:p>
            <a:endParaRPr lang="nl-NL" baseline="-30000" dirty="0">
              <a:sym typeface="Wingdings" panose="05000000000000000000" pitchFamily="2" charset="2"/>
            </a:endParaRPr>
          </a:p>
          <a:p>
            <a:endParaRPr lang="nl-NL" baseline="-30000" dirty="0">
              <a:sym typeface="Wingdings" panose="05000000000000000000" pitchFamily="2" charset="2"/>
            </a:endParaRPr>
          </a:p>
          <a:p>
            <a:pPr marL="342900" indent="-342900">
              <a:buFont typeface="+mj-lt"/>
              <a:buAutoNum type="arabicPeriod"/>
            </a:pPr>
            <a:endParaRPr lang="nl-NL" dirty="0"/>
          </a:p>
          <a:p>
            <a:r>
              <a:rPr lang="nl-NL" dirty="0"/>
              <a:t>	</a:t>
            </a:r>
            <a:endParaRPr lang="nl-NL" sz="2400" dirty="0">
              <a:sym typeface="Wingdings" panose="05000000000000000000" pitchFamily="2" charset="2"/>
            </a:endParaRPr>
          </a:p>
          <a:p>
            <a:endParaRPr lang="nl-NL" sz="2400" dirty="0">
              <a:sym typeface="Wingdings" panose="05000000000000000000" pitchFamily="2" charset="2"/>
            </a:endParaRPr>
          </a:p>
          <a:p>
            <a:endParaRPr lang="nl-NL" sz="2400" dirty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571670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80767" y="129252"/>
            <a:ext cx="8475133" cy="7868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nl-NL" sz="2800" dirty="0"/>
              <a:t>   	Verbranden van aardgas (methaan).                         	Er ontstaat koolstofdioxide en water.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/>
          </a:p>
          <a:p>
            <a:r>
              <a:rPr lang="nl-NL" sz="2800" dirty="0"/>
              <a:t>                              	CH</a:t>
            </a:r>
            <a:r>
              <a:rPr lang="nl-NL" sz="2800" baseline="-30000" dirty="0"/>
              <a:t>4</a:t>
            </a:r>
            <a:r>
              <a:rPr lang="nl-NL" sz="2800" dirty="0"/>
              <a:t>  +  </a:t>
            </a:r>
            <a:r>
              <a:rPr lang="nl-NL" sz="2800" dirty="0">
                <a:solidFill>
                  <a:srgbClr val="FF0000"/>
                </a:solidFill>
              </a:rPr>
              <a:t>2</a:t>
            </a:r>
            <a:r>
              <a:rPr lang="nl-NL" sz="2800" dirty="0"/>
              <a:t> O</a:t>
            </a:r>
            <a:r>
              <a:rPr lang="nl-NL" sz="2800" baseline="-30000" dirty="0"/>
              <a:t>2</a:t>
            </a:r>
            <a:r>
              <a:rPr lang="nl-NL" sz="2800" dirty="0"/>
              <a:t>  </a:t>
            </a:r>
            <a:r>
              <a:rPr lang="nl-NL" sz="2800" dirty="0">
                <a:sym typeface="Wingdings" panose="05000000000000000000" pitchFamily="2" charset="2"/>
              </a:rPr>
              <a:t>  CO</a:t>
            </a:r>
            <a:r>
              <a:rPr lang="nl-NL" sz="2800" baseline="-30000" dirty="0">
                <a:sym typeface="Wingdings" panose="05000000000000000000" pitchFamily="2" charset="2"/>
              </a:rPr>
              <a:t>2</a:t>
            </a:r>
            <a:r>
              <a:rPr lang="nl-NL" sz="2800" dirty="0">
                <a:sym typeface="Wingdings" panose="05000000000000000000" pitchFamily="2" charset="2"/>
              </a:rPr>
              <a:t>  +  </a:t>
            </a:r>
            <a:r>
              <a:rPr lang="nl-NL" sz="2800" dirty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ym typeface="Wingdings" panose="05000000000000000000" pitchFamily="2" charset="2"/>
              </a:rPr>
              <a:t> H</a:t>
            </a:r>
            <a:r>
              <a:rPr lang="nl-NL" sz="2800" baseline="-30000" dirty="0">
                <a:sym typeface="Wingdings" panose="05000000000000000000" pitchFamily="2" charset="2"/>
              </a:rPr>
              <a:t>2</a:t>
            </a:r>
            <a:r>
              <a:rPr lang="nl-NL" sz="2800" dirty="0">
                <a:sym typeface="Wingdings" panose="05000000000000000000" pitchFamily="2" charset="2"/>
              </a:rPr>
              <a:t>O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>
              <a:sym typeface="Wingdings" panose="05000000000000000000" pitchFamily="2" charset="2"/>
            </a:endParaRPr>
          </a:p>
          <a:p>
            <a:pPr marL="342900" indent="-342900">
              <a:buFont typeface="+mj-lt"/>
              <a:buAutoNum type="arabicPeriod"/>
            </a:pPr>
            <a:endParaRPr lang="nl-NL" sz="2800" dirty="0">
              <a:sym typeface="Wingdings" panose="05000000000000000000" pitchFamily="2" charset="2"/>
            </a:endParaRPr>
          </a:p>
          <a:p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2.    	Het verbranden van aluminium.</a:t>
            </a:r>
          </a:p>
          <a:p>
            <a:endParaRPr lang="nl-NL" sz="28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                              	4 Al  +  3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2 Al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3</a:t>
            </a:r>
          </a:p>
          <a:p>
            <a:endParaRPr lang="nl-NL" sz="2800" baseline="-300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endParaRPr lang="nl-NL" sz="2800" baseline="-300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342900" indent="-342900">
              <a:buAutoNum type="arabicPeriod" startAt="3"/>
            </a:pP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      Het verbranden van zwavel.</a:t>
            </a:r>
          </a:p>
          <a:p>
            <a:pPr marL="342900" indent="-342900">
              <a:buAutoNum type="arabicPeriod" startAt="3"/>
            </a:pPr>
            <a:endParaRPr lang="nl-NL" sz="2800" dirty="0">
              <a:sym typeface="Wingdings" panose="05000000000000000000" pitchFamily="2" charset="2"/>
            </a:endParaRPr>
          </a:p>
          <a:p>
            <a:r>
              <a:rPr lang="nl-NL" sz="2800" dirty="0">
                <a:sym typeface="Wingdings" panose="05000000000000000000" pitchFamily="2" charset="2"/>
              </a:rPr>
              <a:t>			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S</a:t>
            </a:r>
            <a:r>
              <a:rPr lang="nl-NL" sz="2800" baseline="-25000" dirty="0">
                <a:solidFill>
                  <a:schemeClr val="bg1"/>
                </a:solidFill>
                <a:sym typeface="Wingdings" panose="05000000000000000000" pitchFamily="2" charset="2"/>
              </a:rPr>
              <a:t>8     </a:t>
            </a:r>
            <a:r>
              <a:rPr lang="nl-NL" sz="2800" dirty="0">
                <a:solidFill>
                  <a:schemeClr val="bg1"/>
                </a:solidFill>
              </a:rPr>
              <a:t>+    8 O</a:t>
            </a:r>
            <a:r>
              <a:rPr lang="nl-NL" sz="2800" baseline="-30000" dirty="0">
                <a:solidFill>
                  <a:schemeClr val="bg1"/>
                </a:solidFill>
              </a:rPr>
              <a:t>2</a:t>
            </a:r>
            <a:r>
              <a:rPr lang="nl-NL" sz="2800" dirty="0">
                <a:solidFill>
                  <a:schemeClr val="bg1"/>
                </a:solidFill>
              </a:rPr>
              <a:t>  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   8 SO</a:t>
            </a:r>
            <a:r>
              <a:rPr lang="nl-NL" sz="2800" baseline="-30000" dirty="0">
                <a:solidFill>
                  <a:schemeClr val="bg1"/>
                </a:solidFill>
                <a:sym typeface="Wingdings" panose="05000000000000000000" pitchFamily="2" charset="2"/>
              </a:rPr>
              <a:t>2</a:t>
            </a:r>
            <a:r>
              <a:rPr lang="nl-NL" sz="28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</a:p>
          <a:p>
            <a:endParaRPr lang="nl-NL" baseline="-30000" dirty="0">
              <a:sym typeface="Wingdings" panose="05000000000000000000" pitchFamily="2" charset="2"/>
            </a:endParaRPr>
          </a:p>
          <a:p>
            <a:endParaRPr lang="nl-NL" baseline="-30000" dirty="0">
              <a:sym typeface="Wingdings" panose="05000000000000000000" pitchFamily="2" charset="2"/>
            </a:endParaRPr>
          </a:p>
          <a:p>
            <a:pPr marL="342900" indent="-342900">
              <a:buFont typeface="+mj-lt"/>
              <a:buAutoNum type="arabicPeriod"/>
            </a:pPr>
            <a:endParaRPr lang="nl-NL" dirty="0"/>
          </a:p>
          <a:p>
            <a:r>
              <a:rPr lang="nl-NL" dirty="0"/>
              <a:t>	</a:t>
            </a:r>
            <a:endParaRPr lang="nl-NL" sz="2400" dirty="0">
              <a:sym typeface="Wingdings" panose="05000000000000000000" pitchFamily="2" charset="2"/>
            </a:endParaRPr>
          </a:p>
          <a:p>
            <a:endParaRPr lang="nl-NL" sz="2400" dirty="0">
              <a:sym typeface="Wingdings" panose="05000000000000000000" pitchFamily="2" charset="2"/>
            </a:endParaRPr>
          </a:p>
          <a:p>
            <a:endParaRPr lang="nl-NL" sz="2400" dirty="0">
              <a:sym typeface="Wingdings" panose="05000000000000000000" pitchFamily="2" charset="2"/>
            </a:endParaRPr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3290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452</TotalTime>
  <Words>2507</Words>
  <Application>Microsoft Office PowerPoint</Application>
  <PresentationFormat>Diavoorstelling (4:3)</PresentationFormat>
  <Paragraphs>488</Paragraphs>
  <Slides>35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35</vt:i4>
      </vt:variant>
    </vt:vector>
  </HeadingPairs>
  <TitlesOfParts>
    <vt:vector size="39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Het Bonifatius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Paul Boddeke</dc:creator>
  <cp:lastModifiedBy>Paul Boddeke</cp:lastModifiedBy>
  <cp:revision>25</cp:revision>
  <dcterms:created xsi:type="dcterms:W3CDTF">2016-01-11T14:56:30Z</dcterms:created>
  <dcterms:modified xsi:type="dcterms:W3CDTF">2023-02-07T13:33:14Z</dcterms:modified>
</cp:coreProperties>
</file>